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48"/>
  </p:notesMasterIdLst>
  <p:sldIdLst>
    <p:sldId id="256" r:id="rId2"/>
    <p:sldId id="289" r:id="rId3"/>
    <p:sldId id="290" r:id="rId4"/>
    <p:sldId id="291" r:id="rId5"/>
    <p:sldId id="292" r:id="rId6"/>
    <p:sldId id="293" r:id="rId7"/>
    <p:sldId id="294" r:id="rId8"/>
    <p:sldId id="295" r:id="rId9"/>
    <p:sldId id="296" r:id="rId10"/>
    <p:sldId id="317" r:id="rId11"/>
    <p:sldId id="318" r:id="rId12"/>
    <p:sldId id="300" r:id="rId13"/>
    <p:sldId id="301" r:id="rId14"/>
    <p:sldId id="302" r:id="rId15"/>
    <p:sldId id="303" r:id="rId16"/>
    <p:sldId id="304" r:id="rId17"/>
    <p:sldId id="319" r:id="rId18"/>
    <p:sldId id="306" r:id="rId19"/>
    <p:sldId id="307" r:id="rId20"/>
    <p:sldId id="320" r:id="rId21"/>
    <p:sldId id="321" r:id="rId22"/>
    <p:sldId id="322" r:id="rId23"/>
    <p:sldId id="323" r:id="rId24"/>
    <p:sldId id="287" r:id="rId25"/>
    <p:sldId id="309" r:id="rId26"/>
    <p:sldId id="310" r:id="rId27"/>
    <p:sldId id="311" r:id="rId28"/>
    <p:sldId id="312" r:id="rId29"/>
    <p:sldId id="313" r:id="rId30"/>
    <p:sldId id="314" r:id="rId31"/>
    <p:sldId id="315" r:id="rId32"/>
    <p:sldId id="316" r:id="rId33"/>
    <p:sldId id="271" r:id="rId34"/>
    <p:sldId id="324" r:id="rId35"/>
    <p:sldId id="272" r:id="rId36"/>
    <p:sldId id="273" r:id="rId37"/>
    <p:sldId id="274" r:id="rId38"/>
    <p:sldId id="275" r:id="rId39"/>
    <p:sldId id="276" r:id="rId40"/>
    <p:sldId id="278" r:id="rId41"/>
    <p:sldId id="279" r:id="rId42"/>
    <p:sldId id="280" r:id="rId43"/>
    <p:sldId id="282" r:id="rId44"/>
    <p:sldId id="283" r:id="rId45"/>
    <p:sldId id="286" r:id="rId46"/>
    <p:sldId id="28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FF"/>
    <a:srgbClr val="A1FFA1"/>
    <a:srgbClr val="FF0909"/>
    <a:srgbClr val="0D0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34" d="100"/>
          <a:sy n="134" d="100"/>
        </p:scale>
        <p:origin x="85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2020-03-23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iakép helye 1"/>
          <p:cNvSpPr>
            <a:spLocks noGrp="1" noRot="1" noChangeAspect="1" noTextEdit="1"/>
          </p:cNvSpPr>
          <p:nvPr>
            <p:ph type="sldImg"/>
          </p:nvPr>
        </p:nvSpPr>
        <p:spPr>
          <a:xfrm>
            <a:off x="1150938" y="692150"/>
            <a:ext cx="4556125" cy="3416300"/>
          </a:xfrm>
          <a:ln/>
        </p:spPr>
      </p:sp>
      <p:sp>
        <p:nvSpPr>
          <p:cNvPr id="3" name="Jegyzetek helye 2"/>
          <p:cNvSpPr>
            <a:spLocks noGrp="1"/>
          </p:cNvSpPr>
          <p:nvPr>
            <p:ph type="body" idx="1"/>
          </p:nvPr>
        </p:nvSpPr>
        <p:spPr/>
        <p:txBody>
          <a:bodyPr>
            <a:normAutofit/>
          </a:bodyPr>
          <a:lstStyle/>
          <a:p>
            <a:pPr>
              <a:defRPr/>
            </a:pPr>
            <a:r>
              <a:rPr lang="en-US" dirty="0" smtClean="0"/>
              <a:t>What coordinate systems are there to speak of? What are the coordinate systems we need to transform between?</a:t>
            </a:r>
          </a:p>
          <a:p>
            <a:pPr>
              <a:defRPr/>
            </a:pPr>
            <a:endParaRPr lang="en-US" dirty="0" smtClean="0"/>
          </a:p>
          <a:p>
            <a:pPr>
              <a:defRPr/>
            </a:pPr>
            <a:r>
              <a:rPr lang="en-US" dirty="0" smtClean="0"/>
              <a:t>In incremental rendering, we can think of the virtual world as a collection of triangles. Triangles form objects. Several objects may be identical, but placed at different positions and orientations. We say that these objects share the same geometric </a:t>
            </a:r>
            <a:r>
              <a:rPr lang="en-US" b="1" dirty="0" smtClean="0"/>
              <a:t>model</a:t>
            </a:r>
            <a:r>
              <a:rPr lang="en-US" dirty="0" smtClean="0"/>
              <a:t>. The most typical virtual world setups can be composed of instances of such models, instead of independent triangles.</a:t>
            </a:r>
          </a:p>
          <a:p>
            <a:pPr>
              <a:defRPr/>
            </a:pPr>
            <a:endParaRPr lang="en-US" dirty="0" smtClean="0"/>
          </a:p>
          <a:p>
            <a:pPr>
              <a:defRPr/>
            </a:pPr>
            <a:r>
              <a:rPr lang="en-US" dirty="0" smtClean="0"/>
              <a:t>Models are typically pre-made, and they do not change in runtime, even when rendering long sequences of images for an animation. They are authored using modeling software. The modeler artist can place triangle mesh vertices in a reference coordinate system called the </a:t>
            </a:r>
            <a:r>
              <a:rPr lang="en-US" b="1" dirty="0" smtClean="0"/>
              <a:t>model space</a:t>
            </a:r>
            <a:r>
              <a:rPr lang="en-US" dirty="0" smtClean="0"/>
              <a:t>. The triangle mesh is of course often obtained by tessellating analytic or free-form surfaces.</a:t>
            </a:r>
          </a:p>
          <a:p>
            <a:pPr>
              <a:defRPr/>
            </a:pPr>
            <a:endParaRPr lang="en-US" dirty="0" smtClean="0"/>
          </a:p>
          <a:p>
            <a:pPr>
              <a:defRPr/>
            </a:pPr>
            <a:r>
              <a:rPr lang="en-US" dirty="0" smtClean="0"/>
              <a:t>When we load the definition of a model from a file (e.g. the *.obj file format), the coordinates used in there are </a:t>
            </a:r>
            <a:r>
              <a:rPr lang="en-US" b="1" dirty="0" smtClean="0"/>
              <a:t>model coordinates</a:t>
            </a:r>
            <a:r>
              <a:rPr lang="en-US" dirty="0" smtClean="0"/>
              <a:t>. When we specify some geometry to be drawn for OpenGL, the coordinates we give in </a:t>
            </a:r>
            <a:r>
              <a:rPr lang="en-US" dirty="0" err="1" smtClean="0"/>
              <a:t>glVertex</a:t>
            </a:r>
            <a:r>
              <a:rPr lang="en-US" dirty="0" smtClean="0"/>
              <a:t> are also model coordinates. Coordinates of points in other spaces must be found starting from these.</a:t>
            </a:r>
            <a:endParaRPr lang="en-US" dirty="0"/>
          </a:p>
        </p:txBody>
      </p:sp>
    </p:spTree>
    <p:extLst>
      <p:ext uri="{BB962C8B-B14F-4D97-AF65-F5344CB8AC3E}">
        <p14:creationId xmlns:p14="http://schemas.microsoft.com/office/powerpoint/2010/main" val="400193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1150938" y="692150"/>
            <a:ext cx="4556125" cy="3416300"/>
          </a:xfrm>
          <a:ln/>
        </p:spPr>
      </p:sp>
      <p:sp>
        <p:nvSpPr>
          <p:cNvPr id="84995" name="Jegyzetek helye 2"/>
          <p:cNvSpPr>
            <a:spLocks noGrp="1"/>
          </p:cNvSpPr>
          <p:nvPr>
            <p:ph type="body" idx="1"/>
          </p:nvPr>
        </p:nvSpPr>
        <p:spPr>
          <a:noFill/>
          <a:ln w="9525"/>
        </p:spPr>
        <p:txBody>
          <a:bodyPr/>
          <a:lstStyle/>
          <a:p>
            <a:r>
              <a:rPr lang="en-US" smtClean="0"/>
              <a:t>Recall that the virtual world contains model instances in different poses. The model transformation computes the world space coordinates of a model vertex for an object in a certain pose.</a:t>
            </a:r>
          </a:p>
          <a:p>
            <a:endParaRPr lang="en-US" smtClean="0"/>
          </a:p>
          <a:p>
            <a:r>
              <a:rPr lang="en-US" smtClean="0"/>
              <a:t>This interpretation tells us what we want to compute, but how the pose should be specified is not intuitive.</a:t>
            </a:r>
          </a:p>
        </p:txBody>
      </p:sp>
    </p:spTree>
    <p:extLst>
      <p:ext uri="{BB962C8B-B14F-4D97-AF65-F5344CB8AC3E}">
        <p14:creationId xmlns:p14="http://schemas.microsoft.com/office/powerpoint/2010/main" val="1189863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1150938" y="692150"/>
            <a:ext cx="4556125" cy="3416300"/>
          </a:xfrm>
          <a:ln/>
        </p:spPr>
      </p:sp>
      <p:sp>
        <p:nvSpPr>
          <p:cNvPr id="86019" name="Jegyzetek helye 2"/>
          <p:cNvSpPr>
            <a:spLocks noGrp="1"/>
          </p:cNvSpPr>
          <p:nvPr>
            <p:ph type="body" idx="1"/>
          </p:nvPr>
        </p:nvSpPr>
        <p:spPr>
          <a:noFill/>
          <a:ln w="9525"/>
        </p:spPr>
        <p:txBody>
          <a:bodyPr/>
          <a:lstStyle/>
          <a:p>
            <a:r>
              <a:rPr lang="en-US" smtClean="0"/>
              <a:t>We can see this computation to move the model from its original reference position and orientation to its proper world pose. The transformation can be constructed a rotation for the orientation, and a translation for the position.</a:t>
            </a:r>
          </a:p>
          <a:p>
            <a:endParaRPr lang="en-US" smtClean="0"/>
          </a:p>
          <a:p>
            <a:r>
              <a:rPr lang="en-US" smtClean="0"/>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1287359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p:spPr>
        <p:txBody>
          <a:bodyPr/>
          <a:lstStyle/>
          <a:p>
            <a:r>
              <a:rPr lang="en-US" smtClean="0"/>
              <a:t>Model transformation sets up the object in the virtual world. This means scaling to set its size, then rotation to set its orientation, and finally translation to place it at its position. All three transformations are affine and can be given as homogeneous transformation matrices. Concatenating the matrices, we obtain a single modeling transformation matrix, which maps the object from its reference state to its actual state.</a:t>
            </a:r>
          </a:p>
        </p:txBody>
      </p:sp>
    </p:spTree>
    <p:extLst>
      <p:ext uri="{BB962C8B-B14F-4D97-AF65-F5344CB8AC3E}">
        <p14:creationId xmlns:p14="http://schemas.microsoft.com/office/powerpoint/2010/main" val="228647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Using the modeling transform, the object is mapped to world coordinates. The transformation of the shading </a:t>
            </a:r>
            <a:r>
              <a:rPr lang="en-US" dirty="0" err="1" smtClean="0"/>
              <a:t>normals</a:t>
            </a:r>
            <a:r>
              <a:rPr lang="en-US" dirty="0" smtClean="0"/>
              <a:t> requires the application of the inverse-transpose of the 4x4 matrix. (Note that </a:t>
            </a:r>
            <a:r>
              <a:rPr lang="en-US" dirty="0" err="1" smtClean="0"/>
              <a:t>normals</a:t>
            </a:r>
            <a:r>
              <a:rPr lang="en-US" dirty="0" smtClean="0"/>
              <a:t> are invariant to translation</a:t>
            </a:r>
            <a:r>
              <a:rPr lang="hu-HU" dirty="0" smtClean="0"/>
              <a:t>, </a:t>
            </a:r>
            <a:r>
              <a:rPr lang="en-US" dirty="0" smtClean="0"/>
              <a:t>so we should set </a:t>
            </a:r>
            <a:r>
              <a:rPr lang="en-US" i="1" dirty="0" smtClean="0"/>
              <a:t>h</a:t>
            </a:r>
            <a:r>
              <a:rPr lang="en-US" dirty="0" smtClean="0"/>
              <a:t> to 0. Why? Remember how translation worked!)</a:t>
            </a:r>
          </a:p>
          <a:p>
            <a:endParaRPr lang="en-US" dirty="0" smtClean="0"/>
          </a:p>
          <a:p>
            <a:r>
              <a:rPr lang="en-US" dirty="0" smtClean="0"/>
              <a:t>From world coordinates, we go to camera space, where the camera is at the origin and looks at the –z direction. The transformation between world and camera coordinates is a translation and a rotation. </a:t>
            </a:r>
          </a:p>
          <a:p>
            <a:endParaRPr lang="en-US" dirty="0" smtClean="0"/>
          </a:p>
          <a:p>
            <a:r>
              <a:rPr lang="en-US" dirty="0" smtClean="0"/>
              <a:t>After camera transformation, the next step is perspective transformation, which distorts the objects in a way that the original perspective projection will be equivalent to the parallel projection of the distorted objects. This is a non-affine transformation, so it will not preserve the value of the fourth homogeneous coordinates (which has been 1 so far). </a:t>
            </a:r>
          </a:p>
          <a:p>
            <a:endParaRPr lang="en-US" dirty="0" smtClean="0"/>
          </a:p>
          <a:p>
            <a:r>
              <a:rPr lang="en-US" dirty="0" smtClean="0"/>
              <a:t>The three transformation matrices (model, camera, perspective) can be concatenated, so a single composite transformation matrix takes us from the reference state directly to normalized screen space.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2412955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a:noFill/>
          <a:ln w="9525"/>
        </p:spPr>
        <p:txBody>
          <a:bodyPr/>
          <a:lstStyle/>
          <a:p>
            <a:r>
              <a:rPr lang="en-US" smtClean="0"/>
              <a:t>The definition of the camera and projection transformations depends on the parameters of the camera. In computer graphics the camera is the eye position that represents the user in the virtual world and a window rectangle that represents the screen. </a:t>
            </a:r>
          </a:p>
          <a:p>
            <a:endParaRPr lang="en-US" smtClean="0"/>
          </a:p>
          <a:p>
            <a:r>
              <a:rPr lang="en-US" smtClean="0"/>
              <a:t>It is often more intuitive to think of a virtual camera as being similar to a real camera. A real camera has a focus point or pin-hole, where the lens is, and a planar film were the image is created in a bottom-up position. In fact, this model is equivalent to the model of the user’s eye and the screen, just the user’s eye should be imagined in the lens position and the film mirrored onto the lens as the screen. </a:t>
            </a:r>
          </a:p>
          <a:p>
            <a:endParaRPr lang="en-US" smtClean="0"/>
          </a:p>
          <a:p>
            <a:r>
              <a:rPr lang="en-US" smtClean="0"/>
              <a:t>The camera model used for incremental image synthesis is not different from that used in ray tracing, but instead of explicitly giving the ahead, right and up vectors of the camera frame (which are required to be unit length and orthogonal), a more intuitive set of equivalent parameters is customary. Instead of the ahead direction, we give a </a:t>
            </a:r>
            <a:r>
              <a:rPr lang="en-US" b="1" smtClean="0"/>
              <a:t>lookat point</a:t>
            </a:r>
            <a:r>
              <a:rPr lang="en-US" smtClean="0"/>
              <a:t> in that direction (this point should appear in the center of the image).</a:t>
            </a:r>
          </a:p>
          <a:p>
            <a:endParaRPr lang="en-US" smtClean="0"/>
          </a:p>
          <a:p>
            <a:r>
              <a:rPr lang="en-US" smtClean="0"/>
              <a:t>So in both cases, we need to define a virtual eye position and a rectangle in 3D. The </a:t>
            </a:r>
            <a:r>
              <a:rPr lang="en-US" b="1" smtClean="0"/>
              <a:t>eye</a:t>
            </a:r>
            <a:r>
              <a:rPr lang="en-US" smtClean="0"/>
              <a:t> position is a vector in world coordinates. The position of the window is defined by the location of its center, which is called </a:t>
            </a:r>
            <a:r>
              <a:rPr lang="en-US" b="1" smtClean="0"/>
              <a:t>lookat</a:t>
            </a:r>
            <a:r>
              <a:rPr lang="en-US" smtClean="0"/>
              <a:t> point or view reference point. We assume that the </a:t>
            </a:r>
            <a:r>
              <a:rPr lang="en-US" b="1" smtClean="0"/>
              <a:t>main viewing direction </a:t>
            </a:r>
            <a:r>
              <a:rPr lang="en-US" smtClean="0"/>
              <a:t>that is between the eye and the lookat positions is perpendicular to the window. To find the vertical direction of the window, a </a:t>
            </a:r>
            <a:r>
              <a:rPr lang="en-US" b="1" smtClean="0"/>
              <a:t>view up (vup) </a:t>
            </a:r>
            <a:r>
              <a:rPr lang="en-US" smtClean="0"/>
              <a:t>vector needs to be specified. If it is not exactly perpendicular to the viewing direction, then only its perpendicular component is used. </a:t>
            </a:r>
          </a:p>
          <a:p>
            <a:endParaRPr lang="en-US" smtClean="0"/>
          </a:p>
          <a:p>
            <a:r>
              <a:rPr lang="en-US" smtClean="0"/>
              <a:t>The vectors defined so far specify the window plane and orientation, but not the size of the rectangle. To set the vertical size, the </a:t>
            </a:r>
            <a:r>
              <a:rPr lang="en-US" b="1" smtClean="0"/>
              <a:t>field of view angle (fov) </a:t>
            </a:r>
            <a:r>
              <a:rPr lang="en-US" smtClean="0"/>
              <a:t>is given. For the horizontal size, the </a:t>
            </a:r>
            <a:r>
              <a:rPr lang="en-US" b="1" smtClean="0"/>
              <a:t>aspect</a:t>
            </a:r>
            <a:r>
              <a:rPr lang="en-US" smtClean="0"/>
              <a:t> ratio of the vertical and horizontal window edge sizes should be specified.  </a:t>
            </a:r>
          </a:p>
          <a:p>
            <a:endParaRPr lang="en-US" smtClean="0"/>
          </a:p>
          <a:p>
            <a:r>
              <a:rPr lang="en-US" smtClean="0"/>
              <a:t>To solve the visibility problem later, we will only be able to handle a bounded range of depth. Anything in front of the front clipping pane or behind the back clipping plane will be discarded, and not visible on screen. Where these planes are is also part of the camera definition.</a:t>
            </a:r>
          </a:p>
        </p:txBody>
      </p:sp>
    </p:spTree>
    <p:extLst>
      <p:ext uri="{BB962C8B-B14F-4D97-AF65-F5344CB8AC3E}">
        <p14:creationId xmlns:p14="http://schemas.microsoft.com/office/powerpoint/2010/main" val="1211308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iakép helye 1"/>
          <p:cNvSpPr>
            <a:spLocks noGrp="1" noRot="1" noChangeAspect="1" noTextEdit="1"/>
          </p:cNvSpPr>
          <p:nvPr>
            <p:ph type="sldImg"/>
          </p:nvPr>
        </p:nvSpPr>
        <p:spPr>
          <a:xfrm>
            <a:off x="1150938" y="692150"/>
            <a:ext cx="4556125" cy="3416300"/>
          </a:xfrm>
          <a:ln/>
        </p:spPr>
      </p:sp>
      <p:sp>
        <p:nvSpPr>
          <p:cNvPr id="95235" name="Jegyzetek helye 2"/>
          <p:cNvSpPr>
            <a:spLocks noGrp="1"/>
          </p:cNvSpPr>
          <p:nvPr>
            <p:ph type="body" idx="1"/>
          </p:nvPr>
        </p:nvSpPr>
        <p:spPr>
          <a:noFill/>
          <a:ln w="9525"/>
        </p:spPr>
        <p:txBody>
          <a:bodyPr/>
          <a:lstStyle/>
          <a:p>
            <a:r>
              <a:rPr lang="en-US" smtClean="0"/>
              <a:t>The camera transform computes vertex coordinates relative to the camera. This is a similar setup to that of the model (the camera can also be characterized by a world space position and orientation, just like a model instance), only backwards.</a:t>
            </a:r>
          </a:p>
        </p:txBody>
      </p:sp>
    </p:spTree>
    <p:extLst>
      <p:ext uri="{BB962C8B-B14F-4D97-AF65-F5344CB8AC3E}">
        <p14:creationId xmlns:p14="http://schemas.microsoft.com/office/powerpoint/2010/main" val="670807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smtClean="0"/>
          </a:p>
          <a:p>
            <a:r>
              <a:rPr lang="en-US" altLang="en-US" dirty="0" smtClean="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smtClean="0"/>
          </a:p>
          <a:p>
            <a:r>
              <a:rPr lang="en-US" altLang="en-US" dirty="0" smtClean="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20</a:t>
            </a:fld>
            <a:endParaRPr lang="en-US" dirty="0"/>
          </a:p>
        </p:txBody>
      </p:sp>
    </p:spTree>
    <p:extLst>
      <p:ext uri="{BB962C8B-B14F-4D97-AF65-F5344CB8AC3E}">
        <p14:creationId xmlns:p14="http://schemas.microsoft.com/office/powerpoint/2010/main" val="1272205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a:noFill/>
          <a:ln w="9525"/>
        </p:spPr>
        <p:txBody>
          <a:bodyPr/>
          <a:lstStyle/>
          <a:p>
            <a:r>
              <a:rPr lang="en-US" smtClean="0"/>
              <a:t>The dynamic interpretation is less intuitive than it was for the model transform, but it is similar: a translation and a rotation. This applies to ALL objects in the virtual world, camera included.</a:t>
            </a:r>
          </a:p>
          <a:p>
            <a:endParaRPr lang="en-US" smtClean="0"/>
          </a:p>
          <a:p>
            <a:r>
              <a:rPr lang="en-US" smtClean="0"/>
              <a:t>First we apply a transformation for the scene, including objects and the camera, that moves the camera to the origin and rotates it to make the main viewing be axis –z and the camera’s vertical direction be axis y. To find such transformation, we assign an orthonormal basis to the camera so that its first basis vector, u, is the camera’s horizontal direction, the second, v, is the vertical direction, and the third, w, is the opposite of the main viewing direction (we reverse the main viewing direction to maintain the right handedness of the system). </a:t>
            </a:r>
          </a:p>
          <a:p>
            <a:endParaRPr lang="en-US" smtClean="0"/>
          </a:p>
          <a:p>
            <a:r>
              <a:rPr lang="en-US" smtClean="0"/>
              <a:t>Vector w can be obtained from the main viewing direction by a simple normalization. The application of normalization to get v is also tempting, but simple normalization would not guarantee that basis vector v is orthogonal to basis vector w. So instead of directly computing v from vup, first we obtain u as a vector that is orthogonal to both w and vup. Then, v is computed indirectly through w and u to get it orthogonal to both of them.  </a:t>
            </a:r>
          </a:p>
          <a:p>
            <a:endParaRPr lang="en-US" smtClean="0"/>
          </a:p>
          <a:p>
            <a:r>
              <a:rPr lang="en-US" smtClean="0"/>
              <a:t>The transformation we are looking for is a translation then a rotation. The translation moves the eye position to the origin. The translation has a simple homogeneous linear transformation matrix. Having applied this translation, the orientation should be changed to align vector w with axis z, vector v with axis y, and vector u with axis x. Although this transformation is non-trivial, its inverse that aligns axis x with u, axis y with v, and axis z with w is straightforward. </a:t>
            </a:r>
          </a:p>
          <a:p>
            <a:r>
              <a:rPr lang="en-US" smtClean="0"/>
              <a:t>Its basic idea is that the rows of an affine transformation (fourth column is [0,0,0,1]</a:t>
            </a:r>
            <a:r>
              <a:rPr lang="en-US" baseline="30000" smtClean="0"/>
              <a:t>T</a:t>
            </a:r>
            <a:r>
              <a:rPr lang="en-US" smtClean="0"/>
              <a:t>) are the images of the three basis vectors and the origin respectively.</a:t>
            </a:r>
          </a:p>
          <a:p>
            <a:r>
              <a:rPr lang="en-US" smtClean="0"/>
              <a:t>So, the transformation of x,y,z axes to u,v,w is the matrix that contains u,v,w as the row vectors of the 3x3 minor matrix of the 4x4 transformation matrix.</a:t>
            </a:r>
          </a:p>
          <a:p>
            <a:endParaRPr lang="en-US" smtClean="0"/>
          </a:p>
          <a:p>
            <a:r>
              <a:rPr lang="en-US" smtClean="0"/>
              <a:t>As we need the inverse transformation, this matrix needs to be inverted. Such matrices – called orthonormal matrices – are easy to invert, since their transpose is their inverse.</a:t>
            </a:r>
          </a:p>
          <a:p>
            <a:endParaRPr lang="en-US" smtClean="0"/>
          </a:p>
          <a:p>
            <a:r>
              <a:rPr lang="en-US" smtClean="0"/>
              <a:t>The complete calculation is executed by the gluLookat function of the OpenGL utility library.</a:t>
            </a:r>
            <a:endParaRPr lang="hu-HU" smtClean="0"/>
          </a:p>
        </p:txBody>
      </p:sp>
    </p:spTree>
    <p:extLst>
      <p:ext uri="{BB962C8B-B14F-4D97-AF65-F5344CB8AC3E}">
        <p14:creationId xmlns:p14="http://schemas.microsoft.com/office/powerpoint/2010/main" val="4272955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a:noFill/>
          <a:ln w="9525"/>
        </p:spPr>
        <p:txBody>
          <a:bodyPr/>
          <a:lstStyle/>
          <a:p>
            <a:r>
              <a:rPr lang="en-US" smtClean="0"/>
              <a:t>The dynamic interpretation is less intuitive than it was for the model transform, but it is similar: a translation and a rotation. This applies to ALL objects in the virtual world, camera included.</a:t>
            </a:r>
          </a:p>
          <a:p>
            <a:endParaRPr lang="en-US" smtClean="0"/>
          </a:p>
          <a:p>
            <a:r>
              <a:rPr lang="en-US" smtClean="0"/>
              <a:t>First we apply a transformation for the scene, including objects and the camera, that moves the camera to the origin and rotates it to make the main viewing be axis –z and the camera’s vertical direction be axis y. To find such transformation, we assign an orthonormal basis to the camera so that its first basis vector, u, is the camera’s horizontal direction, the second, v, is the vertical direction, and the third, w, is the opposite of the main viewing direction (we reverse the main viewing direction to maintain the right handedness of the system). </a:t>
            </a:r>
          </a:p>
          <a:p>
            <a:endParaRPr lang="en-US" smtClean="0"/>
          </a:p>
          <a:p>
            <a:r>
              <a:rPr lang="en-US" smtClean="0"/>
              <a:t>Vector w can be obtained from the main viewing direction by a simple normalization. The application of normalization to get v is also tempting, but simple normalization would not guarantee that basis vector v is orthogonal to basis vector w. So instead of directly computing v from vup, first we obtain u as a vector that is orthogonal to both w and vup. Then, v is computed indirectly through w and u to get it orthogonal to both of them.  </a:t>
            </a:r>
          </a:p>
          <a:p>
            <a:endParaRPr lang="en-US" smtClean="0"/>
          </a:p>
          <a:p>
            <a:r>
              <a:rPr lang="en-US" smtClean="0"/>
              <a:t>The transformation we are looking for is a translation then a rotation. The translation moves the eye position to the origin. The translation has a simple homogeneous linear transformation matrix. Having applied this translation, the orientation should be changed to align vector w with axis z, vector v with axis y, and vector u with axis x. Although this transformation is non-trivial, its inverse that aligns axis x with u, axis y with v, and axis z with w is straightforward. </a:t>
            </a:r>
          </a:p>
          <a:p>
            <a:r>
              <a:rPr lang="en-US" smtClean="0"/>
              <a:t>Its basic idea is that the rows of an affine transformation (fourth column is [0,0,0,1]</a:t>
            </a:r>
            <a:r>
              <a:rPr lang="en-US" baseline="30000" smtClean="0"/>
              <a:t>T</a:t>
            </a:r>
            <a:r>
              <a:rPr lang="en-US" smtClean="0"/>
              <a:t>) are the images of the three basis vectors and the origin respectively.</a:t>
            </a:r>
          </a:p>
          <a:p>
            <a:r>
              <a:rPr lang="en-US" smtClean="0"/>
              <a:t>So, the transformation of x,y,z axes to u,v,w is the matrix that contains u,v,w as the row vectors of the 3x3 minor matrix of the 4x4 transformation matrix.</a:t>
            </a:r>
          </a:p>
          <a:p>
            <a:endParaRPr lang="en-US" smtClean="0"/>
          </a:p>
          <a:p>
            <a:r>
              <a:rPr lang="en-US" smtClean="0"/>
              <a:t>As we need the inverse transformation, this matrix needs to be inverted. Such matrices – called orthonormal matrices – are easy to invert, since their transpose is their inverse.</a:t>
            </a:r>
          </a:p>
          <a:p>
            <a:endParaRPr lang="en-US" smtClean="0"/>
          </a:p>
          <a:p>
            <a:r>
              <a:rPr lang="en-US" smtClean="0"/>
              <a:t>The complete calculation is executed by the gluLookat function of the OpenGL utility library.</a:t>
            </a:r>
            <a:endParaRPr lang="hu-HU" smtClean="0"/>
          </a:p>
        </p:txBody>
      </p:sp>
    </p:spTree>
    <p:extLst>
      <p:ext uri="{BB962C8B-B14F-4D97-AF65-F5344CB8AC3E}">
        <p14:creationId xmlns:p14="http://schemas.microsoft.com/office/powerpoint/2010/main" val="3683457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iakép helye 1"/>
          <p:cNvSpPr>
            <a:spLocks noGrp="1" noRot="1" noChangeAspect="1" noTextEdit="1"/>
          </p:cNvSpPr>
          <p:nvPr>
            <p:ph type="sldImg"/>
          </p:nvPr>
        </p:nvSpPr>
        <p:spPr>
          <a:xfrm>
            <a:off x="1150938" y="692150"/>
            <a:ext cx="4556125" cy="3416300"/>
          </a:xfrm>
          <a:ln/>
        </p:spPr>
      </p:sp>
      <p:sp>
        <p:nvSpPr>
          <p:cNvPr id="98307" name="Jegyzetek helye 2"/>
          <p:cNvSpPr>
            <a:spLocks noGrp="1"/>
          </p:cNvSpPr>
          <p:nvPr>
            <p:ph type="body" idx="1"/>
          </p:nvPr>
        </p:nvSpPr>
        <p:spPr>
          <a:noFill/>
          <a:ln w="9525"/>
        </p:spPr>
        <p:txBody>
          <a:bodyPr/>
          <a:lstStyle/>
          <a:p>
            <a:r>
              <a:rPr lang="en-US" smtClean="0"/>
              <a:t>Projection computes where the point is seen on-screen (NDC coordinates, -1, 1). Already having the camera z and camera y, this is not a complicated task. Consider the similar right angled triangles to find that the (camera space) distance for the screen centre is y/z. If the FOV is 90 degrees, this is identical to NDC coordinate, otherwise we have to scale according to the virtual screen size (tan FOV/2).</a:t>
            </a:r>
          </a:p>
          <a:p>
            <a:endParaRPr lang="en-US" smtClean="0"/>
          </a:p>
          <a:p>
            <a:r>
              <a:rPr lang="en-US" smtClean="0"/>
              <a:t>So, the NDC coordinates of a point projected to the screen are (y/z, 1). In homogeneous coordinates, this can be written as (y, z, z). Without division! That is because we rely on the homogeneous division to do that for us, should anyone ever want to get the Cartesian coordinates.</a:t>
            </a:r>
          </a:p>
          <a:p>
            <a:endParaRPr lang="en-US" smtClean="0"/>
          </a:p>
          <a:p>
            <a:r>
              <a:rPr lang="en-US" smtClean="0"/>
              <a:t>Note that in this slide we did not care about the signs of the coordinates (it is actually –z, not z), and we just computed the projected z to be one (assuming a screen at unit distance), which is not a useful piece of information. The actual projected depth has to be something we can use for depth comparisons.</a:t>
            </a:r>
          </a:p>
        </p:txBody>
      </p:sp>
    </p:spTree>
    <p:extLst>
      <p:ext uri="{BB962C8B-B14F-4D97-AF65-F5344CB8AC3E}">
        <p14:creationId xmlns:p14="http://schemas.microsoft.com/office/powerpoint/2010/main" val="443852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iakép helye 1"/>
          <p:cNvSpPr>
            <a:spLocks noGrp="1" noRot="1" noChangeAspect="1" noTextEdit="1"/>
          </p:cNvSpPr>
          <p:nvPr>
            <p:ph type="sldImg"/>
          </p:nvPr>
        </p:nvSpPr>
        <p:spPr>
          <a:xfrm>
            <a:off x="1150938" y="692150"/>
            <a:ext cx="4556125" cy="3416300"/>
          </a:xfrm>
          <a:ln/>
        </p:spPr>
      </p:sp>
      <p:sp>
        <p:nvSpPr>
          <p:cNvPr id="69635" name="Jegyzetek helye 2"/>
          <p:cNvSpPr>
            <a:spLocks noGrp="1"/>
          </p:cNvSpPr>
          <p:nvPr>
            <p:ph type="body" idx="1"/>
          </p:nvPr>
        </p:nvSpPr>
        <p:spPr>
          <a:noFill/>
          <a:ln w="9525"/>
        </p:spPr>
        <p:txBody>
          <a:bodyPr/>
          <a:lstStyle/>
          <a:p>
            <a:r>
              <a:rPr lang="en-US" smtClean="0"/>
              <a:t>As said before, the virtual world is a collection of model instances. Where they are located and how they are oriented is given in </a:t>
            </a:r>
            <a:r>
              <a:rPr lang="en-US" b="1" smtClean="0"/>
              <a:t>world space</a:t>
            </a:r>
            <a:r>
              <a:rPr lang="en-US" smtClean="0"/>
              <a:t>. This is one single absolute coordinate system, in which everything in the virtual world can be given, including light sources, camera parameters, etc. It is safe to perform computation for illumination using world coordinates. Recall that these computations include finding the distance between a light source and a shaded point, the incoming light angle, etc. For these, all parameters have to be expressed in the same coordinate system, of course.</a:t>
            </a:r>
          </a:p>
          <a:p>
            <a:endParaRPr lang="en-US" smtClean="0"/>
          </a:p>
          <a:p>
            <a:r>
              <a:rPr lang="en-US" smtClean="0"/>
              <a:t>In ray tracing, everything was given in this world space, and we even found the ray direction from the pixel coordinates using world space logic.</a:t>
            </a:r>
          </a:p>
        </p:txBody>
      </p:sp>
    </p:spTree>
    <p:extLst>
      <p:ext uri="{BB962C8B-B14F-4D97-AF65-F5344CB8AC3E}">
        <p14:creationId xmlns:p14="http://schemas.microsoft.com/office/powerpoint/2010/main" val="1170451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a:noFill/>
          <a:ln w="9525"/>
        </p:spPr>
        <p:txBody>
          <a:bodyPr/>
          <a:lstStyle/>
          <a:p>
            <a:r>
              <a:rPr lang="en-US" smtClean="0"/>
              <a:t>In camera space, the camera is in the origin and the main viewing direction is axis –z. The normalization step distorts the space to make the viewing angle be equal to 90 degrees. This is a scaling along axes y and x. Considering scaling along axis y, before the transformation the top of the viewing pyramid has y coordinate </a:t>
            </a:r>
            <a:r>
              <a:rPr lang="hu-HU" i="1" smtClean="0"/>
              <a:t>bp</a:t>
            </a:r>
            <a:r>
              <a:rPr lang="en-US" smtClean="0"/>
              <a:t>·tg(</a:t>
            </a:r>
            <a:r>
              <a:rPr lang="en-US" i="1" smtClean="0"/>
              <a:t>fov</a:t>
            </a:r>
            <a:r>
              <a:rPr lang="en-US" smtClean="0"/>
              <a:t>/2), and we expect it to be bp. So, y coordinates must be divided by tg(</a:t>
            </a:r>
            <a:r>
              <a:rPr lang="en-US" i="1" smtClean="0"/>
              <a:t>fov</a:t>
            </a:r>
            <a:r>
              <a:rPr lang="en-US" smtClean="0"/>
              <a:t>/2). Similarly, x coordinates must be divided by tg(</a:t>
            </a:r>
            <a:r>
              <a:rPr lang="en-US" i="1" smtClean="0"/>
              <a:t>fov</a:t>
            </a:r>
            <a:r>
              <a:rPr lang="en-US" smtClean="0"/>
              <a:t>/2)·</a:t>
            </a:r>
            <a:r>
              <a:rPr lang="hu-HU" i="1" smtClean="0"/>
              <a:t>asp</a:t>
            </a:r>
            <a:r>
              <a:rPr lang="en-US" smtClean="0"/>
              <a:t>.</a:t>
            </a:r>
            <a:endParaRPr lang="hu-HU" smtClean="0"/>
          </a:p>
          <a:p>
            <a:endParaRPr lang="hu-HU" smtClean="0"/>
          </a:p>
        </p:txBody>
      </p:sp>
    </p:spTree>
    <p:extLst>
      <p:ext uri="{BB962C8B-B14F-4D97-AF65-F5344CB8AC3E}">
        <p14:creationId xmlns:p14="http://schemas.microsoft.com/office/powerpoint/2010/main" val="3098819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50938" y="692150"/>
            <a:ext cx="4556125" cy="3416300"/>
          </a:xfrm>
          <a:ln/>
        </p:spPr>
      </p:sp>
      <p:sp>
        <p:nvSpPr>
          <p:cNvPr id="103427" name="Rectangle 3"/>
          <p:cNvSpPr>
            <a:spLocks noGrp="1" noChangeArrowheads="1"/>
          </p:cNvSpPr>
          <p:nvPr>
            <p:ph type="body" idx="1"/>
          </p:nvPr>
        </p:nvSpPr>
        <p:spPr>
          <a:noFill/>
          <a:ln w="9525"/>
        </p:spPr>
        <p:txBody>
          <a:bodyPr/>
          <a:lstStyle/>
          <a:p>
            <a:r>
              <a:rPr lang="en-US" smtClean="0"/>
              <a:t>Normalization and perspective transformation are usually combined and the composed transformation is set directly. In OpenGL, the gluPerspective function will do it. </a:t>
            </a:r>
          </a:p>
          <a:p>
            <a:endParaRPr lang="en-US" smtClean="0"/>
          </a:p>
          <a:p>
            <a:r>
              <a:rPr lang="en-US" smtClean="0"/>
              <a:t>It is worth noting that this transformation sets the fourth homogeneous coordinate to the camera coordinate depth value. It is also notable that this transformation maps the eye ([0,0,0,1] in homogeneous coordinates) to the ideal point of axis z, i.e. to [0,0,</a:t>
            </a:r>
            <a:r>
              <a:rPr lang="hu-HU" smtClean="0"/>
              <a:t> -</a:t>
            </a:r>
            <a:r>
              <a:rPr lang="en-US" smtClean="0"/>
              <a:t>2</a:t>
            </a:r>
            <a:r>
              <a:rPr lang="en-US" i="1" smtClean="0"/>
              <a:t>fp </a:t>
            </a:r>
            <a:r>
              <a:rPr lang="en-US" smtClean="0"/>
              <a:t>·</a:t>
            </a:r>
            <a:r>
              <a:rPr lang="en-US" i="1" smtClean="0"/>
              <a:t>bp</a:t>
            </a:r>
            <a:r>
              <a:rPr lang="hu-HU" smtClean="0"/>
              <a:t>/(</a:t>
            </a:r>
            <a:r>
              <a:rPr lang="en-US" i="1" smtClean="0"/>
              <a:t>bp</a:t>
            </a:r>
            <a:r>
              <a:rPr lang="hu-HU" i="1" smtClean="0"/>
              <a:t>-fp</a:t>
            </a:r>
            <a:r>
              <a:rPr lang="hu-HU" smtClean="0"/>
              <a:t>)</a:t>
            </a:r>
            <a:r>
              <a:rPr lang="en-US" smtClean="0"/>
              <a:t>, 0] </a:t>
            </a:r>
            <a:r>
              <a:rPr lang="en-US" smtClean="0">
                <a:sym typeface="Symbol" pitchFamily="18" charset="2"/>
              </a:rPr>
              <a:t></a:t>
            </a:r>
            <a:r>
              <a:rPr lang="en-US" smtClean="0"/>
              <a:t>[0,0,</a:t>
            </a:r>
            <a:r>
              <a:rPr lang="hu-HU" smtClean="0"/>
              <a:t> </a:t>
            </a:r>
            <a:r>
              <a:rPr lang="en-US" smtClean="0"/>
              <a:t>1, 0].</a:t>
            </a:r>
            <a:endParaRPr lang="hu-HU" smtClean="0"/>
          </a:p>
        </p:txBody>
      </p:sp>
    </p:spTree>
    <p:extLst>
      <p:ext uri="{BB962C8B-B14F-4D97-AF65-F5344CB8AC3E}">
        <p14:creationId xmlns:p14="http://schemas.microsoft.com/office/powerpoint/2010/main" val="153749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iakép helye 1"/>
          <p:cNvSpPr>
            <a:spLocks noGrp="1" noRot="1" noChangeAspect="1" noTextEdit="1"/>
          </p:cNvSpPr>
          <p:nvPr>
            <p:ph type="sldImg"/>
          </p:nvPr>
        </p:nvSpPr>
        <p:spPr>
          <a:xfrm>
            <a:off x="1150938" y="692150"/>
            <a:ext cx="4556125" cy="3416300"/>
          </a:xfrm>
          <a:ln/>
        </p:spPr>
      </p:sp>
      <p:sp>
        <p:nvSpPr>
          <p:cNvPr id="70659" name="Jegyzetek helye 2"/>
          <p:cNvSpPr>
            <a:spLocks noGrp="1"/>
          </p:cNvSpPr>
          <p:nvPr>
            <p:ph type="body" idx="1"/>
          </p:nvPr>
        </p:nvSpPr>
        <p:spPr>
          <a:noFill/>
          <a:ln w="9525"/>
        </p:spPr>
        <p:txBody>
          <a:bodyPr/>
          <a:lstStyle/>
          <a:p>
            <a:r>
              <a:rPr lang="en-US" smtClean="0"/>
              <a:t>Remember the camera model of ray tracing? In incremental rendering, we use the very same camera model, with some additional conventions to be discussed later. With the origin at the eye, the ahead, right and up vectors form a frame of reference known as the </a:t>
            </a:r>
            <a:r>
              <a:rPr lang="en-US" b="1" smtClean="0"/>
              <a:t>camera space</a:t>
            </a:r>
            <a:r>
              <a:rPr lang="en-US" smtClean="0"/>
              <a:t>. Expressing a point with camera coordinates tells us where it is located relative to the camera.</a:t>
            </a:r>
          </a:p>
        </p:txBody>
      </p:sp>
    </p:spTree>
    <p:extLst>
      <p:ext uri="{BB962C8B-B14F-4D97-AF65-F5344CB8AC3E}">
        <p14:creationId xmlns:p14="http://schemas.microsoft.com/office/powerpoint/2010/main" val="993474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iakép helye 1"/>
          <p:cNvSpPr>
            <a:spLocks noGrp="1" noRot="1" noChangeAspect="1" noTextEdit="1"/>
          </p:cNvSpPr>
          <p:nvPr>
            <p:ph type="sldImg"/>
          </p:nvPr>
        </p:nvSpPr>
        <p:spPr>
          <a:xfrm>
            <a:off x="1150938" y="692150"/>
            <a:ext cx="4556125" cy="3416300"/>
          </a:xfrm>
          <a:ln/>
        </p:spPr>
      </p:sp>
      <p:sp>
        <p:nvSpPr>
          <p:cNvPr id="71683" name="Jegyzetek helye 2"/>
          <p:cNvSpPr>
            <a:spLocks noGrp="1"/>
          </p:cNvSpPr>
          <p:nvPr>
            <p:ph type="body" idx="1"/>
          </p:nvPr>
        </p:nvSpPr>
        <p:spPr>
          <a:noFill/>
          <a:ln w="9525"/>
        </p:spPr>
        <p:txBody>
          <a:bodyPr/>
          <a:lstStyle/>
          <a:p>
            <a:r>
              <a:rPr lang="en-US" smtClean="0"/>
              <a:t>Remember the normalized device space? NDC coordinates tell us where a point appears in the viewport.</a:t>
            </a:r>
          </a:p>
        </p:txBody>
      </p:sp>
    </p:spTree>
    <p:extLst>
      <p:ext uri="{BB962C8B-B14F-4D97-AF65-F5344CB8AC3E}">
        <p14:creationId xmlns:p14="http://schemas.microsoft.com/office/powerpoint/2010/main" val="4270878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iakép helye 1"/>
          <p:cNvSpPr>
            <a:spLocks noGrp="1" noRot="1" noChangeAspect="1" noTextEdit="1"/>
          </p:cNvSpPr>
          <p:nvPr>
            <p:ph type="sldImg"/>
          </p:nvPr>
        </p:nvSpPr>
        <p:spPr>
          <a:xfrm>
            <a:off x="1150938" y="692150"/>
            <a:ext cx="4556125" cy="3416300"/>
          </a:xfrm>
          <a:ln/>
        </p:spPr>
      </p:sp>
      <p:sp>
        <p:nvSpPr>
          <p:cNvPr id="72707" name="Jegyzetek helye 2"/>
          <p:cNvSpPr>
            <a:spLocks noGrp="1"/>
          </p:cNvSpPr>
          <p:nvPr>
            <p:ph type="body" idx="1"/>
          </p:nvPr>
        </p:nvSpPr>
        <p:spPr>
          <a:noFill/>
          <a:ln w="9525"/>
        </p:spPr>
        <p:txBody>
          <a:bodyPr/>
          <a:lstStyle/>
          <a:p>
            <a:r>
              <a:rPr lang="en-US" smtClean="0"/>
              <a:t>Pixel coordinates are the integer row and column indices of a pixel.  To draw something, we eventually have to able to tell which pixels are to be colored.</a:t>
            </a:r>
          </a:p>
        </p:txBody>
      </p:sp>
    </p:spTree>
    <p:extLst>
      <p:ext uri="{BB962C8B-B14F-4D97-AF65-F5344CB8AC3E}">
        <p14:creationId xmlns:p14="http://schemas.microsoft.com/office/powerpoint/2010/main" val="4281499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kép helye 1"/>
          <p:cNvSpPr>
            <a:spLocks noGrp="1" noRot="1" noChangeAspect="1" noTextEdit="1"/>
          </p:cNvSpPr>
          <p:nvPr>
            <p:ph type="sldImg"/>
          </p:nvPr>
        </p:nvSpPr>
        <p:spPr>
          <a:xfrm>
            <a:off x="1150938" y="692150"/>
            <a:ext cx="4556125" cy="3416300"/>
          </a:xfrm>
          <a:ln/>
        </p:spPr>
      </p:sp>
      <p:sp>
        <p:nvSpPr>
          <p:cNvPr id="73731" name="Jegyzetek helye 2"/>
          <p:cNvSpPr>
            <a:spLocks noGrp="1"/>
          </p:cNvSpPr>
          <p:nvPr>
            <p:ph type="body" idx="1"/>
          </p:nvPr>
        </p:nvSpPr>
        <p:spPr>
          <a:noFill/>
          <a:ln w="9525"/>
        </p:spPr>
        <p:txBody>
          <a:bodyPr/>
          <a:lstStyle/>
          <a:p>
            <a:r>
              <a:rPr lang="en-US" smtClean="0"/>
              <a:t>Transformations are operations on points. The point is expressed by a set of coordinates. A transformation will yield a new set of coordinates. This can simultaneously be seen to:</a:t>
            </a:r>
          </a:p>
          <a:p>
            <a:r>
              <a:rPr lang="en-US" smtClean="0"/>
              <a:t>a, calculate coordinates for the same point in a different space (this I will call the static interpretation)</a:t>
            </a:r>
          </a:p>
          <a:p>
            <a:r>
              <a:rPr lang="en-US" smtClean="0"/>
              <a:t>b, change the coordinates of the point, moving it (the dynamic interpretation).</a:t>
            </a:r>
          </a:p>
          <a:p>
            <a:endParaRPr lang="en-US" smtClean="0"/>
          </a:p>
          <a:p>
            <a:r>
              <a:rPr lang="en-US" smtClean="0"/>
              <a:t>Both interpretations are valid. The static one tells us what the purpose of the computation is, the dynamic often helps us in its construction.</a:t>
            </a:r>
          </a:p>
          <a:p>
            <a:endParaRPr lang="en-US" smtClean="0"/>
          </a:p>
          <a:p>
            <a:r>
              <a:rPr lang="en-US" smtClean="0"/>
              <a:t>Transformations are a way to compute answers to questions we will be encountering in graphics, and incremental image synthesis in particular. Questions like:</a:t>
            </a:r>
          </a:p>
          <a:p>
            <a:pPr>
              <a:buFontTx/>
              <a:buChar char="-"/>
            </a:pPr>
            <a:r>
              <a:rPr lang="en-US" smtClean="0"/>
              <a:t>If the </a:t>
            </a:r>
            <a:r>
              <a:rPr lang="en-US" b="1" smtClean="0"/>
              <a:t>model</a:t>
            </a:r>
            <a:r>
              <a:rPr lang="en-US" smtClean="0"/>
              <a:t>er has drawn this vertex here, and the object is standing here, where in the </a:t>
            </a:r>
            <a:r>
              <a:rPr lang="en-US" b="1" smtClean="0"/>
              <a:t>world</a:t>
            </a:r>
            <a:r>
              <a:rPr lang="en-US" smtClean="0"/>
              <a:t> is the vertex?</a:t>
            </a:r>
          </a:p>
          <a:p>
            <a:pPr>
              <a:buFontTx/>
              <a:buChar char="-"/>
            </a:pPr>
            <a:r>
              <a:rPr lang="en-US" smtClean="0"/>
              <a:t> If the triangle was </a:t>
            </a:r>
            <a:r>
              <a:rPr lang="en-US" b="1" smtClean="0"/>
              <a:t>mode</a:t>
            </a:r>
            <a:r>
              <a:rPr lang="en-US" smtClean="0"/>
              <a:t>led here, where should we draw it on </a:t>
            </a:r>
            <a:r>
              <a:rPr lang="en-US" b="1" smtClean="0"/>
              <a:t>screen</a:t>
            </a:r>
            <a:r>
              <a:rPr lang="en-US" smtClean="0"/>
              <a:t>?</a:t>
            </a:r>
          </a:p>
          <a:p>
            <a:pPr>
              <a:buFontTx/>
              <a:buChar char="-"/>
            </a:pPr>
            <a:endParaRPr lang="en-US" smtClean="0"/>
          </a:p>
        </p:txBody>
      </p:sp>
    </p:spTree>
    <p:extLst>
      <p:ext uri="{BB962C8B-B14F-4D97-AF65-F5344CB8AC3E}">
        <p14:creationId xmlns:p14="http://schemas.microsoft.com/office/powerpoint/2010/main" val="3328571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iakép helye 1"/>
          <p:cNvSpPr>
            <a:spLocks noGrp="1" noRot="1" noChangeAspect="1" noTextEdit="1"/>
          </p:cNvSpPr>
          <p:nvPr>
            <p:ph type="sldImg"/>
          </p:nvPr>
        </p:nvSpPr>
        <p:spPr>
          <a:xfrm>
            <a:off x="1150938" y="692150"/>
            <a:ext cx="4556125" cy="3416300"/>
          </a:xfrm>
          <a:ln/>
        </p:spPr>
      </p:sp>
      <p:sp>
        <p:nvSpPr>
          <p:cNvPr id="77827" name="Jegyzetek helye 2"/>
          <p:cNvSpPr>
            <a:spLocks noGrp="1"/>
          </p:cNvSpPr>
          <p:nvPr>
            <p:ph type="body" idx="1"/>
          </p:nvPr>
        </p:nvSpPr>
        <p:spPr>
          <a:noFill/>
          <a:ln w="9525"/>
        </p:spPr>
        <p:txBody>
          <a:bodyPr/>
          <a:lstStyle/>
          <a:p>
            <a:r>
              <a:rPr lang="en-US" smtClean="0"/>
              <a:t>Incremental image synthesis just draws triangles on-screen (and lines and points, but those hardly make 3D objects). The task really is, given the triangle mesh models in the reference model spaces, where to draw those 2D triangles on-screen, what pixels to color.</a:t>
            </a:r>
          </a:p>
          <a:p>
            <a:endParaRPr lang="en-US" smtClean="0"/>
          </a:p>
          <a:p>
            <a:r>
              <a:rPr lang="en-US" smtClean="0"/>
              <a:t>For a single triangle vertex point, this means a long journey of computations (transformations!) to find out where it actually appears on the display device.</a:t>
            </a:r>
          </a:p>
          <a:p>
            <a:endParaRPr lang="en-US" smtClean="0"/>
          </a:p>
          <a:p>
            <a:r>
              <a:rPr lang="en-US" smtClean="0"/>
              <a:t>Also, the transformations must take triangles and yield triangles. The class of transformations which has this property is called the class of homogeneous linear transformations. As they are linear, they can be written as a multiplication with a matrix. It is a 4x4 matrix, as it works on homogeneous coordinate quadruplets.</a:t>
            </a:r>
          </a:p>
        </p:txBody>
      </p:sp>
    </p:spTree>
    <p:extLst>
      <p:ext uri="{BB962C8B-B14F-4D97-AF65-F5344CB8AC3E}">
        <p14:creationId xmlns:p14="http://schemas.microsoft.com/office/powerpoint/2010/main" val="1127925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iakép helye 1"/>
          <p:cNvSpPr>
            <a:spLocks noGrp="1" noRot="1" noChangeAspect="1" noTextEdit="1"/>
          </p:cNvSpPr>
          <p:nvPr>
            <p:ph type="sldImg"/>
          </p:nvPr>
        </p:nvSpPr>
        <p:spPr>
          <a:xfrm>
            <a:off x="1150938" y="692150"/>
            <a:ext cx="4556125" cy="3416300"/>
          </a:xfrm>
          <a:ln/>
        </p:spPr>
      </p:sp>
      <p:sp>
        <p:nvSpPr>
          <p:cNvPr id="78851" name="Jegyzetek helye 2"/>
          <p:cNvSpPr>
            <a:spLocks noGrp="1"/>
          </p:cNvSpPr>
          <p:nvPr>
            <p:ph type="body" idx="1"/>
          </p:nvPr>
        </p:nvSpPr>
        <p:spPr>
          <a:noFill/>
          <a:ln w="9525"/>
        </p:spPr>
        <p:txBody>
          <a:bodyPr/>
          <a:lstStyle/>
          <a:p>
            <a:r>
              <a:rPr lang="en-US" smtClean="0"/>
              <a:t>What are the parameters of such a computation? What influences where a vertex ends up on the screen?</a:t>
            </a:r>
          </a:p>
          <a:p>
            <a:endParaRPr lang="en-US" smtClean="0"/>
          </a:p>
          <a:p>
            <a:r>
              <a:rPr lang="en-US" smtClean="0"/>
              <a:t>Where our model is placed in the virtual world.</a:t>
            </a:r>
            <a:endParaRPr lang="hu-HU" smtClean="0"/>
          </a:p>
          <a:p>
            <a:pPr lvl="1"/>
            <a:r>
              <a:rPr lang="en-US" smtClean="0"/>
              <a:t>This is defined by the </a:t>
            </a:r>
            <a:r>
              <a:rPr lang="hu-HU" smtClean="0"/>
              <a:t>model</a:t>
            </a:r>
            <a:r>
              <a:rPr lang="en-US" smtClean="0"/>
              <a:t> transformation parameters</a:t>
            </a:r>
            <a:r>
              <a:rPr lang="hu-HU" smtClean="0"/>
              <a:t>, </a:t>
            </a:r>
            <a:r>
              <a:rPr lang="en-US" smtClean="0"/>
              <a:t>a.k.a. (</a:t>
            </a:r>
            <a:r>
              <a:rPr lang="hu-HU" smtClean="0"/>
              <a:t>world</a:t>
            </a:r>
            <a:r>
              <a:rPr lang="en-US" smtClean="0"/>
              <a:t> transformation).</a:t>
            </a:r>
            <a:endParaRPr lang="hu-HU" smtClean="0"/>
          </a:p>
          <a:p>
            <a:r>
              <a:rPr lang="en-US" smtClean="0"/>
              <a:t>Where the camera is, which way it looks</a:t>
            </a:r>
            <a:endParaRPr lang="hu-HU" smtClean="0"/>
          </a:p>
          <a:p>
            <a:pPr lvl="1"/>
            <a:r>
              <a:rPr lang="en-US" smtClean="0"/>
              <a:t>Defined by some of the camera parameters. The computation using these is the camera transformation.</a:t>
            </a:r>
            <a:endParaRPr lang="hu-HU" smtClean="0"/>
          </a:p>
          <a:p>
            <a:r>
              <a:rPr lang="en-US" smtClean="0"/>
              <a:t>How big the field-of-view (and aspect ratio) are</a:t>
            </a:r>
            <a:endParaRPr lang="hu-HU" smtClean="0"/>
          </a:p>
          <a:p>
            <a:pPr lvl="1"/>
            <a:r>
              <a:rPr lang="en-US" smtClean="0"/>
              <a:t>This plays are role in where the points are projected on-screen according to 3D perspective.</a:t>
            </a:r>
            <a:endParaRPr lang="hu-HU" smtClean="0"/>
          </a:p>
          <a:p>
            <a:r>
              <a:rPr lang="en-US" smtClean="0"/>
              <a:t>How large pixels are</a:t>
            </a:r>
            <a:endParaRPr lang="hu-HU" smtClean="0"/>
          </a:p>
          <a:p>
            <a:pPr lvl="1"/>
            <a:r>
              <a:rPr lang="en-US" smtClean="0"/>
              <a:t>Handled by the </a:t>
            </a:r>
            <a:r>
              <a:rPr lang="hu-HU" smtClean="0"/>
              <a:t>viewport </a:t>
            </a:r>
            <a:r>
              <a:rPr lang="en-US" smtClean="0"/>
              <a:t>transformation.</a:t>
            </a:r>
          </a:p>
          <a:p>
            <a:endParaRPr lang="en-US" smtClean="0"/>
          </a:p>
        </p:txBody>
      </p:sp>
    </p:spTree>
    <p:extLst>
      <p:ext uri="{BB962C8B-B14F-4D97-AF65-F5344CB8AC3E}">
        <p14:creationId xmlns:p14="http://schemas.microsoft.com/office/powerpoint/2010/main" val="28762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1150938" y="692150"/>
            <a:ext cx="4556125" cy="3416300"/>
          </a:xfrm>
          <a:ln/>
        </p:spPr>
      </p:sp>
      <p:sp>
        <p:nvSpPr>
          <p:cNvPr id="83971" name="Jegyzetek helye 2"/>
          <p:cNvSpPr>
            <a:spLocks noGrp="1"/>
          </p:cNvSpPr>
          <p:nvPr>
            <p:ph type="body" idx="1"/>
          </p:nvPr>
        </p:nvSpPr>
        <p:spPr>
          <a:noFill/>
          <a:ln w="9525"/>
        </p:spPr>
        <p:txBody>
          <a:bodyPr/>
          <a:lstStyle/>
          <a:p>
            <a:r>
              <a:rPr lang="en-US" smtClean="0"/>
              <a:t>The task of computing the pixel coordinates of a vertex from the modeling coordinates is performed by a series of transformations. Originally, the vertices are given in model space, then transformed to world space using the model transform, to camera space using the view transform, to NDC (a.k.a. clip space, for clipping will be performed using these coordinates), and finally to pixel coordinates using the viewport transform.</a:t>
            </a:r>
          </a:p>
          <a:p>
            <a:endParaRPr lang="en-US" smtClean="0"/>
          </a:p>
          <a:p>
            <a:r>
              <a:rPr lang="en-US" smtClean="0"/>
              <a:t>All the transformations take a 4-element homogenous 3D coordinate vector, and return a 4-element homogenous 3D coordinate vector. All transformations are linear in homogenous coordinates, they can all be written as 4x4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83005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2020-03-23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2020-03-23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9.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8.png"/><Relationship Id="rId2" Type="http://schemas.openxmlformats.org/officeDocument/2006/relationships/tags" Target="../tags/tag2.xml"/><Relationship Id="rId16" Type="http://schemas.openxmlformats.org/officeDocument/2006/relationships/image" Target="../media/image1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7.png"/><Relationship Id="rId5" Type="http://schemas.openxmlformats.org/officeDocument/2006/relationships/tags" Target="../tags/tag5.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tags" Target="../tags/tag4.xml"/><Relationship Id="rId9" Type="http://schemas.openxmlformats.org/officeDocument/2006/relationships/notesSlide" Target="../notesSlides/notesSlide9.xml"/><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5.png"/><Relationship Id="rId2" Type="http://schemas.openxmlformats.org/officeDocument/2006/relationships/tags" Target="../tags/tag9.xml"/><Relationship Id="rId16" Type="http://schemas.openxmlformats.org/officeDocument/2006/relationships/image" Target="../media/image19.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4.png"/><Relationship Id="rId5" Type="http://schemas.openxmlformats.org/officeDocument/2006/relationships/tags" Target="../tags/tag12.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tags" Target="../tags/tag11.xml"/><Relationship Id="rId9" Type="http://schemas.openxmlformats.org/officeDocument/2006/relationships/notesSlide" Target="../notesSlides/notesSlide12.xml"/><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7.xml"/><Relationship Id="rId7" Type="http://schemas.openxmlformats.org/officeDocument/2006/relationships/notesSlide" Target="../notesSlides/notesSlide13.xml"/><Relationship Id="rId12" Type="http://schemas.openxmlformats.org/officeDocument/2006/relationships/image" Target="../media/image24.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2.xml"/><Relationship Id="rId11" Type="http://schemas.openxmlformats.org/officeDocument/2006/relationships/image" Target="../media/image23.png"/><Relationship Id="rId5" Type="http://schemas.openxmlformats.org/officeDocument/2006/relationships/tags" Target="../tags/tag19.xml"/><Relationship Id="rId10" Type="http://schemas.openxmlformats.org/officeDocument/2006/relationships/image" Target="../media/image22.png"/><Relationship Id="rId4" Type="http://schemas.openxmlformats.org/officeDocument/2006/relationships/tags" Target="../tags/tag18.xml"/><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25.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2.xml"/><Relationship Id="rId7" Type="http://schemas.openxmlformats.org/officeDocument/2006/relationships/image" Target="../media/image2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6.png"/><Relationship Id="rId5" Type="http://schemas.openxmlformats.org/officeDocument/2006/relationships/slideLayout" Target="../slideLayouts/slideLayout6.xml"/><Relationship Id="rId4" Type="http://schemas.openxmlformats.org/officeDocument/2006/relationships/tags" Target="../tags/tag23.xml"/><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6.xml"/><Relationship Id="rId7" Type="http://schemas.openxmlformats.org/officeDocument/2006/relationships/image" Target="../media/image2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6.xml"/><Relationship Id="rId11" Type="http://schemas.openxmlformats.org/officeDocument/2006/relationships/image" Target="../media/image30.png"/><Relationship Id="rId5" Type="http://schemas.openxmlformats.org/officeDocument/2006/relationships/tags" Target="../tags/tag28.xml"/><Relationship Id="rId10" Type="http://schemas.openxmlformats.org/officeDocument/2006/relationships/image" Target="../media/image29.png"/><Relationship Id="rId4" Type="http://schemas.openxmlformats.org/officeDocument/2006/relationships/tags" Target="../tags/tag27.xml"/><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tags" Target="../tags/tag30.xml"/><Relationship Id="rId16" Type="http://schemas.openxmlformats.org/officeDocument/2006/relationships/image" Target="../media/image31.pn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26.png"/><Relationship Id="rId5" Type="http://schemas.openxmlformats.org/officeDocument/2006/relationships/tags" Target="../tags/tag33.xml"/><Relationship Id="rId15" Type="http://schemas.openxmlformats.org/officeDocument/2006/relationships/image" Target="../media/image30.png"/><Relationship Id="rId10" Type="http://schemas.openxmlformats.org/officeDocument/2006/relationships/slideLayout" Target="../slideLayouts/slideLayout6.xml"/><Relationship Id="rId19" Type="http://schemas.openxmlformats.org/officeDocument/2006/relationships/image" Target="../media/image34.png"/><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tags" Target="../tags/tag40.xml"/><Relationship Id="rId21" Type="http://schemas.openxmlformats.org/officeDocument/2006/relationships/image" Target="../media/image45.png"/><Relationship Id="rId7" Type="http://schemas.openxmlformats.org/officeDocument/2006/relationships/tags" Target="../tags/tag44.xml"/><Relationship Id="rId12" Type="http://schemas.openxmlformats.org/officeDocument/2006/relationships/image" Target="../media/image3.png"/><Relationship Id="rId17" Type="http://schemas.openxmlformats.org/officeDocument/2006/relationships/image" Target="../media/image41.png"/><Relationship Id="rId2" Type="http://schemas.openxmlformats.org/officeDocument/2006/relationships/tags" Target="../tags/tag39.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notesSlide" Target="../notesSlides/notesSlide17.xml"/><Relationship Id="rId5" Type="http://schemas.openxmlformats.org/officeDocument/2006/relationships/tags" Target="../tags/tag42.xml"/><Relationship Id="rId15" Type="http://schemas.openxmlformats.org/officeDocument/2006/relationships/image" Target="../media/image39.png"/><Relationship Id="rId10" Type="http://schemas.openxmlformats.org/officeDocument/2006/relationships/slideLayout" Target="../slideLayouts/slideLayout5.xml"/><Relationship Id="rId19" Type="http://schemas.openxmlformats.org/officeDocument/2006/relationships/image" Target="../media/image43.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image" Target="../media/image38.png"/></Relationships>
</file>

<file path=ppt/slides/_rels/slide26.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image" Target="../media/image42.png"/><Relationship Id="rId26" Type="http://schemas.openxmlformats.org/officeDocument/2006/relationships/image" Target="../media/image47.png"/><Relationship Id="rId3" Type="http://schemas.openxmlformats.org/officeDocument/2006/relationships/tags" Target="../tags/tag49.xml"/><Relationship Id="rId21" Type="http://schemas.openxmlformats.org/officeDocument/2006/relationships/image" Target="../media/image38.png"/><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image" Target="../media/image37.png"/><Relationship Id="rId25" Type="http://schemas.openxmlformats.org/officeDocument/2006/relationships/image" Target="../media/image44.png"/><Relationship Id="rId2" Type="http://schemas.openxmlformats.org/officeDocument/2006/relationships/tags" Target="../tags/tag48.xml"/><Relationship Id="rId16" Type="http://schemas.openxmlformats.org/officeDocument/2006/relationships/image" Target="../media/image3.png"/><Relationship Id="rId20" Type="http://schemas.openxmlformats.org/officeDocument/2006/relationships/image" Target="../media/image46.png"/><Relationship Id="rId29" Type="http://schemas.openxmlformats.org/officeDocument/2006/relationships/image" Target="../media/image22.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image" Target="../media/image41.png"/><Relationship Id="rId5" Type="http://schemas.openxmlformats.org/officeDocument/2006/relationships/tags" Target="../tags/tag51.xml"/><Relationship Id="rId15" Type="http://schemas.openxmlformats.org/officeDocument/2006/relationships/notesSlide" Target="../notesSlides/notesSlide18.xml"/><Relationship Id="rId23" Type="http://schemas.openxmlformats.org/officeDocument/2006/relationships/image" Target="../media/image40.png"/><Relationship Id="rId28" Type="http://schemas.openxmlformats.org/officeDocument/2006/relationships/image" Target="../media/image49.png"/><Relationship Id="rId10" Type="http://schemas.openxmlformats.org/officeDocument/2006/relationships/tags" Target="../tags/tag56.xml"/><Relationship Id="rId19" Type="http://schemas.openxmlformats.org/officeDocument/2006/relationships/image" Target="../media/image43.png"/><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5.xml"/><Relationship Id="rId22" Type="http://schemas.openxmlformats.org/officeDocument/2006/relationships/image" Target="../media/image39.png"/><Relationship Id="rId27"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8.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53.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66.xml"/><Relationship Id="rId7" Type="http://schemas.openxmlformats.org/officeDocument/2006/relationships/image" Target="../media/image54.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3.png"/><Relationship Id="rId5" Type="http://schemas.openxmlformats.org/officeDocument/2006/relationships/notesSlide" Target="../notesSlides/notesSlide20.xml"/><Relationship Id="rId4" Type="http://schemas.openxmlformats.org/officeDocument/2006/relationships/slideLayout" Target="../slideLayouts/slideLayout5.xml"/><Relationship Id="rId9" Type="http://schemas.openxmlformats.org/officeDocument/2006/relationships/image" Target="../media/image56.png"/></Relationships>
</file>

<file path=ppt/slides/_rels/slide3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tags" Target="../tags/tag69.xml"/><Relationship Id="rId7" Type="http://schemas.openxmlformats.org/officeDocument/2006/relationships/image" Target="../media/image57.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5.xml"/><Relationship Id="rId11" Type="http://schemas.openxmlformats.org/officeDocument/2006/relationships/image" Target="../media/image61.png"/><Relationship Id="rId5" Type="http://schemas.openxmlformats.org/officeDocument/2006/relationships/tags" Target="../tags/tag71.xml"/><Relationship Id="rId10" Type="http://schemas.openxmlformats.org/officeDocument/2006/relationships/image" Target="../media/image60.png"/><Relationship Id="rId4" Type="http://schemas.openxmlformats.org/officeDocument/2006/relationships/tags" Target="../tags/tag70.xml"/><Relationship Id="rId9" Type="http://schemas.openxmlformats.org/officeDocument/2006/relationships/image" Target="../media/image59.png"/></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notesSlide" Target="../notesSlides/notesSlide21.xml"/><Relationship Id="rId11" Type="http://schemas.openxmlformats.org/officeDocument/2006/relationships/image" Target="../media/image64.png"/><Relationship Id="rId5" Type="http://schemas.openxmlformats.org/officeDocument/2006/relationships/slideLayout" Target="../slideLayouts/slideLayout5.xml"/><Relationship Id="rId10" Type="http://schemas.openxmlformats.org/officeDocument/2006/relationships/image" Target="../media/image63.png"/><Relationship Id="rId4" Type="http://schemas.openxmlformats.org/officeDocument/2006/relationships/tags" Target="../tags/tag75.xml"/><Relationship Id="rId9"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tags" Target="../tags/tag78.xml"/><Relationship Id="rId7" Type="http://schemas.openxmlformats.org/officeDocument/2006/relationships/slideLayout" Target="../slideLayouts/slideLayout2.xml"/><Relationship Id="rId12" Type="http://schemas.openxmlformats.org/officeDocument/2006/relationships/image" Target="../media/image69.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image" Target="../media/image68.png"/><Relationship Id="rId5" Type="http://schemas.openxmlformats.org/officeDocument/2006/relationships/tags" Target="../tags/tag80.xml"/><Relationship Id="rId10" Type="http://schemas.openxmlformats.org/officeDocument/2006/relationships/image" Target="../media/image67.png"/><Relationship Id="rId4" Type="http://schemas.openxmlformats.org/officeDocument/2006/relationships/tags" Target="../tags/tag79.xml"/><Relationship Id="rId9" Type="http://schemas.openxmlformats.org/officeDocument/2006/relationships/image" Target="../media/image6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smtClean="0"/>
              <a:t>3D kamera</a:t>
            </a:r>
            <a:endParaRPr lang="en-US" dirty="0"/>
          </a:p>
        </p:txBody>
      </p:sp>
      <p:sp>
        <p:nvSpPr>
          <p:cNvPr id="3" name="Subtitle 2"/>
          <p:cNvSpPr>
            <a:spLocks noGrp="1"/>
          </p:cNvSpPr>
          <p:nvPr>
            <p:ph type="subTitle" idx="1"/>
          </p:nvPr>
        </p:nvSpPr>
        <p:spPr/>
        <p:txBody>
          <a:bodyPr/>
          <a:lstStyle/>
          <a:p>
            <a:r>
              <a:rPr lang="en-US" dirty="0" err="1" smtClean="0"/>
              <a:t>Sz</a:t>
            </a:r>
            <a:r>
              <a:rPr lang="hu-HU" dirty="0" err="1" smtClean="0"/>
              <a:t>écsi</a:t>
            </a:r>
            <a:r>
              <a:rPr lang="hu-HU" dirty="0" smtClean="0"/>
              <a:t> László</a:t>
            </a:r>
            <a:endParaRPr lang="en-US" dirty="0" smtClean="0"/>
          </a:p>
          <a:p>
            <a:r>
              <a:rPr lang="en-US" dirty="0" smtClean="0"/>
              <a:t>3D </a:t>
            </a:r>
            <a:r>
              <a:rPr lang="en-US" dirty="0" err="1" smtClean="0"/>
              <a:t>Grafikus</a:t>
            </a:r>
            <a:r>
              <a:rPr lang="en-US" dirty="0" smtClean="0"/>
              <a:t> </a:t>
            </a:r>
            <a:r>
              <a:rPr lang="en-US" dirty="0" err="1" smtClean="0"/>
              <a:t>Rendszerek</a:t>
            </a:r>
            <a:endParaRPr lang="en-US" dirty="0" smtClean="0"/>
          </a:p>
          <a:p>
            <a:r>
              <a:rPr lang="hu-HU" dirty="0" smtClean="0"/>
              <a:t>9. </a:t>
            </a:r>
            <a:r>
              <a:rPr lang="en-US" dirty="0" smtClean="0"/>
              <a:t>e</a:t>
            </a:r>
            <a:r>
              <a:rPr lang="hu-HU" dirty="0" err="1" smtClean="0"/>
              <a:t>lőadás</a:t>
            </a:r>
            <a:endParaRPr lang="en-US" dirty="0" smtClean="0"/>
          </a:p>
        </p:txBody>
      </p:sp>
    </p:spTree>
    <p:extLst>
      <p:ext uri="{BB962C8B-B14F-4D97-AF65-F5344CB8AC3E}">
        <p14:creationId xmlns:p14="http://schemas.microsoft.com/office/powerpoint/2010/main" val="265308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Bónusz feladat</a:t>
            </a:r>
            <a:r>
              <a:rPr lang="en-US" dirty="0" smtClean="0"/>
              <a:t>: </a:t>
            </a:r>
            <a:r>
              <a:rPr lang="hu-HU" dirty="0" smtClean="0"/>
              <a:t>árnyalás</a:t>
            </a:r>
            <a:endParaRPr lang="en-US" dirty="0"/>
          </a:p>
        </p:txBody>
      </p:sp>
      <p:sp>
        <p:nvSpPr>
          <p:cNvPr id="3" name="Tartalom helye 2"/>
          <p:cNvSpPr>
            <a:spLocks noGrp="1"/>
          </p:cNvSpPr>
          <p:nvPr>
            <p:ph idx="1"/>
          </p:nvPr>
        </p:nvSpPr>
        <p:spPr/>
        <p:txBody>
          <a:bodyPr/>
          <a:lstStyle/>
          <a:p>
            <a:r>
              <a:rPr lang="hu-HU" dirty="0" smtClean="0"/>
              <a:t>Felületi pont, fények koordinátái, szempozíció, felületi normálisok...</a:t>
            </a:r>
          </a:p>
          <a:p>
            <a:pPr lvl="1"/>
            <a:r>
              <a:rPr lang="hu-HU" dirty="0" smtClean="0"/>
              <a:t>ugyanabban a 3D koordináta rendszerben legyenek</a:t>
            </a:r>
          </a:p>
          <a:p>
            <a:pPr lvl="1"/>
            <a:r>
              <a:rPr lang="hu-HU" dirty="0" smtClean="0"/>
              <a:t>logikusan a modellezési transzformáció után</a:t>
            </a:r>
          </a:p>
          <a:p>
            <a:pPr lvl="1"/>
            <a:r>
              <a:rPr lang="hu-HU" dirty="0" smtClean="0"/>
              <a:t>de a kamera trafó szög és távolságtartó</a:t>
            </a:r>
            <a:endParaRPr lang="en-US" dirty="0" smtClean="0"/>
          </a:p>
          <a:p>
            <a:endParaRPr lang="en-US" dirty="0"/>
          </a:p>
        </p:txBody>
      </p:sp>
    </p:spTree>
    <p:extLst>
      <p:ext uri="{BB962C8B-B14F-4D97-AF65-F5344CB8AC3E}">
        <p14:creationId xmlns:p14="http://schemas.microsoft.com/office/powerpoint/2010/main" val="1089258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Bónusz feladat</a:t>
            </a:r>
            <a:r>
              <a:rPr lang="en-US" dirty="0" smtClean="0"/>
              <a:t>: </a:t>
            </a:r>
            <a:r>
              <a:rPr lang="en-US" dirty="0" err="1" smtClean="0"/>
              <a:t>takar</a:t>
            </a:r>
            <a:r>
              <a:rPr lang="hu-HU" dirty="0" smtClean="0"/>
              <a:t>ás</a:t>
            </a:r>
            <a:endParaRPr lang="en-US" dirty="0"/>
          </a:p>
        </p:txBody>
      </p:sp>
      <p:sp>
        <p:nvSpPr>
          <p:cNvPr id="3" name="Tartalom helye 2"/>
          <p:cNvSpPr>
            <a:spLocks noGrp="1"/>
          </p:cNvSpPr>
          <p:nvPr>
            <p:ph idx="1"/>
          </p:nvPr>
        </p:nvSpPr>
        <p:spPr/>
        <p:txBody>
          <a:bodyPr/>
          <a:lstStyle/>
          <a:p>
            <a:r>
              <a:rPr lang="hu-HU" dirty="0" smtClean="0"/>
              <a:t>takarási probléma</a:t>
            </a:r>
          </a:p>
          <a:p>
            <a:pPr lvl="1"/>
            <a:r>
              <a:rPr lang="hu-HU" dirty="0" smtClean="0"/>
              <a:t>a 2D pixel koordináták mellett kell egy mélységértéket is számolni</a:t>
            </a:r>
          </a:p>
          <a:p>
            <a:r>
              <a:rPr lang="hu-HU" dirty="0" smtClean="0"/>
              <a:t>fix pontos </a:t>
            </a:r>
            <a:r>
              <a:rPr lang="hu-HU" dirty="0" err="1" smtClean="0"/>
              <a:t>z-buffer</a:t>
            </a:r>
            <a:endParaRPr lang="hu-HU" dirty="0" smtClean="0"/>
          </a:p>
          <a:p>
            <a:pPr lvl="1"/>
            <a:r>
              <a:rPr lang="en-US" dirty="0" smtClean="0"/>
              <a:t>[0, 1]-</a:t>
            </a:r>
            <a:r>
              <a:rPr lang="en-US" dirty="0" err="1" smtClean="0"/>
              <a:t>beli</a:t>
            </a:r>
            <a:r>
              <a:rPr lang="en-US" dirty="0" smtClean="0"/>
              <a:t> </a:t>
            </a:r>
            <a:r>
              <a:rPr lang="hu-HU" dirty="0" smtClean="0"/>
              <a:t>értékeket tud összehasonlítani</a:t>
            </a:r>
          </a:p>
          <a:p>
            <a:pPr lvl="1"/>
            <a:r>
              <a:rPr lang="hu-HU" dirty="0" smtClean="0"/>
              <a:t>a távolság, amihez a </a:t>
            </a:r>
            <a:r>
              <a:rPr lang="en-US" dirty="0" smtClean="0"/>
              <a:t>0-t </a:t>
            </a:r>
            <a:r>
              <a:rPr lang="en-US" dirty="0" err="1" smtClean="0"/>
              <a:t>rendelj</a:t>
            </a:r>
            <a:r>
              <a:rPr lang="hu-HU" dirty="0" smtClean="0"/>
              <a:t>ük: első vágósík</a:t>
            </a:r>
          </a:p>
          <a:p>
            <a:pPr lvl="1"/>
            <a:r>
              <a:rPr lang="hu-HU" dirty="0" smtClean="0"/>
              <a:t>amihez az 1</a:t>
            </a:r>
            <a:r>
              <a:rPr lang="en-US" dirty="0" smtClean="0"/>
              <a:t>-et</a:t>
            </a:r>
            <a:r>
              <a:rPr lang="hu-HU" dirty="0" smtClean="0"/>
              <a:t>: hátsó vágósík</a:t>
            </a:r>
            <a:endParaRPr lang="en-US" dirty="0" smtClean="0"/>
          </a:p>
          <a:p>
            <a:endParaRPr lang="en-US" dirty="0"/>
          </a:p>
        </p:txBody>
      </p:sp>
    </p:spTree>
    <p:extLst>
      <p:ext uri="{BB962C8B-B14F-4D97-AF65-F5344CB8AC3E}">
        <p14:creationId xmlns:p14="http://schemas.microsoft.com/office/powerpoint/2010/main" val="3988836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Transzformációs csővezeték</a:t>
            </a:r>
            <a:endParaRPr lang="en-US" dirty="0"/>
          </a:p>
        </p:txBody>
      </p:sp>
      <p:sp>
        <p:nvSpPr>
          <p:cNvPr id="23555" name="Oval 3"/>
          <p:cNvSpPr>
            <a:spLocks noChangeArrowheads="1"/>
          </p:cNvSpPr>
          <p:nvPr/>
        </p:nvSpPr>
        <p:spPr bwMode="auto">
          <a:xfrm>
            <a:off x="1976438" y="2400300"/>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model</a:t>
            </a:r>
          </a:p>
          <a:p>
            <a:pPr algn="ctr"/>
            <a:r>
              <a:rPr lang="hu-HU" sz="1350" b="1">
                <a:solidFill>
                  <a:schemeClr val="bg1"/>
                </a:solidFill>
                <a:latin typeface="Whipsmart" pitchFamily="34" charset="0"/>
              </a:rPr>
              <a:t>tra</a:t>
            </a:r>
            <a:r>
              <a:rPr lang="en-US" sz="1350" b="1">
                <a:solidFill>
                  <a:schemeClr val="bg1"/>
                </a:solidFill>
                <a:latin typeface="Whipsmart" pitchFamily="34" charset="0"/>
              </a:rPr>
              <a:t>nsform</a:t>
            </a:r>
          </a:p>
        </p:txBody>
      </p:sp>
      <p:sp>
        <p:nvSpPr>
          <p:cNvPr id="23556" name="Rectangle 4"/>
          <p:cNvSpPr>
            <a:spLocks noChangeArrowheads="1"/>
          </p:cNvSpPr>
          <p:nvPr/>
        </p:nvSpPr>
        <p:spPr bwMode="auto">
          <a:xfrm>
            <a:off x="15621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model space</a:t>
            </a:r>
            <a:endParaRPr lang="en-US" sz="1350">
              <a:latin typeface="Whipsmart" pitchFamily="34" charset="0"/>
            </a:endParaRPr>
          </a:p>
        </p:txBody>
      </p:sp>
      <p:sp>
        <p:nvSpPr>
          <p:cNvPr id="23557" name="Oval 5"/>
          <p:cNvSpPr>
            <a:spLocks noChangeArrowheads="1"/>
          </p:cNvSpPr>
          <p:nvPr/>
        </p:nvSpPr>
        <p:spPr bwMode="auto">
          <a:xfrm>
            <a:off x="1333500" y="4910138"/>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modell</a:t>
            </a:r>
            <a:r>
              <a:rPr lang="en-US" sz="1350" b="1">
                <a:solidFill>
                  <a:schemeClr val="bg1"/>
                </a:solidFill>
                <a:latin typeface="Whipsmart" pitchFamily="34" charset="0"/>
              </a:rPr>
              <a:t>ing</a:t>
            </a:r>
          </a:p>
        </p:txBody>
      </p:sp>
      <p:sp>
        <p:nvSpPr>
          <p:cNvPr id="23558" name="Rectangle 6"/>
          <p:cNvSpPr>
            <a:spLocks noChangeArrowheads="1"/>
          </p:cNvSpPr>
          <p:nvPr/>
        </p:nvSpPr>
        <p:spPr bwMode="auto">
          <a:xfrm>
            <a:off x="283845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world space</a:t>
            </a:r>
            <a:endParaRPr lang="en-US" sz="1350">
              <a:latin typeface="Whipsmart" pitchFamily="34" charset="0"/>
            </a:endParaRPr>
          </a:p>
        </p:txBody>
      </p:sp>
      <p:sp>
        <p:nvSpPr>
          <p:cNvPr id="23559" name="Oval 7"/>
          <p:cNvSpPr>
            <a:spLocks noChangeArrowheads="1"/>
          </p:cNvSpPr>
          <p:nvPr/>
        </p:nvSpPr>
        <p:spPr bwMode="auto">
          <a:xfrm>
            <a:off x="3429000" y="2400300"/>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view</a:t>
            </a:r>
          </a:p>
          <a:p>
            <a:pPr algn="ctr"/>
            <a:r>
              <a:rPr lang="en-US" sz="1350" b="1">
                <a:solidFill>
                  <a:schemeClr val="bg1"/>
                </a:solidFill>
                <a:latin typeface="Whipsmart" pitchFamily="34" charset="0"/>
              </a:rPr>
              <a:t>transform</a:t>
            </a:r>
          </a:p>
        </p:txBody>
      </p:sp>
      <p:sp>
        <p:nvSpPr>
          <p:cNvPr id="23560" name="Rectangle 8"/>
          <p:cNvSpPr>
            <a:spLocks noChangeArrowheads="1"/>
          </p:cNvSpPr>
          <p:nvPr/>
        </p:nvSpPr>
        <p:spPr bwMode="auto">
          <a:xfrm>
            <a:off x="41148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camera space</a:t>
            </a:r>
            <a:endParaRPr lang="en-US" sz="1350">
              <a:latin typeface="Whipsmart" pitchFamily="34" charset="0"/>
            </a:endParaRPr>
          </a:p>
        </p:txBody>
      </p:sp>
      <p:sp>
        <p:nvSpPr>
          <p:cNvPr id="23561" name="Oval 9"/>
          <p:cNvSpPr>
            <a:spLocks noChangeArrowheads="1"/>
          </p:cNvSpPr>
          <p:nvPr/>
        </p:nvSpPr>
        <p:spPr bwMode="auto">
          <a:xfrm>
            <a:off x="4900613" y="2400300"/>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proj</a:t>
            </a:r>
          </a:p>
          <a:p>
            <a:pPr algn="ctr"/>
            <a:r>
              <a:rPr lang="en-US" sz="1350" b="1">
                <a:solidFill>
                  <a:schemeClr val="bg1"/>
                </a:solidFill>
                <a:latin typeface="Whipsmart" pitchFamily="34" charset="0"/>
              </a:rPr>
              <a:t>transform</a:t>
            </a:r>
          </a:p>
        </p:txBody>
      </p:sp>
      <p:sp>
        <p:nvSpPr>
          <p:cNvPr id="23562" name="Rectangle 10"/>
          <p:cNvSpPr>
            <a:spLocks noChangeArrowheads="1"/>
          </p:cNvSpPr>
          <p:nvPr/>
        </p:nvSpPr>
        <p:spPr bwMode="auto">
          <a:xfrm>
            <a:off x="5391150" y="3495675"/>
            <a:ext cx="176212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clip space</a:t>
            </a:r>
          </a:p>
          <a:p>
            <a:pPr algn="ctr"/>
            <a:r>
              <a:rPr lang="hu-HU" sz="1350">
                <a:latin typeface="Whipsmart" pitchFamily="34" charset="0"/>
              </a:rPr>
              <a:t>norm. device space</a:t>
            </a:r>
            <a:endParaRPr lang="en-US" sz="1350">
              <a:latin typeface="Whipsmart" pitchFamily="34" charset="0"/>
            </a:endParaRPr>
          </a:p>
        </p:txBody>
      </p:sp>
      <p:sp>
        <p:nvSpPr>
          <p:cNvPr id="23563" name="Oval 11"/>
          <p:cNvSpPr>
            <a:spLocks noChangeArrowheads="1"/>
          </p:cNvSpPr>
          <p:nvPr/>
        </p:nvSpPr>
        <p:spPr bwMode="auto">
          <a:xfrm>
            <a:off x="4605338" y="4910138"/>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viewport</a:t>
            </a:r>
          </a:p>
          <a:p>
            <a:pPr algn="ctr"/>
            <a:r>
              <a:rPr lang="en-US" sz="1350" b="1">
                <a:solidFill>
                  <a:schemeClr val="bg1"/>
                </a:solidFill>
                <a:latin typeface="Whipsmart" pitchFamily="34" charset="0"/>
              </a:rPr>
              <a:t>transform</a:t>
            </a:r>
          </a:p>
        </p:txBody>
      </p:sp>
      <p:sp>
        <p:nvSpPr>
          <p:cNvPr id="23564" name="Rectangle 12"/>
          <p:cNvSpPr>
            <a:spLocks noChangeArrowheads="1"/>
          </p:cNvSpPr>
          <p:nvPr/>
        </p:nvSpPr>
        <p:spPr bwMode="auto">
          <a:xfrm>
            <a:off x="6372225" y="4738688"/>
            <a:ext cx="113347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pixel</a:t>
            </a:r>
          </a:p>
          <a:p>
            <a:pPr algn="ctr"/>
            <a:r>
              <a:rPr lang="en-US" sz="1350">
                <a:latin typeface="Whipsmart" pitchFamily="34" charset="0"/>
              </a:rPr>
              <a:t>coordinates</a:t>
            </a:r>
            <a:endParaRPr lang="hu-HU" sz="1350">
              <a:latin typeface="Whipsmart" pitchFamily="34" charset="0"/>
            </a:endParaRPr>
          </a:p>
          <a:p>
            <a:pPr algn="ctr"/>
            <a:r>
              <a:rPr lang="hu-HU" sz="1350">
                <a:latin typeface="Whipsmart" pitchFamily="34" charset="0"/>
              </a:rPr>
              <a:t>viewport</a:t>
            </a:r>
          </a:p>
          <a:p>
            <a:pPr algn="ctr"/>
            <a:r>
              <a:rPr lang="hu-HU" sz="1350">
                <a:latin typeface="Whipsmart" pitchFamily="34" charset="0"/>
              </a:rPr>
              <a:t>space</a:t>
            </a:r>
          </a:p>
        </p:txBody>
      </p:sp>
      <p:cxnSp>
        <p:nvCxnSpPr>
          <p:cNvPr id="23565" name="AutoShape 13"/>
          <p:cNvCxnSpPr>
            <a:cxnSpLocks noChangeShapeType="1"/>
            <a:stCxn id="23557" idx="0"/>
            <a:endCxn id="23556" idx="2"/>
          </p:cNvCxnSpPr>
          <p:nvPr/>
        </p:nvCxnSpPr>
        <p:spPr bwMode="auto">
          <a:xfrm rot="-5400000">
            <a:off x="1778794" y="4560094"/>
            <a:ext cx="547688" cy="152400"/>
          </a:xfrm>
          <a:prstGeom prst="curvedConnector3">
            <a:avLst>
              <a:gd name="adj1" fmla="val 50000"/>
            </a:avLst>
          </a:prstGeom>
          <a:noFill/>
          <a:ln w="12700">
            <a:solidFill>
              <a:schemeClr val="tx1"/>
            </a:solidFill>
            <a:round/>
            <a:headEnd/>
            <a:tailEnd type="triangle" w="lg" len="med"/>
          </a:ln>
        </p:spPr>
      </p:cxnSp>
      <p:cxnSp>
        <p:nvCxnSpPr>
          <p:cNvPr id="23566" name="AutoShape 14"/>
          <p:cNvCxnSpPr>
            <a:cxnSpLocks noChangeShapeType="1"/>
            <a:stCxn id="23556" idx="0"/>
            <a:endCxn id="23555" idx="3"/>
          </p:cNvCxnSpPr>
          <p:nvPr/>
        </p:nvCxnSpPr>
        <p:spPr bwMode="auto">
          <a:xfrm rot="-5400000">
            <a:off x="1895476" y="3226595"/>
            <a:ext cx="502444" cy="35719"/>
          </a:xfrm>
          <a:prstGeom prst="curvedConnector3">
            <a:avLst>
              <a:gd name="adj1" fmla="val 39810"/>
            </a:avLst>
          </a:prstGeom>
          <a:noFill/>
          <a:ln w="12700">
            <a:solidFill>
              <a:schemeClr val="tx1"/>
            </a:solidFill>
            <a:round/>
            <a:headEnd/>
            <a:tailEnd type="triangle" w="lg" len="med"/>
          </a:ln>
        </p:spPr>
      </p:cxnSp>
      <p:cxnSp>
        <p:nvCxnSpPr>
          <p:cNvPr id="23567" name="AutoShape 15"/>
          <p:cNvCxnSpPr>
            <a:cxnSpLocks noChangeShapeType="1"/>
            <a:stCxn id="23555" idx="5"/>
            <a:endCxn id="23558" idx="0"/>
          </p:cNvCxnSpPr>
          <p:nvPr/>
        </p:nvCxnSpPr>
        <p:spPr bwMode="auto">
          <a:xfrm rot="16200000" flipH="1">
            <a:off x="2988470" y="3078957"/>
            <a:ext cx="502444" cy="330994"/>
          </a:xfrm>
          <a:prstGeom prst="curvedConnector3">
            <a:avLst>
              <a:gd name="adj1" fmla="val 60190"/>
            </a:avLst>
          </a:prstGeom>
          <a:noFill/>
          <a:ln w="12700">
            <a:solidFill>
              <a:schemeClr val="tx1"/>
            </a:solidFill>
            <a:round/>
            <a:headEnd/>
            <a:tailEnd type="triangle" w="lg" len="med"/>
          </a:ln>
        </p:spPr>
      </p:cxnSp>
      <p:cxnSp>
        <p:nvCxnSpPr>
          <p:cNvPr id="23568" name="AutoShape 16"/>
          <p:cNvCxnSpPr>
            <a:cxnSpLocks noChangeShapeType="1"/>
            <a:stCxn id="23559" idx="5"/>
            <a:endCxn id="23560" idx="0"/>
          </p:cNvCxnSpPr>
          <p:nvPr/>
        </p:nvCxnSpPr>
        <p:spPr bwMode="auto">
          <a:xfrm rot="16200000" flipH="1">
            <a:off x="4352926" y="3167064"/>
            <a:ext cx="502444" cy="154781"/>
          </a:xfrm>
          <a:prstGeom prst="curvedConnector3">
            <a:avLst>
              <a:gd name="adj1" fmla="val 60190"/>
            </a:avLst>
          </a:prstGeom>
          <a:noFill/>
          <a:ln w="12700">
            <a:solidFill>
              <a:schemeClr val="tx1"/>
            </a:solidFill>
            <a:round/>
            <a:headEnd/>
            <a:tailEnd type="triangle" w="lg" len="med"/>
          </a:ln>
        </p:spPr>
      </p:cxnSp>
      <p:cxnSp>
        <p:nvCxnSpPr>
          <p:cNvPr id="23569" name="AutoShape 17"/>
          <p:cNvCxnSpPr>
            <a:cxnSpLocks noChangeShapeType="1"/>
            <a:stCxn id="23561" idx="5"/>
            <a:endCxn id="23562" idx="0"/>
          </p:cNvCxnSpPr>
          <p:nvPr/>
        </p:nvCxnSpPr>
        <p:spPr bwMode="auto">
          <a:xfrm rot="16200000" flipH="1">
            <a:off x="5884070" y="3107532"/>
            <a:ext cx="502444" cy="273844"/>
          </a:xfrm>
          <a:prstGeom prst="curvedConnector3">
            <a:avLst>
              <a:gd name="adj1" fmla="val 60190"/>
            </a:avLst>
          </a:prstGeom>
          <a:noFill/>
          <a:ln w="12700">
            <a:solidFill>
              <a:schemeClr val="tx1"/>
            </a:solidFill>
            <a:round/>
            <a:headEnd/>
            <a:tailEnd type="triangle" w="lg" len="med"/>
          </a:ln>
        </p:spPr>
      </p:cxnSp>
      <p:cxnSp>
        <p:nvCxnSpPr>
          <p:cNvPr id="23570" name="AutoShape 18"/>
          <p:cNvCxnSpPr>
            <a:cxnSpLocks noChangeShapeType="1"/>
            <a:stCxn id="23560" idx="0"/>
            <a:endCxn id="23561" idx="3"/>
          </p:cNvCxnSpPr>
          <p:nvPr/>
        </p:nvCxnSpPr>
        <p:spPr bwMode="auto">
          <a:xfrm rot="-5400000">
            <a:off x="4633914" y="3040857"/>
            <a:ext cx="502444" cy="407194"/>
          </a:xfrm>
          <a:prstGeom prst="curvedConnector3">
            <a:avLst>
              <a:gd name="adj1" fmla="val 39810"/>
            </a:avLst>
          </a:prstGeom>
          <a:noFill/>
          <a:ln w="12700">
            <a:solidFill>
              <a:schemeClr val="tx1"/>
            </a:solidFill>
            <a:round/>
            <a:headEnd/>
            <a:tailEnd type="triangle" w="lg" len="med"/>
          </a:ln>
        </p:spPr>
      </p:cxnSp>
      <p:cxnSp>
        <p:nvCxnSpPr>
          <p:cNvPr id="23571" name="AutoShape 19"/>
          <p:cNvCxnSpPr>
            <a:cxnSpLocks noChangeShapeType="1"/>
            <a:stCxn id="23558" idx="0"/>
            <a:endCxn id="23559" idx="3"/>
          </p:cNvCxnSpPr>
          <p:nvPr/>
        </p:nvCxnSpPr>
        <p:spPr bwMode="auto">
          <a:xfrm rot="-5400000">
            <a:off x="3259932" y="3138489"/>
            <a:ext cx="502444" cy="211931"/>
          </a:xfrm>
          <a:prstGeom prst="curvedConnector3">
            <a:avLst>
              <a:gd name="adj1" fmla="val 39810"/>
            </a:avLst>
          </a:prstGeom>
          <a:noFill/>
          <a:ln w="12700">
            <a:solidFill>
              <a:schemeClr val="tx1"/>
            </a:solidFill>
            <a:round/>
            <a:headEnd/>
            <a:tailEnd type="triangle" w="lg" len="med"/>
          </a:ln>
        </p:spPr>
      </p:cxnSp>
      <p:cxnSp>
        <p:nvCxnSpPr>
          <p:cNvPr id="23572" name="AutoShape 20"/>
          <p:cNvCxnSpPr>
            <a:cxnSpLocks noChangeShapeType="1"/>
            <a:stCxn id="23562" idx="2"/>
            <a:endCxn id="23563" idx="0"/>
          </p:cNvCxnSpPr>
          <p:nvPr/>
        </p:nvCxnSpPr>
        <p:spPr bwMode="auto">
          <a:xfrm rot="5400000">
            <a:off x="5486400" y="4124325"/>
            <a:ext cx="547688" cy="1023938"/>
          </a:xfrm>
          <a:prstGeom prst="curvedConnector3">
            <a:avLst>
              <a:gd name="adj1" fmla="val 50000"/>
            </a:avLst>
          </a:prstGeom>
          <a:noFill/>
          <a:ln w="12700">
            <a:solidFill>
              <a:schemeClr val="tx1"/>
            </a:solidFill>
            <a:round/>
            <a:headEnd/>
            <a:tailEnd type="triangle" w="lg" len="med"/>
          </a:ln>
        </p:spPr>
      </p:cxnSp>
      <p:cxnSp>
        <p:nvCxnSpPr>
          <p:cNvPr id="23573" name="AutoShape 21"/>
          <p:cNvCxnSpPr>
            <a:cxnSpLocks noChangeShapeType="1"/>
            <a:stCxn id="23563" idx="6"/>
            <a:endCxn id="23564" idx="1"/>
          </p:cNvCxnSpPr>
          <p:nvPr/>
        </p:nvCxnSpPr>
        <p:spPr bwMode="auto">
          <a:xfrm flipV="1">
            <a:off x="5891212" y="5172075"/>
            <a:ext cx="481013" cy="85725"/>
          </a:xfrm>
          <a:prstGeom prst="curvedConnector3">
            <a:avLst>
              <a:gd name="adj1" fmla="val 50000"/>
            </a:avLst>
          </a:prstGeom>
          <a:noFill/>
          <a:ln w="12700">
            <a:solidFill>
              <a:schemeClr val="tx1"/>
            </a:solidFill>
            <a:round/>
            <a:headEnd/>
            <a:tailEnd type="triangle" w="lg" len="med"/>
          </a:ln>
        </p:spPr>
      </p:cxnSp>
      <p:pic>
        <p:nvPicPr>
          <p:cNvPr id="22" name="Picture 2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465735" y="2157614"/>
            <a:ext cx="307281" cy="210341"/>
          </a:xfrm>
          <a:prstGeom prst="rect">
            <a:avLst/>
          </a:prstGeom>
        </p:spPr>
      </p:pic>
      <p:pic>
        <p:nvPicPr>
          <p:cNvPr id="23" name="Picture 2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995373" y="2157614"/>
            <a:ext cx="208512" cy="206683"/>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5439294" y="2118608"/>
            <a:ext cx="202997" cy="206654"/>
          </a:xfrm>
          <a:prstGeom prst="rect">
            <a:avLst/>
          </a:prstGeom>
        </p:spPr>
      </p:pic>
      <p:pic>
        <p:nvPicPr>
          <p:cNvPr id="4" name="Picture 3"/>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3111361" y="4081678"/>
            <a:ext cx="635279" cy="238430"/>
          </a:xfrm>
          <a:prstGeom prst="rect">
            <a:avLst/>
          </a:prstGeom>
        </p:spPr>
      </p:pic>
      <p:pic>
        <p:nvPicPr>
          <p:cNvPr id="5" name="Picture 4"/>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828515" y="4088862"/>
            <a:ext cx="672084" cy="238430"/>
          </a:xfrm>
          <a:prstGeom prst="rect">
            <a:avLst/>
          </a:prstGeom>
        </p:spPr>
      </p:pic>
      <p:pic>
        <p:nvPicPr>
          <p:cNvPr id="8" name="Picture 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4443908" y="4104671"/>
            <a:ext cx="747293" cy="222428"/>
          </a:xfrm>
          <a:prstGeom prst="rect">
            <a:avLst/>
          </a:prstGeom>
        </p:spPr>
      </p:pic>
      <p:pic>
        <p:nvPicPr>
          <p:cNvPr id="7" name="Picture 6"/>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6055386" y="4110706"/>
            <a:ext cx="433654" cy="238430"/>
          </a:xfrm>
          <a:prstGeom prst="rect">
            <a:avLst/>
          </a:prstGeom>
        </p:spPr>
      </p:pic>
    </p:spTree>
    <p:extLst>
      <p:ext uri="{BB962C8B-B14F-4D97-AF65-F5344CB8AC3E}">
        <p14:creationId xmlns:p14="http://schemas.microsoft.com/office/powerpoint/2010/main" val="296649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Modellezési és világkoordináták </a:t>
            </a:r>
            <a:r>
              <a:rPr lang="en-US" dirty="0" smtClean="0"/>
              <a:t>(</a:t>
            </a:r>
            <a:r>
              <a:rPr lang="en-US" dirty="0" err="1" smtClean="0"/>
              <a:t>stati</a:t>
            </a:r>
            <a:r>
              <a:rPr lang="hu-HU" dirty="0" err="1" smtClean="0"/>
              <a:t>kus</a:t>
            </a:r>
            <a:r>
              <a:rPr lang="hu-HU" dirty="0" smtClean="0"/>
              <a:t> interpretáció</a:t>
            </a:r>
            <a:r>
              <a:rPr lang="en-US" dirty="0" smtClean="0"/>
              <a:t>)</a:t>
            </a:r>
            <a:endParaRPr lang="en-US" dirty="0"/>
          </a:p>
        </p:txBody>
      </p:sp>
      <p:cxnSp>
        <p:nvCxnSpPr>
          <p:cNvPr id="24579" name="Egyenes összekötő nyíllal 4"/>
          <p:cNvCxnSpPr>
            <a:cxnSpLocks noChangeShapeType="1"/>
          </p:cNvCxnSpPr>
          <p:nvPr/>
        </p:nvCxnSpPr>
        <p:spPr bwMode="auto">
          <a:xfrm flipV="1">
            <a:off x="1737122" y="4131470"/>
            <a:ext cx="0" cy="1241822"/>
          </a:xfrm>
          <a:prstGeom prst="straightConnector1">
            <a:avLst/>
          </a:prstGeom>
          <a:noFill/>
          <a:ln w="38100" algn="ctr">
            <a:solidFill>
              <a:srgbClr val="FFC000"/>
            </a:solidFill>
            <a:round/>
            <a:headEnd/>
            <a:tailEnd type="triangle" w="lg" len="lg"/>
          </a:ln>
        </p:spPr>
      </p:cxnSp>
      <p:cxnSp>
        <p:nvCxnSpPr>
          <p:cNvPr id="24580" name="Egyenes összekötő nyíllal 5"/>
          <p:cNvCxnSpPr>
            <a:cxnSpLocks noChangeShapeType="1"/>
          </p:cNvCxnSpPr>
          <p:nvPr/>
        </p:nvCxnSpPr>
        <p:spPr bwMode="auto">
          <a:xfrm>
            <a:off x="1737122" y="5373291"/>
            <a:ext cx="1052513" cy="0"/>
          </a:xfrm>
          <a:prstGeom prst="straightConnector1">
            <a:avLst/>
          </a:prstGeom>
          <a:noFill/>
          <a:ln w="38100" algn="ctr">
            <a:solidFill>
              <a:srgbClr val="FFC000"/>
            </a:solidFill>
            <a:round/>
            <a:headEnd/>
            <a:tailEnd type="triangle" w="lg" len="lg"/>
          </a:ln>
        </p:spPr>
      </p:cxnSp>
      <p:sp>
        <p:nvSpPr>
          <p:cNvPr id="24581" name="Szövegdoboz 8"/>
          <p:cNvSpPr txBox="1">
            <a:spLocks noChangeArrowheads="1"/>
          </p:cNvSpPr>
          <p:nvPr/>
        </p:nvSpPr>
        <p:spPr bwMode="auto">
          <a:xfrm>
            <a:off x="1682355" y="5426869"/>
            <a:ext cx="550151" cy="300082"/>
          </a:xfrm>
          <a:prstGeom prst="rect">
            <a:avLst/>
          </a:prstGeom>
          <a:noFill/>
          <a:ln w="9525">
            <a:noFill/>
            <a:miter lim="800000"/>
            <a:headEnd/>
            <a:tailEnd/>
          </a:ln>
        </p:spPr>
        <p:txBody>
          <a:bodyPr wrap="none">
            <a:spAutoFit/>
          </a:bodyPr>
          <a:lstStyle/>
          <a:p>
            <a:r>
              <a:rPr lang="en-US" sz="1350">
                <a:solidFill>
                  <a:srgbClr val="FFC000"/>
                </a:solidFill>
                <a:latin typeface="Whipsmart" pitchFamily="34" charset="0"/>
              </a:rPr>
              <a:t>world</a:t>
            </a:r>
          </a:p>
        </p:txBody>
      </p:sp>
      <p:grpSp>
        <p:nvGrpSpPr>
          <p:cNvPr id="3" name="Csoportba foglalás 26"/>
          <p:cNvGrpSpPr>
            <a:grpSpLocks/>
          </p:cNvGrpSpPr>
          <p:nvPr/>
        </p:nvGrpSpPr>
        <p:grpSpPr bwMode="auto">
          <a:xfrm>
            <a:off x="3715942" y="2813449"/>
            <a:ext cx="1710928" cy="1707356"/>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4"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grpSp>
        <p:nvGrpSpPr>
          <p:cNvPr id="5" name="Csoportba foglalás 27"/>
          <p:cNvGrpSpPr>
            <a:grpSpLocks/>
          </p:cNvGrpSpPr>
          <p:nvPr/>
        </p:nvGrpSpPr>
        <p:grpSpPr bwMode="auto">
          <a:xfrm rot="-1545330">
            <a:off x="1941911" y="2419351"/>
            <a:ext cx="1710928" cy="1707356"/>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6"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grpSp>
        <p:nvGrpSpPr>
          <p:cNvPr id="7" name="Csoportba foglalás 32"/>
          <p:cNvGrpSpPr>
            <a:grpSpLocks/>
          </p:cNvGrpSpPr>
          <p:nvPr/>
        </p:nvGrpSpPr>
        <p:grpSpPr bwMode="auto">
          <a:xfrm rot="20054670" flipH="1">
            <a:off x="5493545" y="2620567"/>
            <a:ext cx="1765697" cy="1707356"/>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8"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sp>
        <p:nvSpPr>
          <p:cNvPr id="24585" name="Ellipszis 37"/>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p>
            <a:endParaRPr lang="en-US" sz="1350"/>
          </a:p>
        </p:txBody>
      </p:sp>
      <p:cxnSp>
        <p:nvCxnSpPr>
          <p:cNvPr id="24586" name="Egyenes összekötő nyíllal 39"/>
          <p:cNvCxnSpPr>
            <a:cxnSpLocks noChangeShapeType="1"/>
            <a:stCxn id="24585" idx="4"/>
          </p:cNvCxnSpPr>
          <p:nvPr/>
        </p:nvCxnSpPr>
        <p:spPr bwMode="auto">
          <a:xfrm>
            <a:off x="3221832" y="2969419"/>
            <a:ext cx="27385" cy="2376488"/>
          </a:xfrm>
          <a:prstGeom prst="straightConnector1">
            <a:avLst/>
          </a:prstGeom>
          <a:noFill/>
          <a:ln w="12700" algn="ctr">
            <a:solidFill>
              <a:srgbClr val="FFC000"/>
            </a:solidFill>
            <a:round/>
            <a:headEnd type="arrow" w="med" len="med"/>
            <a:tailEnd type="arrow" w="med" len="med"/>
          </a:ln>
        </p:spPr>
      </p:cxnSp>
      <p:cxnSp>
        <p:nvCxnSpPr>
          <p:cNvPr id="24587" name="Egyenes összekötő nyíllal 40"/>
          <p:cNvCxnSpPr>
            <a:cxnSpLocks noChangeShapeType="1"/>
            <a:stCxn id="24585" idx="3"/>
          </p:cNvCxnSpPr>
          <p:nvPr/>
        </p:nvCxnSpPr>
        <p:spPr bwMode="auto">
          <a:xfrm flipH="1">
            <a:off x="2519364" y="2946798"/>
            <a:ext cx="645319" cy="320278"/>
          </a:xfrm>
          <a:prstGeom prst="straightConnector1">
            <a:avLst/>
          </a:prstGeom>
          <a:noFill/>
          <a:ln w="12700" algn="ctr">
            <a:solidFill>
              <a:srgbClr val="FF0000"/>
            </a:solidFill>
            <a:round/>
            <a:headEnd type="arrow" w="med" len="med"/>
            <a:tailEnd type="arrow" w="med" len="med"/>
          </a:ln>
        </p:spPr>
      </p:cxnSp>
      <p:cxnSp>
        <p:nvCxnSpPr>
          <p:cNvPr id="24588" name="Egyenes összekötő nyíllal 43"/>
          <p:cNvCxnSpPr>
            <a:cxnSpLocks noChangeShapeType="1"/>
            <a:stCxn id="24585" idx="5"/>
          </p:cNvCxnSpPr>
          <p:nvPr/>
        </p:nvCxnSpPr>
        <p:spPr bwMode="auto">
          <a:xfrm>
            <a:off x="3278981" y="2946799"/>
            <a:ext cx="347663" cy="697706"/>
          </a:xfrm>
          <a:prstGeom prst="straightConnector1">
            <a:avLst/>
          </a:prstGeom>
          <a:noFill/>
          <a:ln w="12700" algn="ctr">
            <a:solidFill>
              <a:srgbClr val="FF0000"/>
            </a:solidFill>
            <a:round/>
            <a:headEnd type="arrow" w="med" len="med"/>
            <a:tailEnd type="arrow" w="med" len="med"/>
          </a:ln>
        </p:spPr>
      </p:cxnSp>
      <p:cxnSp>
        <p:nvCxnSpPr>
          <p:cNvPr id="24589" name="Egyenes összekötő nyíllal 44"/>
          <p:cNvCxnSpPr>
            <a:cxnSpLocks noChangeShapeType="1"/>
            <a:stCxn id="24585" idx="2"/>
          </p:cNvCxnSpPr>
          <p:nvPr/>
        </p:nvCxnSpPr>
        <p:spPr bwMode="auto">
          <a:xfrm flipH="1" flipV="1">
            <a:off x="1737122" y="2862264"/>
            <a:ext cx="1403747" cy="26194"/>
          </a:xfrm>
          <a:prstGeom prst="straightConnector1">
            <a:avLst/>
          </a:prstGeom>
          <a:noFill/>
          <a:ln w="12700" algn="ctr">
            <a:solidFill>
              <a:srgbClr val="FFC000"/>
            </a:solidFill>
            <a:round/>
            <a:headEnd type="arrow" w="med" len="med"/>
            <a:tailEnd type="arrow" w="med" len="med"/>
          </a:ln>
        </p:spPr>
      </p:cxnSp>
      <p:sp>
        <p:nvSpPr>
          <p:cNvPr id="24590" name="Szövegdoboz 52"/>
          <p:cNvSpPr txBox="1">
            <a:spLocks noChangeArrowheads="1"/>
          </p:cNvSpPr>
          <p:nvPr/>
        </p:nvSpPr>
        <p:spPr bwMode="auto">
          <a:xfrm rot="-1511183">
            <a:off x="3196600" y="3708775"/>
            <a:ext cx="630301" cy="300082"/>
          </a:xfrm>
          <a:prstGeom prst="rect">
            <a:avLst/>
          </a:prstGeom>
          <a:noFill/>
          <a:ln w="9525">
            <a:noFill/>
            <a:miter lim="800000"/>
            <a:headEnd/>
            <a:tailEnd/>
          </a:ln>
        </p:spPr>
        <p:txBody>
          <a:bodyPr wrap="none">
            <a:spAutoFit/>
          </a:bodyPr>
          <a:lstStyle/>
          <a:p>
            <a:r>
              <a:rPr lang="en-US" sz="1350" dirty="0">
                <a:solidFill>
                  <a:srgbClr val="FF0000"/>
                </a:solidFill>
                <a:latin typeface="Whipsmart" pitchFamily="34" charset="0"/>
              </a:rPr>
              <a:t>model</a:t>
            </a:r>
          </a:p>
        </p:txBody>
      </p:sp>
      <p:cxnSp>
        <p:nvCxnSpPr>
          <p:cNvPr id="24591" name="Egyenes összekötő 56"/>
          <p:cNvCxnSpPr>
            <a:cxnSpLocks noChangeShapeType="1"/>
          </p:cNvCxnSpPr>
          <p:nvPr/>
        </p:nvCxnSpPr>
        <p:spPr bwMode="auto">
          <a:xfrm>
            <a:off x="1737123" y="5373291"/>
            <a:ext cx="5616178" cy="0"/>
          </a:xfrm>
          <a:prstGeom prst="line">
            <a:avLst/>
          </a:prstGeom>
          <a:noFill/>
          <a:ln w="12700" algn="ctr">
            <a:solidFill>
              <a:srgbClr val="FFC000"/>
            </a:solidFill>
            <a:round/>
            <a:headEnd/>
            <a:tailEnd/>
          </a:ln>
        </p:spPr>
      </p:cxnSp>
      <p:cxnSp>
        <p:nvCxnSpPr>
          <p:cNvPr id="24592" name="Egyenes összekötő 57"/>
          <p:cNvCxnSpPr>
            <a:cxnSpLocks noChangeShapeType="1"/>
          </p:cNvCxnSpPr>
          <p:nvPr/>
        </p:nvCxnSpPr>
        <p:spPr bwMode="auto">
          <a:xfrm flipV="1">
            <a:off x="1737122" y="2294336"/>
            <a:ext cx="0" cy="3078956"/>
          </a:xfrm>
          <a:prstGeom prst="line">
            <a:avLst/>
          </a:prstGeom>
          <a:noFill/>
          <a:ln w="12700" algn="ctr">
            <a:solidFill>
              <a:srgbClr val="FFC000"/>
            </a:solidFill>
            <a:round/>
            <a:headEnd/>
            <a:tailEnd/>
          </a:ln>
        </p:spPr>
      </p:cxnSp>
    </p:spTree>
    <p:extLst>
      <p:ext uri="{BB962C8B-B14F-4D97-AF65-F5344CB8AC3E}">
        <p14:creationId xmlns:p14="http://schemas.microsoft.com/office/powerpoint/2010/main" val="2579041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a:t>Modellezési és világkoordináták </a:t>
            </a:r>
            <a:r>
              <a:rPr lang="en-US" dirty="0" smtClean="0"/>
              <a:t>(</a:t>
            </a:r>
            <a:r>
              <a:rPr lang="hu-HU" dirty="0" smtClean="0"/>
              <a:t>dinamikus </a:t>
            </a:r>
            <a:r>
              <a:rPr lang="hu-HU" dirty="0"/>
              <a:t>interpretáció</a:t>
            </a:r>
            <a:r>
              <a:rPr lang="en-US" dirty="0"/>
              <a:t>)</a:t>
            </a:r>
          </a:p>
        </p:txBody>
      </p:sp>
      <p:cxnSp>
        <p:nvCxnSpPr>
          <p:cNvPr id="34" name="Egyenes összekötő nyíllal 33"/>
          <p:cNvCxnSpPr>
            <a:cxnSpLocks noChangeShapeType="1"/>
          </p:cNvCxnSpPr>
          <p:nvPr/>
        </p:nvCxnSpPr>
        <p:spPr bwMode="auto">
          <a:xfrm rot="2272415" flipH="1" flipV="1">
            <a:off x="3758805" y="4202908"/>
            <a:ext cx="748903" cy="965597"/>
          </a:xfrm>
          <a:prstGeom prst="straightConnector1">
            <a:avLst/>
          </a:prstGeom>
          <a:noFill/>
          <a:ln w="38100" algn="ctr">
            <a:solidFill>
              <a:srgbClr val="FF0000"/>
            </a:solidFill>
            <a:round/>
            <a:headEnd/>
            <a:tailEnd type="triangle" w="lg" len="lg"/>
          </a:ln>
        </p:spPr>
      </p:cxnSp>
      <p:cxnSp>
        <p:nvCxnSpPr>
          <p:cNvPr id="35" name="Egyenes összekötő nyíllal 34"/>
          <p:cNvCxnSpPr>
            <a:cxnSpLocks noChangeShapeType="1"/>
          </p:cNvCxnSpPr>
          <p:nvPr/>
        </p:nvCxnSpPr>
        <p:spPr bwMode="auto">
          <a:xfrm rot="2272415" flipV="1">
            <a:off x="4267200" y="4945857"/>
            <a:ext cx="863204" cy="675085"/>
          </a:xfrm>
          <a:prstGeom prst="straightConnector1">
            <a:avLst/>
          </a:prstGeom>
          <a:noFill/>
          <a:ln w="38100" algn="ctr">
            <a:solidFill>
              <a:srgbClr val="FF0000"/>
            </a:solidFill>
            <a:round/>
            <a:headEnd/>
            <a:tailEnd type="triangle" w="lg" len="lg"/>
          </a:ln>
        </p:spPr>
      </p:cxnSp>
      <p:grpSp>
        <p:nvGrpSpPr>
          <p:cNvPr id="3" name="Csoportba foglalás 46"/>
          <p:cNvGrpSpPr>
            <a:grpSpLocks/>
          </p:cNvGrpSpPr>
          <p:nvPr/>
        </p:nvGrpSpPr>
        <p:grpSpPr bwMode="auto">
          <a:xfrm>
            <a:off x="3575449" y="3729038"/>
            <a:ext cx="1468040" cy="161925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sz="1350"/>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p>
              <a:endParaRPr lang="en-US" sz="1350"/>
            </a:p>
          </p:txBody>
        </p:sp>
      </p:grpSp>
    </p:spTree>
    <p:extLst>
      <p:ext uri="{BB962C8B-B14F-4D97-AF65-F5344CB8AC3E}">
        <p14:creationId xmlns:p14="http://schemas.microsoft.com/office/powerpoint/2010/main" val="39064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tx2"/>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tx2"/>
                                      </p:to>
                                    </p:animClr>
                                    <p:set>
                                      <p:cBhvr>
                                        <p:cTn id="17" dur="500" fill="hold"/>
                                        <p:tgtEl>
                                          <p:spTgt spid="34"/>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700" y="-11800"/>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accent2"/>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accent2"/>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title"/>
          </p:nvPr>
        </p:nvSpPr>
        <p:spPr/>
        <p:txBody>
          <a:bodyPr/>
          <a:lstStyle/>
          <a:p>
            <a:pPr>
              <a:defRPr/>
            </a:pPr>
            <a:r>
              <a:rPr lang="hu-HU" sz="3600" dirty="0" err="1" smtClean="0"/>
              <a:t>Modelezési</a:t>
            </a:r>
            <a:r>
              <a:rPr lang="hu-HU" sz="3600" dirty="0" smtClean="0"/>
              <a:t> transzformáció</a:t>
            </a:r>
            <a:endParaRPr lang="hu-HU" sz="3600" dirty="0"/>
          </a:p>
        </p:txBody>
      </p:sp>
      <p:sp>
        <p:nvSpPr>
          <p:cNvPr id="26628" name="Line 5"/>
          <p:cNvSpPr>
            <a:spLocks noChangeShapeType="1"/>
          </p:cNvSpPr>
          <p:nvPr/>
        </p:nvSpPr>
        <p:spPr bwMode="auto">
          <a:xfrm flipV="1">
            <a:off x="2514600" y="2505075"/>
            <a:ext cx="0" cy="742950"/>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26629" name="Line 6"/>
          <p:cNvSpPr>
            <a:spLocks noChangeShapeType="1"/>
          </p:cNvSpPr>
          <p:nvPr/>
        </p:nvSpPr>
        <p:spPr bwMode="auto">
          <a:xfrm>
            <a:off x="2514601" y="3248025"/>
            <a:ext cx="707231" cy="180975"/>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26630" name="Line 7"/>
          <p:cNvSpPr>
            <a:spLocks noChangeShapeType="1"/>
          </p:cNvSpPr>
          <p:nvPr/>
        </p:nvSpPr>
        <p:spPr bwMode="auto">
          <a:xfrm flipV="1">
            <a:off x="2514601" y="2943225"/>
            <a:ext cx="545306" cy="304800"/>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270345" name="Line 9"/>
          <p:cNvSpPr>
            <a:spLocks noChangeShapeType="1"/>
          </p:cNvSpPr>
          <p:nvPr/>
        </p:nvSpPr>
        <p:spPr bwMode="auto">
          <a:xfrm>
            <a:off x="3086100" y="2619376"/>
            <a:ext cx="729854" cy="594122"/>
          </a:xfrm>
          <a:prstGeom prst="line">
            <a:avLst/>
          </a:prstGeom>
          <a:noFill/>
          <a:ln w="76200">
            <a:solidFill>
              <a:schemeClr val="accent2"/>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270346" name="Line 10"/>
          <p:cNvSpPr>
            <a:spLocks noChangeShapeType="1"/>
          </p:cNvSpPr>
          <p:nvPr/>
        </p:nvSpPr>
        <p:spPr bwMode="auto">
          <a:xfrm flipV="1">
            <a:off x="2514600" y="2619375"/>
            <a:ext cx="571500" cy="628650"/>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26633" name="Text Box 11"/>
          <p:cNvSpPr txBox="1">
            <a:spLocks noChangeArrowheads="1"/>
          </p:cNvSpPr>
          <p:nvPr/>
        </p:nvSpPr>
        <p:spPr bwMode="auto">
          <a:xfrm>
            <a:off x="3886200" y="2619375"/>
            <a:ext cx="2031325" cy="923330"/>
          </a:xfrm>
          <a:prstGeom prst="rect">
            <a:avLst/>
          </a:prstGeom>
          <a:noFill/>
          <a:ln w="12700">
            <a:noFill/>
            <a:miter lim="800000"/>
            <a:headEnd/>
            <a:tailEnd/>
          </a:ln>
        </p:spPr>
        <p:txBody>
          <a:bodyPr wrap="none">
            <a:spAutoFit/>
          </a:bodyPr>
          <a:lstStyle/>
          <a:p>
            <a:r>
              <a:rPr lang="en-US" dirty="0">
                <a:latin typeface="Whipsmart" pitchFamily="34" charset="0"/>
                <a:cs typeface="Times New Roman" pitchFamily="18" charset="0"/>
              </a:rPr>
              <a:t>1. </a:t>
            </a:r>
            <a:r>
              <a:rPr lang="hu-HU" dirty="0" err="1">
                <a:latin typeface="Whipsmart" pitchFamily="34" charset="0"/>
                <a:cs typeface="Times New Roman" pitchFamily="18" charset="0"/>
              </a:rPr>
              <a:t>scaling</a:t>
            </a:r>
            <a:r>
              <a:rPr lang="hu-HU" dirty="0">
                <a:latin typeface="Whipsmart" pitchFamily="34" charset="0"/>
                <a:cs typeface="Times New Roman" pitchFamily="18" charset="0"/>
              </a:rPr>
              <a:t>:</a:t>
            </a:r>
            <a:r>
              <a:rPr lang="hu-HU"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hu-HU" dirty="0">
                <a:latin typeface="Whipsmart" pitchFamily="34" charset="0"/>
                <a:cs typeface="Times New Roman" pitchFamily="18" charset="0"/>
              </a:rPr>
              <a:t>2. </a:t>
            </a:r>
            <a:r>
              <a:rPr lang="hu-HU" dirty="0" err="1">
                <a:latin typeface="Whipsmart" pitchFamily="34" charset="0"/>
                <a:cs typeface="Times New Roman" pitchFamily="18" charset="0"/>
              </a:rPr>
              <a:t>orientation</a:t>
            </a:r>
            <a:r>
              <a:rPr lang="hu-HU" dirty="0">
                <a:latin typeface="Whipsmart" pitchFamily="34" charset="0"/>
                <a:cs typeface="Times New Roman" pitchFamily="18" charset="0"/>
              </a:rPr>
              <a:t>:</a:t>
            </a:r>
            <a:endParaRPr lang="en-US" dirty="0">
              <a:latin typeface="Whipsmart" pitchFamily="34" charset="0"/>
              <a:cs typeface="Times New Roman" pitchFamily="18" charset="0"/>
            </a:endParaRPr>
          </a:p>
          <a:p>
            <a:r>
              <a:rPr lang="hu-HU" dirty="0">
                <a:latin typeface="Whipsmart" pitchFamily="34" charset="0"/>
                <a:cs typeface="Times New Roman" pitchFamily="18" charset="0"/>
              </a:rPr>
              <a:t>3. </a:t>
            </a:r>
            <a:r>
              <a:rPr lang="hu-HU" dirty="0" err="1">
                <a:latin typeface="Whipsmart" pitchFamily="34" charset="0"/>
                <a:cs typeface="Times New Roman" pitchFamily="18" charset="0"/>
              </a:rPr>
              <a:t>position</a:t>
            </a:r>
            <a:r>
              <a:rPr lang="hu-HU" dirty="0">
                <a:latin typeface="Whipsmart" pitchFamily="34" charset="0"/>
                <a:cs typeface="Times New Roman" pitchFamily="18" charset="0"/>
              </a:rPr>
              <a:t>:</a:t>
            </a:r>
            <a:endParaRPr lang="hu-HU" baseline="-25000" dirty="0">
              <a:latin typeface="Times New Roman" pitchFamily="18" charset="0"/>
              <a:cs typeface="Times New Roman" pitchFamily="18" charset="0"/>
            </a:endParaRPr>
          </a:p>
        </p:txBody>
      </p:sp>
      <p:sp>
        <p:nvSpPr>
          <p:cNvPr id="26643" name="Text Box 32"/>
          <p:cNvSpPr txBox="1">
            <a:spLocks noChangeArrowheads="1"/>
          </p:cNvSpPr>
          <p:nvPr/>
        </p:nvSpPr>
        <p:spPr bwMode="auto">
          <a:xfrm>
            <a:off x="2181226" y="2364581"/>
            <a:ext cx="274434"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z</a:t>
            </a:r>
          </a:p>
        </p:txBody>
      </p:sp>
      <p:sp>
        <p:nvSpPr>
          <p:cNvPr id="26644" name="Text Box 33"/>
          <p:cNvSpPr txBox="1">
            <a:spLocks noChangeArrowheads="1"/>
          </p:cNvSpPr>
          <p:nvPr/>
        </p:nvSpPr>
        <p:spPr bwMode="auto">
          <a:xfrm>
            <a:off x="2982517" y="2726531"/>
            <a:ext cx="28725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y</a:t>
            </a:r>
          </a:p>
        </p:txBody>
      </p:sp>
      <p:sp>
        <p:nvSpPr>
          <p:cNvPr id="26645" name="Text Box 34"/>
          <p:cNvSpPr txBox="1">
            <a:spLocks noChangeArrowheads="1"/>
          </p:cNvSpPr>
          <p:nvPr/>
        </p:nvSpPr>
        <p:spPr bwMode="auto">
          <a:xfrm>
            <a:off x="3221831" y="3267075"/>
            <a:ext cx="28725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x</a:t>
            </a:r>
          </a:p>
        </p:txBody>
      </p:sp>
      <p:sp>
        <p:nvSpPr>
          <p:cNvPr id="26646" name="Line 8"/>
          <p:cNvSpPr>
            <a:spLocks noChangeShapeType="1"/>
          </p:cNvSpPr>
          <p:nvPr/>
        </p:nvSpPr>
        <p:spPr bwMode="auto">
          <a:xfrm flipV="1">
            <a:off x="2514600" y="2834878"/>
            <a:ext cx="4763" cy="413147"/>
          </a:xfrm>
          <a:prstGeom prst="line">
            <a:avLst/>
          </a:prstGeom>
          <a:noFill/>
          <a:ln w="76200">
            <a:solidFill>
              <a:schemeClr val="accent2"/>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26647" name="Line 36"/>
          <p:cNvSpPr>
            <a:spLocks noChangeShapeType="1"/>
          </p:cNvSpPr>
          <p:nvPr/>
        </p:nvSpPr>
        <p:spPr bwMode="auto">
          <a:xfrm flipV="1">
            <a:off x="2412206" y="3050382"/>
            <a:ext cx="215504" cy="54769"/>
          </a:xfrm>
          <a:prstGeom prst="line">
            <a:avLst/>
          </a:prstGeom>
          <a:noFill/>
          <a:ln w="76200">
            <a:solidFill>
              <a:schemeClr val="accent2"/>
            </a:solidFill>
            <a:round/>
            <a:headEnd/>
            <a:tailEnd/>
          </a:ln>
        </p:spPr>
        <p:txBody>
          <a:bodyPr/>
          <a:lstStyle/>
          <a:p>
            <a:endParaRPr lang="en-US" sz="1350">
              <a:latin typeface="Times New Roman" pitchFamily="18" charset="0"/>
              <a:cs typeface="Times New Roman" pitchFamily="18" charset="0"/>
            </a:endParaRPr>
          </a:p>
        </p:txBody>
      </p:sp>
      <p:sp>
        <p:nvSpPr>
          <p:cNvPr id="270373" name="Line 37"/>
          <p:cNvSpPr>
            <a:spLocks noChangeShapeType="1"/>
          </p:cNvSpPr>
          <p:nvPr/>
        </p:nvSpPr>
        <p:spPr bwMode="auto">
          <a:xfrm flipV="1">
            <a:off x="3221833" y="2726531"/>
            <a:ext cx="432197" cy="377429"/>
          </a:xfrm>
          <a:prstGeom prst="line">
            <a:avLst/>
          </a:prstGeom>
          <a:noFill/>
          <a:ln w="76200">
            <a:solidFill>
              <a:schemeClr val="accent2"/>
            </a:solidFill>
            <a:round/>
            <a:headEnd/>
            <a:tailEnd/>
          </a:ln>
        </p:spPr>
        <p:txBody>
          <a:bodyPr/>
          <a:lstStyle/>
          <a:p>
            <a:endParaRPr lang="en-US" sz="1350">
              <a:latin typeface="Times New Roman" pitchFamily="18" charset="0"/>
              <a:cs typeface="Times New Roman" pitchFamily="18" charset="0"/>
            </a:endParaRPr>
          </a:p>
        </p:txBody>
      </p:sp>
      <p:sp>
        <p:nvSpPr>
          <p:cNvPr id="270377" name="Line 41"/>
          <p:cNvSpPr>
            <a:spLocks noChangeShapeType="1"/>
          </p:cNvSpPr>
          <p:nvPr/>
        </p:nvSpPr>
        <p:spPr bwMode="auto">
          <a:xfrm flipV="1">
            <a:off x="2514600" y="2402682"/>
            <a:ext cx="4763" cy="845344"/>
          </a:xfrm>
          <a:prstGeom prst="line">
            <a:avLst/>
          </a:prstGeom>
          <a:noFill/>
          <a:ln w="76200">
            <a:solidFill>
              <a:schemeClr val="accent2"/>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270378" name="Line 42"/>
          <p:cNvSpPr>
            <a:spLocks noChangeShapeType="1"/>
          </p:cNvSpPr>
          <p:nvPr/>
        </p:nvSpPr>
        <p:spPr bwMode="auto">
          <a:xfrm flipV="1">
            <a:off x="2303860" y="2726531"/>
            <a:ext cx="432197" cy="161925"/>
          </a:xfrm>
          <a:prstGeom prst="line">
            <a:avLst/>
          </a:prstGeom>
          <a:noFill/>
          <a:ln w="76200">
            <a:solidFill>
              <a:schemeClr val="accent2"/>
            </a:solidFill>
            <a:round/>
            <a:headEnd/>
            <a:tailEnd/>
          </a:ln>
        </p:spPr>
        <p:txBody>
          <a:bodyPr/>
          <a:lstStyle/>
          <a:p>
            <a:endParaRPr lang="en-US" sz="1350">
              <a:latin typeface="Times New Roman" pitchFamily="18" charset="0"/>
              <a:cs typeface="Times New Roman" pitchFamily="18" charset="0"/>
            </a:endParaRPr>
          </a:p>
        </p:txBody>
      </p:sp>
      <p:sp>
        <p:nvSpPr>
          <p:cNvPr id="270379" name="Line 43"/>
          <p:cNvSpPr>
            <a:spLocks noChangeShapeType="1"/>
          </p:cNvSpPr>
          <p:nvPr/>
        </p:nvSpPr>
        <p:spPr bwMode="auto">
          <a:xfrm>
            <a:off x="2519362" y="3267076"/>
            <a:ext cx="729854" cy="594122"/>
          </a:xfrm>
          <a:prstGeom prst="line">
            <a:avLst/>
          </a:prstGeom>
          <a:noFill/>
          <a:ln w="76200">
            <a:solidFill>
              <a:schemeClr val="accent2"/>
            </a:solidFill>
            <a:round/>
            <a:headEnd/>
            <a:tailEnd type="triangle" w="med" len="med"/>
          </a:ln>
        </p:spPr>
        <p:txBody>
          <a:bodyPr wrap="none" anchor="ctr"/>
          <a:lstStyle/>
          <a:p>
            <a:endParaRPr lang="en-US" sz="1350"/>
          </a:p>
        </p:txBody>
      </p:sp>
      <p:sp>
        <p:nvSpPr>
          <p:cNvPr id="270380" name="Line 44"/>
          <p:cNvSpPr>
            <a:spLocks noChangeShapeType="1"/>
          </p:cNvSpPr>
          <p:nvPr/>
        </p:nvSpPr>
        <p:spPr bwMode="auto">
          <a:xfrm flipV="1">
            <a:off x="2655095" y="3374231"/>
            <a:ext cx="432197" cy="377429"/>
          </a:xfrm>
          <a:prstGeom prst="line">
            <a:avLst/>
          </a:prstGeom>
          <a:noFill/>
          <a:ln w="76200">
            <a:solidFill>
              <a:schemeClr val="accent2"/>
            </a:solidFill>
            <a:round/>
            <a:headEnd/>
            <a:tailEnd/>
          </a:ln>
        </p:spPr>
        <p:txBody>
          <a:bodyPr/>
          <a:lstStyle/>
          <a:p>
            <a:endParaRPr lang="en-US" sz="1350"/>
          </a:p>
        </p:txBody>
      </p:sp>
      <p:sp>
        <p:nvSpPr>
          <p:cNvPr id="33" name="Szövegdoboz 32"/>
          <p:cNvSpPr txBox="1">
            <a:spLocks noChangeArrowheads="1"/>
          </p:cNvSpPr>
          <p:nvPr/>
        </p:nvSpPr>
        <p:spPr bwMode="auto">
          <a:xfrm>
            <a:off x="1947592" y="4914900"/>
            <a:ext cx="630301" cy="715581"/>
          </a:xfrm>
          <a:prstGeom prst="rect">
            <a:avLst/>
          </a:prstGeom>
          <a:noFill/>
          <a:ln w="9525">
            <a:noFill/>
            <a:miter lim="800000"/>
            <a:headEnd/>
            <a:tailEnd/>
          </a:ln>
        </p:spPr>
        <p:txBody>
          <a:bodyPr wrap="none">
            <a:spAutoFit/>
          </a:bodyPr>
          <a:lstStyle/>
          <a:p>
            <a:pPr algn="ctr"/>
            <a:r>
              <a:rPr lang="en-US" sz="1350" dirty="0">
                <a:latin typeface="Whipsmart" pitchFamily="34" charset="0"/>
              </a:rPr>
              <a:t>model</a:t>
            </a:r>
          </a:p>
          <a:p>
            <a:pPr algn="ctr"/>
            <a:r>
              <a:rPr lang="en-US" sz="1350" dirty="0" err="1">
                <a:latin typeface="Whipsmart" pitchFamily="34" charset="0"/>
              </a:rPr>
              <a:t>trafo</a:t>
            </a:r>
            <a:endParaRPr lang="en-US" sz="1350" dirty="0">
              <a:latin typeface="Whipsmart" pitchFamily="34" charset="0"/>
            </a:endParaRPr>
          </a:p>
          <a:p>
            <a:pPr algn="ctr"/>
            <a:r>
              <a:rPr lang="en-US" sz="1350" dirty="0">
                <a:latin typeface="Whipsmart" pitchFamily="34" charset="0"/>
              </a:rPr>
              <a:t>matrix</a:t>
            </a:r>
            <a:endParaRPr lang="hu-HU" sz="1350" dirty="0">
              <a:latin typeface="Whipsmart" pitchFamily="34" charset="0"/>
            </a:endParaRPr>
          </a:p>
        </p:txBody>
      </p:sp>
      <p:pic>
        <p:nvPicPr>
          <p:cNvPr id="10" name="Picture 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5381625" y="2705957"/>
            <a:ext cx="757124" cy="192024"/>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364958" y="2956276"/>
            <a:ext cx="581558" cy="224942"/>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5389103" y="3286707"/>
            <a:ext cx="805130" cy="192024"/>
          </a:xfrm>
          <a:prstGeom prst="rect">
            <a:avLst/>
          </a:prstGeom>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789627" y="4013732"/>
            <a:ext cx="1598137" cy="1240099"/>
          </a:xfrm>
          <a:prstGeom prst="rect">
            <a:avLst/>
          </a:prstGeom>
        </p:spPr>
      </p:pic>
      <p:pic>
        <p:nvPicPr>
          <p:cNvPr id="13" name="Picture 1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412587" y="4003694"/>
            <a:ext cx="1299086" cy="1227753"/>
          </a:xfrm>
          <a:prstGeom prst="rect">
            <a:avLst/>
          </a:prstGeom>
        </p:spPr>
      </p:pic>
      <p:pic>
        <p:nvPicPr>
          <p:cNvPr id="12" name="Picture 11"/>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2787253" y="4013731"/>
            <a:ext cx="1547381" cy="1227753"/>
          </a:xfrm>
          <a:prstGeom prst="rect">
            <a:avLst/>
          </a:prstGeom>
        </p:spPr>
      </p:pic>
      <p:pic>
        <p:nvPicPr>
          <p:cNvPr id="16" name="Picture 15"/>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2059701" y="4585227"/>
            <a:ext cx="470459" cy="159106"/>
          </a:xfrm>
          <a:prstGeom prst="rect">
            <a:avLst/>
          </a:prstGeom>
        </p:spPr>
      </p:pic>
    </p:spTree>
    <p:extLst>
      <p:ext uri="{BB962C8B-B14F-4D97-AF65-F5344CB8AC3E}">
        <p14:creationId xmlns:p14="http://schemas.microsoft.com/office/powerpoint/2010/main" val="384860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03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037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03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03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03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03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5" grpId="0" animBg="1"/>
      <p:bldP spid="270346" grpId="0" animBg="1"/>
      <p:bldP spid="270373" grpId="0" animBg="1"/>
      <p:bldP spid="270377" grpId="0" animBg="1"/>
      <p:bldP spid="270378" grpId="0" animBg="1"/>
      <p:bldP spid="270379" grpId="0" animBg="1"/>
      <p:bldP spid="2703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smtClean="0"/>
              <a:t>Transzformációs </a:t>
            </a:r>
            <a:r>
              <a:rPr lang="hu-HU" dirty="0" smtClean="0"/>
              <a:t>csővezeték</a:t>
            </a:r>
            <a:endParaRPr lang="en-US" dirty="0"/>
          </a:p>
        </p:txBody>
      </p:sp>
      <p:sp>
        <p:nvSpPr>
          <p:cNvPr id="4" name="Tartalom helye 3"/>
          <p:cNvSpPr>
            <a:spLocks noGrp="1"/>
          </p:cNvSpPr>
          <p:nvPr>
            <p:ph idx="1"/>
          </p:nvPr>
        </p:nvSpPr>
        <p:spPr/>
        <p:txBody>
          <a:bodyPr>
            <a:normAutofit/>
          </a:bodyPr>
          <a:lstStyle/>
          <a:p>
            <a:pPr marL="257175" indent="-257175">
              <a:spcBef>
                <a:spcPct val="20000"/>
              </a:spcBef>
              <a:buClr>
                <a:schemeClr val="accent2"/>
              </a:buClr>
              <a:buSzPct val="75000"/>
            </a:pPr>
            <a:r>
              <a:rPr lang="hu-HU" dirty="0" smtClean="0"/>
              <a:t>modellezési tra</a:t>
            </a:r>
            <a:r>
              <a:rPr lang="en-US" dirty="0" smtClean="0"/>
              <a:t>n</a:t>
            </a:r>
            <a:r>
              <a:rPr lang="hu-HU" dirty="0" smtClean="0"/>
              <a:t>szformáció: 				</a:t>
            </a:r>
            <a:endParaRPr lang="en-US" dirty="0" smtClean="0"/>
          </a:p>
          <a:p>
            <a:pPr marL="257175" indent="-257175">
              <a:spcBef>
                <a:spcPct val="20000"/>
              </a:spcBef>
              <a:buClr>
                <a:schemeClr val="accent2"/>
              </a:buClr>
              <a:buSzPct val="75000"/>
            </a:pPr>
            <a:endParaRPr lang="en-US" dirty="0" smtClean="0"/>
          </a:p>
          <a:p>
            <a:pPr marL="257175" indent="-257175">
              <a:spcBef>
                <a:spcPct val="20000"/>
              </a:spcBef>
              <a:buClr>
                <a:schemeClr val="accent2"/>
              </a:buClr>
              <a:buSzPct val="75000"/>
            </a:pPr>
            <a:endParaRPr lang="en-US" dirty="0"/>
          </a:p>
          <a:p>
            <a:pPr marL="257175" indent="-257175">
              <a:spcBef>
                <a:spcPct val="20000"/>
              </a:spcBef>
              <a:buClr>
                <a:schemeClr val="accent2"/>
              </a:buClr>
              <a:buSzPct val="75000"/>
            </a:pPr>
            <a:r>
              <a:rPr lang="hu-HU" dirty="0" smtClean="0"/>
              <a:t>nézeti transzformáció: 				</a:t>
            </a:r>
            <a:endParaRPr lang="en-US" dirty="0" smtClean="0">
              <a:latin typeface="Times New Roman" pitchFamily="18" charset="0"/>
              <a:cs typeface="Times New Roman" pitchFamily="18" charset="0"/>
            </a:endParaRPr>
          </a:p>
          <a:p>
            <a:pPr marL="257175" indent="-257175">
              <a:spcBef>
                <a:spcPct val="20000"/>
              </a:spcBef>
              <a:buClr>
                <a:schemeClr val="accent2"/>
              </a:buClr>
              <a:buSzPct val="75000"/>
            </a:pPr>
            <a:endParaRPr lang="hu-HU" dirty="0" smtClean="0">
              <a:latin typeface="Times New Roman" pitchFamily="18" charset="0"/>
              <a:cs typeface="Times New Roman" pitchFamily="18" charset="0"/>
            </a:endParaRPr>
          </a:p>
          <a:p>
            <a:pPr marL="257175" indent="-257175">
              <a:spcBef>
                <a:spcPct val="20000"/>
              </a:spcBef>
              <a:buClr>
                <a:schemeClr val="accent2"/>
              </a:buClr>
              <a:buSzPct val="75000"/>
            </a:pPr>
            <a:endParaRPr lang="en-US" dirty="0" smtClean="0"/>
          </a:p>
          <a:p>
            <a:pPr marL="257175" indent="-257175">
              <a:spcBef>
                <a:spcPct val="20000"/>
              </a:spcBef>
              <a:buClr>
                <a:schemeClr val="accent2"/>
              </a:buClr>
              <a:buSzPct val="75000"/>
            </a:pPr>
            <a:r>
              <a:rPr lang="hu-HU" dirty="0" smtClean="0"/>
              <a:t>vetítési transzformáció: 			</a:t>
            </a:r>
            <a:endParaRPr lang="en-US" dirty="0" smtClean="0"/>
          </a:p>
          <a:p>
            <a:pPr marL="257175" indent="-257175">
              <a:spcBef>
                <a:spcPct val="20000"/>
              </a:spcBef>
              <a:buClr>
                <a:schemeClr val="accent2"/>
              </a:buClr>
              <a:buSzPct val="75000"/>
            </a:pPr>
            <a:endParaRPr lang="en-US" dirty="0" smtClean="0"/>
          </a:p>
          <a:p>
            <a:pPr marL="257175" indent="-257175">
              <a:spcBef>
                <a:spcPct val="20000"/>
              </a:spcBef>
              <a:buClr>
                <a:schemeClr val="accent2"/>
              </a:buClr>
              <a:buSzPct val="75000"/>
            </a:pPr>
            <a:r>
              <a:rPr lang="hu-HU" dirty="0" smtClean="0"/>
              <a:t>együtt:</a:t>
            </a:r>
            <a:endParaRPr lang="hu-HU" i="1" baseline="-25000" dirty="0" smtClean="0">
              <a:latin typeface="Times New Roman" pitchFamily="18" charset="0"/>
              <a:cs typeface="Times New Roman" pitchFamily="18" charset="0"/>
            </a:endParaRPr>
          </a:p>
        </p:txBody>
      </p:sp>
      <p:sp>
        <p:nvSpPr>
          <p:cNvPr id="5" name="Text Box 4"/>
          <p:cNvSpPr txBox="1">
            <a:spLocks noChangeArrowheads="1"/>
          </p:cNvSpPr>
          <p:nvPr/>
        </p:nvSpPr>
        <p:spPr bwMode="auto">
          <a:xfrm>
            <a:off x="4887503" y="1722282"/>
            <a:ext cx="1176338" cy="715581"/>
          </a:xfrm>
          <a:prstGeom prst="rect">
            <a:avLst/>
          </a:prstGeom>
          <a:noFill/>
          <a:ln w="12700">
            <a:noFill/>
            <a:miter lim="800000"/>
            <a:headEnd/>
            <a:tailEnd/>
          </a:ln>
        </p:spPr>
        <p:txBody>
          <a:bodyPr>
            <a:spAutoFit/>
          </a:bodyPr>
          <a:lstStyle/>
          <a:p>
            <a:r>
              <a:rPr lang="hu-HU" sz="4050" dirty="0">
                <a:solidFill>
                  <a:srgbClr val="92D050"/>
                </a:solidFill>
                <a:sym typeface="Wingdings" pitchFamily="2" charset="2"/>
              </a:rPr>
              <a:t></a:t>
            </a:r>
          </a:p>
        </p:txBody>
      </p: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715158" y="1935350"/>
            <a:ext cx="1993850" cy="241631"/>
          </a:xfrm>
          <a:prstGeom prst="rect">
            <a:avLst/>
          </a:prstGeom>
        </p:spPr>
      </p:pic>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715159" y="2243846"/>
            <a:ext cx="2483510" cy="310439"/>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5673" y="3271309"/>
            <a:ext cx="1995449" cy="241631"/>
          </a:xfrm>
          <a:prstGeom prst="rect">
            <a:avLst/>
          </a:prstGeom>
        </p:spPr>
      </p:pic>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145231" y="6215112"/>
            <a:ext cx="660882" cy="185624"/>
          </a:xfrm>
          <a:prstGeom prst="rect">
            <a:avLst/>
          </a:prstGeom>
        </p:spPr>
      </p:pic>
      <p:pic>
        <p:nvPicPr>
          <p:cNvPr id="8" name="Picture 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453926" y="4898404"/>
            <a:ext cx="1776222" cy="241631"/>
          </a:xfrm>
          <a:prstGeom prst="rect">
            <a:avLst/>
          </a:prstGeom>
        </p:spPr>
      </p:pic>
    </p:spTree>
    <p:extLst>
      <p:ext uri="{BB962C8B-B14F-4D97-AF65-F5344CB8AC3E}">
        <p14:creationId xmlns:p14="http://schemas.microsoft.com/office/powerpoint/2010/main" val="2318009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Hova kell ezt rajzolni a képernyőn?</a:t>
            </a:r>
            <a:endParaRPr lang="hu-HU" dirty="0"/>
          </a:p>
        </p:txBody>
      </p:sp>
      <p:sp>
        <p:nvSpPr>
          <p:cNvPr id="3" name="Tartalom helye 2"/>
          <p:cNvSpPr>
            <a:spLocks noGrp="1"/>
          </p:cNvSpPr>
          <p:nvPr>
            <p:ph idx="1"/>
          </p:nvPr>
        </p:nvSpPr>
        <p:spPr/>
        <p:txBody>
          <a:bodyPr/>
          <a:lstStyle/>
          <a:p>
            <a:r>
              <a:rPr lang="hu-HU" dirty="0" smtClean="0"/>
              <a:t>Az összes többi transzformáció ennek a kiszámolására megy</a:t>
            </a:r>
          </a:p>
          <a:p>
            <a:pPr lvl="1">
              <a:buClr>
                <a:schemeClr val="hlink"/>
              </a:buClr>
            </a:pPr>
            <a:r>
              <a:rPr lang="hu-HU" dirty="0" smtClean="0"/>
              <a:t>kamera transzformáció</a:t>
            </a:r>
          </a:p>
          <a:p>
            <a:pPr lvl="2">
              <a:buClr>
                <a:schemeClr val="hlink"/>
              </a:buClr>
            </a:pPr>
            <a:r>
              <a:rPr lang="hu-HU" dirty="0" smtClean="0"/>
              <a:t>hol van a pont a kamerához képest</a:t>
            </a:r>
          </a:p>
          <a:p>
            <a:pPr lvl="1">
              <a:buClr>
                <a:schemeClr val="hlink"/>
              </a:buClr>
            </a:pPr>
            <a:r>
              <a:rPr lang="hu-HU" dirty="0" smtClean="0"/>
              <a:t>vetítési transzformáció</a:t>
            </a:r>
          </a:p>
          <a:p>
            <a:pPr lvl="2">
              <a:buClr>
                <a:schemeClr val="hlink"/>
              </a:buClr>
            </a:pPr>
            <a:r>
              <a:rPr lang="hu-HU" dirty="0" smtClean="0"/>
              <a:t>hova vetül ez az ablak téglalapjára</a:t>
            </a:r>
          </a:p>
          <a:p>
            <a:pPr lvl="1">
              <a:buClr>
                <a:schemeClr val="hlink"/>
              </a:buClr>
            </a:pPr>
            <a:r>
              <a:rPr lang="hu-HU" dirty="0" err="1" smtClean="0"/>
              <a:t>viewport</a:t>
            </a:r>
            <a:r>
              <a:rPr lang="hu-HU" dirty="0" smtClean="0"/>
              <a:t> transzformáció</a:t>
            </a:r>
          </a:p>
          <a:p>
            <a:pPr lvl="2">
              <a:buClr>
                <a:schemeClr val="hlink"/>
              </a:buClr>
            </a:pPr>
            <a:r>
              <a:rPr lang="hu-HU" dirty="0" smtClean="0"/>
              <a:t>melyik pixel</a:t>
            </a:r>
            <a:endParaRPr lang="en-US" dirty="0" smtClean="0"/>
          </a:p>
          <a:p>
            <a:endParaRPr lang="en-US" dirty="0"/>
          </a:p>
        </p:txBody>
      </p:sp>
      <p:sp>
        <p:nvSpPr>
          <p:cNvPr id="4" name="Rectangle 4"/>
          <p:cNvSpPr>
            <a:spLocks noChangeArrowheads="1"/>
          </p:cNvSpPr>
          <p:nvPr/>
        </p:nvSpPr>
        <p:spPr bwMode="auto">
          <a:xfrm>
            <a:off x="7162800" y="3657600"/>
            <a:ext cx="914400" cy="914400"/>
          </a:xfrm>
          <a:prstGeom prst="rect">
            <a:avLst/>
          </a:prstGeom>
          <a:solidFill>
            <a:schemeClr val="accent1"/>
          </a:solidFill>
          <a:ln w="25400">
            <a:solidFill>
              <a:schemeClr val="tx1"/>
            </a:solidFill>
            <a:miter lim="800000"/>
            <a:headEnd/>
            <a:tailEnd type="none" w="lg" len="med"/>
          </a:ln>
          <a:effectLst/>
        </p:spPr>
        <p:txBody>
          <a:bodyPr wrap="none" anchor="ctr"/>
          <a:lstStyle/>
          <a:p>
            <a:endParaRPr lang="en-US"/>
          </a:p>
        </p:txBody>
      </p:sp>
      <p:sp>
        <p:nvSpPr>
          <p:cNvPr id="5" name="Line 5"/>
          <p:cNvSpPr>
            <a:spLocks noChangeShapeType="1"/>
          </p:cNvSpPr>
          <p:nvPr/>
        </p:nvSpPr>
        <p:spPr bwMode="auto">
          <a:xfrm>
            <a:off x="7620000" y="3657600"/>
            <a:ext cx="0" cy="914400"/>
          </a:xfrm>
          <a:prstGeom prst="line">
            <a:avLst/>
          </a:prstGeom>
          <a:noFill/>
          <a:ln w="25400">
            <a:solidFill>
              <a:schemeClr val="tx1"/>
            </a:solidFill>
            <a:round/>
            <a:headEnd/>
            <a:tailEnd type="none" w="lg" len="med"/>
          </a:ln>
          <a:effectLst/>
        </p:spPr>
        <p:txBody>
          <a:bodyPr/>
          <a:lstStyle/>
          <a:p>
            <a:endParaRPr lang="en-US"/>
          </a:p>
        </p:txBody>
      </p:sp>
      <p:sp>
        <p:nvSpPr>
          <p:cNvPr id="6" name="Line 6"/>
          <p:cNvSpPr>
            <a:spLocks noChangeShapeType="1"/>
          </p:cNvSpPr>
          <p:nvPr/>
        </p:nvSpPr>
        <p:spPr bwMode="auto">
          <a:xfrm>
            <a:off x="7162800" y="4114800"/>
            <a:ext cx="914400" cy="0"/>
          </a:xfrm>
          <a:prstGeom prst="line">
            <a:avLst/>
          </a:prstGeom>
          <a:noFill/>
          <a:ln w="25400">
            <a:solidFill>
              <a:schemeClr val="tx1"/>
            </a:solidFill>
            <a:round/>
            <a:headEnd/>
            <a:tailEnd type="none" w="lg" len="med"/>
          </a:ln>
          <a:effectLst/>
        </p:spPr>
        <p:txBody>
          <a:bodyPr/>
          <a:lstStyle/>
          <a:p>
            <a:endParaRPr lang="en-US"/>
          </a:p>
        </p:txBody>
      </p:sp>
      <p:sp>
        <p:nvSpPr>
          <p:cNvPr id="7" name="Text Box 7"/>
          <p:cNvSpPr txBox="1">
            <a:spLocks noChangeArrowheads="1"/>
          </p:cNvSpPr>
          <p:nvPr/>
        </p:nvSpPr>
        <p:spPr bwMode="auto">
          <a:xfrm>
            <a:off x="6400800" y="4572000"/>
            <a:ext cx="1014413" cy="457200"/>
          </a:xfrm>
          <a:prstGeom prst="rect">
            <a:avLst/>
          </a:prstGeom>
          <a:noFill/>
          <a:ln w="25400">
            <a:noFill/>
            <a:miter lim="800000"/>
            <a:headEnd/>
            <a:tailEnd type="none" w="lg" len="med"/>
          </a:ln>
          <a:effectLst/>
        </p:spPr>
        <p:txBody>
          <a:bodyPr wrap="none">
            <a:spAutoFit/>
          </a:bodyPr>
          <a:lstStyle/>
          <a:p>
            <a:r>
              <a:rPr lang="en-US" sz="2400" b="1"/>
              <a:t>[-1</a:t>
            </a:r>
            <a:r>
              <a:rPr lang="hu-HU" sz="2400" b="1"/>
              <a:t> </a:t>
            </a:r>
            <a:r>
              <a:rPr lang="en-US" sz="2400" b="1"/>
              <a:t>-1]</a:t>
            </a:r>
          </a:p>
        </p:txBody>
      </p:sp>
      <p:sp>
        <p:nvSpPr>
          <p:cNvPr id="8" name="Text Box 8"/>
          <p:cNvSpPr txBox="1">
            <a:spLocks noChangeArrowheads="1"/>
          </p:cNvSpPr>
          <p:nvPr/>
        </p:nvSpPr>
        <p:spPr bwMode="auto">
          <a:xfrm>
            <a:off x="7875588" y="3200400"/>
            <a:ext cx="811212" cy="457200"/>
          </a:xfrm>
          <a:prstGeom prst="rect">
            <a:avLst/>
          </a:prstGeom>
          <a:noFill/>
          <a:ln w="25400">
            <a:noFill/>
            <a:miter lim="800000"/>
            <a:headEnd/>
            <a:tailEnd type="none" w="lg" len="med"/>
          </a:ln>
          <a:effectLst/>
        </p:spPr>
        <p:txBody>
          <a:bodyPr wrap="none">
            <a:spAutoFit/>
          </a:bodyPr>
          <a:lstStyle/>
          <a:p>
            <a:r>
              <a:rPr lang="en-US" sz="2400" b="1"/>
              <a:t>[1</a:t>
            </a:r>
            <a:r>
              <a:rPr lang="hu-HU" sz="2400" b="1"/>
              <a:t> </a:t>
            </a:r>
            <a:r>
              <a:rPr lang="en-US" sz="2400" b="1"/>
              <a:t>1]</a:t>
            </a:r>
          </a:p>
        </p:txBody>
      </p:sp>
      <p:sp>
        <p:nvSpPr>
          <p:cNvPr id="9" name="AutoShape 9"/>
          <p:cNvSpPr>
            <a:spLocks noChangeArrowheads="1"/>
          </p:cNvSpPr>
          <p:nvPr/>
        </p:nvSpPr>
        <p:spPr bwMode="auto">
          <a:xfrm>
            <a:off x="3886200" y="5257800"/>
            <a:ext cx="1600200" cy="1066800"/>
          </a:xfrm>
          <a:prstGeom prst="bevel">
            <a:avLst>
              <a:gd name="adj" fmla="val 12500"/>
            </a:avLst>
          </a:prstGeom>
          <a:solidFill>
            <a:schemeClr val="accent1"/>
          </a:solidFill>
          <a:ln w="25400">
            <a:solidFill>
              <a:schemeClr val="tx1"/>
            </a:solidFill>
            <a:miter lim="800000"/>
            <a:headEnd/>
            <a:tailEnd type="none" w="lg" len="med"/>
          </a:ln>
          <a:effectLst/>
        </p:spPr>
        <p:txBody>
          <a:bodyPr wrap="none" anchor="ctr"/>
          <a:lstStyle/>
          <a:p>
            <a:endParaRPr lang="en-US"/>
          </a:p>
        </p:txBody>
      </p:sp>
      <p:sp>
        <p:nvSpPr>
          <p:cNvPr id="10" name="Text Box 10"/>
          <p:cNvSpPr txBox="1">
            <a:spLocks noChangeArrowheads="1"/>
          </p:cNvSpPr>
          <p:nvPr/>
        </p:nvSpPr>
        <p:spPr bwMode="auto">
          <a:xfrm>
            <a:off x="2590800" y="5486400"/>
            <a:ext cx="811213" cy="457200"/>
          </a:xfrm>
          <a:prstGeom prst="rect">
            <a:avLst/>
          </a:prstGeom>
          <a:noFill/>
          <a:ln w="25400">
            <a:noFill/>
            <a:miter lim="800000"/>
            <a:headEnd/>
            <a:tailEnd type="none" w="lg" len="med"/>
          </a:ln>
          <a:effectLst/>
        </p:spPr>
        <p:txBody>
          <a:bodyPr wrap="none">
            <a:spAutoFit/>
          </a:bodyPr>
          <a:lstStyle/>
          <a:p>
            <a:r>
              <a:rPr lang="en-US" sz="2400" b="1"/>
              <a:t>[0 0]</a:t>
            </a:r>
          </a:p>
        </p:txBody>
      </p:sp>
      <p:sp>
        <p:nvSpPr>
          <p:cNvPr id="11" name="Line 11"/>
          <p:cNvSpPr>
            <a:spLocks noChangeShapeType="1"/>
          </p:cNvSpPr>
          <p:nvPr/>
        </p:nvSpPr>
        <p:spPr bwMode="auto">
          <a:xfrm flipV="1">
            <a:off x="3352800" y="5410200"/>
            <a:ext cx="685800" cy="304800"/>
          </a:xfrm>
          <a:prstGeom prst="line">
            <a:avLst/>
          </a:prstGeom>
          <a:noFill/>
          <a:ln w="25400">
            <a:solidFill>
              <a:schemeClr val="tx1"/>
            </a:solidFill>
            <a:round/>
            <a:headEnd/>
            <a:tailEnd type="triangle" w="lg" len="med"/>
          </a:ln>
          <a:effectLst/>
        </p:spPr>
        <p:txBody>
          <a:bodyPr/>
          <a:lstStyle/>
          <a:p>
            <a:endParaRPr lang="en-US"/>
          </a:p>
        </p:txBody>
      </p:sp>
      <p:sp>
        <p:nvSpPr>
          <p:cNvPr id="12" name="Text Box 12"/>
          <p:cNvSpPr txBox="1">
            <a:spLocks noChangeArrowheads="1"/>
          </p:cNvSpPr>
          <p:nvPr/>
        </p:nvSpPr>
        <p:spPr bwMode="auto">
          <a:xfrm>
            <a:off x="5715000" y="5867400"/>
            <a:ext cx="1490663" cy="457200"/>
          </a:xfrm>
          <a:prstGeom prst="rect">
            <a:avLst/>
          </a:prstGeom>
          <a:noFill/>
          <a:ln w="25400">
            <a:noFill/>
            <a:miter lim="800000"/>
            <a:headEnd/>
            <a:tailEnd type="none" w="lg" len="med"/>
          </a:ln>
          <a:effectLst/>
        </p:spPr>
        <p:txBody>
          <a:bodyPr wrap="none">
            <a:spAutoFit/>
          </a:bodyPr>
          <a:lstStyle/>
          <a:p>
            <a:r>
              <a:rPr lang="en-US" sz="2400" b="1"/>
              <a:t>[345 234]</a:t>
            </a:r>
          </a:p>
        </p:txBody>
      </p:sp>
      <p:sp>
        <p:nvSpPr>
          <p:cNvPr id="13" name="Line 13"/>
          <p:cNvSpPr>
            <a:spLocks noChangeShapeType="1"/>
          </p:cNvSpPr>
          <p:nvPr/>
        </p:nvSpPr>
        <p:spPr bwMode="auto">
          <a:xfrm flipH="1" flipV="1">
            <a:off x="4800600" y="5791200"/>
            <a:ext cx="914400" cy="304800"/>
          </a:xfrm>
          <a:prstGeom prst="line">
            <a:avLst/>
          </a:prstGeom>
          <a:noFill/>
          <a:ln w="25400">
            <a:solidFill>
              <a:schemeClr val="tx1"/>
            </a:solidFill>
            <a:round/>
            <a:headEnd/>
            <a:tailEnd type="triangle" w="lg" len="med"/>
          </a:ln>
          <a:effectLst/>
        </p:spPr>
        <p:txBody>
          <a:bodyPr/>
          <a:lstStyle/>
          <a:p>
            <a:endParaRPr lang="en-US"/>
          </a:p>
        </p:txBody>
      </p:sp>
    </p:spTree>
    <p:extLst>
      <p:ext uri="{BB962C8B-B14F-4D97-AF65-F5344CB8AC3E}">
        <p14:creationId xmlns:p14="http://schemas.microsoft.com/office/powerpoint/2010/main" val="4036517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32"/>
          <p:cNvPicPr>
            <a:picLocks noChangeAspect="1"/>
          </p:cNvPicPr>
          <p:nvPr/>
        </p:nvPicPr>
        <p:blipFill>
          <a:blip r:embed="rId4" cstate="print"/>
          <a:stretch>
            <a:fillRect/>
          </a:stretch>
        </p:blipFill>
        <p:spPr>
          <a:xfrm>
            <a:off x="1685925" y="4303257"/>
            <a:ext cx="532293" cy="468768"/>
          </a:xfrm>
          <a:prstGeom prst="rect">
            <a:avLst/>
          </a:prstGeom>
        </p:spPr>
      </p:pic>
      <p:pic>
        <p:nvPicPr>
          <p:cNvPr id="75" name="Picture 32"/>
          <p:cNvPicPr>
            <a:picLocks noChangeAspect="1"/>
          </p:cNvPicPr>
          <p:nvPr/>
        </p:nvPicPr>
        <p:blipFill>
          <a:blip r:embed="rId4" cstate="print"/>
          <a:stretch>
            <a:fillRect/>
          </a:stretch>
        </p:blipFill>
        <p:spPr>
          <a:xfrm rot="1800000">
            <a:off x="3615272" y="2801410"/>
            <a:ext cx="532293" cy="468768"/>
          </a:xfrm>
          <a:prstGeom prst="rect">
            <a:avLst/>
          </a:prstGeom>
        </p:spPr>
      </p:pic>
      <p:graphicFrame>
        <p:nvGraphicFramePr>
          <p:cNvPr id="1026" name="Object 86">
            <a:hlinkClick r:id="" action="ppaction://ole?verb=0"/>
          </p:cNvPr>
          <p:cNvGraphicFramePr>
            <a:graphicFrameLocks/>
          </p:cNvGraphicFramePr>
          <p:nvPr/>
        </p:nvGraphicFramePr>
        <p:xfrm>
          <a:off x="1358504" y="1483519"/>
          <a:ext cx="2084784" cy="1963341"/>
        </p:xfrm>
        <a:graphic>
          <a:graphicData uri="http://schemas.openxmlformats.org/presentationml/2006/ole">
            <mc:AlternateContent xmlns:mc="http://schemas.openxmlformats.org/markup-compatibility/2006">
              <mc:Choice xmlns:v="urn:schemas-microsoft-com:vml" Requires="v">
                <p:oleObj spid="_x0000_s2058" name="Klip" r:id="rId5" imgW="3595680" imgH="3389040" progId="">
                  <p:embed/>
                </p:oleObj>
              </mc:Choice>
              <mc:Fallback>
                <p:oleObj name="Klip" r:id="rId5" imgW="3595680" imgH="338904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8504" y="1483519"/>
                        <a:ext cx="2084784" cy="196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7" name="Freeform 47"/>
          <p:cNvSpPr>
            <a:spLocks/>
          </p:cNvSpPr>
          <p:nvPr/>
        </p:nvSpPr>
        <p:spPr bwMode="auto">
          <a:xfrm>
            <a:off x="5010150" y="2832499"/>
            <a:ext cx="1028700" cy="1916906"/>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sz="1350">
              <a:latin typeface="Whipsmart" pitchFamily="34" charset="0"/>
            </a:endParaRPr>
          </a:p>
        </p:txBody>
      </p:sp>
      <p:sp>
        <p:nvSpPr>
          <p:cNvPr id="1030" name="Line 58"/>
          <p:cNvSpPr>
            <a:spLocks noChangeShapeType="1"/>
          </p:cNvSpPr>
          <p:nvPr/>
        </p:nvSpPr>
        <p:spPr bwMode="auto">
          <a:xfrm flipV="1">
            <a:off x="3924300" y="3689747"/>
            <a:ext cx="0" cy="1143000"/>
          </a:xfrm>
          <a:prstGeom prst="line">
            <a:avLst/>
          </a:prstGeom>
          <a:noFill/>
          <a:ln w="12700">
            <a:solidFill>
              <a:schemeClr val="tx1"/>
            </a:solidFill>
            <a:round/>
            <a:headEnd/>
            <a:tailEnd type="triangle" w="med" len="med"/>
          </a:ln>
        </p:spPr>
        <p:txBody>
          <a:bodyPr wrap="none" anchor="ctr"/>
          <a:lstStyle/>
          <a:p>
            <a:endParaRPr lang="en-US" sz="1350">
              <a:latin typeface="Whipsmart" pitchFamily="34" charset="0"/>
            </a:endParaRPr>
          </a:p>
        </p:txBody>
      </p:sp>
      <p:sp>
        <p:nvSpPr>
          <p:cNvPr id="1031" name="Line 59"/>
          <p:cNvSpPr>
            <a:spLocks noChangeShapeType="1"/>
          </p:cNvSpPr>
          <p:nvPr/>
        </p:nvSpPr>
        <p:spPr bwMode="auto">
          <a:xfrm>
            <a:off x="3924300" y="4832747"/>
            <a:ext cx="857250" cy="628650"/>
          </a:xfrm>
          <a:prstGeom prst="line">
            <a:avLst/>
          </a:prstGeom>
          <a:noFill/>
          <a:ln w="12700">
            <a:solidFill>
              <a:schemeClr val="tx1"/>
            </a:solidFill>
            <a:round/>
            <a:headEnd/>
            <a:tailEnd type="triangle" w="med" len="med"/>
          </a:ln>
        </p:spPr>
        <p:txBody>
          <a:bodyPr wrap="none" anchor="ctr"/>
          <a:lstStyle/>
          <a:p>
            <a:endParaRPr lang="en-US" sz="1350">
              <a:latin typeface="Whipsmart" pitchFamily="34" charset="0"/>
            </a:endParaRPr>
          </a:p>
        </p:txBody>
      </p:sp>
      <p:sp>
        <p:nvSpPr>
          <p:cNvPr id="1032" name="Line 60"/>
          <p:cNvSpPr>
            <a:spLocks noChangeShapeType="1"/>
          </p:cNvSpPr>
          <p:nvPr/>
        </p:nvSpPr>
        <p:spPr bwMode="auto">
          <a:xfrm flipV="1">
            <a:off x="3924300" y="4546997"/>
            <a:ext cx="1028700" cy="285750"/>
          </a:xfrm>
          <a:prstGeom prst="line">
            <a:avLst/>
          </a:prstGeom>
          <a:noFill/>
          <a:ln w="12700">
            <a:solidFill>
              <a:schemeClr val="tx1"/>
            </a:solidFill>
            <a:round/>
            <a:headEnd/>
            <a:tailEnd type="triangle" w="med" len="med"/>
          </a:ln>
        </p:spPr>
        <p:txBody>
          <a:bodyPr wrap="none" anchor="ctr"/>
          <a:lstStyle/>
          <a:p>
            <a:endParaRPr lang="en-US" sz="1350">
              <a:latin typeface="Whipsmart" pitchFamily="34" charset="0"/>
            </a:endParaRPr>
          </a:p>
        </p:txBody>
      </p:sp>
      <p:sp>
        <p:nvSpPr>
          <p:cNvPr id="184381" name="Line 61"/>
          <p:cNvSpPr>
            <a:spLocks noChangeShapeType="1"/>
          </p:cNvSpPr>
          <p:nvPr/>
        </p:nvSpPr>
        <p:spPr bwMode="auto">
          <a:xfrm flipV="1">
            <a:off x="3924300" y="3804047"/>
            <a:ext cx="1543050" cy="1028700"/>
          </a:xfrm>
          <a:prstGeom prst="line">
            <a:avLst/>
          </a:prstGeom>
          <a:noFill/>
          <a:ln w="38100">
            <a:solidFill>
              <a:srgbClr val="00FF00"/>
            </a:solidFill>
            <a:round/>
            <a:headEnd/>
            <a:tailEnd type="triangle" w="med" len="med"/>
          </a:ln>
        </p:spPr>
        <p:txBody>
          <a:bodyPr wrap="none" anchor="ctr"/>
          <a:lstStyle/>
          <a:p>
            <a:endParaRPr lang="en-US" sz="1350">
              <a:latin typeface="Whipsmart" pitchFamily="34" charset="0"/>
            </a:endParaRPr>
          </a:p>
        </p:txBody>
      </p:sp>
      <p:sp>
        <p:nvSpPr>
          <p:cNvPr id="184382" name="Line 62"/>
          <p:cNvSpPr>
            <a:spLocks noChangeShapeType="1"/>
          </p:cNvSpPr>
          <p:nvPr/>
        </p:nvSpPr>
        <p:spPr bwMode="auto">
          <a:xfrm flipV="1">
            <a:off x="3924300" y="3167064"/>
            <a:ext cx="144066" cy="1608535"/>
          </a:xfrm>
          <a:prstGeom prst="line">
            <a:avLst/>
          </a:prstGeom>
          <a:noFill/>
          <a:ln w="38100">
            <a:solidFill>
              <a:srgbClr val="00FF00"/>
            </a:solidFill>
            <a:round/>
            <a:headEnd/>
            <a:tailEnd type="triangle" w="med" len="med"/>
          </a:ln>
        </p:spPr>
        <p:txBody>
          <a:bodyPr wrap="none" anchor="ctr"/>
          <a:lstStyle/>
          <a:p>
            <a:endParaRPr lang="en-US" sz="1350">
              <a:latin typeface="Whipsmart" pitchFamily="34" charset="0"/>
            </a:endParaRPr>
          </a:p>
        </p:txBody>
      </p:sp>
      <p:sp>
        <p:nvSpPr>
          <p:cNvPr id="1035" name="Text Box 63"/>
          <p:cNvSpPr txBox="1">
            <a:spLocks noChangeArrowheads="1"/>
          </p:cNvSpPr>
          <p:nvPr/>
        </p:nvSpPr>
        <p:spPr bwMode="auto">
          <a:xfrm>
            <a:off x="4595813" y="5070873"/>
            <a:ext cx="263214" cy="369332"/>
          </a:xfrm>
          <a:prstGeom prst="rect">
            <a:avLst/>
          </a:prstGeom>
          <a:noFill/>
          <a:ln w="12700">
            <a:noFill/>
            <a:miter lim="800000"/>
            <a:headEnd/>
            <a:tailEnd/>
          </a:ln>
        </p:spPr>
        <p:txBody>
          <a:bodyPr wrap="none">
            <a:spAutoFit/>
          </a:bodyPr>
          <a:lstStyle/>
          <a:p>
            <a:r>
              <a:rPr lang="en-US" i="1" dirty="0">
                <a:latin typeface="Whipsmart" pitchFamily="34" charset="0"/>
              </a:rPr>
              <a:t>z</a:t>
            </a:r>
            <a:endParaRPr lang="hu-HU" i="1" dirty="0">
              <a:latin typeface="Whipsmart" pitchFamily="34" charset="0"/>
            </a:endParaRPr>
          </a:p>
        </p:txBody>
      </p:sp>
      <p:sp>
        <p:nvSpPr>
          <p:cNvPr id="1036" name="Text Box 64"/>
          <p:cNvSpPr txBox="1">
            <a:spLocks noChangeArrowheads="1"/>
          </p:cNvSpPr>
          <p:nvPr/>
        </p:nvSpPr>
        <p:spPr bwMode="auto">
          <a:xfrm>
            <a:off x="4704160" y="4248151"/>
            <a:ext cx="266420" cy="369332"/>
          </a:xfrm>
          <a:prstGeom prst="rect">
            <a:avLst/>
          </a:prstGeom>
          <a:noFill/>
          <a:ln w="12700">
            <a:noFill/>
            <a:miter lim="800000"/>
            <a:headEnd/>
            <a:tailEnd/>
          </a:ln>
        </p:spPr>
        <p:txBody>
          <a:bodyPr wrap="none">
            <a:spAutoFit/>
          </a:bodyPr>
          <a:lstStyle/>
          <a:p>
            <a:r>
              <a:rPr lang="en-US" i="1" dirty="0">
                <a:latin typeface="Whipsmart" pitchFamily="34" charset="0"/>
              </a:rPr>
              <a:t>x</a:t>
            </a:r>
            <a:endParaRPr lang="hu-HU" i="1" dirty="0">
              <a:latin typeface="Whipsmart" pitchFamily="34" charset="0"/>
            </a:endParaRPr>
          </a:p>
        </p:txBody>
      </p:sp>
      <p:sp>
        <p:nvSpPr>
          <p:cNvPr id="1037" name="Text Box 65"/>
          <p:cNvSpPr txBox="1">
            <a:spLocks noChangeArrowheads="1"/>
          </p:cNvSpPr>
          <p:nvPr/>
        </p:nvSpPr>
        <p:spPr bwMode="auto">
          <a:xfrm>
            <a:off x="3643312" y="3575448"/>
            <a:ext cx="272832" cy="369332"/>
          </a:xfrm>
          <a:prstGeom prst="rect">
            <a:avLst/>
          </a:prstGeom>
          <a:noFill/>
          <a:ln w="12700">
            <a:noFill/>
            <a:miter lim="800000"/>
            <a:headEnd/>
            <a:tailEnd/>
          </a:ln>
        </p:spPr>
        <p:txBody>
          <a:bodyPr wrap="none">
            <a:spAutoFit/>
          </a:bodyPr>
          <a:lstStyle/>
          <a:p>
            <a:r>
              <a:rPr lang="en-US" i="1" dirty="0">
                <a:latin typeface="Whipsmart" pitchFamily="34" charset="0"/>
              </a:rPr>
              <a:t>y</a:t>
            </a:r>
            <a:endParaRPr lang="hu-HU" i="1" dirty="0">
              <a:latin typeface="Whipsmart" pitchFamily="34" charset="0"/>
            </a:endParaRPr>
          </a:p>
        </p:txBody>
      </p:sp>
      <p:sp>
        <p:nvSpPr>
          <p:cNvPr id="184386" name="Text Box 66"/>
          <p:cNvSpPr txBox="1">
            <a:spLocks noChangeArrowheads="1"/>
          </p:cNvSpPr>
          <p:nvPr/>
        </p:nvSpPr>
        <p:spPr bwMode="auto">
          <a:xfrm>
            <a:off x="5247086" y="3861198"/>
            <a:ext cx="792205" cy="369332"/>
          </a:xfrm>
          <a:prstGeom prst="rect">
            <a:avLst/>
          </a:prstGeom>
          <a:noFill/>
          <a:ln w="12700">
            <a:noFill/>
            <a:miter lim="800000"/>
            <a:headEnd/>
            <a:tailEnd/>
          </a:ln>
        </p:spPr>
        <p:txBody>
          <a:bodyPr wrap="none">
            <a:spAutoFit/>
          </a:bodyPr>
          <a:lstStyle/>
          <a:p>
            <a:r>
              <a:rPr lang="en-US" b="1" dirty="0" err="1">
                <a:latin typeface="Whipsmart" pitchFamily="34" charset="0"/>
              </a:rPr>
              <a:t>lookat</a:t>
            </a:r>
            <a:endParaRPr lang="hu-HU" b="1" dirty="0">
              <a:latin typeface="Whipsmart" pitchFamily="34" charset="0"/>
            </a:endParaRPr>
          </a:p>
        </p:txBody>
      </p:sp>
      <p:sp>
        <p:nvSpPr>
          <p:cNvPr id="184387" name="Text Box 67"/>
          <p:cNvSpPr txBox="1">
            <a:spLocks noChangeArrowheads="1"/>
          </p:cNvSpPr>
          <p:nvPr/>
        </p:nvSpPr>
        <p:spPr bwMode="auto">
          <a:xfrm>
            <a:off x="5221840" y="2785875"/>
            <a:ext cx="441146" cy="369332"/>
          </a:xfrm>
          <a:prstGeom prst="rect">
            <a:avLst/>
          </a:prstGeom>
          <a:noFill/>
          <a:ln w="12700">
            <a:noFill/>
            <a:miter lim="800000"/>
            <a:headEnd/>
            <a:tailEnd/>
          </a:ln>
        </p:spPr>
        <p:txBody>
          <a:bodyPr wrap="none">
            <a:spAutoFit/>
          </a:bodyPr>
          <a:lstStyle/>
          <a:p>
            <a:r>
              <a:rPr lang="hu-HU" b="1" dirty="0" err="1">
                <a:latin typeface="Whipsmart" pitchFamily="34" charset="0"/>
              </a:rPr>
              <a:t>up</a:t>
            </a:r>
            <a:endParaRPr lang="hu-HU" b="1" dirty="0">
              <a:latin typeface="Whipsmart" pitchFamily="34" charset="0"/>
            </a:endParaRPr>
          </a:p>
        </p:txBody>
      </p:sp>
      <p:sp>
        <p:nvSpPr>
          <p:cNvPr id="184388" name="Text Box 68"/>
          <p:cNvSpPr txBox="1">
            <a:spLocks noChangeArrowheads="1"/>
          </p:cNvSpPr>
          <p:nvPr/>
        </p:nvSpPr>
        <p:spPr bwMode="auto">
          <a:xfrm>
            <a:off x="3496867" y="3271838"/>
            <a:ext cx="519694" cy="369332"/>
          </a:xfrm>
          <a:prstGeom prst="rect">
            <a:avLst/>
          </a:prstGeom>
          <a:noFill/>
          <a:ln w="12700">
            <a:noFill/>
            <a:miter lim="800000"/>
            <a:headEnd/>
            <a:tailEnd/>
          </a:ln>
        </p:spPr>
        <p:txBody>
          <a:bodyPr wrap="none">
            <a:spAutoFit/>
          </a:bodyPr>
          <a:lstStyle/>
          <a:p>
            <a:r>
              <a:rPr lang="hu-HU" b="1">
                <a:latin typeface="Whipsmart" pitchFamily="34" charset="0"/>
              </a:rPr>
              <a:t>eye</a:t>
            </a:r>
          </a:p>
        </p:txBody>
      </p:sp>
      <p:sp>
        <p:nvSpPr>
          <p:cNvPr id="184390" name="Line 70"/>
          <p:cNvSpPr>
            <a:spLocks noChangeShapeType="1"/>
          </p:cNvSpPr>
          <p:nvPr/>
        </p:nvSpPr>
        <p:spPr bwMode="auto">
          <a:xfrm flipV="1">
            <a:off x="5436394" y="2982517"/>
            <a:ext cx="215504" cy="825103"/>
          </a:xfrm>
          <a:prstGeom prst="line">
            <a:avLst/>
          </a:prstGeom>
          <a:noFill/>
          <a:ln w="38100">
            <a:solidFill>
              <a:srgbClr val="00FF00"/>
            </a:solidFill>
            <a:round/>
            <a:headEnd/>
            <a:tailEnd type="triangle" w="med" len="med"/>
          </a:ln>
        </p:spPr>
        <p:txBody>
          <a:bodyPr wrap="none" anchor="ctr"/>
          <a:lstStyle/>
          <a:p>
            <a:endParaRPr lang="en-US" sz="1350">
              <a:latin typeface="Whipsmart" pitchFamily="34" charset="0"/>
            </a:endParaRPr>
          </a:p>
        </p:txBody>
      </p:sp>
      <p:sp>
        <p:nvSpPr>
          <p:cNvPr id="184396" name="Line 76"/>
          <p:cNvSpPr>
            <a:spLocks noChangeShapeType="1"/>
          </p:cNvSpPr>
          <p:nvPr/>
        </p:nvSpPr>
        <p:spPr bwMode="auto">
          <a:xfrm>
            <a:off x="4057651" y="3156348"/>
            <a:ext cx="3208735" cy="1569244"/>
          </a:xfrm>
          <a:prstGeom prst="line">
            <a:avLst/>
          </a:prstGeom>
          <a:noFill/>
          <a:ln w="12700">
            <a:solidFill>
              <a:schemeClr val="tx1"/>
            </a:solidFill>
            <a:round/>
            <a:headEnd/>
            <a:tailEnd/>
          </a:ln>
        </p:spPr>
        <p:txBody>
          <a:bodyPr wrap="none" anchor="ctr"/>
          <a:lstStyle/>
          <a:p>
            <a:endParaRPr lang="en-US" sz="1350">
              <a:latin typeface="Whipsmart" pitchFamily="34" charset="0"/>
            </a:endParaRPr>
          </a:p>
        </p:txBody>
      </p:sp>
      <p:sp>
        <p:nvSpPr>
          <p:cNvPr id="184397" name="Freeform 77"/>
          <p:cNvSpPr>
            <a:spLocks/>
          </p:cNvSpPr>
          <p:nvPr/>
        </p:nvSpPr>
        <p:spPr bwMode="auto">
          <a:xfrm>
            <a:off x="4089797" y="2408636"/>
            <a:ext cx="1028700" cy="1916906"/>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sz="1350">
              <a:latin typeface="Whipsmart" pitchFamily="34" charset="0"/>
            </a:endParaRPr>
          </a:p>
        </p:txBody>
      </p:sp>
      <p:sp>
        <p:nvSpPr>
          <p:cNvPr id="184398" name="Freeform 78"/>
          <p:cNvSpPr>
            <a:spLocks/>
          </p:cNvSpPr>
          <p:nvPr/>
        </p:nvSpPr>
        <p:spPr bwMode="auto">
          <a:xfrm>
            <a:off x="6467475" y="3462339"/>
            <a:ext cx="1028700" cy="1916906"/>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sz="1350">
              <a:latin typeface="Whipsmart" pitchFamily="34" charset="0"/>
            </a:endParaRPr>
          </a:p>
        </p:txBody>
      </p:sp>
      <p:sp>
        <p:nvSpPr>
          <p:cNvPr id="184399" name="Text Box 79"/>
          <p:cNvSpPr txBox="1">
            <a:spLocks noChangeArrowheads="1"/>
          </p:cNvSpPr>
          <p:nvPr/>
        </p:nvSpPr>
        <p:spPr bwMode="auto">
          <a:xfrm>
            <a:off x="4521994" y="2326482"/>
            <a:ext cx="1944763" cy="369332"/>
          </a:xfrm>
          <a:prstGeom prst="rect">
            <a:avLst/>
          </a:prstGeom>
          <a:noFill/>
          <a:ln w="12700">
            <a:noFill/>
            <a:miter lim="800000"/>
            <a:headEnd/>
            <a:tailEnd/>
          </a:ln>
        </p:spPr>
        <p:txBody>
          <a:bodyPr wrap="none">
            <a:spAutoFit/>
          </a:bodyPr>
          <a:lstStyle/>
          <a:p>
            <a:r>
              <a:rPr lang="hu-HU" i="1" dirty="0">
                <a:latin typeface="Whipsmart" pitchFamily="34" charset="0"/>
              </a:rPr>
              <a:t>f</a:t>
            </a:r>
            <a:r>
              <a:rPr lang="en-US" i="1" dirty="0" err="1">
                <a:latin typeface="Whipsmart" pitchFamily="34" charset="0"/>
              </a:rPr>
              <a:t>ront</a:t>
            </a:r>
            <a:r>
              <a:rPr lang="en-US" i="1" dirty="0">
                <a:latin typeface="Whipsmart" pitchFamily="34" charset="0"/>
              </a:rPr>
              <a:t> clipping </a:t>
            </a:r>
            <a:r>
              <a:rPr lang="hu-HU" i="1" dirty="0">
                <a:latin typeface="Whipsmart" pitchFamily="34" charset="0"/>
              </a:rPr>
              <a:t>p</a:t>
            </a:r>
            <a:r>
              <a:rPr lang="en-US" i="1" dirty="0">
                <a:latin typeface="Whipsmart" pitchFamily="34" charset="0"/>
              </a:rPr>
              <a:t>lane</a:t>
            </a:r>
            <a:endParaRPr lang="hu-HU" i="1" dirty="0">
              <a:latin typeface="Whipsmart" pitchFamily="34" charset="0"/>
            </a:endParaRPr>
          </a:p>
        </p:txBody>
      </p:sp>
      <p:sp>
        <p:nvSpPr>
          <p:cNvPr id="184400" name="Text Box 80"/>
          <p:cNvSpPr txBox="1">
            <a:spLocks noChangeArrowheads="1"/>
          </p:cNvSpPr>
          <p:nvPr/>
        </p:nvSpPr>
        <p:spPr bwMode="auto">
          <a:xfrm>
            <a:off x="7073505" y="3471863"/>
            <a:ext cx="1970411" cy="369332"/>
          </a:xfrm>
          <a:prstGeom prst="rect">
            <a:avLst/>
          </a:prstGeom>
          <a:noFill/>
          <a:ln w="12700">
            <a:noFill/>
            <a:miter lim="800000"/>
            <a:headEnd/>
            <a:tailEnd/>
          </a:ln>
        </p:spPr>
        <p:txBody>
          <a:bodyPr wrap="none">
            <a:spAutoFit/>
          </a:bodyPr>
          <a:lstStyle/>
          <a:p>
            <a:r>
              <a:rPr lang="hu-HU" i="1" dirty="0">
                <a:latin typeface="Whipsmart" pitchFamily="34" charset="0"/>
              </a:rPr>
              <a:t>b</a:t>
            </a:r>
            <a:r>
              <a:rPr lang="en-US" i="1" dirty="0" err="1">
                <a:latin typeface="Whipsmart" pitchFamily="34" charset="0"/>
              </a:rPr>
              <a:t>ack</a:t>
            </a:r>
            <a:r>
              <a:rPr lang="en-US" i="1" dirty="0">
                <a:latin typeface="Whipsmart" pitchFamily="34" charset="0"/>
              </a:rPr>
              <a:t> clipping </a:t>
            </a:r>
            <a:r>
              <a:rPr lang="hu-HU" i="1" dirty="0">
                <a:latin typeface="Whipsmart" pitchFamily="34" charset="0"/>
              </a:rPr>
              <a:t>p</a:t>
            </a:r>
            <a:r>
              <a:rPr lang="en-US" i="1" dirty="0">
                <a:latin typeface="Whipsmart" pitchFamily="34" charset="0"/>
              </a:rPr>
              <a:t>lane</a:t>
            </a:r>
            <a:endParaRPr lang="hu-HU" i="1" dirty="0">
              <a:latin typeface="Whipsmart" pitchFamily="34" charset="0"/>
            </a:endParaRPr>
          </a:p>
        </p:txBody>
      </p:sp>
      <p:sp>
        <p:nvSpPr>
          <p:cNvPr id="184401" name="Line 81"/>
          <p:cNvSpPr>
            <a:spLocks noChangeShapeType="1"/>
          </p:cNvSpPr>
          <p:nvPr/>
        </p:nvSpPr>
        <p:spPr bwMode="auto">
          <a:xfrm>
            <a:off x="4067176" y="3165872"/>
            <a:ext cx="3284935" cy="33338"/>
          </a:xfrm>
          <a:prstGeom prst="line">
            <a:avLst/>
          </a:prstGeom>
          <a:noFill/>
          <a:ln w="12700">
            <a:solidFill>
              <a:schemeClr val="tx1"/>
            </a:solidFill>
            <a:round/>
            <a:headEnd/>
            <a:tailEnd/>
          </a:ln>
        </p:spPr>
        <p:txBody>
          <a:bodyPr wrap="none" anchor="ctr"/>
          <a:lstStyle/>
          <a:p>
            <a:endParaRPr lang="en-US" sz="1350">
              <a:latin typeface="Whipsmart" pitchFamily="34" charset="0"/>
            </a:endParaRPr>
          </a:p>
        </p:txBody>
      </p:sp>
      <p:sp>
        <p:nvSpPr>
          <p:cNvPr id="184402" name="Line 82"/>
          <p:cNvSpPr>
            <a:spLocks noChangeShapeType="1"/>
          </p:cNvSpPr>
          <p:nvPr/>
        </p:nvSpPr>
        <p:spPr bwMode="auto">
          <a:xfrm>
            <a:off x="4065986" y="3175397"/>
            <a:ext cx="2631281" cy="2352675"/>
          </a:xfrm>
          <a:prstGeom prst="line">
            <a:avLst/>
          </a:prstGeom>
          <a:noFill/>
          <a:ln w="12700">
            <a:solidFill>
              <a:schemeClr val="tx1"/>
            </a:solidFill>
            <a:round/>
            <a:headEnd/>
            <a:tailEnd/>
          </a:ln>
        </p:spPr>
        <p:txBody>
          <a:bodyPr wrap="none" anchor="ctr"/>
          <a:lstStyle/>
          <a:p>
            <a:endParaRPr lang="en-US" sz="1350">
              <a:latin typeface="Whipsmart" pitchFamily="34" charset="0"/>
            </a:endParaRPr>
          </a:p>
        </p:txBody>
      </p:sp>
      <p:sp>
        <p:nvSpPr>
          <p:cNvPr id="184403" name="Text Box 83"/>
          <p:cNvSpPr txBox="1">
            <a:spLocks noChangeArrowheads="1"/>
          </p:cNvSpPr>
          <p:nvPr/>
        </p:nvSpPr>
        <p:spPr bwMode="auto">
          <a:xfrm>
            <a:off x="4558904" y="3155156"/>
            <a:ext cx="458780" cy="369332"/>
          </a:xfrm>
          <a:prstGeom prst="rect">
            <a:avLst/>
          </a:prstGeom>
          <a:noFill/>
          <a:ln w="12700">
            <a:noFill/>
            <a:miter lim="800000"/>
            <a:headEnd/>
            <a:tailEnd/>
          </a:ln>
        </p:spPr>
        <p:txBody>
          <a:bodyPr wrap="none">
            <a:spAutoFit/>
          </a:bodyPr>
          <a:lstStyle/>
          <a:p>
            <a:r>
              <a:rPr lang="hu-HU" i="1">
                <a:latin typeface="Whipsmart" pitchFamily="34" charset="0"/>
              </a:rPr>
              <a:t>fov</a:t>
            </a:r>
          </a:p>
        </p:txBody>
      </p:sp>
      <p:sp>
        <p:nvSpPr>
          <p:cNvPr id="184404" name="Text Box 84"/>
          <p:cNvSpPr txBox="1">
            <a:spLocks noChangeArrowheads="1"/>
          </p:cNvSpPr>
          <p:nvPr/>
        </p:nvSpPr>
        <p:spPr bwMode="auto">
          <a:xfrm>
            <a:off x="5940029" y="3363517"/>
            <a:ext cx="510076" cy="369332"/>
          </a:xfrm>
          <a:prstGeom prst="rect">
            <a:avLst/>
          </a:prstGeom>
          <a:noFill/>
          <a:ln w="12700">
            <a:noFill/>
            <a:miter lim="800000"/>
            <a:headEnd/>
            <a:tailEnd/>
          </a:ln>
        </p:spPr>
        <p:txBody>
          <a:bodyPr wrap="none">
            <a:spAutoFit/>
          </a:bodyPr>
          <a:lstStyle/>
          <a:p>
            <a:r>
              <a:rPr lang="hu-HU" i="1" dirty="0" err="1">
                <a:latin typeface="Whipsmart" pitchFamily="34" charset="0"/>
              </a:rPr>
              <a:t>asp</a:t>
            </a:r>
            <a:endParaRPr lang="hu-HU" i="1" dirty="0">
              <a:latin typeface="Whipsmart" pitchFamily="34" charset="0"/>
            </a:endParaRPr>
          </a:p>
        </p:txBody>
      </p:sp>
      <p:sp>
        <p:nvSpPr>
          <p:cNvPr id="1052" name="Freeform 98"/>
          <p:cNvSpPr>
            <a:spLocks/>
          </p:cNvSpPr>
          <p:nvPr/>
        </p:nvSpPr>
        <p:spPr bwMode="auto">
          <a:xfrm>
            <a:off x="2709864" y="1989535"/>
            <a:ext cx="241697" cy="261938"/>
          </a:xfrm>
          <a:custGeom>
            <a:avLst/>
            <a:gdLst>
              <a:gd name="T0" fmla="*/ 0 w 272"/>
              <a:gd name="T1" fmla="*/ 2147483647 h 295"/>
              <a:gd name="T2" fmla="*/ 2147483647 w 272"/>
              <a:gd name="T3" fmla="*/ 0 h 295"/>
              <a:gd name="T4" fmla="*/ 2147483647 w 272"/>
              <a:gd name="T5" fmla="*/ 0 h 295"/>
              <a:gd name="T6" fmla="*/ 2147483647 w 272"/>
              <a:gd name="T7" fmla="*/ 2147483647 h 295"/>
              <a:gd name="T8" fmla="*/ 0 w 272"/>
              <a:gd name="T9" fmla="*/ 2147483647 h 295"/>
              <a:gd name="T10" fmla="*/ 0 60000 65536"/>
              <a:gd name="T11" fmla="*/ 0 60000 65536"/>
              <a:gd name="T12" fmla="*/ 0 60000 65536"/>
              <a:gd name="T13" fmla="*/ 0 60000 65536"/>
              <a:gd name="T14" fmla="*/ 0 60000 65536"/>
              <a:gd name="T15" fmla="*/ 0 w 272"/>
              <a:gd name="T16" fmla="*/ 0 h 295"/>
              <a:gd name="T17" fmla="*/ 272 w 272"/>
              <a:gd name="T18" fmla="*/ 295 h 295"/>
            </a:gdLst>
            <a:ahLst/>
            <a:cxnLst>
              <a:cxn ang="T10">
                <a:pos x="T0" y="T1"/>
              </a:cxn>
              <a:cxn ang="T11">
                <a:pos x="T2" y="T3"/>
              </a:cxn>
              <a:cxn ang="T12">
                <a:pos x="T4" y="T5"/>
              </a:cxn>
              <a:cxn ang="T13">
                <a:pos x="T6" y="T7"/>
              </a:cxn>
              <a:cxn ang="T14">
                <a:pos x="T8" y="T9"/>
              </a:cxn>
            </a:cxnLst>
            <a:rect l="T15" t="T16" r="T17" b="T18"/>
            <a:pathLst>
              <a:path w="272" h="295">
                <a:moveTo>
                  <a:pt x="0" y="272"/>
                </a:moveTo>
                <a:lnTo>
                  <a:pt x="91" y="0"/>
                </a:lnTo>
                <a:lnTo>
                  <a:pt x="272" y="0"/>
                </a:lnTo>
                <a:lnTo>
                  <a:pt x="159" y="295"/>
                </a:lnTo>
                <a:lnTo>
                  <a:pt x="0" y="272"/>
                </a:lnTo>
                <a:close/>
              </a:path>
            </a:pathLst>
          </a:custGeom>
          <a:solidFill>
            <a:schemeClr val="accent2"/>
          </a:solidFill>
          <a:ln w="12700" cap="flat" cmpd="sng">
            <a:solidFill>
              <a:schemeClr val="tx1"/>
            </a:solidFill>
            <a:prstDash val="solid"/>
            <a:round/>
            <a:headEnd/>
            <a:tailEnd/>
          </a:ln>
        </p:spPr>
        <p:txBody>
          <a:bodyPr/>
          <a:lstStyle/>
          <a:p>
            <a:endParaRPr lang="en-US" sz="1350"/>
          </a:p>
        </p:txBody>
      </p:sp>
      <p:sp>
        <p:nvSpPr>
          <p:cNvPr id="1053" name="Text Box 99"/>
          <p:cNvSpPr txBox="1">
            <a:spLocks noChangeArrowheads="1"/>
          </p:cNvSpPr>
          <p:nvPr/>
        </p:nvSpPr>
        <p:spPr bwMode="auto">
          <a:xfrm>
            <a:off x="2628901" y="1400176"/>
            <a:ext cx="780983" cy="369332"/>
          </a:xfrm>
          <a:prstGeom prst="rect">
            <a:avLst/>
          </a:prstGeom>
          <a:noFill/>
          <a:ln w="12700">
            <a:noFill/>
            <a:miter lim="800000"/>
            <a:headEnd/>
            <a:tailEnd/>
          </a:ln>
        </p:spPr>
        <p:txBody>
          <a:bodyPr wrap="none">
            <a:spAutoFit/>
          </a:bodyPr>
          <a:lstStyle/>
          <a:p>
            <a:r>
              <a:rPr lang="en-US" i="1" dirty="0">
                <a:latin typeface="Whipsmart" pitchFamily="34" charset="0"/>
              </a:rPr>
              <a:t>screen</a:t>
            </a:r>
            <a:endParaRPr lang="hu-HU" i="1" dirty="0">
              <a:latin typeface="Whipsmart" pitchFamily="34" charset="0"/>
            </a:endParaRPr>
          </a:p>
        </p:txBody>
      </p:sp>
      <p:sp>
        <p:nvSpPr>
          <p:cNvPr id="1054" name="Text Box 100"/>
          <p:cNvSpPr txBox="1">
            <a:spLocks noChangeArrowheads="1"/>
          </p:cNvSpPr>
          <p:nvPr/>
        </p:nvSpPr>
        <p:spPr bwMode="auto">
          <a:xfrm>
            <a:off x="2005162" y="1200151"/>
            <a:ext cx="500458" cy="369332"/>
          </a:xfrm>
          <a:prstGeom prst="rect">
            <a:avLst/>
          </a:prstGeom>
          <a:noFill/>
          <a:ln w="12700">
            <a:noFill/>
            <a:miter lim="800000"/>
            <a:headEnd/>
            <a:tailEnd/>
          </a:ln>
        </p:spPr>
        <p:txBody>
          <a:bodyPr wrap="none">
            <a:spAutoFit/>
          </a:bodyPr>
          <a:lstStyle/>
          <a:p>
            <a:r>
              <a:rPr lang="en-US" i="1" dirty="0">
                <a:latin typeface="Whipsmart" pitchFamily="34" charset="0"/>
              </a:rPr>
              <a:t>eye</a:t>
            </a:r>
            <a:endParaRPr lang="hu-HU" i="1" dirty="0">
              <a:latin typeface="Whipsmart" pitchFamily="34" charset="0"/>
            </a:endParaRPr>
          </a:p>
        </p:txBody>
      </p:sp>
      <p:sp>
        <p:nvSpPr>
          <p:cNvPr id="1055" name="Freeform 346"/>
          <p:cNvSpPr>
            <a:spLocks/>
          </p:cNvSpPr>
          <p:nvPr/>
        </p:nvSpPr>
        <p:spPr bwMode="auto">
          <a:xfrm>
            <a:off x="1520428" y="3699272"/>
            <a:ext cx="756047" cy="1638300"/>
          </a:xfrm>
          <a:custGeom>
            <a:avLst/>
            <a:gdLst>
              <a:gd name="T0" fmla="*/ 0 w 635"/>
              <a:gd name="T1" fmla="*/ 2147483647 h 1376"/>
              <a:gd name="T2" fmla="*/ 0 w 635"/>
              <a:gd name="T3" fmla="*/ 2147483647 h 1376"/>
              <a:gd name="T4" fmla="*/ 2147483647 w 635"/>
              <a:gd name="T5" fmla="*/ 2147483647 h 1376"/>
              <a:gd name="T6" fmla="*/ 2147483647 w 635"/>
              <a:gd name="T7" fmla="*/ 2147483647 h 1376"/>
              <a:gd name="T8" fmla="*/ 2147483647 w 635"/>
              <a:gd name="T9" fmla="*/ 2147483647 h 1376"/>
              <a:gd name="T10" fmla="*/ 2147483647 w 635"/>
              <a:gd name="T11" fmla="*/ 2147483647 h 1376"/>
              <a:gd name="T12" fmla="*/ 2147483647 w 635"/>
              <a:gd name="T13" fmla="*/ 2147483647 h 1376"/>
              <a:gd name="T14" fmla="*/ 2147483647 w 635"/>
              <a:gd name="T15" fmla="*/ 0 h 1376"/>
              <a:gd name="T16" fmla="*/ 0 w 635"/>
              <a:gd name="T17" fmla="*/ 2147483647 h 13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5"/>
              <a:gd name="T28" fmla="*/ 0 h 1376"/>
              <a:gd name="T29" fmla="*/ 635 w 635"/>
              <a:gd name="T30" fmla="*/ 1376 h 13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5" h="1376">
                <a:moveTo>
                  <a:pt x="0" y="6"/>
                </a:moveTo>
                <a:lnTo>
                  <a:pt x="0" y="1366"/>
                </a:lnTo>
                <a:lnTo>
                  <a:pt x="455" y="1376"/>
                </a:lnTo>
                <a:lnTo>
                  <a:pt x="450" y="741"/>
                </a:lnTo>
                <a:lnTo>
                  <a:pt x="635" y="913"/>
                </a:lnTo>
                <a:lnTo>
                  <a:pt x="635" y="459"/>
                </a:lnTo>
                <a:lnTo>
                  <a:pt x="454" y="618"/>
                </a:lnTo>
                <a:lnTo>
                  <a:pt x="445" y="0"/>
                </a:lnTo>
                <a:lnTo>
                  <a:pt x="0" y="6"/>
                </a:lnTo>
                <a:close/>
              </a:path>
            </a:pathLst>
          </a:custGeom>
          <a:noFill/>
          <a:ln w="38100" cap="flat" cmpd="sng">
            <a:solidFill>
              <a:schemeClr val="tx2"/>
            </a:solidFill>
            <a:prstDash val="solid"/>
            <a:round/>
            <a:headEnd/>
            <a:tailEnd/>
          </a:ln>
        </p:spPr>
        <p:txBody>
          <a:bodyPr/>
          <a:lstStyle/>
          <a:p>
            <a:endParaRPr lang="en-US" sz="1350"/>
          </a:p>
        </p:txBody>
      </p:sp>
      <p:sp>
        <p:nvSpPr>
          <p:cNvPr id="184667" name="Line 347"/>
          <p:cNvSpPr>
            <a:spLocks noChangeShapeType="1"/>
          </p:cNvSpPr>
          <p:nvPr/>
        </p:nvSpPr>
        <p:spPr bwMode="auto">
          <a:xfrm flipV="1">
            <a:off x="3114675" y="4042172"/>
            <a:ext cx="0" cy="838200"/>
          </a:xfrm>
          <a:prstGeom prst="line">
            <a:avLst/>
          </a:prstGeom>
          <a:noFill/>
          <a:ln w="76200">
            <a:solidFill>
              <a:schemeClr val="accent2"/>
            </a:solidFill>
            <a:round/>
            <a:headEnd/>
            <a:tailEnd type="triangle" w="med" len="med"/>
          </a:ln>
        </p:spPr>
        <p:txBody>
          <a:bodyPr/>
          <a:lstStyle/>
          <a:p>
            <a:endParaRPr lang="en-US" sz="1350"/>
          </a:p>
        </p:txBody>
      </p:sp>
      <p:sp>
        <p:nvSpPr>
          <p:cNvPr id="184668" name="Line 348"/>
          <p:cNvSpPr>
            <a:spLocks noChangeShapeType="1"/>
          </p:cNvSpPr>
          <p:nvPr/>
        </p:nvSpPr>
        <p:spPr bwMode="auto">
          <a:xfrm flipH="1">
            <a:off x="1520428" y="4056460"/>
            <a:ext cx="1594247" cy="675084"/>
          </a:xfrm>
          <a:prstGeom prst="line">
            <a:avLst/>
          </a:prstGeom>
          <a:noFill/>
          <a:ln w="12700">
            <a:solidFill>
              <a:schemeClr val="tx1"/>
            </a:solidFill>
            <a:prstDash val="dash"/>
            <a:round/>
            <a:headEnd/>
            <a:tailEnd/>
          </a:ln>
        </p:spPr>
        <p:txBody>
          <a:bodyPr/>
          <a:lstStyle/>
          <a:p>
            <a:endParaRPr lang="en-US" sz="1350"/>
          </a:p>
        </p:txBody>
      </p:sp>
      <p:sp>
        <p:nvSpPr>
          <p:cNvPr id="184669" name="Line 349"/>
          <p:cNvSpPr>
            <a:spLocks noChangeShapeType="1"/>
          </p:cNvSpPr>
          <p:nvPr/>
        </p:nvSpPr>
        <p:spPr bwMode="auto">
          <a:xfrm flipH="1" flipV="1">
            <a:off x="1547812" y="4326731"/>
            <a:ext cx="1566863" cy="567929"/>
          </a:xfrm>
          <a:prstGeom prst="line">
            <a:avLst/>
          </a:prstGeom>
          <a:noFill/>
          <a:ln w="12700">
            <a:solidFill>
              <a:schemeClr val="tx1"/>
            </a:solidFill>
            <a:prstDash val="dash"/>
            <a:round/>
            <a:headEnd/>
            <a:tailEnd/>
          </a:ln>
        </p:spPr>
        <p:txBody>
          <a:bodyPr/>
          <a:lstStyle/>
          <a:p>
            <a:endParaRPr lang="en-US" sz="1350"/>
          </a:p>
        </p:txBody>
      </p:sp>
      <p:sp>
        <p:nvSpPr>
          <p:cNvPr id="184670" name="Line 350"/>
          <p:cNvSpPr>
            <a:spLocks noChangeShapeType="1"/>
          </p:cNvSpPr>
          <p:nvPr/>
        </p:nvSpPr>
        <p:spPr bwMode="auto">
          <a:xfrm>
            <a:off x="2601516" y="4192191"/>
            <a:ext cx="0" cy="675084"/>
          </a:xfrm>
          <a:prstGeom prst="line">
            <a:avLst/>
          </a:prstGeom>
          <a:noFill/>
          <a:ln w="38100">
            <a:solidFill>
              <a:schemeClr val="tx1"/>
            </a:solidFill>
            <a:round/>
            <a:headEnd/>
            <a:tailEnd/>
          </a:ln>
        </p:spPr>
        <p:txBody>
          <a:bodyPr/>
          <a:lstStyle/>
          <a:p>
            <a:endParaRPr lang="en-US" sz="1350"/>
          </a:p>
        </p:txBody>
      </p:sp>
      <p:sp>
        <p:nvSpPr>
          <p:cNvPr id="1060" name="Line 351"/>
          <p:cNvSpPr>
            <a:spLocks noChangeShapeType="1"/>
          </p:cNvSpPr>
          <p:nvPr/>
        </p:nvSpPr>
        <p:spPr bwMode="auto">
          <a:xfrm flipH="1">
            <a:off x="1494235" y="3868341"/>
            <a:ext cx="1646634" cy="971550"/>
          </a:xfrm>
          <a:prstGeom prst="line">
            <a:avLst/>
          </a:prstGeom>
          <a:noFill/>
          <a:ln w="12700">
            <a:solidFill>
              <a:schemeClr val="tx1"/>
            </a:solidFill>
            <a:round/>
            <a:headEnd/>
            <a:tailEnd/>
          </a:ln>
        </p:spPr>
        <p:txBody>
          <a:bodyPr/>
          <a:lstStyle/>
          <a:p>
            <a:endParaRPr lang="en-US" sz="1350"/>
          </a:p>
        </p:txBody>
      </p:sp>
      <p:sp>
        <p:nvSpPr>
          <p:cNvPr id="1061" name="Line 352"/>
          <p:cNvSpPr>
            <a:spLocks noChangeShapeType="1"/>
          </p:cNvSpPr>
          <p:nvPr/>
        </p:nvSpPr>
        <p:spPr bwMode="auto">
          <a:xfrm flipH="1" flipV="1">
            <a:off x="1520430" y="4192191"/>
            <a:ext cx="1620440" cy="998934"/>
          </a:xfrm>
          <a:prstGeom prst="line">
            <a:avLst/>
          </a:prstGeom>
          <a:noFill/>
          <a:ln w="12700">
            <a:solidFill>
              <a:schemeClr val="tx1"/>
            </a:solidFill>
            <a:round/>
            <a:headEnd/>
            <a:tailEnd/>
          </a:ln>
        </p:spPr>
        <p:txBody>
          <a:bodyPr/>
          <a:lstStyle/>
          <a:p>
            <a:endParaRPr lang="en-US" sz="1350"/>
          </a:p>
        </p:txBody>
      </p:sp>
      <p:sp>
        <p:nvSpPr>
          <p:cNvPr id="184674" name="Line 354"/>
          <p:cNvSpPr>
            <a:spLocks noChangeShapeType="1"/>
          </p:cNvSpPr>
          <p:nvPr/>
        </p:nvSpPr>
        <p:spPr bwMode="auto">
          <a:xfrm flipH="1" flipV="1">
            <a:off x="2600325" y="4257676"/>
            <a:ext cx="1191" cy="421481"/>
          </a:xfrm>
          <a:prstGeom prst="line">
            <a:avLst/>
          </a:prstGeom>
          <a:noFill/>
          <a:ln w="76200">
            <a:solidFill>
              <a:schemeClr val="accent2"/>
            </a:solidFill>
            <a:round/>
            <a:headEnd/>
            <a:tailEnd type="triangle" w="med" len="med"/>
          </a:ln>
        </p:spPr>
        <p:txBody>
          <a:bodyPr/>
          <a:lstStyle/>
          <a:p>
            <a:endParaRPr lang="en-US" sz="1350"/>
          </a:p>
        </p:txBody>
      </p:sp>
      <p:sp>
        <p:nvSpPr>
          <p:cNvPr id="184675" name="Line 355"/>
          <p:cNvSpPr>
            <a:spLocks noChangeShapeType="1"/>
          </p:cNvSpPr>
          <p:nvPr/>
        </p:nvSpPr>
        <p:spPr bwMode="auto">
          <a:xfrm>
            <a:off x="1494235" y="4192191"/>
            <a:ext cx="0" cy="647700"/>
          </a:xfrm>
          <a:prstGeom prst="line">
            <a:avLst/>
          </a:prstGeom>
          <a:noFill/>
          <a:ln w="76200">
            <a:solidFill>
              <a:schemeClr val="bg2"/>
            </a:solidFill>
            <a:round/>
            <a:headEnd/>
            <a:tailEnd/>
          </a:ln>
        </p:spPr>
        <p:txBody>
          <a:bodyPr/>
          <a:lstStyle/>
          <a:p>
            <a:endParaRPr lang="en-US" sz="1350"/>
          </a:p>
        </p:txBody>
      </p:sp>
      <p:sp>
        <p:nvSpPr>
          <p:cNvPr id="184673" name="Line 353"/>
          <p:cNvSpPr>
            <a:spLocks noChangeShapeType="1"/>
          </p:cNvSpPr>
          <p:nvPr/>
        </p:nvSpPr>
        <p:spPr bwMode="auto">
          <a:xfrm>
            <a:off x="1547813" y="4355308"/>
            <a:ext cx="0" cy="403622"/>
          </a:xfrm>
          <a:prstGeom prst="line">
            <a:avLst/>
          </a:prstGeom>
          <a:noFill/>
          <a:ln w="76200">
            <a:solidFill>
              <a:schemeClr val="accent2"/>
            </a:solidFill>
            <a:round/>
            <a:headEnd/>
            <a:tailEnd type="triangle" w="med" len="med"/>
          </a:ln>
        </p:spPr>
        <p:txBody>
          <a:bodyPr/>
          <a:lstStyle/>
          <a:p>
            <a:endParaRPr lang="en-US" sz="1350"/>
          </a:p>
        </p:txBody>
      </p:sp>
      <p:sp>
        <p:nvSpPr>
          <p:cNvPr id="1065" name="Line 367"/>
          <p:cNvSpPr>
            <a:spLocks noChangeShapeType="1"/>
          </p:cNvSpPr>
          <p:nvPr/>
        </p:nvSpPr>
        <p:spPr bwMode="auto">
          <a:xfrm flipV="1">
            <a:off x="1143000" y="4500564"/>
            <a:ext cx="2349104" cy="27385"/>
          </a:xfrm>
          <a:prstGeom prst="line">
            <a:avLst/>
          </a:prstGeom>
          <a:noFill/>
          <a:ln w="12700">
            <a:solidFill>
              <a:schemeClr val="tx1"/>
            </a:solidFill>
            <a:round/>
            <a:headEnd/>
            <a:tailEnd/>
          </a:ln>
        </p:spPr>
        <p:txBody>
          <a:bodyPr/>
          <a:lstStyle/>
          <a:p>
            <a:endParaRPr lang="en-US" sz="1350"/>
          </a:p>
        </p:txBody>
      </p:sp>
      <p:sp>
        <p:nvSpPr>
          <p:cNvPr id="1066" name="Text Box 368"/>
          <p:cNvSpPr txBox="1">
            <a:spLocks noChangeArrowheads="1"/>
          </p:cNvSpPr>
          <p:nvPr/>
        </p:nvSpPr>
        <p:spPr bwMode="auto">
          <a:xfrm>
            <a:off x="1494235" y="5373292"/>
            <a:ext cx="1324402" cy="300082"/>
          </a:xfrm>
          <a:prstGeom prst="rect">
            <a:avLst/>
          </a:prstGeom>
          <a:noFill/>
          <a:ln w="12700">
            <a:noFill/>
            <a:miter lim="800000"/>
            <a:headEnd/>
            <a:tailEnd/>
          </a:ln>
        </p:spPr>
        <p:txBody>
          <a:bodyPr wrap="none">
            <a:spAutoFit/>
          </a:bodyPr>
          <a:lstStyle/>
          <a:p>
            <a:r>
              <a:rPr lang="en-GB" sz="1350" dirty="0" smtClean="0">
                <a:latin typeface="Whipsmart" pitchFamily="34" charset="0"/>
              </a:rPr>
              <a:t>Camera </a:t>
            </a:r>
            <a:r>
              <a:rPr lang="en-GB" sz="1350" dirty="0" err="1">
                <a:latin typeface="Whipsmart" pitchFamily="34" charset="0"/>
              </a:rPr>
              <a:t>obscura</a:t>
            </a:r>
            <a:endParaRPr lang="hu-HU" sz="1350" dirty="0">
              <a:latin typeface="Whipsmart" pitchFamily="34" charset="0"/>
            </a:endParaRPr>
          </a:p>
        </p:txBody>
      </p:sp>
      <p:sp>
        <p:nvSpPr>
          <p:cNvPr id="77" name="Cím 76"/>
          <p:cNvSpPr>
            <a:spLocks noGrp="1"/>
          </p:cNvSpPr>
          <p:nvPr>
            <p:ph type="title"/>
          </p:nvPr>
        </p:nvSpPr>
        <p:spPr>
          <a:xfrm>
            <a:off x="3829050" y="1131096"/>
            <a:ext cx="3700463" cy="994172"/>
          </a:xfrm>
        </p:spPr>
        <p:txBody>
          <a:bodyPr/>
          <a:lstStyle/>
          <a:p>
            <a:r>
              <a:rPr lang="hu-HU" dirty="0" smtClean="0"/>
              <a:t>Kameramodell</a:t>
            </a:r>
            <a:endParaRPr lang="en-US" dirty="0"/>
          </a:p>
        </p:txBody>
      </p:sp>
    </p:spTree>
    <p:extLst>
      <p:ext uri="{BB962C8B-B14F-4D97-AF65-F5344CB8AC3E}">
        <p14:creationId xmlns:p14="http://schemas.microsoft.com/office/powerpoint/2010/main" val="72498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6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6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6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846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67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846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6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4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3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3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3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3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4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44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4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4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43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3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43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4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7" grpId="0" animBg="1"/>
      <p:bldP spid="184381" grpId="0" animBg="1"/>
      <p:bldP spid="184382" grpId="0" animBg="1"/>
      <p:bldP spid="184386" grpId="0"/>
      <p:bldP spid="184387" grpId="0"/>
      <p:bldP spid="184388" grpId="0"/>
      <p:bldP spid="184390" grpId="0" animBg="1"/>
      <p:bldP spid="184396" grpId="0" animBg="1"/>
      <p:bldP spid="184397" grpId="0" animBg="1"/>
      <p:bldP spid="184398" grpId="0" animBg="1"/>
      <p:bldP spid="184399" grpId="0"/>
      <p:bldP spid="184400" grpId="0"/>
      <p:bldP spid="184401" grpId="0" animBg="1"/>
      <p:bldP spid="184402" grpId="0" animBg="1"/>
      <p:bldP spid="184403" grpId="0"/>
      <p:bldP spid="184404" grpId="0"/>
      <p:bldP spid="184667" grpId="0" animBg="1"/>
      <p:bldP spid="184668" grpId="0" animBg="1"/>
      <p:bldP spid="184669" grpId="0" animBg="1"/>
      <p:bldP spid="184670" grpId="0" animBg="1"/>
      <p:bldP spid="184674" grpId="0" animBg="1"/>
      <p:bldP spid="184675" grpId="0" animBg="1"/>
      <p:bldP spid="184673" grpId="0" animBg="1"/>
      <p:bldP spid="18467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32"/>
          <p:cNvPicPr>
            <a:picLocks noChangeAspect="1"/>
          </p:cNvPicPr>
          <p:nvPr/>
        </p:nvPicPr>
        <p:blipFill>
          <a:blip r:embed="rId3" cstate="print"/>
          <a:stretch>
            <a:fillRect/>
          </a:stretch>
        </p:blipFill>
        <p:spPr>
          <a:xfrm rot="20354522" flipH="1">
            <a:off x="4259663" y="2965189"/>
            <a:ext cx="532293" cy="468768"/>
          </a:xfrm>
          <a:prstGeom prst="rect">
            <a:avLst/>
          </a:prstGeom>
        </p:spPr>
      </p:pic>
      <p:cxnSp>
        <p:nvCxnSpPr>
          <p:cNvPr id="33794" name="Egyenes összekötő nyíllal 1"/>
          <p:cNvCxnSpPr>
            <a:cxnSpLocks noChangeShapeType="1"/>
          </p:cNvCxnSpPr>
          <p:nvPr/>
        </p:nvCxnSpPr>
        <p:spPr bwMode="auto">
          <a:xfrm flipV="1">
            <a:off x="1737122" y="4131470"/>
            <a:ext cx="0" cy="1241822"/>
          </a:xfrm>
          <a:prstGeom prst="straightConnector1">
            <a:avLst/>
          </a:prstGeom>
          <a:noFill/>
          <a:ln w="38100" algn="ctr">
            <a:solidFill>
              <a:srgbClr val="FFC000"/>
            </a:solidFill>
            <a:round/>
            <a:headEnd/>
            <a:tailEnd type="triangle" w="lg" len="lg"/>
          </a:ln>
        </p:spPr>
      </p:cxnSp>
      <p:cxnSp>
        <p:nvCxnSpPr>
          <p:cNvPr id="33795" name="Egyenes összekötő nyíllal 2"/>
          <p:cNvCxnSpPr>
            <a:cxnSpLocks noChangeShapeType="1"/>
          </p:cNvCxnSpPr>
          <p:nvPr/>
        </p:nvCxnSpPr>
        <p:spPr bwMode="auto">
          <a:xfrm>
            <a:off x="1737122" y="5373291"/>
            <a:ext cx="1052513" cy="0"/>
          </a:xfrm>
          <a:prstGeom prst="straightConnector1">
            <a:avLst/>
          </a:prstGeom>
          <a:noFill/>
          <a:ln w="38100" algn="ctr">
            <a:solidFill>
              <a:srgbClr val="FFC000"/>
            </a:solidFill>
            <a:round/>
            <a:headEnd/>
            <a:tailEnd type="triangle" w="lg" len="lg"/>
          </a:ln>
        </p:spPr>
      </p:cxnSp>
      <p:sp>
        <p:nvSpPr>
          <p:cNvPr id="33796" name="Szövegdoboz 3"/>
          <p:cNvSpPr txBox="1">
            <a:spLocks noChangeArrowheads="1"/>
          </p:cNvSpPr>
          <p:nvPr/>
        </p:nvSpPr>
        <p:spPr bwMode="auto">
          <a:xfrm>
            <a:off x="1682354" y="5426869"/>
            <a:ext cx="590226" cy="300082"/>
          </a:xfrm>
          <a:prstGeom prst="rect">
            <a:avLst/>
          </a:prstGeom>
          <a:noFill/>
          <a:ln w="9525">
            <a:noFill/>
            <a:miter lim="800000"/>
            <a:headEnd/>
            <a:tailEnd/>
          </a:ln>
        </p:spPr>
        <p:txBody>
          <a:bodyPr wrap="none">
            <a:spAutoFit/>
          </a:bodyPr>
          <a:lstStyle/>
          <a:p>
            <a:r>
              <a:rPr lang="en-US" sz="1350">
                <a:solidFill>
                  <a:srgbClr val="FFC000"/>
                </a:solidFill>
              </a:rPr>
              <a:t>world</a:t>
            </a:r>
          </a:p>
        </p:txBody>
      </p:sp>
      <p:sp>
        <p:nvSpPr>
          <p:cNvPr id="33797" name="Ellipszis 19"/>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p>
            <a:endParaRPr lang="en-US" sz="1350"/>
          </a:p>
        </p:txBody>
      </p:sp>
      <p:cxnSp>
        <p:nvCxnSpPr>
          <p:cNvPr id="33798" name="Egyenes összekötő nyíllal 20"/>
          <p:cNvCxnSpPr>
            <a:cxnSpLocks noChangeShapeType="1"/>
            <a:stCxn id="33797" idx="4"/>
          </p:cNvCxnSpPr>
          <p:nvPr/>
        </p:nvCxnSpPr>
        <p:spPr bwMode="auto">
          <a:xfrm>
            <a:off x="3221832" y="2969419"/>
            <a:ext cx="27385" cy="2376488"/>
          </a:xfrm>
          <a:prstGeom prst="straightConnector1">
            <a:avLst/>
          </a:prstGeom>
          <a:noFill/>
          <a:ln w="12700" algn="ctr">
            <a:solidFill>
              <a:srgbClr val="FFC000"/>
            </a:solidFill>
            <a:round/>
            <a:headEnd type="arrow" w="med" len="med"/>
            <a:tailEnd type="arrow" w="med" len="med"/>
          </a:ln>
        </p:spPr>
      </p:cxnSp>
      <p:cxnSp>
        <p:nvCxnSpPr>
          <p:cNvPr id="33799" name="Egyenes összekötő nyíllal 23"/>
          <p:cNvCxnSpPr>
            <a:cxnSpLocks noChangeShapeType="1"/>
            <a:stCxn id="33797" idx="2"/>
          </p:cNvCxnSpPr>
          <p:nvPr/>
        </p:nvCxnSpPr>
        <p:spPr bwMode="auto">
          <a:xfrm flipH="1" flipV="1">
            <a:off x="1737122" y="2862264"/>
            <a:ext cx="1403747" cy="26194"/>
          </a:xfrm>
          <a:prstGeom prst="straightConnector1">
            <a:avLst/>
          </a:prstGeom>
          <a:noFill/>
          <a:ln w="12700" algn="ctr">
            <a:solidFill>
              <a:srgbClr val="FFC000"/>
            </a:solidFill>
            <a:round/>
            <a:headEnd type="arrow" w="med" len="med"/>
            <a:tailEnd type="arrow" w="med" len="med"/>
          </a:ln>
        </p:spPr>
      </p:cxnSp>
      <p:cxnSp>
        <p:nvCxnSpPr>
          <p:cNvPr id="33800" name="Egyenes összekötő 25"/>
          <p:cNvCxnSpPr>
            <a:cxnSpLocks noChangeShapeType="1"/>
          </p:cNvCxnSpPr>
          <p:nvPr/>
        </p:nvCxnSpPr>
        <p:spPr bwMode="auto">
          <a:xfrm>
            <a:off x="1737123" y="5373291"/>
            <a:ext cx="5616178" cy="0"/>
          </a:xfrm>
          <a:prstGeom prst="line">
            <a:avLst/>
          </a:prstGeom>
          <a:noFill/>
          <a:ln w="12700" algn="ctr">
            <a:solidFill>
              <a:srgbClr val="FFC000"/>
            </a:solidFill>
            <a:round/>
            <a:headEnd/>
            <a:tailEnd/>
          </a:ln>
        </p:spPr>
      </p:cxnSp>
      <p:cxnSp>
        <p:nvCxnSpPr>
          <p:cNvPr id="33801" name="Egyenes összekötő 26"/>
          <p:cNvCxnSpPr>
            <a:cxnSpLocks noChangeShapeType="1"/>
          </p:cNvCxnSpPr>
          <p:nvPr/>
        </p:nvCxnSpPr>
        <p:spPr bwMode="auto">
          <a:xfrm flipV="1">
            <a:off x="1737122" y="2294336"/>
            <a:ext cx="0" cy="3078956"/>
          </a:xfrm>
          <a:prstGeom prst="line">
            <a:avLst/>
          </a:prstGeom>
          <a:noFill/>
          <a:ln w="12700" algn="ctr">
            <a:solidFill>
              <a:srgbClr val="FFC000"/>
            </a:solidFill>
            <a:round/>
            <a:headEnd/>
            <a:tailEnd/>
          </a:ln>
        </p:spPr>
      </p:cxnSp>
      <p:sp>
        <p:nvSpPr>
          <p:cNvPr id="28" name="Cím 27"/>
          <p:cNvSpPr>
            <a:spLocks noGrp="1"/>
          </p:cNvSpPr>
          <p:nvPr>
            <p:ph type="title"/>
          </p:nvPr>
        </p:nvSpPr>
        <p:spPr/>
        <p:txBody>
          <a:bodyPr/>
          <a:lstStyle/>
          <a:p>
            <a:pPr>
              <a:defRPr/>
            </a:pPr>
            <a:r>
              <a:rPr lang="hu-HU" dirty="0" smtClean="0"/>
              <a:t>Nézeti</a:t>
            </a:r>
            <a:r>
              <a:rPr lang="en-US" dirty="0" smtClean="0"/>
              <a:t> trans</a:t>
            </a:r>
            <a:r>
              <a:rPr lang="hu-HU" dirty="0" smtClean="0"/>
              <a:t>z</a:t>
            </a:r>
            <a:r>
              <a:rPr lang="en-US" dirty="0" smtClean="0"/>
              <a:t>for</a:t>
            </a:r>
            <a:r>
              <a:rPr lang="hu-HU" dirty="0" err="1" smtClean="0"/>
              <a:t>máció</a:t>
            </a:r>
            <a:r>
              <a:rPr lang="en-US" dirty="0" smtClean="0"/>
              <a:t/>
            </a:r>
            <a:br>
              <a:rPr lang="en-US" dirty="0" smtClean="0"/>
            </a:br>
            <a:r>
              <a:rPr lang="en-US" dirty="0" smtClean="0"/>
              <a:t>(</a:t>
            </a:r>
            <a:r>
              <a:rPr lang="hu-HU" dirty="0" smtClean="0"/>
              <a:t>statikus </a:t>
            </a:r>
            <a:r>
              <a:rPr lang="en-US" dirty="0" smtClean="0"/>
              <a:t>interpret</a:t>
            </a:r>
            <a:r>
              <a:rPr lang="hu-HU" dirty="0" err="1" smtClean="0"/>
              <a:t>ác</a:t>
            </a:r>
            <a:r>
              <a:rPr lang="en-US" dirty="0" err="1" smtClean="0"/>
              <a:t>i</a:t>
            </a:r>
            <a:r>
              <a:rPr lang="hu-HU" dirty="0" smtClean="0"/>
              <a:t>ó</a:t>
            </a:r>
            <a:r>
              <a:rPr lang="en-US" dirty="0" smtClean="0"/>
              <a:t>)</a:t>
            </a:r>
            <a:endParaRPr lang="en-US" dirty="0"/>
          </a:p>
        </p:txBody>
      </p:sp>
      <p:grpSp>
        <p:nvGrpSpPr>
          <p:cNvPr id="3" name="Csoportba foglalás 42"/>
          <p:cNvGrpSpPr>
            <a:grpSpLocks/>
          </p:cNvGrpSpPr>
          <p:nvPr/>
        </p:nvGrpSpPr>
        <p:grpSpPr bwMode="auto">
          <a:xfrm rot="-6660875">
            <a:off x="3139678" y="2361010"/>
            <a:ext cx="1053704" cy="1241822"/>
            <a:chOff x="943980" y="4517504"/>
            <a:chExt cx="1404156" cy="1656184"/>
          </a:xfrm>
        </p:grpSpPr>
        <p:cxnSp>
          <p:nvCxnSpPr>
            <p:cNvPr id="33808" name="Egyenes összekötő nyíllal 40"/>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3809" name="Egyenes összekötő nyíllal 41"/>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44" name="Egyenes összekötő nyíllal 43"/>
          <p:cNvCxnSpPr>
            <a:cxnSpLocks noChangeShapeType="1"/>
            <a:endCxn id="33797" idx="6"/>
          </p:cNvCxnSpPr>
          <p:nvPr/>
        </p:nvCxnSpPr>
        <p:spPr bwMode="auto">
          <a:xfrm flipH="1">
            <a:off x="3302795" y="2538414"/>
            <a:ext cx="837010" cy="350044"/>
          </a:xfrm>
          <a:prstGeom prst="straightConnector1">
            <a:avLst/>
          </a:prstGeom>
          <a:noFill/>
          <a:ln w="12700" algn="ctr">
            <a:solidFill>
              <a:srgbClr val="66FA66"/>
            </a:solidFill>
            <a:round/>
            <a:headEnd type="arrow" w="med" len="med"/>
            <a:tailEnd type="arrow" w="med" len="med"/>
          </a:ln>
        </p:spPr>
      </p:cxnSp>
      <p:cxnSp>
        <p:nvCxnSpPr>
          <p:cNvPr id="48" name="Egyenes összekötő nyíllal 47"/>
          <p:cNvCxnSpPr>
            <a:cxnSpLocks noChangeShapeType="1"/>
            <a:endCxn id="33797" idx="5"/>
          </p:cNvCxnSpPr>
          <p:nvPr/>
        </p:nvCxnSpPr>
        <p:spPr bwMode="auto">
          <a:xfrm flipH="1" flipV="1">
            <a:off x="3278981" y="2946798"/>
            <a:ext cx="266700" cy="616744"/>
          </a:xfrm>
          <a:prstGeom prst="straightConnector1">
            <a:avLst/>
          </a:prstGeom>
          <a:noFill/>
          <a:ln w="12700" algn="ctr">
            <a:solidFill>
              <a:srgbClr val="66FA66"/>
            </a:solidFill>
            <a:round/>
            <a:headEnd type="arrow" w="med" len="med"/>
            <a:tailEnd type="arrow" w="med" len="med"/>
          </a:ln>
        </p:spPr>
      </p:cxnSp>
      <p:sp>
        <p:nvSpPr>
          <p:cNvPr id="52" name="Szövegdoboz 51"/>
          <p:cNvSpPr txBox="1">
            <a:spLocks noChangeArrowheads="1"/>
          </p:cNvSpPr>
          <p:nvPr/>
        </p:nvSpPr>
        <p:spPr bwMode="auto">
          <a:xfrm rot="-1247200">
            <a:off x="3435217" y="3569472"/>
            <a:ext cx="705514" cy="300082"/>
          </a:xfrm>
          <a:prstGeom prst="rect">
            <a:avLst/>
          </a:prstGeom>
          <a:noFill/>
          <a:ln w="9525">
            <a:noFill/>
            <a:miter lim="800000"/>
            <a:headEnd/>
            <a:tailEnd/>
          </a:ln>
        </p:spPr>
        <p:txBody>
          <a:bodyPr wrap="none">
            <a:spAutoFit/>
          </a:bodyPr>
          <a:lstStyle/>
          <a:p>
            <a:r>
              <a:rPr lang="en-US" sz="1350">
                <a:solidFill>
                  <a:srgbClr val="00FF00"/>
                </a:solidFill>
              </a:rPr>
              <a:t>camera</a:t>
            </a:r>
          </a:p>
        </p:txBody>
      </p:sp>
    </p:spTree>
    <p:extLst>
      <p:ext uri="{BB962C8B-B14F-4D97-AF65-F5344CB8AC3E}">
        <p14:creationId xmlns:p14="http://schemas.microsoft.com/office/powerpoint/2010/main" val="117267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Modelltér</a:t>
            </a:r>
            <a:endParaRPr lang="en-US" dirty="0"/>
          </a:p>
        </p:txBody>
      </p:sp>
      <p:pic>
        <p:nvPicPr>
          <p:cNvPr id="8195" name="Picture 2"/>
          <p:cNvPicPr>
            <a:picLocks noChangeAspect="1" noChangeArrowheads="1"/>
          </p:cNvPicPr>
          <p:nvPr/>
        </p:nvPicPr>
        <p:blipFill>
          <a:blip r:embed="rId3" cstate="print"/>
          <a:srcRect/>
          <a:stretch>
            <a:fillRect/>
          </a:stretch>
        </p:blipFill>
        <p:spPr bwMode="auto">
          <a:xfrm>
            <a:off x="1439466" y="2321719"/>
            <a:ext cx="6318647" cy="3552825"/>
          </a:xfrm>
          <a:prstGeom prst="rect">
            <a:avLst/>
          </a:prstGeom>
          <a:noFill/>
          <a:ln w="12700">
            <a:noFill/>
            <a:miter lim="800000"/>
            <a:headEnd/>
            <a:tailEnd/>
          </a:ln>
        </p:spPr>
      </p:pic>
    </p:spTree>
    <p:extLst>
      <p:ext uri="{BB962C8B-B14F-4D97-AF65-F5344CB8AC3E}">
        <p14:creationId xmlns:p14="http://schemas.microsoft.com/office/powerpoint/2010/main" val="2573933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smtClean="0"/>
              <a:t>Emlékeztető</a:t>
            </a:r>
            <a:r>
              <a:rPr lang="en-US" dirty="0" smtClean="0"/>
              <a:t> </a:t>
            </a:r>
            <a:r>
              <a:rPr lang="en-US" dirty="0" smtClean="0"/>
              <a:t>– 2D </a:t>
            </a:r>
            <a:r>
              <a:rPr lang="hu-HU" dirty="0" smtClean="0"/>
              <a:t>trafó</a:t>
            </a:r>
            <a:endParaRPr lang="en-US" dirty="0"/>
          </a:p>
        </p:txBody>
      </p:sp>
      <p:sp>
        <p:nvSpPr>
          <p:cNvPr id="17" name="Content Placeholder 16"/>
          <p:cNvSpPr>
            <a:spLocks noGrp="1"/>
          </p:cNvSpPr>
          <p:nvPr>
            <p:ph idx="1"/>
          </p:nvPr>
        </p:nvSpPr>
        <p:spPr/>
        <p:txBody>
          <a:bodyPr/>
          <a:lstStyle/>
          <a:p>
            <a:r>
              <a:rPr lang="hu-HU" dirty="0" smtClean="0"/>
              <a:t>Hova kerül a pont a képernyőn?</a:t>
            </a:r>
            <a:endParaRPr lang="hu-HU" dirty="0" smtClean="0"/>
          </a:p>
          <a:p>
            <a:pPr marL="342900" lvl="1" indent="0">
              <a:buNone/>
            </a:pPr>
            <a:r>
              <a:rPr lang="hu-HU" dirty="0" smtClean="0"/>
              <a:t>illetve</a:t>
            </a:r>
            <a:r>
              <a:rPr lang="en-US" dirty="0" smtClean="0"/>
              <a:t>:</a:t>
            </a:r>
            <a:endParaRPr lang="en-US" dirty="0" smtClean="0"/>
          </a:p>
          <a:p>
            <a:r>
              <a:rPr lang="hu-HU" dirty="0" smtClean="0"/>
              <a:t>Mit csináljunk a pontokkal, hogy a kívánt részek kerüljenek a </a:t>
            </a:r>
            <a:r>
              <a:rPr lang="hu-HU" dirty="0" err="1" smtClean="0"/>
              <a:t>kérenyőre</a:t>
            </a:r>
            <a:r>
              <a:rPr lang="en-US" dirty="0" smtClean="0"/>
              <a:t>?</a:t>
            </a:r>
            <a:endParaRPr lang="en-US" dirty="0"/>
          </a:p>
        </p:txBody>
      </p:sp>
      <p:cxnSp>
        <p:nvCxnSpPr>
          <p:cNvPr id="24" name="Straight Arrow Connector 23"/>
          <p:cNvCxnSpPr/>
          <p:nvPr/>
        </p:nvCxnSpPr>
        <p:spPr>
          <a:xfrm flipV="1">
            <a:off x="1982037" y="3577842"/>
            <a:ext cx="0" cy="2422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1888" y="5341327"/>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982037" y="3437811"/>
            <a:ext cx="4759933" cy="1600939"/>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39" name="Straight Connector 38"/>
          <p:cNvCxnSpPr/>
          <p:nvPr/>
        </p:nvCxnSpPr>
        <p:spPr>
          <a:xfrm>
            <a:off x="1914360" y="4860581"/>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757" y="4722082"/>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56" name="TextBox 55"/>
          <p:cNvSpPr txBox="1"/>
          <p:nvPr/>
        </p:nvSpPr>
        <p:spPr>
          <a:xfrm>
            <a:off x="2417701" y="5122631"/>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49" name="Rectangle 48"/>
          <p:cNvSpPr/>
          <p:nvPr/>
        </p:nvSpPr>
        <p:spPr>
          <a:xfrm>
            <a:off x="1508760" y="4847194"/>
            <a:ext cx="960120" cy="993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809758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840337" y="1545768"/>
            <a:ext cx="4759933" cy="1600939"/>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spTree>
    <p:extLst>
      <p:ext uri="{BB962C8B-B14F-4D97-AF65-F5344CB8AC3E}">
        <p14:creationId xmlns:p14="http://schemas.microsoft.com/office/powerpoint/2010/main" val="161413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3.7037E-7 L -0.26024 0.16088 " pathEditMode="relative" rAng="0" ptsTypes="AA">
                                      <p:cBhvr>
                                        <p:cTn id="11" dur="2000" fill="hold"/>
                                        <p:tgtEl>
                                          <p:spTgt spid="6"/>
                                        </p:tgtEl>
                                        <p:attrNameLst>
                                          <p:attrName>ppt_x</p:attrName>
                                          <p:attrName>ppt_y</p:attrName>
                                        </p:attrNameLst>
                                      </p:cBhvr>
                                      <p:rCtr x="-13021" y="8032"/>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499661" y="2641270"/>
            <a:ext cx="4759933" cy="1600939"/>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spTree>
    <p:extLst>
      <p:ext uri="{BB962C8B-B14F-4D97-AF65-F5344CB8AC3E}">
        <p14:creationId xmlns:p14="http://schemas.microsoft.com/office/powerpoint/2010/main" val="51177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151635" y="2752065"/>
            <a:ext cx="1362147" cy="1348877"/>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024650" y="5373469"/>
            <a:ext cx="4083833" cy="606716"/>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194013" y="5442283"/>
            <a:ext cx="1191921" cy="469087"/>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425972" y="5601286"/>
            <a:ext cx="1209752" cy="251003"/>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75761" y="5607781"/>
            <a:ext cx="1014985" cy="252374"/>
          </a:xfrm>
          <a:prstGeom prst="rect">
            <a:avLst/>
          </a:prstGeom>
        </p:spPr>
      </p:pic>
      <p:sp>
        <p:nvSpPr>
          <p:cNvPr id="28" name="Freeform 24"/>
          <p:cNvSpPr>
            <a:spLocks/>
          </p:cNvSpPr>
          <p:nvPr/>
        </p:nvSpPr>
        <p:spPr bwMode="auto">
          <a:xfrm>
            <a:off x="1840337"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29" name="Freeform 24"/>
          <p:cNvSpPr>
            <a:spLocks/>
          </p:cNvSpPr>
          <p:nvPr/>
        </p:nvSpPr>
        <p:spPr bwMode="auto">
          <a:xfrm>
            <a:off x="3079034"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0" name="Freeform 24"/>
          <p:cNvSpPr>
            <a:spLocks/>
          </p:cNvSpPr>
          <p:nvPr/>
        </p:nvSpPr>
        <p:spPr bwMode="auto">
          <a:xfrm flipH="1">
            <a:off x="5094178" y="2242930"/>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1" name="Freeform 24"/>
          <p:cNvSpPr>
            <a:spLocks/>
          </p:cNvSpPr>
          <p:nvPr/>
        </p:nvSpPr>
        <p:spPr bwMode="auto">
          <a:xfrm rot="17977006" flipH="1">
            <a:off x="5753797" y="1488464"/>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3" name="Rectangle 32"/>
          <p:cNvSpPr/>
          <p:nvPr/>
        </p:nvSpPr>
        <p:spPr>
          <a:xfrm rot="19363501">
            <a:off x="3218603" y="1836179"/>
            <a:ext cx="1918965" cy="1085222"/>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089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2.77778E-6 2.96296E-6 L 0.25659 -0.15162 " pathEditMode="relative" rAng="0" ptsTypes="AA">
                                      <p:cBhvr>
                                        <p:cTn id="33" dur="2000" fill="hold"/>
                                        <p:tgtEl>
                                          <p:spTgt spid="7"/>
                                        </p:tgtEl>
                                        <p:attrNameLst>
                                          <p:attrName>ppt_x</p:attrName>
                                          <p:attrName>ppt_y</p:attrName>
                                        </p:attrNameLst>
                                      </p:cBhvr>
                                      <p:rCtr x="12830" y="-759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Kameraorientáció geometriája</a:t>
            </a:r>
            <a:endParaRPr lang="en-US" dirty="0"/>
          </a:p>
        </p:txBody>
      </p:sp>
      <p:sp>
        <p:nvSpPr>
          <p:cNvPr id="3" name="Content Placeholder 2"/>
          <p:cNvSpPr>
            <a:spLocks noGrp="1"/>
          </p:cNvSpPr>
          <p:nvPr>
            <p:ph idx="1"/>
          </p:nvPr>
        </p:nvSpPr>
        <p:spPr/>
        <p:txBody>
          <a:bodyPr/>
          <a:lstStyle/>
          <a:p>
            <a:r>
              <a:rPr lang="hu-HU" dirty="0" smtClean="0"/>
              <a:t>jobbkezes</a:t>
            </a:r>
          </a:p>
          <a:p>
            <a:r>
              <a:rPr lang="hu-HU" dirty="0" smtClean="0"/>
              <a:t>főirányok</a:t>
            </a:r>
          </a:p>
          <a:p>
            <a:pPr lvl="1"/>
            <a:r>
              <a:rPr lang="hu-HU" dirty="0" smtClean="0"/>
              <a:t>x: jobbra</a:t>
            </a:r>
          </a:p>
          <a:p>
            <a:pPr lvl="1"/>
            <a:r>
              <a:rPr lang="hu-HU" dirty="0" smtClean="0"/>
              <a:t>y: fel</a:t>
            </a:r>
          </a:p>
          <a:p>
            <a:pPr lvl="1"/>
            <a:r>
              <a:rPr lang="hu-HU" dirty="0" smtClean="0"/>
              <a:t>z: hátra (előre a </a:t>
            </a:r>
            <a:r>
              <a:rPr lang="hu-HU" dirty="0" err="1" smtClean="0"/>
              <a:t>-z</a:t>
            </a:r>
            <a:r>
              <a:rPr lang="hu-HU" dirty="0" smtClean="0"/>
              <a:t>)</a:t>
            </a:r>
          </a:p>
          <a:p>
            <a:r>
              <a:rPr lang="hu-HU" dirty="0" smtClean="0"/>
              <a:t>elforgatási szögek:</a:t>
            </a:r>
          </a:p>
          <a:p>
            <a:pPr lvl="1"/>
            <a:r>
              <a:rPr lang="hu-HU" dirty="0" err="1" smtClean="0"/>
              <a:t>yaw</a:t>
            </a:r>
            <a:r>
              <a:rPr lang="hu-HU" dirty="0" smtClean="0"/>
              <a:t> – legyezés</a:t>
            </a:r>
          </a:p>
          <a:p>
            <a:pPr lvl="1"/>
            <a:r>
              <a:rPr lang="hu-HU" dirty="0" err="1" smtClean="0"/>
              <a:t>pitch</a:t>
            </a:r>
            <a:r>
              <a:rPr lang="hu-HU" dirty="0" smtClean="0"/>
              <a:t> – menetemelkedés</a:t>
            </a:r>
          </a:p>
          <a:p>
            <a:pPr lvl="1"/>
            <a:r>
              <a:rPr lang="hu-HU" dirty="0" smtClean="0"/>
              <a:t>roll - orsózás</a:t>
            </a:r>
          </a:p>
        </p:txBody>
      </p:sp>
      <p:pic>
        <p:nvPicPr>
          <p:cNvPr id="1026" name="Picture 2" descr="https://upload.wikimedia.org/wikipedia/commons/thumb/5/54/Flight_dynamics_with_text.png/200px-Flight_dynamics_with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889" y="5351554"/>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clipartfest.com/425cc26b1744ffcc08e322cdabdcbd51_jet-plane-clipart-fashionnow-toy-airplane-clipart_770-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8889" y="2416532"/>
            <a:ext cx="2315936" cy="1323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2837543" y="2721429"/>
            <a:ext cx="1383846" cy="4717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221389" y="1574800"/>
            <a:ext cx="1" cy="16183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221389" y="2786742"/>
            <a:ext cx="1124857" cy="40640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96533" y="2315981"/>
            <a:ext cx="330540" cy="584775"/>
          </a:xfrm>
          <a:prstGeom prst="rect">
            <a:avLst/>
          </a:prstGeom>
          <a:noFill/>
        </p:spPr>
        <p:txBody>
          <a:bodyPr wrap="none" rtlCol="0">
            <a:spAutoFit/>
          </a:bodyPr>
          <a:lstStyle/>
          <a:p>
            <a:r>
              <a:rPr lang="hu-HU" sz="3200" dirty="0" smtClean="0">
                <a:latin typeface="Whipsmart" panose="020B0502030203050204" pitchFamily="34" charset="0"/>
              </a:rPr>
              <a:t>x</a:t>
            </a:r>
            <a:endParaRPr lang="en-US" sz="3200" dirty="0">
              <a:latin typeface="Whipsmart" panose="020B0502030203050204" pitchFamily="34" charset="0"/>
            </a:endParaRPr>
          </a:p>
        </p:txBody>
      </p:sp>
      <p:sp>
        <p:nvSpPr>
          <p:cNvPr id="15" name="TextBox 14"/>
          <p:cNvSpPr txBox="1"/>
          <p:nvPr/>
        </p:nvSpPr>
        <p:spPr>
          <a:xfrm>
            <a:off x="4280724" y="1350556"/>
            <a:ext cx="340158" cy="584775"/>
          </a:xfrm>
          <a:prstGeom prst="rect">
            <a:avLst/>
          </a:prstGeom>
          <a:noFill/>
        </p:spPr>
        <p:txBody>
          <a:bodyPr wrap="none" rtlCol="0">
            <a:spAutoFit/>
          </a:bodyPr>
          <a:lstStyle/>
          <a:p>
            <a:r>
              <a:rPr lang="hu-HU" sz="3200" dirty="0" smtClean="0">
                <a:latin typeface="Whipsmart" panose="020B0502030203050204" pitchFamily="34" charset="0"/>
              </a:rPr>
              <a:t>y</a:t>
            </a:r>
            <a:endParaRPr lang="en-US" sz="3200" dirty="0">
              <a:latin typeface="Whipsmart" panose="020B0502030203050204" pitchFamily="34" charset="0"/>
            </a:endParaRPr>
          </a:p>
        </p:txBody>
      </p:sp>
      <p:sp>
        <p:nvSpPr>
          <p:cNvPr id="16" name="TextBox 15"/>
          <p:cNvSpPr txBox="1"/>
          <p:nvPr/>
        </p:nvSpPr>
        <p:spPr>
          <a:xfrm>
            <a:off x="5362120" y="2429041"/>
            <a:ext cx="325730" cy="584775"/>
          </a:xfrm>
          <a:prstGeom prst="rect">
            <a:avLst/>
          </a:prstGeom>
          <a:noFill/>
        </p:spPr>
        <p:txBody>
          <a:bodyPr wrap="none" rtlCol="0">
            <a:spAutoFit/>
          </a:bodyPr>
          <a:lstStyle/>
          <a:p>
            <a:r>
              <a:rPr lang="hu-HU" sz="3200" dirty="0" smtClean="0">
                <a:latin typeface="Whipsmart" panose="020B0502030203050204" pitchFamily="34" charset="0"/>
              </a:rPr>
              <a:t>z</a:t>
            </a:r>
            <a:endParaRPr lang="en-US" sz="3200" dirty="0">
              <a:latin typeface="Whipsmart" panose="020B0502030203050204" pitchFamily="34" charset="0"/>
            </a:endParaRPr>
          </a:p>
        </p:txBody>
      </p:sp>
    </p:spTree>
    <p:extLst>
      <p:ext uri="{BB962C8B-B14F-4D97-AF65-F5344CB8AC3E}">
        <p14:creationId xmlns:p14="http://schemas.microsoft.com/office/powerpoint/2010/main" val="2473424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32"/>
          <p:cNvPicPr>
            <a:picLocks noChangeAspect="1"/>
          </p:cNvPicPr>
          <p:nvPr/>
        </p:nvPicPr>
        <p:blipFill>
          <a:blip r:embed="rId12" cstate="print">
            <a:clrChange>
              <a:clrFrom>
                <a:srgbClr val="FFFFFF"/>
              </a:clrFrom>
              <a:clrTo>
                <a:srgbClr val="FFFFFF">
                  <a:alpha val="0"/>
                </a:srgbClr>
              </a:clrTo>
            </a:clrChange>
          </a:blip>
          <a:stretch>
            <a:fillRect/>
          </a:stretch>
        </p:blipFill>
        <p:spPr>
          <a:xfrm rot="1453116">
            <a:off x="1057238" y="3359440"/>
            <a:ext cx="532293" cy="468768"/>
          </a:xfrm>
          <a:prstGeom prst="rect">
            <a:avLst/>
          </a:prstGeom>
        </p:spPr>
      </p:pic>
      <p:sp>
        <p:nvSpPr>
          <p:cNvPr id="34819" name="Freeform 96"/>
          <p:cNvSpPr>
            <a:spLocks/>
          </p:cNvSpPr>
          <p:nvPr/>
        </p:nvSpPr>
        <p:spPr bwMode="auto">
          <a:xfrm rot="241299">
            <a:off x="2194526" y="3214628"/>
            <a:ext cx="1028700" cy="1916906"/>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sz="1350">
              <a:latin typeface="Times New Roman" pitchFamily="18" charset="0"/>
              <a:cs typeface="Times New Roman" pitchFamily="18" charset="0"/>
            </a:endParaRPr>
          </a:p>
        </p:txBody>
      </p:sp>
      <p:sp>
        <p:nvSpPr>
          <p:cNvPr id="34820" name="Line 97"/>
          <p:cNvSpPr>
            <a:spLocks noChangeShapeType="1"/>
          </p:cNvSpPr>
          <p:nvPr/>
        </p:nvSpPr>
        <p:spPr bwMode="auto">
          <a:xfrm flipV="1">
            <a:off x="1124154" y="4154031"/>
            <a:ext cx="0" cy="1060847"/>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1" name="Line 98"/>
          <p:cNvSpPr>
            <a:spLocks noChangeShapeType="1"/>
          </p:cNvSpPr>
          <p:nvPr/>
        </p:nvSpPr>
        <p:spPr bwMode="auto">
          <a:xfrm>
            <a:off x="1108676" y="5214877"/>
            <a:ext cx="494109" cy="327422"/>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2" name="Line 99"/>
          <p:cNvSpPr>
            <a:spLocks noChangeShapeType="1"/>
          </p:cNvSpPr>
          <p:nvPr/>
        </p:nvSpPr>
        <p:spPr bwMode="auto">
          <a:xfrm flipV="1">
            <a:off x="1108676" y="4929127"/>
            <a:ext cx="1028700" cy="285750"/>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3" name="Line 100"/>
          <p:cNvSpPr>
            <a:spLocks noChangeShapeType="1"/>
          </p:cNvSpPr>
          <p:nvPr/>
        </p:nvSpPr>
        <p:spPr bwMode="auto">
          <a:xfrm flipV="1">
            <a:off x="1108676" y="4186177"/>
            <a:ext cx="1543050" cy="1028700"/>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4" name="Line 101"/>
          <p:cNvSpPr>
            <a:spLocks noChangeShapeType="1"/>
          </p:cNvSpPr>
          <p:nvPr/>
        </p:nvSpPr>
        <p:spPr bwMode="auto">
          <a:xfrm flipV="1">
            <a:off x="1124154" y="3692067"/>
            <a:ext cx="471488" cy="1515666"/>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5" name="Text Box 102"/>
          <p:cNvSpPr txBox="1">
            <a:spLocks noChangeArrowheads="1"/>
          </p:cNvSpPr>
          <p:nvPr/>
        </p:nvSpPr>
        <p:spPr bwMode="auto">
          <a:xfrm>
            <a:off x="1569448" y="5162489"/>
            <a:ext cx="28725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x</a:t>
            </a:r>
          </a:p>
        </p:txBody>
      </p:sp>
      <p:sp>
        <p:nvSpPr>
          <p:cNvPr id="34826" name="Text Box 103"/>
          <p:cNvSpPr txBox="1">
            <a:spLocks noChangeArrowheads="1"/>
          </p:cNvSpPr>
          <p:nvPr/>
        </p:nvSpPr>
        <p:spPr bwMode="auto">
          <a:xfrm>
            <a:off x="2182621" y="4674333"/>
            <a:ext cx="28725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y</a:t>
            </a:r>
          </a:p>
        </p:txBody>
      </p:sp>
      <p:sp>
        <p:nvSpPr>
          <p:cNvPr id="34827" name="Text Box 104"/>
          <p:cNvSpPr txBox="1">
            <a:spLocks noChangeArrowheads="1"/>
          </p:cNvSpPr>
          <p:nvPr/>
        </p:nvSpPr>
        <p:spPr bwMode="auto">
          <a:xfrm>
            <a:off x="881267" y="3965911"/>
            <a:ext cx="274434"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z</a:t>
            </a:r>
          </a:p>
        </p:txBody>
      </p:sp>
      <p:sp>
        <p:nvSpPr>
          <p:cNvPr id="34835" name="Line 112"/>
          <p:cNvSpPr>
            <a:spLocks noChangeShapeType="1"/>
          </p:cNvSpPr>
          <p:nvPr/>
        </p:nvSpPr>
        <p:spPr bwMode="auto">
          <a:xfrm flipH="1" flipV="1">
            <a:off x="1586118" y="2943468"/>
            <a:ext cx="9525" cy="725978"/>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37" name="Line 132"/>
          <p:cNvSpPr>
            <a:spLocks noChangeShapeType="1"/>
          </p:cNvSpPr>
          <p:nvPr/>
        </p:nvSpPr>
        <p:spPr bwMode="auto">
          <a:xfrm>
            <a:off x="1394427" y="3614677"/>
            <a:ext cx="1978819" cy="962025"/>
          </a:xfrm>
          <a:prstGeom prst="line">
            <a:avLst/>
          </a:prstGeom>
          <a:noFill/>
          <a:ln w="12700">
            <a:solidFill>
              <a:schemeClr val="tx1"/>
            </a:solidFill>
            <a:prstDash val="sysDot"/>
            <a:round/>
            <a:headEnd/>
            <a:tailEnd/>
          </a:ln>
        </p:spPr>
        <p:txBody>
          <a:bodyPr wrap="none" anchor="ctr"/>
          <a:lstStyle/>
          <a:p>
            <a:endParaRPr lang="en-US" sz="1350">
              <a:latin typeface="Times New Roman" pitchFamily="18" charset="0"/>
              <a:cs typeface="Times New Roman" pitchFamily="18" charset="0"/>
            </a:endParaRPr>
          </a:p>
        </p:txBody>
      </p:sp>
      <p:sp>
        <p:nvSpPr>
          <p:cNvPr id="34843" name="Line 155"/>
          <p:cNvSpPr>
            <a:spLocks noChangeShapeType="1"/>
          </p:cNvSpPr>
          <p:nvPr/>
        </p:nvSpPr>
        <p:spPr bwMode="auto">
          <a:xfrm>
            <a:off x="4301729" y="3073004"/>
            <a:ext cx="3590925" cy="0"/>
          </a:xfrm>
          <a:prstGeom prst="line">
            <a:avLst/>
          </a:prstGeom>
          <a:noFill/>
          <a:ln w="38100">
            <a:solidFill>
              <a:schemeClr val="tx1"/>
            </a:solidFill>
            <a:round/>
            <a:headEnd/>
            <a:tailEnd/>
          </a:ln>
        </p:spPr>
        <p:txBody>
          <a:bodyPr/>
          <a:lstStyle/>
          <a:p>
            <a:endParaRPr lang="en-US" sz="1350">
              <a:latin typeface="Times New Roman" pitchFamily="18" charset="0"/>
              <a:cs typeface="Times New Roman" pitchFamily="18" charset="0"/>
            </a:endParaRPr>
          </a:p>
        </p:txBody>
      </p:sp>
      <p:sp>
        <p:nvSpPr>
          <p:cNvPr id="64" name="Cím 63"/>
          <p:cNvSpPr>
            <a:spLocks noGrp="1"/>
          </p:cNvSpPr>
          <p:nvPr>
            <p:ph type="title"/>
          </p:nvPr>
        </p:nvSpPr>
        <p:spPr/>
        <p:txBody>
          <a:bodyPr/>
          <a:lstStyle/>
          <a:p>
            <a:r>
              <a:rPr lang="hu-HU" dirty="0" smtClean="0"/>
              <a:t>Nézeti transzformáció</a:t>
            </a:r>
            <a:r>
              <a:rPr lang="en-US" dirty="0" smtClean="0"/>
              <a:t>:</a:t>
            </a:r>
            <a:br>
              <a:rPr lang="en-US" dirty="0" smtClean="0"/>
            </a:br>
            <a:r>
              <a:rPr lang="hu-HU" dirty="0" smtClean="0"/>
              <a:t>főirányok nézett pontból</a:t>
            </a:r>
            <a:endParaRPr lang="en-US" dirty="0"/>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4413648" y="2145125"/>
            <a:ext cx="1191920" cy="534924"/>
          </a:xfrm>
          <a:prstGeom prst="rect">
            <a:avLst/>
          </a:prstGeom>
        </p:spPr>
      </p:pic>
      <p:sp>
        <p:nvSpPr>
          <p:cNvPr id="34874" name="Line 126"/>
          <p:cNvSpPr>
            <a:spLocks noChangeShapeType="1"/>
          </p:cNvSpPr>
          <p:nvPr/>
        </p:nvSpPr>
        <p:spPr bwMode="auto">
          <a:xfrm>
            <a:off x="1603977" y="3703973"/>
            <a:ext cx="302771" cy="164528"/>
          </a:xfrm>
          <a:prstGeom prst="line">
            <a:avLst/>
          </a:prstGeom>
          <a:noFill/>
          <a:ln w="38100">
            <a:solidFill>
              <a:schemeClr val="accent2"/>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sp>
        <p:nvSpPr>
          <p:cNvPr id="34875" name="Line 127"/>
          <p:cNvSpPr>
            <a:spLocks noChangeShapeType="1"/>
          </p:cNvSpPr>
          <p:nvPr/>
        </p:nvSpPr>
        <p:spPr bwMode="auto">
          <a:xfrm>
            <a:off x="1586117" y="3684923"/>
            <a:ext cx="189354" cy="299114"/>
          </a:xfrm>
          <a:prstGeom prst="line">
            <a:avLst/>
          </a:prstGeom>
          <a:noFill/>
          <a:ln w="38100">
            <a:solidFill>
              <a:srgbClr val="7030A0"/>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sp>
        <p:nvSpPr>
          <p:cNvPr id="34876" name="Line 128"/>
          <p:cNvSpPr>
            <a:spLocks noChangeShapeType="1"/>
          </p:cNvSpPr>
          <p:nvPr/>
        </p:nvSpPr>
        <p:spPr bwMode="auto">
          <a:xfrm flipV="1">
            <a:off x="1592907" y="3406379"/>
            <a:ext cx="239335" cy="285334"/>
          </a:xfrm>
          <a:prstGeom prst="line">
            <a:avLst/>
          </a:prstGeom>
          <a:noFill/>
          <a:ln w="38100">
            <a:solidFill>
              <a:schemeClr val="hlink"/>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pic>
        <p:nvPicPr>
          <p:cNvPr id="9" name="Picture 8"/>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369787" y="3895365"/>
            <a:ext cx="90526" cy="111100"/>
          </a:xfrm>
          <a:prstGeom prst="rect">
            <a:avLst/>
          </a:prstGeom>
        </p:spPr>
      </p:pic>
      <p:pic>
        <p:nvPicPr>
          <p:cNvPr id="18" name="Picture 17"/>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812089" y="3629374"/>
            <a:ext cx="178308" cy="159106"/>
          </a:xfrm>
          <a:prstGeom prst="rect">
            <a:avLst/>
          </a:prstGeom>
        </p:spPr>
      </p:pic>
      <p:pic>
        <p:nvPicPr>
          <p:cNvPr id="21" name="Picture 20"/>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712128" y="3258710"/>
            <a:ext cx="115214" cy="159106"/>
          </a:xfrm>
          <a:prstGeom prst="rect">
            <a:avLst/>
          </a:prstGeom>
        </p:spPr>
      </p:pic>
      <p:pic>
        <p:nvPicPr>
          <p:cNvPr id="24" name="Picture 2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639103" y="3994925"/>
            <a:ext cx="115214" cy="159106"/>
          </a:xfrm>
          <a:prstGeom prst="rect">
            <a:avLst/>
          </a:prstGeom>
        </p:spPr>
      </p:pic>
      <p:pic>
        <p:nvPicPr>
          <p:cNvPr id="6" name="Picture 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6254811" y="2095108"/>
            <a:ext cx="1220724" cy="614477"/>
          </a:xfrm>
          <a:prstGeom prst="rect">
            <a:avLst/>
          </a:prstGeom>
        </p:spPr>
      </p:pic>
      <p:pic>
        <p:nvPicPr>
          <p:cNvPr id="7" name="Picture 6"/>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8001001" y="2310032"/>
            <a:ext cx="1039673" cy="159106"/>
          </a:xfrm>
          <a:prstGeom prst="rect">
            <a:avLst/>
          </a:prstGeom>
        </p:spPr>
      </p:pic>
      <p:pic>
        <p:nvPicPr>
          <p:cNvPr id="29" name="Picture 28"/>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357442" y="2841580"/>
            <a:ext cx="115214" cy="215342"/>
          </a:xfrm>
          <a:prstGeom prst="rect">
            <a:avLst/>
          </a:prstGeom>
        </p:spPr>
      </p:pic>
      <p:pic>
        <p:nvPicPr>
          <p:cNvPr id="30" name="Picture 29"/>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2605748" y="3973519"/>
            <a:ext cx="113843" cy="170079"/>
          </a:xfrm>
          <a:prstGeom prst="rect">
            <a:avLst/>
          </a:prstGeom>
        </p:spPr>
      </p:pic>
      <p:sp>
        <p:nvSpPr>
          <p:cNvPr id="101" name="Text Box 7"/>
          <p:cNvSpPr txBox="1">
            <a:spLocks noChangeArrowheads="1"/>
          </p:cNvSpPr>
          <p:nvPr/>
        </p:nvSpPr>
        <p:spPr bwMode="auto">
          <a:xfrm>
            <a:off x="643201" y="2469137"/>
            <a:ext cx="1669047"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generic upwards</a:t>
            </a:r>
          </a:p>
        </p:txBody>
      </p:sp>
      <p:sp>
        <p:nvSpPr>
          <p:cNvPr id="102" name="Text Box 7"/>
          <p:cNvSpPr txBox="1">
            <a:spLocks noChangeArrowheads="1"/>
          </p:cNvSpPr>
          <p:nvPr/>
        </p:nvSpPr>
        <p:spPr bwMode="auto">
          <a:xfrm>
            <a:off x="2612560" y="4117726"/>
            <a:ext cx="747320" cy="369332"/>
          </a:xfrm>
          <a:prstGeom prst="rect">
            <a:avLst/>
          </a:prstGeom>
          <a:noFill/>
          <a:ln w="25400">
            <a:noFill/>
            <a:miter lim="800000"/>
            <a:headEnd/>
            <a:tailEnd type="none" w="lg" len="med"/>
          </a:ln>
        </p:spPr>
        <p:txBody>
          <a:bodyPr wrap="none">
            <a:spAutoFit/>
          </a:bodyPr>
          <a:lstStyle/>
          <a:p>
            <a:r>
              <a:rPr lang="en-US" dirty="0" err="1">
                <a:latin typeface="Whipsmart" pitchFamily="34" charset="0"/>
              </a:rPr>
              <a:t>lookat</a:t>
            </a:r>
            <a:endParaRPr lang="en-US" dirty="0">
              <a:latin typeface="Whipsmart" pitchFamily="34" charset="0"/>
            </a:endParaRPr>
          </a:p>
        </p:txBody>
      </p:sp>
      <p:sp>
        <p:nvSpPr>
          <p:cNvPr id="103" name="Text Box 7"/>
          <p:cNvSpPr txBox="1">
            <a:spLocks noChangeArrowheads="1"/>
          </p:cNvSpPr>
          <p:nvPr/>
        </p:nvSpPr>
        <p:spPr bwMode="auto">
          <a:xfrm>
            <a:off x="790880" y="3513406"/>
            <a:ext cx="500458"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eye</a:t>
            </a:r>
          </a:p>
        </p:txBody>
      </p:sp>
      <p:sp>
        <p:nvSpPr>
          <p:cNvPr id="62" name="Text Box 7"/>
          <p:cNvSpPr txBox="1">
            <a:spLocks noChangeArrowheads="1"/>
          </p:cNvSpPr>
          <p:nvPr/>
        </p:nvSpPr>
        <p:spPr bwMode="auto">
          <a:xfrm>
            <a:off x="4747839" y="2692549"/>
            <a:ext cx="761747"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ahead</a:t>
            </a:r>
          </a:p>
        </p:txBody>
      </p:sp>
      <p:sp>
        <p:nvSpPr>
          <p:cNvPr id="65" name="Text Box 7"/>
          <p:cNvSpPr txBox="1">
            <a:spLocks noChangeArrowheads="1"/>
          </p:cNvSpPr>
          <p:nvPr/>
        </p:nvSpPr>
        <p:spPr bwMode="auto">
          <a:xfrm>
            <a:off x="6596809" y="2688866"/>
            <a:ext cx="570990"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right</a:t>
            </a:r>
          </a:p>
        </p:txBody>
      </p:sp>
      <p:sp>
        <p:nvSpPr>
          <p:cNvPr id="66" name="Text Box 7"/>
          <p:cNvSpPr txBox="1">
            <a:spLocks noChangeArrowheads="1"/>
          </p:cNvSpPr>
          <p:nvPr/>
        </p:nvSpPr>
        <p:spPr bwMode="auto">
          <a:xfrm>
            <a:off x="8269332" y="2676695"/>
            <a:ext cx="433132"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up</a:t>
            </a:r>
          </a:p>
        </p:txBody>
      </p:sp>
    </p:spTree>
    <p:extLst>
      <p:ext uri="{BB962C8B-B14F-4D97-AF65-F5344CB8AC3E}">
        <p14:creationId xmlns:p14="http://schemas.microsoft.com/office/powerpoint/2010/main" val="237522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5" grpId="0"/>
      <p:bldP spid="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32"/>
          <p:cNvPicPr>
            <a:picLocks noChangeAspect="1"/>
          </p:cNvPicPr>
          <p:nvPr/>
        </p:nvPicPr>
        <p:blipFill>
          <a:blip r:embed="rId16" cstate="print">
            <a:clrChange>
              <a:clrFrom>
                <a:srgbClr val="FFFFFF"/>
              </a:clrFrom>
              <a:clrTo>
                <a:srgbClr val="FFFFFF">
                  <a:alpha val="0"/>
                </a:srgbClr>
              </a:clrTo>
            </a:clrChange>
          </a:blip>
          <a:stretch>
            <a:fillRect/>
          </a:stretch>
        </p:blipFill>
        <p:spPr>
          <a:xfrm rot="5400000">
            <a:off x="869256" y="4775622"/>
            <a:ext cx="532293" cy="468768"/>
          </a:xfrm>
          <a:prstGeom prst="rect">
            <a:avLst/>
          </a:prstGeom>
        </p:spPr>
      </p:pic>
      <p:sp>
        <p:nvSpPr>
          <p:cNvPr id="34843" name="Line 155"/>
          <p:cNvSpPr>
            <a:spLocks noChangeShapeType="1"/>
          </p:cNvSpPr>
          <p:nvPr/>
        </p:nvSpPr>
        <p:spPr bwMode="auto">
          <a:xfrm>
            <a:off x="4301729" y="3073004"/>
            <a:ext cx="3590925" cy="0"/>
          </a:xfrm>
          <a:prstGeom prst="line">
            <a:avLst/>
          </a:prstGeom>
          <a:noFill/>
          <a:ln w="38100">
            <a:solidFill>
              <a:schemeClr val="tx1"/>
            </a:solidFill>
            <a:round/>
            <a:headEnd/>
            <a:tailEnd/>
          </a:ln>
        </p:spPr>
        <p:txBody>
          <a:bodyPr/>
          <a:lstStyle/>
          <a:p>
            <a:endParaRPr lang="en-US" sz="1350">
              <a:latin typeface="Times New Roman" pitchFamily="18" charset="0"/>
              <a:cs typeface="Times New Roman" pitchFamily="18" charset="0"/>
            </a:endParaRPr>
          </a:p>
        </p:txBody>
      </p:sp>
      <p:sp>
        <p:nvSpPr>
          <p:cNvPr id="64" name="Cím 63"/>
          <p:cNvSpPr>
            <a:spLocks noGrp="1"/>
          </p:cNvSpPr>
          <p:nvPr>
            <p:ph type="title"/>
          </p:nvPr>
        </p:nvSpPr>
        <p:spPr/>
        <p:txBody>
          <a:bodyPr>
            <a:normAutofit fontScale="90000"/>
          </a:bodyPr>
          <a:lstStyle/>
          <a:p>
            <a:r>
              <a:rPr lang="hu-HU" dirty="0"/>
              <a:t>Nézeti transzformáció</a:t>
            </a:r>
            <a:r>
              <a:rPr lang="en-US" dirty="0" smtClean="0"/>
              <a:t>:</a:t>
            </a:r>
            <a:br>
              <a:rPr lang="en-US" dirty="0" smtClean="0"/>
            </a:br>
            <a:r>
              <a:rPr lang="hu-HU" dirty="0" smtClean="0"/>
              <a:t>mátrix a főirányokból és a pozícióból</a:t>
            </a:r>
            <a:endParaRPr lang="en-US" dirty="0"/>
          </a:p>
        </p:txBody>
      </p:sp>
      <p:pic>
        <p:nvPicPr>
          <p:cNvPr id="3" name="Picture 2"/>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4413648" y="2145125"/>
            <a:ext cx="1191920" cy="534924"/>
          </a:xfrm>
          <a:prstGeom prst="rect">
            <a:avLst/>
          </a:prstGeom>
        </p:spPr>
      </p:pic>
      <p:pic>
        <p:nvPicPr>
          <p:cNvPr id="6" name="Picture 5"/>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6254811" y="2095108"/>
            <a:ext cx="1220724" cy="614477"/>
          </a:xfrm>
          <a:prstGeom prst="rect">
            <a:avLst/>
          </a:prstGeom>
        </p:spPr>
      </p:pic>
      <p:pic>
        <p:nvPicPr>
          <p:cNvPr id="7" name="Picture 6"/>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8001001" y="2310032"/>
            <a:ext cx="1039673" cy="159106"/>
          </a:xfrm>
          <a:prstGeom prst="rect">
            <a:avLst/>
          </a:prstGeom>
        </p:spPr>
      </p:pic>
      <p:pic>
        <p:nvPicPr>
          <p:cNvPr id="4" name="Picture 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3001914" y="3401554"/>
            <a:ext cx="5938694" cy="1463743"/>
          </a:xfrm>
          <a:prstGeom prst="rect">
            <a:avLst/>
          </a:prstGeom>
        </p:spPr>
      </p:pic>
      <p:sp>
        <p:nvSpPr>
          <p:cNvPr id="62" name="Text Box 7"/>
          <p:cNvSpPr txBox="1">
            <a:spLocks noChangeArrowheads="1"/>
          </p:cNvSpPr>
          <p:nvPr/>
        </p:nvSpPr>
        <p:spPr bwMode="auto">
          <a:xfrm>
            <a:off x="4747839" y="2692549"/>
            <a:ext cx="761747"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ahead</a:t>
            </a:r>
          </a:p>
        </p:txBody>
      </p:sp>
      <p:sp>
        <p:nvSpPr>
          <p:cNvPr id="65" name="Text Box 7"/>
          <p:cNvSpPr txBox="1">
            <a:spLocks noChangeArrowheads="1"/>
          </p:cNvSpPr>
          <p:nvPr/>
        </p:nvSpPr>
        <p:spPr bwMode="auto">
          <a:xfrm>
            <a:off x="6596809" y="2688866"/>
            <a:ext cx="570990"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right</a:t>
            </a:r>
          </a:p>
        </p:txBody>
      </p:sp>
      <p:sp>
        <p:nvSpPr>
          <p:cNvPr id="66" name="Text Box 7"/>
          <p:cNvSpPr txBox="1">
            <a:spLocks noChangeArrowheads="1"/>
          </p:cNvSpPr>
          <p:nvPr/>
        </p:nvSpPr>
        <p:spPr bwMode="auto">
          <a:xfrm>
            <a:off x="8001001" y="2690225"/>
            <a:ext cx="1173719"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camera up</a:t>
            </a:r>
          </a:p>
        </p:txBody>
      </p:sp>
      <p:pic>
        <p:nvPicPr>
          <p:cNvPr id="99" name="Picture 32"/>
          <p:cNvPicPr>
            <a:picLocks noChangeAspect="1"/>
          </p:cNvPicPr>
          <p:nvPr/>
        </p:nvPicPr>
        <p:blipFill>
          <a:blip r:embed="rId16" cstate="print">
            <a:clrChange>
              <a:clrFrom>
                <a:srgbClr val="FFFFFF"/>
              </a:clrFrom>
              <a:clrTo>
                <a:srgbClr val="FFFFFF">
                  <a:alpha val="0"/>
                </a:srgbClr>
              </a:clrTo>
            </a:clrChange>
          </a:blip>
          <a:stretch>
            <a:fillRect/>
          </a:stretch>
        </p:blipFill>
        <p:spPr>
          <a:xfrm rot="1453116">
            <a:off x="1057238" y="3359440"/>
            <a:ext cx="532293" cy="468768"/>
          </a:xfrm>
          <a:prstGeom prst="rect">
            <a:avLst/>
          </a:prstGeom>
        </p:spPr>
      </p:pic>
      <p:sp>
        <p:nvSpPr>
          <p:cNvPr id="104" name="Line 97"/>
          <p:cNvSpPr>
            <a:spLocks noChangeShapeType="1"/>
          </p:cNvSpPr>
          <p:nvPr/>
        </p:nvSpPr>
        <p:spPr bwMode="auto">
          <a:xfrm flipV="1">
            <a:off x="1124154" y="4154031"/>
            <a:ext cx="0" cy="1060847"/>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105" name="Line 98"/>
          <p:cNvSpPr>
            <a:spLocks noChangeShapeType="1"/>
          </p:cNvSpPr>
          <p:nvPr/>
        </p:nvSpPr>
        <p:spPr bwMode="auto">
          <a:xfrm>
            <a:off x="1108676" y="5214877"/>
            <a:ext cx="494109" cy="327422"/>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106" name="Line 99"/>
          <p:cNvSpPr>
            <a:spLocks noChangeShapeType="1"/>
          </p:cNvSpPr>
          <p:nvPr/>
        </p:nvSpPr>
        <p:spPr bwMode="auto">
          <a:xfrm flipV="1">
            <a:off x="1108676" y="4929127"/>
            <a:ext cx="1028700" cy="285750"/>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108" name="Line 101"/>
          <p:cNvSpPr>
            <a:spLocks noChangeShapeType="1"/>
          </p:cNvSpPr>
          <p:nvPr/>
        </p:nvSpPr>
        <p:spPr bwMode="auto">
          <a:xfrm flipV="1">
            <a:off x="1124154" y="3692067"/>
            <a:ext cx="471488" cy="1515666"/>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109" name="Text Box 102"/>
          <p:cNvSpPr txBox="1">
            <a:spLocks noChangeArrowheads="1"/>
          </p:cNvSpPr>
          <p:nvPr/>
        </p:nvSpPr>
        <p:spPr bwMode="auto">
          <a:xfrm>
            <a:off x="1519444" y="5221550"/>
            <a:ext cx="287258" cy="369332"/>
          </a:xfrm>
          <a:prstGeom prst="rect">
            <a:avLst/>
          </a:prstGeom>
          <a:noFill/>
          <a:ln w="12700">
            <a:noFill/>
            <a:miter lim="800000"/>
            <a:headEnd/>
            <a:tailEnd/>
          </a:ln>
        </p:spPr>
        <p:txBody>
          <a:bodyPr wrap="none">
            <a:spAutoFit/>
          </a:bodyPr>
          <a:lstStyle/>
          <a:p>
            <a:r>
              <a:rPr lang="hu-HU" i="1" dirty="0">
                <a:latin typeface="Times New Roman" pitchFamily="18" charset="0"/>
                <a:cs typeface="Times New Roman" pitchFamily="18" charset="0"/>
              </a:rPr>
              <a:t>x</a:t>
            </a:r>
          </a:p>
        </p:txBody>
      </p:sp>
      <p:sp>
        <p:nvSpPr>
          <p:cNvPr id="110" name="Text Box 103"/>
          <p:cNvSpPr txBox="1">
            <a:spLocks noChangeArrowheads="1"/>
          </p:cNvSpPr>
          <p:nvPr/>
        </p:nvSpPr>
        <p:spPr bwMode="auto">
          <a:xfrm>
            <a:off x="2182621" y="4674333"/>
            <a:ext cx="28725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y</a:t>
            </a:r>
          </a:p>
        </p:txBody>
      </p:sp>
      <p:sp>
        <p:nvSpPr>
          <p:cNvPr id="111" name="Text Box 104"/>
          <p:cNvSpPr txBox="1">
            <a:spLocks noChangeArrowheads="1"/>
          </p:cNvSpPr>
          <p:nvPr/>
        </p:nvSpPr>
        <p:spPr bwMode="auto">
          <a:xfrm>
            <a:off x="881267" y="3965911"/>
            <a:ext cx="274434"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z</a:t>
            </a:r>
          </a:p>
        </p:txBody>
      </p:sp>
      <p:sp>
        <p:nvSpPr>
          <p:cNvPr id="112" name="Line 112"/>
          <p:cNvSpPr>
            <a:spLocks noChangeShapeType="1"/>
          </p:cNvSpPr>
          <p:nvPr/>
        </p:nvSpPr>
        <p:spPr bwMode="auto">
          <a:xfrm flipH="1" flipV="1">
            <a:off x="1586118" y="2943468"/>
            <a:ext cx="9525" cy="725978"/>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pic>
        <p:nvPicPr>
          <p:cNvPr id="117" name="Picture 116"/>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1369787" y="3895365"/>
            <a:ext cx="90526" cy="111100"/>
          </a:xfrm>
          <a:prstGeom prst="rect">
            <a:avLst/>
          </a:prstGeom>
        </p:spPr>
      </p:pic>
      <p:pic>
        <p:nvPicPr>
          <p:cNvPr id="118" name="Picture 117"/>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812089" y="3629374"/>
            <a:ext cx="178308" cy="159106"/>
          </a:xfrm>
          <a:prstGeom prst="rect">
            <a:avLst/>
          </a:prstGeom>
        </p:spPr>
      </p:pic>
      <p:pic>
        <p:nvPicPr>
          <p:cNvPr id="119" name="Picture 118"/>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1712128" y="3258710"/>
            <a:ext cx="115214" cy="159106"/>
          </a:xfrm>
          <a:prstGeom prst="rect">
            <a:avLst/>
          </a:prstGeom>
        </p:spPr>
      </p:pic>
      <p:pic>
        <p:nvPicPr>
          <p:cNvPr id="120" name="Picture 119"/>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1639103" y="3994925"/>
            <a:ext cx="115214" cy="159106"/>
          </a:xfrm>
          <a:prstGeom prst="rect">
            <a:avLst/>
          </a:prstGeom>
        </p:spPr>
      </p:pic>
      <p:pic>
        <p:nvPicPr>
          <p:cNvPr id="121" name="Picture 120"/>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1357442" y="2841580"/>
            <a:ext cx="115214" cy="215342"/>
          </a:xfrm>
          <a:prstGeom prst="rect">
            <a:avLst/>
          </a:prstGeom>
        </p:spPr>
      </p:pic>
      <p:sp>
        <p:nvSpPr>
          <p:cNvPr id="123" name="Text Box 7"/>
          <p:cNvSpPr txBox="1">
            <a:spLocks noChangeArrowheads="1"/>
          </p:cNvSpPr>
          <p:nvPr/>
        </p:nvSpPr>
        <p:spPr bwMode="auto">
          <a:xfrm>
            <a:off x="643201" y="2469137"/>
            <a:ext cx="1669047"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generic upwards</a:t>
            </a:r>
          </a:p>
        </p:txBody>
      </p:sp>
      <p:sp>
        <p:nvSpPr>
          <p:cNvPr id="125" name="Text Box 7"/>
          <p:cNvSpPr txBox="1">
            <a:spLocks noChangeArrowheads="1"/>
          </p:cNvSpPr>
          <p:nvPr/>
        </p:nvSpPr>
        <p:spPr bwMode="auto">
          <a:xfrm>
            <a:off x="790880" y="3513406"/>
            <a:ext cx="500458"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eye</a:t>
            </a:r>
          </a:p>
        </p:txBody>
      </p:sp>
      <p:grpSp>
        <p:nvGrpSpPr>
          <p:cNvPr id="19" name="Group 18"/>
          <p:cNvGrpSpPr/>
          <p:nvPr/>
        </p:nvGrpSpPr>
        <p:grpSpPr>
          <a:xfrm>
            <a:off x="1297696" y="3519202"/>
            <a:ext cx="609053" cy="349300"/>
            <a:chOff x="1730261" y="3549269"/>
            <a:chExt cx="812070" cy="465733"/>
          </a:xfrm>
        </p:grpSpPr>
        <p:sp>
          <p:nvSpPr>
            <p:cNvPr id="130" name="Line 126"/>
            <p:cNvSpPr>
              <a:spLocks noChangeShapeType="1"/>
            </p:cNvSpPr>
            <p:nvPr/>
          </p:nvSpPr>
          <p:spPr bwMode="auto">
            <a:xfrm>
              <a:off x="2127523" y="3779756"/>
              <a:ext cx="414808" cy="235246"/>
            </a:xfrm>
            <a:prstGeom prst="line">
              <a:avLst/>
            </a:prstGeom>
            <a:noFill/>
            <a:ln w="38100">
              <a:solidFill>
                <a:schemeClr val="accent2"/>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sp>
          <p:nvSpPr>
            <p:cNvPr id="133" name="Line 126"/>
            <p:cNvSpPr>
              <a:spLocks noChangeShapeType="1"/>
            </p:cNvSpPr>
            <p:nvPr/>
          </p:nvSpPr>
          <p:spPr bwMode="auto">
            <a:xfrm>
              <a:off x="1730261" y="3549269"/>
              <a:ext cx="405284" cy="235248"/>
            </a:xfrm>
            <a:prstGeom prst="line">
              <a:avLst/>
            </a:prstGeom>
            <a:noFill/>
            <a:ln w="38100">
              <a:solidFill>
                <a:srgbClr val="FF0000">
                  <a:alpha val="0"/>
                </a:srgbClr>
              </a:solidFill>
              <a:round/>
              <a:headEnd type="triangle"/>
              <a:tailEnd type="none" w="med" len="med"/>
            </a:ln>
          </p:spPr>
          <p:txBody>
            <a:bodyPr wrap="none" anchor="ctr"/>
            <a:lstStyle/>
            <a:p>
              <a:endParaRPr lang="en-US" sz="1350" i="1">
                <a:latin typeface="Times New Roman" pitchFamily="18" charset="0"/>
                <a:cs typeface="Times New Roman" pitchFamily="18" charset="0"/>
              </a:endParaRPr>
            </a:p>
          </p:txBody>
        </p:sp>
      </p:grpSp>
      <p:grpSp>
        <p:nvGrpSpPr>
          <p:cNvPr id="20" name="Group 19"/>
          <p:cNvGrpSpPr/>
          <p:nvPr/>
        </p:nvGrpSpPr>
        <p:grpSpPr>
          <a:xfrm>
            <a:off x="1359040" y="3406378"/>
            <a:ext cx="473201" cy="571438"/>
            <a:chOff x="1812054" y="3398837"/>
            <a:chExt cx="630934" cy="761917"/>
          </a:xfrm>
        </p:grpSpPr>
        <p:sp>
          <p:nvSpPr>
            <p:cNvPr id="135" name="Line 128"/>
            <p:cNvSpPr>
              <a:spLocks noChangeShapeType="1"/>
            </p:cNvSpPr>
            <p:nvPr/>
          </p:nvSpPr>
          <p:spPr bwMode="auto">
            <a:xfrm flipV="1">
              <a:off x="1812054" y="3779837"/>
              <a:ext cx="315466" cy="380917"/>
            </a:xfrm>
            <a:prstGeom prst="line">
              <a:avLst/>
            </a:prstGeom>
            <a:noFill/>
            <a:ln w="38100">
              <a:solidFill>
                <a:srgbClr val="0563C1">
                  <a:alpha val="0"/>
                </a:srgbClr>
              </a:solidFill>
              <a:round/>
              <a:headEnd type="triangle"/>
              <a:tailEnd type="none" w="med" len="med"/>
            </a:ln>
          </p:spPr>
          <p:txBody>
            <a:bodyPr wrap="none" anchor="ctr"/>
            <a:lstStyle/>
            <a:p>
              <a:endParaRPr lang="en-US" sz="1350" i="1">
                <a:latin typeface="Times New Roman" pitchFamily="18" charset="0"/>
                <a:cs typeface="Times New Roman" pitchFamily="18" charset="0"/>
              </a:endParaRPr>
            </a:p>
          </p:txBody>
        </p:sp>
        <p:sp>
          <p:nvSpPr>
            <p:cNvPr id="132" name="Line 128"/>
            <p:cNvSpPr>
              <a:spLocks noChangeShapeType="1"/>
            </p:cNvSpPr>
            <p:nvPr/>
          </p:nvSpPr>
          <p:spPr bwMode="auto">
            <a:xfrm flipV="1">
              <a:off x="2127522" y="3398837"/>
              <a:ext cx="315466" cy="380917"/>
            </a:xfrm>
            <a:prstGeom prst="line">
              <a:avLst/>
            </a:prstGeom>
            <a:noFill/>
            <a:ln w="38100">
              <a:solidFill>
                <a:schemeClr val="hlink"/>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grpSp>
      <p:grpSp>
        <p:nvGrpSpPr>
          <p:cNvPr id="22" name="Group 21"/>
          <p:cNvGrpSpPr/>
          <p:nvPr/>
        </p:nvGrpSpPr>
        <p:grpSpPr>
          <a:xfrm>
            <a:off x="1416766" y="3401554"/>
            <a:ext cx="358705" cy="582483"/>
            <a:chOff x="1889021" y="3392405"/>
            <a:chExt cx="478273" cy="776644"/>
          </a:xfrm>
        </p:grpSpPr>
        <p:sp>
          <p:nvSpPr>
            <p:cNvPr id="131" name="Line 127"/>
            <p:cNvSpPr>
              <a:spLocks noChangeShapeType="1"/>
            </p:cNvSpPr>
            <p:nvPr/>
          </p:nvSpPr>
          <p:spPr bwMode="auto">
            <a:xfrm>
              <a:off x="2127521" y="3779755"/>
              <a:ext cx="239773" cy="389294"/>
            </a:xfrm>
            <a:prstGeom prst="line">
              <a:avLst/>
            </a:prstGeom>
            <a:noFill/>
            <a:ln w="38100">
              <a:solidFill>
                <a:srgbClr val="7030A0"/>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sp>
          <p:nvSpPr>
            <p:cNvPr id="137" name="Line 127"/>
            <p:cNvSpPr>
              <a:spLocks noChangeShapeType="1"/>
            </p:cNvSpPr>
            <p:nvPr/>
          </p:nvSpPr>
          <p:spPr bwMode="auto">
            <a:xfrm>
              <a:off x="1889021" y="3392405"/>
              <a:ext cx="239773" cy="389294"/>
            </a:xfrm>
            <a:prstGeom prst="line">
              <a:avLst/>
            </a:prstGeom>
            <a:noFill/>
            <a:ln w="38100">
              <a:solidFill>
                <a:srgbClr val="7030A0">
                  <a:alpha val="0"/>
                </a:srgbClr>
              </a:solidFill>
              <a:round/>
              <a:headEnd type="triangle"/>
              <a:tailEnd type="none" w="med" len="med"/>
            </a:ln>
          </p:spPr>
          <p:txBody>
            <a:bodyPr wrap="none" anchor="ctr"/>
            <a:lstStyle/>
            <a:p>
              <a:endParaRPr lang="en-US" sz="1350" i="1">
                <a:latin typeface="Times New Roman" pitchFamily="18" charset="0"/>
                <a:cs typeface="Times New Roman" pitchFamily="18" charset="0"/>
              </a:endParaRPr>
            </a:p>
          </p:txBody>
        </p:sp>
      </p:grpSp>
      <p:pic>
        <p:nvPicPr>
          <p:cNvPr id="35" name="Picture 34"/>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984513" y="5728609"/>
            <a:ext cx="1623972" cy="255118"/>
          </a:xfrm>
          <a:prstGeom prst="rect">
            <a:avLst/>
          </a:prstGeom>
        </p:spPr>
      </p:pic>
      <p:pic>
        <p:nvPicPr>
          <p:cNvPr id="36" name="Picture 35"/>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1284748" y="5476991"/>
            <a:ext cx="1282444" cy="255118"/>
          </a:xfrm>
          <a:prstGeom prst="rect">
            <a:avLst/>
          </a:prstGeom>
        </p:spPr>
      </p:pic>
      <p:pic>
        <p:nvPicPr>
          <p:cNvPr id="37" name="Picture 36"/>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1536810" y="5065166"/>
            <a:ext cx="1282444" cy="255118"/>
          </a:xfrm>
          <a:prstGeom prst="rect">
            <a:avLst/>
          </a:prstGeom>
        </p:spPr>
      </p:pic>
      <p:pic>
        <p:nvPicPr>
          <p:cNvPr id="40" name="Picture 39"/>
          <p:cNvPicPr>
            <a:picLocks noChangeAspect="1"/>
          </p:cNvPicPr>
          <p:nvPr>
            <p:custDataLst>
              <p:tags r:id="rId13"/>
            </p:custDataLst>
          </p:nvPr>
        </p:nvPicPr>
        <p:blipFill>
          <a:blip r:embed="rId29" cstate="print">
            <a:extLst>
              <a:ext uri="{28A0092B-C50C-407E-A947-70E740481C1C}">
                <a14:useLocalDpi xmlns:a14="http://schemas.microsoft.com/office/drawing/2010/main" val="0"/>
              </a:ext>
            </a:extLst>
          </a:blip>
          <a:stretch>
            <a:fillRect/>
          </a:stretch>
        </p:blipFill>
        <p:spPr>
          <a:xfrm>
            <a:off x="4996139" y="5322820"/>
            <a:ext cx="1995449" cy="241631"/>
          </a:xfrm>
          <a:prstGeom prst="rect">
            <a:avLst/>
          </a:prstGeom>
        </p:spPr>
      </p:pic>
    </p:spTree>
    <p:extLst>
      <p:ext uri="{BB962C8B-B14F-4D97-AF65-F5344CB8AC3E}">
        <p14:creationId xmlns:p14="http://schemas.microsoft.com/office/powerpoint/2010/main" val="338712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07407E-6 L -0.05208 0.22291 " pathEditMode="relative" rAng="0" ptsTypes="AA">
                                      <p:cBhvr>
                                        <p:cTn id="6" dur="2000" fill="hold"/>
                                        <p:tgtEl>
                                          <p:spTgt spid="20"/>
                                        </p:tgtEl>
                                        <p:attrNameLst>
                                          <p:attrName>ppt_x</p:attrName>
                                          <p:attrName>ppt_y</p:attrName>
                                        </p:attrNameLst>
                                      </p:cBhvr>
                                      <p:rCtr x="-2604" y="11134"/>
                                    </p:animMotion>
                                  </p:childTnLst>
                                </p:cTn>
                              </p:par>
                              <p:par>
                                <p:cTn id="7" presetID="42" presetClass="path" presetSubtype="0" accel="50000" decel="50000" fill="hold" nodeType="withEffect">
                                  <p:stCondLst>
                                    <p:cond delay="0"/>
                                  </p:stCondLst>
                                  <p:childTnLst>
                                    <p:animMotion origin="layout" path="M -3.61111E-6 2.59259E-6 L -0.05416 0.22384 " pathEditMode="relative" rAng="0" ptsTypes="AA">
                                      <p:cBhvr>
                                        <p:cTn id="8" dur="2000" fill="hold"/>
                                        <p:tgtEl>
                                          <p:spTgt spid="19"/>
                                        </p:tgtEl>
                                        <p:attrNameLst>
                                          <p:attrName>ppt_x</p:attrName>
                                          <p:attrName>ppt_y</p:attrName>
                                        </p:attrNameLst>
                                      </p:cBhvr>
                                      <p:rCtr x="-2708" y="11181"/>
                                    </p:animMotion>
                                  </p:childTnLst>
                                </p:cTn>
                              </p:par>
                              <p:par>
                                <p:cTn id="9" presetID="42" presetClass="path" presetSubtype="0" accel="50000" decel="50000" fill="hold" nodeType="withEffect">
                                  <p:stCondLst>
                                    <p:cond delay="0"/>
                                  </p:stCondLst>
                                  <p:childTnLst>
                                    <p:animMotion origin="layout" path="M 8.33333E-7 4.07407E-6 L -0.05122 0.22407 " pathEditMode="relative" rAng="0" ptsTypes="AA">
                                      <p:cBhvr>
                                        <p:cTn id="10" dur="2000" fill="hold"/>
                                        <p:tgtEl>
                                          <p:spTgt spid="22"/>
                                        </p:tgtEl>
                                        <p:attrNameLst>
                                          <p:attrName>ppt_x</p:attrName>
                                          <p:attrName>ppt_y</p:attrName>
                                        </p:attrNameLst>
                                      </p:cBhvr>
                                      <p:rCtr x="-2569" y="11204"/>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2000" fill="hold"/>
                                        <p:tgtEl>
                                          <p:spTgt spid="20"/>
                                        </p:tgtEl>
                                        <p:attrNameLst>
                                          <p:attrName>r</p:attrName>
                                        </p:attrNameLst>
                                      </p:cBhvr>
                                    </p:animRot>
                                  </p:childTnLst>
                                </p:cTn>
                              </p:par>
                              <p:par>
                                <p:cTn id="15" presetID="8" presetClass="emph" presetSubtype="0" fill="hold" nodeType="withEffect">
                                  <p:stCondLst>
                                    <p:cond delay="0"/>
                                  </p:stCondLst>
                                  <p:childTnLst>
                                    <p:animRot by="3600000">
                                      <p:cBhvr>
                                        <p:cTn id="16" dur="2000" fill="hold"/>
                                        <p:tgtEl>
                                          <p:spTgt spid="19"/>
                                        </p:tgtEl>
                                        <p:attrNameLst>
                                          <p:attrName>r</p:attrName>
                                        </p:attrNameLst>
                                      </p:cBhvr>
                                    </p:animRot>
                                  </p:childTnLst>
                                </p:cTn>
                              </p:par>
                              <p:par>
                                <p:cTn id="17" presetID="8" presetClass="emph" presetSubtype="0" fill="hold" nodeType="withEffect">
                                  <p:stCondLst>
                                    <p:cond delay="0"/>
                                  </p:stCondLst>
                                  <p:childTnLst>
                                    <p:animRot by="-1500000">
                                      <p:cBhvr>
                                        <p:cTn id="18" dur="2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500"/>
                                        <p:tgtEl>
                                          <p:spTgt spid="1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Yaw-pitch-roll:</a:t>
            </a:r>
            <a:br>
              <a:rPr lang="en-US" dirty="0" smtClean="0"/>
            </a:br>
            <a:r>
              <a:rPr lang="hu-HU" dirty="0" smtClean="0"/>
              <a:t>másik mód a kameraorientáció megadására</a:t>
            </a:r>
            <a:endParaRPr lang="en-US" dirty="0"/>
          </a:p>
        </p:txBody>
      </p:sp>
      <p:sp>
        <p:nvSpPr>
          <p:cNvPr id="10" name="Content Placeholder 9"/>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hu-HU" dirty="0" smtClean="0"/>
              <a:t>egérrel vezérléshez kényelmesebb</a:t>
            </a:r>
            <a:endParaRPr lang="en-US" dirty="0" smtClean="0"/>
          </a:p>
          <a:p>
            <a:r>
              <a:rPr lang="hu-HU" dirty="0" smtClean="0"/>
              <a:t>egérmozgás változtatja a szöget</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4843" y="2791620"/>
            <a:ext cx="8970146" cy="1157967"/>
          </a:xfrm>
          <a:prstGeom prst="rect">
            <a:avLst/>
          </a:prstGeom>
        </p:spPr>
      </p:pic>
      <p:sp>
        <p:nvSpPr>
          <p:cNvPr id="7" name="Text Box 7"/>
          <p:cNvSpPr txBox="1">
            <a:spLocks noChangeArrowheads="1"/>
          </p:cNvSpPr>
          <p:nvPr/>
        </p:nvSpPr>
        <p:spPr bwMode="auto">
          <a:xfrm>
            <a:off x="5502729" y="4021004"/>
            <a:ext cx="514885"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yaw</a:t>
            </a:r>
          </a:p>
        </p:txBody>
      </p:sp>
      <p:sp>
        <p:nvSpPr>
          <p:cNvPr id="8" name="Text Box 7"/>
          <p:cNvSpPr txBox="1">
            <a:spLocks noChangeArrowheads="1"/>
          </p:cNvSpPr>
          <p:nvPr/>
        </p:nvSpPr>
        <p:spPr bwMode="auto">
          <a:xfrm>
            <a:off x="3510644" y="4021003"/>
            <a:ext cx="625492"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pitch</a:t>
            </a:r>
          </a:p>
        </p:txBody>
      </p:sp>
      <p:sp>
        <p:nvSpPr>
          <p:cNvPr id="9" name="Text Box 7"/>
          <p:cNvSpPr txBox="1">
            <a:spLocks noChangeArrowheads="1"/>
          </p:cNvSpPr>
          <p:nvPr/>
        </p:nvSpPr>
        <p:spPr bwMode="auto">
          <a:xfrm>
            <a:off x="1534950" y="4021002"/>
            <a:ext cx="466794"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roll</a:t>
            </a:r>
          </a:p>
        </p:txBody>
      </p:sp>
    </p:spTree>
    <p:extLst>
      <p:ext uri="{BB962C8B-B14F-4D97-AF65-F5344CB8AC3E}">
        <p14:creationId xmlns:p14="http://schemas.microsoft.com/office/powerpoint/2010/main" val="2525113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Előreirány</a:t>
            </a:r>
            <a:r>
              <a:rPr lang="hu-HU" dirty="0" smtClean="0"/>
              <a:t> a</a:t>
            </a:r>
            <a:r>
              <a:rPr lang="en-US" dirty="0" smtClean="0"/>
              <a:t> yaw-pitch</a:t>
            </a:r>
            <a:r>
              <a:rPr lang="hu-HU" dirty="0" err="1" smtClean="0"/>
              <a:t>-ből</a:t>
            </a:r>
            <a:r>
              <a:rPr lang="en-US" dirty="0" smtClean="0"/>
              <a:t> (</a:t>
            </a:r>
            <a:r>
              <a:rPr lang="hu-HU" dirty="0" smtClean="0"/>
              <a:t>nulla roll</a:t>
            </a:r>
            <a:r>
              <a:rPr lang="en-US" dirty="0" smtClean="0"/>
              <a:t>)</a:t>
            </a:r>
            <a:endParaRPr lang="en-US" dirty="0"/>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74575" y="1764000"/>
            <a:ext cx="8660251" cy="1243364"/>
          </a:xfrm>
          <a:prstGeom prst="rect">
            <a:avLst/>
          </a:prstGeom>
        </p:spPr>
      </p:pic>
      <p:pic>
        <p:nvPicPr>
          <p:cNvPr id="25" name="Picture 2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66977" y="3265436"/>
            <a:ext cx="7410236" cy="1322986"/>
          </a:xfrm>
          <a:prstGeom prst="rect">
            <a:avLst/>
          </a:prstGeom>
        </p:spPr>
      </p:pic>
      <p:pic>
        <p:nvPicPr>
          <p:cNvPr id="30" name="Picture 29"/>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25197" y="4753312"/>
            <a:ext cx="8909629" cy="1155119"/>
          </a:xfrm>
          <a:prstGeom prst="rect">
            <a:avLst/>
          </a:prstGeom>
        </p:spPr>
      </p:pic>
    </p:spTree>
    <p:extLst>
      <p:ext uri="{BB962C8B-B14F-4D97-AF65-F5344CB8AC3E}">
        <p14:creationId xmlns:p14="http://schemas.microsoft.com/office/powerpoint/2010/main" val="36567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3" cstate="print"/>
          <a:stretch>
            <a:fillRect/>
          </a:stretch>
        </p:blipFill>
        <p:spPr>
          <a:xfrm>
            <a:off x="1896582" y="3588882"/>
            <a:ext cx="532293" cy="468768"/>
          </a:xfrm>
          <a:prstGeom prst="rect">
            <a:avLst/>
          </a:prstGeom>
        </p:spPr>
      </p:pic>
      <p:sp>
        <p:nvSpPr>
          <p:cNvPr id="2" name="Cím 1"/>
          <p:cNvSpPr>
            <a:spLocks noGrp="1"/>
          </p:cNvSpPr>
          <p:nvPr>
            <p:ph type="title"/>
          </p:nvPr>
        </p:nvSpPr>
        <p:spPr/>
        <p:txBody>
          <a:bodyPr/>
          <a:lstStyle/>
          <a:p>
            <a:pPr>
              <a:defRPr/>
            </a:pPr>
            <a:r>
              <a:rPr lang="hu-HU" dirty="0" smtClean="0"/>
              <a:t>Vetítési transzformáció</a:t>
            </a:r>
            <a:r>
              <a:rPr lang="en-US" dirty="0" smtClean="0"/>
              <a:t/>
            </a:r>
            <a:br>
              <a:rPr lang="en-US" dirty="0" smtClean="0"/>
            </a:br>
            <a:r>
              <a:rPr lang="en-US" dirty="0" smtClean="0"/>
              <a:t>(</a:t>
            </a:r>
            <a:r>
              <a:rPr lang="hu-HU" dirty="0" smtClean="0"/>
              <a:t>statikus interpretáció</a:t>
            </a:r>
            <a:r>
              <a:rPr lang="en-US" dirty="0" smtClean="0"/>
              <a:t>)</a:t>
            </a:r>
            <a:endParaRPr lang="en-US" dirty="0"/>
          </a:p>
        </p:txBody>
      </p:sp>
      <p:grpSp>
        <p:nvGrpSpPr>
          <p:cNvPr id="4" name="Csoportba foglalás 15"/>
          <p:cNvGrpSpPr>
            <a:grpSpLocks/>
          </p:cNvGrpSpPr>
          <p:nvPr/>
        </p:nvGrpSpPr>
        <p:grpSpPr bwMode="auto">
          <a:xfrm>
            <a:off x="2276475" y="2564606"/>
            <a:ext cx="1053704" cy="1243013"/>
            <a:chOff x="943980" y="4517504"/>
            <a:chExt cx="1404156" cy="1656184"/>
          </a:xfrm>
        </p:grpSpPr>
        <p:cxnSp>
          <p:nvCxnSpPr>
            <p:cNvPr id="36884" name="Egyenes összekötő nyíllal 16"/>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6885" name="Egyenes összekötő nyíllal 17"/>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36869" name="Egyenes összekötő 23"/>
          <p:cNvCxnSpPr>
            <a:cxnSpLocks noChangeShapeType="1"/>
          </p:cNvCxnSpPr>
          <p:nvPr/>
        </p:nvCxnSpPr>
        <p:spPr bwMode="auto">
          <a:xfrm>
            <a:off x="2276475" y="3807619"/>
            <a:ext cx="4267200" cy="0"/>
          </a:xfrm>
          <a:prstGeom prst="line">
            <a:avLst/>
          </a:prstGeom>
          <a:noFill/>
          <a:ln w="12700" algn="ctr">
            <a:solidFill>
              <a:srgbClr val="66FA66"/>
            </a:solidFill>
            <a:round/>
            <a:headEnd/>
            <a:tailEnd/>
          </a:ln>
        </p:spPr>
      </p:cxnSp>
      <p:sp>
        <p:nvSpPr>
          <p:cNvPr id="25" name="Derékszögű háromszög 24"/>
          <p:cNvSpPr>
            <a:spLocks noChangeArrowheads="1"/>
          </p:cNvSpPr>
          <p:nvPr/>
        </p:nvSpPr>
        <p:spPr bwMode="auto">
          <a:xfrm flipH="1">
            <a:off x="2276475" y="3239692"/>
            <a:ext cx="2457450" cy="567928"/>
          </a:xfrm>
          <a:prstGeom prst="rtTriangle">
            <a:avLst/>
          </a:prstGeom>
          <a:solidFill>
            <a:schemeClr val="accent2">
              <a:alpha val="14902"/>
            </a:schemeClr>
          </a:solidFill>
          <a:ln w="38100" algn="ctr">
            <a:solidFill>
              <a:srgbClr val="FF0000"/>
            </a:solidFill>
            <a:prstDash val="sysDash"/>
            <a:round/>
            <a:headEnd/>
            <a:tailEnd/>
          </a:ln>
        </p:spPr>
        <p:txBody>
          <a:bodyPr/>
          <a:lstStyle/>
          <a:p>
            <a:endParaRPr lang="en-US" sz="1350">
              <a:latin typeface="Whipsmart" pitchFamily="34" charset="0"/>
            </a:endParaRPr>
          </a:p>
        </p:txBody>
      </p:sp>
      <p:sp>
        <p:nvSpPr>
          <p:cNvPr id="36871" name="Bal oldali kapcsos zárójel 25"/>
          <p:cNvSpPr>
            <a:spLocks/>
          </p:cNvSpPr>
          <p:nvPr/>
        </p:nvSpPr>
        <p:spPr bwMode="auto">
          <a:xfrm rot="-5400000">
            <a:off x="3410547" y="3293865"/>
            <a:ext cx="216694" cy="2484835"/>
          </a:xfrm>
          <a:prstGeom prst="leftBrace">
            <a:avLst>
              <a:gd name="adj1" fmla="val 8335"/>
              <a:gd name="adj2" fmla="val 50000"/>
            </a:avLst>
          </a:prstGeom>
          <a:noFill/>
          <a:ln w="12700" algn="ctr">
            <a:solidFill>
              <a:schemeClr val="tx1"/>
            </a:solidFill>
            <a:round/>
            <a:headEnd/>
            <a:tailEnd/>
          </a:ln>
        </p:spPr>
        <p:txBody>
          <a:bodyPr/>
          <a:lstStyle/>
          <a:p>
            <a:endParaRPr lang="en-US" sz="1350">
              <a:latin typeface="Whipsmart" pitchFamily="34" charset="0"/>
            </a:endParaRPr>
          </a:p>
        </p:txBody>
      </p:sp>
      <p:sp>
        <p:nvSpPr>
          <p:cNvPr id="36872" name="Szövegdoboz 26"/>
          <p:cNvSpPr txBox="1">
            <a:spLocks noChangeArrowheads="1"/>
          </p:cNvSpPr>
          <p:nvPr/>
        </p:nvSpPr>
        <p:spPr bwMode="auto">
          <a:xfrm>
            <a:off x="3411141" y="4644628"/>
            <a:ext cx="243978" cy="300082"/>
          </a:xfrm>
          <a:prstGeom prst="rect">
            <a:avLst/>
          </a:prstGeom>
          <a:noFill/>
          <a:ln w="9525">
            <a:noFill/>
            <a:miter lim="800000"/>
            <a:headEnd/>
            <a:tailEnd/>
          </a:ln>
        </p:spPr>
        <p:txBody>
          <a:bodyPr wrap="none">
            <a:spAutoFit/>
          </a:bodyPr>
          <a:lstStyle/>
          <a:p>
            <a:r>
              <a:rPr lang="en-US" sz="1350">
                <a:latin typeface="Whipsmart" pitchFamily="34" charset="0"/>
              </a:rPr>
              <a:t>z</a:t>
            </a:r>
          </a:p>
        </p:txBody>
      </p:sp>
      <p:sp>
        <p:nvSpPr>
          <p:cNvPr id="36873" name="Szövegdoboz 27"/>
          <p:cNvSpPr txBox="1">
            <a:spLocks noChangeArrowheads="1"/>
          </p:cNvSpPr>
          <p:nvPr/>
        </p:nvSpPr>
        <p:spPr bwMode="auto">
          <a:xfrm>
            <a:off x="5201841" y="3348037"/>
            <a:ext cx="250390" cy="300082"/>
          </a:xfrm>
          <a:prstGeom prst="rect">
            <a:avLst/>
          </a:prstGeom>
          <a:noFill/>
          <a:ln w="9525">
            <a:noFill/>
            <a:miter lim="800000"/>
            <a:headEnd/>
            <a:tailEnd/>
          </a:ln>
        </p:spPr>
        <p:txBody>
          <a:bodyPr wrap="none">
            <a:spAutoFit/>
          </a:bodyPr>
          <a:lstStyle/>
          <a:p>
            <a:r>
              <a:rPr lang="en-US" sz="1350">
                <a:latin typeface="Whipsmart" pitchFamily="34" charset="0"/>
              </a:rPr>
              <a:t>y</a:t>
            </a:r>
          </a:p>
        </p:txBody>
      </p:sp>
      <p:sp>
        <p:nvSpPr>
          <p:cNvPr id="36874" name="Bal oldali kapcsos zárójel 28"/>
          <p:cNvSpPr>
            <a:spLocks/>
          </p:cNvSpPr>
          <p:nvPr/>
        </p:nvSpPr>
        <p:spPr bwMode="auto">
          <a:xfrm rot="10800000">
            <a:off x="5004198" y="3239692"/>
            <a:ext cx="215503" cy="573881"/>
          </a:xfrm>
          <a:prstGeom prst="leftBrace">
            <a:avLst>
              <a:gd name="adj1" fmla="val 8359"/>
              <a:gd name="adj2" fmla="val 50000"/>
            </a:avLst>
          </a:prstGeom>
          <a:noFill/>
          <a:ln w="12700" algn="ctr">
            <a:solidFill>
              <a:schemeClr val="tx1"/>
            </a:solidFill>
            <a:round/>
            <a:headEnd/>
            <a:tailEnd/>
          </a:ln>
        </p:spPr>
        <p:txBody>
          <a:bodyPr/>
          <a:lstStyle/>
          <a:p>
            <a:endParaRPr lang="en-US" sz="1350">
              <a:latin typeface="Whipsmart" pitchFamily="34" charset="0"/>
            </a:endParaRPr>
          </a:p>
        </p:txBody>
      </p:sp>
      <p:sp>
        <p:nvSpPr>
          <p:cNvPr id="36875" name="Bal oldali kapcsos zárójel 29"/>
          <p:cNvSpPr>
            <a:spLocks/>
          </p:cNvSpPr>
          <p:nvPr/>
        </p:nvSpPr>
        <p:spPr bwMode="auto">
          <a:xfrm rot="-5400000">
            <a:off x="2735461" y="3645099"/>
            <a:ext cx="108347" cy="1026319"/>
          </a:xfrm>
          <a:prstGeom prst="leftBrace">
            <a:avLst>
              <a:gd name="adj1" fmla="val 8288"/>
              <a:gd name="adj2" fmla="val 50000"/>
            </a:avLst>
          </a:prstGeom>
          <a:noFill/>
          <a:ln w="12700" algn="ctr">
            <a:solidFill>
              <a:schemeClr val="tx1"/>
            </a:solidFill>
            <a:round/>
            <a:headEnd/>
            <a:tailEnd/>
          </a:ln>
        </p:spPr>
        <p:txBody>
          <a:bodyPr/>
          <a:lstStyle/>
          <a:p>
            <a:endParaRPr lang="en-US" sz="1350">
              <a:latin typeface="Whipsmart" pitchFamily="34" charset="0"/>
            </a:endParaRPr>
          </a:p>
        </p:txBody>
      </p:sp>
      <p:sp>
        <p:nvSpPr>
          <p:cNvPr id="36876" name="Ellipszis 31"/>
          <p:cNvSpPr>
            <a:spLocks noChangeArrowheads="1"/>
          </p:cNvSpPr>
          <p:nvPr/>
        </p:nvSpPr>
        <p:spPr bwMode="auto">
          <a:xfrm>
            <a:off x="2736056" y="5156599"/>
            <a:ext cx="161925" cy="163115"/>
          </a:xfrm>
          <a:prstGeom prst="ellipse">
            <a:avLst/>
          </a:prstGeom>
          <a:solidFill>
            <a:srgbClr val="FF0000"/>
          </a:solidFill>
          <a:ln w="12700" algn="ctr">
            <a:solidFill>
              <a:schemeClr val="tx1"/>
            </a:solidFill>
            <a:round/>
            <a:headEnd/>
            <a:tailEnd/>
          </a:ln>
        </p:spPr>
        <p:txBody>
          <a:bodyPr/>
          <a:lstStyle/>
          <a:p>
            <a:endParaRPr lang="en-US" sz="1350"/>
          </a:p>
        </p:txBody>
      </p:sp>
      <p:sp>
        <p:nvSpPr>
          <p:cNvPr id="36877" name="Szövegdoboz 32"/>
          <p:cNvSpPr txBox="1">
            <a:spLocks noChangeArrowheads="1"/>
          </p:cNvSpPr>
          <p:nvPr/>
        </p:nvSpPr>
        <p:spPr bwMode="auto">
          <a:xfrm>
            <a:off x="2897981" y="5049441"/>
            <a:ext cx="2646878" cy="715581"/>
          </a:xfrm>
          <a:prstGeom prst="rect">
            <a:avLst/>
          </a:prstGeom>
          <a:noFill/>
          <a:ln w="9525">
            <a:noFill/>
            <a:miter lim="800000"/>
            <a:headEnd/>
            <a:tailEnd/>
          </a:ln>
        </p:spPr>
        <p:txBody>
          <a:bodyPr wrap="none">
            <a:spAutoFit/>
          </a:bodyPr>
          <a:lstStyle/>
          <a:p>
            <a:r>
              <a:rPr lang="hu-HU" sz="1350" dirty="0" err="1" smtClean="0">
                <a:latin typeface="Whipsmart" pitchFamily="34" charset="0"/>
              </a:rPr>
              <a:t>képernyőkoordináták</a:t>
            </a:r>
            <a:r>
              <a:rPr lang="en-US" sz="1350" dirty="0" smtClean="0">
                <a:latin typeface="Whipsmart" pitchFamily="34" charset="0"/>
              </a:rPr>
              <a:t>: </a:t>
            </a:r>
            <a:r>
              <a:rPr lang="hu-HU" sz="1350" dirty="0">
                <a:latin typeface="Whipsmart" pitchFamily="34" charset="0"/>
              </a:rPr>
              <a:t>(</a:t>
            </a:r>
            <a:r>
              <a:rPr lang="en-US" sz="1350" dirty="0">
                <a:latin typeface="Whipsmart" pitchFamily="34" charset="0"/>
              </a:rPr>
              <a:t>y/z, 1</a:t>
            </a:r>
            <a:r>
              <a:rPr lang="hu-HU" sz="1350" dirty="0">
                <a:latin typeface="Whipsmart" pitchFamily="34" charset="0"/>
              </a:rPr>
              <a:t>)</a:t>
            </a:r>
            <a:endParaRPr lang="en-US" sz="1350" dirty="0">
              <a:latin typeface="Whipsmart" pitchFamily="34" charset="0"/>
            </a:endParaRPr>
          </a:p>
          <a:p>
            <a:r>
              <a:rPr lang="hu-HU" sz="1350" dirty="0" smtClean="0">
                <a:latin typeface="Whipsmart" pitchFamily="34" charset="0"/>
              </a:rPr>
              <a:t>homogén koordinátákban </a:t>
            </a:r>
            <a:r>
              <a:rPr lang="hu-HU" sz="1350" dirty="0">
                <a:latin typeface="Whipsmart" pitchFamily="34" charset="0"/>
              </a:rPr>
              <a:t>(y/z, 1, </a:t>
            </a:r>
            <a:r>
              <a:rPr lang="hu-HU" sz="1350" dirty="0" err="1">
                <a:latin typeface="Whipsmart" pitchFamily="34" charset="0"/>
              </a:rPr>
              <a:t>1</a:t>
            </a:r>
            <a:r>
              <a:rPr lang="hu-HU" sz="1350" dirty="0">
                <a:latin typeface="Whipsmart" pitchFamily="34" charset="0"/>
              </a:rPr>
              <a:t>)</a:t>
            </a:r>
          </a:p>
          <a:p>
            <a:r>
              <a:rPr lang="hu-HU" sz="1350" dirty="0" smtClean="0">
                <a:latin typeface="Whipsmart" pitchFamily="34" charset="0"/>
              </a:rPr>
              <a:t>vagyis</a:t>
            </a:r>
            <a:r>
              <a:rPr lang="en-US" sz="1350" dirty="0" smtClean="0">
                <a:latin typeface="Whipsmart" pitchFamily="34" charset="0"/>
              </a:rPr>
              <a:t> </a:t>
            </a:r>
            <a:r>
              <a:rPr lang="hu-HU" sz="1350" dirty="0">
                <a:latin typeface="Whipsmart" pitchFamily="34" charset="0"/>
              </a:rPr>
              <a:t>(y, </a:t>
            </a:r>
            <a:r>
              <a:rPr lang="en-US" sz="1350" dirty="0">
                <a:latin typeface="Whipsmart" pitchFamily="34" charset="0"/>
              </a:rPr>
              <a:t>z</a:t>
            </a:r>
            <a:r>
              <a:rPr lang="hu-HU" sz="1350" dirty="0">
                <a:latin typeface="Whipsmart" pitchFamily="34" charset="0"/>
              </a:rPr>
              <a:t>, </a:t>
            </a:r>
            <a:r>
              <a:rPr lang="en-US" sz="1350" dirty="0">
                <a:latin typeface="Whipsmart" pitchFamily="34" charset="0"/>
              </a:rPr>
              <a:t>z</a:t>
            </a:r>
            <a:r>
              <a:rPr lang="hu-HU" sz="1350" dirty="0">
                <a:latin typeface="Whipsmart" pitchFamily="34" charset="0"/>
              </a:rPr>
              <a:t>)</a:t>
            </a:r>
            <a:endParaRPr lang="en-US" sz="1350" dirty="0">
              <a:latin typeface="Whipsmart" pitchFamily="34" charset="0"/>
            </a:endParaRPr>
          </a:p>
        </p:txBody>
      </p:sp>
      <p:grpSp>
        <p:nvGrpSpPr>
          <p:cNvPr id="5" name="Csoportba foglalás 34"/>
          <p:cNvGrpSpPr>
            <a:grpSpLocks/>
          </p:cNvGrpSpPr>
          <p:nvPr/>
        </p:nvGrpSpPr>
        <p:grpSpPr bwMode="auto">
          <a:xfrm>
            <a:off x="3330178" y="2996803"/>
            <a:ext cx="368733" cy="1566731"/>
            <a:chOff x="2915816" y="2852936"/>
            <a:chExt cx="492192" cy="2088056"/>
          </a:xfrm>
        </p:grpSpPr>
        <p:cxnSp>
          <p:nvCxnSpPr>
            <p:cNvPr id="36881" name="Egyenes összekötő 20"/>
            <p:cNvCxnSpPr>
              <a:cxnSpLocks noChangeShapeType="1"/>
            </p:cNvCxnSpPr>
            <p:nvPr/>
          </p:nvCxnSpPr>
          <p:spPr bwMode="auto">
            <a:xfrm>
              <a:off x="2915816" y="3032956"/>
              <a:ext cx="0" cy="1800200"/>
            </a:xfrm>
            <a:prstGeom prst="line">
              <a:avLst/>
            </a:prstGeom>
            <a:noFill/>
            <a:ln w="57150" algn="ctr">
              <a:solidFill>
                <a:schemeClr val="tx1"/>
              </a:solidFill>
              <a:round/>
              <a:headEnd/>
              <a:tailEnd/>
            </a:ln>
          </p:spPr>
        </p:cxnSp>
        <p:sp>
          <p:nvSpPr>
            <p:cNvPr id="36882" name="Szövegdoboz 30"/>
            <p:cNvSpPr txBox="1">
              <a:spLocks noChangeArrowheads="1"/>
            </p:cNvSpPr>
            <p:nvPr/>
          </p:nvSpPr>
          <p:spPr bwMode="auto">
            <a:xfrm>
              <a:off x="2951820" y="2852936"/>
              <a:ext cx="381299" cy="399933"/>
            </a:xfrm>
            <a:prstGeom prst="rect">
              <a:avLst/>
            </a:prstGeom>
            <a:noFill/>
            <a:ln w="9525">
              <a:noFill/>
              <a:miter lim="800000"/>
              <a:headEnd/>
              <a:tailEnd/>
            </a:ln>
          </p:spPr>
          <p:txBody>
            <a:bodyPr wrap="none">
              <a:spAutoFit/>
            </a:bodyPr>
            <a:lstStyle/>
            <a:p>
              <a:r>
                <a:rPr lang="en-US" sz="1350">
                  <a:latin typeface="Whipsmart" pitchFamily="34" charset="0"/>
                </a:rPr>
                <a:t>1</a:t>
              </a:r>
            </a:p>
          </p:txBody>
        </p:sp>
        <p:sp>
          <p:nvSpPr>
            <p:cNvPr id="36883" name="Szövegdoboz 33"/>
            <p:cNvSpPr txBox="1">
              <a:spLocks noChangeArrowheads="1"/>
            </p:cNvSpPr>
            <p:nvPr/>
          </p:nvSpPr>
          <p:spPr bwMode="auto">
            <a:xfrm>
              <a:off x="2951820" y="4541059"/>
              <a:ext cx="456188" cy="399933"/>
            </a:xfrm>
            <a:prstGeom prst="rect">
              <a:avLst/>
            </a:prstGeom>
            <a:noFill/>
            <a:ln w="9525">
              <a:noFill/>
              <a:miter lim="800000"/>
              <a:headEnd/>
              <a:tailEnd/>
            </a:ln>
          </p:spPr>
          <p:txBody>
            <a:bodyPr wrap="none">
              <a:spAutoFit/>
            </a:bodyPr>
            <a:lstStyle/>
            <a:p>
              <a:r>
                <a:rPr lang="en-US" sz="1350">
                  <a:latin typeface="Whipsmart" pitchFamily="34" charset="0"/>
                </a:rPr>
                <a:t>-1</a:t>
              </a:r>
            </a:p>
          </p:txBody>
        </p:sp>
      </p:grpSp>
      <p:sp>
        <p:nvSpPr>
          <p:cNvPr id="19" name="Ellipszis 18"/>
          <p:cNvSpPr>
            <a:spLocks noChangeArrowheads="1"/>
          </p:cNvSpPr>
          <p:nvPr/>
        </p:nvSpPr>
        <p:spPr bwMode="auto">
          <a:xfrm>
            <a:off x="4652963" y="3158729"/>
            <a:ext cx="161925" cy="161925"/>
          </a:xfrm>
          <a:prstGeom prst="ellipse">
            <a:avLst/>
          </a:prstGeom>
          <a:solidFill>
            <a:srgbClr val="FF0000"/>
          </a:solidFill>
          <a:ln w="12700" algn="ctr">
            <a:solidFill>
              <a:schemeClr val="tx1"/>
            </a:solidFill>
            <a:round/>
            <a:headEnd/>
            <a:tailEnd/>
          </a:ln>
        </p:spPr>
        <p:txBody>
          <a:bodyPr/>
          <a:lstStyle/>
          <a:p>
            <a:endParaRPr lang="en-US" sz="1350">
              <a:latin typeface="Whipsmart" pitchFamily="34" charset="0"/>
            </a:endParaRPr>
          </a:p>
        </p:txBody>
      </p:sp>
      <p:sp>
        <p:nvSpPr>
          <p:cNvPr id="36880" name="Szövegdoboz 35"/>
          <p:cNvSpPr txBox="1">
            <a:spLocks noChangeArrowheads="1"/>
          </p:cNvSpPr>
          <p:nvPr/>
        </p:nvSpPr>
        <p:spPr bwMode="auto">
          <a:xfrm>
            <a:off x="2681288" y="4185047"/>
            <a:ext cx="285656" cy="300082"/>
          </a:xfrm>
          <a:prstGeom prst="rect">
            <a:avLst/>
          </a:prstGeom>
          <a:noFill/>
          <a:ln w="9525">
            <a:noFill/>
            <a:miter lim="800000"/>
            <a:headEnd/>
            <a:tailEnd/>
          </a:ln>
        </p:spPr>
        <p:txBody>
          <a:bodyPr wrap="none">
            <a:spAutoFit/>
          </a:bodyPr>
          <a:lstStyle/>
          <a:p>
            <a:r>
              <a:rPr lang="en-US" sz="1350">
                <a:latin typeface="Whipsmart" pitchFamily="34" charset="0"/>
              </a:rPr>
              <a:t>1</a:t>
            </a:r>
          </a:p>
        </p:txBody>
      </p:sp>
    </p:spTree>
    <p:extLst>
      <p:ext uri="{BB962C8B-B14F-4D97-AF65-F5344CB8AC3E}">
        <p14:creationId xmlns:p14="http://schemas.microsoft.com/office/powerpoint/2010/main" val="140319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3.7037E-6 L -0.15365 0.0463 " pathEditMode="relative" rAng="0" ptsTypes="AA">
                                      <p:cBhvr>
                                        <p:cTn id="11" dur="500" fill="hold"/>
                                        <p:tgtEl>
                                          <p:spTgt spid="19"/>
                                        </p:tgtEl>
                                        <p:attrNameLst>
                                          <p:attrName>ppt_x</p:attrName>
                                          <p:attrName>ppt_y</p:attrName>
                                        </p:attrNameLst>
                                      </p:cBhvr>
                                      <p:rCtr x="-7691" y="231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6877"/>
                                        </p:tgtEl>
                                        <p:attrNameLst>
                                          <p:attrName>style.visibility</p:attrName>
                                        </p:attrNameLst>
                                      </p:cBhvr>
                                      <p:to>
                                        <p:strVal val="visible"/>
                                      </p:to>
                                    </p:set>
                                    <p:animEffect transition="in" filter="fade">
                                      <p:cBhvr>
                                        <p:cTn id="16" dur="500"/>
                                        <p:tgtEl>
                                          <p:spTgt spid="368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876"/>
                                        </p:tgtEl>
                                        <p:attrNameLst>
                                          <p:attrName>style.visibility</p:attrName>
                                        </p:attrNameLst>
                                      </p:cBhvr>
                                      <p:to>
                                        <p:strVal val="visible"/>
                                      </p:to>
                                    </p:set>
                                    <p:animEffect transition="in" filter="fade">
                                      <p:cBhvr>
                                        <p:cTn id="19" dur="500"/>
                                        <p:tgtEl>
                                          <p:spTgt spid="3687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accel="50000" decel="50000" fill="hold" nodeType="clickEffect">
                                  <p:stCondLst>
                                    <p:cond delay="0"/>
                                  </p:stCondLst>
                                  <p:childTnLst>
                                    <p:animScale>
                                      <p:cBhvr>
                                        <p:cTn id="23" dur="5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6876" grpId="0" animBg="1"/>
      <p:bldP spid="36877" grpId="0"/>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Világtér</a:t>
            </a:r>
            <a:endParaRPr lang="en-US" dirty="0"/>
          </a:p>
        </p:txBody>
      </p:sp>
      <p:pic>
        <p:nvPicPr>
          <p:cNvPr id="9219" name="Picture 2"/>
          <p:cNvPicPr>
            <a:picLocks noChangeAspect="1" noChangeArrowheads="1"/>
          </p:cNvPicPr>
          <p:nvPr/>
        </p:nvPicPr>
        <p:blipFill>
          <a:blip r:embed="rId3" cstate="print"/>
          <a:srcRect/>
          <a:stretch>
            <a:fillRect/>
          </a:stretch>
        </p:blipFill>
        <p:spPr bwMode="auto">
          <a:xfrm>
            <a:off x="2493170" y="2375298"/>
            <a:ext cx="4212431" cy="3159919"/>
          </a:xfrm>
          <a:prstGeom prst="rect">
            <a:avLst/>
          </a:prstGeom>
          <a:noFill/>
          <a:ln w="12700">
            <a:noFill/>
            <a:miter lim="800000"/>
            <a:headEnd/>
            <a:tailEnd/>
          </a:ln>
        </p:spPr>
      </p:pic>
    </p:spTree>
    <p:extLst>
      <p:ext uri="{BB962C8B-B14F-4D97-AF65-F5344CB8AC3E}">
        <p14:creationId xmlns:p14="http://schemas.microsoft.com/office/powerpoint/2010/main" val="3899374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2"/>
          <p:cNvPicPr>
            <a:picLocks noChangeAspect="1"/>
          </p:cNvPicPr>
          <p:nvPr/>
        </p:nvPicPr>
        <p:blipFill>
          <a:blip r:embed="rId6" cstate="print"/>
          <a:stretch>
            <a:fillRect/>
          </a:stretch>
        </p:blipFill>
        <p:spPr>
          <a:xfrm>
            <a:off x="1857375" y="4457700"/>
            <a:ext cx="532293" cy="468768"/>
          </a:xfrm>
          <a:prstGeom prst="rect">
            <a:avLst/>
          </a:prstGeom>
        </p:spPr>
      </p:pic>
      <p:pic>
        <p:nvPicPr>
          <p:cNvPr id="42" name="Picture 32"/>
          <p:cNvPicPr>
            <a:picLocks noChangeAspect="1"/>
          </p:cNvPicPr>
          <p:nvPr/>
        </p:nvPicPr>
        <p:blipFill>
          <a:blip r:embed="rId6" cstate="print"/>
          <a:stretch>
            <a:fillRect/>
          </a:stretch>
        </p:blipFill>
        <p:spPr>
          <a:xfrm>
            <a:off x="1696557" y="2628900"/>
            <a:ext cx="532293" cy="468768"/>
          </a:xfrm>
          <a:prstGeom prst="rect">
            <a:avLst/>
          </a:prstGeom>
        </p:spPr>
      </p:pic>
      <p:sp>
        <p:nvSpPr>
          <p:cNvPr id="37900" name="Line 12"/>
          <p:cNvSpPr>
            <a:spLocks noChangeShapeType="1"/>
          </p:cNvSpPr>
          <p:nvPr/>
        </p:nvSpPr>
        <p:spPr bwMode="auto">
          <a:xfrm flipH="1">
            <a:off x="2171700" y="2857500"/>
            <a:ext cx="1771650" cy="0"/>
          </a:xfrm>
          <a:prstGeom prst="line">
            <a:avLst/>
          </a:prstGeom>
          <a:noFill/>
          <a:ln w="12700">
            <a:solidFill>
              <a:schemeClr val="tx1"/>
            </a:solidFill>
            <a:round/>
            <a:headEnd/>
            <a:tailEnd type="triangle" w="med" len="med"/>
          </a:ln>
        </p:spPr>
        <p:txBody>
          <a:bodyPr wrap="none" anchor="ctr"/>
          <a:lstStyle/>
          <a:p>
            <a:endParaRPr lang="en-US" sz="1350"/>
          </a:p>
        </p:txBody>
      </p:sp>
      <p:sp>
        <p:nvSpPr>
          <p:cNvPr id="37901" name="Line 13"/>
          <p:cNvSpPr>
            <a:spLocks noChangeShapeType="1"/>
          </p:cNvSpPr>
          <p:nvPr/>
        </p:nvSpPr>
        <p:spPr bwMode="auto">
          <a:xfrm flipV="1">
            <a:off x="2171700" y="2000250"/>
            <a:ext cx="1657350" cy="857250"/>
          </a:xfrm>
          <a:prstGeom prst="line">
            <a:avLst/>
          </a:prstGeom>
          <a:noFill/>
          <a:ln w="12700">
            <a:solidFill>
              <a:schemeClr val="tx1"/>
            </a:solidFill>
            <a:round/>
            <a:headEnd/>
            <a:tailEnd/>
          </a:ln>
        </p:spPr>
        <p:txBody>
          <a:bodyPr wrap="none" anchor="ctr"/>
          <a:lstStyle/>
          <a:p>
            <a:endParaRPr lang="en-US" sz="1350"/>
          </a:p>
        </p:txBody>
      </p:sp>
      <p:sp>
        <p:nvSpPr>
          <p:cNvPr id="37902" name="Line 14"/>
          <p:cNvSpPr>
            <a:spLocks noChangeShapeType="1"/>
          </p:cNvSpPr>
          <p:nvPr/>
        </p:nvSpPr>
        <p:spPr bwMode="auto">
          <a:xfrm>
            <a:off x="2171700" y="2857500"/>
            <a:ext cx="1771650" cy="800100"/>
          </a:xfrm>
          <a:prstGeom prst="line">
            <a:avLst/>
          </a:prstGeom>
          <a:noFill/>
          <a:ln w="12700">
            <a:solidFill>
              <a:schemeClr val="tx1"/>
            </a:solidFill>
            <a:round/>
            <a:headEnd/>
            <a:tailEnd/>
          </a:ln>
        </p:spPr>
        <p:txBody>
          <a:bodyPr wrap="none" anchor="ctr"/>
          <a:lstStyle/>
          <a:p>
            <a:endParaRPr lang="en-US" sz="1350"/>
          </a:p>
        </p:txBody>
      </p:sp>
      <p:sp>
        <p:nvSpPr>
          <p:cNvPr id="37903" name="Line 15"/>
          <p:cNvSpPr>
            <a:spLocks noChangeShapeType="1"/>
          </p:cNvSpPr>
          <p:nvPr/>
        </p:nvSpPr>
        <p:spPr bwMode="auto">
          <a:xfrm>
            <a:off x="2571750" y="2114550"/>
            <a:ext cx="0" cy="1428750"/>
          </a:xfrm>
          <a:prstGeom prst="line">
            <a:avLst/>
          </a:prstGeom>
          <a:noFill/>
          <a:ln w="12700">
            <a:solidFill>
              <a:schemeClr val="tx1"/>
            </a:solidFill>
            <a:prstDash val="sysDot"/>
            <a:round/>
            <a:headEnd/>
            <a:tailEnd/>
          </a:ln>
        </p:spPr>
        <p:txBody>
          <a:bodyPr wrap="none" anchor="ctr"/>
          <a:lstStyle/>
          <a:p>
            <a:endParaRPr lang="en-US" sz="1350">
              <a:latin typeface="Times New Roman" pitchFamily="18" charset="0"/>
              <a:cs typeface="Times New Roman" pitchFamily="18" charset="0"/>
            </a:endParaRPr>
          </a:p>
        </p:txBody>
      </p:sp>
      <p:sp>
        <p:nvSpPr>
          <p:cNvPr id="37904" name="Line 16"/>
          <p:cNvSpPr>
            <a:spLocks noChangeShapeType="1"/>
          </p:cNvSpPr>
          <p:nvPr/>
        </p:nvSpPr>
        <p:spPr bwMode="auto">
          <a:xfrm>
            <a:off x="3829050" y="2000250"/>
            <a:ext cx="0" cy="1657350"/>
          </a:xfrm>
          <a:prstGeom prst="line">
            <a:avLst/>
          </a:prstGeom>
          <a:noFill/>
          <a:ln w="12700">
            <a:solidFill>
              <a:schemeClr val="tx1"/>
            </a:solidFill>
            <a:prstDash val="sysDot"/>
            <a:round/>
            <a:headEnd/>
            <a:tailEnd/>
          </a:ln>
        </p:spPr>
        <p:txBody>
          <a:bodyPr wrap="none" anchor="ctr"/>
          <a:lstStyle/>
          <a:p>
            <a:endParaRPr lang="en-US" sz="1350">
              <a:latin typeface="Times New Roman" pitchFamily="18" charset="0"/>
              <a:cs typeface="Times New Roman" pitchFamily="18" charset="0"/>
            </a:endParaRPr>
          </a:p>
        </p:txBody>
      </p:sp>
      <p:sp>
        <p:nvSpPr>
          <p:cNvPr id="37905" name="Rectangle 17"/>
          <p:cNvSpPr>
            <a:spLocks noChangeArrowheads="1"/>
          </p:cNvSpPr>
          <p:nvPr/>
        </p:nvSpPr>
        <p:spPr bwMode="auto">
          <a:xfrm>
            <a:off x="2457450" y="3543301"/>
            <a:ext cx="364202"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fp</a:t>
            </a:r>
          </a:p>
        </p:txBody>
      </p:sp>
      <p:sp>
        <p:nvSpPr>
          <p:cNvPr id="37906" name="Rectangle 18"/>
          <p:cNvSpPr>
            <a:spLocks noChangeArrowheads="1"/>
          </p:cNvSpPr>
          <p:nvPr/>
        </p:nvSpPr>
        <p:spPr bwMode="auto">
          <a:xfrm>
            <a:off x="3657601" y="3600451"/>
            <a:ext cx="41549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bp</a:t>
            </a:r>
          </a:p>
        </p:txBody>
      </p:sp>
      <p:sp>
        <p:nvSpPr>
          <p:cNvPr id="37917" name="Line 29"/>
          <p:cNvSpPr>
            <a:spLocks noChangeShapeType="1"/>
          </p:cNvSpPr>
          <p:nvPr/>
        </p:nvSpPr>
        <p:spPr bwMode="auto">
          <a:xfrm flipH="1">
            <a:off x="2343151" y="4686300"/>
            <a:ext cx="1578769" cy="0"/>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7918" name="Line 31"/>
          <p:cNvSpPr>
            <a:spLocks noChangeShapeType="1"/>
          </p:cNvSpPr>
          <p:nvPr/>
        </p:nvSpPr>
        <p:spPr bwMode="auto">
          <a:xfrm flipV="1">
            <a:off x="2343150" y="3886200"/>
            <a:ext cx="800100" cy="800100"/>
          </a:xfrm>
          <a:prstGeom prst="line">
            <a:avLst/>
          </a:prstGeom>
          <a:noFill/>
          <a:ln w="12700">
            <a:solidFill>
              <a:schemeClr val="tx1"/>
            </a:solidFill>
            <a:round/>
            <a:headEnd/>
            <a:tailEnd/>
          </a:ln>
        </p:spPr>
        <p:txBody>
          <a:bodyPr wrap="none" anchor="ctr"/>
          <a:lstStyle/>
          <a:p>
            <a:endParaRPr lang="en-US" sz="1350">
              <a:latin typeface="Times New Roman" pitchFamily="18" charset="0"/>
              <a:cs typeface="Times New Roman" pitchFamily="18" charset="0"/>
            </a:endParaRPr>
          </a:p>
        </p:txBody>
      </p:sp>
      <p:sp>
        <p:nvSpPr>
          <p:cNvPr id="37919" name="Line 32"/>
          <p:cNvSpPr>
            <a:spLocks noChangeShapeType="1"/>
          </p:cNvSpPr>
          <p:nvPr/>
        </p:nvSpPr>
        <p:spPr bwMode="auto">
          <a:xfrm>
            <a:off x="2343150" y="4686300"/>
            <a:ext cx="800100" cy="800100"/>
          </a:xfrm>
          <a:prstGeom prst="line">
            <a:avLst/>
          </a:prstGeom>
          <a:noFill/>
          <a:ln w="12700">
            <a:solidFill>
              <a:schemeClr val="tx1"/>
            </a:solidFill>
            <a:round/>
            <a:headEnd/>
            <a:tailEnd/>
          </a:ln>
        </p:spPr>
        <p:txBody>
          <a:bodyPr wrap="none" anchor="ctr"/>
          <a:lstStyle/>
          <a:p>
            <a:endParaRPr lang="en-US" sz="1350"/>
          </a:p>
        </p:txBody>
      </p:sp>
      <p:sp>
        <p:nvSpPr>
          <p:cNvPr id="37920" name="Line 33"/>
          <p:cNvSpPr>
            <a:spLocks noChangeShapeType="1"/>
          </p:cNvSpPr>
          <p:nvPr/>
        </p:nvSpPr>
        <p:spPr bwMode="auto">
          <a:xfrm>
            <a:off x="2571750" y="4000500"/>
            <a:ext cx="0" cy="1428750"/>
          </a:xfrm>
          <a:prstGeom prst="line">
            <a:avLst/>
          </a:prstGeom>
          <a:noFill/>
          <a:ln w="12700">
            <a:solidFill>
              <a:schemeClr val="tx1"/>
            </a:solidFill>
            <a:prstDash val="sysDot"/>
            <a:round/>
            <a:headEnd/>
            <a:tailEnd/>
          </a:ln>
        </p:spPr>
        <p:txBody>
          <a:bodyPr wrap="none" anchor="ctr"/>
          <a:lstStyle/>
          <a:p>
            <a:endParaRPr lang="en-US" sz="1350"/>
          </a:p>
        </p:txBody>
      </p:sp>
      <p:sp>
        <p:nvSpPr>
          <p:cNvPr id="37921" name="Line 34"/>
          <p:cNvSpPr>
            <a:spLocks noChangeShapeType="1"/>
          </p:cNvSpPr>
          <p:nvPr/>
        </p:nvSpPr>
        <p:spPr bwMode="auto">
          <a:xfrm>
            <a:off x="3850481" y="3883819"/>
            <a:ext cx="0" cy="1657350"/>
          </a:xfrm>
          <a:prstGeom prst="line">
            <a:avLst/>
          </a:prstGeom>
          <a:noFill/>
          <a:ln w="12700">
            <a:solidFill>
              <a:schemeClr val="tx1"/>
            </a:solidFill>
            <a:prstDash val="sysDot"/>
            <a:round/>
            <a:headEnd/>
            <a:tailEnd/>
          </a:ln>
        </p:spPr>
        <p:txBody>
          <a:bodyPr wrap="none" anchor="ctr"/>
          <a:lstStyle/>
          <a:p>
            <a:endParaRPr lang="en-US" sz="1350"/>
          </a:p>
        </p:txBody>
      </p:sp>
      <p:sp>
        <p:nvSpPr>
          <p:cNvPr id="37922" name="Text Box 36"/>
          <p:cNvSpPr txBox="1">
            <a:spLocks noChangeArrowheads="1"/>
          </p:cNvSpPr>
          <p:nvPr/>
        </p:nvSpPr>
        <p:spPr bwMode="auto">
          <a:xfrm>
            <a:off x="1314451" y="5143501"/>
            <a:ext cx="1245854" cy="646331"/>
          </a:xfrm>
          <a:prstGeom prst="rect">
            <a:avLst/>
          </a:prstGeom>
          <a:noFill/>
          <a:ln w="12700">
            <a:noFill/>
            <a:miter lim="800000"/>
            <a:headEnd/>
            <a:tailEnd/>
          </a:ln>
        </p:spPr>
        <p:txBody>
          <a:bodyPr wrap="none">
            <a:spAutoFit/>
          </a:bodyPr>
          <a:lstStyle/>
          <a:p>
            <a:r>
              <a:rPr lang="hu-HU" dirty="0">
                <a:latin typeface="Whipsmart" pitchFamily="34" charset="0"/>
              </a:rPr>
              <a:t>90 </a:t>
            </a:r>
            <a:r>
              <a:rPr lang="en-US" dirty="0">
                <a:latin typeface="Whipsmart" pitchFamily="34" charset="0"/>
              </a:rPr>
              <a:t>degrees</a:t>
            </a:r>
          </a:p>
          <a:p>
            <a:r>
              <a:rPr lang="en-US" dirty="0">
                <a:latin typeface="Whipsmart" pitchFamily="34" charset="0"/>
              </a:rPr>
              <a:t>field of view</a:t>
            </a:r>
            <a:endParaRPr lang="hu-HU" dirty="0">
              <a:latin typeface="Whipsmart" pitchFamily="34" charset="0"/>
            </a:endParaRPr>
          </a:p>
        </p:txBody>
      </p:sp>
      <p:sp>
        <p:nvSpPr>
          <p:cNvPr id="40" name="Cím 39"/>
          <p:cNvSpPr>
            <a:spLocks noGrp="1"/>
          </p:cNvSpPr>
          <p:nvPr>
            <p:ph type="title"/>
          </p:nvPr>
        </p:nvSpPr>
        <p:spPr/>
        <p:txBody>
          <a:bodyPr/>
          <a:lstStyle/>
          <a:p>
            <a:r>
              <a:rPr lang="hu-HU" dirty="0" smtClean="0"/>
              <a:t>Normalizálás</a:t>
            </a:r>
            <a:endParaRPr lang="en-US" dirty="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657689" y="2924784"/>
            <a:ext cx="2640111" cy="1697582"/>
          </a:xfrm>
          <a:prstGeom prst="rect">
            <a:avLst/>
          </a:prstGeom>
        </p:spPr>
      </p:pic>
      <p:sp>
        <p:nvSpPr>
          <p:cNvPr id="25" name="Text Box 7"/>
          <p:cNvSpPr txBox="1">
            <a:spLocks noChangeArrowheads="1"/>
          </p:cNvSpPr>
          <p:nvPr/>
        </p:nvSpPr>
        <p:spPr bwMode="auto">
          <a:xfrm>
            <a:off x="4043363" y="3952947"/>
            <a:ext cx="1244251"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aspect ratio</a:t>
            </a:r>
          </a:p>
        </p:txBody>
      </p:sp>
      <p:sp>
        <p:nvSpPr>
          <p:cNvPr id="26" name="Text Box 7"/>
          <p:cNvSpPr txBox="1">
            <a:spLocks noChangeArrowheads="1"/>
          </p:cNvSpPr>
          <p:nvPr/>
        </p:nvSpPr>
        <p:spPr bwMode="auto">
          <a:xfrm>
            <a:off x="5931527" y="2082626"/>
            <a:ext cx="2414444"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field of view angle (FOV)</a:t>
            </a:r>
          </a:p>
        </p:txBody>
      </p:sp>
      <p:cxnSp>
        <p:nvCxnSpPr>
          <p:cNvPr id="6" name="Straight Arrow Connector 5"/>
          <p:cNvCxnSpPr>
            <a:stCxn id="25" idx="3"/>
          </p:cNvCxnSpPr>
          <p:nvPr/>
        </p:nvCxnSpPr>
        <p:spPr>
          <a:xfrm flipV="1">
            <a:off x="5287614" y="3322057"/>
            <a:ext cx="511131" cy="815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2"/>
          </p:cNvCxnSpPr>
          <p:nvPr/>
        </p:nvCxnSpPr>
        <p:spPr>
          <a:xfrm>
            <a:off x="7138749" y="2451958"/>
            <a:ext cx="105319" cy="114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741121" y="2602056"/>
            <a:ext cx="68394" cy="227485"/>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053457" y="2273035"/>
            <a:ext cx="766388" cy="355865"/>
          </a:xfrm>
          <a:prstGeom prst="rect">
            <a:avLst/>
          </a:prstGeom>
        </p:spPr>
      </p:pic>
      <p:sp>
        <p:nvSpPr>
          <p:cNvPr id="11" name="Right Brace 10"/>
          <p:cNvSpPr/>
          <p:nvPr/>
        </p:nvSpPr>
        <p:spPr>
          <a:xfrm>
            <a:off x="3859873" y="2000250"/>
            <a:ext cx="95750" cy="857250"/>
          </a:xfrm>
          <a:prstGeom prst="rightBrace">
            <a:avLst>
              <a:gd name="adj1" fmla="val 7175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1043586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Osztás mátrixszorzással</a:t>
            </a:r>
            <a:r>
              <a:rPr lang="en-US" dirty="0" smtClean="0"/>
              <a:t>? </a:t>
            </a:r>
            <a:r>
              <a:rPr lang="hu-HU" dirty="0" smtClean="0"/>
              <a:t>Csak homogén koordinátákban</a:t>
            </a:r>
            <a:r>
              <a:rPr lang="en-US" dirty="0" smtClean="0"/>
              <a:t>!</a:t>
            </a:r>
            <a:endParaRPr lang="en-US" dirty="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163575" y="2770206"/>
            <a:ext cx="2976373" cy="267233"/>
          </a:xfrm>
          <a:prstGeom prst="rect">
            <a:avLst/>
          </a:prstGeom>
        </p:spPr>
      </p:pic>
      <p:pic>
        <p:nvPicPr>
          <p:cNvPr id="19" name="Picture 1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165175" y="2349691"/>
            <a:ext cx="2974772" cy="254432"/>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535370" y="3517111"/>
            <a:ext cx="3256409" cy="478460"/>
          </a:xfrm>
          <a:prstGeom prst="rect">
            <a:avLst/>
          </a:prstGeom>
        </p:spPr>
      </p:pic>
      <p:pic>
        <p:nvPicPr>
          <p:cNvPr id="4" name="Picture 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21177" y="4399264"/>
            <a:ext cx="3538043" cy="478460"/>
          </a:xfrm>
          <a:prstGeom prst="rect">
            <a:avLst/>
          </a:prstGeom>
        </p:spPr>
      </p:pic>
      <p:pic>
        <p:nvPicPr>
          <p:cNvPr id="5" name="Picture 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710288" y="3995571"/>
            <a:ext cx="1516990" cy="1433777"/>
          </a:xfrm>
          <a:prstGeom prst="rect">
            <a:avLst/>
          </a:prstGeom>
        </p:spPr>
      </p:pic>
      <p:sp>
        <p:nvSpPr>
          <p:cNvPr id="26" name="Text Box 7"/>
          <p:cNvSpPr txBox="1">
            <a:spLocks noChangeArrowheads="1"/>
          </p:cNvSpPr>
          <p:nvPr/>
        </p:nvSpPr>
        <p:spPr bwMode="auto">
          <a:xfrm>
            <a:off x="4353454" y="5463709"/>
            <a:ext cx="2106667" cy="369332"/>
          </a:xfrm>
          <a:prstGeom prst="rect">
            <a:avLst/>
          </a:prstGeom>
          <a:noFill/>
          <a:ln w="25400">
            <a:noFill/>
            <a:miter lim="800000"/>
            <a:headEnd/>
            <a:tailEnd type="none" w="lg" len="med"/>
          </a:ln>
        </p:spPr>
        <p:txBody>
          <a:bodyPr wrap="none">
            <a:spAutoFit/>
          </a:bodyPr>
          <a:lstStyle/>
          <a:p>
            <a:r>
              <a:rPr lang="hu-HU" dirty="0" smtClean="0">
                <a:latin typeface="Whipsmart" pitchFamily="34" charset="0"/>
              </a:rPr>
              <a:t>milyen mátrix jön ide</a:t>
            </a:r>
            <a:r>
              <a:rPr lang="en-US" dirty="0" smtClean="0">
                <a:latin typeface="Whipsmart" pitchFamily="34" charset="0"/>
              </a:rPr>
              <a:t>?</a:t>
            </a:r>
            <a:endParaRPr lang="en-US" dirty="0">
              <a:latin typeface="Whipsmart" pitchFamily="34" charset="0"/>
            </a:endParaRPr>
          </a:p>
        </p:txBody>
      </p:sp>
    </p:spTree>
    <p:extLst>
      <p:ext uri="{BB962C8B-B14F-4D97-AF65-F5344CB8AC3E}">
        <p14:creationId xmlns:p14="http://schemas.microsoft.com/office/powerpoint/2010/main" val="61371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32"/>
          <p:cNvPicPr>
            <a:picLocks noChangeAspect="1"/>
          </p:cNvPicPr>
          <p:nvPr/>
        </p:nvPicPr>
        <p:blipFill>
          <a:blip r:embed="rId7" cstate="print"/>
          <a:stretch>
            <a:fillRect/>
          </a:stretch>
        </p:blipFill>
        <p:spPr>
          <a:xfrm>
            <a:off x="1493157" y="3465689"/>
            <a:ext cx="600075" cy="528461"/>
          </a:xfrm>
          <a:prstGeom prst="rect">
            <a:avLst/>
          </a:prstGeom>
        </p:spPr>
      </p:pic>
      <p:pic>
        <p:nvPicPr>
          <p:cNvPr id="44" name="Picture 32"/>
          <p:cNvPicPr>
            <a:picLocks noChangeAspect="1"/>
          </p:cNvPicPr>
          <p:nvPr/>
        </p:nvPicPr>
        <p:blipFill>
          <a:blip r:embed="rId7" cstate="print"/>
          <a:stretch>
            <a:fillRect/>
          </a:stretch>
        </p:blipFill>
        <p:spPr>
          <a:xfrm>
            <a:off x="1436007" y="2051050"/>
            <a:ext cx="600075" cy="528461"/>
          </a:xfrm>
          <a:prstGeom prst="rect">
            <a:avLst/>
          </a:prstGeom>
        </p:spPr>
      </p:pic>
      <p:sp>
        <p:nvSpPr>
          <p:cNvPr id="41986" name="Freeform 4"/>
          <p:cNvSpPr>
            <a:spLocks/>
          </p:cNvSpPr>
          <p:nvPr/>
        </p:nvSpPr>
        <p:spPr bwMode="auto">
          <a:xfrm>
            <a:off x="2263492" y="2929731"/>
            <a:ext cx="571500" cy="1600200"/>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sz="1350"/>
          </a:p>
        </p:txBody>
      </p:sp>
      <p:sp>
        <p:nvSpPr>
          <p:cNvPr id="41997" name="Line 15"/>
          <p:cNvSpPr>
            <a:spLocks noChangeShapeType="1"/>
          </p:cNvSpPr>
          <p:nvPr/>
        </p:nvSpPr>
        <p:spPr bwMode="auto">
          <a:xfrm flipH="1">
            <a:off x="2034892" y="3729831"/>
            <a:ext cx="1143000" cy="0"/>
          </a:xfrm>
          <a:prstGeom prst="line">
            <a:avLst/>
          </a:prstGeom>
          <a:noFill/>
          <a:ln w="12700">
            <a:solidFill>
              <a:schemeClr val="tx1"/>
            </a:solidFill>
            <a:round/>
            <a:headEnd/>
            <a:tailEnd type="triangle" w="med" len="med"/>
          </a:ln>
        </p:spPr>
        <p:txBody>
          <a:bodyPr wrap="none" anchor="ctr"/>
          <a:lstStyle/>
          <a:p>
            <a:endParaRPr lang="en-US" sz="1350"/>
          </a:p>
        </p:txBody>
      </p:sp>
      <p:sp>
        <p:nvSpPr>
          <p:cNvPr id="41998" name="Line 16"/>
          <p:cNvSpPr>
            <a:spLocks noChangeShapeType="1"/>
          </p:cNvSpPr>
          <p:nvPr/>
        </p:nvSpPr>
        <p:spPr bwMode="auto">
          <a:xfrm flipV="1">
            <a:off x="2034892" y="2929731"/>
            <a:ext cx="800100" cy="800100"/>
          </a:xfrm>
          <a:prstGeom prst="line">
            <a:avLst/>
          </a:prstGeom>
          <a:noFill/>
          <a:ln w="12700">
            <a:solidFill>
              <a:schemeClr val="tx1"/>
            </a:solidFill>
            <a:round/>
            <a:headEnd/>
            <a:tailEnd/>
          </a:ln>
        </p:spPr>
        <p:txBody>
          <a:bodyPr wrap="none" anchor="ctr"/>
          <a:lstStyle/>
          <a:p>
            <a:endParaRPr lang="en-US" sz="1350"/>
          </a:p>
        </p:txBody>
      </p:sp>
      <p:sp>
        <p:nvSpPr>
          <p:cNvPr id="41999" name="Line 17"/>
          <p:cNvSpPr>
            <a:spLocks noChangeShapeType="1"/>
          </p:cNvSpPr>
          <p:nvPr/>
        </p:nvSpPr>
        <p:spPr bwMode="auto">
          <a:xfrm>
            <a:off x="2034892" y="3729831"/>
            <a:ext cx="800100" cy="800100"/>
          </a:xfrm>
          <a:prstGeom prst="line">
            <a:avLst/>
          </a:prstGeom>
          <a:noFill/>
          <a:ln w="12700">
            <a:solidFill>
              <a:schemeClr val="tx1"/>
            </a:solidFill>
            <a:round/>
            <a:headEnd/>
            <a:tailEnd/>
          </a:ln>
        </p:spPr>
        <p:txBody>
          <a:bodyPr wrap="none" anchor="ctr"/>
          <a:lstStyle/>
          <a:p>
            <a:endParaRPr lang="en-US" sz="1350"/>
          </a:p>
        </p:txBody>
      </p:sp>
      <p:sp>
        <p:nvSpPr>
          <p:cNvPr id="42000" name="Line 19"/>
          <p:cNvSpPr>
            <a:spLocks noChangeShapeType="1"/>
          </p:cNvSpPr>
          <p:nvPr/>
        </p:nvSpPr>
        <p:spPr bwMode="auto">
          <a:xfrm>
            <a:off x="2834992" y="2872581"/>
            <a:ext cx="0" cy="1657350"/>
          </a:xfrm>
          <a:prstGeom prst="line">
            <a:avLst/>
          </a:prstGeom>
          <a:noFill/>
          <a:ln w="12700">
            <a:solidFill>
              <a:schemeClr val="tx1"/>
            </a:solidFill>
            <a:prstDash val="sysDot"/>
            <a:round/>
            <a:headEnd/>
            <a:tailEnd/>
          </a:ln>
        </p:spPr>
        <p:txBody>
          <a:bodyPr wrap="none" anchor="ctr"/>
          <a:lstStyle/>
          <a:p>
            <a:endParaRPr lang="en-US" sz="1350"/>
          </a:p>
        </p:txBody>
      </p:sp>
      <p:sp>
        <p:nvSpPr>
          <p:cNvPr id="42001" name="Line 23"/>
          <p:cNvSpPr>
            <a:spLocks noChangeShapeType="1"/>
          </p:cNvSpPr>
          <p:nvPr/>
        </p:nvSpPr>
        <p:spPr bwMode="auto">
          <a:xfrm flipV="1">
            <a:off x="2162288" y="4503738"/>
            <a:ext cx="0" cy="1485900"/>
          </a:xfrm>
          <a:prstGeom prst="line">
            <a:avLst/>
          </a:prstGeom>
          <a:noFill/>
          <a:ln w="12700">
            <a:solidFill>
              <a:schemeClr val="tx1"/>
            </a:solidFill>
            <a:round/>
            <a:headEnd/>
            <a:tailEnd type="triangle" w="med" len="med"/>
          </a:ln>
        </p:spPr>
        <p:txBody>
          <a:bodyPr wrap="none" anchor="ctr"/>
          <a:lstStyle/>
          <a:p>
            <a:endParaRPr lang="en-US" sz="1350"/>
          </a:p>
        </p:txBody>
      </p:sp>
      <p:sp>
        <p:nvSpPr>
          <p:cNvPr id="42002" name="Line 24"/>
          <p:cNvSpPr>
            <a:spLocks noChangeShapeType="1"/>
          </p:cNvSpPr>
          <p:nvPr/>
        </p:nvSpPr>
        <p:spPr bwMode="auto">
          <a:xfrm flipV="1">
            <a:off x="1446724" y="5287169"/>
            <a:ext cx="1512094" cy="0"/>
          </a:xfrm>
          <a:prstGeom prst="line">
            <a:avLst/>
          </a:prstGeom>
          <a:noFill/>
          <a:ln w="12700">
            <a:solidFill>
              <a:schemeClr val="tx1"/>
            </a:solidFill>
            <a:round/>
            <a:headEnd/>
            <a:tailEnd type="triangle" w="med" len="med"/>
          </a:ln>
        </p:spPr>
        <p:txBody>
          <a:bodyPr wrap="none" anchor="ctr"/>
          <a:lstStyle/>
          <a:p>
            <a:endParaRPr lang="en-US" sz="1350"/>
          </a:p>
        </p:txBody>
      </p:sp>
      <p:sp>
        <p:nvSpPr>
          <p:cNvPr id="42003" name="Rectangle 35"/>
          <p:cNvSpPr>
            <a:spLocks noChangeArrowheads="1"/>
          </p:cNvSpPr>
          <p:nvPr/>
        </p:nvSpPr>
        <p:spPr bwMode="auto">
          <a:xfrm>
            <a:off x="1528876" y="4675188"/>
            <a:ext cx="1319213" cy="1257300"/>
          </a:xfrm>
          <a:prstGeom prst="rect">
            <a:avLst/>
          </a:prstGeom>
          <a:solidFill>
            <a:schemeClr val="accent1">
              <a:alpha val="50195"/>
            </a:schemeClr>
          </a:solidFill>
          <a:ln w="12700">
            <a:solidFill>
              <a:schemeClr val="tx1"/>
            </a:solidFill>
            <a:miter lim="800000"/>
            <a:headEnd/>
            <a:tailEnd/>
          </a:ln>
        </p:spPr>
        <p:txBody>
          <a:bodyPr wrap="none" anchor="ctr"/>
          <a:lstStyle/>
          <a:p>
            <a:endParaRPr lang="en-US" sz="1350"/>
          </a:p>
        </p:txBody>
      </p:sp>
      <p:sp>
        <p:nvSpPr>
          <p:cNvPr id="42004" name="Rectangle 36"/>
          <p:cNvSpPr>
            <a:spLocks noChangeArrowheads="1"/>
          </p:cNvSpPr>
          <p:nvPr/>
        </p:nvSpPr>
        <p:spPr bwMode="auto">
          <a:xfrm>
            <a:off x="2824276" y="4935936"/>
            <a:ext cx="301686" cy="369332"/>
          </a:xfrm>
          <a:prstGeom prst="rect">
            <a:avLst/>
          </a:prstGeom>
          <a:noFill/>
          <a:ln w="12700">
            <a:noFill/>
            <a:miter lim="800000"/>
            <a:headEnd/>
            <a:tailEnd/>
          </a:ln>
        </p:spPr>
        <p:txBody>
          <a:bodyPr wrap="none">
            <a:spAutoFit/>
          </a:bodyPr>
          <a:lstStyle/>
          <a:p>
            <a:r>
              <a:rPr lang="hu-HU"/>
              <a:t>1</a:t>
            </a:r>
          </a:p>
        </p:txBody>
      </p:sp>
      <p:sp>
        <p:nvSpPr>
          <p:cNvPr id="42017" name="Line 52"/>
          <p:cNvSpPr>
            <a:spLocks noChangeShapeType="1"/>
          </p:cNvSpPr>
          <p:nvPr/>
        </p:nvSpPr>
        <p:spPr bwMode="auto">
          <a:xfrm flipH="1">
            <a:off x="1926546" y="2299891"/>
            <a:ext cx="997744" cy="0"/>
          </a:xfrm>
          <a:prstGeom prst="line">
            <a:avLst/>
          </a:prstGeom>
          <a:noFill/>
          <a:ln w="12700">
            <a:solidFill>
              <a:schemeClr val="tx1"/>
            </a:solidFill>
            <a:round/>
            <a:headEnd/>
            <a:tailEnd type="triangle" w="med" len="med"/>
          </a:ln>
        </p:spPr>
        <p:txBody>
          <a:bodyPr wrap="none" anchor="ctr"/>
          <a:lstStyle/>
          <a:p>
            <a:endParaRPr lang="en-US" sz="1350"/>
          </a:p>
        </p:txBody>
      </p:sp>
      <p:sp>
        <p:nvSpPr>
          <p:cNvPr id="42018" name="Line 53"/>
          <p:cNvSpPr>
            <a:spLocks noChangeShapeType="1"/>
          </p:cNvSpPr>
          <p:nvPr/>
        </p:nvSpPr>
        <p:spPr bwMode="auto">
          <a:xfrm flipV="1">
            <a:off x="2025367" y="1802211"/>
            <a:ext cx="971550" cy="486965"/>
          </a:xfrm>
          <a:prstGeom prst="line">
            <a:avLst/>
          </a:prstGeom>
          <a:noFill/>
          <a:ln w="12700">
            <a:solidFill>
              <a:schemeClr val="tx1"/>
            </a:solidFill>
            <a:round/>
            <a:headEnd/>
            <a:tailEnd/>
          </a:ln>
        </p:spPr>
        <p:txBody>
          <a:bodyPr wrap="none" anchor="ctr"/>
          <a:lstStyle/>
          <a:p>
            <a:endParaRPr lang="en-US" sz="1350"/>
          </a:p>
        </p:txBody>
      </p:sp>
      <p:sp>
        <p:nvSpPr>
          <p:cNvPr id="42019" name="Line 54"/>
          <p:cNvSpPr>
            <a:spLocks noChangeShapeType="1"/>
          </p:cNvSpPr>
          <p:nvPr/>
        </p:nvSpPr>
        <p:spPr bwMode="auto">
          <a:xfrm>
            <a:off x="2025368" y="2289175"/>
            <a:ext cx="921544" cy="429816"/>
          </a:xfrm>
          <a:prstGeom prst="line">
            <a:avLst/>
          </a:prstGeom>
          <a:noFill/>
          <a:ln w="12700">
            <a:solidFill>
              <a:schemeClr val="tx1"/>
            </a:solidFill>
            <a:round/>
            <a:headEnd/>
            <a:tailEnd/>
          </a:ln>
        </p:spPr>
        <p:txBody>
          <a:bodyPr wrap="none" anchor="ctr"/>
          <a:lstStyle/>
          <a:p>
            <a:endParaRPr lang="en-US" sz="1350"/>
          </a:p>
        </p:txBody>
      </p:sp>
      <p:sp>
        <p:nvSpPr>
          <p:cNvPr id="42020" name="Line 56"/>
          <p:cNvSpPr>
            <a:spLocks noChangeShapeType="1"/>
          </p:cNvSpPr>
          <p:nvPr/>
        </p:nvSpPr>
        <p:spPr bwMode="auto">
          <a:xfrm flipH="1" flipV="1">
            <a:off x="2040846" y="1696245"/>
            <a:ext cx="11906" cy="808435"/>
          </a:xfrm>
          <a:prstGeom prst="line">
            <a:avLst/>
          </a:prstGeom>
          <a:noFill/>
          <a:ln w="12700">
            <a:solidFill>
              <a:schemeClr val="tx1"/>
            </a:solidFill>
            <a:round/>
            <a:headEnd/>
            <a:tailEnd type="triangle" w="med" len="med"/>
          </a:ln>
        </p:spPr>
        <p:txBody>
          <a:bodyPr wrap="none" anchor="ctr"/>
          <a:lstStyle/>
          <a:p>
            <a:endParaRPr lang="en-US" sz="1350"/>
          </a:p>
        </p:txBody>
      </p:sp>
      <p:sp>
        <p:nvSpPr>
          <p:cNvPr id="42021" name="Text Box 57"/>
          <p:cNvSpPr txBox="1">
            <a:spLocks noChangeArrowheads="1"/>
          </p:cNvSpPr>
          <p:nvPr/>
        </p:nvSpPr>
        <p:spPr bwMode="auto">
          <a:xfrm>
            <a:off x="2877854" y="1992710"/>
            <a:ext cx="241697" cy="369332"/>
          </a:xfrm>
          <a:prstGeom prst="rect">
            <a:avLst/>
          </a:prstGeom>
          <a:noFill/>
          <a:ln w="12700">
            <a:noFill/>
            <a:miter lim="800000"/>
            <a:headEnd/>
            <a:tailEnd/>
          </a:ln>
        </p:spPr>
        <p:txBody>
          <a:bodyPr>
            <a:spAutoFit/>
          </a:bodyPr>
          <a:lstStyle/>
          <a:p>
            <a:r>
              <a:rPr lang="hu-HU" i="1"/>
              <a:t>z</a:t>
            </a:r>
          </a:p>
        </p:txBody>
      </p:sp>
      <p:sp>
        <p:nvSpPr>
          <p:cNvPr id="42022" name="Text Box 58"/>
          <p:cNvSpPr txBox="1">
            <a:spLocks noChangeArrowheads="1"/>
          </p:cNvSpPr>
          <p:nvPr/>
        </p:nvSpPr>
        <p:spPr bwMode="auto">
          <a:xfrm>
            <a:off x="2040844" y="1506936"/>
            <a:ext cx="287258" cy="369332"/>
          </a:xfrm>
          <a:prstGeom prst="rect">
            <a:avLst/>
          </a:prstGeom>
          <a:noFill/>
          <a:ln w="12700">
            <a:noFill/>
            <a:miter lim="800000"/>
            <a:headEnd/>
            <a:tailEnd/>
          </a:ln>
        </p:spPr>
        <p:txBody>
          <a:bodyPr wrap="none">
            <a:spAutoFit/>
          </a:bodyPr>
          <a:lstStyle/>
          <a:p>
            <a:r>
              <a:rPr lang="hu-HU" i="1"/>
              <a:t>y</a:t>
            </a:r>
          </a:p>
        </p:txBody>
      </p:sp>
      <p:sp>
        <p:nvSpPr>
          <p:cNvPr id="42023" name="Freeform 60"/>
          <p:cNvSpPr>
            <a:spLocks/>
          </p:cNvSpPr>
          <p:nvPr/>
        </p:nvSpPr>
        <p:spPr bwMode="auto">
          <a:xfrm>
            <a:off x="2251586" y="1874839"/>
            <a:ext cx="627459" cy="827485"/>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sz="1350"/>
          </a:p>
        </p:txBody>
      </p:sp>
      <p:sp>
        <p:nvSpPr>
          <p:cNvPr id="46" name="Cím 45"/>
          <p:cNvSpPr>
            <a:spLocks noGrp="1"/>
          </p:cNvSpPr>
          <p:nvPr>
            <p:ph type="title"/>
          </p:nvPr>
        </p:nvSpPr>
        <p:spPr/>
        <p:txBody>
          <a:bodyPr/>
          <a:lstStyle/>
          <a:p>
            <a:r>
              <a:rPr lang="hu-HU" dirty="0" err="1" smtClean="0"/>
              <a:t>Perspektív</a:t>
            </a:r>
            <a:r>
              <a:rPr lang="hu-HU" dirty="0" smtClean="0"/>
              <a:t> vetítés mélységgel</a:t>
            </a:r>
            <a:endParaRPr lang="en-US" dirty="0"/>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458366" y="5005057"/>
            <a:ext cx="1776222" cy="241631"/>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458366" y="5568157"/>
            <a:ext cx="3850082" cy="478460"/>
          </a:xfrm>
          <a:prstGeom prst="rect">
            <a:avLst/>
          </a:prstGeom>
        </p:spPr>
      </p:pic>
      <p:pic>
        <p:nvPicPr>
          <p:cNvPr id="3" name="Picture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082629" y="5075929"/>
            <a:ext cx="1889837" cy="188824"/>
          </a:xfrm>
          <a:prstGeom prst="rect">
            <a:avLst/>
          </a:prstGeom>
        </p:spPr>
      </p:pic>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691995" y="2714318"/>
            <a:ext cx="3616453" cy="1753817"/>
          </a:xfrm>
          <a:prstGeom prst="rect">
            <a:avLst/>
          </a:prstGeom>
        </p:spPr>
      </p:pic>
    </p:spTree>
    <p:extLst>
      <p:ext uri="{BB962C8B-B14F-4D97-AF65-F5344CB8AC3E}">
        <p14:creationId xmlns:p14="http://schemas.microsoft.com/office/powerpoint/2010/main" val="1446244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Kameraparaméterek</a:t>
            </a:r>
            <a:endParaRPr lang="en-US" dirty="0"/>
          </a:p>
        </p:txBody>
      </p:sp>
      <p:sp>
        <p:nvSpPr>
          <p:cNvPr id="5" name="Content Placeholder 4"/>
          <p:cNvSpPr>
            <a:spLocks noGrp="1"/>
          </p:cNvSpPr>
          <p:nvPr>
            <p:ph idx="1"/>
          </p:nvPr>
        </p:nvSpPr>
        <p:spPr/>
        <p:txBody>
          <a:bodyPr>
            <a:normAutofit fontScale="92500"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PerspectiveCamera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C70040"/>
                </a:solidFill>
                <a:ea typeface="Times New Roman" panose="02020603050405020304" pitchFamily="18" charset="0"/>
                <a:cs typeface="Times New Roman" panose="02020603050405020304" pitchFamily="18" charset="0"/>
              </a:rPr>
              <a:t>vararg</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programs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pitch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yaw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dirty="0" smtClean="0">
                <a:solidFill>
                  <a:srgbClr val="000000"/>
                </a:solidFill>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smtClean="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ahead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right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up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030040" y="5947244"/>
            <a:ext cx="2918460" cy="646331"/>
          </a:xfrm>
          <a:prstGeom prst="rect">
            <a:avLst/>
          </a:prstGeom>
          <a:noFill/>
        </p:spPr>
        <p:txBody>
          <a:bodyPr wrap="square" rtlCol="0">
            <a:spAutoFit/>
          </a:bodyPr>
          <a:lstStyle/>
          <a:p>
            <a:r>
              <a:rPr lang="hu-HU" dirty="0" smtClean="0">
                <a:solidFill>
                  <a:srgbClr val="FF0000"/>
                </a:solidFill>
                <a:latin typeface="Whipsmart" panose="020B0502030203050204" pitchFamily="34" charset="0"/>
              </a:rPr>
              <a:t>jobbkezes koordinátarendszer:</a:t>
            </a:r>
          </a:p>
          <a:p>
            <a:r>
              <a:rPr lang="hu-HU" dirty="0" smtClean="0">
                <a:solidFill>
                  <a:srgbClr val="FF0000"/>
                </a:solidFill>
                <a:latin typeface="Whipsmart" panose="020B0502030203050204" pitchFamily="34" charset="0"/>
              </a:rPr>
              <a:t>x jobbra, y fel, z hátrafelé</a:t>
            </a:r>
            <a:endParaRPr lang="en-US" dirty="0">
              <a:solidFill>
                <a:srgbClr val="FF0000"/>
              </a:solidFill>
              <a:latin typeface="Whipsmart" panose="020B0502030203050204" pitchFamily="34" charset="0"/>
            </a:endParaRPr>
          </a:p>
        </p:txBody>
      </p:sp>
      <p:cxnSp>
        <p:nvCxnSpPr>
          <p:cNvPr id="7" name="Straight Arrow Connector 6"/>
          <p:cNvCxnSpPr>
            <a:stCxn id="6" idx="1"/>
          </p:cNvCxnSpPr>
          <p:nvPr/>
        </p:nvCxnSpPr>
        <p:spPr>
          <a:xfrm flipH="1" flipV="1">
            <a:off x="3719400" y="5483115"/>
            <a:ext cx="1310640" cy="787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56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Kameraparaméterek</a:t>
            </a:r>
            <a:endParaRPr lang="en-US" dirty="0"/>
          </a:p>
        </p:txBody>
      </p:sp>
      <p:sp>
        <p:nvSpPr>
          <p:cNvPr id="5" name="Content Placeholder 4"/>
          <p:cNvSpPr>
            <a:spLocks noGrp="1"/>
          </p:cNvSpPr>
          <p:nvPr>
            <p:ph idx="1"/>
          </p:nvPr>
        </p:nvSpPr>
        <p:spPr/>
        <p:txBody>
          <a:bodyPr>
            <a:normAutofit fontScale="92500"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hu-HU" dirty="0" smtClean="0">
                <a:solidFill>
                  <a:srgbClr val="7C4FCD"/>
                </a:solidFill>
                <a:ea typeface="Times New Roman" panose="02020603050405020304" pitchFamily="18" charset="0"/>
                <a:cs typeface="Times New Roman" panose="02020603050405020304" pitchFamily="18" charset="0"/>
              </a:rPr>
              <a:t> </a:t>
            </a:r>
            <a:r>
              <a:rPr lang="en-US" dirty="0" err="1" smtClean="0">
                <a:solidFill>
                  <a:srgbClr val="C70040"/>
                </a:solidFill>
                <a:ea typeface="Times New Roman" panose="02020603050405020304" pitchFamily="18" charset="0"/>
                <a:cs typeface="Times New Roman" panose="02020603050405020304" pitchFamily="18" charset="0"/>
              </a:rPr>
              <a:t>var</a:t>
            </a:r>
            <a:r>
              <a:rPr lang="en-US" dirty="0" smtClean="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fov</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aspect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nearPlane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0.1f</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7C4FCD"/>
                </a:solidFill>
                <a:ea typeface="Times New Roman" panose="02020603050405020304" pitchFamily="18" charset="0"/>
              </a:rPr>
              <a:t>  </a:t>
            </a:r>
            <a:r>
              <a:rPr lang="en-US" dirty="0" err="1">
                <a:solidFill>
                  <a:srgbClr val="C70040"/>
                </a:solidFill>
                <a:ea typeface="Times New Roman" panose="02020603050405020304" pitchFamily="18" charset="0"/>
              </a:rPr>
              <a:t>var</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farPlane</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1000.0f</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032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Tagváltozók mozgatáshoz</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hu-HU" dirty="0" smtClean="0">
                <a:solidFill>
                  <a:srgbClr val="C70040"/>
                </a:solidFill>
                <a:ea typeface="Times New Roman" panose="02020603050405020304" pitchFamily="18" charset="0"/>
                <a:cs typeface="Times New Roman" panose="02020603050405020304" pitchFamily="18" charset="0"/>
              </a:rPr>
              <a:t> </a:t>
            </a:r>
            <a:r>
              <a:rPr lang="en-US" dirty="0" err="1" smtClean="0">
                <a:solidFill>
                  <a:srgbClr val="C70040"/>
                </a:solidFill>
                <a:ea typeface="Times New Roman" panose="02020603050405020304" pitchFamily="18" charset="0"/>
                <a:cs typeface="Times New Roman" panose="02020603050405020304" pitchFamily="18" charset="0"/>
              </a:rPr>
              <a:t>var</a:t>
            </a:r>
            <a:r>
              <a:rPr lang="en-US" dirty="0" smtClean="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speed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0.005f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false</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7C4FCD"/>
                </a:solidFill>
                <a:ea typeface="Times New Roman" panose="02020603050405020304" pitchFamily="18" charset="0"/>
              </a:rPr>
              <a:t>  </a:t>
            </a:r>
            <a:r>
              <a:rPr lang="en-US" dirty="0" err="1">
                <a:solidFill>
                  <a:srgbClr val="C70040"/>
                </a:solidFill>
                <a:ea typeface="Times New Roman" panose="02020603050405020304" pitchFamily="18" charset="0"/>
              </a:rPr>
              <a:t>val</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Vec2(</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endParaRPr lang="en-US" sz="15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507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Mátrixok</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smtClean="0">
                <a:solidFill>
                  <a:srgbClr val="C70040"/>
                </a:solidFill>
                <a:ea typeface="Times New Roman" panose="02020603050405020304" pitchFamily="18" charset="0"/>
                <a:cs typeface="Times New Roman" panose="02020603050405020304" pitchFamily="18" charset="0"/>
              </a:rPr>
              <a:t>  </a:t>
            </a:r>
            <a:r>
              <a:rPr lang="en-US" dirty="0" err="1" smtClean="0">
                <a:solidFill>
                  <a:srgbClr val="C70040"/>
                </a:solidFill>
                <a:ea typeface="Times New Roman" panose="02020603050405020304" pitchFamily="18" charset="0"/>
                <a:cs typeface="Times New Roman" panose="02020603050405020304" pitchFamily="18" charset="0"/>
              </a:rPr>
              <a:t>val</a:t>
            </a:r>
            <a:r>
              <a:rPr lang="en-US" dirty="0" smtClean="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rotationMatrix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rayDirMatrix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80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Világ felfelé iránya</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companion object </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worldUp</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rPr>
              <a:t>  }</a:t>
            </a:r>
            <a:endParaRPr lang="en-US" dirty="0">
              <a:solidFill>
                <a:prstClr val="black"/>
              </a:solidFill>
              <a:ea typeface="Calibri" panose="020F0502020204030204" pitchFamily="34" charset="0"/>
            </a:endParaRPr>
          </a:p>
        </p:txBody>
      </p:sp>
    </p:spTree>
    <p:extLst>
      <p:ext uri="{BB962C8B-B14F-4D97-AF65-F5344CB8AC3E}">
        <p14:creationId xmlns:p14="http://schemas.microsoft.com/office/powerpoint/2010/main" val="2802000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View mátrix számítása</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smtClean="0">
                <a:solidFill>
                  <a:srgbClr val="000000"/>
                </a:solidFill>
                <a:ea typeface="Times New Roman" panose="02020603050405020304" pitchFamily="18" charset="0"/>
                <a:cs typeface="Times New Roman" panose="02020603050405020304" pitchFamily="18" charset="0"/>
              </a:rPr>
              <a:t>    </a:t>
            </a:r>
            <a:r>
              <a:rPr lang="en-US" sz="1600" dirty="0" err="1" smtClean="0">
                <a:solidFill>
                  <a:srgbClr val="000000"/>
                </a:solidFill>
                <a:ea typeface="Times New Roman" panose="02020603050405020304" pitchFamily="18" charset="0"/>
                <a:cs typeface="Times New Roman" panose="02020603050405020304" pitchFamily="18" charset="0"/>
              </a:rPr>
              <a:t>rotationMatrix</a:t>
            </a:r>
            <a:r>
              <a:rPr lang="en-US" sz="1600" dirty="0" err="1" smtClean="0">
                <a:solidFill>
                  <a:srgbClr val="C70040"/>
                </a:solidFill>
                <a:ea typeface="Times New Roman" panose="02020603050405020304" pitchFamily="18" charset="0"/>
                <a:cs typeface="Times New Roman" panose="02020603050405020304" pitchFamily="18" charset="0"/>
              </a:rPr>
              <a:t>.</a:t>
            </a:r>
            <a:r>
              <a:rPr lang="en-US" sz="1600" dirty="0" err="1" smtClean="0">
                <a:solidFill>
                  <a:srgbClr val="427E00"/>
                </a:solidFill>
                <a:ea typeface="Times New Roman" panose="02020603050405020304" pitchFamily="18" charset="0"/>
                <a:cs typeface="Times New Roman" panose="02020603050405020304" pitchFamily="18" charset="0"/>
              </a:rPr>
              <a:t>set</a:t>
            </a: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rotate(roll)</a:t>
            </a:r>
            <a:r>
              <a:rPr lang="en-US" sz="1600" dirty="0">
                <a:solidFill>
                  <a:srgbClr val="C7004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rotate(pitch, </a:t>
            </a:r>
            <a:r>
              <a:rPr lang="en-US" sz="1600" dirty="0">
                <a:solidFill>
                  <a:srgbClr val="7C4FCD"/>
                </a:solidFill>
                <a:ea typeface="Times New Roman" panose="02020603050405020304" pitchFamily="18" charset="0"/>
                <a:cs typeface="Times New Roman" panose="02020603050405020304" pitchFamily="18" charset="0"/>
              </a:rPr>
              <a:t>1.0f</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0.0f</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0.0f</a:t>
            </a:r>
            <a:r>
              <a:rPr lang="en-US" sz="1600" dirty="0">
                <a:solidFill>
                  <a:srgbClr val="000000"/>
                </a:solidFill>
                <a:ea typeface="Times New Roman" panose="02020603050405020304" pitchFamily="18" charset="0"/>
                <a:cs typeface="Times New Roman" panose="02020603050405020304" pitchFamily="18" charset="0"/>
              </a:rPr>
              <a:t>)</a:t>
            </a:r>
            <a:r>
              <a:rPr lang="en-US" sz="1600" dirty="0">
                <a:solidFill>
                  <a:srgbClr val="C7004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rotate(yaw, </a:t>
            </a:r>
            <a:r>
              <a:rPr lang="en-US" sz="1600" dirty="0">
                <a:solidFill>
                  <a:srgbClr val="7C4FCD"/>
                </a:solidFill>
                <a:ea typeface="Times New Roman" panose="02020603050405020304" pitchFamily="18" charset="0"/>
                <a:cs typeface="Times New Roman" panose="02020603050405020304" pitchFamily="18" charset="0"/>
              </a:rPr>
              <a:t>0.0f</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1.0f</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0.0f</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viewProjMatrix</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427E00"/>
                </a:solidFill>
                <a:ea typeface="Times New Roman" panose="02020603050405020304" pitchFamily="18" charset="0"/>
                <a:cs typeface="Times New Roman" panose="02020603050405020304" pitchFamily="18" charset="0"/>
              </a:rPr>
              <a:t>set</a:t>
            </a:r>
            <a:r>
              <a:rPr lang="en-US" sz="1600" dirty="0">
                <a:solidFill>
                  <a:srgbClr val="000000"/>
                </a:solidFill>
                <a:ea typeface="Times New Roman" panose="02020603050405020304" pitchFamily="18" charset="0"/>
                <a:cs typeface="Times New Roman" panose="02020603050405020304" pitchFamily="18" charset="0"/>
              </a:rPr>
              <a:t>(</a:t>
            </a:r>
            <a:r>
              <a:rPr lang="en-US" sz="1600" i="1" dirty="0" err="1">
                <a:solidFill>
                  <a:srgbClr val="CB6500"/>
                </a:solidFill>
                <a:ea typeface="Times New Roman" panose="02020603050405020304" pitchFamily="18" charset="0"/>
                <a:cs typeface="Times New Roman" panose="02020603050405020304" pitchFamily="18" charset="0"/>
              </a:rPr>
              <a:t>rotationMatrix</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translate(position)</a:t>
            </a:r>
            <a:r>
              <a:rPr lang="en-US" sz="1600" dirty="0">
                <a:solidFill>
                  <a:srgbClr val="C7004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C70040"/>
                </a:solidFill>
                <a:ea typeface="Times New Roman" panose="02020603050405020304" pitchFamily="18" charset="0"/>
              </a:rPr>
              <a:t>      </a:t>
            </a:r>
            <a:r>
              <a:rPr lang="en-US" sz="1600" dirty="0">
                <a:solidFill>
                  <a:srgbClr val="000000"/>
                </a:solidFill>
                <a:ea typeface="Times New Roman" panose="02020603050405020304" pitchFamily="18" charset="0"/>
              </a:rPr>
              <a:t>invert()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85587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Proj mátrix számítása</a:t>
            </a:r>
            <a:endParaRPr lang="en-US" dirty="0"/>
          </a:p>
        </p:txBody>
      </p:sp>
      <p:sp>
        <p:nvSpPr>
          <p:cNvPr id="5" name="Content Placeholder 4"/>
          <p:cNvSpPr>
            <a:spLocks noGrp="1"/>
          </p:cNvSpPr>
          <p:nvPr>
            <p:ph idx="1"/>
          </p:nvPr>
        </p:nvSpPr>
        <p:spPr/>
        <p:txBody>
          <a:bodyPr>
            <a:normAutofit fontScale="92500"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smtClean="0">
                <a:solidFill>
                  <a:srgbClr val="C70040"/>
                </a:solidFill>
                <a:ea typeface="Times New Roman" panose="02020603050405020304" pitchFamily="18" charset="0"/>
                <a:cs typeface="Times New Roman" panose="02020603050405020304" pitchFamily="18" charset="0"/>
              </a:rPr>
              <a:t>    </a:t>
            </a:r>
            <a:r>
              <a:rPr lang="en-US" dirty="0" err="1" smtClean="0">
                <a:solidFill>
                  <a:srgbClr val="C70040"/>
                </a:solidFill>
                <a:ea typeface="Times New Roman" panose="02020603050405020304" pitchFamily="18" charset="0"/>
                <a:cs typeface="Times New Roman" panose="02020603050405020304" pitchFamily="18" charset="0"/>
              </a:rPr>
              <a:t>val</a:t>
            </a:r>
            <a:r>
              <a:rPr lang="en-US" dirty="0" smtClean="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tan(</a:t>
            </a:r>
            <a:r>
              <a:rPr lang="en-US" dirty="0" err="1">
                <a:solidFill>
                  <a:srgbClr val="000000"/>
                </a:solidFill>
                <a:ea typeface="Times New Roman" panose="02020603050405020304" pitchFamily="18" charset="0"/>
                <a:cs typeface="Times New Roman" panose="02020603050405020304" pitchFamily="18" charset="0"/>
              </a:rPr>
              <a:t>fov</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xScale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aspect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f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farPlane</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n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nearPlane</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xScale</a:t>
            </a: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(n</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f) ,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 </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 </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2</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n</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f</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(n</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f) ,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endParaRPr lang="hu-HU"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1896862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3" cstate="print"/>
          <a:stretch>
            <a:fillRect/>
          </a:stretch>
        </p:blipFill>
        <p:spPr>
          <a:xfrm rot="1800000">
            <a:off x="2736540" y="2859093"/>
            <a:ext cx="451804" cy="397885"/>
          </a:xfrm>
          <a:prstGeom prst="rect">
            <a:avLst/>
          </a:prstGeom>
        </p:spPr>
      </p:pic>
      <p:sp>
        <p:nvSpPr>
          <p:cNvPr id="2" name="Cím 1"/>
          <p:cNvSpPr>
            <a:spLocks noGrp="1"/>
          </p:cNvSpPr>
          <p:nvPr>
            <p:ph type="title"/>
          </p:nvPr>
        </p:nvSpPr>
        <p:spPr/>
        <p:txBody>
          <a:bodyPr/>
          <a:lstStyle/>
          <a:p>
            <a:pPr>
              <a:defRPr/>
            </a:pPr>
            <a:r>
              <a:rPr lang="hu-HU" dirty="0" smtClean="0"/>
              <a:t>Kameratér</a:t>
            </a:r>
            <a:endParaRPr lang="en-US" dirty="0"/>
          </a:p>
        </p:txBody>
      </p:sp>
      <p:sp>
        <p:nvSpPr>
          <p:cNvPr id="10244" name="Line 58"/>
          <p:cNvSpPr>
            <a:spLocks noChangeShapeType="1"/>
          </p:cNvSpPr>
          <p:nvPr/>
        </p:nvSpPr>
        <p:spPr bwMode="auto">
          <a:xfrm flipV="1">
            <a:off x="3006329" y="3689747"/>
            <a:ext cx="0" cy="1143000"/>
          </a:xfrm>
          <a:prstGeom prst="line">
            <a:avLst/>
          </a:prstGeom>
          <a:noFill/>
          <a:ln w="12700">
            <a:solidFill>
              <a:schemeClr val="tx1"/>
            </a:solidFill>
            <a:round/>
            <a:headEnd/>
            <a:tailEnd type="triangle" w="med" len="med"/>
          </a:ln>
        </p:spPr>
        <p:txBody>
          <a:bodyPr wrap="none" anchor="ctr"/>
          <a:lstStyle/>
          <a:p>
            <a:endParaRPr lang="en-US" sz="1350">
              <a:latin typeface="Whipsmart" pitchFamily="34" charset="0"/>
            </a:endParaRPr>
          </a:p>
        </p:txBody>
      </p:sp>
      <p:sp>
        <p:nvSpPr>
          <p:cNvPr id="10245" name="Line 59"/>
          <p:cNvSpPr>
            <a:spLocks noChangeShapeType="1"/>
          </p:cNvSpPr>
          <p:nvPr/>
        </p:nvSpPr>
        <p:spPr bwMode="auto">
          <a:xfrm>
            <a:off x="3006329" y="4832747"/>
            <a:ext cx="857250" cy="628650"/>
          </a:xfrm>
          <a:prstGeom prst="line">
            <a:avLst/>
          </a:prstGeom>
          <a:noFill/>
          <a:ln w="12700">
            <a:solidFill>
              <a:schemeClr val="tx1"/>
            </a:solidFill>
            <a:round/>
            <a:headEnd/>
            <a:tailEnd type="triangle" w="med" len="med"/>
          </a:ln>
        </p:spPr>
        <p:txBody>
          <a:bodyPr wrap="none" anchor="ctr"/>
          <a:lstStyle/>
          <a:p>
            <a:endParaRPr lang="en-US" sz="1350">
              <a:latin typeface="Whipsmart" pitchFamily="34" charset="0"/>
            </a:endParaRPr>
          </a:p>
        </p:txBody>
      </p:sp>
      <p:sp>
        <p:nvSpPr>
          <p:cNvPr id="10246" name="Line 60"/>
          <p:cNvSpPr>
            <a:spLocks noChangeShapeType="1"/>
          </p:cNvSpPr>
          <p:nvPr/>
        </p:nvSpPr>
        <p:spPr bwMode="auto">
          <a:xfrm flipV="1">
            <a:off x="3006329" y="4546997"/>
            <a:ext cx="1028700" cy="285750"/>
          </a:xfrm>
          <a:prstGeom prst="line">
            <a:avLst/>
          </a:prstGeom>
          <a:noFill/>
          <a:ln w="12700">
            <a:solidFill>
              <a:schemeClr val="tx1"/>
            </a:solidFill>
            <a:round/>
            <a:headEnd/>
            <a:tailEnd type="triangle" w="med" len="med"/>
          </a:ln>
        </p:spPr>
        <p:txBody>
          <a:bodyPr wrap="none" anchor="ctr"/>
          <a:lstStyle/>
          <a:p>
            <a:endParaRPr lang="en-US" sz="1350">
              <a:latin typeface="Whipsmart" pitchFamily="34" charset="0"/>
            </a:endParaRPr>
          </a:p>
        </p:txBody>
      </p:sp>
      <p:sp>
        <p:nvSpPr>
          <p:cNvPr id="10247" name="Line 62"/>
          <p:cNvSpPr>
            <a:spLocks noChangeShapeType="1"/>
          </p:cNvSpPr>
          <p:nvPr/>
        </p:nvSpPr>
        <p:spPr bwMode="auto">
          <a:xfrm flipV="1">
            <a:off x="3006330" y="3167064"/>
            <a:ext cx="144065" cy="1608535"/>
          </a:xfrm>
          <a:prstGeom prst="line">
            <a:avLst/>
          </a:prstGeom>
          <a:noFill/>
          <a:ln w="38100">
            <a:solidFill>
              <a:srgbClr val="18E63A"/>
            </a:solidFill>
            <a:round/>
            <a:headEnd/>
            <a:tailEnd type="triangle" w="med" len="med"/>
          </a:ln>
        </p:spPr>
        <p:txBody>
          <a:bodyPr wrap="none" anchor="ctr"/>
          <a:lstStyle/>
          <a:p>
            <a:endParaRPr lang="en-US" sz="1350">
              <a:latin typeface="Whipsmart" pitchFamily="34" charset="0"/>
            </a:endParaRPr>
          </a:p>
        </p:txBody>
      </p:sp>
      <p:sp>
        <p:nvSpPr>
          <p:cNvPr id="10248" name="Text Box 63"/>
          <p:cNvSpPr txBox="1">
            <a:spLocks noChangeArrowheads="1"/>
          </p:cNvSpPr>
          <p:nvPr/>
        </p:nvSpPr>
        <p:spPr bwMode="auto">
          <a:xfrm>
            <a:off x="3677841" y="5070872"/>
            <a:ext cx="243978" cy="300082"/>
          </a:xfrm>
          <a:prstGeom prst="rect">
            <a:avLst/>
          </a:prstGeom>
          <a:noFill/>
          <a:ln w="12700">
            <a:noFill/>
            <a:miter lim="800000"/>
            <a:headEnd/>
            <a:tailEnd/>
          </a:ln>
        </p:spPr>
        <p:txBody>
          <a:bodyPr wrap="none">
            <a:spAutoFit/>
          </a:bodyPr>
          <a:lstStyle/>
          <a:p>
            <a:r>
              <a:rPr lang="hu-HU" sz="1350" i="1" dirty="0">
                <a:latin typeface="Whipsmart" pitchFamily="34" charset="0"/>
              </a:rPr>
              <a:t>z</a:t>
            </a:r>
          </a:p>
        </p:txBody>
      </p:sp>
      <p:sp>
        <p:nvSpPr>
          <p:cNvPr id="10249" name="Text Box 64"/>
          <p:cNvSpPr txBox="1">
            <a:spLocks noChangeArrowheads="1"/>
          </p:cNvSpPr>
          <p:nvPr/>
        </p:nvSpPr>
        <p:spPr bwMode="auto">
          <a:xfrm>
            <a:off x="3786187" y="4248150"/>
            <a:ext cx="245580" cy="300082"/>
          </a:xfrm>
          <a:prstGeom prst="rect">
            <a:avLst/>
          </a:prstGeom>
          <a:noFill/>
          <a:ln w="12700">
            <a:noFill/>
            <a:miter lim="800000"/>
            <a:headEnd/>
            <a:tailEnd/>
          </a:ln>
        </p:spPr>
        <p:txBody>
          <a:bodyPr wrap="none">
            <a:spAutoFit/>
          </a:bodyPr>
          <a:lstStyle/>
          <a:p>
            <a:r>
              <a:rPr lang="hu-HU" sz="1350" i="1" dirty="0">
                <a:latin typeface="Whipsmart" pitchFamily="34" charset="0"/>
              </a:rPr>
              <a:t>x</a:t>
            </a:r>
          </a:p>
        </p:txBody>
      </p:sp>
      <p:sp>
        <p:nvSpPr>
          <p:cNvPr id="10250" name="Text Box 65"/>
          <p:cNvSpPr txBox="1">
            <a:spLocks noChangeArrowheads="1"/>
          </p:cNvSpPr>
          <p:nvPr/>
        </p:nvSpPr>
        <p:spPr bwMode="auto">
          <a:xfrm>
            <a:off x="2725341" y="3575447"/>
            <a:ext cx="250390" cy="300082"/>
          </a:xfrm>
          <a:prstGeom prst="rect">
            <a:avLst/>
          </a:prstGeom>
          <a:noFill/>
          <a:ln w="12700">
            <a:noFill/>
            <a:miter lim="800000"/>
            <a:headEnd/>
            <a:tailEnd/>
          </a:ln>
        </p:spPr>
        <p:txBody>
          <a:bodyPr wrap="none">
            <a:spAutoFit/>
          </a:bodyPr>
          <a:lstStyle/>
          <a:p>
            <a:r>
              <a:rPr lang="hu-HU" sz="1350" i="1" dirty="0" smtClean="0">
                <a:latin typeface="Whipsmart" pitchFamily="34" charset="0"/>
              </a:rPr>
              <a:t>y</a:t>
            </a:r>
            <a:endParaRPr lang="hu-HU" sz="1350" i="1" dirty="0">
              <a:latin typeface="Whipsmart" pitchFamily="34" charset="0"/>
            </a:endParaRPr>
          </a:p>
        </p:txBody>
      </p:sp>
      <p:sp>
        <p:nvSpPr>
          <p:cNvPr id="10251" name="Text Box 67"/>
          <p:cNvSpPr txBox="1">
            <a:spLocks noChangeArrowheads="1"/>
          </p:cNvSpPr>
          <p:nvPr/>
        </p:nvSpPr>
        <p:spPr bwMode="auto">
          <a:xfrm>
            <a:off x="3383756" y="2240756"/>
            <a:ext cx="375424" cy="300082"/>
          </a:xfrm>
          <a:prstGeom prst="rect">
            <a:avLst/>
          </a:prstGeom>
          <a:noFill/>
          <a:ln w="12700">
            <a:noFill/>
            <a:miter lim="800000"/>
            <a:headEnd/>
            <a:tailEnd/>
          </a:ln>
        </p:spPr>
        <p:txBody>
          <a:bodyPr wrap="none">
            <a:spAutoFit/>
          </a:bodyPr>
          <a:lstStyle/>
          <a:p>
            <a:r>
              <a:rPr lang="hu-HU" sz="1350" b="1">
                <a:latin typeface="Whipsmart" pitchFamily="34" charset="0"/>
              </a:rPr>
              <a:t>up</a:t>
            </a:r>
          </a:p>
        </p:txBody>
      </p:sp>
      <p:sp>
        <p:nvSpPr>
          <p:cNvPr id="10252" name="Text Box 68"/>
          <p:cNvSpPr txBox="1">
            <a:spLocks noChangeArrowheads="1"/>
          </p:cNvSpPr>
          <p:nvPr/>
        </p:nvSpPr>
        <p:spPr bwMode="auto">
          <a:xfrm>
            <a:off x="3059907" y="3752850"/>
            <a:ext cx="433132" cy="300082"/>
          </a:xfrm>
          <a:prstGeom prst="rect">
            <a:avLst/>
          </a:prstGeom>
          <a:noFill/>
          <a:ln w="12700">
            <a:noFill/>
            <a:miter lim="800000"/>
            <a:headEnd/>
            <a:tailEnd/>
          </a:ln>
        </p:spPr>
        <p:txBody>
          <a:bodyPr wrap="none">
            <a:spAutoFit/>
          </a:bodyPr>
          <a:lstStyle/>
          <a:p>
            <a:r>
              <a:rPr lang="hu-HU" sz="1350" b="1">
                <a:latin typeface="Whipsmart" pitchFamily="34" charset="0"/>
              </a:rPr>
              <a:t>eye</a:t>
            </a:r>
          </a:p>
        </p:txBody>
      </p:sp>
      <p:sp>
        <p:nvSpPr>
          <p:cNvPr id="10253" name="Line 70"/>
          <p:cNvSpPr>
            <a:spLocks noChangeShapeType="1"/>
          </p:cNvSpPr>
          <p:nvPr/>
        </p:nvSpPr>
        <p:spPr bwMode="auto">
          <a:xfrm flipV="1">
            <a:off x="3168255" y="2349105"/>
            <a:ext cx="215503" cy="825103"/>
          </a:xfrm>
          <a:prstGeom prst="line">
            <a:avLst/>
          </a:prstGeom>
          <a:noFill/>
          <a:ln w="38100">
            <a:solidFill>
              <a:srgbClr val="FF0000"/>
            </a:solidFill>
            <a:round/>
            <a:headEnd/>
            <a:tailEnd type="triangle" w="med" len="med"/>
          </a:ln>
        </p:spPr>
        <p:txBody>
          <a:bodyPr wrap="none" anchor="ctr"/>
          <a:lstStyle/>
          <a:p>
            <a:endParaRPr lang="en-US" sz="1350">
              <a:latin typeface="Whipsmart" pitchFamily="34" charset="0"/>
            </a:endParaRPr>
          </a:p>
        </p:txBody>
      </p:sp>
      <p:sp>
        <p:nvSpPr>
          <p:cNvPr id="10254" name="Line 76"/>
          <p:cNvSpPr>
            <a:spLocks noChangeShapeType="1"/>
          </p:cNvSpPr>
          <p:nvPr/>
        </p:nvSpPr>
        <p:spPr bwMode="auto">
          <a:xfrm>
            <a:off x="3139679" y="3156347"/>
            <a:ext cx="3646884" cy="1190625"/>
          </a:xfrm>
          <a:prstGeom prst="line">
            <a:avLst/>
          </a:prstGeom>
          <a:noFill/>
          <a:ln w="12700">
            <a:solidFill>
              <a:schemeClr val="tx1"/>
            </a:solidFill>
            <a:round/>
            <a:headEnd/>
            <a:tailEnd/>
          </a:ln>
        </p:spPr>
        <p:txBody>
          <a:bodyPr wrap="none" anchor="ctr"/>
          <a:lstStyle/>
          <a:p>
            <a:endParaRPr lang="en-US" sz="1350">
              <a:latin typeface="Whipsmart" pitchFamily="34" charset="0"/>
            </a:endParaRPr>
          </a:p>
        </p:txBody>
      </p:sp>
      <p:sp>
        <p:nvSpPr>
          <p:cNvPr id="10255" name="Line 81"/>
          <p:cNvSpPr>
            <a:spLocks noChangeShapeType="1"/>
          </p:cNvSpPr>
          <p:nvPr/>
        </p:nvSpPr>
        <p:spPr bwMode="auto">
          <a:xfrm flipV="1">
            <a:off x="3149203" y="2402681"/>
            <a:ext cx="3205163" cy="763191"/>
          </a:xfrm>
          <a:prstGeom prst="line">
            <a:avLst/>
          </a:prstGeom>
          <a:noFill/>
          <a:ln w="12700">
            <a:solidFill>
              <a:schemeClr val="tx1"/>
            </a:solidFill>
            <a:round/>
            <a:headEnd/>
            <a:tailEnd/>
          </a:ln>
        </p:spPr>
        <p:txBody>
          <a:bodyPr wrap="none" anchor="ctr"/>
          <a:lstStyle/>
          <a:p>
            <a:endParaRPr lang="en-US" sz="1350">
              <a:latin typeface="Whipsmart" pitchFamily="34" charset="0"/>
            </a:endParaRPr>
          </a:p>
        </p:txBody>
      </p:sp>
      <p:sp>
        <p:nvSpPr>
          <p:cNvPr id="10256" name="Line 82"/>
          <p:cNvSpPr>
            <a:spLocks noChangeShapeType="1"/>
          </p:cNvSpPr>
          <p:nvPr/>
        </p:nvSpPr>
        <p:spPr bwMode="auto">
          <a:xfrm>
            <a:off x="3148014" y="3175398"/>
            <a:ext cx="2341960" cy="2825353"/>
          </a:xfrm>
          <a:prstGeom prst="line">
            <a:avLst/>
          </a:prstGeom>
          <a:noFill/>
          <a:ln w="12700">
            <a:solidFill>
              <a:schemeClr val="tx1"/>
            </a:solidFill>
            <a:round/>
            <a:headEnd/>
            <a:tailEnd/>
          </a:ln>
        </p:spPr>
        <p:txBody>
          <a:bodyPr wrap="none" anchor="ctr"/>
          <a:lstStyle/>
          <a:p>
            <a:endParaRPr lang="en-US" sz="1350"/>
          </a:p>
        </p:txBody>
      </p:sp>
      <p:sp>
        <p:nvSpPr>
          <p:cNvPr id="10257" name="Line 70"/>
          <p:cNvSpPr>
            <a:spLocks noChangeShapeType="1"/>
          </p:cNvSpPr>
          <p:nvPr/>
        </p:nvSpPr>
        <p:spPr bwMode="auto">
          <a:xfrm>
            <a:off x="3168255" y="3158729"/>
            <a:ext cx="539353" cy="323850"/>
          </a:xfrm>
          <a:prstGeom prst="line">
            <a:avLst/>
          </a:prstGeom>
          <a:noFill/>
          <a:ln w="38100">
            <a:solidFill>
              <a:srgbClr val="FF0000"/>
            </a:solidFill>
            <a:round/>
            <a:headEnd/>
            <a:tailEnd type="triangle" w="med" len="med"/>
          </a:ln>
        </p:spPr>
        <p:txBody>
          <a:bodyPr wrap="none" anchor="ctr"/>
          <a:lstStyle/>
          <a:p>
            <a:endParaRPr lang="en-US" sz="1350">
              <a:latin typeface="Whipsmart" pitchFamily="34" charset="0"/>
            </a:endParaRPr>
          </a:p>
        </p:txBody>
      </p:sp>
      <p:sp>
        <p:nvSpPr>
          <p:cNvPr id="10258" name="Text Box 67"/>
          <p:cNvSpPr txBox="1">
            <a:spLocks noChangeArrowheads="1"/>
          </p:cNvSpPr>
          <p:nvPr/>
        </p:nvSpPr>
        <p:spPr bwMode="auto">
          <a:xfrm>
            <a:off x="3600451" y="3375422"/>
            <a:ext cx="630301" cy="300082"/>
          </a:xfrm>
          <a:prstGeom prst="rect">
            <a:avLst/>
          </a:prstGeom>
          <a:noFill/>
          <a:ln w="12700">
            <a:noFill/>
            <a:miter lim="800000"/>
            <a:headEnd/>
            <a:tailEnd/>
          </a:ln>
        </p:spPr>
        <p:txBody>
          <a:bodyPr wrap="none">
            <a:spAutoFit/>
          </a:bodyPr>
          <a:lstStyle/>
          <a:p>
            <a:r>
              <a:rPr lang="hu-HU" sz="1350" b="1">
                <a:latin typeface="Whipsmart" pitchFamily="34" charset="0"/>
              </a:rPr>
              <a:t>ahead</a:t>
            </a:r>
          </a:p>
        </p:txBody>
      </p:sp>
      <p:sp>
        <p:nvSpPr>
          <p:cNvPr id="10259" name="Line 70"/>
          <p:cNvSpPr>
            <a:spLocks noChangeShapeType="1"/>
          </p:cNvSpPr>
          <p:nvPr/>
        </p:nvSpPr>
        <p:spPr bwMode="auto">
          <a:xfrm flipH="1">
            <a:off x="2951561" y="3158730"/>
            <a:ext cx="216694" cy="216694"/>
          </a:xfrm>
          <a:prstGeom prst="line">
            <a:avLst/>
          </a:prstGeom>
          <a:noFill/>
          <a:ln w="38100">
            <a:solidFill>
              <a:srgbClr val="FF0000"/>
            </a:solidFill>
            <a:round/>
            <a:headEnd/>
            <a:tailEnd type="triangle" w="med" len="med"/>
          </a:ln>
        </p:spPr>
        <p:txBody>
          <a:bodyPr wrap="none" anchor="ctr"/>
          <a:lstStyle/>
          <a:p>
            <a:endParaRPr lang="en-US" sz="1350">
              <a:latin typeface="Whipsmart" pitchFamily="34" charset="0"/>
            </a:endParaRPr>
          </a:p>
        </p:txBody>
      </p:sp>
      <p:sp>
        <p:nvSpPr>
          <p:cNvPr id="10260" name="Text Box 67"/>
          <p:cNvSpPr txBox="1">
            <a:spLocks noChangeArrowheads="1"/>
          </p:cNvSpPr>
          <p:nvPr/>
        </p:nvSpPr>
        <p:spPr bwMode="auto">
          <a:xfrm>
            <a:off x="2412207" y="3267075"/>
            <a:ext cx="497252" cy="300082"/>
          </a:xfrm>
          <a:prstGeom prst="rect">
            <a:avLst/>
          </a:prstGeom>
          <a:noFill/>
          <a:ln w="12700">
            <a:noFill/>
            <a:miter lim="800000"/>
            <a:headEnd/>
            <a:tailEnd/>
          </a:ln>
        </p:spPr>
        <p:txBody>
          <a:bodyPr wrap="none">
            <a:spAutoFit/>
          </a:bodyPr>
          <a:lstStyle/>
          <a:p>
            <a:r>
              <a:rPr lang="hu-HU" sz="1350" b="1">
                <a:latin typeface="Whipsmart" pitchFamily="34" charset="0"/>
              </a:rPr>
              <a:t>right</a:t>
            </a:r>
          </a:p>
        </p:txBody>
      </p:sp>
    </p:spTree>
    <p:extLst>
      <p:ext uri="{BB962C8B-B14F-4D97-AF65-F5344CB8AC3E}">
        <p14:creationId xmlns:p14="http://schemas.microsoft.com/office/powerpoint/2010/main" val="41177113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Mozgatás: yaw, pitch drag</a:t>
            </a:r>
            <a:endParaRPr lang="en-US" dirty="0"/>
          </a:p>
        </p:txBody>
      </p:sp>
      <p:sp>
        <p:nvSpPr>
          <p:cNvPr id="5" name="Content Placeholder 4"/>
          <p:cNvSpPr>
            <a:spLocks noGrp="1"/>
          </p:cNvSpPr>
          <p:nvPr>
            <p:ph idx="1"/>
          </p:nvPr>
        </p:nvSpPr>
        <p:spPr/>
        <p:txBody>
          <a:bodyPr>
            <a:normAutofit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smtClean="0">
                <a:solidFill>
                  <a:srgbClr val="C70040"/>
                </a:solidFill>
                <a:ea typeface="Times New Roman" panose="02020603050405020304" pitchFamily="18" charset="0"/>
              </a:rPr>
              <a:t>  </a:t>
            </a:r>
            <a:r>
              <a:rPr lang="en-US" dirty="0" smtClean="0">
                <a:solidFill>
                  <a:srgbClr val="C70040"/>
                </a:solidFill>
                <a:ea typeface="Times New Roman" panose="02020603050405020304" pitchFamily="18" charset="0"/>
              </a:rPr>
              <a:t>fun </a:t>
            </a:r>
            <a:r>
              <a:rPr lang="en-US" dirty="0">
                <a:solidFill>
                  <a:srgbClr val="427E00"/>
                </a:solidFill>
                <a:ea typeface="Times New Roman" panose="02020603050405020304" pitchFamily="18" charset="0"/>
              </a:rPr>
              <a:t>move</a:t>
            </a:r>
            <a:r>
              <a:rPr lang="en-US" dirty="0">
                <a:solidFill>
                  <a:srgbClr val="000000"/>
                </a:solidFill>
                <a:ea typeface="Times New Roman" panose="02020603050405020304" pitchFamily="18" charset="0"/>
              </a:rPr>
              <a:t>(</a:t>
            </a:r>
            <a:r>
              <a:rPr lang="en-US" i="1" dirty="0" err="1">
                <a:solidFill>
                  <a:srgbClr val="CB6500"/>
                </a:solidFill>
                <a:ea typeface="Times New Roman" panose="02020603050405020304" pitchFamily="18" charset="0"/>
              </a:rPr>
              <a:t>dt</a:t>
            </a:r>
            <a:r>
              <a:rPr lang="en-US" i="1" dirty="0">
                <a:solidFill>
                  <a:srgbClr val="CB65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i="1" dirty="0">
                <a:solidFill>
                  <a:srgbClr val="34A7BD"/>
                </a:solidFill>
                <a:ea typeface="Times New Roman" panose="02020603050405020304" pitchFamily="18" charset="0"/>
              </a:rPr>
              <a:t>Float</a:t>
            </a:r>
            <a:r>
              <a:rPr lang="en-US" dirty="0">
                <a:solidFill>
                  <a:srgbClr val="000000"/>
                </a:solidFill>
                <a:ea typeface="Times New Roman" panose="02020603050405020304" pitchFamily="18" charset="0"/>
              </a:rPr>
              <a:t>, </a:t>
            </a:r>
            <a:r>
              <a:rPr lang="en-US" i="1" dirty="0" err="1">
                <a:solidFill>
                  <a:srgbClr val="CB6500"/>
                </a:solidFill>
                <a:ea typeface="Times New Roman" panose="02020603050405020304" pitchFamily="18" charset="0"/>
              </a:rPr>
              <a:t>keysPressed</a:t>
            </a:r>
            <a:r>
              <a:rPr lang="en-US" i="1" dirty="0">
                <a:solidFill>
                  <a:srgbClr val="CB65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i="1" dirty="0">
                <a:solidFill>
                  <a:srgbClr val="34A7BD"/>
                </a:solidFill>
                <a:ea typeface="Times New Roman" panose="02020603050405020304" pitchFamily="18" charset="0"/>
              </a:rPr>
              <a:t>Set</a:t>
            </a:r>
            <a:r>
              <a:rPr lang="en-US" dirty="0">
                <a:solidFill>
                  <a:srgbClr val="000000"/>
                </a:solidFill>
                <a:ea typeface="Times New Roman" panose="02020603050405020304" pitchFamily="18" charset="0"/>
              </a:rPr>
              <a:t>&lt;</a:t>
            </a:r>
            <a:r>
              <a:rPr lang="en-US" i="1" dirty="0">
                <a:solidFill>
                  <a:srgbClr val="34A7BD"/>
                </a:solidFill>
                <a:ea typeface="Times New Roman" panose="02020603050405020304" pitchFamily="18" charset="0"/>
              </a:rPr>
              <a:t>String</a:t>
            </a:r>
            <a:r>
              <a:rPr lang="en-US" dirty="0">
                <a:solidFill>
                  <a:srgbClr val="000000"/>
                </a:solidFill>
                <a:ea typeface="Times New Roman" panose="02020603050405020304" pitchFamily="18" charset="0"/>
              </a:rPr>
              <a:t>&gt;) {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err="1">
                <a:solidFill>
                  <a:srgbClr val="000000"/>
                </a:solidFill>
                <a:ea typeface="Times New Roman" panose="02020603050405020304" pitchFamily="18" charset="0"/>
              </a:rPr>
              <a:t>isDragging</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yaw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000000"/>
                </a:solidFill>
                <a:ea typeface="Times New Roman" panose="02020603050405020304" pitchFamily="18" charset="0"/>
              </a:rPr>
              <a:t>x</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0.002f</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rPr>
              <a:t>      </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000000"/>
                </a:solidFill>
                <a:ea typeface="Times New Roman" panose="02020603050405020304" pitchFamily="18" charset="0"/>
              </a:rPr>
              <a:t>y</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0.002f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&gt;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r>
              <a:rPr lang="en-US" dirty="0">
                <a:solidFill>
                  <a:srgbClr val="000000"/>
                </a:solidFill>
                <a:ea typeface="Times New Roman" panose="02020603050405020304" pitchFamily="18" charset="0"/>
              </a:rPr>
              <a:t>) { pitch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&lt;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r>
              <a:rPr lang="en-US" dirty="0">
                <a:solidFill>
                  <a:srgbClr val="000000"/>
                </a:solidFill>
                <a:ea typeface="Times New Roman" panose="02020603050405020304" pitchFamily="18" charset="0"/>
              </a:rPr>
              <a:t>) { </a:t>
            </a:r>
            <a:r>
              <a:rPr lang="en-US" dirty="0">
                <a:ea typeface="Times New Roman" panose="02020603050405020304" pitchFamily="18" charset="0"/>
              </a:rPr>
              <a:t> </a:t>
            </a:r>
            <a:endParaRPr lang="hu-HU" dirty="0" smtClean="0">
              <a:ea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rPr>
              <a:t> </a:t>
            </a:r>
            <a:r>
              <a:rPr lang="hu-HU" dirty="0" smtClean="0">
                <a:solidFill>
                  <a:srgbClr val="000000"/>
                </a:solidFill>
                <a:ea typeface="Times New Roman" panose="02020603050405020304" pitchFamily="18" charset="0"/>
              </a:rPr>
              <a:t>       </a:t>
            </a:r>
            <a:r>
              <a:rPr lang="en-US" dirty="0" smtClean="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 -</a:t>
            </a:r>
            <a:r>
              <a:rPr lang="en-US" dirty="0" smtClean="0">
                <a:solidFill>
                  <a:srgbClr val="7C4FCD"/>
                </a:solidFill>
                <a:ea typeface="Times New Roman" panose="02020603050405020304" pitchFamily="18" charset="0"/>
              </a:rPr>
              <a:t>3.14f</a:t>
            </a:r>
            <a:r>
              <a:rPr lang="en-US" dirty="0" smtClean="0">
                <a:solidFill>
                  <a:srgbClr val="C70040"/>
                </a:solidFill>
                <a:ea typeface="Times New Roman" panose="02020603050405020304" pitchFamily="18" charset="0"/>
              </a:rPr>
              <a:t>/</a:t>
            </a:r>
            <a:r>
              <a:rPr lang="en-US" dirty="0" smtClean="0">
                <a:solidFill>
                  <a:srgbClr val="7C4FCD"/>
                </a:solidFill>
                <a:ea typeface="Times New Roman" panose="02020603050405020304" pitchFamily="18" charset="0"/>
              </a:rPr>
              <a:t>2.0f</a:t>
            </a:r>
            <a:endParaRPr lang="hu-HU" dirty="0" smtClean="0">
              <a:solidFill>
                <a:srgbClr val="7C4FCD"/>
              </a:solidFill>
              <a:ea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7C4FCD"/>
                </a:solidFill>
                <a:ea typeface="Times New Roman" panose="02020603050405020304" pitchFamily="18" charset="0"/>
              </a:rPr>
              <a:t> </a:t>
            </a:r>
            <a:r>
              <a:rPr lang="en-US" dirty="0" smtClean="0">
                <a:solidFill>
                  <a:srgbClr val="7C4FCD"/>
                </a:solidFill>
                <a:ea typeface="Times New Roman" panose="02020603050405020304" pitchFamily="18" charset="0"/>
              </a:rPr>
              <a:t> </a:t>
            </a:r>
            <a:r>
              <a:rPr lang="hu-HU" dirty="0" smtClean="0">
                <a:solidFill>
                  <a:srgbClr val="7C4FCD"/>
                </a:solidFill>
                <a:ea typeface="Times New Roman" panose="02020603050405020304" pitchFamily="18" charset="0"/>
              </a:rPr>
              <a:t>    </a:t>
            </a:r>
            <a:r>
              <a:rPr lang="en-US" dirty="0" smtClean="0">
                <a:solidFill>
                  <a:srgbClr val="000000"/>
                </a:solidFill>
                <a:ea typeface="Times New Roman" panose="02020603050405020304" pitchFamily="18" charset="0"/>
              </a:rPr>
              <a:t>}</a:t>
            </a:r>
            <a:r>
              <a:rPr lang="hu-HU" dirty="0" smtClean="0">
                <a:solidFill>
                  <a:srgbClr val="000000"/>
                </a:solidFill>
                <a:ea typeface="Times New Roman" panose="02020603050405020304" pitchFamily="18" charset="0"/>
              </a:rPr>
              <a:t> </a:t>
            </a:r>
            <a:r>
              <a:rPr lang="en-US" dirty="0" smtClean="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427E00"/>
                </a:solidFill>
                <a:ea typeface="Times New Roman" panose="02020603050405020304" pitchFamily="18" charset="0"/>
              </a:rPr>
              <a:t>set</a:t>
            </a:r>
            <a:r>
              <a:rPr lang="en-US" dirty="0">
                <a:solidFill>
                  <a:srgbClr val="000000"/>
                </a:solidFill>
                <a:ea typeface="Times New Roman" panose="02020603050405020304" pitchFamily="18" charset="0"/>
              </a:rPr>
              <a:t>()</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endParaRPr lang="en-US" dirty="0">
              <a:ea typeface="Calibri" panose="020F0502020204030204" pitchFamily="34" charset="0"/>
            </a:endParaRPr>
          </a:p>
        </p:txBody>
      </p:sp>
      <p:sp>
        <p:nvSpPr>
          <p:cNvPr id="6" name="TextBox 5"/>
          <p:cNvSpPr txBox="1"/>
          <p:nvPr/>
        </p:nvSpPr>
        <p:spPr>
          <a:xfrm>
            <a:off x="5725886" y="1261053"/>
            <a:ext cx="3343729" cy="646331"/>
          </a:xfrm>
          <a:prstGeom prst="rect">
            <a:avLst/>
          </a:prstGeom>
          <a:noFill/>
        </p:spPr>
        <p:txBody>
          <a:bodyPr wrap="square" rtlCol="0">
            <a:spAutoFit/>
          </a:bodyPr>
          <a:lstStyle/>
          <a:p>
            <a:r>
              <a:rPr lang="hu-HU" dirty="0" err="1" smtClean="0">
                <a:solidFill>
                  <a:srgbClr val="FF0000"/>
                </a:solidFill>
                <a:latin typeface="Whipsmart" panose="020B0502030203050204" pitchFamily="34" charset="0"/>
              </a:rPr>
              <a:t>yaw</a:t>
            </a:r>
            <a:r>
              <a:rPr lang="hu-HU" dirty="0" smtClean="0">
                <a:solidFill>
                  <a:srgbClr val="FF0000"/>
                </a:solidFill>
                <a:latin typeface="Whipsmart" panose="020B0502030203050204" pitchFamily="34" charset="0"/>
              </a:rPr>
              <a:t> y körül forgat balra</a:t>
            </a:r>
          </a:p>
          <a:p>
            <a:r>
              <a:rPr lang="hu-HU" dirty="0" smtClean="0">
                <a:solidFill>
                  <a:srgbClr val="FF0000"/>
                </a:solidFill>
                <a:latin typeface="Whipsmart" panose="020B0502030203050204" pitchFamily="34" charset="0"/>
              </a:rPr>
              <a:t>ha jobbra húzom, jobbra forduljon</a:t>
            </a:r>
            <a:endParaRPr lang="en-US" dirty="0">
              <a:solidFill>
                <a:srgbClr val="FF0000"/>
              </a:solidFill>
              <a:latin typeface="Whipsmart" panose="020B0502030203050204" pitchFamily="34" charset="0"/>
            </a:endParaRPr>
          </a:p>
        </p:txBody>
      </p:sp>
      <p:cxnSp>
        <p:nvCxnSpPr>
          <p:cNvPr id="7" name="Straight Arrow Connector 6"/>
          <p:cNvCxnSpPr>
            <a:stCxn id="6" idx="1"/>
          </p:cNvCxnSpPr>
          <p:nvPr/>
        </p:nvCxnSpPr>
        <p:spPr>
          <a:xfrm flipH="1">
            <a:off x="1785938" y="1584219"/>
            <a:ext cx="3939948" cy="1219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25886" y="3661353"/>
            <a:ext cx="3343729" cy="646331"/>
          </a:xfrm>
          <a:prstGeom prst="rect">
            <a:avLst/>
          </a:prstGeom>
          <a:noFill/>
        </p:spPr>
        <p:txBody>
          <a:bodyPr wrap="square" rtlCol="0">
            <a:spAutoFit/>
          </a:bodyPr>
          <a:lstStyle/>
          <a:p>
            <a:r>
              <a:rPr lang="hu-HU" dirty="0" err="1" smtClean="0">
                <a:solidFill>
                  <a:srgbClr val="FF0000"/>
                </a:solidFill>
                <a:latin typeface="Whipsmart" panose="020B0502030203050204" pitchFamily="34" charset="0"/>
              </a:rPr>
              <a:t>pitch</a:t>
            </a:r>
            <a:r>
              <a:rPr lang="hu-HU" dirty="0" smtClean="0">
                <a:solidFill>
                  <a:srgbClr val="FF0000"/>
                </a:solidFill>
                <a:latin typeface="Whipsmart" panose="020B0502030203050204" pitchFamily="34" charset="0"/>
              </a:rPr>
              <a:t> x körül forgat felfelé</a:t>
            </a:r>
          </a:p>
          <a:p>
            <a:r>
              <a:rPr lang="hu-HU" dirty="0" smtClean="0">
                <a:solidFill>
                  <a:srgbClr val="FF0000"/>
                </a:solidFill>
                <a:latin typeface="Whipsmart" panose="020B0502030203050204" pitchFamily="34" charset="0"/>
              </a:rPr>
              <a:t>ha lefelé húzom, lefelé forduljon</a:t>
            </a:r>
            <a:endParaRPr lang="en-US" dirty="0">
              <a:solidFill>
                <a:srgbClr val="FF0000"/>
              </a:solidFill>
              <a:latin typeface="Whipsmart" panose="020B0502030203050204" pitchFamily="34" charset="0"/>
            </a:endParaRPr>
          </a:p>
        </p:txBody>
      </p:sp>
      <p:cxnSp>
        <p:nvCxnSpPr>
          <p:cNvPr id="9" name="Straight Arrow Connector 8"/>
          <p:cNvCxnSpPr>
            <a:stCxn id="8" idx="1"/>
          </p:cNvCxnSpPr>
          <p:nvPr/>
        </p:nvCxnSpPr>
        <p:spPr>
          <a:xfrm flipH="1" flipV="1">
            <a:off x="2121694" y="3217485"/>
            <a:ext cx="3604192" cy="7670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5548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Mozgatás: főirányok a szögekből</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    </a:t>
            </a:r>
            <a:endParaRPr lang="en-US" dirty="0">
              <a:ea typeface="Calibri" panose="020F0502020204030204" pitchFamily="34" charset="0"/>
            </a:endParaRPr>
          </a:p>
        </p:txBody>
      </p:sp>
    </p:spTree>
    <p:extLst>
      <p:ext uri="{BB962C8B-B14F-4D97-AF65-F5344CB8AC3E}">
        <p14:creationId xmlns:p14="http://schemas.microsoft.com/office/powerpoint/2010/main" val="2825793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Mozgatás gombokkal</a:t>
            </a:r>
            <a:endParaRPr lang="en-US" dirty="0"/>
          </a:p>
        </p:txBody>
      </p:sp>
      <p:sp>
        <p:nvSpPr>
          <p:cNvPr id="5" name="Content Placeholder 4"/>
          <p:cNvSpPr>
            <a:spLocks noGrp="1"/>
          </p:cNvSpPr>
          <p:nvPr>
            <p:ph idx="1"/>
          </p:nvPr>
        </p:nvSpPr>
        <p:spPr/>
        <p:txBody>
          <a:bodyPr>
            <a:normAutofit fontScale="70000" lnSpcReduction="2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"W"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"S"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a:t>
            </a:r>
            <a:r>
              <a:rPr lang="en-US" dirty="0">
                <a:ea typeface="Times New Roman" panose="02020603050405020304" pitchFamily="18" charset="0"/>
              </a:rPr>
              <a:t>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"D"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"A"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"E"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"Q"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p:txBody>
      </p:sp>
    </p:spTree>
    <p:extLst>
      <p:ext uri="{BB962C8B-B14F-4D97-AF65-F5344CB8AC3E}">
        <p14:creationId xmlns:p14="http://schemas.microsoft.com/office/powerpoint/2010/main" val="18516743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Eseménykezelők – meg is kell hívni őket!</a:t>
            </a:r>
            <a:endParaRPr lang="en-US" dirty="0"/>
          </a:p>
        </p:txBody>
      </p:sp>
      <p:sp>
        <p:nvSpPr>
          <p:cNvPr id="5" name="Content Placeholder 4"/>
          <p:cNvSpPr>
            <a:spLocks noGrp="1"/>
          </p:cNvSpPr>
          <p:nvPr>
            <p:ph idx="1"/>
          </p:nvPr>
        </p:nvSpPr>
        <p:spPr/>
        <p:txBody>
          <a:bodyPr>
            <a:normAutofit fontScale="92500"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mouseDown</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true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mouseMove</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event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MouseEvent</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asDynamic</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movementX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as </a:t>
            </a:r>
            <a:r>
              <a:rPr lang="en-US" i="1" dirty="0">
                <a:solidFill>
                  <a:srgbClr val="34A7BD"/>
                </a:solidFill>
                <a:ea typeface="Times New Roman" panose="02020603050405020304" pitchFamily="18" charset="0"/>
                <a:cs typeface="Times New Roman" panose="02020603050405020304" pitchFamily="18" charset="0"/>
              </a:rPr>
              <a:t>Float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34A7B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asDynamic</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movementY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as </a:t>
            </a:r>
            <a:r>
              <a:rPr lang="en-US" i="1" dirty="0">
                <a:solidFill>
                  <a:srgbClr val="34A7BD"/>
                </a:solidFill>
                <a:ea typeface="Times New Roman" panose="02020603050405020304" pitchFamily="18" charset="0"/>
                <a:cs typeface="Times New Roman" panose="02020603050405020304" pitchFamily="18" charset="0"/>
              </a:rPr>
              <a:t>Float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34A7B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preventDefault</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mouseUp</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false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2122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Képméretarány állítása – ezt is meg kell hívni!</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aspect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update()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4674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Sugárirány kiszámítása </a:t>
            </a:r>
            <a:r>
              <a:rPr lang="hu-HU" dirty="0" err="1" smtClean="0"/>
              <a:t>NDC-ből</a:t>
            </a:r>
            <a:endParaRPr lang="en-US" dirty="0"/>
          </a:p>
        </p:txBody>
      </p:sp>
      <p:sp>
        <p:nvSpPr>
          <p:cNvPr id="13" name="Szövegdoboz 12"/>
          <p:cNvSpPr txBox="1"/>
          <p:nvPr/>
        </p:nvSpPr>
        <p:spPr>
          <a:xfrm>
            <a:off x="2364020" y="5559203"/>
            <a:ext cx="3400290" cy="369332"/>
          </a:xfrm>
          <a:prstGeom prst="rect">
            <a:avLst/>
          </a:prstGeom>
          <a:noFill/>
        </p:spPr>
        <p:txBody>
          <a:bodyPr wrap="none" rtlCol="0">
            <a:spAutoFit/>
          </a:bodyPr>
          <a:lstStyle/>
          <a:p>
            <a:r>
              <a:rPr lang="hu-HU" dirty="0" smtClean="0">
                <a:latin typeface="Whipsmart" panose="020B0502030203050204" pitchFamily="34" charset="0"/>
                <a:cs typeface="Times New Roman" pitchFamily="18" charset="0"/>
              </a:rPr>
              <a:t>(</a:t>
            </a:r>
            <a:r>
              <a:rPr lang="en-US" b="1" dirty="0">
                <a:latin typeface="Whipsmart" panose="020B0502030203050204" pitchFamily="34" charset="0"/>
                <a:cs typeface="Times New Roman" pitchFamily="18" charset="0"/>
              </a:rPr>
              <a:t>E</a:t>
            </a:r>
            <a:r>
              <a:rPr lang="hu-HU" b="1" dirty="0" smtClean="0">
                <a:latin typeface="Whipsmart" panose="020B0502030203050204" pitchFamily="34" charset="0"/>
                <a:cs typeface="Times New Roman" pitchFamily="18" charset="0"/>
              </a:rPr>
              <a:t>VP</a:t>
            </a:r>
            <a:r>
              <a:rPr lang="hu-HU" dirty="0">
                <a:latin typeface="Whipsmart" panose="020B0502030203050204" pitchFamily="34" charset="0"/>
                <a:cs typeface="Times New Roman" pitchFamily="18" charset="0"/>
              </a:rPr>
              <a:t>)</a:t>
            </a:r>
            <a:r>
              <a:rPr lang="hu-HU" b="1" baseline="30000" dirty="0">
                <a:latin typeface="Whipsmart" panose="020B0502030203050204" pitchFamily="34" charset="0"/>
                <a:cs typeface="Times New Roman" pitchFamily="18" charset="0"/>
              </a:rPr>
              <a:t>-</a:t>
            </a:r>
            <a:r>
              <a:rPr lang="hu-HU" baseline="30000" dirty="0">
                <a:latin typeface="Whipsmart" panose="020B0502030203050204" pitchFamily="34" charset="0"/>
                <a:cs typeface="Times New Roman" pitchFamily="18" charset="0"/>
              </a:rPr>
              <a:t>1</a:t>
            </a:r>
            <a:r>
              <a:rPr lang="hu-HU" b="1" baseline="30000" dirty="0">
                <a:latin typeface="Whipsmart" panose="020B0502030203050204" pitchFamily="34" charset="0"/>
                <a:cs typeface="Times New Roman" pitchFamily="18" charset="0"/>
              </a:rPr>
              <a:t> </a:t>
            </a:r>
            <a:r>
              <a:rPr lang="hu-HU" dirty="0">
                <a:latin typeface="Whipsmart" panose="020B0502030203050204" pitchFamily="34" charset="0"/>
              </a:rPr>
              <a:t>-et </a:t>
            </a:r>
            <a:r>
              <a:rPr lang="hu-HU" u="sng" dirty="0">
                <a:latin typeface="Whipsmart" panose="020B0502030203050204" pitchFamily="34" charset="0"/>
              </a:rPr>
              <a:t>nevezzük </a:t>
            </a:r>
            <a:r>
              <a:rPr lang="en-US" u="sng" dirty="0" smtClean="0">
                <a:latin typeface="Whipsmart" panose="020B0502030203050204" pitchFamily="34" charset="0"/>
              </a:rPr>
              <a:t>ray</a:t>
            </a:r>
            <a:r>
              <a:rPr lang="hu-HU" u="sng" dirty="0" smtClean="0">
                <a:latin typeface="Whipsmart" panose="020B0502030203050204" pitchFamily="34" charset="0"/>
              </a:rPr>
              <a:t>DirMatrix-nak</a:t>
            </a:r>
            <a:endParaRPr lang="hu-HU" u="sng" dirty="0">
              <a:latin typeface="Whipsmart" panose="020B0502030203050204" pitchFamily="34" charset="0"/>
            </a:endParaRPr>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32557" y="1777779"/>
            <a:ext cx="2803184" cy="434378"/>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924971" y="2612651"/>
            <a:ext cx="2313785" cy="422794"/>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898256" y="3336809"/>
            <a:ext cx="4236630" cy="576274"/>
          </a:xfrm>
          <a:prstGeom prst="rect">
            <a:avLst/>
          </a:prstGeom>
        </p:spPr>
      </p:pic>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898256" y="4849227"/>
            <a:ext cx="3700897" cy="576274"/>
          </a:xfrm>
          <a:prstGeom prst="rect">
            <a:avLst/>
          </a:prstGeom>
        </p:spPr>
      </p:pic>
      <p:pic>
        <p:nvPicPr>
          <p:cNvPr id="8" name="Picture 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898256" y="4093018"/>
            <a:ext cx="4213464" cy="576274"/>
          </a:xfrm>
          <a:prstGeom prst="rect">
            <a:avLst/>
          </a:prstGeom>
        </p:spPr>
      </p:pic>
      <p:pic>
        <p:nvPicPr>
          <p:cNvPr id="11" name="Picture 10"/>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6263902" y="2260805"/>
            <a:ext cx="1566655" cy="1126486"/>
          </a:xfrm>
          <a:prstGeom prst="rect">
            <a:avLst/>
          </a:prstGeom>
        </p:spPr>
      </p:pic>
    </p:spTree>
    <p:extLst>
      <p:ext uri="{BB962C8B-B14F-4D97-AF65-F5344CB8AC3E}">
        <p14:creationId xmlns:p14="http://schemas.microsoft.com/office/powerpoint/2010/main" val="7945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Konstruktorban, ill. mozgatás után</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pPr>
            <a:r>
              <a:rPr lang="hu-HU" dirty="0" smtClean="0">
                <a:solidFill>
                  <a:srgbClr val="000000"/>
                </a:solidFill>
                <a:ea typeface="Times New Roman" panose="02020603050405020304" pitchFamily="18" charset="0"/>
                <a:cs typeface="Times New Roman" panose="02020603050405020304" pitchFamily="18" charset="0"/>
              </a:rPr>
              <a:t>    </a:t>
            </a:r>
            <a:r>
              <a:rPr lang="hu-HU" dirty="0" err="1" smtClean="0">
                <a:solidFill>
                  <a:srgbClr val="000000"/>
                </a:solidFill>
                <a:ea typeface="Times New Roman" panose="02020603050405020304" pitchFamily="18" charset="0"/>
                <a:cs typeface="Times New Roman" panose="02020603050405020304" pitchFamily="18" charset="0"/>
              </a:rPr>
              <a:t>rayDirMatrix.set</a:t>
            </a:r>
            <a:r>
              <a:rPr lang="hu-HU"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translate</a:t>
            </a:r>
            <a:r>
              <a:rPr lang="hu-HU"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position</a:t>
            </a:r>
            <a:r>
              <a:rPr lang="hu-HU"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a:t>
            </a:r>
            <a:r>
              <a:rPr lang="hu-HU" dirty="0">
                <a:solidFill>
                  <a:srgbClr val="000000"/>
                </a:solidFill>
                <a:ea typeface="Times New Roman" panose="02020603050405020304" pitchFamily="18" charset="0"/>
                <a:cs typeface="Times New Roman" panose="02020603050405020304" pitchFamily="18" charset="0"/>
              </a:rPr>
              <a:t> *= </a:t>
            </a:r>
            <a:r>
              <a:rPr lang="hu-HU" dirty="0" err="1">
                <a:solidFill>
                  <a:srgbClr val="000000"/>
                </a:solidFill>
                <a:ea typeface="Times New Roman" panose="02020603050405020304" pitchFamily="18" charset="0"/>
                <a:cs typeface="Times New Roman" panose="02020603050405020304" pitchFamily="18" charset="0"/>
              </a:rPr>
              <a:t>viewProjMatrix</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rayDirMatrix.invert</a:t>
            </a:r>
            <a:r>
              <a:rPr lang="hu-HU"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2203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Eszköztér</a:t>
            </a:r>
            <a:endParaRPr lang="en-US" dirty="0"/>
          </a:p>
        </p:txBody>
      </p:sp>
      <p:pic>
        <p:nvPicPr>
          <p:cNvPr id="11267"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9364" y="2132411"/>
            <a:ext cx="4279106" cy="3598069"/>
          </a:xfrm>
          <a:prstGeom prst="rect">
            <a:avLst/>
          </a:prstGeom>
          <a:noFill/>
          <a:ln w="9525">
            <a:noFill/>
            <a:miter lim="800000"/>
            <a:headEnd/>
            <a:tailEnd/>
          </a:ln>
        </p:spPr>
      </p:pic>
      <p:cxnSp>
        <p:nvCxnSpPr>
          <p:cNvPr id="11268" name="Egyenes összekötő nyíllal 5"/>
          <p:cNvCxnSpPr>
            <a:cxnSpLocks noChangeShapeType="1"/>
          </p:cNvCxnSpPr>
          <p:nvPr/>
        </p:nvCxnSpPr>
        <p:spPr bwMode="auto">
          <a:xfrm flipV="1">
            <a:off x="4658916" y="1916908"/>
            <a:ext cx="0" cy="3813572"/>
          </a:xfrm>
          <a:prstGeom prst="straightConnector1">
            <a:avLst/>
          </a:prstGeom>
          <a:noFill/>
          <a:ln w="76200" algn="ctr">
            <a:solidFill>
              <a:srgbClr val="FF0000"/>
            </a:solidFill>
            <a:round/>
            <a:headEnd/>
            <a:tailEnd type="arrow" w="med" len="med"/>
          </a:ln>
        </p:spPr>
      </p:cxnSp>
      <p:cxnSp>
        <p:nvCxnSpPr>
          <p:cNvPr id="11269" name="Egyenes összekötő nyíllal 6"/>
          <p:cNvCxnSpPr>
            <a:cxnSpLocks noChangeShapeType="1"/>
          </p:cNvCxnSpPr>
          <p:nvPr/>
        </p:nvCxnSpPr>
        <p:spPr bwMode="auto">
          <a:xfrm>
            <a:off x="1871663" y="3661172"/>
            <a:ext cx="5562600" cy="0"/>
          </a:xfrm>
          <a:prstGeom prst="straightConnector1">
            <a:avLst/>
          </a:prstGeom>
          <a:noFill/>
          <a:ln w="76200" algn="ctr">
            <a:solidFill>
              <a:srgbClr val="FF0000"/>
            </a:solidFill>
            <a:round/>
            <a:headEnd/>
            <a:tailEnd type="arrow" w="med" len="med"/>
          </a:ln>
        </p:spPr>
      </p:cxnSp>
      <p:cxnSp>
        <p:nvCxnSpPr>
          <p:cNvPr id="11270" name="Egyenes összekötő nyíllal 13"/>
          <p:cNvCxnSpPr>
            <a:cxnSpLocks noChangeShapeType="1"/>
          </p:cNvCxnSpPr>
          <p:nvPr/>
        </p:nvCxnSpPr>
        <p:spPr bwMode="auto">
          <a:xfrm>
            <a:off x="4463655" y="2457450"/>
            <a:ext cx="378619" cy="0"/>
          </a:xfrm>
          <a:prstGeom prst="straightConnector1">
            <a:avLst/>
          </a:prstGeom>
          <a:noFill/>
          <a:ln w="76200" algn="ctr">
            <a:solidFill>
              <a:srgbClr val="FF0000"/>
            </a:solidFill>
            <a:round/>
            <a:headEnd/>
            <a:tailEnd/>
          </a:ln>
        </p:spPr>
      </p:cxnSp>
      <p:cxnSp>
        <p:nvCxnSpPr>
          <p:cNvPr id="11271" name="Egyenes összekötő nyíllal 16"/>
          <p:cNvCxnSpPr>
            <a:cxnSpLocks noChangeShapeType="1"/>
          </p:cNvCxnSpPr>
          <p:nvPr/>
        </p:nvCxnSpPr>
        <p:spPr bwMode="auto">
          <a:xfrm>
            <a:off x="4463655" y="4779169"/>
            <a:ext cx="378619" cy="0"/>
          </a:xfrm>
          <a:prstGeom prst="straightConnector1">
            <a:avLst/>
          </a:prstGeom>
          <a:noFill/>
          <a:ln w="76200" algn="ctr">
            <a:solidFill>
              <a:srgbClr val="FF0000"/>
            </a:solidFill>
            <a:round/>
            <a:headEnd/>
            <a:tailEnd/>
          </a:ln>
        </p:spPr>
      </p:cxnSp>
      <p:cxnSp>
        <p:nvCxnSpPr>
          <p:cNvPr id="11272" name="Egyenes összekötő nyíllal 17"/>
          <p:cNvCxnSpPr>
            <a:cxnSpLocks noChangeShapeType="1"/>
          </p:cNvCxnSpPr>
          <p:nvPr/>
        </p:nvCxnSpPr>
        <p:spPr bwMode="auto">
          <a:xfrm>
            <a:off x="3113485" y="3482578"/>
            <a:ext cx="0" cy="384572"/>
          </a:xfrm>
          <a:prstGeom prst="straightConnector1">
            <a:avLst/>
          </a:prstGeom>
          <a:noFill/>
          <a:ln w="76200" algn="ctr">
            <a:solidFill>
              <a:srgbClr val="FF0000"/>
            </a:solidFill>
            <a:round/>
            <a:headEnd/>
            <a:tailEnd/>
          </a:ln>
        </p:spPr>
      </p:cxnSp>
      <p:cxnSp>
        <p:nvCxnSpPr>
          <p:cNvPr id="11273" name="Egyenes összekötő nyíllal 21"/>
          <p:cNvCxnSpPr>
            <a:cxnSpLocks noChangeShapeType="1"/>
          </p:cNvCxnSpPr>
          <p:nvPr/>
        </p:nvCxnSpPr>
        <p:spPr bwMode="auto">
          <a:xfrm>
            <a:off x="6192441" y="3482578"/>
            <a:ext cx="0" cy="384572"/>
          </a:xfrm>
          <a:prstGeom prst="straightConnector1">
            <a:avLst/>
          </a:prstGeom>
          <a:noFill/>
          <a:ln w="76200" algn="ctr">
            <a:solidFill>
              <a:srgbClr val="FF0000"/>
            </a:solidFill>
            <a:round/>
            <a:headEnd/>
            <a:tailEnd/>
          </a:ln>
        </p:spPr>
      </p:cxnSp>
      <p:sp>
        <p:nvSpPr>
          <p:cNvPr id="11274" name="Szövegdoboz 22"/>
          <p:cNvSpPr txBox="1">
            <a:spLocks noChangeArrowheads="1"/>
          </p:cNvSpPr>
          <p:nvPr/>
        </p:nvSpPr>
        <p:spPr bwMode="auto">
          <a:xfrm>
            <a:off x="4842273" y="2025254"/>
            <a:ext cx="535724" cy="923330"/>
          </a:xfrm>
          <a:prstGeom prst="rect">
            <a:avLst/>
          </a:prstGeom>
          <a:noFill/>
          <a:ln w="9525">
            <a:noFill/>
            <a:miter lim="800000"/>
            <a:headEnd/>
            <a:tailEnd/>
          </a:ln>
        </p:spPr>
        <p:txBody>
          <a:bodyPr wrap="none">
            <a:spAutoFit/>
          </a:bodyPr>
          <a:lstStyle/>
          <a:p>
            <a:r>
              <a:rPr lang="en-US" sz="5400">
                <a:solidFill>
                  <a:srgbClr val="FF0000"/>
                </a:solidFill>
              </a:rPr>
              <a:t>1</a:t>
            </a:r>
          </a:p>
        </p:txBody>
      </p:sp>
      <p:sp>
        <p:nvSpPr>
          <p:cNvPr id="11275" name="Szövegdoboz 23"/>
          <p:cNvSpPr txBox="1">
            <a:spLocks noChangeArrowheads="1"/>
          </p:cNvSpPr>
          <p:nvPr/>
        </p:nvSpPr>
        <p:spPr bwMode="auto">
          <a:xfrm>
            <a:off x="6299597" y="2781300"/>
            <a:ext cx="535724" cy="923330"/>
          </a:xfrm>
          <a:prstGeom prst="rect">
            <a:avLst/>
          </a:prstGeom>
          <a:noFill/>
          <a:ln w="9525">
            <a:noFill/>
            <a:miter lim="800000"/>
            <a:headEnd/>
            <a:tailEnd/>
          </a:ln>
        </p:spPr>
        <p:txBody>
          <a:bodyPr wrap="none">
            <a:spAutoFit/>
          </a:bodyPr>
          <a:lstStyle/>
          <a:p>
            <a:r>
              <a:rPr lang="en-US" sz="5400">
                <a:solidFill>
                  <a:srgbClr val="FF0000"/>
                </a:solidFill>
              </a:rPr>
              <a:t>1</a:t>
            </a:r>
          </a:p>
        </p:txBody>
      </p:sp>
      <p:sp>
        <p:nvSpPr>
          <p:cNvPr id="11276" name="Szövegdoboz 24"/>
          <p:cNvSpPr txBox="1">
            <a:spLocks noChangeArrowheads="1"/>
          </p:cNvSpPr>
          <p:nvPr/>
        </p:nvSpPr>
        <p:spPr bwMode="auto">
          <a:xfrm>
            <a:off x="2789636" y="3537347"/>
            <a:ext cx="747320" cy="923330"/>
          </a:xfrm>
          <a:prstGeom prst="rect">
            <a:avLst/>
          </a:prstGeom>
          <a:noFill/>
          <a:ln w="9525">
            <a:noFill/>
            <a:miter lim="800000"/>
            <a:headEnd/>
            <a:tailEnd/>
          </a:ln>
        </p:spPr>
        <p:txBody>
          <a:bodyPr wrap="none">
            <a:spAutoFit/>
          </a:bodyPr>
          <a:lstStyle/>
          <a:p>
            <a:r>
              <a:rPr lang="en-US" sz="5400">
                <a:solidFill>
                  <a:srgbClr val="FF0000"/>
                </a:solidFill>
              </a:rPr>
              <a:t>-1</a:t>
            </a:r>
          </a:p>
        </p:txBody>
      </p:sp>
      <p:sp>
        <p:nvSpPr>
          <p:cNvPr id="11277" name="Szövegdoboz 25"/>
          <p:cNvSpPr txBox="1">
            <a:spLocks noChangeArrowheads="1"/>
          </p:cNvSpPr>
          <p:nvPr/>
        </p:nvSpPr>
        <p:spPr bwMode="auto">
          <a:xfrm>
            <a:off x="3762375" y="4293394"/>
            <a:ext cx="747320" cy="923330"/>
          </a:xfrm>
          <a:prstGeom prst="rect">
            <a:avLst/>
          </a:prstGeom>
          <a:noFill/>
          <a:ln w="9525">
            <a:noFill/>
            <a:miter lim="800000"/>
            <a:headEnd/>
            <a:tailEnd/>
          </a:ln>
        </p:spPr>
        <p:txBody>
          <a:bodyPr wrap="none">
            <a:spAutoFit/>
          </a:bodyPr>
          <a:lstStyle/>
          <a:p>
            <a:r>
              <a:rPr lang="en-US" sz="5400">
                <a:solidFill>
                  <a:srgbClr val="FF0000"/>
                </a:solidFill>
              </a:rPr>
              <a:t>-1</a:t>
            </a:r>
          </a:p>
        </p:txBody>
      </p:sp>
      <p:sp>
        <p:nvSpPr>
          <p:cNvPr id="11278" name="Szövegdoboz 26"/>
          <p:cNvSpPr txBox="1">
            <a:spLocks noChangeArrowheads="1"/>
          </p:cNvSpPr>
          <p:nvPr/>
        </p:nvSpPr>
        <p:spPr bwMode="auto">
          <a:xfrm>
            <a:off x="7218761" y="2781300"/>
            <a:ext cx="484428" cy="923330"/>
          </a:xfrm>
          <a:prstGeom prst="rect">
            <a:avLst/>
          </a:prstGeom>
          <a:noFill/>
          <a:ln w="9525">
            <a:noFill/>
            <a:miter lim="800000"/>
            <a:headEnd/>
            <a:tailEnd/>
          </a:ln>
        </p:spPr>
        <p:txBody>
          <a:bodyPr wrap="none">
            <a:spAutoFit/>
          </a:bodyPr>
          <a:lstStyle/>
          <a:p>
            <a:r>
              <a:rPr lang="en-US" sz="5400" i="1">
                <a:solidFill>
                  <a:srgbClr val="FF0000"/>
                </a:solidFill>
              </a:rPr>
              <a:t>x</a:t>
            </a:r>
          </a:p>
        </p:txBody>
      </p:sp>
    </p:spTree>
    <p:extLst>
      <p:ext uri="{BB962C8B-B14F-4D97-AF65-F5344CB8AC3E}">
        <p14:creationId xmlns:p14="http://schemas.microsoft.com/office/powerpoint/2010/main" val="3790268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Nézetablak-tér</a:t>
            </a:r>
            <a:endParaRPr lang="en-US" dirty="0"/>
          </a:p>
        </p:txBody>
      </p:sp>
      <p:pic>
        <p:nvPicPr>
          <p:cNvPr id="12291" name="Picture 23" descr="spierfront"/>
          <p:cNvPicPr>
            <a:picLocks noChangeAspect="1" noChangeArrowheads="1"/>
          </p:cNvPicPr>
          <p:nvPr/>
        </p:nvPicPr>
        <p:blipFill>
          <a:blip r:embed="rId3" cstate="print"/>
          <a:srcRect/>
          <a:stretch>
            <a:fillRect/>
          </a:stretch>
        </p:blipFill>
        <p:spPr bwMode="auto">
          <a:xfrm>
            <a:off x="3788569" y="2888456"/>
            <a:ext cx="2114550" cy="2114550"/>
          </a:xfrm>
          <a:prstGeom prst="rect">
            <a:avLst/>
          </a:prstGeom>
          <a:noFill/>
          <a:ln w="9525">
            <a:noFill/>
            <a:miter lim="800000"/>
            <a:headEnd/>
            <a:tailEnd/>
          </a:ln>
        </p:spPr>
      </p:pic>
      <p:sp>
        <p:nvSpPr>
          <p:cNvPr id="12292" name="Rectangle 24"/>
          <p:cNvSpPr>
            <a:spLocks noChangeArrowheads="1"/>
          </p:cNvSpPr>
          <p:nvPr/>
        </p:nvSpPr>
        <p:spPr bwMode="auto">
          <a:xfrm>
            <a:off x="4093369" y="3476625"/>
            <a:ext cx="114300" cy="114300"/>
          </a:xfrm>
          <a:prstGeom prst="rect">
            <a:avLst/>
          </a:prstGeom>
          <a:solidFill>
            <a:schemeClr val="bg2"/>
          </a:solidFill>
          <a:ln w="12700">
            <a:solidFill>
              <a:schemeClr val="tx1"/>
            </a:solidFill>
            <a:miter lim="800000"/>
            <a:headEnd/>
            <a:tailEnd/>
          </a:ln>
        </p:spPr>
        <p:txBody>
          <a:bodyPr wrap="none" anchor="ctr"/>
          <a:lstStyle/>
          <a:p>
            <a:endParaRPr lang="en-US" sz="1350">
              <a:latin typeface="Whipsmart" pitchFamily="34" charset="0"/>
            </a:endParaRPr>
          </a:p>
        </p:txBody>
      </p:sp>
      <p:sp>
        <p:nvSpPr>
          <p:cNvPr id="12293" name="Line 3"/>
          <p:cNvSpPr>
            <a:spLocks noChangeShapeType="1"/>
          </p:cNvSpPr>
          <p:nvPr/>
        </p:nvSpPr>
        <p:spPr bwMode="auto">
          <a:xfrm>
            <a:off x="3788569" y="2902745"/>
            <a:ext cx="0" cy="432197"/>
          </a:xfrm>
          <a:prstGeom prst="line">
            <a:avLst/>
          </a:prstGeom>
          <a:noFill/>
          <a:ln w="38100">
            <a:solidFill>
              <a:schemeClr val="tx1"/>
            </a:solidFill>
            <a:round/>
            <a:headEnd/>
            <a:tailEnd type="triangle" w="med" len="med"/>
          </a:ln>
        </p:spPr>
        <p:txBody>
          <a:bodyPr wrap="none" anchor="ctr"/>
          <a:lstStyle/>
          <a:p>
            <a:endParaRPr lang="en-US" sz="1350">
              <a:latin typeface="Whipsmart" pitchFamily="34" charset="0"/>
            </a:endParaRPr>
          </a:p>
        </p:txBody>
      </p:sp>
      <p:sp>
        <p:nvSpPr>
          <p:cNvPr id="12294" name="Line 4"/>
          <p:cNvSpPr>
            <a:spLocks noChangeShapeType="1"/>
          </p:cNvSpPr>
          <p:nvPr/>
        </p:nvSpPr>
        <p:spPr bwMode="auto">
          <a:xfrm flipV="1">
            <a:off x="3788570" y="2902745"/>
            <a:ext cx="588169" cy="2381"/>
          </a:xfrm>
          <a:prstGeom prst="line">
            <a:avLst/>
          </a:prstGeom>
          <a:noFill/>
          <a:ln w="38100">
            <a:solidFill>
              <a:schemeClr val="tx1"/>
            </a:solidFill>
            <a:round/>
            <a:headEnd/>
            <a:tailEnd type="triangle" w="med" len="med"/>
          </a:ln>
        </p:spPr>
        <p:txBody>
          <a:bodyPr wrap="none" anchor="ctr"/>
          <a:lstStyle/>
          <a:p>
            <a:endParaRPr lang="en-US" sz="1350">
              <a:latin typeface="Whipsmart" pitchFamily="34" charset="0"/>
            </a:endParaRPr>
          </a:p>
        </p:txBody>
      </p:sp>
      <p:sp>
        <p:nvSpPr>
          <p:cNvPr id="12295" name="Téglalap 55"/>
          <p:cNvSpPr>
            <a:spLocks noChangeArrowheads="1"/>
          </p:cNvSpPr>
          <p:nvPr/>
        </p:nvSpPr>
        <p:spPr bwMode="auto">
          <a:xfrm>
            <a:off x="4004072" y="2524125"/>
            <a:ext cx="529312" cy="300082"/>
          </a:xfrm>
          <a:prstGeom prst="rect">
            <a:avLst/>
          </a:prstGeom>
          <a:noFill/>
          <a:ln w="9525">
            <a:noFill/>
            <a:miter lim="800000"/>
            <a:headEnd/>
            <a:tailEnd/>
          </a:ln>
        </p:spPr>
        <p:txBody>
          <a:bodyPr wrap="none">
            <a:spAutoFit/>
          </a:bodyPr>
          <a:lstStyle/>
          <a:p>
            <a:r>
              <a:rPr lang="en-US" sz="1350" i="1">
                <a:latin typeface="Whipsmart" pitchFamily="34" charset="0"/>
                <a:sym typeface="Symbol" pitchFamily="18" charset="2"/>
              </a:rPr>
              <a:t>pixel</a:t>
            </a:r>
            <a:r>
              <a:rPr lang="en-US" sz="1350" i="1" baseline="-25000">
                <a:latin typeface="Whipsmart" pitchFamily="34" charset="0"/>
                <a:sym typeface="Symbol" pitchFamily="18" charset="2"/>
              </a:rPr>
              <a:t>x</a:t>
            </a:r>
            <a:endParaRPr lang="hu-HU" sz="1350" baseline="-25000">
              <a:latin typeface="Whipsmart" pitchFamily="34" charset="0"/>
            </a:endParaRPr>
          </a:p>
        </p:txBody>
      </p:sp>
      <p:sp>
        <p:nvSpPr>
          <p:cNvPr id="12296" name="Téglalap 56"/>
          <p:cNvSpPr>
            <a:spLocks noChangeArrowheads="1"/>
          </p:cNvSpPr>
          <p:nvPr/>
        </p:nvSpPr>
        <p:spPr bwMode="auto">
          <a:xfrm>
            <a:off x="3139680" y="2902744"/>
            <a:ext cx="530915" cy="300082"/>
          </a:xfrm>
          <a:prstGeom prst="rect">
            <a:avLst/>
          </a:prstGeom>
          <a:noFill/>
          <a:ln w="9525">
            <a:noFill/>
            <a:miter lim="800000"/>
            <a:headEnd/>
            <a:tailEnd/>
          </a:ln>
        </p:spPr>
        <p:txBody>
          <a:bodyPr wrap="none">
            <a:spAutoFit/>
          </a:bodyPr>
          <a:lstStyle/>
          <a:p>
            <a:r>
              <a:rPr lang="en-US" sz="1350" i="1">
                <a:latin typeface="Whipsmart" pitchFamily="34" charset="0"/>
                <a:sym typeface="Symbol" pitchFamily="18" charset="2"/>
              </a:rPr>
              <a:t>pixel</a:t>
            </a:r>
            <a:r>
              <a:rPr lang="en-US" sz="1350" i="1" baseline="-25000">
                <a:latin typeface="Whipsmart" pitchFamily="34" charset="0"/>
                <a:sym typeface="Symbol" pitchFamily="18" charset="2"/>
              </a:rPr>
              <a:t>y</a:t>
            </a:r>
            <a:endParaRPr lang="hu-HU" sz="1350" baseline="-25000">
              <a:latin typeface="Whipsmart" pitchFamily="34" charset="0"/>
            </a:endParaRPr>
          </a:p>
        </p:txBody>
      </p:sp>
      <p:sp>
        <p:nvSpPr>
          <p:cNvPr id="12297" name="Téglalap 57"/>
          <p:cNvSpPr>
            <a:spLocks noChangeArrowheads="1"/>
          </p:cNvSpPr>
          <p:nvPr/>
        </p:nvSpPr>
        <p:spPr bwMode="auto">
          <a:xfrm>
            <a:off x="5192316" y="2524125"/>
            <a:ext cx="901209" cy="300082"/>
          </a:xfrm>
          <a:prstGeom prst="rect">
            <a:avLst/>
          </a:prstGeom>
          <a:noFill/>
          <a:ln w="9525">
            <a:noFill/>
            <a:miter lim="800000"/>
            <a:headEnd/>
            <a:tailEnd/>
          </a:ln>
        </p:spPr>
        <p:txBody>
          <a:bodyPr wrap="none">
            <a:spAutoFit/>
          </a:bodyPr>
          <a:lstStyle/>
          <a:p>
            <a:r>
              <a:rPr lang="en-US" sz="1350" i="1">
                <a:latin typeface="Whipsmart" pitchFamily="34" charset="0"/>
                <a:sym typeface="Symbol" pitchFamily="18" charset="2"/>
              </a:rPr>
              <a:t>resolution</a:t>
            </a:r>
            <a:r>
              <a:rPr lang="en-US" sz="1350" i="1" baseline="-25000">
                <a:latin typeface="Whipsmart" pitchFamily="34" charset="0"/>
                <a:sym typeface="Symbol" pitchFamily="18" charset="2"/>
              </a:rPr>
              <a:t>x</a:t>
            </a:r>
            <a:endParaRPr lang="hu-HU" sz="1350" baseline="-25000">
              <a:latin typeface="Whipsmart" pitchFamily="34" charset="0"/>
            </a:endParaRPr>
          </a:p>
        </p:txBody>
      </p:sp>
      <p:sp>
        <p:nvSpPr>
          <p:cNvPr id="12298" name="Téglalap 58"/>
          <p:cNvSpPr>
            <a:spLocks noChangeArrowheads="1"/>
          </p:cNvSpPr>
          <p:nvPr/>
        </p:nvSpPr>
        <p:spPr bwMode="auto">
          <a:xfrm>
            <a:off x="3464720" y="5008960"/>
            <a:ext cx="902811" cy="300082"/>
          </a:xfrm>
          <a:prstGeom prst="rect">
            <a:avLst/>
          </a:prstGeom>
          <a:noFill/>
          <a:ln w="9525">
            <a:noFill/>
            <a:miter lim="800000"/>
            <a:headEnd/>
            <a:tailEnd/>
          </a:ln>
        </p:spPr>
        <p:txBody>
          <a:bodyPr wrap="none">
            <a:spAutoFit/>
          </a:bodyPr>
          <a:lstStyle/>
          <a:p>
            <a:r>
              <a:rPr lang="en-US" sz="1350" i="1">
                <a:latin typeface="Whipsmart" pitchFamily="34" charset="0"/>
                <a:sym typeface="Symbol" pitchFamily="18" charset="2"/>
              </a:rPr>
              <a:t>resolution</a:t>
            </a:r>
            <a:r>
              <a:rPr lang="en-US" sz="1350" i="1" baseline="-25000">
                <a:latin typeface="Whipsmart" pitchFamily="34" charset="0"/>
                <a:sym typeface="Symbol" pitchFamily="18" charset="2"/>
              </a:rPr>
              <a:t>y</a:t>
            </a:r>
            <a:endParaRPr lang="hu-HU" sz="1350" baseline="-25000">
              <a:latin typeface="Whipsmart" pitchFamily="34" charset="0"/>
            </a:endParaRPr>
          </a:p>
        </p:txBody>
      </p:sp>
      <p:sp>
        <p:nvSpPr>
          <p:cNvPr id="12299" name="Rectangle 41"/>
          <p:cNvSpPr>
            <a:spLocks noChangeArrowheads="1"/>
          </p:cNvSpPr>
          <p:nvPr/>
        </p:nvSpPr>
        <p:spPr bwMode="auto">
          <a:xfrm>
            <a:off x="3950494" y="3496866"/>
            <a:ext cx="330540" cy="415498"/>
          </a:xfrm>
          <a:prstGeom prst="rect">
            <a:avLst/>
          </a:prstGeom>
          <a:noFill/>
          <a:ln w="12700" algn="ctr">
            <a:noFill/>
            <a:miter lim="800000"/>
            <a:headEnd/>
            <a:tailEnd/>
          </a:ln>
        </p:spPr>
        <p:txBody>
          <a:bodyPr wrap="none">
            <a:spAutoFit/>
          </a:bodyPr>
          <a:lstStyle/>
          <a:p>
            <a:r>
              <a:rPr lang="en-US" sz="2100" b="1" i="1" dirty="0">
                <a:latin typeface="Whipsmart" pitchFamily="34" charset="0"/>
              </a:rPr>
              <a:t>p</a:t>
            </a:r>
          </a:p>
        </p:txBody>
      </p:sp>
    </p:spTree>
    <p:extLst>
      <p:ext uri="{BB962C8B-B14F-4D97-AF65-F5344CB8AC3E}">
        <p14:creationId xmlns:p14="http://schemas.microsoft.com/office/powerpoint/2010/main" val="1790671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Transzformációk</a:t>
            </a:r>
            <a:endParaRPr lang="en-US" dirty="0"/>
          </a:p>
        </p:txBody>
      </p:sp>
      <p:sp>
        <p:nvSpPr>
          <p:cNvPr id="13315" name="Tartalom helye 2"/>
          <p:cNvSpPr>
            <a:spLocks noGrp="1"/>
          </p:cNvSpPr>
          <p:nvPr>
            <p:ph idx="1"/>
          </p:nvPr>
        </p:nvSpPr>
        <p:spPr>
          <a:xfrm>
            <a:off x="628650" y="2226469"/>
            <a:ext cx="3787601" cy="3263504"/>
          </a:xfrm>
        </p:spPr>
        <p:txBody>
          <a:bodyPr>
            <a:normAutofit fontScale="92500" lnSpcReduction="10000"/>
          </a:bodyPr>
          <a:lstStyle/>
          <a:p>
            <a:r>
              <a:rPr lang="hu-HU" dirty="0" smtClean="0"/>
              <a:t>Ha egy térben adottak egy pont koordinátái, mik a koordinátái a másik térben</a:t>
            </a:r>
            <a:r>
              <a:rPr lang="en-US" dirty="0" smtClean="0"/>
              <a:t>?</a:t>
            </a:r>
          </a:p>
          <a:p>
            <a:pPr lvl="1"/>
            <a:r>
              <a:rPr lang="hu-HU" dirty="0" smtClean="0"/>
              <a:t>statikus </a:t>
            </a:r>
            <a:r>
              <a:rPr lang="hu-HU" dirty="0" err="1" smtClean="0"/>
              <a:t>inte</a:t>
            </a:r>
            <a:r>
              <a:rPr lang="en-US" dirty="0" smtClean="0"/>
              <a:t>r</a:t>
            </a:r>
            <a:r>
              <a:rPr lang="hu-HU" dirty="0" err="1" smtClean="0"/>
              <a:t>pretáció</a:t>
            </a:r>
            <a:endParaRPr lang="en-US" dirty="0" smtClean="0"/>
          </a:p>
          <a:p>
            <a:r>
              <a:rPr lang="hu-HU" dirty="0" smtClean="0"/>
              <a:t>Mit tegyek az eredeti ponttal, hogy a másik térbeli helyére kerüljön</a:t>
            </a:r>
            <a:r>
              <a:rPr lang="en-US" dirty="0" smtClean="0"/>
              <a:t>?</a:t>
            </a:r>
          </a:p>
          <a:p>
            <a:pPr lvl="1"/>
            <a:r>
              <a:rPr lang="en-US" dirty="0" err="1" smtClean="0"/>
              <a:t>dinamikus</a:t>
            </a:r>
            <a:r>
              <a:rPr lang="en-US" dirty="0" smtClean="0"/>
              <a:t> interpret</a:t>
            </a:r>
            <a:r>
              <a:rPr lang="hu-HU" dirty="0" err="1" smtClean="0"/>
              <a:t>áció</a:t>
            </a:r>
            <a:endParaRPr lang="en-US" dirty="0" smtClean="0"/>
          </a:p>
        </p:txBody>
      </p:sp>
      <p:cxnSp>
        <p:nvCxnSpPr>
          <p:cNvPr id="29" name="Egyenes összekötő nyíllal 4"/>
          <p:cNvCxnSpPr>
            <a:cxnSpLocks noChangeShapeType="1"/>
          </p:cNvCxnSpPr>
          <p:nvPr/>
        </p:nvCxnSpPr>
        <p:spPr bwMode="auto">
          <a:xfrm flipV="1">
            <a:off x="5045541" y="2386436"/>
            <a:ext cx="0" cy="839021"/>
          </a:xfrm>
          <a:prstGeom prst="straightConnector1">
            <a:avLst/>
          </a:prstGeom>
          <a:noFill/>
          <a:ln w="38100" algn="ctr">
            <a:solidFill>
              <a:srgbClr val="FFC000"/>
            </a:solidFill>
            <a:round/>
            <a:headEnd/>
            <a:tailEnd type="triangle" w="lg" len="lg"/>
          </a:ln>
        </p:spPr>
      </p:cxnSp>
      <p:cxnSp>
        <p:nvCxnSpPr>
          <p:cNvPr id="30" name="Egyenes összekötő nyíllal 5"/>
          <p:cNvCxnSpPr>
            <a:cxnSpLocks noChangeShapeType="1"/>
          </p:cNvCxnSpPr>
          <p:nvPr/>
        </p:nvCxnSpPr>
        <p:spPr bwMode="auto">
          <a:xfrm>
            <a:off x="5045542" y="3225456"/>
            <a:ext cx="711116" cy="0"/>
          </a:xfrm>
          <a:prstGeom prst="straightConnector1">
            <a:avLst/>
          </a:prstGeom>
          <a:noFill/>
          <a:ln w="38100" algn="ctr">
            <a:solidFill>
              <a:srgbClr val="FFC000"/>
            </a:solidFill>
            <a:round/>
            <a:headEnd/>
            <a:tailEnd type="triangle" w="lg" len="lg"/>
          </a:ln>
        </p:spPr>
      </p:cxnSp>
      <p:grpSp>
        <p:nvGrpSpPr>
          <p:cNvPr id="33" name="Csoportba foglalás 23"/>
          <p:cNvGrpSpPr>
            <a:grpSpLocks/>
          </p:cNvGrpSpPr>
          <p:nvPr/>
        </p:nvGrpSpPr>
        <p:grpSpPr bwMode="auto">
          <a:xfrm rot="727085">
            <a:off x="5351141" y="1692216"/>
            <a:ext cx="1094477" cy="652769"/>
            <a:chOff x="1763688" y="3320988"/>
            <a:chExt cx="2160240" cy="1287760"/>
          </a:xfrm>
        </p:grpSpPr>
        <p:cxnSp>
          <p:nvCxnSpPr>
            <p:cNvPr id="34"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35"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sp>
        <p:nvSpPr>
          <p:cNvPr id="36" name="Ellipszis 37"/>
          <p:cNvSpPr>
            <a:spLocks noChangeArrowheads="1"/>
          </p:cNvSpPr>
          <p:nvPr/>
        </p:nvSpPr>
        <p:spPr bwMode="auto">
          <a:xfrm>
            <a:off x="5993963" y="1491910"/>
            <a:ext cx="109403" cy="109403"/>
          </a:xfrm>
          <a:prstGeom prst="ellipse">
            <a:avLst/>
          </a:prstGeom>
          <a:solidFill>
            <a:srgbClr val="FF0000"/>
          </a:solidFill>
          <a:ln w="12700" algn="ctr">
            <a:solidFill>
              <a:schemeClr val="tx1"/>
            </a:solidFill>
            <a:round/>
            <a:headEnd/>
            <a:tailEnd/>
          </a:ln>
        </p:spPr>
        <p:txBody>
          <a:bodyPr/>
          <a:lstStyle/>
          <a:p>
            <a:endParaRPr lang="en-US" sz="1350"/>
          </a:p>
        </p:txBody>
      </p:sp>
      <p:cxnSp>
        <p:nvCxnSpPr>
          <p:cNvPr id="37" name="Egyenes összekötő nyíllal 39"/>
          <p:cNvCxnSpPr>
            <a:cxnSpLocks noChangeShapeType="1"/>
            <a:stCxn id="36" idx="4"/>
          </p:cNvCxnSpPr>
          <p:nvPr/>
        </p:nvCxnSpPr>
        <p:spPr bwMode="auto">
          <a:xfrm>
            <a:off x="6048665" y="1601314"/>
            <a:ext cx="18503" cy="1605641"/>
          </a:xfrm>
          <a:prstGeom prst="straightConnector1">
            <a:avLst/>
          </a:prstGeom>
          <a:noFill/>
          <a:ln w="12700" algn="ctr">
            <a:solidFill>
              <a:srgbClr val="FFC000"/>
            </a:solidFill>
            <a:round/>
            <a:headEnd type="arrow" w="med" len="med"/>
            <a:tailEnd type="arrow" w="med" len="med"/>
          </a:ln>
        </p:spPr>
      </p:cxnSp>
      <p:cxnSp>
        <p:nvCxnSpPr>
          <p:cNvPr id="38" name="Egyenes összekötő nyíllal 40"/>
          <p:cNvCxnSpPr>
            <a:cxnSpLocks noChangeShapeType="1"/>
            <a:stCxn id="36" idx="3"/>
          </p:cNvCxnSpPr>
          <p:nvPr/>
        </p:nvCxnSpPr>
        <p:spPr bwMode="auto">
          <a:xfrm flipH="1">
            <a:off x="5574052" y="1586029"/>
            <a:ext cx="436001" cy="216392"/>
          </a:xfrm>
          <a:prstGeom prst="straightConnector1">
            <a:avLst/>
          </a:prstGeom>
          <a:noFill/>
          <a:ln w="12700" algn="ctr">
            <a:solidFill>
              <a:srgbClr val="FF0000"/>
            </a:solidFill>
            <a:round/>
            <a:headEnd type="arrow" w="med" len="med"/>
            <a:tailEnd type="arrow" w="med" len="med"/>
          </a:ln>
        </p:spPr>
      </p:cxnSp>
      <p:cxnSp>
        <p:nvCxnSpPr>
          <p:cNvPr id="39" name="Egyenes összekötő nyíllal 43"/>
          <p:cNvCxnSpPr>
            <a:cxnSpLocks noChangeShapeType="1"/>
            <a:stCxn id="36" idx="5"/>
          </p:cNvCxnSpPr>
          <p:nvPr/>
        </p:nvCxnSpPr>
        <p:spPr bwMode="auto">
          <a:xfrm>
            <a:off x="6087278" y="1586030"/>
            <a:ext cx="234893" cy="471396"/>
          </a:xfrm>
          <a:prstGeom prst="straightConnector1">
            <a:avLst/>
          </a:prstGeom>
          <a:noFill/>
          <a:ln w="12700" algn="ctr">
            <a:solidFill>
              <a:srgbClr val="FF0000"/>
            </a:solidFill>
            <a:round/>
            <a:headEnd type="arrow" w="med" len="med"/>
            <a:tailEnd type="arrow" w="med" len="med"/>
          </a:ln>
        </p:spPr>
      </p:cxnSp>
      <p:cxnSp>
        <p:nvCxnSpPr>
          <p:cNvPr id="40" name="Egyenes összekötő nyíllal 44"/>
          <p:cNvCxnSpPr>
            <a:cxnSpLocks noChangeShapeType="1"/>
            <a:stCxn id="36" idx="2"/>
          </p:cNvCxnSpPr>
          <p:nvPr/>
        </p:nvCxnSpPr>
        <p:spPr bwMode="auto">
          <a:xfrm flipH="1" flipV="1">
            <a:off x="5045542" y="1528915"/>
            <a:ext cx="948422" cy="17698"/>
          </a:xfrm>
          <a:prstGeom prst="straightConnector1">
            <a:avLst/>
          </a:prstGeom>
          <a:noFill/>
          <a:ln w="12700" algn="ctr">
            <a:solidFill>
              <a:srgbClr val="FFC000"/>
            </a:solidFill>
            <a:round/>
            <a:headEnd type="arrow" w="med" len="med"/>
            <a:tailEnd type="arrow" w="med" len="med"/>
          </a:ln>
        </p:spPr>
      </p:cxnSp>
      <p:cxnSp>
        <p:nvCxnSpPr>
          <p:cNvPr id="41" name="Egyenes összekötő 56"/>
          <p:cNvCxnSpPr>
            <a:cxnSpLocks noChangeShapeType="1"/>
          </p:cNvCxnSpPr>
          <p:nvPr/>
        </p:nvCxnSpPr>
        <p:spPr bwMode="auto">
          <a:xfrm>
            <a:off x="5045542" y="3225456"/>
            <a:ext cx="3794495" cy="0"/>
          </a:xfrm>
          <a:prstGeom prst="line">
            <a:avLst/>
          </a:prstGeom>
          <a:noFill/>
          <a:ln w="12700" algn="ctr">
            <a:solidFill>
              <a:srgbClr val="FFC000"/>
            </a:solidFill>
            <a:round/>
            <a:headEnd/>
            <a:tailEnd/>
          </a:ln>
        </p:spPr>
      </p:cxnSp>
      <p:cxnSp>
        <p:nvCxnSpPr>
          <p:cNvPr id="42" name="Egyenes összekötő 57"/>
          <p:cNvCxnSpPr>
            <a:cxnSpLocks noChangeShapeType="1"/>
          </p:cNvCxnSpPr>
          <p:nvPr/>
        </p:nvCxnSpPr>
        <p:spPr bwMode="auto">
          <a:xfrm flipV="1">
            <a:off x="5045541" y="1145202"/>
            <a:ext cx="0" cy="2080255"/>
          </a:xfrm>
          <a:prstGeom prst="line">
            <a:avLst/>
          </a:prstGeom>
          <a:noFill/>
          <a:ln w="12700" algn="ctr">
            <a:solidFill>
              <a:srgbClr val="FFC000"/>
            </a:solidFill>
            <a:round/>
            <a:headEnd/>
            <a:tailEnd/>
          </a:ln>
        </p:spPr>
      </p:cxnSp>
      <p:sp>
        <p:nvSpPr>
          <p:cNvPr id="43" name="TextBox 42"/>
          <p:cNvSpPr txBox="1"/>
          <p:nvPr/>
        </p:nvSpPr>
        <p:spPr>
          <a:xfrm>
            <a:off x="5618915" y="1470598"/>
            <a:ext cx="264816" cy="300082"/>
          </a:xfrm>
          <a:prstGeom prst="rect">
            <a:avLst/>
          </a:prstGeom>
          <a:noFill/>
        </p:spPr>
        <p:txBody>
          <a:bodyPr wrap="none" rtlCol="0">
            <a:spAutoFit/>
          </a:bodyPr>
          <a:lstStyle/>
          <a:p>
            <a:r>
              <a:rPr lang="en-US" sz="1350" dirty="0">
                <a:solidFill>
                  <a:srgbClr val="FF0000"/>
                </a:solidFill>
              </a:rPr>
              <a:t>?</a:t>
            </a:r>
          </a:p>
        </p:txBody>
      </p:sp>
      <p:sp>
        <p:nvSpPr>
          <p:cNvPr id="45" name="TextBox 44"/>
          <p:cNvSpPr txBox="1"/>
          <p:nvPr/>
        </p:nvSpPr>
        <p:spPr>
          <a:xfrm>
            <a:off x="6209177" y="1610479"/>
            <a:ext cx="264816" cy="300082"/>
          </a:xfrm>
          <a:prstGeom prst="rect">
            <a:avLst/>
          </a:prstGeom>
          <a:noFill/>
        </p:spPr>
        <p:txBody>
          <a:bodyPr wrap="none" rtlCol="0">
            <a:spAutoFit/>
          </a:bodyPr>
          <a:lstStyle/>
          <a:p>
            <a:r>
              <a:rPr lang="en-US" sz="1350" dirty="0">
                <a:solidFill>
                  <a:srgbClr val="FF0000"/>
                </a:solidFill>
              </a:rPr>
              <a:t>?</a:t>
            </a:r>
          </a:p>
        </p:txBody>
      </p:sp>
      <p:cxnSp>
        <p:nvCxnSpPr>
          <p:cNvPr id="47" name="Egyenes összekötő nyíllal 4"/>
          <p:cNvCxnSpPr>
            <a:cxnSpLocks noChangeShapeType="1"/>
          </p:cNvCxnSpPr>
          <p:nvPr/>
        </p:nvCxnSpPr>
        <p:spPr bwMode="auto">
          <a:xfrm flipV="1">
            <a:off x="5107088" y="4927573"/>
            <a:ext cx="0" cy="839021"/>
          </a:xfrm>
          <a:prstGeom prst="straightConnector1">
            <a:avLst/>
          </a:prstGeom>
          <a:noFill/>
          <a:ln w="38100" algn="ctr">
            <a:solidFill>
              <a:srgbClr val="FFC000"/>
            </a:solidFill>
            <a:round/>
            <a:headEnd/>
            <a:tailEnd type="triangle" w="lg" len="lg"/>
          </a:ln>
        </p:spPr>
      </p:cxnSp>
      <p:cxnSp>
        <p:nvCxnSpPr>
          <p:cNvPr id="48" name="Egyenes összekötő nyíllal 5"/>
          <p:cNvCxnSpPr>
            <a:cxnSpLocks noChangeShapeType="1"/>
          </p:cNvCxnSpPr>
          <p:nvPr/>
        </p:nvCxnSpPr>
        <p:spPr bwMode="auto">
          <a:xfrm>
            <a:off x="5107088" y="5766593"/>
            <a:ext cx="711116" cy="0"/>
          </a:xfrm>
          <a:prstGeom prst="straightConnector1">
            <a:avLst/>
          </a:prstGeom>
          <a:noFill/>
          <a:ln w="38100" algn="ctr">
            <a:solidFill>
              <a:srgbClr val="FFC000"/>
            </a:solidFill>
            <a:round/>
            <a:headEnd/>
            <a:tailEnd type="triangle" w="lg" len="lg"/>
          </a:ln>
        </p:spPr>
      </p:cxnSp>
      <p:sp>
        <p:nvSpPr>
          <p:cNvPr id="50" name="Ellipszis 37"/>
          <p:cNvSpPr>
            <a:spLocks noChangeArrowheads="1"/>
          </p:cNvSpPr>
          <p:nvPr/>
        </p:nvSpPr>
        <p:spPr bwMode="auto">
          <a:xfrm>
            <a:off x="6055510" y="4033048"/>
            <a:ext cx="109403" cy="109403"/>
          </a:xfrm>
          <a:prstGeom prst="ellipse">
            <a:avLst/>
          </a:prstGeom>
          <a:solidFill>
            <a:srgbClr val="FF0000"/>
          </a:solidFill>
          <a:ln w="12700" algn="ctr">
            <a:solidFill>
              <a:schemeClr val="tx1"/>
            </a:solidFill>
            <a:round/>
            <a:headEnd/>
            <a:tailEnd/>
          </a:ln>
        </p:spPr>
        <p:txBody>
          <a:bodyPr/>
          <a:lstStyle/>
          <a:p>
            <a:endParaRPr lang="en-US" sz="1350"/>
          </a:p>
        </p:txBody>
      </p:sp>
      <p:cxnSp>
        <p:nvCxnSpPr>
          <p:cNvPr id="51" name="Egyenes összekötő nyíllal 39"/>
          <p:cNvCxnSpPr>
            <a:cxnSpLocks noChangeShapeType="1"/>
            <a:stCxn id="50" idx="4"/>
          </p:cNvCxnSpPr>
          <p:nvPr/>
        </p:nvCxnSpPr>
        <p:spPr bwMode="auto">
          <a:xfrm>
            <a:off x="6110212" y="4142451"/>
            <a:ext cx="18503" cy="1605641"/>
          </a:xfrm>
          <a:prstGeom prst="straightConnector1">
            <a:avLst/>
          </a:prstGeom>
          <a:noFill/>
          <a:ln w="12700" algn="ctr">
            <a:solidFill>
              <a:srgbClr val="FFC000"/>
            </a:solidFill>
            <a:round/>
            <a:headEnd type="arrow" w="med" len="med"/>
            <a:tailEnd type="arrow" w="med" len="med"/>
          </a:ln>
        </p:spPr>
      </p:cxnSp>
      <p:cxnSp>
        <p:nvCxnSpPr>
          <p:cNvPr id="54" name="Egyenes összekötő nyíllal 44"/>
          <p:cNvCxnSpPr>
            <a:cxnSpLocks noChangeShapeType="1"/>
            <a:stCxn id="50" idx="2"/>
          </p:cNvCxnSpPr>
          <p:nvPr/>
        </p:nvCxnSpPr>
        <p:spPr bwMode="auto">
          <a:xfrm flipH="1" flipV="1">
            <a:off x="5107088" y="4070052"/>
            <a:ext cx="948422" cy="17698"/>
          </a:xfrm>
          <a:prstGeom prst="straightConnector1">
            <a:avLst/>
          </a:prstGeom>
          <a:noFill/>
          <a:ln w="12700" algn="ctr">
            <a:solidFill>
              <a:srgbClr val="FFC000"/>
            </a:solidFill>
            <a:round/>
            <a:headEnd type="arrow" w="med" len="med"/>
            <a:tailEnd type="arrow" w="med" len="med"/>
          </a:ln>
        </p:spPr>
      </p:cxnSp>
      <p:cxnSp>
        <p:nvCxnSpPr>
          <p:cNvPr id="55" name="Egyenes összekötő 56"/>
          <p:cNvCxnSpPr>
            <a:cxnSpLocks noChangeShapeType="1"/>
          </p:cNvCxnSpPr>
          <p:nvPr/>
        </p:nvCxnSpPr>
        <p:spPr bwMode="auto">
          <a:xfrm>
            <a:off x="5107089" y="5766593"/>
            <a:ext cx="3794495" cy="0"/>
          </a:xfrm>
          <a:prstGeom prst="line">
            <a:avLst/>
          </a:prstGeom>
          <a:noFill/>
          <a:ln w="12700" algn="ctr">
            <a:solidFill>
              <a:srgbClr val="FFC000"/>
            </a:solidFill>
            <a:round/>
            <a:headEnd/>
            <a:tailEnd/>
          </a:ln>
        </p:spPr>
      </p:cxnSp>
      <p:cxnSp>
        <p:nvCxnSpPr>
          <p:cNvPr id="56" name="Egyenes összekötő 57"/>
          <p:cNvCxnSpPr>
            <a:cxnSpLocks noChangeShapeType="1"/>
          </p:cNvCxnSpPr>
          <p:nvPr/>
        </p:nvCxnSpPr>
        <p:spPr bwMode="auto">
          <a:xfrm flipV="1">
            <a:off x="5107088" y="3686340"/>
            <a:ext cx="0" cy="2080255"/>
          </a:xfrm>
          <a:prstGeom prst="line">
            <a:avLst/>
          </a:prstGeom>
          <a:noFill/>
          <a:ln w="12700" algn="ctr">
            <a:solidFill>
              <a:srgbClr val="FFC000"/>
            </a:solidFill>
            <a:round/>
            <a:headEnd/>
            <a:tailEnd/>
          </a:ln>
        </p:spPr>
      </p:cxnSp>
      <p:sp>
        <p:nvSpPr>
          <p:cNvPr id="44" name="Arc 43"/>
          <p:cNvSpPr/>
          <p:nvPr/>
        </p:nvSpPr>
        <p:spPr>
          <a:xfrm>
            <a:off x="3500998" y="3815999"/>
            <a:ext cx="3456062" cy="3600201"/>
          </a:xfrm>
          <a:prstGeom prst="arc">
            <a:avLst>
              <a:gd name="adj1" fmla="val 18069227"/>
              <a:gd name="adj2" fmla="val 19773866"/>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62" name="Straight Arrow Connector 61"/>
          <p:cNvCxnSpPr/>
          <p:nvPr/>
        </p:nvCxnSpPr>
        <p:spPr>
          <a:xfrm flipH="1">
            <a:off x="5837965" y="4746343"/>
            <a:ext cx="915863" cy="30383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Ellipszis 37"/>
          <p:cNvSpPr>
            <a:spLocks noChangeArrowheads="1"/>
          </p:cNvSpPr>
          <p:nvPr/>
        </p:nvSpPr>
        <p:spPr bwMode="auto">
          <a:xfrm>
            <a:off x="5785624" y="4995478"/>
            <a:ext cx="109403" cy="109403"/>
          </a:xfrm>
          <a:prstGeom prst="ellipse">
            <a:avLst/>
          </a:prstGeom>
          <a:solidFill>
            <a:srgbClr val="FF0000"/>
          </a:solidFill>
          <a:ln w="12700" algn="ctr">
            <a:solidFill>
              <a:schemeClr val="tx1"/>
            </a:solidFill>
            <a:round/>
            <a:headEnd/>
            <a:tailEnd/>
          </a:ln>
        </p:spPr>
        <p:txBody>
          <a:bodyPr/>
          <a:lstStyle/>
          <a:p>
            <a:endParaRPr lang="en-US" sz="1350"/>
          </a:p>
        </p:txBody>
      </p:sp>
    </p:spTree>
    <p:extLst>
      <p:ext uri="{BB962C8B-B14F-4D97-AF65-F5344CB8AC3E}">
        <p14:creationId xmlns:p14="http://schemas.microsoft.com/office/powerpoint/2010/main" val="3260312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4"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Az inkrementális képalkotási probléma</a:t>
            </a:r>
            <a:endParaRPr lang="en-US" dirty="0"/>
          </a:p>
        </p:txBody>
      </p:sp>
      <p:sp>
        <p:nvSpPr>
          <p:cNvPr id="17411" name="Tartalom helye 2"/>
          <p:cNvSpPr>
            <a:spLocks noGrp="1"/>
          </p:cNvSpPr>
          <p:nvPr>
            <p:ph idx="1"/>
          </p:nvPr>
        </p:nvSpPr>
        <p:spPr/>
        <p:txBody>
          <a:bodyPr/>
          <a:lstStyle/>
          <a:p>
            <a:r>
              <a:rPr lang="hu-HU" dirty="0" smtClean="0"/>
              <a:t>adott a </a:t>
            </a:r>
            <a:r>
              <a:rPr lang="hu-HU" dirty="0" err="1" smtClean="0"/>
              <a:t>tesszellált</a:t>
            </a:r>
            <a:r>
              <a:rPr lang="hu-HU" dirty="0" smtClean="0"/>
              <a:t> 3D modell</a:t>
            </a:r>
          </a:p>
          <a:p>
            <a:pPr lvl="1"/>
            <a:r>
              <a:rPr lang="hu-HU" dirty="0" smtClean="0"/>
              <a:t>háromszögek csúcspontjai </a:t>
            </a:r>
            <a:r>
              <a:rPr lang="en-US" dirty="0" smtClean="0"/>
              <a:t>[</a:t>
            </a:r>
            <a:r>
              <a:rPr lang="hu-HU" dirty="0" smtClean="0"/>
              <a:t>modellezési koordináták</a:t>
            </a:r>
            <a:r>
              <a:rPr lang="en-US" dirty="0" smtClean="0"/>
              <a:t>]</a:t>
            </a:r>
            <a:endParaRPr lang="hu-HU" dirty="0" smtClean="0"/>
          </a:p>
          <a:p>
            <a:r>
              <a:rPr lang="hu-HU" dirty="0" smtClean="0"/>
              <a:t>adott egy 2D háromszögrajzoló algoritmus</a:t>
            </a:r>
          </a:p>
          <a:p>
            <a:pPr lvl="1"/>
            <a:r>
              <a:rPr lang="hu-HU" dirty="0" smtClean="0"/>
              <a:t>képpontokat színez </a:t>
            </a:r>
            <a:r>
              <a:rPr lang="en-US" dirty="0" smtClean="0"/>
              <a:t>[viewport </a:t>
            </a:r>
            <a:r>
              <a:rPr lang="hu-HU" dirty="0" smtClean="0"/>
              <a:t>koordináták</a:t>
            </a:r>
            <a:r>
              <a:rPr lang="en-US" dirty="0" smtClean="0"/>
              <a:t>]</a:t>
            </a:r>
            <a:endParaRPr lang="hu-HU" dirty="0" smtClean="0"/>
          </a:p>
          <a:p>
            <a:r>
              <a:rPr lang="hu-HU" dirty="0" smtClean="0"/>
              <a:t>a feladat</a:t>
            </a:r>
            <a:r>
              <a:rPr lang="en-US" dirty="0" smtClean="0"/>
              <a:t>:</a:t>
            </a:r>
            <a:endParaRPr lang="hu-HU" dirty="0" smtClean="0"/>
          </a:p>
          <a:p>
            <a:pPr lvl="1"/>
            <a:r>
              <a:rPr lang="hu-HU" dirty="0" smtClean="0"/>
              <a:t>a csúcspont modellezési koordinátáiból számoljuk ki, mely pixelben jelenik meg</a:t>
            </a:r>
            <a:endParaRPr lang="en-US" dirty="0" smtClean="0"/>
          </a:p>
          <a:p>
            <a:endParaRPr lang="en-US" dirty="0" smtClean="0"/>
          </a:p>
        </p:txBody>
      </p:sp>
    </p:spTree>
    <p:extLst>
      <p:ext uri="{BB962C8B-B14F-4D97-AF65-F5344CB8AC3E}">
        <p14:creationId xmlns:p14="http://schemas.microsoft.com/office/powerpoint/2010/main" val="3799010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a:t>Mi befolyásolja ezt?</a:t>
            </a:r>
            <a:endParaRPr lang="en-US" dirty="0"/>
          </a:p>
        </p:txBody>
      </p:sp>
      <p:sp>
        <p:nvSpPr>
          <p:cNvPr id="18435" name="Tartalom helye 2"/>
          <p:cNvSpPr>
            <a:spLocks noGrp="1"/>
          </p:cNvSpPr>
          <p:nvPr>
            <p:ph idx="1"/>
          </p:nvPr>
        </p:nvSpPr>
        <p:spPr/>
        <p:txBody>
          <a:bodyPr/>
          <a:lstStyle/>
          <a:p>
            <a:r>
              <a:rPr lang="hu-HU" dirty="0"/>
              <a:t>Hova, hogyan helyezzük el a modellt a virtuális világban </a:t>
            </a:r>
          </a:p>
          <a:p>
            <a:pPr lvl="1"/>
            <a:r>
              <a:rPr lang="en-US" dirty="0" err="1"/>
              <a:t>modellez</a:t>
            </a:r>
            <a:r>
              <a:rPr lang="hu-HU" dirty="0" err="1"/>
              <a:t>ési</a:t>
            </a:r>
            <a:r>
              <a:rPr lang="hu-HU" dirty="0"/>
              <a:t> trafó, </a:t>
            </a:r>
            <a:r>
              <a:rPr lang="hu-HU" dirty="0" err="1"/>
              <a:t>model</a:t>
            </a:r>
            <a:r>
              <a:rPr lang="hu-HU" dirty="0"/>
              <a:t>, </a:t>
            </a:r>
            <a:r>
              <a:rPr lang="hu-HU" dirty="0" err="1"/>
              <a:t>world</a:t>
            </a:r>
            <a:endParaRPr lang="hu-HU" dirty="0"/>
          </a:p>
          <a:p>
            <a:r>
              <a:rPr lang="hu-HU" dirty="0"/>
              <a:t>Hol van, merre néz a kamera</a:t>
            </a:r>
          </a:p>
          <a:p>
            <a:pPr lvl="1"/>
            <a:r>
              <a:rPr lang="hu-HU" dirty="0"/>
              <a:t>kamera trafó, </a:t>
            </a:r>
            <a:r>
              <a:rPr lang="hu-HU" dirty="0" err="1"/>
              <a:t>view</a:t>
            </a:r>
            <a:endParaRPr lang="hu-HU" dirty="0"/>
          </a:p>
          <a:p>
            <a:r>
              <a:rPr lang="hu-HU" dirty="0"/>
              <a:t>Mekkora a látószög (és képméretarány)</a:t>
            </a:r>
          </a:p>
          <a:p>
            <a:pPr lvl="1"/>
            <a:r>
              <a:rPr lang="hu-HU" dirty="0" err="1"/>
              <a:t>perspektív</a:t>
            </a:r>
            <a:r>
              <a:rPr lang="hu-HU" dirty="0"/>
              <a:t> projekció</a:t>
            </a:r>
          </a:p>
          <a:p>
            <a:r>
              <a:rPr lang="hu-HU" dirty="0"/>
              <a:t>Hányszor hány pixel az ablak és hol van</a:t>
            </a:r>
          </a:p>
          <a:p>
            <a:pPr lvl="1"/>
            <a:r>
              <a:rPr lang="hu-HU" dirty="0" err="1"/>
              <a:t>viewport</a:t>
            </a:r>
            <a:r>
              <a:rPr lang="hu-HU" dirty="0"/>
              <a:t> trafó</a:t>
            </a:r>
            <a:endParaRPr lang="en-US" dirty="0"/>
          </a:p>
        </p:txBody>
      </p:sp>
    </p:spTree>
    <p:extLst>
      <p:ext uri="{BB962C8B-B14F-4D97-AF65-F5344CB8AC3E}">
        <p14:creationId xmlns:p14="http://schemas.microsoft.com/office/powerpoint/2010/main" val="16378868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10.xml><?xml version="1.0" encoding="utf-8"?>
<p:tagLst xmlns:a="http://schemas.openxmlformats.org/drawingml/2006/main" xmlns:r="http://schemas.openxmlformats.org/officeDocument/2006/relationships" xmlns:p="http://schemas.openxmlformats.org/presentationml/2006/main">
  <p:tag name="ORIGINALHEIGHT" val="105"/>
  <p:tag name="ORIGINALWIDTH" val="44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q_\idx{x}, q_\idx{y}, q_\idx{z}&#10;$$&#10;&#10;\end{document}"/>
  <p:tag name="IGUANATEXSIZE" val="24"/>
  <p:tag name="IGUANATEXCURSOR" val="803"/>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678.0947"/>
  <p:tag name="ORIGINALWIDTH" val="873.871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amp; 0  \\&#10; 0 &amp; 1 &amp; 0 &amp; 0 \\&#10; 0 &amp; 0 &amp; 1 &amp; 0 \\&#10; q_\idx{x} &amp; q_\idx{y} &amp; q_\idx{z} &amp; 1 \end{bmatrix}&#10;$$&#10;&#10;\end{document}"/>
  <p:tag name="IGUANATEXSIZE" val="24"/>
  <p:tag name="IGUANATEXCURSOR" val="883"/>
  <p:tag name="TRANSPARENCY" val="True"/>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671.3437"/>
  <p:tag name="ORIGINALWIDTH" val="710.3491"/>
  <p:tag name="LATEXADDIN" val="\documentclass{tufte-book}&#10;\usepackage{amsmath}&#10;\usepackage{amssymb}&#10;%\usepackage{urwchancal}&#10;%\usepackage[cal=rsfso,calscaled=.96]{mathalfa}&#10;\usepackage{bm}&#10;\usepackage{accents}&#10;\usepackage{color}&#10;\usepackage{multirow}&#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multicolumn{3}{c}{\multirow{3}{*}{R}} &amp; 0 \\&#10;&amp; &amp; &amp; 0 \\&#10;&amp; &amp; &amp; 0 \\&#10;0 &amp; 0 &amp; 0 &amp; 1&#10;\end{bmatrix}&#10;$$&#10;&#10;\end{document}"/>
  <p:tag name="IGUANATEXSIZE" val="24"/>
  <p:tag name="IGUANATEXCURSOR" val="220"/>
  <p:tag name="TRANSPARENCY" val="True"/>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671.3437"/>
  <p:tag name="ORIGINALWIDTH" val="846.11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0;s_\idx{x} &amp; 0 &amp; 0 &amp; 0 \\&#10;0 &amp; s_\idx{y} &amp; 0 &amp; 0 \\&#10;0 &amp; 0 &amp; s_\idx{z} &amp; 0 \\&#10;0 &amp; 0 &amp; 0 &amp; 1 \end{bmatrix}&#10;$$&#10;&#10;\end{document}"/>
  <p:tag name="IGUANATEXSIZE" val="24"/>
  <p:tag name="IGUANATEXCURSOR" val="875"/>
  <p:tag name="TRANSPARENCY" val="True"/>
  <p:tag name="FILENAME" val=""/>
  <p:tag name="INPUTTYPE" val="0"/>
  <p:tag name="LATEXENGINEID" val="1"/>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87"/>
  <p:tag name="ORIGINALWIDTH" val="257.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 =&#10;$$&#10;&#10;\end{document}"/>
  <p:tag name="IGUANATEXSIZE" val="24"/>
  <p:tag name="IGUANATEXCURSOR" val="78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13.25"/>
  <p:tag name="ORIGINALWIDTH" val="9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world} =  \hvec{r}_\idx{model} \rmx{M}&#10;$$&#10;&#10;\end{document}"/>
  <p:tag name="IGUANATEXSIZE" val="28"/>
  <p:tag name="IGUANATEXCURSOR" val="873"/>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45.5"/>
  <p:tag name="ORIGINALWIDTH" val="11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n}_\idx{world} = \hvec{n}_\idx{model} \rmx{M}^{-1T}&#10;$$&#10;&#10;\end{document}"/>
  <p:tag name="IGUANATEXSIZE" val="28"/>
  <p:tag name="IGUANATEXCURSOR" val="878"/>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13.25"/>
  <p:tag name="ORIGINALWIDTH" val="93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 = \hvec{r}_\idx{world} \rmx{V}&#10;$$&#10;&#10;\end{document}"/>
  <p:tag name="IGUANATEXSIZE" val="28"/>
  <p:tag name="IGUANATEXCURSOR" val="873"/>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87"/>
  <p:tag name="ORIGINALWIDTH" val="30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M}\rmx{V}\rmx{P}&#10;$$&#10;&#10;\end{document}"/>
  <p:tag name="IGUANATEXSIZE" val="28"/>
  <p:tag name="IGUANATEXCURSOR" val="841"/>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1"/>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20.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84.7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10;$$&#10;&#10;\end{document}"/>
  <p:tag name="IGUANATEXSIZE" val="32"/>
  <p:tag name="IGUANATEXCURSOR" val="786"/>
  <p:tag name="TRANSPARENCY" val="True"/>
  <p:tag name="FILENAME" val=""/>
  <p:tag name="INPUTTYPE" val="0"/>
  <p:tag name="LATEXENGINEID" val="0"/>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111.75"/>
  <p:tag name="ORIGINALWIDTH" val="29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world}&#10;$$&#10;&#10;\end{document}"/>
  <p:tag name="IGUANATEXSIZE" val="28"/>
  <p:tag name="IGUANATEXCURSOR" val="835"/>
  <p:tag name="TRANSPARENCY" val="True"/>
  <p:tag name="FILENAME" val=""/>
  <p:tag name="INPUTTYPE" val="0"/>
  <p:tag name="LATEXENGINEID" val="0"/>
  <p:tag name="TEMPFOLDER" val="c:\temp\"/>
</p:tagLst>
</file>

<file path=ppt/tags/tag40.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93"/>
  <p:tag name="ORIGINALWIDTH" val="6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k}&#10;$$&#10;&#10;\end{document}"/>
  <p:tag name="IGUANATEXSIZE" val="24"/>
  <p:tag name="IGUANATEXCURSOR" val="823"/>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11.75"/>
  <p:tag name="ORIGINALWIDTH" val="3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model}&#10;$$&#10;&#10;\end{document}"/>
  <p:tag name="IGUANATEXSIZE" val="28"/>
  <p:tag name="IGUANATEXCURSOR" val="840"/>
  <p:tag name="TRANSPARENCY" val="True"/>
  <p:tag name="FILENAME" val=""/>
  <p:tag name="INPUTTYPE" val="0"/>
  <p:tag name="LATEXENGINEID" val="0"/>
  <p:tag name="TEMPFOLDER" val="c:\temp\"/>
</p:tagLst>
</file>

<file path=ppt/tags/tag50.xml><?xml version="1.0" encoding="utf-8"?>
<p:tagLst xmlns:a="http://schemas.openxmlformats.org/drawingml/2006/main" xmlns:r="http://schemas.openxmlformats.org/officeDocument/2006/relationships" xmlns:p="http://schemas.openxmlformats.org/presentationml/2006/main">
  <p:tag name="ORIGINALHEIGHT" val="177.3904"/>
  <p:tag name="ORIGINALWIDTH" val="719.70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v_\idx{x} &amp; v_\idx{y} &amp; v_\idx{z} &amp; 0 \\&#10;-w_\idx{x} &amp; -w_\idx{y} &amp; -w_\idx{z} &amp; 0 \\&#10;0 &amp; 0 &amp; 0 &amp; 1&#10;\end{bmatrix}&#10;\begin{bmatrix}&#10;1 &amp; 0 &amp; 0 &amp; 0 \\&#10;0 &amp; 1 &amp; 0 &amp; 0 \\&#10;0 &amp; 0 &amp; 1 &amp; 0 \\&#10;e_\idx{x} &amp; e_\idx{y} &amp; e_\idx{z} &amp; 1&#10;\end{bmatrix}&#10;\right)^{-1}&#10;$$&#10;&#10;\end{document}"/>
  <p:tag name="IGUANATEXSIZE" val="28"/>
  <p:tag name="IGUANATEXCURSOR" val="1055"/>
  <p:tag name="TRANSPARENCY" val="True"/>
  <p:tag name="FILENAME" val=""/>
  <p:tag name="INPUTTYPE" val="0"/>
  <p:tag name="LATEXENGINEID" val="0"/>
  <p:tag name="TEMPFOLDER" val="c:\temp\"/>
</p:tagLst>
</file>

<file path=ppt/tags/tag51.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52.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53.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54.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55.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56.xml><?xml version="1.0" encoding="utf-8"?>
<p:tagLst xmlns:a="http://schemas.openxmlformats.org/drawingml/2006/main" xmlns:r="http://schemas.openxmlformats.org/officeDocument/2006/relationships" xmlns:p="http://schemas.openxmlformats.org/presentationml/2006/main">
  <p:tag name="ORIGINALHEIGHT" val="139.5"/>
  <p:tag name="ORIGINALWIDTH" val="8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0\ \ \ 0\ -1)&#10;$$&#10;&#10;\end{document}"/>
  <p:tag name="IGUANATEXSIZE" val="24"/>
  <p:tag name="IGUANATEXCURSOR" val="839"/>
  <p:tag name="TRANSPARENCY" val="True"/>
  <p:tag name="FILENAME" val=""/>
  <p:tag name="INPUTTYPE" val="0"/>
  <p:tag name="LATEXENGINEID" val="0"/>
  <p:tag name="TEMPFOLDER" val="c:\temp\"/>
</p:tagLst>
</file>

<file path=ppt/tags/tag57.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1\ \ 0\ \ 0)&#10;$$&#10;&#10;\end{document}"/>
  <p:tag name="IGUANATEXSIZE" val="24"/>
  <p:tag name="IGUANATEXCURSOR" val="830"/>
  <p:tag name="TRANSPARENCY" val="True"/>
  <p:tag name="FILENAME" val=""/>
  <p:tag name="INPUTTYPE" val="0"/>
  <p:tag name="LATEXENGINEID" val="0"/>
  <p:tag name="TEMPFOLDER" val="c:\temp\"/>
</p:tagLst>
</file>

<file path=ppt/tags/tag58.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0\ \ 1\ \ 0)&#10;$$&#10;&#10;\end{document}"/>
  <p:tag name="IGUANATEXSIZE" val="24"/>
  <p:tag name="IGUANATEXCURSOR" val="840"/>
  <p:tag name="TRANSPARENCY" val="True"/>
  <p:tag name="FILENAME" val=""/>
  <p:tag name="INPUTTYPE" val="0"/>
  <p:tag name="LATEXENGINEID" val="0"/>
  <p:tag name="TEMPFOLDER" val="c:\temp\"/>
</p:tagLst>
</file>

<file path=ppt/tags/tag59.xml><?xml version="1.0" encoding="utf-8"?>
<p:tagLst xmlns:a="http://schemas.openxmlformats.org/drawingml/2006/main" xmlns:r="http://schemas.openxmlformats.org/officeDocument/2006/relationships" xmlns:p="http://schemas.openxmlformats.org/presentationml/2006/main">
  <p:tag name="ORIGINALHEIGHT" val="113.25"/>
  <p:tag name="ORIGINALWIDTH" val="93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 = &#10;\hvec{r}_\idx{world}&#10;\rmx{V}&#10;$$&#10;&#10;\end{document}"/>
  <p:tag name="IGUANATEXSIZE" val="28"/>
  <p:tag name="IGUANATEXCURSOR" val="873"/>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04.25"/>
  <p:tag name="ORIGINALWIDTH" val="35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10;$$&#10;&#10;\end{document}"/>
  <p:tag name="IGUANATEXSIZE" val="28"/>
  <p:tag name="IGUANATEXCURSOR" val="841"/>
  <p:tag name="TRANSPARENCY" val="True"/>
  <p:tag name="FILENAME" val=""/>
  <p:tag name="INPUTTYPE" val="0"/>
  <p:tag name="LATEXENGINEID" val="0"/>
  <p:tag name="TEMPFOLDER" val="c:\temp\"/>
</p:tagLst>
</file>

<file path=ppt/tags/tag60.xml><?xml version="1.0" encoding="utf-8"?>
<p:tagLst xmlns:a="http://schemas.openxmlformats.org/drawingml/2006/main" xmlns:r="http://schemas.openxmlformats.org/officeDocument/2006/relationships" xmlns:p="http://schemas.openxmlformats.org/presentationml/2006/main">
  <p:tag name="ORIGINALHEIGHT" val="92.94992"/>
  <p:tag name="ORIGINALWIDTH" val="720.03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cos\psi &amp; \sin\psi &amp; 0 &amp; 0 \\&#10;-\sin\psi &amp; \cos\psi &amp; 0 &amp; 0 \\&#10;0 &amp; 0 &amp; 1 &amp; 0 \\&#10;0 &amp; 0 &amp; 0 &amp; 1&#10;\end{bmatrix}&#10;\begin{bmatrix}&#10;1 &amp; 0 &amp; 0 &amp; 0 \\&#10;0 &amp; \cos\theta &amp;  \sin\theta &amp; 0 \\&#10;0 &amp; -\sin\theta &amp; \cos\theta &amp; 0 \\&#10;0 &amp; 0 &amp; 0 &amp; 1&#10;\end{bmatrix}&#10;\begin{bmatrix}&#10;\cos\varphi &amp; 0 &amp; -\sin\varphi &amp; 0 \\&#10;0 &amp; 1 &amp; 0 &amp; 0 \\&#10;\sin\varphi &amp; 0 &amp; \cos\varphi &amp; 0 \\&#10;0 &amp; 0 &amp; 0 &amp; 1&#10;\end{bmatrix}&#10;\begin{bmatrix}&#10;1 &amp; 0 &amp; 0 &amp; 0 \\&#10;0 &amp; 1 &amp; 0 &amp; 0 \\&#10;0 &amp; 0 &amp; 1 &amp; 0 \\&#10;e_\idx{x} &amp; e_\idx{y} &amp; e_\idx{z} &amp; 1&#10;\end{bmatrix}&#10;\right)^{-1}&#10;$$&#10;&#10;\end{document}"/>
  <p:tag name="IGUANATEXSIZE" val="28"/>
  <p:tag name="IGUANATEXCURSOR" val="1350"/>
  <p:tag name="TRANSPARENCY" val="True"/>
  <p:tag name="FILENAME" val=""/>
  <p:tag name="INPUTTYPE" val="0"/>
  <p:tag name="LATEXENGINEID" val="0"/>
  <p:tag name="TEMPFOLDER" val="c:\temp\"/>
</p:tagLst>
</file>

<file path=ppt/tags/tag61.xml><?xml version="1.0" encoding="utf-8"?>
<p:tagLst xmlns:a="http://schemas.openxmlformats.org/drawingml/2006/main" xmlns:r="http://schemas.openxmlformats.org/officeDocument/2006/relationships" xmlns:p="http://schemas.openxmlformats.org/presentationml/2006/main">
  <p:tag name="ORIGINALHEIGHT" val="103.4231"/>
  <p:tag name="ORIGINALWIDTH" val="720.361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begin{bmatrix} 0 &amp; 0 &amp; -1 &amp; 0 \end{bmatrix}&#10;\begin{bmatrix}&#10;1 &amp; 0 &amp; 0 &amp; 0 \\&#10;0 &amp; \cos\theta &amp;  \sin\theta &amp; 0 \\&#10;0 &amp; -\sin\theta &amp; \cos\theta &amp; 0 \\&#10;0 &amp; 0 &amp; 0 &amp; 1&#10;\end{bmatrix}&#10;\begin{bmatrix}&#10;\cos\varphi &amp; 0 &amp; -\sin\varphi &amp; 0 \\&#10;0 &amp; 1 &amp; 0 &amp; 0 \\&#10;\sin\varphi &amp; 0 &amp; \cos\varphi &amp; 0 \\&#10;0 &amp; 0 &amp; 0 &amp; 1&#10;\end{bmatrix}&#10;\begin{bmatrix}&#10;1 &amp; 0 &amp; 0 &amp; 0 \\&#10;0 &amp; 1 &amp; 0 &amp; 0 \\&#10;0 &amp; 0 &amp; 1 &amp; 0 \\&#10;e_\idx{x} &amp; e_\idx{y} &amp; e_\idx{z} &amp; 1&#10;\end{bmatrix}&#10;$$&#10;&#10;\end{document}"/>
  <p:tag name="IGUANATEXSIZE" val="28"/>
  <p:tag name="IGUANATEXCURSOR" val="1265"/>
  <p:tag name="TRANSPARENCY" val="True"/>
  <p:tag name="FILENAME" val=""/>
  <p:tag name="INPUTTYPE" val="0"/>
  <p:tag name="LATEXENGINEID" val="0"/>
  <p:tag name="TEMPFOLDER" val="c:\temp\"/>
</p:tagLst>
</file>

<file path=ppt/tags/tag62.xml><?xml version="1.0" encoding="utf-8"?>
<p:tagLst xmlns:a="http://schemas.openxmlformats.org/drawingml/2006/main" xmlns:r="http://schemas.openxmlformats.org/officeDocument/2006/relationships" xmlns:p="http://schemas.openxmlformats.org/presentationml/2006/main">
  <p:tag name="ORIGINALHEIGHT" val="171.4992"/>
  <p:tag name="ORIGINALWIDTH" val="960.591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begin{bmatrix} 0 &amp; 0 &amp; -1 &amp; 0 \end{bmatrix}&#10;\begin{bmatrix}&#10;1 &amp; 0 &amp; 0 &amp; 0 \\&#10;0 &amp; \cos\theta &amp;  \sin\theta &amp; 0 \\&#10;0 &amp; -\sin\theta &amp; \cos\theta &amp; 0 \\&#10;0 &amp; 0 &amp; 0 &amp; 1&#10;\end{bmatrix}&#10;\begin{bmatrix}&#10;\cos\varphi &amp; 0 &amp; -\sin\varphi &amp; 0 \\&#10;0 &amp; 1 &amp; 0 &amp; 0 \\&#10;\sin\varphi &amp; 0 &amp; \cos\varphi &amp; 0 \\&#10;0 &amp; 0 &amp; 0 &amp; 1&#10;\end{bmatrix}&#10;$$&#10;&#10;\end{document}"/>
  <p:tag name="IGUANATEXSIZE" val="28"/>
  <p:tag name="IGUANATEXCURSOR" val="1062"/>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124.3696"/>
  <p:tag name="ORIGINALWIDTH" val="959.282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begin{bmatrix} 0 &amp; \sin\theta &amp; -\cos\theta &amp; 0 \end{bmatrix}&#10;\begin{bmatrix}&#10;\cos\varphi &amp; 0 &amp; -\sin\varphi &amp; 0 \\&#10;0 &amp; 1 &amp; 0 &amp; 0 \\&#10;\sin\varphi &amp; 0 &amp; \cos\varphi &amp; 0 \\&#10;0 &amp; 0 &amp; 0 &amp; 1&#10;\end{bmatrix}&#10;=&#10;\begin{bmatrix} -\cos\theta\sin\varphi &amp; \sin\theta &amp; -\cos\theta\cos\varphi &amp; 0 \end{bmatrix}&#10;$$&#10;&#10;\end{document}"/>
  <p:tag name="IGUANATEXSIZE" val="28"/>
  <p:tag name="IGUANATEXCURSOR" val="1089"/>
  <p:tag name="TRANSPARENCY" val="True"/>
  <p:tag name="FILENAME" val=""/>
  <p:tag name="INPUTTYPE" val="0"/>
  <p:tag name="LATEXENGINEID" val="0"/>
  <p:tag name="TEMPFOLDER" val="c:\temp\"/>
</p:tagLst>
</file>

<file path=ppt/tags/tag64.xml><?xml version="1.0" encoding="utf-8"?>
<p:tagLst xmlns:a="http://schemas.openxmlformats.org/drawingml/2006/main" xmlns:r="http://schemas.openxmlformats.org/officeDocument/2006/relationships" xmlns:p="http://schemas.openxmlformats.org/presentationml/2006/main">
  <p:tag name="ORIGINALHEIGHT" val="747"/>
  <p:tag name="ORIGINALWIDTH" val="116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 \cdot \tan\frac{\alpha}{2}} &amp; 0 &amp; 0 &amp; 0 \\&#10;0 &amp; \frac{1}{\tan\frac{\alpha}{2}} &amp; 0 &amp; 0 \\&#10;0 &amp; 0 &amp; 1 &amp; 0 \\&#10;0 &amp; 0 &amp; 0 &amp; 1&#10;\end{bmatrix}&#10;$$&#10;&#10;\end{document}"/>
  <p:tag name="IGUANATEXSIZE" val="28"/>
  <p:tag name="IGUANATEXCURSOR" val="849"/>
  <p:tag name="TRANSPARENCY" val="True"/>
  <p:tag name="FILENAME" val=""/>
  <p:tag name="INPUTTYPE" val="0"/>
  <p:tag name="LATEXENGINEID" val="0"/>
  <p:tag name="TEMPFOLDER" val="c:\temp\"/>
</p:tagLst>
</file>

<file path=ppt/tags/tag65.xml><?xml version="1.0" encoding="utf-8"?>
<p:tagLst xmlns:a="http://schemas.openxmlformats.org/drawingml/2006/main" xmlns:r="http://schemas.openxmlformats.org/officeDocument/2006/relationships" xmlns:p="http://schemas.openxmlformats.org/presentationml/2006/main">
  <p:tag name="ORIGINALHEIGHT" val="229.5"/>
  <p:tag name="ORIGINALWIDTH" val="6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frac{\alpha}{2}&#10;$$&#10;&#10;\end{document}"/>
  <p:tag name="IGUANATEXSIZE" val="28"/>
  <p:tag name="IGUANATEXCURSOR" val="822"/>
  <p:tag name="TRANSPARENCY" val="True"/>
  <p:tag name="FILENAME" val=""/>
  <p:tag name="INPUTTYPE" val="0"/>
  <p:tag name="LATEXENGINEID" val="0"/>
  <p:tag name="TEMPFOLDER" val="c:\temp\"/>
</p:tagLst>
</file>

<file path=ppt/tags/tag66.xml><?xml version="1.0" encoding="utf-8"?>
<p:tagLst xmlns:a="http://schemas.openxmlformats.org/drawingml/2006/main" xmlns:r="http://schemas.openxmlformats.org/officeDocument/2006/relationships" xmlns:p="http://schemas.openxmlformats.org/presentationml/2006/main">
  <p:tag name="ORIGINALHEIGHT" val="229.5"/>
  <p:tag name="ORIGINALWIDTH" val="4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p \cdot \tan\frac{\alpha}{2}&#10;$$&#10;&#10;\end{document}"/>
  <p:tag name="IGUANATEXSIZE" val="28"/>
  <p:tag name="IGUANATEXCURSOR" val="830"/>
  <p:tag name="TRANSPARENCY" val="True"/>
  <p:tag name="FILENAME" val=""/>
  <p:tag name="INPUTTYPE" val="0"/>
  <p:tag name="LATEXENGINEID" val="0"/>
  <p:tag name="TEMPFOLDER" val="c:\temp\"/>
</p:tagLst>
</file>

<file path=ppt/tags/tag67.xml><?xml version="1.0" encoding="utf-8"?>
<p:tagLst xmlns:a="http://schemas.openxmlformats.org/drawingml/2006/main" xmlns:r="http://schemas.openxmlformats.org/officeDocument/2006/relationships" xmlns:p="http://schemas.openxmlformats.org/presentationml/2006/main">
  <p:tag name="ORIGINALHEIGHT" val="125.25"/>
  <p:tag name="ORIGINALWIDTH" val="13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y}_\idx{ndc} / \breve{w}_\idx{ndc} =&#10;\breve{y}_\idx{ncam} / \breve{z}_\idx{ncam}&#10;$$&#10;&#10;\end{document}"/>
  <p:tag name="IGUANATEXSIZE" val="28"/>
  <p:tag name="IGUANATEXCURSOR" val="864"/>
  <p:tag name="TRANSPARENCY" val="True"/>
  <p:tag name="FILENAME" val=""/>
  <p:tag name="INPUTTYPE" val="0"/>
  <p:tag name="LATEXENGINEID" val="0"/>
  <p:tag name="TEMPFOLDER" val="c:\temp\"/>
</p:tagLst>
</file>

<file path=ppt/tags/tag68.xml><?xml version="1.0" encoding="utf-8"?>
<p:tagLst xmlns:a="http://schemas.openxmlformats.org/drawingml/2006/main" xmlns:r="http://schemas.openxmlformats.org/officeDocument/2006/relationships" xmlns:p="http://schemas.openxmlformats.org/presentationml/2006/main">
  <p:tag name="ORIGINALHEIGHT" val="119.25"/>
  <p:tag name="ORIGINALWIDTH" val="13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x}_\idx{ndc} / \breve{w}_\idx{ndc} =&#10;\breve{x}_\idx{ncam} / \breve{z}_\idx{ncam}&#10;$$&#10;&#10;\end{document}"/>
  <p:tag name="IGUANATEXSIZE" val="28"/>
  <p:tag name="IGUANATEXCURSOR" val="873"/>
  <p:tag name="TRANSPARENCY" val="True"/>
  <p:tag name="FILENAME" val=""/>
  <p:tag name="INPUTTYPE" val="0"/>
  <p:tag name="LATEXENGINEID" val="0"/>
  <p:tag name="TEMPFOLDER" val="c:\temp\"/>
</p:tagLst>
</file>

<file path=ppt/tags/tag69.xml><?xml version="1.0" encoding="utf-8"?>
<p:tagLst xmlns:a="http://schemas.openxmlformats.org/drawingml/2006/main" xmlns:r="http://schemas.openxmlformats.org/officeDocument/2006/relationships" xmlns:p="http://schemas.openxmlformats.org/presentationml/2006/main">
  <p:tag name="ORIGINALHEIGHT" val="224.25"/>
  <p:tag name="ORIGINALWIDTH" val="1526.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dc} &amp;&#10;\breve{y}_\idx{ndc} &amp;&#10;\breve{z}_\idx{ndc} &amp;&#10;\breve{w}_\idx{ndc}&#10;\end{bmatrix} =&#10;$$&#10;&#10;\end{document}"/>
  <p:tag name="IGUANATEXSIZE" val="28"/>
  <p:tag name="IGUANATEXCURSOR" val="902"/>
  <p:tag name="TRANSPARENCY" val="True"/>
  <p:tag name="FILENAME" val=""/>
  <p:tag name="INPUTTYPE" val="0"/>
  <p:tag name="LATEXENGINEID" val="0"/>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11.75"/>
  <p:tag name="ORIGINALWIDTH" val="20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10;$$&#10;&#10;\end{document}"/>
  <p:tag name="IGUANATEXSIZE" val="28"/>
  <p:tag name="IGUANATEXCURSOR" val="838"/>
  <p:tag name="TRANSPARENCY" val="True"/>
  <p:tag name="FILENAME" val=""/>
  <p:tag name="INPUTTYPE" val="0"/>
  <p:tag name="LATEXENGINEID" val="0"/>
  <p:tag name="TEMPFOLDER" val="c:\temp\"/>
</p:tagLst>
</file>

<file path=ppt/tags/tag70.xml><?xml version="1.0" encoding="utf-8"?>
<p:tagLst xmlns:a="http://schemas.openxmlformats.org/drawingml/2006/main" xmlns:r="http://schemas.openxmlformats.org/officeDocument/2006/relationships" xmlns:p="http://schemas.openxmlformats.org/presentationml/2006/main">
  <p:tag name="ORIGINALHEIGHT" val="224.25"/>
  <p:tag name="ORIGINALWIDTH" val="165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cam} &amp;&#10;\breve{y}_\idx{ncam} &amp;&#10;\breve{z}_\idx{ncam} &amp;&#10;\breve{w}_\idx{ncam}&#10;\end{bmatrix}&#10;$$&#10;&#10;\end{document}"/>
  <p:tag name="IGUANATEXSIZE" val="28"/>
  <p:tag name="IGUANATEXCURSOR" val="905"/>
  <p:tag name="TRANSPARENCY" val="True"/>
  <p:tag name="FILENAME" val=""/>
  <p:tag name="INPUTTYPE" val="0"/>
  <p:tag name="LATEXENGINEID" val="0"/>
  <p:tag name="TEMPFOLDER" val="c:\temp\"/>
</p:tagLst>
</file>

<file path=ppt/tags/tag71.xml><?xml version="1.0" encoding="utf-8"?>
<p:tagLst xmlns:a="http://schemas.openxmlformats.org/drawingml/2006/main" xmlns:r="http://schemas.openxmlformats.org/officeDocument/2006/relationships" xmlns:p="http://schemas.openxmlformats.org/presentationml/2006/main">
  <p:tag name="ORIGINALHEIGHT" val="672"/>
  <p:tag name="ORIGINALWIDTH" val="7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1 &amp; 0 &amp; 0 &amp; 0 \\&#10;0 &amp; 1 &amp; 0 &amp; 0 \\&#10;0 &amp; 0 &amp; ? &amp; 1 \\&#10;0 &amp; 0 &amp; ? &amp; 0 &#10;\end{bmatrix}&#10;$$&#10;&#10;\end{document}"/>
  <p:tag name="IGUANATEXSIZE" val="28"/>
  <p:tag name="IGUANATEXCURSOR" val="884"/>
  <p:tag name="TRANSPARENCY" val="True"/>
  <p:tag name="FILENAME" val=""/>
  <p:tag name="INPUTTYPE" val="0"/>
  <p:tag name="LATEXENGINEID" val="0"/>
  <p:tag name="TEMPFOLDER" val="c:\temp\"/>
</p:tagLst>
</file>

<file path=ppt/tags/tag72.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2"/>
  <p:tag name="TRANSPARENCY" val="True"/>
  <p:tag name="FILENAME" val=""/>
  <p:tag name="INPUTTYPE" val="0"/>
  <p:tag name="LATEXENGINEID" val="0"/>
  <p:tag name="TEMPFOLDER" val="c:\temp\"/>
</p:tagLst>
</file>

<file path=ppt/tags/tag73.xml><?xml version="1.0" encoding="utf-8"?>
<p:tagLst xmlns:a="http://schemas.openxmlformats.org/drawingml/2006/main" xmlns:r="http://schemas.openxmlformats.org/officeDocument/2006/relationships" xmlns:p="http://schemas.openxmlformats.org/presentationml/2006/main">
  <p:tag name="ORIGINALHEIGHT" val="224.25"/>
  <p:tag name="ORIGINALWIDTH" val="180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r}_\idx{ndc} =&#10;\begin{pmatrix}&#10;x_\idx{ndc} &amp;&#10;y_\idx{ndc} &amp;&#10;z_\idx{ndc}&#10;\end{pmatrix}&#10;/&#10;w_\idx{ndc}&#10;$$&#10;&#10;\end{document}"/>
  <p:tag name="IGUANATEXSIZE" val="28"/>
  <p:tag name="IGUANATEXCURSOR" val="904"/>
  <p:tag name="TRANSPARENCY" val="True"/>
  <p:tag name="FILENAME" val=""/>
  <p:tag name="INPUTTYPE" val="0"/>
  <p:tag name="LATEXENGINEID" val="0"/>
  <p:tag name="TEMPFOLDER" val="c:\temp\"/>
</p:tagLst>
</file>

<file path=ppt/tags/tag74.xml><?xml version="1.0" encoding="utf-8"?>
<p:tagLst xmlns:a="http://schemas.openxmlformats.org/drawingml/2006/main" xmlns:r="http://schemas.openxmlformats.org/officeDocument/2006/relationships" xmlns:p="http://schemas.openxmlformats.org/presentationml/2006/main">
  <p:tag name="ORIGINALHEIGHT" val="88.5"/>
  <p:tag name="ORIGINALWIDTH" val="88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w_\idx{ndc} = -z_\idx{camera}&#10;$$&#10;&#10;\end{document}"/>
  <p:tag name="IGUANATEXSIZE" val="28"/>
  <p:tag name="IGUANATEXCURSOR" val="849"/>
  <p:tag name="TRANSPARENCY" val="True"/>
  <p:tag name="FILENAME" val=""/>
  <p:tag name="INPUTTYPE" val="0"/>
  <p:tag name="LATEXENGINEID" val="0"/>
  <p:tag name="TEMPFOLDER" val="c:\temp\"/>
</p:tagLst>
</file>

<file path=ppt/tags/tag75.xml><?xml version="1.0" encoding="utf-8"?>
<p:tagLst xmlns:a="http://schemas.openxmlformats.org/drawingml/2006/main" xmlns:r="http://schemas.openxmlformats.org/officeDocument/2006/relationships" xmlns:p="http://schemas.openxmlformats.org/presentationml/2006/main">
  <p:tag name="ORIGINALHEIGHT" val="822"/>
  <p:tag name="ORIGINALWIDTH" val="16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tan(\frac{\alpha}{2})} &amp; 0 &amp; 0 &amp; 0 \\&#10;0 &amp; \frac{1}{a\tan(\frac{\alpha}{2})} &amp; 0 &amp; 0 \\&#10;0 &amp; 0 &amp; a\frac{f+b}{b-f} &amp; -1 \\&#10;0 &amp; 0 &amp; -\frac{2fb}{b-f} &amp; 0 &#10;\end{bmatrix}&#10;$$&#10;&#10;\end{document}"/>
  <p:tag name="IGUANATEXSIZE" val="28"/>
  <p:tag name="IGUANATEXCURSOR" val="991"/>
  <p:tag name="TRANSPARENCY" val="True"/>
  <p:tag name="FILENAME" val=""/>
  <p:tag name="INPUTTYPE" val="0"/>
  <p:tag name="LATEXENGINEID" val="0"/>
  <p:tag name="TEMPFOLDER" val="c:\temp\"/>
</p:tagLst>
</file>

<file path=ppt/tags/tag76.xml><?xml version="1.0" encoding="utf-8"?>
<p:tagLst xmlns:a="http://schemas.openxmlformats.org/drawingml/2006/main" xmlns:r="http://schemas.openxmlformats.org/officeDocument/2006/relationships" xmlns:p="http://schemas.openxmlformats.org/presentationml/2006/main">
  <p:tag name="ORIGINALHEIGHT" val="90.0078"/>
  <p:tag name="ORIGINALWIDTH" val="580.85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_\idx{w} \rmx{V} \rmx{P} = \rvec{x}_\idx{ndc}&#10;$$&#10;&#10;\end{document}"/>
  <p:tag name="IGUANATEXSIZE" val="38"/>
  <p:tag name="IGUANATEXCURSOR" val="852"/>
  <p:tag name="TRANSPARENCY" val="True"/>
  <p:tag name="FILENAME" val=""/>
  <p:tag name="INPUTTYPE" val="0"/>
  <p:tag name="LATEXENGINEID" val="1"/>
  <p:tag name="TEMPFOLDER" val="c:\temp\"/>
</p:tagLst>
</file>

<file path=ppt/tags/tag77.xml><?xml version="1.0" encoding="utf-8"?>
<p:tagLst xmlns:a="http://schemas.openxmlformats.org/drawingml/2006/main" xmlns:r="http://schemas.openxmlformats.org/officeDocument/2006/relationships" xmlns:p="http://schemas.openxmlformats.org/presentationml/2006/main">
  <p:tag name="ORIGINALHEIGHT" val="87.60756"/>
  <p:tag name="ORIGINALWIDTH" val="479.44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w} - \rvec{e}&#10;$$&#10;&#10;\end{document}"/>
  <p:tag name="IGUANATEXSIZE" val="38"/>
  <p:tag name="IGUANATEXCURSOR" val="800"/>
  <p:tag name="TRANSPARENCY" val="True"/>
  <p:tag name="FILENAME" val=""/>
  <p:tag name="INPUTTYPE" val="0"/>
  <p:tag name="LATEXENGINEID" val="1"/>
  <p:tag name="TEMPFOLDER" val="c:\temp\"/>
</p:tagLst>
</file>

<file path=ppt/tags/tag78.xml><?xml version="1.0" encoding="utf-8"?>
<p:tagLst xmlns:a="http://schemas.openxmlformats.org/drawingml/2006/main" xmlns:r="http://schemas.openxmlformats.org/officeDocument/2006/relationships" xmlns:p="http://schemas.openxmlformats.org/presentationml/2006/main">
  <p:tag name="ORIGINALHEIGHT" val="119.4103"/>
  <p:tag name="ORIGINALWIDTH" val="877.8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 \rvec{e}&#10;$$&#10;&#10;\end{document}"/>
  <p:tag name="IGUANATEXSIZE" val="38"/>
  <p:tag name="IGUANATEXCURSOR" val="843"/>
  <p:tag name="TRANSPARENCY" val="True"/>
  <p:tag name="FILENAME" val=""/>
  <p:tag name="INPUTTYPE" val="0"/>
  <p:tag name="LATEXENGINEID" val="1"/>
  <p:tag name="TEMPFOLDER" val="c:\temp\"/>
</p:tagLst>
</file>

<file path=ppt/tags/tag79.xml><?xml version="1.0" encoding="utf-8"?>
<p:tagLst xmlns:a="http://schemas.openxmlformats.org/drawingml/2006/main" xmlns:r="http://schemas.openxmlformats.org/officeDocument/2006/relationships" xmlns:p="http://schemas.openxmlformats.org/presentationml/2006/main">
  <p:tag name="ORIGINALHEIGHT" val="119.4103"/>
  <p:tag name="ORIGINALWIDTH" val="766.8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E} \rmx{V} \rmx{P})^{-1}&#10;$$&#10;&#10;\end{document}"/>
  <p:tag name="IGUANATEXSIZE" val="38"/>
  <p:tag name="IGUANATEXCURSOR" val="826"/>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05"/>
  <p:tag name="ORIGINALWIDTH" val="4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_\idx{x}, s_\idx{y}, s_\idx{z}&#10;$$&#10;&#10;\end{document}"/>
  <p:tag name="IGUANATEXSIZE" val="24"/>
  <p:tag name="IGUANATEXCURSOR" val="811"/>
  <p:tag name="TRANSPARENCY" val="True"/>
  <p:tag name="FILENAME" val=""/>
  <p:tag name="INPUTTYPE" val="0"/>
  <p:tag name="LATEXENGINEID" val="0"/>
  <p:tag name="TEMPFOLDER" val="c:\temp\"/>
</p:tagLst>
</file>

<file path=ppt/tags/tag80.xml><?xml version="1.0" encoding="utf-8"?>
<p:tagLst xmlns:a="http://schemas.openxmlformats.org/drawingml/2006/main" xmlns:r="http://schemas.openxmlformats.org/officeDocument/2006/relationships" xmlns:p="http://schemas.openxmlformats.org/presentationml/2006/main">
  <p:tag name="ORIGINALHEIGHT" val="119.4103"/>
  <p:tag name="ORIGINALWIDTH" val="873.07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rmx{E}^{-1}&#10;$$&#10;&#10;\end{document}"/>
  <p:tag name="IGUANATEXSIZE" val="38"/>
  <p:tag name="IGUANATEXCURSOR" val="844"/>
  <p:tag name="TRANSPARENCY" val="True"/>
  <p:tag name="FILENAME" val=""/>
  <p:tag name="INPUTTYPE" val="0"/>
  <p:tag name="LATEXENGINEID" val="1"/>
  <p:tag name="TEMPFOLDER" val="c:\temp\"/>
</p:tagLst>
</file>

<file path=ppt/tags/tag81.xml><?xml version="1.0" encoding="utf-8"?>
<p:tagLst xmlns:a="http://schemas.openxmlformats.org/drawingml/2006/main" xmlns:r="http://schemas.openxmlformats.org/officeDocument/2006/relationships" xmlns:p="http://schemas.openxmlformats.org/presentationml/2006/main">
  <p:tag name="ORIGINALHEIGHT" val="233.4202"/>
  <p:tag name="ORIGINALWIDTH" val="324.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d} = \frac{\rvec{d}}{|\rvec{d}|}$$&#10;&#10;\end{document}"/>
  <p:tag name="IGUANATEXSIZE" val="38"/>
  <p:tag name="IGUANATEXCURSOR" val="818"/>
  <p:tag name="TRANSPARENCY" val="True"/>
  <p:tag name="FILENAME" val=""/>
  <p:tag name="INPUTTYPE" val="0"/>
  <p:tag name="LATEXENGINEID" val="1"/>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23"/>
  <p:tag name="ORIGINALWIDTH" val="3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arphi, \theta, \psi&#10;$$&#10;&#10;\end{document}"/>
  <p:tag name="IGUANATEXSIZE" val="24"/>
  <p:tag name="IGUANATEXCURSOR" val="784"/>
  <p:tag name="TRANSPARENCY" val="True"/>
  <p:tag name="FILENAME" val=""/>
  <p:tag name="INPUTTYPE" val="0"/>
  <p:tag name="LATEXENGINEID" val="0"/>
  <p:tag name="TEMPFOLDER" val="c:\temp\"/>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5030</TotalTime>
  <Words>4553</Words>
  <Application>Microsoft Office PowerPoint</Application>
  <PresentationFormat>On-screen Show (4:3)</PresentationFormat>
  <Paragraphs>421</Paragraphs>
  <Slides>46</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Arial</vt:lpstr>
      <vt:lpstr>Calibri</vt:lpstr>
      <vt:lpstr>Consolas</vt:lpstr>
      <vt:lpstr>Symbol</vt:lpstr>
      <vt:lpstr>Times New Roman</vt:lpstr>
      <vt:lpstr>Whipsmart</vt:lpstr>
      <vt:lpstr>Wingdings</vt:lpstr>
      <vt:lpstr>1_Office Theme</vt:lpstr>
      <vt:lpstr>Klip</vt:lpstr>
      <vt:lpstr>3D kamera</vt:lpstr>
      <vt:lpstr>Modelltér</vt:lpstr>
      <vt:lpstr>Világtér</vt:lpstr>
      <vt:lpstr>Kameratér</vt:lpstr>
      <vt:lpstr>Eszköztér</vt:lpstr>
      <vt:lpstr>Nézetablak-tér</vt:lpstr>
      <vt:lpstr>Transzformációk</vt:lpstr>
      <vt:lpstr>Az inkrementális képalkotási probléma</vt:lpstr>
      <vt:lpstr>Mi befolyásolja ezt?</vt:lpstr>
      <vt:lpstr>Bónusz feladat: árnyalás</vt:lpstr>
      <vt:lpstr>Bónusz feladat: takarás</vt:lpstr>
      <vt:lpstr>Transzformációs csővezeték</vt:lpstr>
      <vt:lpstr>Modellezési és világkoordináták (statikus interpretáció)</vt:lpstr>
      <vt:lpstr>Modellezési és világkoordináták (dinamikus interpretáció)</vt:lpstr>
      <vt:lpstr>Modelezési transzformáció</vt:lpstr>
      <vt:lpstr>Transzformációs csővezeték</vt:lpstr>
      <vt:lpstr>Hova kell ezt rajzolni a képernyőn?</vt:lpstr>
      <vt:lpstr>Kameramodell</vt:lpstr>
      <vt:lpstr>Nézeti transzformáció (statikus interpretáció)</vt:lpstr>
      <vt:lpstr>Emlékeztető – 2D trafó</vt:lpstr>
      <vt:lpstr>PowerPoint Presentation</vt:lpstr>
      <vt:lpstr>PowerPoint Presentation</vt:lpstr>
      <vt:lpstr>PowerPoint Presentation</vt:lpstr>
      <vt:lpstr>Kameraorientáció geometriája</vt:lpstr>
      <vt:lpstr>Nézeti transzformáció: főirányok nézett pontból</vt:lpstr>
      <vt:lpstr>Nézeti transzformáció: mátrix a főirányokból és a pozícióból</vt:lpstr>
      <vt:lpstr>Yaw-pitch-roll: másik mód a kameraorientáció megadására</vt:lpstr>
      <vt:lpstr>Előreirány a yaw-pitch-ből (nulla roll)</vt:lpstr>
      <vt:lpstr>Vetítési transzformáció (statikus interpretáció)</vt:lpstr>
      <vt:lpstr>Normalizálás</vt:lpstr>
      <vt:lpstr>Osztás mátrixszorzással? Csak homogén koordinátákban!</vt:lpstr>
      <vt:lpstr>Perspektív vetítés mélységgel</vt:lpstr>
      <vt:lpstr>Kameraparaméterek</vt:lpstr>
      <vt:lpstr>Kameraparaméterek</vt:lpstr>
      <vt:lpstr>Tagváltozók mozgatáshoz</vt:lpstr>
      <vt:lpstr>Mátrixok</vt:lpstr>
      <vt:lpstr>Világ felfelé iránya</vt:lpstr>
      <vt:lpstr>View mátrix számítása</vt:lpstr>
      <vt:lpstr>Proj mátrix számítása</vt:lpstr>
      <vt:lpstr>Mozgatás: yaw, pitch drag</vt:lpstr>
      <vt:lpstr>Mozgatás: főirányok a szögekből</vt:lpstr>
      <vt:lpstr>Mozgatás gombokkal</vt:lpstr>
      <vt:lpstr>Eseménykezelők – meg is kell hívni őket!</vt:lpstr>
      <vt:lpstr>Képméretarány állítása – ezt is meg kell hívni!</vt:lpstr>
      <vt:lpstr>Sugárirány kiszámítása NDC-ből</vt:lpstr>
      <vt:lpstr>Konstruktorban, ill. mozgatás után</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204</cp:revision>
  <dcterms:created xsi:type="dcterms:W3CDTF">2017-01-23T15:49:11Z</dcterms:created>
  <dcterms:modified xsi:type="dcterms:W3CDTF">2020-03-23T19:07:22Z</dcterms:modified>
</cp:coreProperties>
</file>