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437" r:id="rId3"/>
    <p:sldId id="438" r:id="rId4"/>
    <p:sldId id="439" r:id="rId5"/>
    <p:sldId id="440" r:id="rId6"/>
    <p:sldId id="441" r:id="rId7"/>
    <p:sldId id="445" r:id="rId8"/>
    <p:sldId id="446" r:id="rId9"/>
    <p:sldId id="44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6984" autoAdjust="0"/>
  </p:normalViewPr>
  <p:slideViewPr>
    <p:cSldViewPr snapToGrid="0">
      <p:cViewPr varScale="1">
        <p:scale>
          <a:sx n="94" d="100"/>
          <a:sy n="94" d="100"/>
        </p:scale>
        <p:origin x="182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799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3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9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6581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71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1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56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Computer Graphics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u-HU" dirty="0" smtClean="0"/>
              <a:t>Environment Background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László Szécsi  </a:t>
            </a:r>
            <a:r>
              <a:rPr lang="en-US" altLang="en-US" dirty="0" err="1" smtClean="0"/>
              <a:t>szecsi</a:t>
            </a:r>
            <a:r>
              <a:rPr lang="hu-HU" altLang="en-US" dirty="0" smtClean="0"/>
              <a:t>@iit.bme.hu</a:t>
            </a:r>
          </a:p>
          <a:p>
            <a:r>
              <a:rPr lang="hu-HU" altLang="en-US" dirty="0" smtClean="0"/>
              <a:t>AIT</a:t>
            </a:r>
            <a:endParaRPr lang="hu-HU" altLang="en-US" dirty="0"/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ray direction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ray from eye through pixel in world space, which is, normalized</a:t>
            </a:r>
            <a:r>
              <a:rPr lang="en-US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the</a:t>
            </a:r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vector from eye to pixel, which is, interpolated</a:t>
            </a:r>
            <a:r>
              <a:rPr lang="en-US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the</a:t>
            </a:r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vector </a:t>
            </a:r>
            <a:r>
              <a:rPr lang="en-US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from eye to vertex of full-viewport quad, which can be computed using a matrix</a:t>
            </a:r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69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direction from</a:t>
            </a:r>
            <a:r>
              <a:rPr lang="hu-HU" dirty="0" smtClean="0"/>
              <a:t> </a:t>
            </a:r>
            <a:r>
              <a:rPr lang="en-US" dirty="0" smtClean="0"/>
              <a:t>normalized device </a:t>
            </a:r>
            <a:r>
              <a:rPr lang="en-US" dirty="0" err="1" smtClean="0"/>
              <a:t>coords</a:t>
            </a:r>
            <a:endParaRPr lang="en-US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3888020" y="5559203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Whipsmart" panose="020B0502030203050204" pitchFamily="34" charset="0"/>
                <a:cs typeface="Times New Roman" pitchFamily="18" charset="0"/>
              </a:rPr>
              <a:t>(</a:t>
            </a:r>
            <a:r>
              <a:rPr lang="en-US" b="1" dirty="0">
                <a:latin typeface="Whipsmart" panose="020B0502030203050204" pitchFamily="34" charset="0"/>
                <a:cs typeface="Times New Roman" pitchFamily="18" charset="0"/>
              </a:rPr>
              <a:t>E</a:t>
            </a:r>
            <a:r>
              <a:rPr lang="hu-HU" b="1" dirty="0">
                <a:latin typeface="Whipsmart" panose="020B0502030203050204" pitchFamily="34" charset="0"/>
                <a:cs typeface="Times New Roman" pitchFamily="18" charset="0"/>
              </a:rPr>
              <a:t>VP</a:t>
            </a:r>
            <a:r>
              <a:rPr lang="hu-HU" dirty="0">
                <a:latin typeface="Whipsmart" panose="020B0502030203050204" pitchFamily="34" charset="0"/>
                <a:cs typeface="Times New Roman" pitchFamily="18" charset="0"/>
              </a:rPr>
              <a:t>)</a:t>
            </a:r>
            <a:r>
              <a:rPr lang="hu-HU" b="1" baseline="30000" dirty="0">
                <a:latin typeface="Whipsmart" panose="020B0502030203050204" pitchFamily="34" charset="0"/>
                <a:cs typeface="Times New Roman" pitchFamily="18" charset="0"/>
              </a:rPr>
              <a:t>-</a:t>
            </a:r>
            <a:r>
              <a:rPr lang="hu-HU" baseline="30000" dirty="0">
                <a:latin typeface="Whipsmart" panose="020B0502030203050204" pitchFamily="34" charset="0"/>
                <a:cs typeface="Times New Roman" pitchFamily="18" charset="0"/>
              </a:rPr>
              <a:t>1</a:t>
            </a:r>
            <a:r>
              <a:rPr lang="hu-HU" b="1" baseline="30000" dirty="0">
                <a:latin typeface="Whipsmart" panose="020B0502030203050204" pitchFamily="34" charset="0"/>
                <a:cs typeface="Times New Roman" pitchFamily="18" charset="0"/>
              </a:rPr>
              <a:t> </a:t>
            </a:r>
            <a:r>
              <a:rPr lang="en-US" dirty="0" smtClean="0">
                <a:latin typeface="Whipsmart" panose="020B0502030203050204" pitchFamily="34" charset="0"/>
              </a:rPr>
              <a:t>is henceforth called </a:t>
            </a:r>
            <a:r>
              <a:rPr lang="en-US" u="sng" dirty="0" smtClean="0">
                <a:latin typeface="Whipsmart" panose="020B0502030203050204" pitchFamily="34" charset="0"/>
              </a:rPr>
              <a:t>ray</a:t>
            </a:r>
            <a:r>
              <a:rPr lang="hu-HU" u="sng" dirty="0" smtClean="0">
                <a:latin typeface="Whipsmart" panose="020B0502030203050204" pitchFamily="34" charset="0"/>
              </a:rPr>
              <a:t>DirMatrix</a:t>
            </a:r>
            <a:endParaRPr lang="hu-HU" u="sng" dirty="0">
              <a:latin typeface="Whipsmart" panose="020B050203020305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57" y="1777779"/>
            <a:ext cx="2803184" cy="434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972" y="2612651"/>
            <a:ext cx="2313785" cy="422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256" y="3336809"/>
            <a:ext cx="4236630" cy="5762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257" y="4849227"/>
            <a:ext cx="3700897" cy="576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256" y="4093018"/>
            <a:ext cx="4213464" cy="5762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903" y="2260805"/>
            <a:ext cx="1566655" cy="112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environment as a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full viewport quad (hurray!)</a:t>
            </a:r>
            <a:endParaRPr lang="en-US" dirty="0" smtClean="0"/>
          </a:p>
          <a:p>
            <a:r>
              <a:rPr lang="en-US" dirty="0" smtClean="0"/>
              <a:t>new</a:t>
            </a:r>
            <a:r>
              <a:rPr lang="hu-HU" dirty="0" smtClean="0"/>
              <a:t> </a:t>
            </a:r>
            <a:r>
              <a:rPr lang="en-US" dirty="0" smtClean="0"/>
              <a:t>VS</a:t>
            </a:r>
            <a:r>
              <a:rPr lang="hu-HU" dirty="0"/>
              <a:t>:</a:t>
            </a:r>
            <a:r>
              <a:rPr lang="en-US" dirty="0" smtClean="0"/>
              <a:t> </a:t>
            </a:r>
            <a:r>
              <a:rPr lang="en-US" dirty="0" smtClean="0"/>
              <a:t>computes ray direction</a:t>
            </a:r>
            <a:endParaRPr lang="en-US" dirty="0" smtClean="0"/>
          </a:p>
          <a:p>
            <a:pPr lvl="1"/>
            <a:r>
              <a:rPr lang="en-US" dirty="0" smtClean="0"/>
              <a:t>must take matrix that computes world-space-cords-minus-eye-position from </a:t>
            </a:r>
            <a:r>
              <a:rPr lang="en-US" dirty="0" err="1" smtClean="0"/>
              <a:t>ndc</a:t>
            </a:r>
            <a:r>
              <a:rPr lang="hu-HU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a.k.a. </a:t>
            </a:r>
            <a:r>
              <a:rPr lang="en-US" dirty="0" smtClean="0">
                <a:latin typeface="Consolas" panose="020B0609020204030204" pitchFamily="49" charset="0"/>
              </a:rPr>
              <a:t>camera.</a:t>
            </a:r>
            <a:r>
              <a:rPr lang="hu-HU" dirty="0" smtClean="0">
                <a:latin typeface="Consolas" panose="020B0609020204030204" pitchFamily="49" charset="0"/>
              </a:rPr>
              <a:t>ray</a:t>
            </a:r>
            <a:r>
              <a:rPr lang="en-US" dirty="0" err="1" smtClean="0">
                <a:latin typeface="Consolas" panose="020B0609020204030204" pitchFamily="49" charset="0"/>
              </a:rPr>
              <a:t>DirMatrix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camera must compute this matrix</a:t>
            </a:r>
            <a:endParaRPr lang="hu-HU" dirty="0" smtClean="0"/>
          </a:p>
          <a:p>
            <a:pPr lvl="1"/>
            <a:r>
              <a:rPr lang="en-US" dirty="0" smtClean="0"/>
              <a:t>does no transformation</a:t>
            </a:r>
            <a:r>
              <a:rPr lang="hu-HU" dirty="0" smtClean="0"/>
              <a:t> (</a:t>
            </a:r>
            <a:r>
              <a:rPr lang="en-US" dirty="0" smtClean="0"/>
              <a:t>being a full</a:t>
            </a:r>
            <a:r>
              <a:rPr lang="hu-HU" dirty="0" smtClean="0"/>
              <a:t> </a:t>
            </a:r>
            <a:r>
              <a:rPr lang="hu-HU" dirty="0" smtClean="0"/>
              <a:t>viewport quad)</a:t>
            </a:r>
          </a:p>
          <a:p>
            <a:pPr lvl="1"/>
            <a:r>
              <a:rPr lang="hu-HU" dirty="0" smtClean="0"/>
              <a:t>z</a:t>
            </a:r>
            <a:r>
              <a:rPr lang="en-US" dirty="0" smtClean="0"/>
              <a:t>=0.99999, </a:t>
            </a:r>
            <a:r>
              <a:rPr lang="en-US" dirty="0" smtClean="0"/>
              <a:t>behind everything</a:t>
            </a:r>
            <a:endParaRPr lang="en-US" dirty="0" smtClean="0"/>
          </a:p>
          <a:p>
            <a:r>
              <a:rPr lang="en-US" dirty="0" smtClean="0"/>
              <a:t>FS </a:t>
            </a:r>
            <a:r>
              <a:rPr lang="en-US" dirty="0" smtClean="0"/>
              <a:t>gets ray direction from VS</a:t>
            </a:r>
            <a:endParaRPr lang="en-US" dirty="0" smtClean="0"/>
          </a:p>
          <a:p>
            <a:pPr lvl="1"/>
            <a:r>
              <a:rPr lang="en-US" dirty="0" smtClean="0"/>
              <a:t>addresses cube texture</a:t>
            </a:r>
            <a:endParaRPr lang="hu-HU" dirty="0" smtClean="0"/>
          </a:p>
          <a:p>
            <a:pPr lvl="1"/>
            <a:r>
              <a:rPr lang="en-US" dirty="0" smtClean="0"/>
              <a:t>returns color from texture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0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Cube texture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uniform in</a:t>
            </a:r>
            <a:r>
              <a:rPr lang="hu-HU" dirty="0" smtClean="0"/>
              <a:t> FS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 Scene </a:t>
            </a:r>
            <a:r>
              <a:rPr lang="en-US" dirty="0" smtClean="0"/>
              <a:t>create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TextureCube</a:t>
            </a:r>
            <a:r>
              <a:rPr lang="hu-HU" dirty="0" smtClean="0"/>
              <a:t>, </a:t>
            </a:r>
            <a:r>
              <a:rPr lang="en-US" dirty="0" smtClean="0"/>
              <a:t>pass it to the</a:t>
            </a:r>
            <a:r>
              <a:rPr lang="hu-HU" dirty="0" smtClean="0"/>
              <a:t> FS</a:t>
            </a:r>
            <a:r>
              <a:rPr lang="en-US" dirty="0" smtClean="0"/>
              <a:t> through its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en-US" dirty="0" smtClean="0"/>
              <a:t>, with a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dirty="0"/>
              <a:t> </a:t>
            </a:r>
            <a:r>
              <a:rPr lang="en-US" dirty="0" smtClean="0"/>
              <a:t>using the material (geometry is textured quad)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49780" y="2253520"/>
            <a:ext cx="8153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need a sample uniform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uniform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struct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{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samplerCube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envTexture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; } material;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1542" y="3077304"/>
            <a:ext cx="81534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read from ray direction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frag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ment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Color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texture (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material.envTexture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rayDir.xyz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421" y="4678136"/>
            <a:ext cx="8183203" cy="2111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this.envTexture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TextureCube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[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media/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posx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.jpg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media/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negx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.jpg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media/posy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.jpg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media/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negy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.jpg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media/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posz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.jpg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media/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negz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.jpg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",]</a:t>
            </a: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</p:txBody>
      </p:sp>
      <p:sp>
        <p:nvSpPr>
          <p:cNvPr id="9" name="Rectangle 8"/>
          <p:cNvSpPr/>
          <p:nvPr/>
        </p:nvSpPr>
        <p:spPr>
          <a:xfrm>
            <a:off x="3747407" y="5445579"/>
            <a:ext cx="7223269" cy="10679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this.backgroundMaterial.envTexture</a:t>
            </a:r>
            <a:r>
              <a:rPr lang="hu-HU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.set(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this.envTexture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6549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>
                <a:solidFill>
                  <a:srgbClr val="FF0000"/>
                </a:solidFill>
              </a:rPr>
              <a:t>TextureCube.js</a:t>
            </a:r>
            <a:r>
              <a:rPr lang="hu-HU" dirty="0">
                <a:solidFill>
                  <a:srgbClr val="FF0000"/>
                </a:solidFill>
              </a:rPr>
              <a:t> – </a:t>
            </a:r>
            <a:r>
              <a:rPr lang="hu-HU" dirty="0" err="1">
                <a:solidFill>
                  <a:srgbClr val="FF0000"/>
                </a:solidFill>
              </a:rPr>
              <a:t>loading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images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07000"/>
              </a:lnSpc>
            </a:pPr>
            <a:r>
              <a:rPr lang="hu-HU" sz="1800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>
              <a:lnSpc>
                <a:spcPct val="107000"/>
              </a:lnSpc>
            </a:pPr>
            <a:r>
              <a:rPr lang="hu-HU" sz="18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/* exports TextureCube */</a:t>
            </a:r>
          </a:p>
          <a:p>
            <a:pPr>
              <a:lnSpc>
                <a:spcPct val="107000"/>
              </a:lnSpc>
            </a:pPr>
            <a:r>
              <a:rPr lang="hu-HU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TextureCube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</a:pP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sz="18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mediaFileUrls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</a:pP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gl.pendingResources[mediaFileUrls[0]] </a:t>
            </a:r>
            <a:r>
              <a:rPr lang="hu-HU" sz="18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smtClean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gl.pendingResources[mediaFileUrls[0]] || 1;</a:t>
            </a:r>
          </a:p>
          <a:p>
            <a:pPr>
              <a:lnSpc>
                <a:spcPct val="107000"/>
              </a:lnSpc>
            </a:pP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this.mediaFileUrls </a:t>
            </a:r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mediaFileUrls;</a:t>
            </a:r>
          </a:p>
          <a:p>
            <a:pPr>
              <a:lnSpc>
                <a:spcPct val="107000"/>
              </a:lnSpc>
            </a:pP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this.glTexture </a:t>
            </a:r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gl.createTexture();</a:t>
            </a:r>
          </a:p>
          <a:p>
            <a:pPr>
              <a:lnSpc>
                <a:spcPct val="107000"/>
              </a:lnSpc>
            </a:pP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this.loadedCount </a:t>
            </a:r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</a:p>
          <a:p>
            <a:pPr>
              <a:lnSpc>
                <a:spcPct val="107000"/>
              </a:lnSpc>
            </a:pP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this.images </a:t>
            </a:r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[]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for(let i</a:t>
            </a:r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0; i</a:t>
            </a:r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6; i</a:t>
            </a:r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7000"/>
              </a:lnSpc>
            </a:pP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this.images[i] </a:t>
            </a:r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new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Image();</a:t>
            </a:r>
          </a:p>
          <a:p>
            <a:pPr>
              <a:lnSpc>
                <a:spcPct val="107000"/>
              </a:lnSpc>
            </a:pP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this.images[i].onload </a:t>
            </a:r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() </a:t>
            </a:r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</a:pP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this.loaded(gl); }</a:t>
            </a:r>
          </a:p>
          <a:p>
            <a:pPr>
              <a:lnSpc>
                <a:spcPct val="107000"/>
              </a:lnSpc>
            </a:pP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this.images[i].src </a:t>
            </a:r>
            <a:r>
              <a:rPr lang="hu-HU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mediaFileUrls[i];</a:t>
            </a:r>
          </a:p>
          <a:p>
            <a:pPr>
              <a:lnSpc>
                <a:spcPct val="107000"/>
              </a:lnSpc>
            </a:pP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</a:pPr>
            <a:r>
              <a:rPr lang="hu-HU" sz="18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sz="1800" dirty="0" smtClean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u-HU" sz="1800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0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TextureCube.js – </a:t>
            </a:r>
            <a:r>
              <a:rPr lang="hu-HU" dirty="0" err="1">
                <a:solidFill>
                  <a:srgbClr val="FF0000"/>
                </a:solidFill>
              </a:rPr>
              <a:t>resource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creation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07000"/>
              </a:lnSpc>
            </a:pPr>
            <a:r>
              <a:rPr lang="en-US" sz="1600" dirty="0" smtClean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sz="16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hu-HU" sz="1600" dirty="0" smtClean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6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this.loadedCount++;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if(this.loadedCount </a:t>
            </a:r>
            <a:r>
              <a:rPr lang="hu-HU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6) {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return;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gl.bindTexture(gl.TEXTURE_CUBE_MAP, this.glTexture);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for(let i</a:t>
            </a:r>
            <a:r>
              <a:rPr lang="hu-HU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0; i</a:t>
            </a:r>
            <a:r>
              <a:rPr lang="hu-HU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6; i</a:t>
            </a:r>
            <a:r>
              <a:rPr lang="hu-HU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gl.texImage2D(gl.TEXTURE_CUBE_MAP_POSITIVE_X</a:t>
            </a:r>
            <a:r>
              <a:rPr lang="hu-HU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i, 0, 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gl.RGBA, gl.RGBA, gl.UNSIGNED_BYTE, this.images[i]);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gl.texParameteri(gl.TEXTURE_CUBE_MAP, gl.TEXTURE_MAG_FILTER, gl.LINEAR);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gl.texParameteri(gl.TEXTURE_CUBE_MAP, gl.TEXTURE_MIN_FILTER</a:t>
            </a:r>
            <a:r>
              <a:rPr lang="hu-HU" sz="1600" dirty="0" smtClean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gl.LINEAR_MIPMAP_LINEAR</a:t>
            </a: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gl.generateMipmap(gl.TEXTURE_CUBE_MAP);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gl.bindTexture(gl.TEXTURE_CUBE_MAP, null);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if( </a:t>
            </a:r>
            <a:r>
              <a:rPr lang="hu-HU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gl.pendingResources[this.mediaFileUrls[0]] </a:t>
            </a:r>
            <a:r>
              <a:rPr lang="hu-HU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===</a:t>
            </a: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0 ) {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hu-HU" sz="16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gl.pendingResources[this.mediaFileUrls[0]];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7000"/>
              </a:lnSpc>
            </a:pPr>
            <a:r>
              <a:rPr lang="hu-HU" sz="16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u-HU" sz="1600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9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forget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include</a:t>
            </a:r>
            <a:r>
              <a:rPr lang="hu-HU" dirty="0" smtClean="0"/>
              <a:t> </a:t>
            </a:r>
            <a:r>
              <a:rPr lang="en-US" dirty="0" smtClean="0"/>
              <a:t>new </a:t>
            </a:r>
            <a:r>
              <a:rPr lang="en-US" dirty="0" err="1" smtClean="0"/>
              <a:t>shaders</a:t>
            </a:r>
            <a:r>
              <a:rPr lang="en-US" dirty="0" smtClean="0"/>
              <a:t> </a:t>
            </a:r>
            <a:r>
              <a:rPr lang="en-US" dirty="0" smtClean="0"/>
              <a:t>in </a:t>
            </a:r>
            <a:r>
              <a:rPr lang="hu-HU" dirty="0" smtClean="0"/>
              <a:t>index.</a:t>
            </a:r>
            <a:r>
              <a:rPr lang="en-US" dirty="0" smtClean="0"/>
              <a:t>HTML</a:t>
            </a:r>
            <a:endParaRPr lang="en-US" dirty="0" smtClean="0"/>
          </a:p>
          <a:p>
            <a:r>
              <a:rPr lang="en-US" dirty="0" smtClean="0"/>
              <a:t>create required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Shader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TexturedProgram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en-US" smtClean="0"/>
              <a:t> objects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 smtClean="0"/>
              <a:t>set the cube texture to the backgound material</a:t>
            </a:r>
            <a:endParaRPr lang="en-US" dirty="0" smtClean="0"/>
          </a:p>
          <a:p>
            <a:r>
              <a:rPr lang="hu-HU" dirty="0" smtClean="0"/>
              <a:t>create</a:t>
            </a:r>
            <a:r>
              <a:rPr lang="en-US" dirty="0" smtClean="0"/>
              <a:t> a </a:t>
            </a:r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exturedQ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uadGeometry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 smtClean="0"/>
              <a:t>create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hu-HU" dirty="0" smtClean="0">
                <a:latin typeface="Consolas" panose="020B0609020204030204" pitchFamily="49" charset="0"/>
                <a:cs typeface="Consolas" panose="020B0609020204030204" pitchFamily="49" charset="0"/>
              </a:rPr>
              <a:t>esh</a:t>
            </a:r>
            <a:r>
              <a:rPr lang="en-US" dirty="0" smtClean="0"/>
              <a:t> </a:t>
            </a:r>
            <a:r>
              <a:rPr lang="hu-HU" dirty="0" smtClean="0"/>
              <a:t>using</a:t>
            </a:r>
            <a:r>
              <a:rPr lang="en-US" dirty="0" smtClean="0"/>
              <a:t> </a:t>
            </a:r>
            <a:r>
              <a:rPr lang="hu-HU" dirty="0" smtClean="0"/>
              <a:t>the </a:t>
            </a:r>
            <a:r>
              <a:rPr lang="hu-HU" dirty="0"/>
              <a:t>above</a:t>
            </a:r>
            <a:r>
              <a:rPr lang="en-US" dirty="0"/>
              <a:t> </a:t>
            </a:r>
            <a:r>
              <a:rPr lang="en-US" dirty="0" smtClean="0"/>
              <a:t>material and geometry</a:t>
            </a:r>
            <a:endParaRPr lang="hu-HU" dirty="0"/>
          </a:p>
          <a:p>
            <a:r>
              <a:rPr lang="hu-HU" dirty="0" smtClean="0"/>
              <a:t>create a</a:t>
            </a:r>
            <a:r>
              <a:rPr lang="en-US" dirty="0" smtClean="0"/>
              <a:t> </a:t>
            </a:r>
            <a:r>
              <a:rPr lang="en-US" dirty="0" err="1"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ameObject</a:t>
            </a:r>
            <a:r>
              <a:rPr lang="en-US" dirty="0" smtClean="0"/>
              <a:t> </a:t>
            </a:r>
            <a:r>
              <a:rPr lang="hu-HU" dirty="0" smtClean="0"/>
              <a:t>using the above</a:t>
            </a:r>
            <a:r>
              <a:rPr lang="en-US" dirty="0" smtClean="0"/>
              <a:t> 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1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.0078"/>
  <p:tag name="ORIGINALWIDTH" val="580.850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x}_\idx{w} \rmx{V} \rmx{P} = \rvec{x}_\idx{ndc}&#10;$$&#10;&#10;\end{document}"/>
  <p:tag name="IGUANATEXSIZE" val="38"/>
  <p:tag name="IGUANATEXCURSOR" val="852"/>
  <p:tag name="TRANSPARENCY" val="True"/>
  <p:tag name="FILENAME" val=""/>
  <p:tag name="INPUTTYPE" val="0"/>
  <p:tag name="LATEXENGINEID" val="1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60756"/>
  <p:tag name="ORIGINALWIDTH" val="479.441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w} - \rvec{e}&#10;$$&#10;&#10;\end{document}"/>
  <p:tag name="IGUANATEXSIZE" val="38"/>
  <p:tag name="IGUANATEXCURSOR" val="800"/>
  <p:tag name="TRANSPARENCY" val="True"/>
  <p:tag name="FILENAME" val=""/>
  <p:tag name="INPUTTYPE" val="0"/>
  <p:tag name="LATEXENGINEID" val="1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4103"/>
  <p:tag name="ORIGINALWIDTH" val="877.876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ndc} (\rmx{V} \rmx{P})^{-1} - \rvec{e}&#10;$$&#10;&#10;\end{document}"/>
  <p:tag name="IGUANATEXSIZE" val="38"/>
  <p:tag name="IGUANATEXCURSOR" val="843"/>
  <p:tag name="TRANSPARENCY" val="True"/>
  <p:tag name="FILENAME" val=""/>
  <p:tag name="INPUTTYPE" val="0"/>
  <p:tag name="LATEXENGINEID" val="1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4103"/>
  <p:tag name="ORIGINALWIDTH" val="766.8665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ndc} (\rmx{E} \rmx{V} \rmx{P})^{-1}&#10;$$&#10;&#10;\end{document}"/>
  <p:tag name="IGUANATEXSIZE" val="38"/>
  <p:tag name="IGUANATEXCURSOR" val="826"/>
  <p:tag name="TRANSPARENCY" val="True"/>
  <p:tag name="FILENAME" val=""/>
  <p:tag name="INPUTTYPE" val="0"/>
  <p:tag name="LATEXENGINEID" val="1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4103"/>
  <p:tag name="ORIGINALWIDTH" val="873.075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rvec{d} = \rvec{x}_\idx{ndc} (\rmx{V} \rmx{P})^{-1} \rmx{E}^{-1}&#10;$$&#10;&#10;\end{document}"/>
  <p:tag name="IGUANATEXSIZE" val="38"/>
  <p:tag name="IGUANATEXCURSOR" val="844"/>
  <p:tag name="TRANSPARENCY" val="True"/>
  <p:tag name="FILENAME" val=""/>
  <p:tag name="INPUTTYPE" val="0"/>
  <p:tag name="LATEXENGINEID" val="1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3.4202"/>
  <p:tag name="ORIGINALWIDTH" val="324.6281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\uvec{d} = \frac{\rvec{d}}{|\rvec{d}|}$$&#10;&#10;\end{document}"/>
  <p:tag name="IGUANATEXSIZE" val="38"/>
  <p:tag name="IGUANATEXCURSOR" val="818"/>
  <p:tag name="TRANSPARENCY" val="True"/>
  <p:tag name="FILENAME" val=""/>
  <p:tag name="INPUTTYPE" val="0"/>
  <p:tag name="LATEXENGINEID" val="1"/>
  <p:tag name="TEMPFOLDER" val="c:\temp\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34394</TotalTime>
  <Words>471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Orthodox Herbertarian</vt:lpstr>
      <vt:lpstr>Times New Roman</vt:lpstr>
      <vt:lpstr>Whipsmart</vt:lpstr>
      <vt:lpstr>Office Theme</vt:lpstr>
      <vt:lpstr>1_Office Theme</vt:lpstr>
      <vt:lpstr>Computer Graphics Environment Background</vt:lpstr>
      <vt:lpstr>Compute ray direction</vt:lpstr>
      <vt:lpstr>Ray direction from normalized device coords</vt:lpstr>
      <vt:lpstr>Display environment as a background</vt:lpstr>
      <vt:lpstr>Cube texture</vt:lpstr>
      <vt:lpstr>TextureCube.js – loading images</vt:lpstr>
      <vt:lpstr>TextureCube.js – resource creation</vt:lpstr>
      <vt:lpstr>Do not forget to</vt:lpstr>
    </vt:vector>
  </TitlesOfParts>
  <Company>Budapest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305</cp:revision>
  <dcterms:created xsi:type="dcterms:W3CDTF">2014-12-27T20:04:49Z</dcterms:created>
  <dcterms:modified xsi:type="dcterms:W3CDTF">2019-11-07T15:35:22Z</dcterms:modified>
</cp:coreProperties>
</file>