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37" r:id="rId2"/>
    <p:sldId id="438" r:id="rId3"/>
    <p:sldId id="439" r:id="rId4"/>
    <p:sldId id="440" r:id="rId5"/>
    <p:sldId id="441" r:id="rId6"/>
    <p:sldId id="442" r:id="rId7"/>
    <p:sldId id="443" r:id="rId8"/>
    <p:sldId id="445" r:id="rId9"/>
    <p:sldId id="44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94" d="100"/>
          <a:sy n="94" d="100"/>
        </p:scale>
        <p:origin x="182" y="86"/>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r>
              <a:rPr lang="en-US" dirty="0" smtClean="0"/>
              <a:t>Vector w can be obtained from the main viewing direction (eye - </a:t>
            </a:r>
            <a:r>
              <a:rPr lang="en-US" dirty="0" err="1" smtClean="0"/>
              <a:t>lookat</a:t>
            </a:r>
            <a:r>
              <a:rPr lang="en-US" dirty="0" smtClean="0"/>
              <a:t>) by a simple normalization. The application of normalization to get v is also tempting, but simple normalization of h would not guarantee that basis vector v is orthogonal to basis vector w. So instead of directly computing v from h, first we obtain u as a vector that is orthogonal to both w and h. Then, v is computed indirectly through w and u to get it orthogonal to both of them.  </a:t>
            </a:r>
          </a:p>
        </p:txBody>
      </p:sp>
    </p:spTree>
    <p:extLst>
      <p:ext uri="{BB962C8B-B14F-4D97-AF65-F5344CB8AC3E}">
        <p14:creationId xmlns:p14="http://schemas.microsoft.com/office/powerpoint/2010/main" val="262509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r>
              <a:rPr lang="en-US" dirty="0" smtClean="0"/>
              <a:t>The view transformation in 3D is a translation and a rotation. This applies to ALL objects in the virtual world, camera included.</a:t>
            </a:r>
          </a:p>
          <a:p>
            <a:endParaRPr lang="en-US" dirty="0" smtClean="0"/>
          </a:p>
          <a:p>
            <a:r>
              <a:rPr lang="en-US" dirty="0" smtClean="0"/>
              <a:t>To goal is to place everything so that the camera's right aligns with the</a:t>
            </a:r>
            <a:r>
              <a:rPr lang="en-US" baseline="0" dirty="0" smtClean="0"/>
              <a:t> x axis and the camera's up aligns with the y axis. This is consistent with the normalized device space coordinates we had in 2D. If x points to the right ad y points up, where should z point to? Let us make an orthogonal frame using our thumb, index and middle fingers. If thumb points along x, index along y, then let the middle finger points along z. If we used our right hand, z is towards us (pointing out of the screen). If we used our left hand, z points away from us (into the screen). Both are viable conventions. OpenGL historically prefers the </a:t>
            </a:r>
            <a:r>
              <a:rPr lang="en-US" b="1" baseline="0" dirty="0" smtClean="0"/>
              <a:t>right-handed</a:t>
            </a:r>
            <a:r>
              <a:rPr lang="en-US" baseline="0" dirty="0" smtClean="0"/>
              <a:t> one. It comes with the benefit that a rotation with a positive angle around the positive z axis is counterclockwise in the </a:t>
            </a:r>
            <a:r>
              <a:rPr lang="en-US" baseline="0" dirty="0" err="1" smtClean="0"/>
              <a:t>xy</a:t>
            </a:r>
            <a:r>
              <a:rPr lang="en-US" baseline="0" dirty="0" smtClean="0"/>
              <a:t> plane, which is again the usual convention for rotations by </a:t>
            </a:r>
            <a:r>
              <a:rPr lang="en-US" baseline="0" smtClean="0"/>
              <a:t>positive angles.</a:t>
            </a:r>
            <a:endParaRPr lang="en-US" dirty="0" smtClean="0"/>
          </a:p>
          <a:p>
            <a:endParaRPr lang="en-US" dirty="0" smtClean="0"/>
          </a:p>
          <a:p>
            <a:r>
              <a:rPr lang="en-US" dirty="0" smtClean="0"/>
              <a:t>We apply a transformation on the scene, including objects and the camera, that moves the camera to the origin and rotates it to make the ahead direction be axis –z and the camera’s vertical direction be axis y. To find such transformation, we assign an orthonormal basis to the camera so that its first basis vector, u, is the camera’s horizontal direction, the second, v, is the vertical direction, and the third, w, is the opposite of the ahead direction (we reverse the ahead direction to maintain the right handedness of the system). </a:t>
            </a:r>
          </a:p>
          <a:p>
            <a:endParaRPr lang="en-US" dirty="0" smtClean="0"/>
          </a:p>
          <a:p>
            <a:endParaRPr lang="hu-HU" dirty="0" smtClean="0"/>
          </a:p>
        </p:txBody>
      </p:sp>
    </p:spTree>
    <p:extLst>
      <p:ext uri="{BB962C8B-B14F-4D97-AF65-F5344CB8AC3E}">
        <p14:creationId xmlns:p14="http://schemas.microsoft.com/office/powerpoint/2010/main" val="82045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endParaRPr lang="en-US" dirty="0" smtClean="0"/>
          </a:p>
          <a:p>
            <a:r>
              <a:rPr lang="en-US" dirty="0" smtClean="0"/>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dirty="0" smtClean="0"/>
              <a:t>Its basic idea is that the rows of an affine transformation (fourth column is [0,0,0,1]</a:t>
            </a:r>
            <a:r>
              <a:rPr lang="en-US" baseline="30000" dirty="0" smtClean="0"/>
              <a:t>T</a:t>
            </a:r>
            <a:r>
              <a:rPr lang="en-US" dirty="0" smtClean="0"/>
              <a:t>) are the images of the three basis vectors and the origin respectively.</a:t>
            </a:r>
          </a:p>
          <a:p>
            <a:r>
              <a:rPr lang="en-US" dirty="0" smtClean="0"/>
              <a:t>So, the transformation of </a:t>
            </a:r>
            <a:r>
              <a:rPr lang="en-US" dirty="0" err="1" smtClean="0"/>
              <a:t>x,y,z</a:t>
            </a:r>
            <a:r>
              <a:rPr lang="en-US" dirty="0" smtClean="0"/>
              <a:t> axes to </a:t>
            </a:r>
            <a:r>
              <a:rPr lang="en-US" dirty="0" err="1" smtClean="0"/>
              <a:t>u,v,w</a:t>
            </a:r>
            <a:r>
              <a:rPr lang="en-US" dirty="0" smtClean="0"/>
              <a:t> is the matrix that contains </a:t>
            </a:r>
            <a:r>
              <a:rPr lang="en-US" dirty="0" err="1" smtClean="0"/>
              <a:t>u,v,w</a:t>
            </a:r>
            <a:r>
              <a:rPr lang="en-US" dirty="0" smtClean="0"/>
              <a:t> as the row vectors of the 3x3 minor matrix of the 4x4 transformation matrix.</a:t>
            </a:r>
          </a:p>
          <a:p>
            <a:endParaRPr lang="en-US" dirty="0" smtClean="0"/>
          </a:p>
          <a:p>
            <a:r>
              <a:rPr lang="en-US" dirty="0" smtClean="0"/>
              <a:t>As we need the inverse transformation, this matrix needs to be inverted. Such matrices – called orthonormal matrices – are easy to invert, since their transpose is their inverse.</a:t>
            </a:r>
          </a:p>
          <a:p>
            <a:endParaRPr lang="hu-HU" dirty="0" smtClean="0"/>
          </a:p>
        </p:txBody>
      </p:sp>
    </p:spTree>
    <p:extLst>
      <p:ext uri="{BB962C8B-B14F-4D97-AF65-F5344CB8AC3E}">
        <p14:creationId xmlns:p14="http://schemas.microsoft.com/office/powerpoint/2010/main" val="323579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tags" Target="../tags/tag3.xml"/><Relationship Id="rId21" Type="http://schemas.openxmlformats.org/officeDocument/2006/relationships/image" Target="../media/image10.png"/><Relationship Id="rId7" Type="http://schemas.openxmlformats.org/officeDocument/2006/relationships/tags" Target="../tags/tag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slideLayout" Target="../slideLayouts/slideLayout6.xml"/><Relationship Id="rId19"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notesSlide" Target="../notesSlides/notesSlide2.xml"/><Relationship Id="rId18" Type="http://schemas.openxmlformats.org/officeDocument/2006/relationships/image" Target="../media/image3.png"/><Relationship Id="rId3" Type="http://schemas.openxmlformats.org/officeDocument/2006/relationships/tags" Target="../tags/tag12.xml"/><Relationship Id="rId21" Type="http://schemas.openxmlformats.org/officeDocument/2006/relationships/image" Target="../media/image6.png"/><Relationship Id="rId7" Type="http://schemas.openxmlformats.org/officeDocument/2006/relationships/tags" Target="../tags/tag16.xml"/><Relationship Id="rId12" Type="http://schemas.openxmlformats.org/officeDocument/2006/relationships/slideLayout" Target="../slideLayouts/slideLayout6.xml"/><Relationship Id="rId17" Type="http://schemas.openxmlformats.org/officeDocument/2006/relationships/image" Target="../media/image8.png"/><Relationship Id="rId25" Type="http://schemas.openxmlformats.org/officeDocument/2006/relationships/image" Target="../media/image13.png"/><Relationship Id="rId2" Type="http://schemas.openxmlformats.org/officeDocument/2006/relationships/tags" Target="../tags/tag11.xml"/><Relationship Id="rId16" Type="http://schemas.openxmlformats.org/officeDocument/2006/relationships/image" Target="../media/image7.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12.png"/><Relationship Id="rId5" Type="http://schemas.openxmlformats.org/officeDocument/2006/relationships/tags" Target="../tags/tag14.xml"/><Relationship Id="rId15" Type="http://schemas.openxmlformats.org/officeDocument/2006/relationships/image" Target="../media/image2.png"/><Relationship Id="rId23" Type="http://schemas.openxmlformats.org/officeDocument/2006/relationships/image" Target="../media/image11.png"/><Relationship Id="rId10" Type="http://schemas.openxmlformats.org/officeDocument/2006/relationships/tags" Target="../tags/tag19.xml"/><Relationship Id="rId19" Type="http://schemas.openxmlformats.org/officeDocument/2006/relationships/image" Target="../media/image4.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1.png"/><Relationship Id="rId22" Type="http://schemas.openxmlformats.org/officeDocument/2006/relationships/image" Target="../media/image9.png"/></Relationships>
</file>

<file path=ppt/slides/_rels/slide6.xml.rels><?xml version="1.0" encoding="UTF-8" standalone="yes"?>
<Relationships xmlns="http://schemas.openxmlformats.org/package/2006/relationships"><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image" Target="../media/image3.png"/><Relationship Id="rId39" Type="http://schemas.openxmlformats.org/officeDocument/2006/relationships/image" Target="../media/image20.png"/><Relationship Id="rId21" Type="http://schemas.openxmlformats.org/officeDocument/2006/relationships/image" Target="../media/image1.png"/><Relationship Id="rId34" Type="http://schemas.openxmlformats.org/officeDocument/2006/relationships/image" Target="../media/image15.png"/><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image" Target="../media/image14.png"/><Relationship Id="rId33" Type="http://schemas.openxmlformats.org/officeDocument/2006/relationships/image" Target="../media/image13.png"/><Relationship Id="rId38" Type="http://schemas.openxmlformats.org/officeDocument/2006/relationships/image" Target="../media/image19.png"/><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notesSlide" Target="../notesSlides/notesSlide3.xml"/><Relationship Id="rId29" Type="http://schemas.openxmlformats.org/officeDocument/2006/relationships/image" Target="../media/image6.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image" Target="../media/image8.png"/><Relationship Id="rId32" Type="http://schemas.openxmlformats.org/officeDocument/2006/relationships/image" Target="../media/image12.png"/><Relationship Id="rId37" Type="http://schemas.openxmlformats.org/officeDocument/2006/relationships/image" Target="../media/image18.png"/><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image" Target="../media/image7.png"/><Relationship Id="rId28" Type="http://schemas.openxmlformats.org/officeDocument/2006/relationships/image" Target="../media/image5.png"/><Relationship Id="rId36" Type="http://schemas.openxmlformats.org/officeDocument/2006/relationships/image" Target="../media/image17.png"/><Relationship Id="rId10" Type="http://schemas.openxmlformats.org/officeDocument/2006/relationships/tags" Target="../tags/tag30.xml"/><Relationship Id="rId19" Type="http://schemas.openxmlformats.org/officeDocument/2006/relationships/slideLayout" Target="../slideLayouts/slideLayout6.xml"/><Relationship Id="rId31" Type="http://schemas.openxmlformats.org/officeDocument/2006/relationships/image" Target="../media/image11.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image" Target="../media/image2.png"/><Relationship Id="rId27" Type="http://schemas.openxmlformats.org/officeDocument/2006/relationships/image" Target="../media/image4.png"/><Relationship Id="rId30" Type="http://schemas.openxmlformats.org/officeDocument/2006/relationships/image" Target="../media/image9.png"/><Relationship Id="rId35" Type="http://schemas.openxmlformats.org/officeDocument/2006/relationships/image" Target="../media/image16.png"/><Relationship Id="rId8" Type="http://schemas.openxmlformats.org/officeDocument/2006/relationships/tags" Target="../tags/tag28.xml"/><Relationship Id="rId3" Type="http://schemas.openxmlformats.org/officeDocument/2006/relationships/tags" Target="../tags/tag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Camera Control</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Person Camera</a:t>
            </a:r>
            <a:endParaRPr lang="en-US" dirty="0"/>
          </a:p>
        </p:txBody>
      </p:sp>
      <p:sp>
        <p:nvSpPr>
          <p:cNvPr id="3" name="Content Placeholder 2"/>
          <p:cNvSpPr>
            <a:spLocks noGrp="1"/>
          </p:cNvSpPr>
          <p:nvPr>
            <p:ph idx="1"/>
          </p:nvPr>
        </p:nvSpPr>
        <p:spPr/>
        <p:txBody>
          <a:bodyPr/>
          <a:lstStyle/>
          <a:p>
            <a:r>
              <a:rPr lang="en-US" dirty="0" smtClean="0"/>
              <a:t>camera attached to avatar</a:t>
            </a:r>
          </a:p>
          <a:p>
            <a:pPr lvl="1"/>
            <a:r>
              <a:rPr lang="en-US" dirty="0" smtClean="0"/>
              <a:t>not at the same position (would only see its inside), but moving with it</a:t>
            </a:r>
          </a:p>
          <a:p>
            <a:pPr lvl="1"/>
            <a:r>
              <a:rPr lang="en-US" dirty="0" smtClean="0"/>
              <a:t>in effect it is like a game object that has the avatar as its parent</a:t>
            </a:r>
          </a:p>
          <a:p>
            <a:pPr lvl="1"/>
            <a:r>
              <a:rPr lang="en-US" dirty="0" smtClean="0"/>
              <a:t>the camera’s view matrix is composed of the avatar’s model matrix and its local pose matrix computed with its relative orientation and position (and then inverted)</a:t>
            </a:r>
            <a:endParaRPr lang="en-US" dirty="0"/>
          </a:p>
        </p:txBody>
      </p:sp>
    </p:spTree>
    <p:extLst>
      <p:ext uri="{BB962C8B-B14F-4D97-AF65-F5344CB8AC3E}">
        <p14:creationId xmlns:p14="http://schemas.microsoft.com/office/powerpoint/2010/main" val="334653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Person Camera</a:t>
            </a:r>
            <a:endParaRPr lang="en-US" dirty="0"/>
          </a:p>
        </p:txBody>
      </p:sp>
      <p:sp>
        <p:nvSpPr>
          <p:cNvPr id="3" name="Content Placeholder 2"/>
          <p:cNvSpPr>
            <a:spLocks noGrp="1"/>
          </p:cNvSpPr>
          <p:nvPr>
            <p:ph idx="1"/>
          </p:nvPr>
        </p:nvSpPr>
        <p:spPr/>
        <p:txBody>
          <a:bodyPr/>
          <a:lstStyle/>
          <a:p>
            <a:r>
              <a:rPr lang="en-US" dirty="0" smtClean="0"/>
              <a:t>yaw, pitch, roll unknown</a:t>
            </a:r>
          </a:p>
          <a:p>
            <a:r>
              <a:rPr lang="en-US" dirty="0" smtClean="0"/>
              <a:t>but we know the look-at point</a:t>
            </a:r>
          </a:p>
          <a:p>
            <a:pPr lvl="1"/>
            <a:r>
              <a:rPr lang="en-US" dirty="0" smtClean="0"/>
              <a:t>i.e. the  avatar’s position</a:t>
            </a:r>
          </a:p>
          <a:p>
            <a:r>
              <a:rPr lang="en-US" dirty="0" smtClean="0"/>
              <a:t>the world-space base vectors of the camera are found using the camera position and look-at point</a:t>
            </a:r>
          </a:p>
          <a:p>
            <a:r>
              <a:rPr lang="en-US" dirty="0" smtClean="0"/>
              <a:t>the view matrix is assembled directly using these vectors</a:t>
            </a:r>
            <a:endParaRPr lang="en-US" dirty="0"/>
          </a:p>
        </p:txBody>
      </p:sp>
    </p:spTree>
    <p:extLst>
      <p:ext uri="{BB962C8B-B14F-4D97-AF65-F5344CB8AC3E}">
        <p14:creationId xmlns:p14="http://schemas.microsoft.com/office/powerpoint/2010/main" val="213481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32"/>
          <p:cNvPicPr>
            <a:picLocks noChangeAspect="1"/>
          </p:cNvPicPr>
          <p:nvPr/>
        </p:nvPicPr>
        <p:blipFill>
          <a:blip r:embed="rId12" cstate="print">
            <a:clrChange>
              <a:clrFrom>
                <a:srgbClr val="FFFFFF"/>
              </a:clrFrom>
              <a:clrTo>
                <a:srgbClr val="FFFFFF">
                  <a:alpha val="0"/>
                </a:srgbClr>
              </a:clrTo>
            </a:clrChange>
          </a:blip>
          <a:stretch>
            <a:fillRect/>
          </a:stretch>
        </p:blipFill>
        <p:spPr>
          <a:xfrm rot="1453116">
            <a:off x="1409650" y="3336253"/>
            <a:ext cx="709724" cy="625024"/>
          </a:xfrm>
          <a:prstGeom prst="rect">
            <a:avLst/>
          </a:prstGeom>
        </p:spPr>
      </p:pic>
      <p:sp>
        <p:nvSpPr>
          <p:cNvPr id="34819" name="Freeform 96"/>
          <p:cNvSpPr>
            <a:spLocks/>
          </p:cNvSpPr>
          <p:nvPr/>
        </p:nvSpPr>
        <p:spPr bwMode="auto">
          <a:xfrm rot="241299">
            <a:off x="2926035" y="3143170"/>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4820" name="Line 97"/>
          <p:cNvSpPr>
            <a:spLocks noChangeShapeType="1"/>
          </p:cNvSpPr>
          <p:nvPr/>
        </p:nvSpPr>
        <p:spPr bwMode="auto">
          <a:xfrm flipV="1">
            <a:off x="1498872" y="4395707"/>
            <a:ext cx="0" cy="1414463"/>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1" name="Line 98"/>
          <p:cNvSpPr>
            <a:spLocks noChangeShapeType="1"/>
          </p:cNvSpPr>
          <p:nvPr/>
        </p:nvSpPr>
        <p:spPr bwMode="auto">
          <a:xfrm>
            <a:off x="1478235" y="5810169"/>
            <a:ext cx="658812" cy="436562"/>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2" name="Line 99"/>
          <p:cNvSpPr>
            <a:spLocks noChangeShapeType="1"/>
          </p:cNvSpPr>
          <p:nvPr/>
        </p:nvSpPr>
        <p:spPr bwMode="auto">
          <a:xfrm flipH="1">
            <a:off x="606582" y="5810169"/>
            <a:ext cx="871653" cy="38735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3" name="Line 100"/>
          <p:cNvSpPr>
            <a:spLocks noChangeShapeType="1"/>
          </p:cNvSpPr>
          <p:nvPr/>
        </p:nvSpPr>
        <p:spPr bwMode="auto">
          <a:xfrm flipV="1">
            <a:off x="1478235" y="4438569"/>
            <a:ext cx="2057400" cy="1371600"/>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4" name="Line 101"/>
          <p:cNvSpPr>
            <a:spLocks noChangeShapeType="1"/>
          </p:cNvSpPr>
          <p:nvPr/>
        </p:nvSpPr>
        <p:spPr bwMode="auto">
          <a:xfrm flipV="1">
            <a:off x="1498872" y="3779756"/>
            <a:ext cx="628650" cy="2020888"/>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5" name="Text Box 102"/>
          <p:cNvSpPr txBox="1">
            <a:spLocks noChangeArrowheads="1"/>
          </p:cNvSpPr>
          <p:nvPr/>
        </p:nvSpPr>
        <p:spPr bwMode="auto">
          <a:xfrm>
            <a:off x="2092597" y="5740319"/>
            <a:ext cx="319088" cy="457200"/>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x</a:t>
            </a:r>
          </a:p>
        </p:txBody>
      </p:sp>
      <p:sp>
        <p:nvSpPr>
          <p:cNvPr id="34826" name="Text Box 103"/>
          <p:cNvSpPr txBox="1">
            <a:spLocks noChangeArrowheads="1"/>
          </p:cNvSpPr>
          <p:nvPr/>
        </p:nvSpPr>
        <p:spPr bwMode="auto">
          <a:xfrm>
            <a:off x="443023" y="5740319"/>
            <a:ext cx="30489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z</a:t>
            </a:r>
            <a:endParaRPr lang="hu-HU" sz="2400" i="1" dirty="0">
              <a:latin typeface="Times New Roman" pitchFamily="18" charset="0"/>
              <a:cs typeface="Times New Roman" pitchFamily="18" charset="0"/>
            </a:endParaRPr>
          </a:p>
        </p:txBody>
      </p:sp>
      <p:sp>
        <p:nvSpPr>
          <p:cNvPr id="34827" name="Text Box 104"/>
          <p:cNvSpPr txBox="1">
            <a:spLocks noChangeArrowheads="1"/>
          </p:cNvSpPr>
          <p:nvPr/>
        </p:nvSpPr>
        <p:spPr bwMode="auto">
          <a:xfrm>
            <a:off x="1175023" y="4144881"/>
            <a:ext cx="32092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y</a:t>
            </a:r>
            <a:endParaRPr lang="hu-HU" sz="2400" i="1" dirty="0">
              <a:latin typeface="Times New Roman" pitchFamily="18" charset="0"/>
              <a:cs typeface="Times New Roman" pitchFamily="18" charset="0"/>
            </a:endParaRPr>
          </a:p>
        </p:txBody>
      </p:sp>
      <p:sp>
        <p:nvSpPr>
          <p:cNvPr id="34835" name="Line 112"/>
          <p:cNvSpPr>
            <a:spLocks noChangeShapeType="1"/>
          </p:cNvSpPr>
          <p:nvPr/>
        </p:nvSpPr>
        <p:spPr bwMode="auto">
          <a:xfrm flipH="1" flipV="1">
            <a:off x="2114824" y="2781623"/>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37" name="Line 132"/>
          <p:cNvSpPr>
            <a:spLocks noChangeShapeType="1"/>
          </p:cNvSpPr>
          <p:nvPr/>
        </p:nvSpPr>
        <p:spPr bwMode="auto">
          <a:xfrm>
            <a:off x="1859236" y="3676569"/>
            <a:ext cx="2638425" cy="1282700"/>
          </a:xfrm>
          <a:prstGeom prst="line">
            <a:avLst/>
          </a:prstGeom>
          <a:noFill/>
          <a:ln w="12700">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4843" name="Line 155"/>
          <p:cNvSpPr>
            <a:spLocks noChangeShapeType="1"/>
          </p:cNvSpPr>
          <p:nvPr/>
        </p:nvSpPr>
        <p:spPr bwMode="auto">
          <a:xfrm>
            <a:off x="5735638" y="2954338"/>
            <a:ext cx="4787900"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en-US" dirty="0" smtClean="0"/>
              <a:t>View transformation:</a:t>
            </a:r>
            <a:br>
              <a:rPr lang="en-US" dirty="0" smtClean="0"/>
            </a:br>
            <a:r>
              <a:rPr lang="en-US" dirty="0" smtClean="0"/>
              <a:t>base directions from </a:t>
            </a:r>
            <a:r>
              <a:rPr lang="en-US" dirty="0" err="1" smtClean="0"/>
              <a:t>lookat</a:t>
            </a:r>
            <a:r>
              <a:rPr lang="en-US" dirty="0" smtClean="0"/>
              <a:t> point</a:t>
            </a:r>
            <a:endParaRPr lang="en-US" dirty="0"/>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884863" y="1717167"/>
            <a:ext cx="1589227" cy="713232"/>
          </a:xfrm>
          <a:prstGeom prst="rect">
            <a:avLst/>
          </a:prstGeom>
        </p:spPr>
      </p:pic>
      <p:sp>
        <p:nvSpPr>
          <p:cNvPr id="34874" name="Line 126"/>
          <p:cNvSpPr>
            <a:spLocks noChangeShapeType="1"/>
          </p:cNvSpPr>
          <p:nvPr/>
        </p:nvSpPr>
        <p:spPr bwMode="auto">
          <a:xfrm>
            <a:off x="2138635" y="3795630"/>
            <a:ext cx="403695" cy="219371"/>
          </a:xfrm>
          <a:prstGeom prst="line">
            <a:avLst/>
          </a:prstGeom>
          <a:noFill/>
          <a:ln w="38100">
            <a:solidFill>
              <a:schemeClr val="accent2"/>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34875" name="Line 127"/>
          <p:cNvSpPr>
            <a:spLocks noChangeShapeType="1"/>
          </p:cNvSpPr>
          <p:nvPr/>
        </p:nvSpPr>
        <p:spPr bwMode="auto">
          <a:xfrm>
            <a:off x="2114823" y="3770231"/>
            <a:ext cx="252472" cy="398818"/>
          </a:xfrm>
          <a:prstGeom prst="line">
            <a:avLst/>
          </a:prstGeom>
          <a:noFill/>
          <a:ln w="38100">
            <a:solidFill>
              <a:srgbClr val="7030A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34876" name="Line 128"/>
          <p:cNvSpPr>
            <a:spLocks noChangeShapeType="1"/>
          </p:cNvSpPr>
          <p:nvPr/>
        </p:nvSpPr>
        <p:spPr bwMode="auto">
          <a:xfrm flipV="1">
            <a:off x="2123875" y="3398838"/>
            <a:ext cx="319113" cy="380445"/>
          </a:xfrm>
          <a:prstGeom prst="line">
            <a:avLst/>
          </a:prstGeom>
          <a:noFill/>
          <a:ln w="38100">
            <a:solidFill>
              <a:schemeClr val="hlink"/>
            </a:solidFill>
            <a:round/>
            <a:headEnd/>
            <a:tailEnd type="triangle" w="med" len="med"/>
          </a:ln>
        </p:spPr>
        <p:txBody>
          <a:bodyPr wrap="none" anchor="ctr"/>
          <a:lstStyle/>
          <a:p>
            <a:endParaRPr lang="en-US" i="1">
              <a:latin typeface="Times New Roman" pitchFamily="18" charset="0"/>
              <a:cs typeface="Times New Roman" pitchFamily="18" charset="0"/>
            </a:endParaRPr>
          </a:p>
        </p:txBody>
      </p:sp>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826382" y="4050819"/>
            <a:ext cx="120701" cy="148133"/>
          </a:xfrm>
          <a:prstGeom prst="rect">
            <a:avLst/>
          </a:prstGeom>
        </p:spPr>
      </p:pic>
      <p:pic>
        <p:nvPicPr>
          <p:cNvPr id="18" name="Picture 17"/>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416119" y="3696165"/>
            <a:ext cx="237744" cy="212141"/>
          </a:xfrm>
          <a:prstGeom prst="rect">
            <a:avLst/>
          </a:prstGeom>
        </p:spPr>
      </p:pic>
      <p:pic>
        <p:nvPicPr>
          <p:cNvPr id="21" name="Picture 20"/>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282836" y="3201946"/>
            <a:ext cx="153619" cy="212141"/>
          </a:xfrm>
          <a:prstGeom prst="rect">
            <a:avLst/>
          </a:prstGeom>
        </p:spPr>
      </p:pic>
      <p:pic>
        <p:nvPicPr>
          <p:cNvPr id="24" name="Picture 2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185470" y="4183566"/>
            <a:ext cx="153619" cy="212141"/>
          </a:xfrm>
          <a:prstGeom prst="rect">
            <a:avLst/>
          </a:prstGeom>
        </p:spPr>
      </p:pic>
      <p:pic>
        <p:nvPicPr>
          <p:cNvPr id="6" name="Picture 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8339748" y="1650478"/>
            <a:ext cx="1627632" cy="819302"/>
          </a:xfrm>
          <a:prstGeom prst="rect">
            <a:avLst/>
          </a:prstGeom>
        </p:spPr>
      </p:pic>
      <p:pic>
        <p:nvPicPr>
          <p:cNvPr id="7" name="Picture 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0668001" y="1937042"/>
            <a:ext cx="1386231" cy="212141"/>
          </a:xfrm>
          <a:prstGeom prst="rect">
            <a:avLst/>
          </a:prstGeom>
        </p:spPr>
      </p:pic>
      <p:pic>
        <p:nvPicPr>
          <p:cNvPr id="29" name="Picture 28"/>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809922" y="2645773"/>
            <a:ext cx="153619" cy="287122"/>
          </a:xfrm>
          <a:prstGeom prst="rect">
            <a:avLst/>
          </a:prstGeom>
        </p:spPr>
      </p:pic>
      <p:pic>
        <p:nvPicPr>
          <p:cNvPr id="30" name="Picture 29"/>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474331" y="4155025"/>
            <a:ext cx="151790" cy="226772"/>
          </a:xfrm>
          <a:prstGeom prst="rect">
            <a:avLst/>
          </a:prstGeom>
        </p:spPr>
      </p:pic>
      <p:sp>
        <p:nvSpPr>
          <p:cNvPr id="101" name="Text Box 7"/>
          <p:cNvSpPr txBox="1">
            <a:spLocks noChangeArrowheads="1"/>
          </p:cNvSpPr>
          <p:nvPr/>
        </p:nvSpPr>
        <p:spPr bwMode="auto">
          <a:xfrm>
            <a:off x="857600" y="2149183"/>
            <a:ext cx="2162772"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generic upwards</a:t>
            </a:r>
            <a:endParaRPr lang="en-US" sz="2400" dirty="0">
              <a:latin typeface="Whipsmart" pitchFamily="34" charset="0"/>
            </a:endParaRPr>
          </a:p>
        </p:txBody>
      </p:sp>
      <p:sp>
        <p:nvSpPr>
          <p:cNvPr id="102" name="Text Box 7"/>
          <p:cNvSpPr txBox="1">
            <a:spLocks noChangeArrowheads="1"/>
          </p:cNvSpPr>
          <p:nvPr/>
        </p:nvSpPr>
        <p:spPr bwMode="auto">
          <a:xfrm>
            <a:off x="3483413" y="4347301"/>
            <a:ext cx="934871" cy="461665"/>
          </a:xfrm>
          <a:prstGeom prst="rect">
            <a:avLst/>
          </a:prstGeom>
          <a:noFill/>
          <a:ln w="25400">
            <a:noFill/>
            <a:miter lim="800000"/>
            <a:headEnd/>
            <a:tailEnd type="none" w="lg" len="med"/>
          </a:ln>
        </p:spPr>
        <p:txBody>
          <a:bodyPr wrap="none">
            <a:spAutoFit/>
          </a:bodyPr>
          <a:lstStyle/>
          <a:p>
            <a:r>
              <a:rPr lang="en-US" sz="2400" dirty="0" err="1" smtClean="0">
                <a:latin typeface="Whipsmart" pitchFamily="34" charset="0"/>
              </a:rPr>
              <a:t>lookat</a:t>
            </a:r>
            <a:endParaRPr lang="en-US" sz="2400" dirty="0">
              <a:latin typeface="Whipsmart" pitchFamily="34" charset="0"/>
            </a:endParaRPr>
          </a:p>
        </p:txBody>
      </p:sp>
      <p:sp>
        <p:nvSpPr>
          <p:cNvPr id="103" name="Text Box 7"/>
          <p:cNvSpPr txBox="1">
            <a:spLocks noChangeArrowheads="1"/>
          </p:cNvSpPr>
          <p:nvPr/>
        </p:nvSpPr>
        <p:spPr bwMode="auto">
          <a:xfrm>
            <a:off x="1054507" y="3541541"/>
            <a:ext cx="603050"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eye</a:t>
            </a:r>
            <a:endParaRPr lang="en-US" sz="2400" dirty="0">
              <a:latin typeface="Whipsmart" pitchFamily="34" charset="0"/>
            </a:endParaRPr>
          </a:p>
        </p:txBody>
      </p:sp>
      <p:sp>
        <p:nvSpPr>
          <p:cNvPr id="62" name="Text Box 7"/>
          <p:cNvSpPr txBox="1">
            <a:spLocks noChangeArrowheads="1"/>
          </p:cNvSpPr>
          <p:nvPr/>
        </p:nvSpPr>
        <p:spPr bwMode="auto">
          <a:xfrm>
            <a:off x="6330451" y="2447065"/>
            <a:ext cx="950901"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ahead</a:t>
            </a:r>
            <a:endParaRPr lang="en-US" sz="2400" dirty="0">
              <a:latin typeface="Whipsmart" pitchFamily="34" charset="0"/>
            </a:endParaRPr>
          </a:p>
        </p:txBody>
      </p:sp>
      <p:sp>
        <p:nvSpPr>
          <p:cNvPr id="65" name="Text Box 7"/>
          <p:cNvSpPr txBox="1">
            <a:spLocks noChangeArrowheads="1"/>
          </p:cNvSpPr>
          <p:nvPr/>
        </p:nvSpPr>
        <p:spPr bwMode="auto">
          <a:xfrm>
            <a:off x="8795745" y="2442154"/>
            <a:ext cx="700833"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right</a:t>
            </a:r>
            <a:endParaRPr lang="en-US" sz="2400" dirty="0">
              <a:latin typeface="Whipsmart" pitchFamily="34" charset="0"/>
            </a:endParaRPr>
          </a:p>
        </p:txBody>
      </p:sp>
      <p:sp>
        <p:nvSpPr>
          <p:cNvPr id="66" name="Text Box 7"/>
          <p:cNvSpPr txBox="1">
            <a:spLocks noChangeArrowheads="1"/>
          </p:cNvSpPr>
          <p:nvPr/>
        </p:nvSpPr>
        <p:spPr bwMode="auto">
          <a:xfrm>
            <a:off x="11025776" y="2425926"/>
            <a:ext cx="516488"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up</a:t>
            </a:r>
            <a:endParaRPr lang="en-US" sz="2400" dirty="0">
              <a:latin typeface="Whipsmart" pitchFamily="34" charset="0"/>
            </a:endParaRPr>
          </a:p>
        </p:txBody>
      </p:sp>
    </p:spTree>
    <p:extLst>
      <p:ext uri="{BB962C8B-B14F-4D97-AF65-F5344CB8AC3E}">
        <p14:creationId xmlns:p14="http://schemas.microsoft.com/office/powerpoint/2010/main" val="11998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32"/>
          <p:cNvPicPr>
            <a:picLocks noChangeAspect="1"/>
          </p:cNvPicPr>
          <p:nvPr/>
        </p:nvPicPr>
        <p:blipFill>
          <a:blip r:embed="rId14" cstate="print">
            <a:clrChange>
              <a:clrFrom>
                <a:srgbClr val="FFFFFF"/>
              </a:clrFrom>
              <a:clrTo>
                <a:srgbClr val="FFFFFF">
                  <a:alpha val="0"/>
                </a:srgbClr>
              </a:clrTo>
            </a:clrChange>
          </a:blip>
          <a:stretch>
            <a:fillRect/>
          </a:stretch>
        </p:blipFill>
        <p:spPr>
          <a:xfrm rot="20265680">
            <a:off x="825035" y="5626133"/>
            <a:ext cx="709724" cy="625024"/>
          </a:xfrm>
          <a:prstGeom prst="rect">
            <a:avLst/>
          </a:prstGeom>
        </p:spPr>
      </p:pic>
      <p:sp>
        <p:nvSpPr>
          <p:cNvPr id="34843" name="Line 155"/>
          <p:cNvSpPr>
            <a:spLocks noChangeShapeType="1"/>
          </p:cNvSpPr>
          <p:nvPr/>
        </p:nvSpPr>
        <p:spPr bwMode="auto">
          <a:xfrm>
            <a:off x="5735638" y="2954338"/>
            <a:ext cx="4787900"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en-US" dirty="0" smtClean="0"/>
              <a:t>View transformation:</a:t>
            </a:r>
            <a:br>
              <a:rPr lang="en-US" dirty="0" smtClean="0"/>
            </a:br>
            <a:r>
              <a:rPr lang="en-US" dirty="0" smtClean="0"/>
              <a:t>matrix from base directions and eye position</a:t>
            </a:r>
            <a:endParaRPr lang="en-US" dirty="0"/>
          </a:p>
        </p:txBody>
      </p:sp>
      <p:pic>
        <p:nvPicPr>
          <p:cNvPr id="3" name="Picture 2"/>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5884863" y="1717167"/>
            <a:ext cx="1589227" cy="713232"/>
          </a:xfrm>
          <a:prstGeom prst="rect">
            <a:avLst/>
          </a:prstGeom>
        </p:spPr>
      </p:pic>
      <p:pic>
        <p:nvPicPr>
          <p:cNvPr id="6" name="Picture 5"/>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8339748" y="1650478"/>
            <a:ext cx="1627632" cy="819302"/>
          </a:xfrm>
          <a:prstGeom prst="rect">
            <a:avLst/>
          </a:prstGeom>
        </p:spPr>
      </p:pic>
      <p:pic>
        <p:nvPicPr>
          <p:cNvPr id="7" name="Picture 6"/>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10668001" y="1937042"/>
            <a:ext cx="1386231" cy="212141"/>
          </a:xfrm>
          <a:prstGeom prst="rect">
            <a:avLst/>
          </a:prstGeom>
        </p:spPr>
      </p:pic>
      <p:sp>
        <p:nvSpPr>
          <p:cNvPr id="62" name="Text Box 7"/>
          <p:cNvSpPr txBox="1">
            <a:spLocks noChangeArrowheads="1"/>
          </p:cNvSpPr>
          <p:nvPr/>
        </p:nvSpPr>
        <p:spPr bwMode="auto">
          <a:xfrm>
            <a:off x="6330451" y="2447065"/>
            <a:ext cx="950901"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ahead</a:t>
            </a:r>
            <a:endParaRPr lang="en-US" sz="2400" dirty="0">
              <a:latin typeface="Whipsmart" pitchFamily="34" charset="0"/>
            </a:endParaRPr>
          </a:p>
        </p:txBody>
      </p:sp>
      <p:sp>
        <p:nvSpPr>
          <p:cNvPr id="65" name="Text Box 7"/>
          <p:cNvSpPr txBox="1">
            <a:spLocks noChangeArrowheads="1"/>
          </p:cNvSpPr>
          <p:nvPr/>
        </p:nvSpPr>
        <p:spPr bwMode="auto">
          <a:xfrm>
            <a:off x="8795745" y="2442154"/>
            <a:ext cx="700833"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right</a:t>
            </a:r>
            <a:endParaRPr lang="en-US" sz="2400" dirty="0">
              <a:latin typeface="Whipsmart" pitchFamily="34" charset="0"/>
            </a:endParaRPr>
          </a:p>
        </p:txBody>
      </p:sp>
      <p:sp>
        <p:nvSpPr>
          <p:cNvPr id="66" name="Text Box 7"/>
          <p:cNvSpPr txBox="1">
            <a:spLocks noChangeArrowheads="1"/>
          </p:cNvSpPr>
          <p:nvPr/>
        </p:nvSpPr>
        <p:spPr bwMode="auto">
          <a:xfrm>
            <a:off x="10668001" y="2443967"/>
            <a:ext cx="1502334"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camera up</a:t>
            </a:r>
            <a:endParaRPr lang="en-US" sz="2400" dirty="0">
              <a:latin typeface="Whipsmart" pitchFamily="34" charset="0"/>
            </a:endParaRPr>
          </a:p>
        </p:txBody>
      </p:sp>
      <p:pic>
        <p:nvPicPr>
          <p:cNvPr id="99" name="Picture 32"/>
          <p:cNvPicPr>
            <a:picLocks noChangeAspect="1"/>
          </p:cNvPicPr>
          <p:nvPr/>
        </p:nvPicPr>
        <p:blipFill>
          <a:blip r:embed="rId14" cstate="print">
            <a:clrChange>
              <a:clrFrom>
                <a:srgbClr val="FFFFFF"/>
              </a:clrFrom>
              <a:clrTo>
                <a:srgbClr val="FFFFFF">
                  <a:alpha val="0"/>
                </a:srgbClr>
              </a:clrTo>
            </a:clrChange>
          </a:blip>
          <a:stretch>
            <a:fillRect/>
          </a:stretch>
        </p:blipFill>
        <p:spPr>
          <a:xfrm rot="1453116">
            <a:off x="1409650" y="3336253"/>
            <a:ext cx="709724" cy="625024"/>
          </a:xfrm>
          <a:prstGeom prst="rect">
            <a:avLst/>
          </a:prstGeom>
        </p:spPr>
      </p:pic>
      <p:sp>
        <p:nvSpPr>
          <p:cNvPr id="104" name="Line 97"/>
          <p:cNvSpPr>
            <a:spLocks noChangeShapeType="1"/>
          </p:cNvSpPr>
          <p:nvPr/>
        </p:nvSpPr>
        <p:spPr bwMode="auto">
          <a:xfrm flipV="1">
            <a:off x="1498872" y="4395707"/>
            <a:ext cx="0" cy="1414463"/>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5" name="Line 98"/>
          <p:cNvSpPr>
            <a:spLocks noChangeShapeType="1"/>
          </p:cNvSpPr>
          <p:nvPr/>
        </p:nvSpPr>
        <p:spPr bwMode="auto">
          <a:xfrm>
            <a:off x="1478235" y="5810169"/>
            <a:ext cx="658812" cy="436562"/>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6" name="Line 99"/>
          <p:cNvSpPr>
            <a:spLocks noChangeShapeType="1"/>
          </p:cNvSpPr>
          <p:nvPr/>
        </p:nvSpPr>
        <p:spPr bwMode="auto">
          <a:xfrm flipH="1">
            <a:off x="635088" y="5810169"/>
            <a:ext cx="843146" cy="349485"/>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8" name="Line 101"/>
          <p:cNvSpPr>
            <a:spLocks noChangeShapeType="1"/>
          </p:cNvSpPr>
          <p:nvPr/>
        </p:nvSpPr>
        <p:spPr bwMode="auto">
          <a:xfrm flipV="1">
            <a:off x="1498872" y="3779756"/>
            <a:ext cx="628650" cy="2020888"/>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10" name="Text Box 103"/>
          <p:cNvSpPr txBox="1">
            <a:spLocks noChangeArrowheads="1"/>
          </p:cNvSpPr>
          <p:nvPr/>
        </p:nvSpPr>
        <p:spPr bwMode="auto">
          <a:xfrm>
            <a:off x="389548" y="5719878"/>
            <a:ext cx="30489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z</a:t>
            </a:r>
            <a:endParaRPr lang="hu-HU" sz="2400" i="1" dirty="0">
              <a:latin typeface="Times New Roman" pitchFamily="18" charset="0"/>
              <a:cs typeface="Times New Roman" pitchFamily="18" charset="0"/>
            </a:endParaRPr>
          </a:p>
        </p:txBody>
      </p:sp>
      <p:sp>
        <p:nvSpPr>
          <p:cNvPr id="111" name="Text Box 104"/>
          <p:cNvSpPr txBox="1">
            <a:spLocks noChangeArrowheads="1"/>
          </p:cNvSpPr>
          <p:nvPr/>
        </p:nvSpPr>
        <p:spPr bwMode="auto">
          <a:xfrm>
            <a:off x="1175023" y="4144881"/>
            <a:ext cx="32092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y</a:t>
            </a:r>
            <a:endParaRPr lang="hu-HU" sz="2400" i="1" dirty="0">
              <a:latin typeface="Times New Roman" pitchFamily="18" charset="0"/>
              <a:cs typeface="Times New Roman" pitchFamily="18" charset="0"/>
            </a:endParaRPr>
          </a:p>
        </p:txBody>
      </p:sp>
      <p:sp>
        <p:nvSpPr>
          <p:cNvPr id="112" name="Line 112"/>
          <p:cNvSpPr>
            <a:spLocks noChangeShapeType="1"/>
          </p:cNvSpPr>
          <p:nvPr/>
        </p:nvSpPr>
        <p:spPr bwMode="auto">
          <a:xfrm flipH="1" flipV="1">
            <a:off x="2114824" y="2781623"/>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pic>
        <p:nvPicPr>
          <p:cNvPr id="117" name="Picture 11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1826382" y="4050819"/>
            <a:ext cx="120701" cy="148133"/>
          </a:xfrm>
          <a:prstGeom prst="rect">
            <a:avLst/>
          </a:prstGeom>
        </p:spPr>
      </p:pic>
      <p:pic>
        <p:nvPicPr>
          <p:cNvPr id="118" name="Picture 11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2416119" y="3696165"/>
            <a:ext cx="237744" cy="212141"/>
          </a:xfrm>
          <a:prstGeom prst="rect">
            <a:avLst/>
          </a:prstGeom>
        </p:spPr>
      </p:pic>
      <p:pic>
        <p:nvPicPr>
          <p:cNvPr id="119" name="Picture 118"/>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2282836" y="3201946"/>
            <a:ext cx="153619" cy="212141"/>
          </a:xfrm>
          <a:prstGeom prst="rect">
            <a:avLst/>
          </a:prstGeom>
        </p:spPr>
      </p:pic>
      <p:pic>
        <p:nvPicPr>
          <p:cNvPr id="120" name="Picture 119"/>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2185470" y="4183566"/>
            <a:ext cx="153619" cy="212141"/>
          </a:xfrm>
          <a:prstGeom prst="rect">
            <a:avLst/>
          </a:prstGeom>
        </p:spPr>
      </p:pic>
      <p:pic>
        <p:nvPicPr>
          <p:cNvPr id="121" name="Picture 120"/>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809922" y="2645773"/>
            <a:ext cx="153619" cy="287122"/>
          </a:xfrm>
          <a:prstGeom prst="rect">
            <a:avLst/>
          </a:prstGeom>
        </p:spPr>
      </p:pic>
      <p:sp>
        <p:nvSpPr>
          <p:cNvPr id="123" name="Text Box 7"/>
          <p:cNvSpPr txBox="1">
            <a:spLocks noChangeArrowheads="1"/>
          </p:cNvSpPr>
          <p:nvPr/>
        </p:nvSpPr>
        <p:spPr bwMode="auto">
          <a:xfrm>
            <a:off x="857600" y="2149183"/>
            <a:ext cx="2162772"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generic upwards</a:t>
            </a:r>
            <a:endParaRPr lang="en-US" sz="2400" dirty="0">
              <a:latin typeface="Whipsmart" pitchFamily="34" charset="0"/>
            </a:endParaRPr>
          </a:p>
        </p:txBody>
      </p:sp>
      <p:sp>
        <p:nvSpPr>
          <p:cNvPr id="125" name="Text Box 7"/>
          <p:cNvSpPr txBox="1">
            <a:spLocks noChangeArrowheads="1"/>
          </p:cNvSpPr>
          <p:nvPr/>
        </p:nvSpPr>
        <p:spPr bwMode="auto">
          <a:xfrm>
            <a:off x="1054507" y="3541541"/>
            <a:ext cx="603050"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eye</a:t>
            </a:r>
            <a:endParaRPr lang="en-US" sz="2400" dirty="0">
              <a:latin typeface="Whipsmart" pitchFamily="34" charset="0"/>
            </a:endParaRPr>
          </a:p>
        </p:txBody>
      </p:sp>
      <p:grpSp>
        <p:nvGrpSpPr>
          <p:cNvPr id="19" name="Group 18"/>
          <p:cNvGrpSpPr/>
          <p:nvPr/>
        </p:nvGrpSpPr>
        <p:grpSpPr>
          <a:xfrm>
            <a:off x="1730261" y="3549269"/>
            <a:ext cx="812070" cy="465733"/>
            <a:chOff x="1730261" y="3549269"/>
            <a:chExt cx="812070" cy="465733"/>
          </a:xfrm>
        </p:grpSpPr>
        <p:sp>
          <p:nvSpPr>
            <p:cNvPr id="130" name="Line 126"/>
            <p:cNvSpPr>
              <a:spLocks noChangeShapeType="1"/>
            </p:cNvSpPr>
            <p:nvPr/>
          </p:nvSpPr>
          <p:spPr bwMode="auto">
            <a:xfrm>
              <a:off x="2127523" y="3779756"/>
              <a:ext cx="414808" cy="235246"/>
            </a:xfrm>
            <a:prstGeom prst="line">
              <a:avLst/>
            </a:prstGeom>
            <a:noFill/>
            <a:ln w="38100">
              <a:solidFill>
                <a:schemeClr val="accent2"/>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3" name="Line 126"/>
            <p:cNvSpPr>
              <a:spLocks noChangeShapeType="1"/>
            </p:cNvSpPr>
            <p:nvPr/>
          </p:nvSpPr>
          <p:spPr bwMode="auto">
            <a:xfrm>
              <a:off x="1730261" y="3549269"/>
              <a:ext cx="405284" cy="235248"/>
            </a:xfrm>
            <a:prstGeom prst="line">
              <a:avLst/>
            </a:prstGeom>
            <a:noFill/>
            <a:ln w="38100">
              <a:solidFill>
                <a:srgbClr val="FF000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nvGrpSpPr>
          <p:cNvPr id="20" name="Group 19"/>
          <p:cNvGrpSpPr/>
          <p:nvPr/>
        </p:nvGrpSpPr>
        <p:grpSpPr>
          <a:xfrm>
            <a:off x="1812054" y="3398837"/>
            <a:ext cx="630934" cy="761917"/>
            <a:chOff x="1812054" y="3398837"/>
            <a:chExt cx="630934" cy="761917"/>
          </a:xfrm>
        </p:grpSpPr>
        <p:sp>
          <p:nvSpPr>
            <p:cNvPr id="135" name="Line 128"/>
            <p:cNvSpPr>
              <a:spLocks noChangeShapeType="1"/>
            </p:cNvSpPr>
            <p:nvPr/>
          </p:nvSpPr>
          <p:spPr bwMode="auto">
            <a:xfrm flipV="1">
              <a:off x="1812054" y="3779837"/>
              <a:ext cx="315466" cy="380917"/>
            </a:xfrm>
            <a:prstGeom prst="line">
              <a:avLst/>
            </a:prstGeom>
            <a:noFill/>
            <a:ln w="38100">
              <a:solidFill>
                <a:srgbClr val="0563C1">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sp>
          <p:nvSpPr>
            <p:cNvPr id="132" name="Line 128"/>
            <p:cNvSpPr>
              <a:spLocks noChangeShapeType="1"/>
            </p:cNvSpPr>
            <p:nvPr/>
          </p:nvSpPr>
          <p:spPr bwMode="auto">
            <a:xfrm flipV="1">
              <a:off x="2127522" y="3398837"/>
              <a:ext cx="315466" cy="380917"/>
            </a:xfrm>
            <a:prstGeom prst="line">
              <a:avLst/>
            </a:prstGeom>
            <a:noFill/>
            <a:ln w="38100">
              <a:solidFill>
                <a:schemeClr val="hlink"/>
              </a:solidFill>
              <a:round/>
              <a:headEnd/>
              <a:tailEnd type="triangle" w="med" len="med"/>
            </a:ln>
          </p:spPr>
          <p:txBody>
            <a:bodyPr wrap="none" anchor="ctr"/>
            <a:lstStyle/>
            <a:p>
              <a:endParaRPr lang="en-US" i="1">
                <a:latin typeface="Times New Roman" pitchFamily="18" charset="0"/>
                <a:cs typeface="Times New Roman" pitchFamily="18" charset="0"/>
              </a:endParaRPr>
            </a:p>
          </p:txBody>
        </p:sp>
      </p:grpSp>
      <p:grpSp>
        <p:nvGrpSpPr>
          <p:cNvPr id="22" name="Group 21"/>
          <p:cNvGrpSpPr/>
          <p:nvPr/>
        </p:nvGrpSpPr>
        <p:grpSpPr>
          <a:xfrm>
            <a:off x="1889021" y="3392405"/>
            <a:ext cx="478273" cy="776644"/>
            <a:chOff x="1889021" y="3392405"/>
            <a:chExt cx="478273" cy="776644"/>
          </a:xfrm>
        </p:grpSpPr>
        <p:sp>
          <p:nvSpPr>
            <p:cNvPr id="131" name="Line 127"/>
            <p:cNvSpPr>
              <a:spLocks noChangeShapeType="1"/>
            </p:cNvSpPr>
            <p:nvPr/>
          </p:nvSpPr>
          <p:spPr bwMode="auto">
            <a:xfrm>
              <a:off x="2127521" y="3779755"/>
              <a:ext cx="239773" cy="389294"/>
            </a:xfrm>
            <a:prstGeom prst="line">
              <a:avLst/>
            </a:prstGeom>
            <a:noFill/>
            <a:ln w="38100">
              <a:solidFill>
                <a:srgbClr val="7030A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7" name="Line 127"/>
            <p:cNvSpPr>
              <a:spLocks noChangeShapeType="1"/>
            </p:cNvSpPr>
            <p:nvPr/>
          </p:nvSpPr>
          <p:spPr bwMode="auto">
            <a:xfrm>
              <a:off x="1889021" y="3392405"/>
              <a:ext cx="239773" cy="389294"/>
            </a:xfrm>
            <a:prstGeom prst="line">
              <a:avLst/>
            </a:prstGeom>
            <a:noFill/>
            <a:ln w="38100">
              <a:solidFill>
                <a:srgbClr val="7030A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pic>
        <p:nvPicPr>
          <p:cNvPr id="35" name="Picture 34"/>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2120478" y="5564716"/>
            <a:ext cx="2165296" cy="340157"/>
          </a:xfrm>
          <a:prstGeom prst="rect">
            <a:avLst/>
          </a:prstGeom>
        </p:spPr>
      </p:pic>
      <p:pic>
        <p:nvPicPr>
          <p:cNvPr id="36" name="Picture 35"/>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2114824" y="6439415"/>
            <a:ext cx="1709925" cy="340157"/>
          </a:xfrm>
          <a:prstGeom prst="rect">
            <a:avLst/>
          </a:prstGeom>
        </p:spPr>
      </p:pic>
      <p:pic>
        <p:nvPicPr>
          <p:cNvPr id="37" name="Picture 36"/>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1712216" y="5102938"/>
            <a:ext cx="1709925" cy="340157"/>
          </a:xfrm>
          <a:prstGeom prst="rect">
            <a:avLst/>
          </a:prstGeom>
        </p:spPr>
      </p:pic>
      <p:sp>
        <p:nvSpPr>
          <p:cNvPr id="41" name="Text Box 102"/>
          <p:cNvSpPr txBox="1">
            <a:spLocks noChangeArrowheads="1"/>
          </p:cNvSpPr>
          <p:nvPr/>
        </p:nvSpPr>
        <p:spPr bwMode="auto">
          <a:xfrm>
            <a:off x="1787539" y="6034865"/>
            <a:ext cx="319088" cy="457200"/>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x</a:t>
            </a:r>
          </a:p>
        </p:txBody>
      </p:sp>
    </p:spTree>
    <p:extLst>
      <p:ext uri="{BB962C8B-B14F-4D97-AF65-F5344CB8AC3E}">
        <p14:creationId xmlns:p14="http://schemas.microsoft.com/office/powerpoint/2010/main" val="333263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2.59259E-6 L -0.05156 0.29606 " pathEditMode="relative" rAng="0" ptsTypes="AA">
                                      <p:cBhvr>
                                        <p:cTn id="6" dur="2000" fill="hold"/>
                                        <p:tgtEl>
                                          <p:spTgt spid="20"/>
                                        </p:tgtEl>
                                        <p:attrNameLst>
                                          <p:attrName>ppt_x</p:attrName>
                                          <p:attrName>ppt_y</p:attrName>
                                        </p:attrNameLst>
                                      </p:cBhvr>
                                      <p:rCtr x="-2578" y="14792"/>
                                    </p:animMotion>
                                  </p:childTnLst>
                                </p:cTn>
                              </p:par>
                              <p:par>
                                <p:cTn id="7" presetID="42" presetClass="path" presetSubtype="0" accel="50000" decel="50000" fill="hold" nodeType="withEffect">
                                  <p:stCondLst>
                                    <p:cond delay="0"/>
                                  </p:stCondLst>
                                  <p:childTnLst>
                                    <p:animMotion origin="layout" path="M -2.08333E-7 1.11111E-6 L -0.05221 0.29583 " pathEditMode="relative" rAng="0" ptsTypes="AA">
                                      <p:cBhvr>
                                        <p:cTn id="8" dur="2000" fill="hold"/>
                                        <p:tgtEl>
                                          <p:spTgt spid="19"/>
                                        </p:tgtEl>
                                        <p:attrNameLst>
                                          <p:attrName>ppt_x</p:attrName>
                                          <p:attrName>ppt_y</p:attrName>
                                        </p:attrNameLst>
                                      </p:cBhvr>
                                      <p:rCtr x="-2617" y="14792"/>
                                    </p:animMotion>
                                  </p:childTnLst>
                                </p:cTn>
                              </p:par>
                              <p:par>
                                <p:cTn id="9" presetID="42" presetClass="path" presetSubtype="0" accel="50000" decel="50000" fill="hold" nodeType="withEffect">
                                  <p:stCondLst>
                                    <p:cond delay="0"/>
                                  </p:stCondLst>
                                  <p:childTnLst>
                                    <p:animMotion origin="layout" path="M 8.33333E-7 2.59259E-6 L -0.05221 0.29606 " pathEditMode="relative" rAng="0" ptsTypes="AA">
                                      <p:cBhvr>
                                        <p:cTn id="10" dur="2000" fill="hold"/>
                                        <p:tgtEl>
                                          <p:spTgt spid="22"/>
                                        </p:tgtEl>
                                        <p:attrNameLst>
                                          <p:attrName>ppt_x</p:attrName>
                                          <p:attrName>ppt_y</p:attrName>
                                        </p:attrNameLst>
                                      </p:cBhvr>
                                      <p:rCtr x="-2617" y="14792"/>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460000">
                                      <p:cBhvr>
                                        <p:cTn id="14" dur="2000" fill="hold"/>
                                        <p:tgtEl>
                                          <p:spTgt spid="20"/>
                                        </p:tgtEl>
                                        <p:attrNameLst>
                                          <p:attrName>r</p:attrName>
                                        </p:attrNameLst>
                                      </p:cBhvr>
                                    </p:animRot>
                                  </p:childTnLst>
                                </p:cTn>
                              </p:par>
                              <p:par>
                                <p:cTn id="15" presetID="8" presetClass="emph" presetSubtype="0" fill="hold" nodeType="withEffect">
                                  <p:stCondLst>
                                    <p:cond delay="0"/>
                                  </p:stCondLst>
                                  <p:childTnLst>
                                    <p:animRot by="-3300000">
                                      <p:cBhvr>
                                        <p:cTn id="16" dur="2000" fill="hold"/>
                                        <p:tgtEl>
                                          <p:spTgt spid="19"/>
                                        </p:tgtEl>
                                        <p:attrNameLst>
                                          <p:attrName>r</p:attrName>
                                        </p:attrNameLst>
                                      </p:cBhvr>
                                    </p:animRot>
                                  </p:childTnLst>
                                </p:cTn>
                              </p:par>
                              <p:par>
                                <p:cTn id="17" presetID="8" presetClass="emph" presetSubtype="0" fill="hold" nodeType="withEffect">
                                  <p:stCondLst>
                                    <p:cond delay="0"/>
                                  </p:stCondLst>
                                  <p:childTnLst>
                                    <p:animRot by="-1500000">
                                      <p:cBhvr>
                                        <p:cTn id="18" dur="2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32"/>
          <p:cNvPicPr>
            <a:picLocks noChangeAspect="1"/>
          </p:cNvPicPr>
          <p:nvPr/>
        </p:nvPicPr>
        <p:blipFill>
          <a:blip r:embed="rId21" cstate="print">
            <a:clrChange>
              <a:clrFrom>
                <a:srgbClr val="FFFFFF"/>
              </a:clrFrom>
              <a:clrTo>
                <a:srgbClr val="FFFFFF">
                  <a:alpha val="0"/>
                </a:srgbClr>
              </a:clrTo>
            </a:clrChange>
          </a:blip>
          <a:stretch>
            <a:fillRect/>
          </a:stretch>
        </p:blipFill>
        <p:spPr>
          <a:xfrm rot="20265680">
            <a:off x="825035" y="5626133"/>
            <a:ext cx="709724" cy="625024"/>
          </a:xfrm>
          <a:prstGeom prst="rect">
            <a:avLst/>
          </a:prstGeom>
        </p:spPr>
      </p:pic>
      <p:sp>
        <p:nvSpPr>
          <p:cNvPr id="34843" name="Line 155"/>
          <p:cNvSpPr>
            <a:spLocks noChangeShapeType="1"/>
          </p:cNvSpPr>
          <p:nvPr/>
        </p:nvSpPr>
        <p:spPr bwMode="auto">
          <a:xfrm>
            <a:off x="5735638" y="2954338"/>
            <a:ext cx="4787900"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en-US" dirty="0" smtClean="0"/>
              <a:t>View transformation:</a:t>
            </a:r>
            <a:br>
              <a:rPr lang="en-US" dirty="0" smtClean="0"/>
            </a:br>
            <a:r>
              <a:rPr lang="en-US" dirty="0" smtClean="0"/>
              <a:t>matrix from base directions and eye position</a:t>
            </a:r>
            <a:endParaRPr lang="en-US" dirty="0"/>
          </a:p>
        </p:txBody>
      </p:sp>
      <p:pic>
        <p:nvPicPr>
          <p:cNvPr id="3" name="Picture 2"/>
          <p:cNvPicPr>
            <a:picLocks noChangeAspect="1"/>
          </p:cNvPicPr>
          <p:nvPr>
            <p:custDataLst>
              <p:tags r:id="rId1"/>
            </p:custDataLst>
          </p:nvPr>
        </p:nvPicPr>
        <p:blipFill>
          <a:blip r:embed="rId22" cstate="print">
            <a:extLst>
              <a:ext uri="{28A0092B-C50C-407E-A947-70E740481C1C}">
                <a14:useLocalDpi xmlns:a14="http://schemas.microsoft.com/office/drawing/2010/main" val="0"/>
              </a:ext>
            </a:extLst>
          </a:blip>
          <a:stretch>
            <a:fillRect/>
          </a:stretch>
        </p:blipFill>
        <p:spPr>
          <a:xfrm>
            <a:off x="5884863" y="1717167"/>
            <a:ext cx="1589227" cy="713232"/>
          </a:xfrm>
          <a:prstGeom prst="rect">
            <a:avLst/>
          </a:prstGeom>
        </p:spPr>
      </p:pic>
      <p:pic>
        <p:nvPicPr>
          <p:cNvPr id="6" name="Picture 5"/>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a:xfrm>
            <a:off x="8339748" y="1650478"/>
            <a:ext cx="1627632" cy="819302"/>
          </a:xfrm>
          <a:prstGeom prst="rect">
            <a:avLst/>
          </a:prstGeom>
        </p:spPr>
      </p:pic>
      <p:pic>
        <p:nvPicPr>
          <p:cNvPr id="7" name="Picture 6"/>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a:xfrm>
            <a:off x="10668001" y="1937042"/>
            <a:ext cx="1386231" cy="212141"/>
          </a:xfrm>
          <a:prstGeom prst="rect">
            <a:avLst/>
          </a:prstGeom>
        </p:spPr>
      </p:pic>
      <p:pic>
        <p:nvPicPr>
          <p:cNvPr id="2" name="Picture 1"/>
          <p:cNvPicPr>
            <a:picLocks noChangeAspect="1"/>
          </p:cNvPicPr>
          <p:nvPr>
            <p:custDataLst>
              <p:tags r:id="rId4"/>
            </p:custDataLst>
          </p:nvPr>
        </p:nvPicPr>
        <p:blipFill>
          <a:blip r:embed="rId25" cstate="print">
            <a:extLst>
              <a:ext uri="{28A0092B-C50C-407E-A947-70E740481C1C}">
                <a14:useLocalDpi xmlns:a14="http://schemas.microsoft.com/office/drawing/2010/main" val="0"/>
              </a:ext>
            </a:extLst>
          </a:blip>
          <a:stretch>
            <a:fillRect/>
          </a:stretch>
        </p:blipFill>
        <p:spPr>
          <a:xfrm>
            <a:off x="4421093" y="3652489"/>
            <a:ext cx="7145547" cy="1763824"/>
          </a:xfrm>
          <a:prstGeom prst="rect">
            <a:avLst/>
          </a:prstGeom>
        </p:spPr>
      </p:pic>
      <p:sp>
        <p:nvSpPr>
          <p:cNvPr id="62" name="Text Box 7"/>
          <p:cNvSpPr txBox="1">
            <a:spLocks noChangeArrowheads="1"/>
          </p:cNvSpPr>
          <p:nvPr/>
        </p:nvSpPr>
        <p:spPr bwMode="auto">
          <a:xfrm>
            <a:off x="6330451" y="2447065"/>
            <a:ext cx="950901"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ahead</a:t>
            </a:r>
            <a:endParaRPr lang="en-US" sz="2400" dirty="0">
              <a:latin typeface="Whipsmart" pitchFamily="34" charset="0"/>
            </a:endParaRPr>
          </a:p>
        </p:txBody>
      </p:sp>
      <p:sp>
        <p:nvSpPr>
          <p:cNvPr id="65" name="Text Box 7"/>
          <p:cNvSpPr txBox="1">
            <a:spLocks noChangeArrowheads="1"/>
          </p:cNvSpPr>
          <p:nvPr/>
        </p:nvSpPr>
        <p:spPr bwMode="auto">
          <a:xfrm>
            <a:off x="8795745" y="2442154"/>
            <a:ext cx="700833"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right</a:t>
            </a:r>
            <a:endParaRPr lang="en-US" sz="2400" dirty="0">
              <a:latin typeface="Whipsmart" pitchFamily="34" charset="0"/>
            </a:endParaRPr>
          </a:p>
        </p:txBody>
      </p:sp>
      <p:sp>
        <p:nvSpPr>
          <p:cNvPr id="66" name="Text Box 7"/>
          <p:cNvSpPr txBox="1">
            <a:spLocks noChangeArrowheads="1"/>
          </p:cNvSpPr>
          <p:nvPr/>
        </p:nvSpPr>
        <p:spPr bwMode="auto">
          <a:xfrm>
            <a:off x="10668001" y="2443967"/>
            <a:ext cx="1502334"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camera up</a:t>
            </a:r>
            <a:endParaRPr lang="en-US" sz="2400" dirty="0">
              <a:latin typeface="Whipsmart" pitchFamily="34" charset="0"/>
            </a:endParaRPr>
          </a:p>
        </p:txBody>
      </p:sp>
      <p:pic>
        <p:nvPicPr>
          <p:cNvPr id="99" name="Picture 32"/>
          <p:cNvPicPr>
            <a:picLocks noChangeAspect="1"/>
          </p:cNvPicPr>
          <p:nvPr/>
        </p:nvPicPr>
        <p:blipFill>
          <a:blip r:embed="rId21" cstate="print">
            <a:clrChange>
              <a:clrFrom>
                <a:srgbClr val="FFFFFF"/>
              </a:clrFrom>
              <a:clrTo>
                <a:srgbClr val="FFFFFF">
                  <a:alpha val="0"/>
                </a:srgbClr>
              </a:clrTo>
            </a:clrChange>
          </a:blip>
          <a:stretch>
            <a:fillRect/>
          </a:stretch>
        </p:blipFill>
        <p:spPr>
          <a:xfrm rot="1453116">
            <a:off x="1409650" y="3336253"/>
            <a:ext cx="709724" cy="625024"/>
          </a:xfrm>
          <a:prstGeom prst="rect">
            <a:avLst/>
          </a:prstGeom>
        </p:spPr>
      </p:pic>
      <p:sp>
        <p:nvSpPr>
          <p:cNvPr id="104" name="Line 97"/>
          <p:cNvSpPr>
            <a:spLocks noChangeShapeType="1"/>
          </p:cNvSpPr>
          <p:nvPr/>
        </p:nvSpPr>
        <p:spPr bwMode="auto">
          <a:xfrm flipV="1">
            <a:off x="1498872" y="4395707"/>
            <a:ext cx="0" cy="1414463"/>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5" name="Line 98"/>
          <p:cNvSpPr>
            <a:spLocks noChangeShapeType="1"/>
          </p:cNvSpPr>
          <p:nvPr/>
        </p:nvSpPr>
        <p:spPr bwMode="auto">
          <a:xfrm>
            <a:off x="1478235" y="5810169"/>
            <a:ext cx="658812" cy="436562"/>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6" name="Line 99"/>
          <p:cNvSpPr>
            <a:spLocks noChangeShapeType="1"/>
          </p:cNvSpPr>
          <p:nvPr/>
        </p:nvSpPr>
        <p:spPr bwMode="auto">
          <a:xfrm flipH="1">
            <a:off x="635088" y="5810169"/>
            <a:ext cx="843146" cy="349485"/>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8" name="Line 101"/>
          <p:cNvSpPr>
            <a:spLocks noChangeShapeType="1"/>
          </p:cNvSpPr>
          <p:nvPr/>
        </p:nvSpPr>
        <p:spPr bwMode="auto">
          <a:xfrm flipV="1">
            <a:off x="1498872" y="3779756"/>
            <a:ext cx="628650" cy="2020888"/>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9" name="Text Box 102"/>
          <p:cNvSpPr txBox="1">
            <a:spLocks noChangeArrowheads="1"/>
          </p:cNvSpPr>
          <p:nvPr/>
        </p:nvSpPr>
        <p:spPr bwMode="auto">
          <a:xfrm>
            <a:off x="1787539" y="6034865"/>
            <a:ext cx="319088" cy="457200"/>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x</a:t>
            </a:r>
          </a:p>
        </p:txBody>
      </p:sp>
      <p:sp>
        <p:nvSpPr>
          <p:cNvPr id="110" name="Text Box 103"/>
          <p:cNvSpPr txBox="1">
            <a:spLocks noChangeArrowheads="1"/>
          </p:cNvSpPr>
          <p:nvPr/>
        </p:nvSpPr>
        <p:spPr bwMode="auto">
          <a:xfrm>
            <a:off x="389548" y="5719878"/>
            <a:ext cx="30489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z</a:t>
            </a:r>
            <a:endParaRPr lang="hu-HU" sz="2400" i="1" dirty="0">
              <a:latin typeface="Times New Roman" pitchFamily="18" charset="0"/>
              <a:cs typeface="Times New Roman" pitchFamily="18" charset="0"/>
            </a:endParaRPr>
          </a:p>
        </p:txBody>
      </p:sp>
      <p:sp>
        <p:nvSpPr>
          <p:cNvPr id="111" name="Text Box 104"/>
          <p:cNvSpPr txBox="1">
            <a:spLocks noChangeArrowheads="1"/>
          </p:cNvSpPr>
          <p:nvPr/>
        </p:nvSpPr>
        <p:spPr bwMode="auto">
          <a:xfrm>
            <a:off x="1175023" y="4144881"/>
            <a:ext cx="32092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y</a:t>
            </a:r>
            <a:endParaRPr lang="hu-HU" sz="2400" i="1" dirty="0">
              <a:latin typeface="Times New Roman" pitchFamily="18" charset="0"/>
              <a:cs typeface="Times New Roman" pitchFamily="18" charset="0"/>
            </a:endParaRPr>
          </a:p>
        </p:txBody>
      </p:sp>
      <p:sp>
        <p:nvSpPr>
          <p:cNvPr id="112" name="Line 112"/>
          <p:cNvSpPr>
            <a:spLocks noChangeShapeType="1"/>
          </p:cNvSpPr>
          <p:nvPr/>
        </p:nvSpPr>
        <p:spPr bwMode="auto">
          <a:xfrm flipH="1" flipV="1">
            <a:off x="2114824" y="2781623"/>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pic>
        <p:nvPicPr>
          <p:cNvPr id="117" name="Picture 116"/>
          <p:cNvPicPr>
            <a:picLocks noChangeAspect="1"/>
          </p:cNvPicPr>
          <p:nvPr>
            <p:custDataLst>
              <p:tags r:id="rId5"/>
            </p:custDataLst>
          </p:nvPr>
        </p:nvPicPr>
        <p:blipFill>
          <a:blip r:embed="rId26" cstate="print">
            <a:extLst>
              <a:ext uri="{28A0092B-C50C-407E-A947-70E740481C1C}">
                <a14:useLocalDpi xmlns:a14="http://schemas.microsoft.com/office/drawing/2010/main" val="0"/>
              </a:ext>
            </a:extLst>
          </a:blip>
          <a:stretch>
            <a:fillRect/>
          </a:stretch>
        </p:blipFill>
        <p:spPr>
          <a:xfrm>
            <a:off x="1826382" y="4050819"/>
            <a:ext cx="120701" cy="148133"/>
          </a:xfrm>
          <a:prstGeom prst="rect">
            <a:avLst/>
          </a:prstGeom>
        </p:spPr>
      </p:pic>
      <p:pic>
        <p:nvPicPr>
          <p:cNvPr id="118" name="Picture 117"/>
          <p:cNvPicPr>
            <a:picLocks noChangeAspect="1"/>
          </p:cNvPicPr>
          <p:nvPr>
            <p:custDataLst>
              <p:tags r:id="rId6"/>
            </p:custDataLst>
          </p:nvPr>
        </p:nvPicPr>
        <p:blipFill>
          <a:blip r:embed="rId27" cstate="print">
            <a:extLst>
              <a:ext uri="{28A0092B-C50C-407E-A947-70E740481C1C}">
                <a14:useLocalDpi xmlns:a14="http://schemas.microsoft.com/office/drawing/2010/main" val="0"/>
              </a:ext>
            </a:extLst>
          </a:blip>
          <a:stretch>
            <a:fillRect/>
          </a:stretch>
        </p:blipFill>
        <p:spPr>
          <a:xfrm>
            <a:off x="2416119" y="3696165"/>
            <a:ext cx="237744" cy="212141"/>
          </a:xfrm>
          <a:prstGeom prst="rect">
            <a:avLst/>
          </a:prstGeom>
        </p:spPr>
      </p:pic>
      <p:pic>
        <p:nvPicPr>
          <p:cNvPr id="119" name="Picture 118"/>
          <p:cNvPicPr>
            <a:picLocks noChangeAspect="1"/>
          </p:cNvPicPr>
          <p:nvPr>
            <p:custDataLst>
              <p:tags r:id="rId7"/>
            </p:custDataLst>
          </p:nvPr>
        </p:nvPicPr>
        <p:blipFill>
          <a:blip r:embed="rId28" cstate="print">
            <a:extLst>
              <a:ext uri="{28A0092B-C50C-407E-A947-70E740481C1C}">
                <a14:useLocalDpi xmlns:a14="http://schemas.microsoft.com/office/drawing/2010/main" val="0"/>
              </a:ext>
            </a:extLst>
          </a:blip>
          <a:stretch>
            <a:fillRect/>
          </a:stretch>
        </p:blipFill>
        <p:spPr>
          <a:xfrm>
            <a:off x="2282836" y="3201946"/>
            <a:ext cx="153619" cy="212141"/>
          </a:xfrm>
          <a:prstGeom prst="rect">
            <a:avLst/>
          </a:prstGeom>
        </p:spPr>
      </p:pic>
      <p:pic>
        <p:nvPicPr>
          <p:cNvPr id="120" name="Picture 119"/>
          <p:cNvPicPr>
            <a:picLocks noChangeAspect="1"/>
          </p:cNvPicPr>
          <p:nvPr>
            <p:custDataLst>
              <p:tags r:id="rId8"/>
            </p:custDataLst>
          </p:nvPr>
        </p:nvPicPr>
        <p:blipFill>
          <a:blip r:embed="rId29" cstate="print">
            <a:extLst>
              <a:ext uri="{28A0092B-C50C-407E-A947-70E740481C1C}">
                <a14:useLocalDpi xmlns:a14="http://schemas.microsoft.com/office/drawing/2010/main" val="0"/>
              </a:ext>
            </a:extLst>
          </a:blip>
          <a:stretch>
            <a:fillRect/>
          </a:stretch>
        </p:blipFill>
        <p:spPr>
          <a:xfrm>
            <a:off x="2185470" y="4183566"/>
            <a:ext cx="153619" cy="212141"/>
          </a:xfrm>
          <a:prstGeom prst="rect">
            <a:avLst/>
          </a:prstGeom>
        </p:spPr>
      </p:pic>
      <p:pic>
        <p:nvPicPr>
          <p:cNvPr id="121" name="Picture 120"/>
          <p:cNvPicPr>
            <a:picLocks noChangeAspect="1"/>
          </p:cNvPicPr>
          <p:nvPr>
            <p:custDataLst>
              <p:tags r:id="rId9"/>
            </p:custDataLst>
          </p:nvPr>
        </p:nvPicPr>
        <p:blipFill>
          <a:blip r:embed="rId30" cstate="print">
            <a:extLst>
              <a:ext uri="{28A0092B-C50C-407E-A947-70E740481C1C}">
                <a14:useLocalDpi xmlns:a14="http://schemas.microsoft.com/office/drawing/2010/main" val="0"/>
              </a:ext>
            </a:extLst>
          </a:blip>
          <a:stretch>
            <a:fillRect/>
          </a:stretch>
        </p:blipFill>
        <p:spPr>
          <a:xfrm>
            <a:off x="1809922" y="2645773"/>
            <a:ext cx="153619" cy="287122"/>
          </a:xfrm>
          <a:prstGeom prst="rect">
            <a:avLst/>
          </a:prstGeom>
        </p:spPr>
      </p:pic>
      <p:sp>
        <p:nvSpPr>
          <p:cNvPr id="123" name="Text Box 7"/>
          <p:cNvSpPr txBox="1">
            <a:spLocks noChangeArrowheads="1"/>
          </p:cNvSpPr>
          <p:nvPr/>
        </p:nvSpPr>
        <p:spPr bwMode="auto">
          <a:xfrm>
            <a:off x="857600" y="2149183"/>
            <a:ext cx="2162772"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generic upwards</a:t>
            </a:r>
            <a:endParaRPr lang="en-US" sz="2400" dirty="0">
              <a:latin typeface="Whipsmart" pitchFamily="34" charset="0"/>
            </a:endParaRPr>
          </a:p>
        </p:txBody>
      </p:sp>
      <p:sp>
        <p:nvSpPr>
          <p:cNvPr id="125" name="Text Box 7"/>
          <p:cNvSpPr txBox="1">
            <a:spLocks noChangeArrowheads="1"/>
          </p:cNvSpPr>
          <p:nvPr/>
        </p:nvSpPr>
        <p:spPr bwMode="auto">
          <a:xfrm>
            <a:off x="1054507" y="3541541"/>
            <a:ext cx="603050"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eye</a:t>
            </a:r>
            <a:endParaRPr lang="en-US" sz="2400" dirty="0">
              <a:latin typeface="Whipsmart" pitchFamily="34" charset="0"/>
            </a:endParaRPr>
          </a:p>
        </p:txBody>
      </p:sp>
      <p:grpSp>
        <p:nvGrpSpPr>
          <p:cNvPr id="19" name="Group 18"/>
          <p:cNvGrpSpPr/>
          <p:nvPr/>
        </p:nvGrpSpPr>
        <p:grpSpPr>
          <a:xfrm>
            <a:off x="1090776" y="5625681"/>
            <a:ext cx="835109" cy="381956"/>
            <a:chOff x="1090776" y="5625681"/>
            <a:chExt cx="835109" cy="381956"/>
          </a:xfrm>
        </p:grpSpPr>
        <p:sp>
          <p:nvSpPr>
            <p:cNvPr id="130" name="Line 126"/>
            <p:cNvSpPr>
              <a:spLocks noChangeShapeType="1"/>
            </p:cNvSpPr>
            <p:nvPr/>
          </p:nvSpPr>
          <p:spPr bwMode="auto">
            <a:xfrm flipV="1">
              <a:off x="1492405" y="5625681"/>
              <a:ext cx="433480" cy="193386"/>
            </a:xfrm>
            <a:prstGeom prst="line">
              <a:avLst/>
            </a:prstGeom>
            <a:noFill/>
            <a:ln w="38100">
              <a:solidFill>
                <a:srgbClr val="FF000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3" name="Line 126"/>
            <p:cNvSpPr>
              <a:spLocks noChangeShapeType="1"/>
            </p:cNvSpPr>
            <p:nvPr/>
          </p:nvSpPr>
          <p:spPr bwMode="auto">
            <a:xfrm flipV="1">
              <a:off x="1090776" y="5804661"/>
              <a:ext cx="420354" cy="202976"/>
            </a:xfrm>
            <a:prstGeom prst="line">
              <a:avLst/>
            </a:prstGeom>
            <a:noFill/>
            <a:ln w="38100">
              <a:solidFill>
                <a:srgbClr val="FF000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nvGrpSpPr>
          <p:cNvPr id="20" name="Group 19"/>
          <p:cNvGrpSpPr/>
          <p:nvPr/>
        </p:nvGrpSpPr>
        <p:grpSpPr>
          <a:xfrm>
            <a:off x="1480283" y="5332490"/>
            <a:ext cx="28343" cy="947709"/>
            <a:chOff x="2113349" y="3278707"/>
            <a:chExt cx="28343" cy="947709"/>
          </a:xfrm>
        </p:grpSpPr>
        <p:sp>
          <p:nvSpPr>
            <p:cNvPr id="135" name="Line 128"/>
            <p:cNvSpPr>
              <a:spLocks noChangeShapeType="1"/>
            </p:cNvSpPr>
            <p:nvPr/>
          </p:nvSpPr>
          <p:spPr bwMode="auto">
            <a:xfrm flipH="1" flipV="1">
              <a:off x="2127519" y="3783769"/>
              <a:ext cx="14173" cy="442647"/>
            </a:xfrm>
            <a:prstGeom prst="line">
              <a:avLst/>
            </a:prstGeom>
            <a:noFill/>
            <a:ln w="38100">
              <a:solidFill>
                <a:srgbClr val="0070C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sp>
          <p:nvSpPr>
            <p:cNvPr id="132" name="Line 128"/>
            <p:cNvSpPr>
              <a:spLocks noChangeShapeType="1"/>
            </p:cNvSpPr>
            <p:nvPr/>
          </p:nvSpPr>
          <p:spPr bwMode="auto">
            <a:xfrm flipH="1" flipV="1">
              <a:off x="2113349" y="3278707"/>
              <a:ext cx="14173" cy="501045"/>
            </a:xfrm>
            <a:prstGeom prst="line">
              <a:avLst/>
            </a:prstGeom>
            <a:noFill/>
            <a:ln w="38100">
              <a:solidFill>
                <a:srgbClr val="0070C0"/>
              </a:solidFill>
              <a:round/>
              <a:headEnd/>
              <a:tailEnd type="triangle" w="med" len="med"/>
            </a:ln>
          </p:spPr>
          <p:txBody>
            <a:bodyPr wrap="none" anchor="ctr"/>
            <a:lstStyle/>
            <a:p>
              <a:endParaRPr lang="en-US" i="1">
                <a:latin typeface="Times New Roman" pitchFamily="18" charset="0"/>
                <a:cs typeface="Times New Roman" pitchFamily="18" charset="0"/>
              </a:endParaRPr>
            </a:p>
          </p:txBody>
        </p:sp>
      </p:grpSp>
      <p:grpSp>
        <p:nvGrpSpPr>
          <p:cNvPr id="22" name="Group 21"/>
          <p:cNvGrpSpPr/>
          <p:nvPr/>
        </p:nvGrpSpPr>
        <p:grpSpPr>
          <a:xfrm>
            <a:off x="1098640" y="5565092"/>
            <a:ext cx="774918" cy="513896"/>
            <a:chOff x="1102604" y="5565092"/>
            <a:chExt cx="774918" cy="513896"/>
          </a:xfrm>
        </p:grpSpPr>
        <p:sp>
          <p:nvSpPr>
            <p:cNvPr id="131" name="Line 127"/>
            <p:cNvSpPr>
              <a:spLocks noChangeShapeType="1"/>
            </p:cNvSpPr>
            <p:nvPr/>
          </p:nvSpPr>
          <p:spPr bwMode="auto">
            <a:xfrm>
              <a:off x="1494454" y="5825418"/>
              <a:ext cx="383068" cy="253570"/>
            </a:xfrm>
            <a:prstGeom prst="line">
              <a:avLst/>
            </a:prstGeom>
            <a:noFill/>
            <a:ln w="38100">
              <a:solidFill>
                <a:srgbClr val="7030A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7" name="Line 127"/>
            <p:cNvSpPr>
              <a:spLocks noChangeShapeType="1"/>
            </p:cNvSpPr>
            <p:nvPr/>
          </p:nvSpPr>
          <p:spPr bwMode="auto">
            <a:xfrm>
              <a:off x="1102604" y="5565092"/>
              <a:ext cx="400989" cy="263000"/>
            </a:xfrm>
            <a:prstGeom prst="line">
              <a:avLst/>
            </a:prstGeom>
            <a:noFill/>
            <a:ln w="38100">
              <a:solidFill>
                <a:srgbClr val="7030A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pic>
        <p:nvPicPr>
          <p:cNvPr id="35" name="Picture 34"/>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1960638" y="5424179"/>
            <a:ext cx="2165296" cy="340157"/>
          </a:xfrm>
          <a:prstGeom prst="rect">
            <a:avLst/>
          </a:prstGeom>
        </p:spPr>
      </p:pic>
      <p:pic>
        <p:nvPicPr>
          <p:cNvPr id="36" name="Picture 35"/>
          <p:cNvPicPr>
            <a:picLocks noChangeAspect="1"/>
          </p:cNvPicPr>
          <p:nvPr>
            <p:custDataLst>
              <p:tags r:id="rId11"/>
            </p:custDataLst>
          </p:nvPr>
        </p:nvPicPr>
        <p:blipFill>
          <a:blip r:embed="rId32" cstate="print">
            <a:extLst>
              <a:ext uri="{28A0092B-C50C-407E-A947-70E740481C1C}">
                <a14:useLocalDpi xmlns:a14="http://schemas.microsoft.com/office/drawing/2010/main" val="0"/>
              </a:ext>
            </a:extLst>
          </a:blip>
          <a:stretch>
            <a:fillRect/>
          </a:stretch>
        </p:blipFill>
        <p:spPr>
          <a:xfrm>
            <a:off x="1892773" y="5754958"/>
            <a:ext cx="1709925" cy="340157"/>
          </a:xfrm>
          <a:prstGeom prst="rect">
            <a:avLst/>
          </a:prstGeom>
        </p:spPr>
      </p:pic>
      <p:pic>
        <p:nvPicPr>
          <p:cNvPr id="37" name="Picture 36"/>
          <p:cNvPicPr>
            <a:picLocks noChangeAspect="1"/>
          </p:cNvPicPr>
          <p:nvPr>
            <p:custDataLst>
              <p:tags r:id="rId12"/>
            </p:custDataLst>
          </p:nvPr>
        </p:nvPicPr>
        <p:blipFill>
          <a:blip r:embed="rId33" cstate="print">
            <a:extLst>
              <a:ext uri="{28A0092B-C50C-407E-A947-70E740481C1C}">
                <a14:useLocalDpi xmlns:a14="http://schemas.microsoft.com/office/drawing/2010/main" val="0"/>
              </a:ext>
            </a:extLst>
          </a:blip>
          <a:stretch>
            <a:fillRect/>
          </a:stretch>
        </p:blipFill>
        <p:spPr>
          <a:xfrm>
            <a:off x="1176664" y="5084021"/>
            <a:ext cx="1709925" cy="340157"/>
          </a:xfrm>
          <a:prstGeom prst="rect">
            <a:avLst/>
          </a:prstGeom>
        </p:spPr>
      </p:pic>
      <p:pic>
        <p:nvPicPr>
          <p:cNvPr id="40" name="Picture 39"/>
          <p:cNvPicPr>
            <a:picLocks noChangeAspect="1"/>
          </p:cNvPicPr>
          <p:nvPr>
            <p:custDataLst>
              <p:tags r:id="rId13"/>
            </p:custDataLst>
          </p:nvPr>
        </p:nvPicPr>
        <p:blipFill>
          <a:blip r:embed="rId34" cstate="print">
            <a:extLst>
              <a:ext uri="{28A0092B-C50C-407E-A947-70E740481C1C}">
                <a14:useLocalDpi xmlns:a14="http://schemas.microsoft.com/office/drawing/2010/main" val="0"/>
              </a:ext>
            </a:extLst>
          </a:blip>
          <a:stretch>
            <a:fillRect/>
          </a:stretch>
        </p:blipFill>
        <p:spPr>
          <a:xfrm>
            <a:off x="6661518" y="5954093"/>
            <a:ext cx="2660599" cy="322174"/>
          </a:xfrm>
          <a:prstGeom prst="rect">
            <a:avLst/>
          </a:prstGeom>
        </p:spPr>
      </p:pic>
      <p:pic>
        <p:nvPicPr>
          <p:cNvPr id="4" name="Picture 3"/>
          <p:cNvPicPr>
            <a:picLocks noChangeAspect="1"/>
          </p:cNvPicPr>
          <p:nvPr>
            <p:custDataLst>
              <p:tags r:id="rId14"/>
            </p:custDataLst>
          </p:nvPr>
        </p:nvPicPr>
        <p:blipFill>
          <a:blip r:embed="rId35" cstate="print">
            <a:extLst>
              <a:ext uri="{28A0092B-C50C-407E-A947-70E740481C1C}">
                <a14:useLocalDpi xmlns:a14="http://schemas.microsoft.com/office/drawing/2010/main" val="0"/>
              </a:ext>
            </a:extLst>
          </a:blip>
          <a:stretch>
            <a:fillRect/>
          </a:stretch>
        </p:blipFill>
        <p:spPr>
          <a:xfrm>
            <a:off x="4419044" y="3657815"/>
            <a:ext cx="7145546" cy="1749186"/>
          </a:xfrm>
          <a:prstGeom prst="rect">
            <a:avLst/>
          </a:prstGeom>
        </p:spPr>
      </p:pic>
      <p:pic>
        <p:nvPicPr>
          <p:cNvPr id="5" name="Picture 4"/>
          <p:cNvPicPr>
            <a:picLocks noChangeAspect="1"/>
          </p:cNvPicPr>
          <p:nvPr>
            <p:custDataLst>
              <p:tags r:id="rId15"/>
            </p:custDataLst>
          </p:nvPr>
        </p:nvPicPr>
        <p:blipFill>
          <a:blip r:embed="rId36" cstate="print">
            <a:extLst>
              <a:ext uri="{28A0092B-C50C-407E-A947-70E740481C1C}">
                <a14:useLocalDpi xmlns:a14="http://schemas.microsoft.com/office/drawing/2010/main" val="0"/>
              </a:ext>
            </a:extLst>
          </a:blip>
          <a:stretch>
            <a:fillRect/>
          </a:stretch>
        </p:blipFill>
        <p:spPr>
          <a:xfrm>
            <a:off x="4419042" y="3657840"/>
            <a:ext cx="7145546" cy="1749186"/>
          </a:xfrm>
          <a:prstGeom prst="rect">
            <a:avLst/>
          </a:prstGeom>
        </p:spPr>
      </p:pic>
      <p:pic>
        <p:nvPicPr>
          <p:cNvPr id="8" name="Picture 7"/>
          <p:cNvPicPr>
            <a:picLocks noChangeAspect="1"/>
          </p:cNvPicPr>
          <p:nvPr>
            <p:custDataLst>
              <p:tags r:id="rId16"/>
            </p:custDataLst>
          </p:nvPr>
        </p:nvPicPr>
        <p:blipFill>
          <a:blip r:embed="rId37" cstate="print">
            <a:extLst>
              <a:ext uri="{28A0092B-C50C-407E-A947-70E740481C1C}">
                <a14:useLocalDpi xmlns:a14="http://schemas.microsoft.com/office/drawing/2010/main" val="0"/>
              </a:ext>
            </a:extLst>
          </a:blip>
          <a:stretch>
            <a:fillRect/>
          </a:stretch>
        </p:blipFill>
        <p:spPr>
          <a:xfrm>
            <a:off x="4422243" y="3652838"/>
            <a:ext cx="7145545" cy="1749186"/>
          </a:xfrm>
          <a:prstGeom prst="rect">
            <a:avLst/>
          </a:prstGeom>
        </p:spPr>
      </p:pic>
      <p:pic>
        <p:nvPicPr>
          <p:cNvPr id="9" name="Picture 8"/>
          <p:cNvPicPr>
            <a:picLocks noChangeAspect="1"/>
          </p:cNvPicPr>
          <p:nvPr>
            <p:custDataLst>
              <p:tags r:id="rId17"/>
            </p:custDataLst>
          </p:nvPr>
        </p:nvPicPr>
        <p:blipFill>
          <a:blip r:embed="rId38" cstate="print">
            <a:extLst>
              <a:ext uri="{28A0092B-C50C-407E-A947-70E740481C1C}">
                <a14:useLocalDpi xmlns:a14="http://schemas.microsoft.com/office/drawing/2010/main" val="0"/>
              </a:ext>
            </a:extLst>
          </a:blip>
          <a:stretch>
            <a:fillRect/>
          </a:stretch>
        </p:blipFill>
        <p:spPr>
          <a:xfrm>
            <a:off x="4420738" y="3651332"/>
            <a:ext cx="7145545" cy="1749186"/>
          </a:xfrm>
          <a:prstGeom prst="rect">
            <a:avLst/>
          </a:prstGeom>
        </p:spPr>
      </p:pic>
      <p:pic>
        <p:nvPicPr>
          <p:cNvPr id="10" name="Picture 9"/>
          <p:cNvPicPr>
            <a:picLocks noChangeAspect="1"/>
          </p:cNvPicPr>
          <p:nvPr>
            <p:custDataLst>
              <p:tags r:id="rId18"/>
            </p:custDataLst>
          </p:nvPr>
        </p:nvPicPr>
        <p:blipFill>
          <a:blip r:embed="rId39" cstate="print">
            <a:extLst>
              <a:ext uri="{28A0092B-C50C-407E-A947-70E740481C1C}">
                <a14:useLocalDpi xmlns:a14="http://schemas.microsoft.com/office/drawing/2010/main" val="0"/>
              </a:ext>
            </a:extLst>
          </a:blip>
          <a:stretch>
            <a:fillRect/>
          </a:stretch>
        </p:blipFill>
        <p:spPr>
          <a:xfrm>
            <a:off x="4416389" y="3657750"/>
            <a:ext cx="7145545" cy="1749186"/>
          </a:xfrm>
          <a:prstGeom prst="rect">
            <a:avLst/>
          </a:prstGeom>
        </p:spPr>
      </p:pic>
      <p:grpSp>
        <p:nvGrpSpPr>
          <p:cNvPr id="11" name="Group 10"/>
          <p:cNvGrpSpPr/>
          <p:nvPr/>
        </p:nvGrpSpPr>
        <p:grpSpPr>
          <a:xfrm>
            <a:off x="1090776" y="5335163"/>
            <a:ext cx="835109" cy="947709"/>
            <a:chOff x="1090776" y="5335163"/>
            <a:chExt cx="835109" cy="947709"/>
          </a:xfrm>
        </p:grpSpPr>
        <p:grpSp>
          <p:nvGrpSpPr>
            <p:cNvPr id="52" name="Group 51"/>
            <p:cNvGrpSpPr/>
            <p:nvPr/>
          </p:nvGrpSpPr>
          <p:grpSpPr>
            <a:xfrm>
              <a:off x="1090776" y="5628354"/>
              <a:ext cx="835109" cy="381956"/>
              <a:chOff x="1090776" y="5625681"/>
              <a:chExt cx="835109" cy="381956"/>
            </a:xfrm>
          </p:grpSpPr>
          <p:sp>
            <p:nvSpPr>
              <p:cNvPr id="53" name="Line 126"/>
              <p:cNvSpPr>
                <a:spLocks noChangeShapeType="1"/>
              </p:cNvSpPr>
              <p:nvPr/>
            </p:nvSpPr>
            <p:spPr bwMode="auto">
              <a:xfrm flipV="1">
                <a:off x="1492405" y="5625681"/>
                <a:ext cx="433480" cy="193386"/>
              </a:xfrm>
              <a:prstGeom prst="line">
                <a:avLst/>
              </a:prstGeom>
              <a:noFill/>
              <a:ln w="38100">
                <a:solidFill>
                  <a:srgbClr val="FF0000"/>
                </a:solidFill>
                <a:prstDash val="sysDot"/>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54" name="Line 126"/>
              <p:cNvSpPr>
                <a:spLocks noChangeShapeType="1"/>
              </p:cNvSpPr>
              <p:nvPr/>
            </p:nvSpPr>
            <p:spPr bwMode="auto">
              <a:xfrm flipV="1">
                <a:off x="1090776" y="5804661"/>
                <a:ext cx="420354" cy="202976"/>
              </a:xfrm>
              <a:prstGeom prst="line">
                <a:avLst/>
              </a:prstGeom>
              <a:noFill/>
              <a:ln w="38100">
                <a:solidFill>
                  <a:srgbClr val="FF000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nvGrpSpPr>
            <p:cNvPr id="55" name="Group 54"/>
            <p:cNvGrpSpPr/>
            <p:nvPr/>
          </p:nvGrpSpPr>
          <p:grpSpPr>
            <a:xfrm>
              <a:off x="1480283" y="5335163"/>
              <a:ext cx="28343" cy="947709"/>
              <a:chOff x="2113349" y="3278707"/>
              <a:chExt cx="28343" cy="947709"/>
            </a:xfrm>
          </p:grpSpPr>
          <p:sp>
            <p:nvSpPr>
              <p:cNvPr id="56" name="Line 128"/>
              <p:cNvSpPr>
                <a:spLocks noChangeShapeType="1"/>
              </p:cNvSpPr>
              <p:nvPr/>
            </p:nvSpPr>
            <p:spPr bwMode="auto">
              <a:xfrm flipH="1" flipV="1">
                <a:off x="2127519" y="3783769"/>
                <a:ext cx="14173" cy="442647"/>
              </a:xfrm>
              <a:prstGeom prst="line">
                <a:avLst/>
              </a:prstGeom>
              <a:noFill/>
              <a:ln w="38100">
                <a:solidFill>
                  <a:srgbClr val="0070C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sp>
            <p:nvSpPr>
              <p:cNvPr id="57" name="Line 128"/>
              <p:cNvSpPr>
                <a:spLocks noChangeShapeType="1"/>
              </p:cNvSpPr>
              <p:nvPr/>
            </p:nvSpPr>
            <p:spPr bwMode="auto">
              <a:xfrm flipH="1" flipV="1">
                <a:off x="2113349" y="3278707"/>
                <a:ext cx="14173" cy="501045"/>
              </a:xfrm>
              <a:prstGeom prst="line">
                <a:avLst/>
              </a:prstGeom>
              <a:noFill/>
              <a:ln w="38100">
                <a:solidFill>
                  <a:srgbClr val="0070C0"/>
                </a:solidFill>
                <a:prstDash val="sysDot"/>
                <a:round/>
                <a:headEnd/>
                <a:tailEnd type="triangle" w="med" len="med"/>
              </a:ln>
            </p:spPr>
            <p:txBody>
              <a:bodyPr wrap="none" anchor="ctr"/>
              <a:lstStyle/>
              <a:p>
                <a:endParaRPr lang="en-US" i="1">
                  <a:latin typeface="Times New Roman" pitchFamily="18" charset="0"/>
                  <a:cs typeface="Times New Roman" pitchFamily="18" charset="0"/>
                </a:endParaRPr>
              </a:p>
            </p:txBody>
          </p:sp>
        </p:grpSp>
        <p:grpSp>
          <p:nvGrpSpPr>
            <p:cNvPr id="58" name="Group 57"/>
            <p:cNvGrpSpPr/>
            <p:nvPr/>
          </p:nvGrpSpPr>
          <p:grpSpPr>
            <a:xfrm>
              <a:off x="1098640" y="5567765"/>
              <a:ext cx="774918" cy="513896"/>
              <a:chOff x="1102604" y="5565092"/>
              <a:chExt cx="774918" cy="513896"/>
            </a:xfrm>
          </p:grpSpPr>
          <p:sp>
            <p:nvSpPr>
              <p:cNvPr id="59" name="Line 127"/>
              <p:cNvSpPr>
                <a:spLocks noChangeShapeType="1"/>
              </p:cNvSpPr>
              <p:nvPr/>
            </p:nvSpPr>
            <p:spPr bwMode="auto">
              <a:xfrm>
                <a:off x="1494454" y="5825418"/>
                <a:ext cx="383068" cy="253570"/>
              </a:xfrm>
              <a:prstGeom prst="line">
                <a:avLst/>
              </a:prstGeom>
              <a:noFill/>
              <a:ln w="38100">
                <a:solidFill>
                  <a:srgbClr val="7030A0"/>
                </a:solidFill>
                <a:prstDash val="sysDot"/>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60" name="Line 127"/>
              <p:cNvSpPr>
                <a:spLocks noChangeShapeType="1"/>
              </p:cNvSpPr>
              <p:nvPr/>
            </p:nvSpPr>
            <p:spPr bwMode="auto">
              <a:xfrm>
                <a:off x="1102604" y="5565092"/>
                <a:ext cx="400989" cy="263000"/>
              </a:xfrm>
              <a:prstGeom prst="line">
                <a:avLst/>
              </a:prstGeom>
              <a:noFill/>
              <a:ln w="38100">
                <a:solidFill>
                  <a:srgbClr val="7030A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spTree>
    <p:extLst>
      <p:ext uri="{BB962C8B-B14F-4D97-AF65-F5344CB8AC3E}">
        <p14:creationId xmlns:p14="http://schemas.microsoft.com/office/powerpoint/2010/main" val="123725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460000">
                                      <p:cBhvr>
                                        <p:cTn id="16" dur="2000" fill="hold"/>
                                        <p:tgtEl>
                                          <p:spTgt spid="20"/>
                                        </p:tgtEl>
                                        <p:attrNameLst>
                                          <p:attrName>r</p:attrName>
                                        </p:attrNameLst>
                                      </p:cBhvr>
                                    </p:animRot>
                                  </p:childTnLst>
                                </p:cTn>
                              </p:par>
                              <p:par>
                                <p:cTn id="17" presetID="8" presetClass="emph" presetSubtype="0" fill="hold" nodeType="withEffect">
                                  <p:stCondLst>
                                    <p:cond delay="0"/>
                                  </p:stCondLst>
                                  <p:childTnLst>
                                    <p:animRot by="3300000">
                                      <p:cBhvr>
                                        <p:cTn id="18" dur="2000" fill="hold"/>
                                        <p:tgtEl>
                                          <p:spTgt spid="19"/>
                                        </p:tgtEl>
                                        <p:attrNameLst>
                                          <p:attrName>r</p:attrName>
                                        </p:attrNameLst>
                                      </p:cBhvr>
                                    </p:animRot>
                                  </p:childTnLst>
                                </p:cTn>
                              </p:par>
                              <p:par>
                                <p:cTn id="19" presetID="8" presetClass="emph" presetSubtype="0" fill="hold" nodeType="withEffect">
                                  <p:stCondLst>
                                    <p:cond delay="0"/>
                                  </p:stCondLst>
                                  <p:childTnLst>
                                    <p:animRot by="1500000">
                                      <p:cBhvr>
                                        <p:cTn id="20" dur="2000" fill="hold"/>
                                        <p:tgtEl>
                                          <p:spTgt spid="2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05286 -0.29746 L 3.95833E-6 2.22222E-6 " pathEditMode="relative" rAng="0" ptsTypes="AA">
                                      <p:cBhvr>
                                        <p:cTn id="24" dur="2000" spd="-100000" fill="hold"/>
                                        <p:tgtEl>
                                          <p:spTgt spid="20"/>
                                        </p:tgtEl>
                                        <p:attrNameLst>
                                          <p:attrName>ppt_x</p:attrName>
                                          <p:attrName>ppt_y</p:attrName>
                                        </p:attrNameLst>
                                      </p:cBhvr>
                                      <p:rCtr x="-2643" y="14861"/>
                                    </p:animMotion>
                                  </p:childTnLst>
                                </p:cTn>
                              </p:par>
                              <p:par>
                                <p:cTn id="25" presetID="42" presetClass="path" presetSubtype="0" accel="50000" decel="50000" fill="hold" nodeType="withEffect">
                                  <p:stCondLst>
                                    <p:cond delay="0"/>
                                  </p:stCondLst>
                                  <p:childTnLst>
                                    <p:animMotion origin="layout" path="M 0.05117 -0.29699 L 2.08333E-6 1.85185E-6 " pathEditMode="relative" rAng="0" ptsTypes="AA">
                                      <p:cBhvr>
                                        <p:cTn id="26" dur="2000" spd="-100000" fill="hold"/>
                                        <p:tgtEl>
                                          <p:spTgt spid="19"/>
                                        </p:tgtEl>
                                        <p:attrNameLst>
                                          <p:attrName>ppt_x</p:attrName>
                                          <p:attrName>ppt_y</p:attrName>
                                        </p:attrNameLst>
                                      </p:cBhvr>
                                      <p:rCtr x="-2565" y="14838"/>
                                    </p:animMotion>
                                  </p:childTnLst>
                                </p:cTn>
                              </p:par>
                              <p:par>
                                <p:cTn id="27" presetID="42" presetClass="path" presetSubtype="0" accel="50000" decel="50000" fill="hold" nodeType="withEffect">
                                  <p:stCondLst>
                                    <p:cond delay="0"/>
                                  </p:stCondLst>
                                  <p:childTnLst>
                                    <p:animMotion origin="layout" path="M 0.05261 -0.29768 L -3.33333E-6 -2.96296E-6 " pathEditMode="relative" rAng="0" ptsTypes="AA">
                                      <p:cBhvr>
                                        <p:cTn id="28" dur="2000" spd="-100000" fill="hold"/>
                                        <p:tgtEl>
                                          <p:spTgt spid="22"/>
                                        </p:tgtEl>
                                        <p:attrNameLst>
                                          <p:attrName>ppt_x</p:attrName>
                                          <p:attrName>ppt_y</p:attrName>
                                        </p:attrNameLst>
                                      </p:cBhvr>
                                      <p:rCtr x="-2682" y="14954"/>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Generic up direction in the world</a:t>
            </a:r>
            <a:endParaRPr lang="en-US" dirty="0"/>
          </a:p>
        </p:txBody>
      </p:sp>
      <p:sp>
        <p:nvSpPr>
          <p:cNvPr id="4" name="Rectangle 3"/>
          <p:cNvSpPr/>
          <p:nvPr/>
        </p:nvSpPr>
        <p:spPr>
          <a:xfrm>
            <a:off x="0" y="1543050"/>
            <a:ext cx="12192000" cy="53149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3600" dirty="0">
                <a:latin typeface="Consolas" panose="020B0609020204030204" pitchFamily="49" charset="0"/>
                <a:ea typeface="Times New Roman" panose="02020603050405020304" pitchFamily="18" charset="0"/>
                <a:cs typeface="Consolas" panose="020B0609020204030204" pitchFamily="49" charset="0"/>
              </a:rPr>
              <a:t> </a:t>
            </a:r>
            <a:endParaRPr lang="en-US" sz="3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3600"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PerspectiveCamera</a:t>
            </a:r>
            <a:r>
              <a:rPr lang="en-US" sz="3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.worldUp</a:t>
            </a: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a:solidFill>
                  <a:srgbClr val="C70040"/>
                </a:solidFill>
                <a:latin typeface="Consolas" panose="020B0609020204030204" pitchFamily="49" charset="0"/>
                <a:ea typeface="Times New Roman" panose="02020603050405020304" pitchFamily="18" charset="0"/>
                <a:cs typeface="Consolas" panose="020B0609020204030204" pitchFamily="49" charset="0"/>
              </a:rPr>
              <a:t>new</a:t>
            </a: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Vec3(</a:t>
            </a:r>
            <a:r>
              <a:rPr lang="en-US" sz="36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1</a:t>
            </a: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3600" dirty="0">
                <a:latin typeface="Consolas" panose="020B0609020204030204" pitchFamily="49" charset="0"/>
                <a:ea typeface="Times New Roman" panose="02020603050405020304" pitchFamily="18" charset="0"/>
                <a:cs typeface="Consolas" panose="020B0609020204030204" pitchFamily="49" charset="0"/>
              </a:rPr>
              <a:t> </a:t>
            </a:r>
            <a:endParaRPr lang="en-US" sz="3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3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a:latin typeface="Consolas" panose="020B0609020204030204" pitchFamily="49" charset="0"/>
                <a:ea typeface="Times New Roman" panose="02020603050405020304" pitchFamily="18" charset="0"/>
                <a:cs typeface="Consolas" panose="020B0609020204030204" pitchFamily="49" charset="0"/>
              </a:rPr>
              <a:t> </a:t>
            </a:r>
            <a:endParaRPr lang="en-US" sz="36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67600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Base </a:t>
            </a:r>
            <a:r>
              <a:rPr lang="hu-HU" dirty="0" smtClean="0"/>
              <a:t>directions</a:t>
            </a:r>
            <a:endParaRPr lang="en-US" dirty="0"/>
          </a:p>
        </p:txBody>
      </p:sp>
      <p:sp>
        <p:nvSpPr>
          <p:cNvPr id="4" name="Rectangle 3"/>
          <p:cNvSpPr/>
          <p:nvPr/>
        </p:nvSpPr>
        <p:spPr>
          <a:xfrm>
            <a:off x="0" y="1469571"/>
            <a:ext cx="12192000" cy="53884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this.right.setVectorProduct</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hu-HU"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hu-HU" sz="3200" i="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PerspectiveCamera</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.worldUp</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this.right.normalize</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this.up.setVectorProduct</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62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Compute view matrix</a:t>
            </a:r>
            <a:endParaRPr lang="en-US" dirty="0"/>
          </a:p>
        </p:txBody>
      </p:sp>
      <p:sp>
        <p:nvSpPr>
          <p:cNvPr id="4" name="Rectangle 3"/>
          <p:cNvSpPr/>
          <p:nvPr/>
        </p:nvSpPr>
        <p:spPr>
          <a:xfrm>
            <a:off x="0" y="1485900"/>
            <a:ext cx="12192000" cy="53721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this.viewMatrix.set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this.right.z</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this.up.z</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this.ahead.z</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smtClean="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translate(</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invert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this.viewProjMatrix.set</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this.viewMatrix</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).mul(</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this.projMatrix</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hu-HU"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5772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39.5"/>
  <p:tag name="ORIGINALWIDTH" val="8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0\ \ \ 0\ -1)&#10;$$&#10;&#10;\end{document}"/>
  <p:tag name="IGUANATEXSIZE" val="24"/>
  <p:tag name="IGUANATEXCURSOR" val="83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1\ \ 0\ \ 0)&#10;$$&#10;&#10;\end{document}"/>
  <p:tag name="IGUANATEXSIZE" val="24"/>
  <p:tag name="IGUANATEXCURSOR" val="83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0\ \ 1\ \ 0)&#10;$$&#10;&#10;\end{document}"/>
  <p:tag name="IGUANATEXSIZE" val="24"/>
  <p:tag name="IGUANATEXCURSOR" val="840"/>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236.6296"/>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w_\idx{x} &amp; -w_\idx{y} &amp; -w_\idx{z} &amp; 0 \\&#10;0 &amp; 0 &amp; 0 &amp; 1&#10;\end{bmatrix}&#10;\begin{bmatrix}&#10;1 &amp; 0 &amp; 0 &amp; 0 \\&#10;0 &amp; 1 &amp; 0 &amp; 0 \\&#10;0 &amp; 0 &amp; 1 &amp; 0 \\&#10;e_\idx{x} &amp; e_\idx{y} &amp; e_\idx{z} &amp; 1&#10;\end{bmatrix}&#10;\right)^{-1}&#10;$$&#10;&#10;\end{document}"/>
  <p:tag name="IGUANATEXSIZE" val="28"/>
  <p:tag name="IGUANATEXCURSOR" val="1109"/>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139.5"/>
  <p:tag name="ORIGINALWIDTH" val="8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0\ \ \ 0\ -1)&#10;$$&#10;&#10;\end{document}"/>
  <p:tag name="IGUANATEXSIZE" val="24"/>
  <p:tag name="IGUANATEXCURSOR" val="839"/>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1\ \ 0\ \ 0)&#10;$$&#10;&#10;\end{document}"/>
  <p:tag name="IGUANATEXSIZE" val="24"/>
  <p:tag name="IGUANATEXCURSOR" val="830"/>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0\ \ 1\ \ 0)&#10;$$&#10;&#10;\end{document}"/>
  <p:tag name="IGUANATEXSIZE" val="24"/>
  <p:tag name="IGUANATEXCURSOR" val="840"/>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10;\hvec{r}_\idx{world}&#10;\rmx{V}&#10;$$&#10;&#10;\end{document}"/>
  <p:tag name="IGUANATEXSIZE" val="28"/>
  <p:tag name="IGUANATEXCURSOR" val="873"/>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phantom{&#10;\begin{bmatrix}&#10;u_\idx{x} &amp; u_\idx{y} &amp; u_\idx{z} &amp; 0 \\&#10;v_\idx{x} &amp; v_\idx{y} &amp; v_\idx{z} &amp; 0 \\&#10;-w_\idx{x} &amp; -w_\idx{y} &amp; -w_\idx{z} &amp; 0 \\&#10;0 &amp; 0 &amp; 0 &amp; 1&#10;\end{bmatrix}&#10;\begin{bmatrix}&#10;1 &amp; 0 &amp; 0 &amp; 0 \\&#10;0 &amp; 1 &amp; 0 &amp; 0 \\&#10;0 &amp; 0 &amp; 1 &amp; 0 \\&#10;e_\idx{x} &amp; e_\idx{y} &amp; e_\idx{z} &amp; 1&#10;\end{bmatrix}&#10;}&#10;\right)^{-1}&#10;$$&#10;&#10;\end{document}"/>
  <p:tag name="IGUANATEXSIZE" val="28"/>
  <p:tag name="IGUANATEXCURSOR" val="1139"/>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phantom{u_\idx{x}} &amp; \phantom{u_\idx{y}} &amp; \phantom{u_\idx{z}} &amp; 0 \\&#10;\phantom{v_\idx{x}} &amp; \phantom{v_\idx{y}} &amp; \phantom{v_\idx{z}} &amp; 0 \\&#10;\phantom{-w_\idx{x}} &amp; \phantom{-w_\idx{y}} &amp; \phantom{-w_\idx{z}} &amp; 0 \\&#10;0 &amp; 0 &amp; 0 &amp; 1&#10;\end{bmatrix}&#10;\begin{bmatrix}&#10;1 &amp; 0 &amp; 0 &amp; 0 \\&#10;0 &amp; 1 &amp; 0 &amp; 0 \\&#10;0 &amp; 0 &amp; 1 &amp; 0 \\&#10;\phantom{e_\idx{x}} &amp; \phantom{e_\idx{y}} &amp; \phantom{e_\idx{z}} &amp; 1&#10;\end{bmatrix}&#10;\right)^{-1}&#10;$$&#10;&#10;\end{document}"/>
  <p:tag name="IGUANATEXSIZE" val="28"/>
  <p:tag name="IGUANATEXCURSOR" val="1229"/>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phantom{v_\idx{x}} &amp; \phantom{v_\idx{y}} &amp; \phantom{v_\idx{z}} &amp; 0 \\&#10;\phantom{-w_\idx{x}} &amp; \phantom{-w_\idx{y}} &amp; \phantom{-w_\idx{z}} &amp; 0 \\&#10;0 &amp; 0 &amp; 0 &amp; 1&#10;\end{bmatrix}&#10;\begin{bmatrix}&#10;1 &amp; 0 &amp; 0 &amp; 0 \\&#10;0 &amp; 1 &amp; 0 &amp; 0 \\&#10;0 &amp; 0 &amp; 1 &amp; 0 \\&#10;\phantom{e_\idx{x}} &amp; \phantom{e_\idx{y}} &amp; \phantom{e_\idx{z}} &amp; 1&#10;\end{bmatrix}&#10;\right)^{-1}&#10;$$&#10;&#10;\end{document}"/>
  <p:tag name="IGUANATEXSIZE" val="28"/>
  <p:tag name="IGUANATEXCURSOR" val="888"/>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phantom{-w_\idx{x}} &amp; \phantom{-w_\idx{y}} &amp; \phantom{-w_\idx{z}} &amp; 0 \\&#10;0 &amp; 0 &amp; 0 &amp; 1&#10;\end{bmatrix}&#10;\begin{bmatrix}&#10;1 &amp; 0 &amp; 0 &amp; 0 \\&#10;0 &amp; 1 &amp; 0 &amp; 0 \\&#10;0 &amp; 0 &amp; 1 &amp; 0 \\&#10;\phantom{e_\idx{x}} &amp; \phantom{e_\idx{y}} &amp; \phantom{e_\idx{z}} &amp; 1&#10;\end{bmatrix}&#10;\right)^{-1}&#10;$$&#10;&#10;\end{document}"/>
  <p:tag name="IGUANATEXSIZE" val="28"/>
  <p:tag name="IGUANATEXCURSOR" val="929"/>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w_\idx{x} &amp; -w_\idx{y} &amp; -w_\idx{z} &amp; 0 \\&#10;0 &amp; 0 &amp; 0 &amp; 1&#10;\end{bmatrix}&#10;\begin{bmatrix}&#10;1 &amp; 0 &amp; 0 &amp; 0 \\&#10;0 &amp; 1 &amp; 0 &amp; 0 \\&#10;0 &amp; 0 &amp; 1 &amp; 0 \\&#10;\phantom{e_\idx{x}} &amp; \phantom{e_\idx{y}} &amp; \phantom{e_\idx{z}} &amp; 1&#10;\end{bmatrix}&#10;\right)^{-1}&#10;$$&#10;&#10;\end{document}"/>
  <p:tag name="IGUANATEXSIZE" val="28"/>
  <p:tag name="IGUANATEXCURSOR" val="97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93"/>
  <p:tag name="ORIGINALWIDTH" val="6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k}&#10;$$&#10;&#10;\end{document}"/>
  <p:tag name="IGUANATEXSIZE" val="24"/>
  <p:tag name="IGUANATEXCURSOR" val="823"/>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34405</TotalTime>
  <Words>840</Words>
  <Application>Microsoft Office PowerPoint</Application>
  <PresentationFormat>Widescreen</PresentationFormat>
  <Paragraphs>75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Orthodox Herbertarian</vt:lpstr>
      <vt:lpstr>Times New Roman</vt:lpstr>
      <vt:lpstr>Whipsmart</vt:lpstr>
      <vt:lpstr>Office Theme</vt:lpstr>
      <vt:lpstr>Computer Graphics Camera Control</vt:lpstr>
      <vt:lpstr>First Person Camera</vt:lpstr>
      <vt:lpstr>Third Person Camera</vt:lpstr>
      <vt:lpstr>View transformation: base directions from lookat point</vt:lpstr>
      <vt:lpstr>View transformation: matrix from base directions and eye position</vt:lpstr>
      <vt:lpstr>View transformation: matrix from base directions and eye position</vt:lpstr>
      <vt:lpstr>Generic up direction in the world</vt:lpstr>
      <vt:lpstr>Base directions</vt:lpstr>
      <vt:lpstr>Compute view matrix</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307</cp:revision>
  <dcterms:created xsi:type="dcterms:W3CDTF">2014-12-27T20:04:49Z</dcterms:created>
  <dcterms:modified xsi:type="dcterms:W3CDTF">2019-11-07T20:54:57Z</dcterms:modified>
</cp:coreProperties>
</file>