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3.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4.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5.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6.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7.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8.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9.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28"/>
  </p:notesMasterIdLst>
  <p:sldIdLst>
    <p:sldId id="256" r:id="rId2"/>
    <p:sldId id="320" r:id="rId3"/>
    <p:sldId id="321" r:id="rId4"/>
    <p:sldId id="322" r:id="rId5"/>
    <p:sldId id="323" r:id="rId6"/>
    <p:sldId id="324" r:id="rId7"/>
    <p:sldId id="325" r:id="rId8"/>
    <p:sldId id="326" r:id="rId9"/>
    <p:sldId id="327" r:id="rId10"/>
    <p:sldId id="328" r:id="rId11"/>
    <p:sldId id="329" r:id="rId12"/>
    <p:sldId id="330" r:id="rId13"/>
    <p:sldId id="331" r:id="rId14"/>
    <p:sldId id="333" r:id="rId15"/>
    <p:sldId id="335" r:id="rId16"/>
    <p:sldId id="336" r:id="rId17"/>
    <p:sldId id="337" r:id="rId18"/>
    <p:sldId id="338" r:id="rId19"/>
    <p:sldId id="339" r:id="rId20"/>
    <p:sldId id="340" r:id="rId21"/>
    <p:sldId id="347" r:id="rId22"/>
    <p:sldId id="342" r:id="rId23"/>
    <p:sldId id="286" r:id="rId24"/>
    <p:sldId id="285" r:id="rId25"/>
    <p:sldId id="348" r:id="rId26"/>
    <p:sldId id="34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FF"/>
    <a:srgbClr val="A1FFA1"/>
    <a:srgbClr val="FF0909"/>
    <a:srgbClr val="0D0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60"/>
  </p:normalViewPr>
  <p:slideViewPr>
    <p:cSldViewPr snapToGrid="0">
      <p:cViewPr varScale="1">
        <p:scale>
          <a:sx n="134" d="100"/>
          <a:sy n="134" d="100"/>
        </p:scale>
        <p:origin x="8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53498-0D27-4BA1-B64E-F3F0DF81F6FC}" type="datetimeFigureOut">
              <a:rPr lang="en-US" smtClean="0"/>
              <a:t>2020-04-07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4EACB1-31E9-4803-B2A0-303E52099FBA}" type="slidenum">
              <a:rPr lang="en-US" smtClean="0"/>
              <a:t>‹#›</a:t>
            </a:fld>
            <a:endParaRPr lang="en-US"/>
          </a:p>
        </p:txBody>
      </p:sp>
    </p:spTree>
    <p:extLst>
      <p:ext uri="{BB962C8B-B14F-4D97-AF65-F5344CB8AC3E}">
        <p14:creationId xmlns:p14="http://schemas.microsoft.com/office/powerpoint/2010/main" val="3329449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measure is radiance. This is absolutely the most important measure in computer graphics, and when less educated graphics programmers talk about light intensity, they most often should say radiance instead.</a:t>
            </a:r>
          </a:p>
          <a:p>
            <a:endParaRPr lang="en-US" dirty="0" smtClean="0"/>
          </a:p>
          <a:p>
            <a:r>
              <a:rPr lang="en-US" dirty="0" smtClean="0"/>
              <a:t>Radiance is density of radiant power with respect to both position and direction. We are</a:t>
            </a:r>
            <a:r>
              <a:rPr lang="en-US" baseline="0" dirty="0" smtClean="0"/>
              <a:t> going to examine it more rigorously, but let us first consider intuitively what it can express and why it is a good measure for us.</a:t>
            </a:r>
          </a:p>
          <a:p>
            <a:endParaRPr lang="en-US" baseline="0" dirty="0" smtClean="0"/>
          </a:p>
          <a:p>
            <a:r>
              <a:rPr lang="en-US" baseline="0" dirty="0" smtClean="0"/>
              <a:t>Radiance is a function of both position and direction. Although we have been talking and will continue to talk in terms of surfaces, radiance can be interpreted at any point in space (if there is no surface there, just image we put one there). Thus, our complete virtual world can be imagined as a continuous, five-dimensional (3D for position, +2D for directions) radiance field. Of course we will only be interested in the radiance at certain points and directions, but the field is still there.</a:t>
            </a:r>
          </a:p>
          <a:p>
            <a:endParaRPr lang="en-US" baseline="0" dirty="0" smtClean="0"/>
          </a:p>
          <a:p>
            <a:r>
              <a:rPr lang="en-US" baseline="0" dirty="0" smtClean="0"/>
              <a:t>Now consider two points in space, and their radiances along the line that connects them. We know that light travels along straight lines. So what is the relation between the radiance at those two points? If there is no object in between to block the light, no medium that scatters the light, and no interfering light source that adds more radiance, the flock of photons travelling along one arrow will be the same as the photons travelling at the other. Radiance will not change along rays of light.</a:t>
            </a:r>
          </a:p>
          <a:p>
            <a:endParaRPr lang="en-US" baseline="0" dirty="0" smtClean="0"/>
          </a:p>
          <a:p>
            <a:r>
              <a:rPr lang="en-US" baseline="0" dirty="0" smtClean="0"/>
              <a:t>Now imagine at one point is our eye, and at the other a surface point. If we manage to find the radiance exiting the surface toward the eye, than we have also managed to find the radiance arriving at the eye from that given direction.</a:t>
            </a:r>
          </a:p>
          <a:p>
            <a:endParaRPr lang="en-US" baseline="0" dirty="0" smtClean="0"/>
          </a:p>
          <a:p>
            <a:r>
              <a:rPr lang="en-US" baseline="0" dirty="0" smtClean="0"/>
              <a:t>Let us look at the proper definition of radiance, and see that the above properties indeed are true and radiance can be used to characterize the appearance of surface points.</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2</a:t>
            </a:fld>
            <a:endParaRPr lang="en-US" dirty="0"/>
          </a:p>
        </p:txBody>
      </p:sp>
    </p:spTree>
    <p:extLst>
      <p:ext uri="{BB962C8B-B14F-4D97-AF65-F5344CB8AC3E}">
        <p14:creationId xmlns:p14="http://schemas.microsoft.com/office/powerpoint/2010/main" val="3724150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Holy Grail of computer graphics is the rendering equation. This expresses how much light a certain</a:t>
            </a:r>
            <a:r>
              <a:rPr lang="en-US" baseline="0" dirty="0" smtClean="0"/>
              <a:t> surface point reflects into a certain direction, i.e. what color a surface appears under given lighting conditions.</a:t>
            </a:r>
          </a:p>
          <a:p>
            <a:endParaRPr lang="en-US" baseline="0" dirty="0" smtClean="0"/>
          </a:p>
          <a:p>
            <a:r>
              <a:rPr lang="en-US" baseline="0" dirty="0" smtClean="0"/>
              <a:t>Although the rendering equation is a formidable-looking integral equation with term yet unexplained, its meaning can be put in words quite simply. Also, after simplifying </a:t>
            </a:r>
            <a:r>
              <a:rPr lang="en-US" baseline="0" dirty="0" err="1" smtClean="0"/>
              <a:t>assumpltions</a:t>
            </a:r>
            <a:r>
              <a:rPr lang="en-US" baseline="0" dirty="0" smtClean="0"/>
              <a:t> </a:t>
            </a:r>
            <a:r>
              <a:rPr lang="en-US" baseline="0" dirty="0" err="1" smtClean="0"/>
              <a:t>andwith</a:t>
            </a:r>
            <a:r>
              <a:rPr lang="en-US" baseline="0" dirty="0" smtClean="0"/>
              <a:t> simple lighting and material models, the rendering equation will turn in pretty simple and swiftly computable formulas.</a:t>
            </a:r>
          </a:p>
          <a:p>
            <a:endParaRPr lang="en-US" baseline="0" dirty="0" smtClean="0"/>
          </a:p>
          <a:p>
            <a:endParaRPr lang="en-US" baseline="0" dirty="0" smtClean="0"/>
          </a:p>
          <a:p>
            <a:r>
              <a:rPr lang="en-US" baseline="0" dirty="0" smtClean="0"/>
              <a:t>The rendering equation expressed the outgoing radiance </a:t>
            </a:r>
            <a:r>
              <a:rPr lang="en-US" sz="1200" i="1" dirty="0" smtClean="0">
                <a:latin typeface="Times New Roman" pitchFamily="18" charset="0"/>
              </a:rPr>
              <a:t>L</a:t>
            </a:r>
            <a:r>
              <a:rPr lang="en-US" baseline="0" dirty="0" smtClean="0"/>
              <a:t> towards direction </a:t>
            </a:r>
            <a:r>
              <a:rPr lang="hu-HU" sz="1200" dirty="0" smtClean="0">
                <a:latin typeface="Symbol" pitchFamily="18" charset="2"/>
              </a:rPr>
              <a:t>w</a:t>
            </a:r>
            <a:r>
              <a:rPr lang="en-US" baseline="0" dirty="0" smtClean="0"/>
              <a:t> from shaded surface point </a:t>
            </a:r>
            <a:r>
              <a:rPr lang="hu-HU" sz="1200" b="1" i="1" dirty="0" smtClean="0">
                <a:latin typeface="Times New Roman" pitchFamily="18" charset="0"/>
              </a:rPr>
              <a:t>x</a:t>
            </a:r>
            <a:r>
              <a:rPr lang="en-US" baseline="0" dirty="0" smtClean="0"/>
              <a:t>, as the radiance incoming from all directions, times the probability it is reflected towards the outgoing direction.</a:t>
            </a:r>
          </a:p>
          <a:p>
            <a:endParaRPr lang="en-US" baseline="0" dirty="0" smtClean="0"/>
          </a:p>
          <a:p>
            <a:r>
              <a:rPr lang="en-US" baseline="0" dirty="0" smtClean="0"/>
              <a:t>The factor </a:t>
            </a:r>
            <a:r>
              <a:rPr lang="hu-HU" sz="1200" dirty="0" smtClean="0">
                <a:solidFill>
                  <a:srgbClr val="0070C0"/>
                </a:solidFill>
                <a:latin typeface="Times New Roman" pitchFamily="18" charset="0"/>
              </a:rPr>
              <a:t>cos</a:t>
            </a:r>
            <a:r>
              <a:rPr lang="hu-HU" sz="1200" dirty="0" smtClean="0">
                <a:solidFill>
                  <a:srgbClr val="0070C0"/>
                </a:solidFill>
                <a:latin typeface="Times New Roman" pitchFamily="18" charset="0"/>
                <a:sym typeface="Symbol" pitchFamily="18" charset="2"/>
              </a:rPr>
              <a:t>’</a:t>
            </a:r>
            <a:r>
              <a:rPr lang="en-US" sz="1200" dirty="0" smtClean="0">
                <a:solidFill>
                  <a:srgbClr val="0070C0"/>
                </a:solidFill>
                <a:latin typeface="Times New Roman" pitchFamily="18" charset="0"/>
                <a:sym typeface="Symbol" pitchFamily="18" charset="2"/>
              </a:rPr>
              <a:t> </a:t>
            </a:r>
            <a:r>
              <a:rPr lang="hu-HU" sz="1200" i="1" dirty="0" smtClean="0">
                <a:solidFill>
                  <a:srgbClr val="0070C0"/>
                </a:solidFill>
                <a:latin typeface="Times New Roman" pitchFamily="18" charset="0"/>
              </a:rPr>
              <a:t>f</a:t>
            </a:r>
            <a:r>
              <a:rPr lang="hu-HU" sz="1200" baseline="-25000" dirty="0" smtClean="0">
                <a:solidFill>
                  <a:srgbClr val="0070C0"/>
                </a:solidFill>
                <a:latin typeface="Times New Roman" pitchFamily="18" charset="0"/>
              </a:rPr>
              <a:t>r</a:t>
            </a:r>
            <a:r>
              <a:rPr lang="hu-HU" sz="1200" dirty="0" smtClean="0">
                <a:solidFill>
                  <a:srgbClr val="0070C0"/>
                </a:solidFill>
                <a:latin typeface="Times New Roman" pitchFamily="18" charset="0"/>
              </a:rPr>
              <a:t>(</a:t>
            </a:r>
            <a:r>
              <a:rPr lang="hu-HU" sz="1200" dirty="0" smtClean="0">
                <a:solidFill>
                  <a:srgbClr val="0070C0"/>
                </a:solidFill>
                <a:latin typeface="Times New Roman" pitchFamily="18" charset="0"/>
                <a:sym typeface="Symbol" pitchFamily="18" charset="2"/>
              </a:rPr>
              <a:t>’</a:t>
            </a:r>
            <a:r>
              <a:rPr lang="hu-HU" sz="1200" dirty="0" smtClean="0">
                <a:solidFill>
                  <a:srgbClr val="0070C0"/>
                </a:solidFill>
                <a:latin typeface="Times New Roman" pitchFamily="18" charset="0"/>
              </a:rPr>
              <a:t>,</a:t>
            </a:r>
            <a:r>
              <a:rPr lang="en-US" sz="1200" dirty="0" smtClean="0">
                <a:solidFill>
                  <a:srgbClr val="0070C0"/>
                </a:solidFill>
                <a:latin typeface="Times New Roman" pitchFamily="18" charset="0"/>
              </a:rPr>
              <a:t> </a:t>
            </a:r>
            <a:r>
              <a:rPr lang="hu-HU" sz="1200" b="1" i="1" dirty="0" smtClean="0">
                <a:solidFill>
                  <a:srgbClr val="0070C0"/>
                </a:solidFill>
                <a:latin typeface="Times New Roman" pitchFamily="18" charset="0"/>
              </a:rPr>
              <a:t>x</a:t>
            </a:r>
            <a:r>
              <a:rPr lang="hu-HU" sz="1200" dirty="0" smtClean="0">
                <a:solidFill>
                  <a:srgbClr val="0070C0"/>
                </a:solidFill>
                <a:latin typeface="Times New Roman" pitchFamily="18" charset="0"/>
              </a:rPr>
              <a:t>,</a:t>
            </a:r>
            <a:r>
              <a:rPr lang="en-US" sz="1200" dirty="0" smtClean="0">
                <a:solidFill>
                  <a:srgbClr val="0070C0"/>
                </a:solidFill>
                <a:latin typeface="Times New Roman" pitchFamily="18" charset="0"/>
              </a:rPr>
              <a:t> </a:t>
            </a:r>
            <a:r>
              <a:rPr lang="hu-HU" sz="1200" dirty="0" smtClean="0">
                <a:solidFill>
                  <a:srgbClr val="0070C0"/>
                </a:solidFill>
                <a:latin typeface="Times New Roman" pitchFamily="18" charset="0"/>
                <a:sym typeface="Symbol" pitchFamily="18" charset="2"/>
              </a:rPr>
              <a:t></a:t>
            </a:r>
            <a:r>
              <a:rPr lang="hu-HU" sz="1200" dirty="0" smtClean="0">
                <a:solidFill>
                  <a:srgbClr val="0070C0"/>
                </a:solidFill>
                <a:latin typeface="Times New Roman" pitchFamily="18" charset="0"/>
              </a:rPr>
              <a:t>)</a:t>
            </a:r>
            <a:r>
              <a:rPr lang="en-US" sz="1200" dirty="0" smtClean="0">
                <a:solidFill>
                  <a:srgbClr val="0070C0"/>
                </a:solidFill>
                <a:latin typeface="Times New Roman" pitchFamily="18" charset="0"/>
              </a:rPr>
              <a:t> </a:t>
            </a:r>
            <a:r>
              <a:rPr lang="en-US" baseline="0" dirty="0" smtClean="0"/>
              <a:t>expresses the probability density of a photon incoming from </a:t>
            </a:r>
            <a:r>
              <a:rPr lang="hu-HU" sz="1200" dirty="0" smtClean="0">
                <a:solidFill>
                  <a:srgbClr val="0070C0"/>
                </a:solidFill>
                <a:latin typeface="Times New Roman" pitchFamily="18" charset="0"/>
                <a:sym typeface="Symbol" pitchFamily="18" charset="2"/>
              </a:rPr>
              <a:t>’</a:t>
            </a:r>
            <a:r>
              <a:rPr lang="en-US" baseline="0" dirty="0" smtClean="0"/>
              <a:t> </a:t>
            </a:r>
            <a:r>
              <a:rPr lang="en-US" baseline="0" dirty="0" err="1" smtClean="0"/>
              <a:t>refected</a:t>
            </a:r>
            <a:r>
              <a:rPr lang="en-US" baseline="0" dirty="0" smtClean="0"/>
              <a:t> towards </a:t>
            </a:r>
            <a:r>
              <a:rPr lang="hu-HU" sz="1200" dirty="0" smtClean="0">
                <a:solidFill>
                  <a:srgbClr val="0070C0"/>
                </a:solidFill>
                <a:latin typeface="Times New Roman" pitchFamily="18" charset="0"/>
                <a:sym typeface="Symbol" pitchFamily="18" charset="2"/>
              </a:rPr>
              <a:t></a:t>
            </a:r>
            <a:r>
              <a:rPr lang="en-US" baseline="0" dirty="0" smtClean="0"/>
              <a:t>. We will examine it further in the following slides.</a:t>
            </a:r>
          </a:p>
          <a:p>
            <a:endParaRPr lang="en-US" baseline="0" dirty="0" smtClean="0"/>
          </a:p>
          <a:p>
            <a:r>
              <a:rPr lang="en-US" baseline="0" dirty="0" smtClean="0"/>
              <a:t>In the real world, in most situations, some radiance is going to be incoming from all directions, reflected from the surrounding surfaces. However, actually computing this integral (an approach called global illumination) would lead to immense computational costs and very slow, if realistic, rendering. Thus, we consider a simpler theoretical case: when all light is incoming from a single direction.  </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3</a:t>
            </a:fld>
            <a:endParaRPr lang="en-US" dirty="0"/>
          </a:p>
        </p:txBody>
      </p:sp>
    </p:spTree>
    <p:extLst>
      <p:ext uri="{BB962C8B-B14F-4D97-AF65-F5344CB8AC3E}">
        <p14:creationId xmlns:p14="http://schemas.microsoft.com/office/powerpoint/2010/main" val="1701885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dirty="0" smtClean="0"/>
              <a:t>Note</a:t>
            </a:r>
            <a:r>
              <a:rPr lang="en-US" baseline="0" dirty="0" smtClean="0"/>
              <a:t> that d points inwards.</a:t>
            </a:r>
          </a:p>
          <a:p>
            <a:endParaRPr lang="en-US" baseline="0" dirty="0" smtClean="0"/>
          </a:p>
          <a:p>
            <a:r>
              <a:rPr lang="en-US" baseline="0" dirty="0" smtClean="0"/>
              <a:t>Why do we use d and not l? Because the light incoming here is not necessarily from an abstract light source, and in our practice, it never will be. Furthermore, d points inward and l would point outward.</a:t>
            </a:r>
          </a:p>
        </p:txBody>
      </p:sp>
      <p:sp>
        <p:nvSpPr>
          <p:cNvPr id="4" name="Dia számának helye 3"/>
          <p:cNvSpPr>
            <a:spLocks noGrp="1"/>
          </p:cNvSpPr>
          <p:nvPr>
            <p:ph type="sldNum" sz="quarter" idx="10"/>
          </p:nvPr>
        </p:nvSpPr>
        <p:spPr/>
        <p:txBody>
          <a:bodyPr/>
          <a:lstStyle/>
          <a:p>
            <a:fld id="{64F8FCFD-A81E-4F03-9EE9-AF679686BD11}" type="slidenum">
              <a:rPr lang="en-US" smtClean="0"/>
              <a:pPr/>
              <a:t>6</a:t>
            </a:fld>
            <a:endParaRPr lang="en-US" dirty="0"/>
          </a:p>
        </p:txBody>
      </p:sp>
    </p:spTree>
    <p:extLst>
      <p:ext uri="{BB962C8B-B14F-4D97-AF65-F5344CB8AC3E}">
        <p14:creationId xmlns:p14="http://schemas.microsoft.com/office/powerpoint/2010/main" val="4182114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8</a:t>
            </a:fld>
            <a:endParaRPr lang="en-US"/>
          </a:p>
        </p:txBody>
      </p:sp>
    </p:spTree>
    <p:extLst>
      <p:ext uri="{BB962C8B-B14F-4D97-AF65-F5344CB8AC3E}">
        <p14:creationId xmlns:p14="http://schemas.microsoft.com/office/powerpoint/2010/main" val="3234506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1150938" y="692150"/>
            <a:ext cx="4556125" cy="3416300"/>
          </a:xfrm>
          <a:ln/>
        </p:spPr>
      </p:sp>
      <p:sp>
        <p:nvSpPr>
          <p:cNvPr id="33795" name="Rectangle 3"/>
          <p:cNvSpPr>
            <a:spLocks noGrp="1" noChangeArrowheads="1"/>
          </p:cNvSpPr>
          <p:nvPr>
            <p:ph type="body" idx="1"/>
          </p:nvPr>
        </p:nvSpPr>
        <p:spPr>
          <a:noFill/>
          <a:ln w="9525"/>
        </p:spPr>
        <p:txBody>
          <a:bodyPr/>
          <a:lstStyle/>
          <a:p>
            <a:r>
              <a:rPr lang="en-US" smtClean="0"/>
              <a:t>The Fresnel function depends on the wavelength and on the incident angle. When we see an object, we can observe surfaces of many different orientations, so we perceive the Fresnel function as a whole.</a:t>
            </a:r>
          </a:p>
        </p:txBody>
      </p:sp>
    </p:spTree>
    <p:extLst>
      <p:ext uri="{BB962C8B-B14F-4D97-AF65-F5344CB8AC3E}">
        <p14:creationId xmlns:p14="http://schemas.microsoft.com/office/powerpoint/2010/main" val="269120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Although the Fresnel law describes the case of incoming light separated into a reflected and a transmitted part, because of the symmetry of the BRDF this also works the other way round: if we look at the surface point from direction –</a:t>
            </a:r>
            <a:r>
              <a:rPr lang="en-US" sz="1200" b="1" i="1" dirty="0" smtClean="0">
                <a:latin typeface="Times New Roman" pitchFamily="18" charset="0"/>
                <a:sym typeface="Symbol" pitchFamily="18" charset="2"/>
              </a:rPr>
              <a:t>d</a:t>
            </a:r>
            <a:r>
              <a:rPr lang="en-US" baseline="0" dirty="0" smtClean="0"/>
              <a:t>, the radiance reflected towards the eye, along direction -</a:t>
            </a:r>
            <a:r>
              <a:rPr lang="en-US" sz="1200" b="1" i="1" dirty="0" smtClean="0">
                <a:latin typeface="Times New Roman" pitchFamily="18" charset="0"/>
                <a:sym typeface="Symbol" pitchFamily="18" charset="2"/>
              </a:rPr>
              <a:t>d</a:t>
            </a:r>
            <a:r>
              <a:rPr lang="en-US" baseline="0" dirty="0" smtClean="0"/>
              <a:t>, is the radiance incoming from </a:t>
            </a:r>
            <a:r>
              <a:rPr lang="en-US" sz="1200" b="1" i="1" dirty="0" err="1" smtClean="0">
                <a:latin typeface="Times New Roman" pitchFamily="18" charset="0"/>
                <a:sym typeface="Symbol" pitchFamily="18" charset="2"/>
              </a:rPr>
              <a:t>d</a:t>
            </a:r>
            <a:r>
              <a:rPr lang="en-US" sz="1200" baseline="-25000" dirty="0" err="1" smtClean="0">
                <a:latin typeface="Times New Roman" pitchFamily="18" charset="0"/>
                <a:sym typeface="Symbol" pitchFamily="18" charset="2"/>
              </a:rPr>
              <a:t>r</a:t>
            </a:r>
            <a:r>
              <a:rPr lang="en-US" sz="1200" baseline="-25000" dirty="0" smtClean="0">
                <a:latin typeface="Whipsmart" panose="020B0502030203050204" pitchFamily="34" charset="0"/>
                <a:sym typeface="Symbol" pitchFamily="18" charset="2"/>
              </a:rPr>
              <a:t> </a:t>
            </a:r>
            <a:r>
              <a:rPr lang="en-US" dirty="0" smtClean="0"/>
              <a:t>times the Fresnel reflectance plus </a:t>
            </a:r>
            <a:r>
              <a:rPr lang="en-US" baseline="0" dirty="0" smtClean="0"/>
              <a:t>the radiance incoming from </a:t>
            </a:r>
            <a:r>
              <a:rPr lang="en-US" sz="1200" b="1" i="1" dirty="0" err="1" smtClean="0">
                <a:latin typeface="Times New Roman" pitchFamily="18" charset="0"/>
                <a:sym typeface="Symbol" pitchFamily="18" charset="2"/>
              </a:rPr>
              <a:t>d</a:t>
            </a:r>
            <a:r>
              <a:rPr lang="en-US" sz="1200" baseline="-25000" dirty="0" err="1" smtClean="0">
                <a:latin typeface="Times New Roman" pitchFamily="18" charset="0"/>
                <a:sym typeface="Symbol" pitchFamily="18" charset="2"/>
              </a:rPr>
              <a:t>t</a:t>
            </a:r>
            <a:r>
              <a:rPr lang="en-US" sz="1200" baseline="-25000" dirty="0" smtClean="0">
                <a:latin typeface="Whipsmart" panose="020B0502030203050204" pitchFamily="34" charset="0"/>
                <a:sym typeface="Symbol" pitchFamily="18" charset="2"/>
              </a:rPr>
              <a:t> </a:t>
            </a:r>
            <a:r>
              <a:rPr lang="en-US" dirty="0" smtClean="0"/>
              <a:t>times the Fresnel transmittance.</a:t>
            </a:r>
          </a:p>
          <a:p>
            <a:endParaRPr lang="en-US" dirty="0"/>
          </a:p>
        </p:txBody>
      </p:sp>
      <p:sp>
        <p:nvSpPr>
          <p:cNvPr id="4" name="Dia számának helye 3"/>
          <p:cNvSpPr>
            <a:spLocks noGrp="1"/>
          </p:cNvSpPr>
          <p:nvPr>
            <p:ph type="sldNum" sz="quarter" idx="10"/>
          </p:nvPr>
        </p:nvSpPr>
        <p:spPr/>
        <p:txBody>
          <a:bodyPr/>
          <a:lstStyle/>
          <a:p>
            <a:fld id="{64F8FCFD-A81E-4F03-9EE9-AF679686BD11}" type="slidenum">
              <a:rPr lang="en-US" smtClean="0"/>
              <a:pPr/>
              <a:t>11</a:t>
            </a:fld>
            <a:endParaRPr lang="en-US" dirty="0"/>
          </a:p>
        </p:txBody>
      </p:sp>
    </p:spTree>
    <p:extLst>
      <p:ext uri="{BB962C8B-B14F-4D97-AF65-F5344CB8AC3E}">
        <p14:creationId xmlns:p14="http://schemas.microsoft.com/office/powerpoint/2010/main" val="3315342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150938" y="692150"/>
            <a:ext cx="4556125" cy="3416300"/>
          </a:xfrm>
          <a:ln/>
        </p:spPr>
      </p:sp>
      <p:sp>
        <p:nvSpPr>
          <p:cNvPr id="34819" name="Rectangle 3"/>
          <p:cNvSpPr>
            <a:spLocks noGrp="1" noChangeArrowheads="1"/>
          </p:cNvSpPr>
          <p:nvPr>
            <p:ph type="body" idx="1"/>
          </p:nvPr>
        </p:nvSpPr>
        <p:spPr>
          <a:noFill/>
          <a:ln w="9525"/>
        </p:spPr>
        <p:txBody>
          <a:bodyPr/>
          <a:lstStyle/>
          <a:p>
            <a:r>
              <a:rPr lang="en-US" dirty="0" smtClean="0"/>
              <a:t>To render smooth surfaces, we should compute the ideal reflection direction. Assume that incident direction </a:t>
            </a:r>
            <a:r>
              <a:rPr lang="en-US" sz="1200" b="1" i="1" dirty="0" smtClean="0">
                <a:latin typeface="Times New Roman"/>
                <a:cs typeface="Times New Roman"/>
                <a:sym typeface="Symbol" pitchFamily="18" charset="2"/>
              </a:rPr>
              <a:t>d</a:t>
            </a:r>
            <a:r>
              <a:rPr lang="en-US" dirty="0" smtClean="0"/>
              <a:t> and surface normal </a:t>
            </a:r>
            <a:r>
              <a:rPr lang="en-US" sz="1200" b="1" i="1" dirty="0" smtClean="0">
                <a:latin typeface="Times New Roman"/>
                <a:cs typeface="Times New Roman"/>
                <a:sym typeface="Symbol" pitchFamily="18" charset="2"/>
              </a:rPr>
              <a:t>n</a:t>
            </a:r>
            <a:r>
              <a:rPr lang="en-US" dirty="0" smtClean="0"/>
              <a:t> are unit length vectors.</a:t>
            </a:r>
          </a:p>
          <a:p>
            <a:r>
              <a:rPr lang="en-US" dirty="0" smtClean="0"/>
              <a:t>Incident direction </a:t>
            </a:r>
            <a:r>
              <a:rPr lang="en-US" sz="1200" b="1" i="1" dirty="0" smtClean="0">
                <a:latin typeface="Times New Roman" pitchFamily="18" charset="0"/>
                <a:sym typeface="Symbol" pitchFamily="18" charset="2"/>
              </a:rPr>
              <a:t>d</a:t>
            </a:r>
            <a:r>
              <a:rPr lang="en-US" dirty="0" smtClean="0"/>
              <a:t> is decomposed to a component parallel to the normal and a component that is perpendicular to it. Then, the reflection direction is built up from these two components.</a:t>
            </a:r>
            <a:endParaRPr lang="hu-HU" dirty="0" smtClean="0"/>
          </a:p>
        </p:txBody>
      </p:sp>
    </p:spTree>
    <p:extLst>
      <p:ext uri="{BB962C8B-B14F-4D97-AF65-F5344CB8AC3E}">
        <p14:creationId xmlns:p14="http://schemas.microsoft.com/office/powerpoint/2010/main" val="1797411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Although the Fresnel law describes the case of incoming light separated into a reflected and a transmitted part, because of the symmetry of the BRDF this also works the other way round: if we look at the surface point from direction –</a:t>
            </a:r>
            <a:r>
              <a:rPr lang="en-US" sz="1200" b="1" i="1" dirty="0" smtClean="0">
                <a:latin typeface="Times New Roman" pitchFamily="18" charset="0"/>
                <a:sym typeface="Symbol" pitchFamily="18" charset="2"/>
              </a:rPr>
              <a:t>d</a:t>
            </a:r>
            <a:r>
              <a:rPr lang="en-US" baseline="0" dirty="0" smtClean="0"/>
              <a:t>, the radiance reflected towards the eye, along direction -</a:t>
            </a:r>
            <a:r>
              <a:rPr lang="en-US" sz="1200" b="1" i="1" dirty="0" smtClean="0">
                <a:latin typeface="Times New Roman" pitchFamily="18" charset="0"/>
                <a:sym typeface="Symbol" pitchFamily="18" charset="2"/>
              </a:rPr>
              <a:t>d</a:t>
            </a:r>
            <a:r>
              <a:rPr lang="en-US" baseline="0" dirty="0" smtClean="0"/>
              <a:t>, is the radiance incoming from </a:t>
            </a:r>
            <a:r>
              <a:rPr lang="en-US" sz="1200" b="1" i="1" dirty="0" err="1" smtClean="0">
                <a:latin typeface="Times New Roman" pitchFamily="18" charset="0"/>
                <a:sym typeface="Symbol" pitchFamily="18" charset="2"/>
              </a:rPr>
              <a:t>d</a:t>
            </a:r>
            <a:r>
              <a:rPr lang="en-US" sz="1200" baseline="-25000" dirty="0" err="1" smtClean="0">
                <a:latin typeface="Times New Roman" pitchFamily="18" charset="0"/>
                <a:sym typeface="Symbol" pitchFamily="18" charset="2"/>
              </a:rPr>
              <a:t>r</a:t>
            </a:r>
            <a:r>
              <a:rPr lang="en-US" sz="1200" baseline="-25000" dirty="0" smtClean="0">
                <a:latin typeface="Whipsmart" panose="020B0502030203050204" pitchFamily="34" charset="0"/>
                <a:sym typeface="Symbol" pitchFamily="18" charset="2"/>
              </a:rPr>
              <a:t> </a:t>
            </a:r>
            <a:r>
              <a:rPr lang="en-US" dirty="0" smtClean="0"/>
              <a:t>times the Fresnel reflectance plus </a:t>
            </a:r>
            <a:r>
              <a:rPr lang="en-US" baseline="0" dirty="0" smtClean="0"/>
              <a:t>the radiance incoming from </a:t>
            </a:r>
            <a:r>
              <a:rPr lang="en-US" sz="1200" b="1" i="1" dirty="0" err="1" smtClean="0">
                <a:latin typeface="Times New Roman" pitchFamily="18" charset="0"/>
                <a:sym typeface="Symbol" pitchFamily="18" charset="2"/>
              </a:rPr>
              <a:t>d</a:t>
            </a:r>
            <a:r>
              <a:rPr lang="en-US" sz="1200" baseline="-25000" dirty="0" err="1" smtClean="0">
                <a:latin typeface="Times New Roman" pitchFamily="18" charset="0"/>
                <a:sym typeface="Symbol" pitchFamily="18" charset="2"/>
              </a:rPr>
              <a:t>t</a:t>
            </a:r>
            <a:r>
              <a:rPr lang="en-US" sz="1200" baseline="-25000" dirty="0" smtClean="0">
                <a:latin typeface="Whipsmart" panose="020B0502030203050204" pitchFamily="34" charset="0"/>
                <a:sym typeface="Symbol" pitchFamily="18" charset="2"/>
              </a:rPr>
              <a:t> </a:t>
            </a:r>
            <a:r>
              <a:rPr lang="en-US" dirty="0" smtClean="0"/>
              <a:t>times the Fresnel transmittance.</a:t>
            </a:r>
          </a:p>
          <a:p>
            <a:endParaRPr lang="en-US" dirty="0"/>
          </a:p>
        </p:txBody>
      </p:sp>
      <p:sp>
        <p:nvSpPr>
          <p:cNvPr id="4" name="Dia számának helye 3"/>
          <p:cNvSpPr>
            <a:spLocks noGrp="1"/>
          </p:cNvSpPr>
          <p:nvPr>
            <p:ph type="sldNum" sz="quarter" idx="10"/>
          </p:nvPr>
        </p:nvSpPr>
        <p:spPr/>
        <p:txBody>
          <a:bodyPr/>
          <a:lstStyle/>
          <a:p>
            <a:fld id="{64F8FCFD-A81E-4F03-9EE9-AF679686BD11}" type="slidenum">
              <a:rPr lang="en-US" smtClean="0"/>
              <a:pPr/>
              <a:t>15</a:t>
            </a:fld>
            <a:endParaRPr lang="en-US" dirty="0"/>
          </a:p>
        </p:txBody>
      </p:sp>
    </p:spTree>
    <p:extLst>
      <p:ext uri="{BB962C8B-B14F-4D97-AF65-F5344CB8AC3E}">
        <p14:creationId xmlns:p14="http://schemas.microsoft.com/office/powerpoint/2010/main" val="123129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150938" y="692150"/>
            <a:ext cx="4556125" cy="3416300"/>
          </a:xfrm>
          <a:ln/>
        </p:spPr>
      </p:sp>
      <p:sp>
        <p:nvSpPr>
          <p:cNvPr id="35843" name="Rectangle 3"/>
          <p:cNvSpPr>
            <a:spLocks noGrp="1" noChangeArrowheads="1"/>
          </p:cNvSpPr>
          <p:nvPr>
            <p:ph type="body" idx="1"/>
          </p:nvPr>
        </p:nvSpPr>
        <p:spPr>
          <a:noFill/>
          <a:ln w="9525"/>
        </p:spPr>
        <p:txBody>
          <a:bodyPr/>
          <a:lstStyle/>
          <a:p>
            <a:r>
              <a:rPr lang="en-US" dirty="0" smtClean="0"/>
              <a:t>The refraction direction calculation is also similar. The refraction direction </a:t>
            </a:r>
            <a:r>
              <a:rPr lang="en-US" sz="1200" b="1" i="1" dirty="0" smtClean="0">
                <a:latin typeface="Times New Roman" pitchFamily="18" charset="0"/>
                <a:cs typeface="Times New Roman" pitchFamily="18" charset="0"/>
              </a:rPr>
              <a:t>d</a:t>
            </a:r>
            <a:r>
              <a:rPr lang="hu-HU" sz="1200" baseline="-25000" dirty="0" smtClean="0">
                <a:latin typeface="Times New Roman" pitchFamily="18" charset="0"/>
                <a:cs typeface="Times New Roman" pitchFamily="18" charset="0"/>
              </a:rPr>
              <a:t>t</a:t>
            </a:r>
            <a:r>
              <a:rPr lang="en-US" dirty="0" smtClean="0"/>
              <a:t> is expressed as a combination of the normal vector and a vector that is perpendicular to the normal, </a:t>
            </a:r>
            <a:r>
              <a:rPr lang="en-US" sz="1200" b="1" i="1" dirty="0" smtClean="0">
                <a:latin typeface="Times New Roman" pitchFamily="18" charset="0"/>
                <a:cs typeface="Times New Roman" pitchFamily="18" charset="0"/>
              </a:rPr>
              <a:t>t</a:t>
            </a:r>
            <a:r>
              <a:rPr lang="en-US" dirty="0" smtClean="0"/>
              <a:t>. These vectors should be combined with weights cos(beta) and sin(beta) where beta is the refraction angle.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in the reflection case, d is decomposed into perpendicular component </a:t>
            </a:r>
            <a:r>
              <a:rPr lang="en-US" sz="1200" b="1" i="1" dirty="0" smtClean="0">
                <a:latin typeface="Times New Roman" pitchFamily="18" charset="0"/>
                <a:cs typeface="Times New Roman" pitchFamily="18" charset="0"/>
              </a:rPr>
              <a:t>n </a:t>
            </a:r>
            <a:r>
              <a:rPr lang="hu-HU" sz="1200" dirty="0" err="1" smtClean="0">
                <a:latin typeface="Times New Roman" pitchFamily="18" charset="0"/>
                <a:cs typeface="Times New Roman" pitchFamily="18" charset="0"/>
              </a:rPr>
              <a:t>cos</a:t>
            </a:r>
            <a:r>
              <a:rPr lang="hu-HU" sz="1200" i="1" dirty="0" err="1" smtClean="0">
                <a:latin typeface="Symbol" pitchFamily="18" charset="2"/>
                <a:cs typeface="Times New Roman" pitchFamily="18" charset="0"/>
              </a:rPr>
              <a:t>a</a:t>
            </a:r>
            <a:r>
              <a:rPr lang="en-US" sz="1200" i="1" dirty="0" smtClean="0">
                <a:latin typeface="Symbol" pitchFamily="18" charset="2"/>
                <a:cs typeface="Times New Roman" pitchFamily="18" charset="0"/>
              </a:rPr>
              <a:t> </a:t>
            </a:r>
            <a:r>
              <a:rPr lang="en-US" sz="1200" i="0" dirty="0" smtClean="0">
                <a:latin typeface="Whipsmart" panose="020B0502030203050204" pitchFamily="34" charset="0"/>
                <a:cs typeface="+mn-cs"/>
              </a:rPr>
              <a:t>and</a:t>
            </a:r>
            <a:r>
              <a:rPr lang="en-US" sz="1200" i="0" baseline="0" dirty="0" smtClean="0">
                <a:latin typeface="Whipsmart" panose="020B0502030203050204" pitchFamily="34" charset="0"/>
                <a:cs typeface="+mn-cs"/>
              </a:rPr>
              <a:t> parallel component </a:t>
            </a:r>
            <a:r>
              <a:rPr lang="en-US" sz="1200" b="1" i="1" dirty="0" smtClean="0">
                <a:latin typeface="Times New Roman" pitchFamily="18" charset="0"/>
                <a:cs typeface="Times New Roman" pitchFamily="18" charset="0"/>
              </a:rPr>
              <a:t>d</a:t>
            </a:r>
            <a:r>
              <a:rPr lang="hu-HU" sz="1200" i="1" baseline="-25000" dirty="0" smtClean="0">
                <a:latin typeface="Times New Roman" pitchFamily="18" charset="0"/>
                <a:cs typeface="Times New Roman" pitchFamily="18" charset="0"/>
              </a:rPr>
              <a:t> </a:t>
            </a:r>
            <a:r>
              <a:rPr lang="hu-HU" sz="1200" dirty="0" smtClean="0">
                <a:latin typeface="Times New Roman" pitchFamily="18" charset="0"/>
                <a:cs typeface="Times New Roman" pitchFamily="18" charset="0"/>
              </a:rPr>
              <a:t>+ </a:t>
            </a:r>
            <a:r>
              <a:rPr lang="en-US" sz="1200" b="1" i="1" dirty="0" smtClean="0">
                <a:latin typeface="Times New Roman" pitchFamily="18" charset="0"/>
                <a:cs typeface="Times New Roman" pitchFamily="18" charset="0"/>
              </a:rPr>
              <a:t>n </a:t>
            </a:r>
            <a:r>
              <a:rPr lang="hu-HU" sz="1200" dirty="0" err="1" smtClean="0">
                <a:latin typeface="Times New Roman" pitchFamily="18" charset="0"/>
                <a:cs typeface="Times New Roman" pitchFamily="18" charset="0"/>
              </a:rPr>
              <a:t>cos</a:t>
            </a:r>
            <a:r>
              <a:rPr lang="hu-HU" sz="1200" i="1" dirty="0" err="1" smtClean="0">
                <a:latin typeface="Symbol" pitchFamily="18" charset="2"/>
                <a:cs typeface="Times New Roman" pitchFamily="18" charset="0"/>
              </a:rPr>
              <a:t>a</a:t>
            </a:r>
            <a:r>
              <a:rPr lang="en-US" sz="1200" i="0" baseline="0" dirty="0" smtClean="0">
                <a:latin typeface="Whipsmart" panose="020B0502030203050204" pitchFamily="34" charset="0"/>
                <a:cs typeface="+mn-cs"/>
              </a:rPr>
              <a:t>. The </a:t>
            </a:r>
            <a:r>
              <a:rPr lang="en-US" sz="1200" i="0" baseline="0" dirty="0" err="1" smtClean="0">
                <a:latin typeface="Whipsmart" panose="020B0502030203050204" pitchFamily="34" charset="0"/>
                <a:cs typeface="+mn-cs"/>
              </a:rPr>
              <a:t>parellel</a:t>
            </a:r>
            <a:r>
              <a:rPr lang="en-US" sz="1200" i="0" baseline="0" dirty="0" smtClean="0">
                <a:latin typeface="Whipsmart" panose="020B0502030203050204" pitchFamily="34" charset="0"/>
                <a:cs typeface="+mn-cs"/>
              </a:rPr>
              <a:t> component is of course perpendicular to the surface normal. Its length is sin </a:t>
            </a:r>
            <a:r>
              <a:rPr lang="el-GR" sz="1200" i="1" baseline="0" dirty="0" smtClean="0">
                <a:latin typeface="Times New Roman"/>
                <a:cs typeface="Times New Roman"/>
              </a:rPr>
              <a:t>α</a:t>
            </a:r>
            <a:r>
              <a:rPr lang="en-US" sz="1200" i="0" baseline="0" dirty="0" smtClean="0">
                <a:latin typeface="Whipsmart" panose="020B0502030203050204" pitchFamily="34" charset="0"/>
                <a:cs typeface="+mn-cs"/>
              </a:rPr>
              <a:t>. Thus, dividing </a:t>
            </a:r>
            <a:r>
              <a:rPr lang="en-US" sz="1200" b="1" i="1" dirty="0" smtClean="0">
                <a:latin typeface="Times New Roman" pitchFamily="18" charset="0"/>
                <a:cs typeface="Times New Roman" pitchFamily="18" charset="0"/>
              </a:rPr>
              <a:t>d</a:t>
            </a:r>
            <a:r>
              <a:rPr lang="hu-HU" sz="1200" i="1" baseline="-25000" dirty="0" smtClean="0">
                <a:latin typeface="Times New Roman" pitchFamily="18" charset="0"/>
                <a:cs typeface="Times New Roman" pitchFamily="18" charset="0"/>
              </a:rPr>
              <a:t> </a:t>
            </a:r>
            <a:r>
              <a:rPr lang="hu-HU" sz="1200" dirty="0" smtClean="0">
                <a:latin typeface="Times New Roman" pitchFamily="18" charset="0"/>
                <a:cs typeface="Times New Roman" pitchFamily="18" charset="0"/>
              </a:rPr>
              <a:t>+ </a:t>
            </a:r>
            <a:r>
              <a:rPr lang="en-US" sz="1200" b="1" i="1" dirty="0" smtClean="0">
                <a:latin typeface="Times New Roman" pitchFamily="18" charset="0"/>
                <a:cs typeface="Times New Roman" pitchFamily="18" charset="0"/>
              </a:rPr>
              <a:t>n </a:t>
            </a:r>
            <a:r>
              <a:rPr lang="hu-HU" sz="1200" dirty="0" err="1" smtClean="0">
                <a:latin typeface="Times New Roman" pitchFamily="18" charset="0"/>
                <a:cs typeface="Times New Roman" pitchFamily="18" charset="0"/>
              </a:rPr>
              <a:t>cos</a:t>
            </a:r>
            <a:r>
              <a:rPr lang="hu-HU" sz="1200" i="1" dirty="0" err="1" smtClean="0">
                <a:latin typeface="Symbol" pitchFamily="18" charset="2"/>
                <a:cs typeface="Times New Roman" pitchFamily="18" charset="0"/>
              </a:rPr>
              <a:t>a</a:t>
            </a:r>
            <a:r>
              <a:rPr lang="en-US" sz="1200" i="1" dirty="0" smtClean="0">
                <a:latin typeface="Symbol" pitchFamily="18" charset="2"/>
                <a:cs typeface="Times New Roman" pitchFamily="18" charset="0"/>
              </a:rPr>
              <a:t> </a:t>
            </a:r>
            <a:r>
              <a:rPr lang="en-US" sz="1200" i="0" baseline="0" dirty="0" smtClean="0">
                <a:latin typeface="Whipsmart" panose="020B0502030203050204" pitchFamily="34" charset="0"/>
                <a:cs typeface="+mn-cs"/>
              </a:rPr>
              <a:t>by sin a gives us </a:t>
            </a:r>
            <a:r>
              <a:rPr lang="en-US" sz="1200" b="1" i="1" dirty="0" smtClean="0">
                <a:latin typeface="Times New Roman" pitchFamily="18" charset="0"/>
                <a:cs typeface="Times New Roman" pitchFamily="18" charset="0"/>
              </a:rPr>
              <a:t>t</a:t>
            </a:r>
            <a:r>
              <a:rPr lang="en-US" sz="1200" i="0" baseline="0" dirty="0" smtClean="0">
                <a:latin typeface="Whipsmart" panose="020B0502030203050204" pitchFamily="34" charset="0"/>
                <a:cs typeface="+mn-cs"/>
              </a:rPr>
              <a:t>, a unit tangent vector of the surface. Because of Snell’s law, we know that the tangential component of the refracted direction is </a:t>
            </a:r>
            <a:r>
              <a:rPr lang="en-US" sz="1200" b="1" i="1" dirty="0" smtClean="0">
                <a:latin typeface="Times New Roman" pitchFamily="18" charset="0"/>
                <a:cs typeface="Times New Roman" pitchFamily="18" charset="0"/>
              </a:rPr>
              <a:t>t</a:t>
            </a:r>
            <a:r>
              <a:rPr lang="hu-HU" sz="1200" dirty="0" err="1" smtClean="0">
                <a:latin typeface="Times New Roman" pitchFamily="18" charset="0"/>
                <a:cs typeface="Times New Roman" pitchFamily="18" charset="0"/>
              </a:rPr>
              <a:t>sin</a:t>
            </a:r>
            <a:r>
              <a:rPr lang="hu-HU" sz="1200" dirty="0" err="1" smtClean="0">
                <a:latin typeface="Symbol" pitchFamily="18" charset="2"/>
                <a:cs typeface="Times New Roman" pitchFamily="18" charset="0"/>
              </a:rPr>
              <a:t>b</a:t>
            </a:r>
            <a:r>
              <a:rPr lang="en-US" sz="1200" i="0" baseline="0" dirty="0" smtClean="0">
                <a:latin typeface="Whipsmart" panose="020B0502030203050204" pitchFamily="34" charset="0"/>
                <a:cs typeface="+mn-cs"/>
              </a:rPr>
              <a:t>. To make the refracted vector unit length, the normal component must be </a:t>
            </a:r>
            <a:r>
              <a:rPr lang="en-US" sz="1200" dirty="0" smtClean="0">
                <a:latin typeface="Times New Roman" pitchFamily="18" charset="0"/>
                <a:sym typeface="Symbol" pitchFamily="18" charset="2"/>
              </a:rPr>
              <a:t>‒</a:t>
            </a:r>
            <a:r>
              <a:rPr lang="hu-HU" sz="1200" i="1" baseline="-25000" dirty="0" smtClean="0">
                <a:latin typeface="Times New Roman" pitchFamily="18" charset="0"/>
                <a:cs typeface="Times New Roman" pitchFamily="18" charset="0"/>
              </a:rPr>
              <a:t> </a:t>
            </a:r>
            <a:r>
              <a:rPr lang="en-US" sz="1200" b="1" i="1" dirty="0" smtClean="0">
                <a:latin typeface="Times New Roman" pitchFamily="18" charset="0"/>
                <a:cs typeface="Times New Roman" pitchFamily="18" charset="0"/>
              </a:rPr>
              <a:t>n</a:t>
            </a:r>
            <a:r>
              <a:rPr lang="hu-HU" sz="1200" dirty="0" err="1" smtClean="0">
                <a:latin typeface="Times New Roman" pitchFamily="18" charset="0"/>
                <a:cs typeface="Times New Roman" pitchFamily="18" charset="0"/>
              </a:rPr>
              <a:t>cos</a:t>
            </a:r>
            <a:r>
              <a:rPr lang="hu-HU" sz="1200" dirty="0" err="1" smtClean="0">
                <a:latin typeface="Symbol" pitchFamily="18" charset="2"/>
                <a:cs typeface="Times New Roman" pitchFamily="18" charset="0"/>
              </a:rPr>
              <a:t>b</a:t>
            </a:r>
            <a:r>
              <a:rPr lang="en-US" sz="1200" dirty="0" smtClean="0">
                <a:latin typeface="Symbol" pitchFamily="18" charset="2"/>
                <a:cs typeface="Times New Roman" pitchFamily="18" charset="0"/>
              </a:rPr>
              <a:t>.</a:t>
            </a:r>
            <a:endParaRPr lang="en-US" dirty="0" smtClean="0"/>
          </a:p>
          <a:p>
            <a:endParaRPr lang="en-US" dirty="0" smtClean="0"/>
          </a:p>
          <a:p>
            <a:r>
              <a:rPr lang="en-US" dirty="0" smtClean="0"/>
              <a:t>Now, using</a:t>
            </a:r>
            <a:r>
              <a:rPr lang="en-US" baseline="0" dirty="0" smtClean="0"/>
              <a:t> Snell’s law to eliminate beta, and </a:t>
            </a:r>
            <a:r>
              <a:rPr lang="en-US" baseline="0" dirty="0" err="1" smtClean="0"/>
              <a:t>cos</a:t>
            </a:r>
            <a:r>
              <a:rPr lang="en-US" baseline="0" dirty="0" smtClean="0"/>
              <a:t>*</a:t>
            </a:r>
            <a:r>
              <a:rPr lang="en-US" baseline="0" dirty="0" err="1" smtClean="0"/>
              <a:t>cos</a:t>
            </a:r>
            <a:r>
              <a:rPr lang="en-US" baseline="0" dirty="0" smtClean="0"/>
              <a:t> + sin*sin = 1 to eliminate </a:t>
            </a:r>
            <a:r>
              <a:rPr lang="en-US" baseline="0" dirty="0" err="1" smtClean="0"/>
              <a:t>sines</a:t>
            </a:r>
            <a:r>
              <a:rPr lang="en-US" baseline="0" dirty="0" smtClean="0"/>
              <a:t>, we get the formula for the ideal refracted direction expressed with the refractive index and the incoming light angle.</a:t>
            </a:r>
            <a:endParaRPr lang="en-US" dirty="0" smtClean="0"/>
          </a:p>
        </p:txBody>
      </p:sp>
    </p:spTree>
    <p:extLst>
      <p:ext uri="{BB962C8B-B14F-4D97-AF65-F5344CB8AC3E}">
        <p14:creationId xmlns:p14="http://schemas.microsoft.com/office/powerpoint/2010/main" val="2675582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150217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8650" y="1825624"/>
            <a:ext cx="7886700" cy="4963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866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0" y="1825624"/>
            <a:ext cx="9144000" cy="5032376"/>
          </a:xfrm>
          <a:solidFill>
            <a:schemeClr val="accent4">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smtClean="0"/>
              <a:t>Click to edit Master text styles</a:t>
            </a:r>
          </a:p>
        </p:txBody>
      </p:sp>
    </p:spTree>
    <p:extLst>
      <p:ext uri="{BB962C8B-B14F-4D97-AF65-F5344CB8AC3E}">
        <p14:creationId xmlns:p14="http://schemas.microsoft.com/office/powerpoint/2010/main" val="452246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0" y="1825624"/>
            <a:ext cx="9144000" cy="5032376"/>
          </a:xfrm>
          <a:solidFill>
            <a:schemeClr val="accent1">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smtClean="0"/>
              <a:t>Click to edit Master text styles</a:t>
            </a:r>
          </a:p>
        </p:txBody>
      </p:sp>
    </p:spTree>
    <p:extLst>
      <p:ext uri="{BB962C8B-B14F-4D97-AF65-F5344CB8AC3E}">
        <p14:creationId xmlns:p14="http://schemas.microsoft.com/office/powerpoint/2010/main" val="1433054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33D5BDB-207A-4240-9DD0-70E5211C08C1}" type="datetimeFigureOut">
              <a:rPr lang="en-US" smtClean="0"/>
              <a:t>2020-04-07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AE957-AB07-4C36-9BA5-00DC8AA70E30}" type="slidenum">
              <a:rPr lang="en-US" smtClean="0"/>
              <a:t>‹#›</a:t>
            </a:fld>
            <a:endParaRPr lang="en-US"/>
          </a:p>
        </p:txBody>
      </p:sp>
    </p:spTree>
    <p:extLst>
      <p:ext uri="{BB962C8B-B14F-4D97-AF65-F5344CB8AC3E}">
        <p14:creationId xmlns:p14="http://schemas.microsoft.com/office/powerpoint/2010/main" val="282404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431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8A3FAA-9C6C-4F9E-8590-40D8D97A52B8}" type="datetimeFigureOut">
              <a:rPr lang="en-US" smtClean="0"/>
              <a:t>2020-04-07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145977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t>2020-04-07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182101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Whipsmart" panose="020B0502030203050204" pitchFamily="34" charset="0"/>
              </a:defRPr>
            </a:lvl1pPr>
          </a:lstStyle>
          <a:p>
            <a:fld id="{233D5BDB-207A-4240-9DD0-70E5211C08C1}" type="datetimeFigureOut">
              <a:rPr lang="en-US" smtClean="0"/>
              <a:pPr/>
              <a:t>2020-04-07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Whipsmart" panose="020B0502030203050204" pitchFamily="34" charset="0"/>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Whipsmart" panose="020B0502030203050204" pitchFamily="34" charset="0"/>
              </a:defRPr>
            </a:lvl1pPr>
          </a:lstStyle>
          <a:p>
            <a:fld id="{C52AE957-AB07-4C36-9BA5-00DC8AA70E30}" type="slidenum">
              <a:rPr lang="en-US" smtClean="0"/>
              <a:pPr/>
              <a:t>‹#›</a:t>
            </a:fld>
            <a:endParaRPr lang="en-US"/>
          </a:p>
        </p:txBody>
      </p:sp>
    </p:spTree>
    <p:extLst>
      <p:ext uri="{BB962C8B-B14F-4D97-AF65-F5344CB8AC3E}">
        <p14:creationId xmlns:p14="http://schemas.microsoft.com/office/powerpoint/2010/main" val="357223223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5" r:id="rId4"/>
    <p:sldLayoutId id="2147483673" r:id="rId5"/>
    <p:sldLayoutId id="2147483674" r:id="rId6"/>
    <p:sldLayoutId id="2147483676" r:id="rId7"/>
    <p:sldLayoutId id="2147483677" r:id="rId8"/>
  </p:sldLayoutIdLst>
  <p:txStyles>
    <p:titleStyle>
      <a:lvl1pPr algn="l" defTabSz="914400" rtl="0" eaLnBrk="1" latinLnBrk="0" hangingPunct="1">
        <a:lnSpc>
          <a:spcPct val="90000"/>
        </a:lnSpc>
        <a:spcBef>
          <a:spcPct val="0"/>
        </a:spcBef>
        <a:buNone/>
        <a:defRPr sz="4400" kern="1200">
          <a:solidFill>
            <a:schemeClr val="tx1"/>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5.xml"/><Relationship Id="rId13" Type="http://schemas.openxmlformats.org/officeDocument/2006/relationships/image" Target="../media/image47.png"/><Relationship Id="rId3" Type="http://schemas.openxmlformats.org/officeDocument/2006/relationships/tags" Target="../tags/tag44.xml"/><Relationship Id="rId7" Type="http://schemas.openxmlformats.org/officeDocument/2006/relationships/slideLayout" Target="../slideLayouts/slideLayout5.xml"/><Relationship Id="rId12" Type="http://schemas.openxmlformats.org/officeDocument/2006/relationships/image" Target="../media/image46.jpe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image" Target="../media/image45.jpeg"/><Relationship Id="rId5" Type="http://schemas.openxmlformats.org/officeDocument/2006/relationships/tags" Target="../tags/tag46.xml"/><Relationship Id="rId15" Type="http://schemas.openxmlformats.org/officeDocument/2006/relationships/image" Target="../media/image49.png"/><Relationship Id="rId10" Type="http://schemas.openxmlformats.org/officeDocument/2006/relationships/image" Target="../media/image44.png"/><Relationship Id="rId4" Type="http://schemas.openxmlformats.org/officeDocument/2006/relationships/tags" Target="../tags/tag45.xml"/><Relationship Id="rId9" Type="http://schemas.openxmlformats.org/officeDocument/2006/relationships/image" Target="../media/image43.png"/><Relationship Id="rId14" Type="http://schemas.openxmlformats.org/officeDocument/2006/relationships/image" Target="../media/image48.png"/></Relationships>
</file>

<file path=ppt/slides/_rels/slide11.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image" Target="../media/image51.png"/><Relationship Id="rId18" Type="http://schemas.openxmlformats.org/officeDocument/2006/relationships/image" Target="../media/image21.png"/><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image" Target="../media/image50.png"/><Relationship Id="rId17" Type="http://schemas.openxmlformats.org/officeDocument/2006/relationships/image" Target="../media/image19.png"/><Relationship Id="rId2" Type="http://schemas.openxmlformats.org/officeDocument/2006/relationships/tags" Target="../tags/tag49.xml"/><Relationship Id="rId16" Type="http://schemas.openxmlformats.org/officeDocument/2006/relationships/image" Target="../media/image53.png"/><Relationship Id="rId20" Type="http://schemas.openxmlformats.org/officeDocument/2006/relationships/image" Target="../media/image54.png"/><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notesSlide" Target="../notesSlides/notesSlide6.xml"/><Relationship Id="rId5" Type="http://schemas.openxmlformats.org/officeDocument/2006/relationships/tags" Target="../tags/tag52.xml"/><Relationship Id="rId15" Type="http://schemas.openxmlformats.org/officeDocument/2006/relationships/image" Target="../media/image52.png"/><Relationship Id="rId10" Type="http://schemas.openxmlformats.org/officeDocument/2006/relationships/slideLayout" Target="../slideLayouts/slideLayout5.xml"/><Relationship Id="rId19" Type="http://schemas.openxmlformats.org/officeDocument/2006/relationships/image" Target="../media/image23.png"/><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image" Target="../media/image21.png"/><Relationship Id="rId18" Type="http://schemas.openxmlformats.org/officeDocument/2006/relationships/image" Target="../media/image56.png"/><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20.png"/><Relationship Id="rId17" Type="http://schemas.openxmlformats.org/officeDocument/2006/relationships/image" Target="../media/image55.png"/><Relationship Id="rId2" Type="http://schemas.openxmlformats.org/officeDocument/2006/relationships/tags" Target="../tags/tag58.xml"/><Relationship Id="rId16" Type="http://schemas.openxmlformats.org/officeDocument/2006/relationships/image" Target="../media/image24.png"/><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image" Target="../media/image19.png"/><Relationship Id="rId5" Type="http://schemas.openxmlformats.org/officeDocument/2006/relationships/tags" Target="../tags/tag61.xml"/><Relationship Id="rId15" Type="http://schemas.openxmlformats.org/officeDocument/2006/relationships/image" Target="../media/image23.png"/><Relationship Id="rId10" Type="http://schemas.openxmlformats.org/officeDocument/2006/relationships/slideLayout" Target="../slideLayouts/slideLayout5.xml"/><Relationship Id="rId19" Type="http://schemas.openxmlformats.org/officeDocument/2006/relationships/image" Target="../media/image57.png"/><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image" Target="../media/image22.png"/></Relationships>
</file>

<file path=ppt/slides/_rels/slide13.xml.rels><?xml version="1.0" encoding="UTF-8" standalone="yes"?>
<Relationships xmlns="http://schemas.openxmlformats.org/package/2006/relationships"><Relationship Id="rId8" Type="http://schemas.openxmlformats.org/officeDocument/2006/relationships/tags" Target="../tags/tag73.xml"/><Relationship Id="rId13" Type="http://schemas.openxmlformats.org/officeDocument/2006/relationships/tags" Target="../tags/tag78.xml"/><Relationship Id="rId18" Type="http://schemas.openxmlformats.org/officeDocument/2006/relationships/image" Target="../media/image21.png"/><Relationship Id="rId26" Type="http://schemas.openxmlformats.org/officeDocument/2006/relationships/image" Target="../media/image63.png"/><Relationship Id="rId3" Type="http://schemas.openxmlformats.org/officeDocument/2006/relationships/tags" Target="../tags/tag68.xml"/><Relationship Id="rId21" Type="http://schemas.openxmlformats.org/officeDocument/2006/relationships/image" Target="../media/image58.png"/><Relationship Id="rId7" Type="http://schemas.openxmlformats.org/officeDocument/2006/relationships/tags" Target="../tags/tag72.xml"/><Relationship Id="rId12" Type="http://schemas.openxmlformats.org/officeDocument/2006/relationships/tags" Target="../tags/tag77.xml"/><Relationship Id="rId17" Type="http://schemas.openxmlformats.org/officeDocument/2006/relationships/image" Target="../media/image20.png"/><Relationship Id="rId25" Type="http://schemas.openxmlformats.org/officeDocument/2006/relationships/image" Target="../media/image62.png"/><Relationship Id="rId2" Type="http://schemas.openxmlformats.org/officeDocument/2006/relationships/tags" Target="../tags/tag67.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tags" Target="../tags/tag76.xml"/><Relationship Id="rId24" Type="http://schemas.openxmlformats.org/officeDocument/2006/relationships/image" Target="../media/image61.png"/><Relationship Id="rId5" Type="http://schemas.openxmlformats.org/officeDocument/2006/relationships/tags" Target="../tags/tag70.xml"/><Relationship Id="rId15" Type="http://schemas.openxmlformats.org/officeDocument/2006/relationships/notesSlide" Target="../notesSlides/notesSlide7.xml"/><Relationship Id="rId23" Type="http://schemas.openxmlformats.org/officeDocument/2006/relationships/image" Target="../media/image60.png"/><Relationship Id="rId10" Type="http://schemas.openxmlformats.org/officeDocument/2006/relationships/tags" Target="../tags/tag75.xml"/><Relationship Id="rId19" Type="http://schemas.openxmlformats.org/officeDocument/2006/relationships/image" Target="../media/image53.png"/><Relationship Id="rId4" Type="http://schemas.openxmlformats.org/officeDocument/2006/relationships/tags" Target="../tags/tag69.xml"/><Relationship Id="rId9" Type="http://schemas.openxmlformats.org/officeDocument/2006/relationships/tags" Target="../tags/tag74.xml"/><Relationship Id="rId14" Type="http://schemas.openxmlformats.org/officeDocument/2006/relationships/slideLayout" Target="../slideLayouts/slideLayout5.xml"/><Relationship Id="rId22" Type="http://schemas.openxmlformats.org/officeDocument/2006/relationships/image" Target="../media/image5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notesSlide" Target="../notesSlides/notesSlide8.xml"/><Relationship Id="rId18" Type="http://schemas.openxmlformats.org/officeDocument/2006/relationships/image" Target="../media/image53.png"/><Relationship Id="rId3" Type="http://schemas.openxmlformats.org/officeDocument/2006/relationships/tags" Target="../tags/tag81.xml"/><Relationship Id="rId21" Type="http://schemas.openxmlformats.org/officeDocument/2006/relationships/image" Target="../media/image22.png"/><Relationship Id="rId7" Type="http://schemas.openxmlformats.org/officeDocument/2006/relationships/tags" Target="../tags/tag85.xml"/><Relationship Id="rId12" Type="http://schemas.openxmlformats.org/officeDocument/2006/relationships/slideLayout" Target="../slideLayouts/slideLayout5.xml"/><Relationship Id="rId17" Type="http://schemas.openxmlformats.org/officeDocument/2006/relationships/image" Target="../media/image52.png"/><Relationship Id="rId2" Type="http://schemas.openxmlformats.org/officeDocument/2006/relationships/tags" Target="../tags/tag80.xml"/><Relationship Id="rId16" Type="http://schemas.openxmlformats.org/officeDocument/2006/relationships/image" Target="../media/image20.png"/><Relationship Id="rId20" Type="http://schemas.openxmlformats.org/officeDocument/2006/relationships/image" Target="../media/image21.png"/><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tags" Target="../tags/tag89.xml"/><Relationship Id="rId24" Type="http://schemas.openxmlformats.org/officeDocument/2006/relationships/image" Target="../media/image64.png"/><Relationship Id="rId5" Type="http://schemas.openxmlformats.org/officeDocument/2006/relationships/tags" Target="../tags/tag83.xml"/><Relationship Id="rId15" Type="http://schemas.openxmlformats.org/officeDocument/2006/relationships/image" Target="../media/image51.png"/><Relationship Id="rId23" Type="http://schemas.openxmlformats.org/officeDocument/2006/relationships/image" Target="../media/image24.png"/><Relationship Id="rId10" Type="http://schemas.openxmlformats.org/officeDocument/2006/relationships/tags" Target="../tags/tag88.xml"/><Relationship Id="rId19" Type="http://schemas.openxmlformats.org/officeDocument/2006/relationships/image" Target="../media/image19.png"/><Relationship Id="rId4" Type="http://schemas.openxmlformats.org/officeDocument/2006/relationships/tags" Target="../tags/tag82.xml"/><Relationship Id="rId9" Type="http://schemas.openxmlformats.org/officeDocument/2006/relationships/tags" Target="../tags/tag87.xml"/><Relationship Id="rId14" Type="http://schemas.openxmlformats.org/officeDocument/2006/relationships/image" Target="../media/image50.png"/><Relationship Id="rId22"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69.png"/><Relationship Id="rId3" Type="http://schemas.openxmlformats.org/officeDocument/2006/relationships/tags" Target="../tags/tag92.xml"/><Relationship Id="rId7" Type="http://schemas.openxmlformats.org/officeDocument/2006/relationships/slideLayout" Target="../slideLayouts/slideLayout5.xml"/><Relationship Id="rId12" Type="http://schemas.openxmlformats.org/officeDocument/2006/relationships/image" Target="../media/image68.png"/><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image" Target="../media/image67.png"/><Relationship Id="rId5" Type="http://schemas.openxmlformats.org/officeDocument/2006/relationships/tags" Target="../tags/tag94.xml"/><Relationship Id="rId10" Type="http://schemas.openxmlformats.org/officeDocument/2006/relationships/image" Target="../media/image66.png"/><Relationship Id="rId4" Type="http://schemas.openxmlformats.org/officeDocument/2006/relationships/tags" Target="../tags/tag93.xml"/><Relationship Id="rId9" Type="http://schemas.openxmlformats.org/officeDocument/2006/relationships/image" Target="../media/image65.png"/></Relationships>
</file>

<file path=ppt/slides/_rels/slide18.xml.rels><?xml version="1.0" encoding="UTF-8" standalone="yes"?>
<Relationships xmlns="http://schemas.openxmlformats.org/package/2006/relationships"><Relationship Id="rId8" Type="http://schemas.openxmlformats.org/officeDocument/2006/relationships/tags" Target="../tags/tag103.xml"/><Relationship Id="rId13" Type="http://schemas.openxmlformats.org/officeDocument/2006/relationships/image" Target="../media/image22.png"/><Relationship Id="rId18" Type="http://schemas.openxmlformats.org/officeDocument/2006/relationships/image" Target="../media/image73.png"/><Relationship Id="rId3" Type="http://schemas.openxmlformats.org/officeDocument/2006/relationships/tags" Target="../tags/tag98.xml"/><Relationship Id="rId7" Type="http://schemas.openxmlformats.org/officeDocument/2006/relationships/tags" Target="../tags/tag102.xml"/><Relationship Id="rId12" Type="http://schemas.openxmlformats.org/officeDocument/2006/relationships/image" Target="../media/image20.png"/><Relationship Id="rId17" Type="http://schemas.openxmlformats.org/officeDocument/2006/relationships/image" Target="../media/image72.png"/><Relationship Id="rId2" Type="http://schemas.openxmlformats.org/officeDocument/2006/relationships/tags" Target="../tags/tag97.xml"/><Relationship Id="rId16" Type="http://schemas.openxmlformats.org/officeDocument/2006/relationships/image" Target="../media/image71.png"/><Relationship Id="rId1" Type="http://schemas.openxmlformats.org/officeDocument/2006/relationships/tags" Target="../tags/tag96.xml"/><Relationship Id="rId6" Type="http://schemas.openxmlformats.org/officeDocument/2006/relationships/tags" Target="../tags/tag101.xml"/><Relationship Id="rId11" Type="http://schemas.openxmlformats.org/officeDocument/2006/relationships/image" Target="../media/image58.png"/><Relationship Id="rId5" Type="http://schemas.openxmlformats.org/officeDocument/2006/relationships/tags" Target="../tags/tag100.xml"/><Relationship Id="rId15" Type="http://schemas.openxmlformats.org/officeDocument/2006/relationships/image" Target="../media/image70.png"/><Relationship Id="rId10" Type="http://schemas.openxmlformats.org/officeDocument/2006/relationships/notesSlide" Target="../notesSlides/notesSlide9.xml"/><Relationship Id="rId4" Type="http://schemas.openxmlformats.org/officeDocument/2006/relationships/tags" Target="../tags/tag99.xml"/><Relationship Id="rId9" Type="http://schemas.openxmlformats.org/officeDocument/2006/relationships/slideLayout" Target="../slideLayouts/slideLayout2.xml"/><Relationship Id="rId1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xml"/><Relationship Id="rId7" Type="http://schemas.openxmlformats.org/officeDocument/2006/relationships/image" Target="../media/image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80.png"/><Relationship Id="rId3" Type="http://schemas.openxmlformats.org/officeDocument/2006/relationships/tags" Target="../tags/tag107.xml"/><Relationship Id="rId7" Type="http://schemas.openxmlformats.org/officeDocument/2006/relationships/slideLayout" Target="../slideLayouts/slideLayout2.xml"/><Relationship Id="rId12" Type="http://schemas.openxmlformats.org/officeDocument/2006/relationships/image" Target="../media/image79.png"/><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image" Target="../media/image78.png"/><Relationship Id="rId5" Type="http://schemas.openxmlformats.org/officeDocument/2006/relationships/tags" Target="../tags/tag109.xml"/><Relationship Id="rId10" Type="http://schemas.openxmlformats.org/officeDocument/2006/relationships/image" Target="../media/image77.png"/><Relationship Id="rId4" Type="http://schemas.openxmlformats.org/officeDocument/2006/relationships/tags" Target="../tags/tag108.xml"/><Relationship Id="rId9" Type="http://schemas.openxmlformats.org/officeDocument/2006/relationships/image" Target="../media/image7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slideLayout" Target="../slideLayouts/slideLayout2.xml"/><Relationship Id="rId18" Type="http://schemas.openxmlformats.org/officeDocument/2006/relationships/image" Target="../media/image7.png"/><Relationship Id="rId26" Type="http://schemas.openxmlformats.org/officeDocument/2006/relationships/image" Target="../media/image15.png"/><Relationship Id="rId3" Type="http://schemas.openxmlformats.org/officeDocument/2006/relationships/tags" Target="../tags/tag6.xml"/><Relationship Id="rId21" Type="http://schemas.openxmlformats.org/officeDocument/2006/relationships/image" Target="../media/image10.png"/><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image" Target="../media/image6.png"/><Relationship Id="rId25" Type="http://schemas.openxmlformats.org/officeDocument/2006/relationships/image" Target="../media/image14.png"/><Relationship Id="rId2" Type="http://schemas.openxmlformats.org/officeDocument/2006/relationships/tags" Target="../tags/tag5.xml"/><Relationship Id="rId16" Type="http://schemas.openxmlformats.org/officeDocument/2006/relationships/image" Target="../media/image5.png"/><Relationship Id="rId20" Type="http://schemas.openxmlformats.org/officeDocument/2006/relationships/image" Target="../media/image9.png"/><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24" Type="http://schemas.openxmlformats.org/officeDocument/2006/relationships/image" Target="../media/image13.png"/><Relationship Id="rId5" Type="http://schemas.openxmlformats.org/officeDocument/2006/relationships/tags" Target="../tags/tag8.xml"/><Relationship Id="rId15" Type="http://schemas.openxmlformats.org/officeDocument/2006/relationships/image" Target="../media/image4.png"/><Relationship Id="rId23" Type="http://schemas.openxmlformats.org/officeDocument/2006/relationships/image" Target="../media/image12.png"/><Relationship Id="rId10" Type="http://schemas.openxmlformats.org/officeDocument/2006/relationships/tags" Target="../tags/tag13.xml"/><Relationship Id="rId19" Type="http://schemas.openxmlformats.org/officeDocument/2006/relationships/image" Target="../media/image8.png"/><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notesSlide" Target="../notesSlides/notesSlide2.xml"/><Relationship Id="rId22"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17.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6.png"/><Relationship Id="rId5" Type="http://schemas.openxmlformats.org/officeDocument/2006/relationships/image" Target="../media/image10.png"/><Relationship Id="rId4"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notesSlide" Target="../notesSlides/notesSlide3.xml"/><Relationship Id="rId18" Type="http://schemas.openxmlformats.org/officeDocument/2006/relationships/image" Target="../media/image22.png"/><Relationship Id="rId3" Type="http://schemas.openxmlformats.org/officeDocument/2006/relationships/tags" Target="../tags/tag21.xml"/><Relationship Id="rId21" Type="http://schemas.openxmlformats.org/officeDocument/2006/relationships/image" Target="../media/image25.png"/><Relationship Id="rId7" Type="http://schemas.openxmlformats.org/officeDocument/2006/relationships/tags" Target="../tags/tag25.xml"/><Relationship Id="rId12" Type="http://schemas.openxmlformats.org/officeDocument/2006/relationships/slideLayout" Target="../slideLayouts/slideLayout5.xml"/><Relationship Id="rId17" Type="http://schemas.openxmlformats.org/officeDocument/2006/relationships/image" Target="../media/image21.png"/><Relationship Id="rId2" Type="http://schemas.openxmlformats.org/officeDocument/2006/relationships/tags" Target="../tags/tag20.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tags" Target="../tags/tag28.xml"/><Relationship Id="rId19" Type="http://schemas.openxmlformats.org/officeDocument/2006/relationships/image" Target="../media/image23.png"/><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image" Target="../media/image18.png"/><Relationship Id="rId22" Type="http://schemas.openxmlformats.org/officeDocument/2006/relationships/image" Target="../media/image26.png"/></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tags" Target="../tags/tag32.xml"/><Relationship Id="rId7" Type="http://schemas.openxmlformats.org/officeDocument/2006/relationships/image" Target="../media/image28.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slideLayout" Target="../slideLayouts/slideLayout2.xml"/><Relationship Id="rId11" Type="http://schemas.openxmlformats.org/officeDocument/2006/relationships/image" Target="../media/image32.png"/><Relationship Id="rId5" Type="http://schemas.openxmlformats.org/officeDocument/2006/relationships/tags" Target="../tags/tag34.xml"/><Relationship Id="rId10" Type="http://schemas.openxmlformats.org/officeDocument/2006/relationships/image" Target="../media/image31.png"/><Relationship Id="rId4" Type="http://schemas.openxmlformats.org/officeDocument/2006/relationships/tags" Target="../tags/tag33.xml"/><Relationship Id="rId9" Type="http://schemas.openxmlformats.org/officeDocument/2006/relationships/image" Target="../media/image30.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7.xml"/><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image" Target="../media/image35.jpeg"/><Relationship Id="rId17" Type="http://schemas.openxmlformats.org/officeDocument/2006/relationships/image" Target="../media/image40.png"/><Relationship Id="rId2" Type="http://schemas.openxmlformats.org/officeDocument/2006/relationships/tags" Target="../tags/tag36.xml"/><Relationship Id="rId16" Type="http://schemas.openxmlformats.org/officeDocument/2006/relationships/image" Target="../media/image39.png"/><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image" Target="../media/image34.jpeg"/><Relationship Id="rId5" Type="http://schemas.openxmlformats.org/officeDocument/2006/relationships/tags" Target="../tags/tag39.xml"/><Relationship Id="rId15" Type="http://schemas.openxmlformats.org/officeDocument/2006/relationships/image" Target="../media/image38.png"/><Relationship Id="rId10" Type="http://schemas.openxmlformats.org/officeDocument/2006/relationships/image" Target="../media/image33.wmf"/><Relationship Id="rId19" Type="http://schemas.openxmlformats.org/officeDocument/2006/relationships/image" Target="../media/image42.png"/><Relationship Id="rId4" Type="http://schemas.openxmlformats.org/officeDocument/2006/relationships/tags" Target="../tags/tag38.xml"/><Relationship Id="rId9" Type="http://schemas.openxmlformats.org/officeDocument/2006/relationships/notesSlide" Target="../notesSlides/notesSlide4.xml"/><Relationship Id="rId14" Type="http://schemas.openxmlformats.org/officeDocument/2006/relationships/image" Target="../media/image3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u-HU" dirty="0" smtClean="0"/>
              <a:t>Környezet-leképezés</a:t>
            </a:r>
            <a:endParaRPr lang="en-US" dirty="0"/>
          </a:p>
        </p:txBody>
      </p:sp>
      <p:sp>
        <p:nvSpPr>
          <p:cNvPr id="3" name="Subtitle 2"/>
          <p:cNvSpPr>
            <a:spLocks noGrp="1"/>
          </p:cNvSpPr>
          <p:nvPr>
            <p:ph type="subTitle" idx="1"/>
          </p:nvPr>
        </p:nvSpPr>
        <p:spPr/>
        <p:txBody>
          <a:bodyPr/>
          <a:lstStyle/>
          <a:p>
            <a:r>
              <a:rPr lang="en-US" dirty="0" err="1" smtClean="0"/>
              <a:t>Sz</a:t>
            </a:r>
            <a:r>
              <a:rPr lang="hu-HU" dirty="0" err="1" smtClean="0"/>
              <a:t>écsi</a:t>
            </a:r>
            <a:r>
              <a:rPr lang="hu-HU" dirty="0" smtClean="0"/>
              <a:t> László</a:t>
            </a:r>
            <a:endParaRPr lang="en-US" dirty="0" smtClean="0"/>
          </a:p>
          <a:p>
            <a:r>
              <a:rPr lang="en-US" dirty="0" smtClean="0"/>
              <a:t>3D </a:t>
            </a:r>
            <a:r>
              <a:rPr lang="en-US" dirty="0" err="1" smtClean="0"/>
              <a:t>Grafikus</a:t>
            </a:r>
            <a:r>
              <a:rPr lang="en-US" dirty="0" smtClean="0"/>
              <a:t> </a:t>
            </a:r>
            <a:r>
              <a:rPr lang="en-US" dirty="0" err="1" smtClean="0"/>
              <a:t>Rendszerek</a:t>
            </a:r>
            <a:endParaRPr lang="en-US" dirty="0" smtClean="0"/>
          </a:p>
          <a:p>
            <a:r>
              <a:rPr lang="hu-HU" dirty="0" smtClean="0"/>
              <a:t>10. </a:t>
            </a:r>
            <a:r>
              <a:rPr lang="en-US" dirty="0" smtClean="0"/>
              <a:t>e</a:t>
            </a:r>
            <a:r>
              <a:rPr lang="hu-HU" dirty="0" err="1" smtClean="0"/>
              <a:t>lőadás</a:t>
            </a:r>
            <a:endParaRPr lang="en-US" dirty="0" smtClean="0"/>
          </a:p>
        </p:txBody>
      </p:sp>
    </p:spTree>
    <p:extLst>
      <p:ext uri="{BB962C8B-B14F-4D97-AF65-F5344CB8AC3E}">
        <p14:creationId xmlns:p14="http://schemas.microsoft.com/office/powerpoint/2010/main" val="2653088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0" name="Text Box 38"/>
          <p:cNvSpPr txBox="1">
            <a:spLocks noChangeArrowheads="1"/>
          </p:cNvSpPr>
          <p:nvPr/>
        </p:nvSpPr>
        <p:spPr bwMode="auto">
          <a:xfrm>
            <a:off x="1683544" y="3850481"/>
            <a:ext cx="679994" cy="415498"/>
          </a:xfrm>
          <a:prstGeom prst="rect">
            <a:avLst/>
          </a:prstGeom>
          <a:noFill/>
          <a:ln w="12700">
            <a:noFill/>
            <a:miter lim="800000"/>
            <a:headEnd/>
            <a:tailEnd/>
          </a:ln>
        </p:spPr>
        <p:txBody>
          <a:bodyPr wrap="none">
            <a:spAutoFit/>
          </a:bodyPr>
          <a:lstStyle/>
          <a:p>
            <a:r>
              <a:rPr lang="hu-HU" sz="2100" dirty="0">
                <a:latin typeface="Whipsmart" pitchFamily="34" charset="0"/>
              </a:rPr>
              <a:t>gold</a:t>
            </a:r>
          </a:p>
        </p:txBody>
      </p:sp>
      <p:sp>
        <p:nvSpPr>
          <p:cNvPr id="12311" name="Text Box 39"/>
          <p:cNvSpPr txBox="1">
            <a:spLocks noChangeArrowheads="1"/>
          </p:cNvSpPr>
          <p:nvPr/>
        </p:nvSpPr>
        <p:spPr bwMode="auto">
          <a:xfrm>
            <a:off x="3537349" y="3831431"/>
            <a:ext cx="691215" cy="415498"/>
          </a:xfrm>
          <a:prstGeom prst="rect">
            <a:avLst/>
          </a:prstGeom>
          <a:noFill/>
          <a:ln w="12700">
            <a:noFill/>
            <a:miter lim="800000"/>
            <a:headEnd/>
            <a:tailEnd/>
          </a:ln>
        </p:spPr>
        <p:txBody>
          <a:bodyPr wrap="none">
            <a:spAutoFit/>
          </a:bodyPr>
          <a:lstStyle/>
          <a:p>
            <a:r>
              <a:rPr lang="hu-HU" sz="2100" dirty="0">
                <a:latin typeface="Whipsmart" pitchFamily="34" charset="0"/>
              </a:rPr>
              <a:t>silver</a:t>
            </a:r>
          </a:p>
        </p:txBody>
      </p:sp>
      <p:pic>
        <p:nvPicPr>
          <p:cNvPr id="12314" name="Picture 54"/>
          <p:cNvPicPr>
            <a:picLocks noChangeAspect="1" noChangeArrowheads="1"/>
          </p:cNvPicPr>
          <p:nvPr/>
        </p:nvPicPr>
        <p:blipFill>
          <a:blip r:embed="rId9" cstate="print"/>
          <a:srcRect/>
          <a:stretch>
            <a:fillRect/>
          </a:stretch>
        </p:blipFill>
        <p:spPr bwMode="auto">
          <a:xfrm>
            <a:off x="1143000" y="4293395"/>
            <a:ext cx="2619375" cy="1707356"/>
          </a:xfrm>
          <a:prstGeom prst="rect">
            <a:avLst/>
          </a:prstGeom>
          <a:noFill/>
          <a:ln w="12700">
            <a:noFill/>
            <a:miter lim="800000"/>
            <a:headEnd/>
            <a:tailEnd/>
          </a:ln>
        </p:spPr>
      </p:pic>
      <p:pic>
        <p:nvPicPr>
          <p:cNvPr id="12315" name="Picture 55"/>
          <p:cNvPicPr>
            <a:picLocks noChangeAspect="1" noChangeArrowheads="1"/>
          </p:cNvPicPr>
          <p:nvPr/>
        </p:nvPicPr>
        <p:blipFill>
          <a:blip r:embed="rId10" cstate="print"/>
          <a:srcRect/>
          <a:stretch>
            <a:fillRect/>
          </a:stretch>
        </p:blipFill>
        <p:spPr bwMode="auto">
          <a:xfrm>
            <a:off x="3815953" y="4293395"/>
            <a:ext cx="1727597" cy="1707356"/>
          </a:xfrm>
          <a:prstGeom prst="rect">
            <a:avLst/>
          </a:prstGeom>
          <a:noFill/>
          <a:ln w="12700">
            <a:noFill/>
            <a:miter lim="800000"/>
            <a:headEnd/>
            <a:tailEnd/>
          </a:ln>
        </p:spPr>
      </p:pic>
      <p:pic>
        <p:nvPicPr>
          <p:cNvPr id="12316" name="Picture 56" descr="spheres"/>
          <p:cNvPicPr>
            <a:picLocks noChangeAspect="1" noChangeArrowheads="1"/>
          </p:cNvPicPr>
          <p:nvPr/>
        </p:nvPicPr>
        <p:blipFill>
          <a:blip r:embed="rId11" cstate="print"/>
          <a:srcRect/>
          <a:stretch>
            <a:fillRect/>
          </a:stretch>
        </p:blipFill>
        <p:spPr bwMode="auto">
          <a:xfrm>
            <a:off x="5598320" y="2025255"/>
            <a:ext cx="2402681" cy="1835944"/>
          </a:xfrm>
          <a:prstGeom prst="rect">
            <a:avLst/>
          </a:prstGeom>
          <a:noFill/>
          <a:ln w="9525">
            <a:noFill/>
            <a:miter lim="800000"/>
            <a:headEnd/>
            <a:tailEnd/>
          </a:ln>
        </p:spPr>
      </p:pic>
      <p:pic>
        <p:nvPicPr>
          <p:cNvPr id="12317" name="Picture 57" descr="budha"/>
          <p:cNvPicPr>
            <a:picLocks noChangeAspect="1" noChangeArrowheads="1"/>
          </p:cNvPicPr>
          <p:nvPr/>
        </p:nvPicPr>
        <p:blipFill>
          <a:blip r:embed="rId12" cstate="print"/>
          <a:srcRect/>
          <a:stretch>
            <a:fillRect/>
          </a:stretch>
        </p:blipFill>
        <p:spPr bwMode="auto">
          <a:xfrm>
            <a:off x="5598320" y="3908824"/>
            <a:ext cx="2402681" cy="2107406"/>
          </a:xfrm>
          <a:prstGeom prst="rect">
            <a:avLst/>
          </a:prstGeom>
          <a:noFill/>
          <a:ln w="9525">
            <a:noFill/>
            <a:miter lim="800000"/>
            <a:headEnd/>
            <a:tailEnd/>
          </a:ln>
        </p:spPr>
      </p:pic>
      <p:sp>
        <p:nvSpPr>
          <p:cNvPr id="2" name="Title 1"/>
          <p:cNvSpPr>
            <a:spLocks noGrp="1"/>
          </p:cNvSpPr>
          <p:nvPr>
            <p:ph type="title"/>
          </p:nvPr>
        </p:nvSpPr>
        <p:spPr/>
        <p:txBody>
          <a:bodyPr/>
          <a:lstStyle/>
          <a:p>
            <a:r>
              <a:rPr lang="hu-HU" dirty="0" smtClean="0"/>
              <a:t>A </a:t>
            </a:r>
            <a:r>
              <a:rPr lang="hu-HU" dirty="0" err="1" smtClean="0"/>
              <a:t>reflektancia</a:t>
            </a:r>
            <a:r>
              <a:rPr lang="hu-HU" dirty="0" smtClean="0"/>
              <a:t> hullámhosszfüggő</a:t>
            </a:r>
            <a:endParaRPr lang="en-US" dirty="0"/>
          </a:p>
        </p:txBody>
      </p:sp>
      <p:sp>
        <p:nvSpPr>
          <p:cNvPr id="56" name="Line 19"/>
          <p:cNvSpPr>
            <a:spLocks noChangeShapeType="1"/>
          </p:cNvSpPr>
          <p:nvPr/>
        </p:nvSpPr>
        <p:spPr bwMode="auto">
          <a:xfrm flipV="1">
            <a:off x="1577762" y="2305666"/>
            <a:ext cx="0" cy="992981"/>
          </a:xfrm>
          <a:prstGeom prst="line">
            <a:avLst/>
          </a:prstGeom>
          <a:noFill/>
          <a:ln w="12700">
            <a:solidFill>
              <a:schemeClr val="tx1"/>
            </a:solidFill>
            <a:round/>
            <a:headEnd/>
            <a:tailEnd type="triangle" w="med" len="med"/>
          </a:ln>
        </p:spPr>
        <p:txBody>
          <a:bodyPr wrap="none" anchor="ctr"/>
          <a:lstStyle/>
          <a:p>
            <a:endParaRPr lang="en-US" sz="1350"/>
          </a:p>
        </p:txBody>
      </p:sp>
      <p:sp>
        <p:nvSpPr>
          <p:cNvPr id="57" name="Line 20"/>
          <p:cNvSpPr>
            <a:spLocks noChangeShapeType="1"/>
          </p:cNvSpPr>
          <p:nvPr/>
        </p:nvSpPr>
        <p:spPr bwMode="auto">
          <a:xfrm flipV="1">
            <a:off x="1577763" y="2937887"/>
            <a:ext cx="741760" cy="360759"/>
          </a:xfrm>
          <a:prstGeom prst="line">
            <a:avLst/>
          </a:prstGeom>
          <a:noFill/>
          <a:ln w="9525">
            <a:solidFill>
              <a:schemeClr val="tx1"/>
            </a:solidFill>
            <a:round/>
            <a:headEnd/>
            <a:tailEnd type="triangle" w="med" len="med"/>
          </a:ln>
        </p:spPr>
        <p:txBody>
          <a:bodyPr wrap="none" anchor="ctr"/>
          <a:lstStyle/>
          <a:p>
            <a:endParaRPr lang="en-US" sz="1350"/>
          </a:p>
        </p:txBody>
      </p:sp>
      <p:sp>
        <p:nvSpPr>
          <p:cNvPr id="58" name="Line 21"/>
          <p:cNvSpPr>
            <a:spLocks noChangeShapeType="1"/>
          </p:cNvSpPr>
          <p:nvPr/>
        </p:nvSpPr>
        <p:spPr bwMode="auto">
          <a:xfrm>
            <a:off x="1577763" y="3298647"/>
            <a:ext cx="1112044" cy="721519"/>
          </a:xfrm>
          <a:prstGeom prst="line">
            <a:avLst/>
          </a:prstGeom>
          <a:noFill/>
          <a:ln w="12700">
            <a:solidFill>
              <a:schemeClr val="tx1"/>
            </a:solidFill>
            <a:round/>
            <a:headEnd/>
            <a:tailEnd type="triangle" w="med" len="med"/>
          </a:ln>
        </p:spPr>
        <p:txBody>
          <a:bodyPr wrap="none" anchor="ctr"/>
          <a:lstStyle/>
          <a:p>
            <a:endParaRPr lang="en-US" sz="1350"/>
          </a:p>
        </p:txBody>
      </p:sp>
      <p:sp>
        <p:nvSpPr>
          <p:cNvPr id="59" name="Freeform 22"/>
          <p:cNvSpPr>
            <a:spLocks/>
          </p:cNvSpPr>
          <p:nvPr/>
        </p:nvSpPr>
        <p:spPr bwMode="auto">
          <a:xfrm>
            <a:off x="1577764" y="2441395"/>
            <a:ext cx="602456" cy="585788"/>
          </a:xfrm>
          <a:custGeom>
            <a:avLst/>
            <a:gdLst>
              <a:gd name="T0" fmla="*/ 0 w 624"/>
              <a:gd name="T1" fmla="*/ 2147483647 h 624"/>
              <a:gd name="T2" fmla="*/ 2147483647 w 624"/>
              <a:gd name="T3" fmla="*/ 2147483647 h 624"/>
              <a:gd name="T4" fmla="*/ 2147483647 w 624"/>
              <a:gd name="T5" fmla="*/ 2147483647 h 624"/>
              <a:gd name="T6" fmla="*/ 2147483647 w 624"/>
              <a:gd name="T7" fmla="*/ 0 h 624"/>
              <a:gd name="T8" fmla="*/ 0 60000 65536"/>
              <a:gd name="T9" fmla="*/ 0 60000 65536"/>
              <a:gd name="T10" fmla="*/ 0 60000 65536"/>
              <a:gd name="T11" fmla="*/ 0 60000 65536"/>
              <a:gd name="T12" fmla="*/ 0 w 624"/>
              <a:gd name="T13" fmla="*/ 0 h 624"/>
              <a:gd name="T14" fmla="*/ 624 w 624"/>
              <a:gd name="T15" fmla="*/ 624 h 624"/>
            </a:gdLst>
            <a:ahLst/>
            <a:cxnLst>
              <a:cxn ang="T8">
                <a:pos x="T0" y="T1"/>
              </a:cxn>
              <a:cxn ang="T9">
                <a:pos x="T2" y="T3"/>
              </a:cxn>
              <a:cxn ang="T10">
                <a:pos x="T4" y="T5"/>
              </a:cxn>
              <a:cxn ang="T11">
                <a:pos x="T6" y="T7"/>
              </a:cxn>
            </a:cxnLst>
            <a:rect l="T12" t="T13" r="T14" b="T15"/>
            <a:pathLst>
              <a:path w="624" h="624">
                <a:moveTo>
                  <a:pt x="0" y="624"/>
                </a:moveTo>
                <a:cubicBezTo>
                  <a:pt x="88" y="608"/>
                  <a:pt x="176" y="592"/>
                  <a:pt x="240" y="528"/>
                </a:cubicBezTo>
                <a:cubicBezTo>
                  <a:pt x="304" y="464"/>
                  <a:pt x="320" y="328"/>
                  <a:pt x="384" y="240"/>
                </a:cubicBezTo>
                <a:cubicBezTo>
                  <a:pt x="448" y="152"/>
                  <a:pt x="536" y="76"/>
                  <a:pt x="624" y="0"/>
                </a:cubicBezTo>
              </a:path>
            </a:pathLst>
          </a:custGeom>
          <a:noFill/>
          <a:ln w="38100" cap="flat" cmpd="sng">
            <a:solidFill>
              <a:schemeClr val="hlink"/>
            </a:solidFill>
            <a:prstDash val="solid"/>
            <a:round/>
            <a:headEnd type="none" w="med" len="med"/>
            <a:tailEnd type="none" w="med" len="med"/>
          </a:ln>
        </p:spPr>
        <p:txBody>
          <a:bodyPr wrap="none" anchor="ctr"/>
          <a:lstStyle/>
          <a:p>
            <a:endParaRPr lang="en-US" sz="1350"/>
          </a:p>
        </p:txBody>
      </p:sp>
      <p:sp>
        <p:nvSpPr>
          <p:cNvPr id="60" name="Freeform 23"/>
          <p:cNvSpPr>
            <a:spLocks/>
          </p:cNvSpPr>
          <p:nvPr/>
        </p:nvSpPr>
        <p:spPr bwMode="auto">
          <a:xfrm>
            <a:off x="2180220" y="2418776"/>
            <a:ext cx="1112044" cy="435769"/>
          </a:xfrm>
          <a:custGeom>
            <a:avLst/>
            <a:gdLst>
              <a:gd name="T0" fmla="*/ 0 w 1152"/>
              <a:gd name="T1" fmla="*/ 2147483647 h 464"/>
              <a:gd name="T2" fmla="*/ 2147483647 w 1152"/>
              <a:gd name="T3" fmla="*/ 2147483647 h 464"/>
              <a:gd name="T4" fmla="*/ 2147483647 w 1152"/>
              <a:gd name="T5" fmla="*/ 2147483647 h 464"/>
              <a:gd name="T6" fmla="*/ 2147483647 w 1152"/>
              <a:gd name="T7" fmla="*/ 2147483647 h 464"/>
              <a:gd name="T8" fmla="*/ 2147483647 w 1152"/>
              <a:gd name="T9" fmla="*/ 2147483647 h 464"/>
              <a:gd name="T10" fmla="*/ 2147483647 w 1152"/>
              <a:gd name="T11" fmla="*/ 2147483647 h 464"/>
              <a:gd name="T12" fmla="*/ 0 60000 65536"/>
              <a:gd name="T13" fmla="*/ 0 60000 65536"/>
              <a:gd name="T14" fmla="*/ 0 60000 65536"/>
              <a:gd name="T15" fmla="*/ 0 60000 65536"/>
              <a:gd name="T16" fmla="*/ 0 60000 65536"/>
              <a:gd name="T17" fmla="*/ 0 60000 65536"/>
              <a:gd name="T18" fmla="*/ 0 w 1152"/>
              <a:gd name="T19" fmla="*/ 0 h 464"/>
              <a:gd name="T20" fmla="*/ 1152 w 1152"/>
              <a:gd name="T21" fmla="*/ 464 h 464"/>
            </a:gdLst>
            <a:ahLst/>
            <a:cxnLst>
              <a:cxn ang="T12">
                <a:pos x="T0" y="T1"/>
              </a:cxn>
              <a:cxn ang="T13">
                <a:pos x="T2" y="T3"/>
              </a:cxn>
              <a:cxn ang="T14">
                <a:pos x="T4" y="T5"/>
              </a:cxn>
              <a:cxn ang="T15">
                <a:pos x="T6" y="T7"/>
              </a:cxn>
              <a:cxn ang="T16">
                <a:pos x="T8" y="T9"/>
              </a:cxn>
              <a:cxn ang="T17">
                <a:pos x="T10" y="T11"/>
              </a:cxn>
            </a:cxnLst>
            <a:rect l="T18" t="T19" r="T20" b="T21"/>
            <a:pathLst>
              <a:path w="1152" h="464">
                <a:moveTo>
                  <a:pt x="0" y="24"/>
                </a:moveTo>
                <a:cubicBezTo>
                  <a:pt x="0" y="12"/>
                  <a:pt x="0" y="0"/>
                  <a:pt x="48" y="24"/>
                </a:cubicBezTo>
                <a:cubicBezTo>
                  <a:pt x="96" y="48"/>
                  <a:pt x="184" y="112"/>
                  <a:pt x="288" y="168"/>
                </a:cubicBezTo>
                <a:cubicBezTo>
                  <a:pt x="392" y="224"/>
                  <a:pt x="560" y="312"/>
                  <a:pt x="672" y="360"/>
                </a:cubicBezTo>
                <a:cubicBezTo>
                  <a:pt x="784" y="408"/>
                  <a:pt x="880" y="448"/>
                  <a:pt x="960" y="456"/>
                </a:cubicBezTo>
                <a:cubicBezTo>
                  <a:pt x="1040" y="464"/>
                  <a:pt x="1096" y="436"/>
                  <a:pt x="1152" y="408"/>
                </a:cubicBezTo>
              </a:path>
            </a:pathLst>
          </a:custGeom>
          <a:noFill/>
          <a:ln w="38100" cap="flat" cmpd="sng">
            <a:solidFill>
              <a:schemeClr val="hlink"/>
            </a:solidFill>
            <a:prstDash val="solid"/>
            <a:round/>
            <a:headEnd type="none" w="med" len="med"/>
            <a:tailEnd type="none" w="med" len="med"/>
          </a:ln>
        </p:spPr>
        <p:txBody>
          <a:bodyPr wrap="none" anchor="ctr"/>
          <a:lstStyle/>
          <a:p>
            <a:endParaRPr lang="en-US" sz="1350"/>
          </a:p>
        </p:txBody>
      </p:sp>
      <p:sp>
        <p:nvSpPr>
          <p:cNvPr id="61" name="Freeform 24"/>
          <p:cNvSpPr>
            <a:spLocks/>
          </p:cNvSpPr>
          <p:nvPr/>
        </p:nvSpPr>
        <p:spPr bwMode="auto">
          <a:xfrm>
            <a:off x="1577764" y="3027183"/>
            <a:ext cx="1297781" cy="414338"/>
          </a:xfrm>
          <a:custGeom>
            <a:avLst/>
            <a:gdLst>
              <a:gd name="T0" fmla="*/ 0 w 1344"/>
              <a:gd name="T1" fmla="*/ 0 h 440"/>
              <a:gd name="T2" fmla="*/ 2147483647 w 1344"/>
              <a:gd name="T3" fmla="*/ 2147483647 h 440"/>
              <a:gd name="T4" fmla="*/ 2147483647 w 1344"/>
              <a:gd name="T5" fmla="*/ 2147483647 h 440"/>
              <a:gd name="T6" fmla="*/ 2147483647 w 1344"/>
              <a:gd name="T7" fmla="*/ 2147483647 h 440"/>
              <a:gd name="T8" fmla="*/ 2147483647 w 1344"/>
              <a:gd name="T9" fmla="*/ 2147483647 h 440"/>
              <a:gd name="T10" fmla="*/ 2147483647 w 1344"/>
              <a:gd name="T11" fmla="*/ 2147483647 h 440"/>
              <a:gd name="T12" fmla="*/ 0 60000 65536"/>
              <a:gd name="T13" fmla="*/ 0 60000 65536"/>
              <a:gd name="T14" fmla="*/ 0 60000 65536"/>
              <a:gd name="T15" fmla="*/ 0 60000 65536"/>
              <a:gd name="T16" fmla="*/ 0 60000 65536"/>
              <a:gd name="T17" fmla="*/ 0 60000 65536"/>
              <a:gd name="T18" fmla="*/ 0 w 1344"/>
              <a:gd name="T19" fmla="*/ 0 h 440"/>
              <a:gd name="T20" fmla="*/ 1344 w 1344"/>
              <a:gd name="T21" fmla="*/ 440 h 440"/>
            </a:gdLst>
            <a:ahLst/>
            <a:cxnLst>
              <a:cxn ang="T12">
                <a:pos x="T0" y="T1"/>
              </a:cxn>
              <a:cxn ang="T13">
                <a:pos x="T2" y="T3"/>
              </a:cxn>
              <a:cxn ang="T14">
                <a:pos x="T4" y="T5"/>
              </a:cxn>
              <a:cxn ang="T15">
                <a:pos x="T6" y="T7"/>
              </a:cxn>
              <a:cxn ang="T16">
                <a:pos x="T8" y="T9"/>
              </a:cxn>
              <a:cxn ang="T17">
                <a:pos x="T10" y="T11"/>
              </a:cxn>
            </a:cxnLst>
            <a:rect l="T18" t="T19" r="T20" b="T21"/>
            <a:pathLst>
              <a:path w="1344" h="440">
                <a:moveTo>
                  <a:pt x="0" y="0"/>
                </a:moveTo>
                <a:cubicBezTo>
                  <a:pt x="76" y="48"/>
                  <a:pt x="152" y="96"/>
                  <a:pt x="240" y="144"/>
                </a:cubicBezTo>
                <a:cubicBezTo>
                  <a:pt x="328" y="192"/>
                  <a:pt x="416" y="240"/>
                  <a:pt x="528" y="288"/>
                </a:cubicBezTo>
                <a:cubicBezTo>
                  <a:pt x="640" y="336"/>
                  <a:pt x="800" y="424"/>
                  <a:pt x="912" y="432"/>
                </a:cubicBezTo>
                <a:cubicBezTo>
                  <a:pt x="1024" y="440"/>
                  <a:pt x="1128" y="400"/>
                  <a:pt x="1200" y="336"/>
                </a:cubicBezTo>
                <a:cubicBezTo>
                  <a:pt x="1272" y="272"/>
                  <a:pt x="1308" y="160"/>
                  <a:pt x="1344" y="48"/>
                </a:cubicBezTo>
              </a:path>
            </a:pathLst>
          </a:custGeom>
          <a:noFill/>
          <a:ln w="38100" cap="flat" cmpd="sng">
            <a:solidFill>
              <a:schemeClr val="hlink"/>
            </a:solidFill>
            <a:prstDash val="solid"/>
            <a:round/>
            <a:headEnd type="none" w="med" len="med"/>
            <a:tailEnd type="none" w="med" len="med"/>
          </a:ln>
        </p:spPr>
        <p:txBody>
          <a:bodyPr wrap="none" anchor="ctr"/>
          <a:lstStyle/>
          <a:p>
            <a:endParaRPr lang="en-US" sz="1350"/>
          </a:p>
        </p:txBody>
      </p:sp>
      <p:sp>
        <p:nvSpPr>
          <p:cNvPr id="62" name="Freeform 25"/>
          <p:cNvSpPr>
            <a:spLocks/>
          </p:cNvSpPr>
          <p:nvPr/>
        </p:nvSpPr>
        <p:spPr bwMode="auto">
          <a:xfrm>
            <a:off x="2875545" y="2802155"/>
            <a:ext cx="416719" cy="270272"/>
          </a:xfrm>
          <a:custGeom>
            <a:avLst/>
            <a:gdLst>
              <a:gd name="T0" fmla="*/ 2147483647 w 432"/>
              <a:gd name="T1" fmla="*/ 0 h 288"/>
              <a:gd name="T2" fmla="*/ 2147483647 w 432"/>
              <a:gd name="T3" fmla="*/ 2147483647 h 288"/>
              <a:gd name="T4" fmla="*/ 2147483647 w 432"/>
              <a:gd name="T5" fmla="*/ 2147483647 h 288"/>
              <a:gd name="T6" fmla="*/ 2147483647 w 432"/>
              <a:gd name="T7" fmla="*/ 2147483647 h 288"/>
              <a:gd name="T8" fmla="*/ 0 w 432"/>
              <a:gd name="T9" fmla="*/ 2147483647 h 288"/>
              <a:gd name="T10" fmla="*/ 0 60000 65536"/>
              <a:gd name="T11" fmla="*/ 0 60000 65536"/>
              <a:gd name="T12" fmla="*/ 0 60000 65536"/>
              <a:gd name="T13" fmla="*/ 0 60000 65536"/>
              <a:gd name="T14" fmla="*/ 0 60000 65536"/>
              <a:gd name="T15" fmla="*/ 0 w 432"/>
              <a:gd name="T16" fmla="*/ 0 h 288"/>
              <a:gd name="T17" fmla="*/ 432 w 432"/>
              <a:gd name="T18" fmla="*/ 288 h 288"/>
            </a:gdLst>
            <a:ahLst/>
            <a:cxnLst>
              <a:cxn ang="T10">
                <a:pos x="T0" y="T1"/>
              </a:cxn>
              <a:cxn ang="T11">
                <a:pos x="T2" y="T3"/>
              </a:cxn>
              <a:cxn ang="T12">
                <a:pos x="T4" y="T5"/>
              </a:cxn>
              <a:cxn ang="T13">
                <a:pos x="T6" y="T7"/>
              </a:cxn>
              <a:cxn ang="T14">
                <a:pos x="T8" y="T9"/>
              </a:cxn>
            </a:cxnLst>
            <a:rect l="T15" t="T16" r="T17" b="T18"/>
            <a:pathLst>
              <a:path w="432" h="288">
                <a:moveTo>
                  <a:pt x="432" y="0"/>
                </a:moveTo>
                <a:cubicBezTo>
                  <a:pt x="400" y="12"/>
                  <a:pt x="368" y="24"/>
                  <a:pt x="336" y="48"/>
                </a:cubicBezTo>
                <a:cubicBezTo>
                  <a:pt x="304" y="72"/>
                  <a:pt x="272" y="112"/>
                  <a:pt x="240" y="144"/>
                </a:cubicBezTo>
                <a:cubicBezTo>
                  <a:pt x="208" y="176"/>
                  <a:pt x="184" y="216"/>
                  <a:pt x="144" y="240"/>
                </a:cubicBezTo>
                <a:cubicBezTo>
                  <a:pt x="104" y="264"/>
                  <a:pt x="52" y="276"/>
                  <a:pt x="0" y="288"/>
                </a:cubicBezTo>
              </a:path>
            </a:pathLst>
          </a:custGeom>
          <a:noFill/>
          <a:ln w="38100" cap="flat" cmpd="sng">
            <a:solidFill>
              <a:schemeClr val="hlink"/>
            </a:solidFill>
            <a:prstDash val="solid"/>
            <a:round/>
            <a:headEnd type="none" w="med" len="med"/>
            <a:tailEnd type="none" w="med" len="med"/>
          </a:ln>
        </p:spPr>
        <p:txBody>
          <a:bodyPr wrap="none" anchor="ctr"/>
          <a:lstStyle/>
          <a:p>
            <a:endParaRPr lang="en-US" sz="1350"/>
          </a:p>
        </p:txBody>
      </p:sp>
      <p:sp>
        <p:nvSpPr>
          <p:cNvPr id="63" name="Freeform 26"/>
          <p:cNvSpPr>
            <a:spLocks/>
          </p:cNvSpPr>
          <p:nvPr/>
        </p:nvSpPr>
        <p:spPr bwMode="auto">
          <a:xfrm>
            <a:off x="2550503" y="2802157"/>
            <a:ext cx="741759" cy="631031"/>
          </a:xfrm>
          <a:custGeom>
            <a:avLst/>
            <a:gdLst>
              <a:gd name="T0" fmla="*/ 2147483647 w 768"/>
              <a:gd name="T1" fmla="*/ 0 h 672"/>
              <a:gd name="T2" fmla="*/ 2147483647 w 768"/>
              <a:gd name="T3" fmla="*/ 2147483647 h 672"/>
              <a:gd name="T4" fmla="*/ 2147483647 w 768"/>
              <a:gd name="T5" fmla="*/ 2147483647 h 672"/>
              <a:gd name="T6" fmla="*/ 0 w 768"/>
              <a:gd name="T7" fmla="*/ 2147483647 h 672"/>
              <a:gd name="T8" fmla="*/ 0 60000 65536"/>
              <a:gd name="T9" fmla="*/ 0 60000 65536"/>
              <a:gd name="T10" fmla="*/ 0 60000 65536"/>
              <a:gd name="T11" fmla="*/ 0 60000 65536"/>
              <a:gd name="T12" fmla="*/ 0 w 768"/>
              <a:gd name="T13" fmla="*/ 0 h 672"/>
              <a:gd name="T14" fmla="*/ 768 w 768"/>
              <a:gd name="T15" fmla="*/ 672 h 672"/>
            </a:gdLst>
            <a:ahLst/>
            <a:cxnLst>
              <a:cxn ang="T8">
                <a:pos x="T0" y="T1"/>
              </a:cxn>
              <a:cxn ang="T9">
                <a:pos x="T2" y="T3"/>
              </a:cxn>
              <a:cxn ang="T10">
                <a:pos x="T4" y="T5"/>
              </a:cxn>
              <a:cxn ang="T11">
                <a:pos x="T6" y="T7"/>
              </a:cxn>
            </a:cxnLst>
            <a:rect l="T12" t="T13" r="T14" b="T15"/>
            <a:pathLst>
              <a:path w="768" h="672">
                <a:moveTo>
                  <a:pt x="768" y="0"/>
                </a:moveTo>
                <a:cubicBezTo>
                  <a:pt x="688" y="100"/>
                  <a:pt x="608" y="200"/>
                  <a:pt x="528" y="288"/>
                </a:cubicBezTo>
                <a:cubicBezTo>
                  <a:pt x="448" y="376"/>
                  <a:pt x="376" y="464"/>
                  <a:pt x="288" y="528"/>
                </a:cubicBezTo>
                <a:cubicBezTo>
                  <a:pt x="200" y="592"/>
                  <a:pt x="100" y="632"/>
                  <a:pt x="0" y="672"/>
                </a:cubicBezTo>
              </a:path>
            </a:pathLst>
          </a:custGeom>
          <a:noFill/>
          <a:ln w="38100" cap="flat" cmpd="sng">
            <a:solidFill>
              <a:schemeClr val="hlink"/>
            </a:solidFill>
            <a:prstDash val="solid"/>
            <a:round/>
            <a:headEnd type="none" w="med" len="med"/>
            <a:tailEnd type="none" w="med" len="med"/>
          </a:ln>
        </p:spPr>
        <p:txBody>
          <a:bodyPr wrap="none" anchor="ctr"/>
          <a:lstStyle/>
          <a:p>
            <a:endParaRPr lang="en-US" sz="1350"/>
          </a:p>
        </p:txBody>
      </p:sp>
      <p:sp>
        <p:nvSpPr>
          <p:cNvPr id="64" name="Line 29"/>
          <p:cNvSpPr>
            <a:spLocks noChangeShapeType="1"/>
          </p:cNvSpPr>
          <p:nvPr/>
        </p:nvSpPr>
        <p:spPr bwMode="auto">
          <a:xfrm flipV="1">
            <a:off x="3500621" y="2383057"/>
            <a:ext cx="0" cy="992981"/>
          </a:xfrm>
          <a:prstGeom prst="line">
            <a:avLst/>
          </a:prstGeom>
          <a:noFill/>
          <a:ln w="12700">
            <a:solidFill>
              <a:schemeClr val="tx1"/>
            </a:solidFill>
            <a:round/>
            <a:headEnd/>
            <a:tailEnd type="triangle" w="med" len="med"/>
          </a:ln>
        </p:spPr>
        <p:txBody>
          <a:bodyPr wrap="none" anchor="ctr"/>
          <a:lstStyle/>
          <a:p>
            <a:endParaRPr lang="en-US" sz="1350"/>
          </a:p>
        </p:txBody>
      </p:sp>
      <p:sp>
        <p:nvSpPr>
          <p:cNvPr id="65" name="Line 30"/>
          <p:cNvSpPr>
            <a:spLocks noChangeShapeType="1"/>
          </p:cNvSpPr>
          <p:nvPr/>
        </p:nvSpPr>
        <p:spPr bwMode="auto">
          <a:xfrm flipV="1">
            <a:off x="3500621" y="3015279"/>
            <a:ext cx="741759" cy="360760"/>
          </a:xfrm>
          <a:prstGeom prst="line">
            <a:avLst/>
          </a:prstGeom>
          <a:noFill/>
          <a:ln w="9525">
            <a:solidFill>
              <a:schemeClr val="tx1"/>
            </a:solidFill>
            <a:round/>
            <a:headEnd/>
            <a:tailEnd type="triangle" w="med" len="med"/>
          </a:ln>
        </p:spPr>
        <p:txBody>
          <a:bodyPr wrap="none" anchor="ctr"/>
          <a:lstStyle/>
          <a:p>
            <a:endParaRPr lang="en-US" sz="1350"/>
          </a:p>
        </p:txBody>
      </p:sp>
      <p:sp>
        <p:nvSpPr>
          <p:cNvPr id="66" name="Line 31"/>
          <p:cNvSpPr>
            <a:spLocks noChangeShapeType="1"/>
          </p:cNvSpPr>
          <p:nvPr/>
        </p:nvSpPr>
        <p:spPr bwMode="auto">
          <a:xfrm>
            <a:off x="3500623" y="3376038"/>
            <a:ext cx="1112044" cy="721519"/>
          </a:xfrm>
          <a:prstGeom prst="line">
            <a:avLst/>
          </a:prstGeom>
          <a:noFill/>
          <a:ln w="12700">
            <a:solidFill>
              <a:schemeClr val="tx1"/>
            </a:solidFill>
            <a:round/>
            <a:headEnd/>
            <a:tailEnd type="triangle" w="med" len="med"/>
          </a:ln>
        </p:spPr>
        <p:txBody>
          <a:bodyPr wrap="none" anchor="ctr"/>
          <a:lstStyle/>
          <a:p>
            <a:endParaRPr lang="en-US" sz="1350"/>
          </a:p>
        </p:txBody>
      </p:sp>
      <p:sp>
        <p:nvSpPr>
          <p:cNvPr id="67" name="Freeform 32"/>
          <p:cNvSpPr>
            <a:spLocks/>
          </p:cNvSpPr>
          <p:nvPr/>
        </p:nvSpPr>
        <p:spPr bwMode="auto">
          <a:xfrm>
            <a:off x="3545865" y="2466401"/>
            <a:ext cx="704850" cy="348853"/>
          </a:xfrm>
          <a:custGeom>
            <a:avLst/>
            <a:gdLst>
              <a:gd name="T0" fmla="*/ 0 w 592"/>
              <a:gd name="T1" fmla="*/ 2147483647 h 293"/>
              <a:gd name="T2" fmla="*/ 2147483647 w 592"/>
              <a:gd name="T3" fmla="*/ 2147483647 h 293"/>
              <a:gd name="T4" fmla="*/ 2147483647 w 592"/>
              <a:gd name="T5" fmla="*/ 0 h 293"/>
              <a:gd name="T6" fmla="*/ 0 60000 65536"/>
              <a:gd name="T7" fmla="*/ 0 60000 65536"/>
              <a:gd name="T8" fmla="*/ 0 60000 65536"/>
              <a:gd name="T9" fmla="*/ 0 w 592"/>
              <a:gd name="T10" fmla="*/ 0 h 293"/>
              <a:gd name="T11" fmla="*/ 592 w 592"/>
              <a:gd name="T12" fmla="*/ 293 h 293"/>
            </a:gdLst>
            <a:ahLst/>
            <a:cxnLst>
              <a:cxn ang="T6">
                <a:pos x="T0" y="T1"/>
              </a:cxn>
              <a:cxn ang="T7">
                <a:pos x="T2" y="T3"/>
              </a:cxn>
              <a:cxn ang="T8">
                <a:pos x="T4" y="T5"/>
              </a:cxn>
            </a:cxnLst>
            <a:rect l="T9" t="T10" r="T11" b="T12"/>
            <a:pathLst>
              <a:path w="592" h="293">
                <a:moveTo>
                  <a:pt x="0" y="293"/>
                </a:moveTo>
                <a:cubicBezTo>
                  <a:pt x="71" y="280"/>
                  <a:pt x="96" y="266"/>
                  <a:pt x="195" y="217"/>
                </a:cubicBezTo>
                <a:cubicBezTo>
                  <a:pt x="294" y="168"/>
                  <a:pt x="509" y="45"/>
                  <a:pt x="592" y="0"/>
                </a:cubicBezTo>
              </a:path>
            </a:pathLst>
          </a:custGeom>
          <a:noFill/>
          <a:ln w="38100" cap="flat" cmpd="sng">
            <a:solidFill>
              <a:schemeClr val="hlink"/>
            </a:solidFill>
            <a:prstDash val="solid"/>
            <a:round/>
            <a:headEnd type="none" w="med" len="med"/>
            <a:tailEnd type="none" w="med" len="med"/>
          </a:ln>
        </p:spPr>
        <p:txBody>
          <a:bodyPr wrap="none" anchor="ctr"/>
          <a:lstStyle/>
          <a:p>
            <a:endParaRPr lang="en-US" sz="1350"/>
          </a:p>
        </p:txBody>
      </p:sp>
      <p:sp>
        <p:nvSpPr>
          <p:cNvPr id="68" name="Freeform 33"/>
          <p:cNvSpPr>
            <a:spLocks/>
          </p:cNvSpPr>
          <p:nvPr/>
        </p:nvSpPr>
        <p:spPr bwMode="auto">
          <a:xfrm>
            <a:off x="4231665" y="2458064"/>
            <a:ext cx="1057275" cy="420291"/>
          </a:xfrm>
          <a:custGeom>
            <a:avLst/>
            <a:gdLst>
              <a:gd name="T0" fmla="*/ 0 w 888"/>
              <a:gd name="T1" fmla="*/ 2147483647 h 353"/>
              <a:gd name="T2" fmla="*/ 2147483647 w 888"/>
              <a:gd name="T3" fmla="*/ 2147483647 h 353"/>
              <a:gd name="T4" fmla="*/ 2147483647 w 888"/>
              <a:gd name="T5" fmla="*/ 2147483647 h 353"/>
              <a:gd name="T6" fmla="*/ 2147483647 w 888"/>
              <a:gd name="T7" fmla="*/ 2147483647 h 353"/>
              <a:gd name="T8" fmla="*/ 2147483647 w 888"/>
              <a:gd name="T9" fmla="*/ 2147483647 h 353"/>
              <a:gd name="T10" fmla="*/ 0 60000 65536"/>
              <a:gd name="T11" fmla="*/ 0 60000 65536"/>
              <a:gd name="T12" fmla="*/ 0 60000 65536"/>
              <a:gd name="T13" fmla="*/ 0 60000 65536"/>
              <a:gd name="T14" fmla="*/ 0 60000 65536"/>
              <a:gd name="T15" fmla="*/ 0 w 888"/>
              <a:gd name="T16" fmla="*/ 0 h 353"/>
              <a:gd name="T17" fmla="*/ 888 w 888"/>
              <a:gd name="T18" fmla="*/ 353 h 353"/>
            </a:gdLst>
            <a:ahLst/>
            <a:cxnLst>
              <a:cxn ang="T10">
                <a:pos x="T0" y="T1"/>
              </a:cxn>
              <a:cxn ang="T11">
                <a:pos x="T2" y="T3"/>
              </a:cxn>
              <a:cxn ang="T12">
                <a:pos x="T4" y="T5"/>
              </a:cxn>
              <a:cxn ang="T13">
                <a:pos x="T6" y="T7"/>
              </a:cxn>
              <a:cxn ang="T14">
                <a:pos x="T8" y="T9"/>
              </a:cxn>
            </a:cxnLst>
            <a:rect l="T15" t="T16" r="T17" b="T18"/>
            <a:pathLst>
              <a:path w="888" h="353">
                <a:moveTo>
                  <a:pt x="0" y="19"/>
                </a:moveTo>
                <a:cubicBezTo>
                  <a:pt x="0" y="9"/>
                  <a:pt x="0" y="0"/>
                  <a:pt x="42" y="19"/>
                </a:cubicBezTo>
                <a:cubicBezTo>
                  <a:pt x="84" y="38"/>
                  <a:pt x="161" y="88"/>
                  <a:pt x="252" y="133"/>
                </a:cubicBezTo>
                <a:cubicBezTo>
                  <a:pt x="343" y="177"/>
                  <a:pt x="482" y="247"/>
                  <a:pt x="588" y="284"/>
                </a:cubicBezTo>
                <a:cubicBezTo>
                  <a:pt x="694" y="321"/>
                  <a:pt x="826" y="339"/>
                  <a:pt x="888" y="353"/>
                </a:cubicBezTo>
              </a:path>
            </a:pathLst>
          </a:custGeom>
          <a:noFill/>
          <a:ln w="38100" cap="flat" cmpd="sng">
            <a:solidFill>
              <a:schemeClr val="hlink"/>
            </a:solidFill>
            <a:prstDash val="solid"/>
            <a:round/>
            <a:headEnd type="none" w="med" len="med"/>
            <a:tailEnd type="none" w="med" len="med"/>
          </a:ln>
        </p:spPr>
        <p:txBody>
          <a:bodyPr wrap="none" anchor="ctr"/>
          <a:lstStyle/>
          <a:p>
            <a:endParaRPr lang="en-US" sz="1350"/>
          </a:p>
        </p:txBody>
      </p:sp>
      <p:sp>
        <p:nvSpPr>
          <p:cNvPr id="69" name="Freeform 34"/>
          <p:cNvSpPr>
            <a:spLocks/>
          </p:cNvSpPr>
          <p:nvPr/>
        </p:nvSpPr>
        <p:spPr bwMode="auto">
          <a:xfrm>
            <a:off x="3488715" y="2800964"/>
            <a:ext cx="1189434" cy="525066"/>
          </a:xfrm>
          <a:custGeom>
            <a:avLst/>
            <a:gdLst>
              <a:gd name="T0" fmla="*/ 0 w 999"/>
              <a:gd name="T1" fmla="*/ 0 h 441"/>
              <a:gd name="T2" fmla="*/ 2147483647 w 999"/>
              <a:gd name="T3" fmla="*/ 2147483647 h 441"/>
              <a:gd name="T4" fmla="*/ 2147483647 w 999"/>
              <a:gd name="T5" fmla="*/ 2147483647 h 441"/>
              <a:gd name="T6" fmla="*/ 2147483647 w 999"/>
              <a:gd name="T7" fmla="*/ 2147483647 h 441"/>
              <a:gd name="T8" fmla="*/ 2147483647 w 999"/>
              <a:gd name="T9" fmla="*/ 2147483647 h 441"/>
              <a:gd name="T10" fmla="*/ 0 60000 65536"/>
              <a:gd name="T11" fmla="*/ 0 60000 65536"/>
              <a:gd name="T12" fmla="*/ 0 60000 65536"/>
              <a:gd name="T13" fmla="*/ 0 60000 65536"/>
              <a:gd name="T14" fmla="*/ 0 60000 65536"/>
              <a:gd name="T15" fmla="*/ 0 w 999"/>
              <a:gd name="T16" fmla="*/ 0 h 441"/>
              <a:gd name="T17" fmla="*/ 999 w 999"/>
              <a:gd name="T18" fmla="*/ 441 h 441"/>
            </a:gdLst>
            <a:ahLst/>
            <a:cxnLst>
              <a:cxn ang="T10">
                <a:pos x="T0" y="T1"/>
              </a:cxn>
              <a:cxn ang="T11">
                <a:pos x="T2" y="T3"/>
              </a:cxn>
              <a:cxn ang="T12">
                <a:pos x="T4" y="T5"/>
              </a:cxn>
              <a:cxn ang="T13">
                <a:pos x="T6" y="T7"/>
              </a:cxn>
              <a:cxn ang="T14">
                <a:pos x="T8" y="T9"/>
              </a:cxn>
            </a:cxnLst>
            <a:rect l="T15" t="T16" r="T17" b="T18"/>
            <a:pathLst>
              <a:path w="999" h="441">
                <a:moveTo>
                  <a:pt x="0" y="0"/>
                </a:moveTo>
                <a:cubicBezTo>
                  <a:pt x="62" y="38"/>
                  <a:pt x="123" y="76"/>
                  <a:pt x="195" y="114"/>
                </a:cubicBezTo>
                <a:cubicBezTo>
                  <a:pt x="266" y="152"/>
                  <a:pt x="337" y="190"/>
                  <a:pt x="428" y="228"/>
                </a:cubicBezTo>
                <a:cubicBezTo>
                  <a:pt x="519" y="266"/>
                  <a:pt x="645" y="307"/>
                  <a:pt x="740" y="342"/>
                </a:cubicBezTo>
                <a:cubicBezTo>
                  <a:pt x="835" y="377"/>
                  <a:pt x="945" y="420"/>
                  <a:pt x="999" y="441"/>
                </a:cubicBezTo>
              </a:path>
            </a:pathLst>
          </a:custGeom>
          <a:noFill/>
          <a:ln w="38100" cap="flat" cmpd="sng">
            <a:solidFill>
              <a:schemeClr val="hlink"/>
            </a:solidFill>
            <a:prstDash val="solid"/>
            <a:round/>
            <a:headEnd type="none" w="med" len="med"/>
            <a:tailEnd type="none" w="med" len="med"/>
          </a:ln>
        </p:spPr>
        <p:txBody>
          <a:bodyPr wrap="none" anchor="ctr"/>
          <a:lstStyle/>
          <a:p>
            <a:endParaRPr lang="en-US" sz="1350"/>
          </a:p>
        </p:txBody>
      </p:sp>
      <p:sp>
        <p:nvSpPr>
          <p:cNvPr id="70" name="Freeform 35"/>
          <p:cNvSpPr>
            <a:spLocks/>
          </p:cNvSpPr>
          <p:nvPr/>
        </p:nvSpPr>
        <p:spPr bwMode="auto">
          <a:xfrm>
            <a:off x="4659099" y="2858116"/>
            <a:ext cx="658416" cy="475060"/>
          </a:xfrm>
          <a:custGeom>
            <a:avLst/>
            <a:gdLst>
              <a:gd name="T0" fmla="*/ 2147483647 w 467"/>
              <a:gd name="T1" fmla="*/ 0 h 381"/>
              <a:gd name="T2" fmla="*/ 0 w 467"/>
              <a:gd name="T3" fmla="*/ 2147483647 h 381"/>
              <a:gd name="T4" fmla="*/ 0 60000 65536"/>
              <a:gd name="T5" fmla="*/ 0 60000 65536"/>
              <a:gd name="T6" fmla="*/ 0 w 467"/>
              <a:gd name="T7" fmla="*/ 0 h 381"/>
              <a:gd name="T8" fmla="*/ 467 w 467"/>
              <a:gd name="T9" fmla="*/ 381 h 381"/>
            </a:gdLst>
            <a:ahLst/>
            <a:cxnLst>
              <a:cxn ang="T4">
                <a:pos x="T0" y="T1"/>
              </a:cxn>
              <a:cxn ang="T5">
                <a:pos x="T2" y="T3"/>
              </a:cxn>
            </a:cxnLst>
            <a:rect l="T6" t="T7" r="T8" b="T9"/>
            <a:pathLst>
              <a:path w="467" h="381">
                <a:moveTo>
                  <a:pt x="467" y="0"/>
                </a:moveTo>
                <a:cubicBezTo>
                  <a:pt x="389" y="63"/>
                  <a:pt x="97" y="302"/>
                  <a:pt x="0" y="381"/>
                </a:cubicBezTo>
              </a:path>
            </a:pathLst>
          </a:custGeom>
          <a:noFill/>
          <a:ln w="38100" cap="flat" cmpd="sng">
            <a:solidFill>
              <a:schemeClr val="hlink"/>
            </a:solidFill>
            <a:prstDash val="solid"/>
            <a:round/>
            <a:headEnd type="none" w="med" len="med"/>
            <a:tailEnd type="none" w="med" len="med"/>
          </a:ln>
        </p:spPr>
        <p:txBody>
          <a:bodyPr wrap="none" anchor="ctr"/>
          <a:lstStyle/>
          <a:p>
            <a:endParaRPr lang="en-US" sz="1350"/>
          </a:p>
        </p:txBody>
      </p:sp>
      <p:pic>
        <p:nvPicPr>
          <p:cNvPr id="3" name="Picture 2"/>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2659239" y="3756301"/>
            <a:ext cx="126416" cy="131216"/>
          </a:xfrm>
          <a:prstGeom prst="rect">
            <a:avLst/>
          </a:prstGeom>
        </p:spPr>
      </p:pic>
      <p:pic>
        <p:nvPicPr>
          <p:cNvPr id="4" name="Picture 3"/>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4594486" y="3838575"/>
            <a:ext cx="126416" cy="131216"/>
          </a:xfrm>
          <a:prstGeom prst="rect">
            <a:avLst/>
          </a:prstGeom>
        </p:spPr>
      </p:pic>
      <p:pic>
        <p:nvPicPr>
          <p:cNvPr id="73" name="Picture 72"/>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4027057" y="2826340"/>
            <a:ext cx="152042" cy="190451"/>
          </a:xfrm>
          <a:prstGeom prst="rect">
            <a:avLst/>
          </a:prstGeom>
        </p:spPr>
      </p:pic>
      <p:pic>
        <p:nvPicPr>
          <p:cNvPr id="74" name="Picture 73"/>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2091460" y="2762939"/>
            <a:ext cx="152042" cy="190451"/>
          </a:xfrm>
          <a:prstGeom prst="rect">
            <a:avLst/>
          </a:prstGeom>
        </p:spPr>
      </p:pic>
      <p:pic>
        <p:nvPicPr>
          <p:cNvPr id="75" name="Picture 74"/>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1632016" y="2135901"/>
            <a:ext cx="864236" cy="296078"/>
          </a:xfrm>
          <a:prstGeom prst="rect">
            <a:avLst/>
          </a:prstGeom>
        </p:spPr>
      </p:pic>
      <p:pic>
        <p:nvPicPr>
          <p:cNvPr id="76" name="Picture 75"/>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3542618" y="2222807"/>
            <a:ext cx="864236" cy="296078"/>
          </a:xfrm>
          <a:prstGeom prst="rect">
            <a:avLst/>
          </a:prstGeom>
        </p:spPr>
      </p:pic>
    </p:spTree>
    <p:extLst>
      <p:ext uri="{BB962C8B-B14F-4D97-AF65-F5344CB8AC3E}">
        <p14:creationId xmlns:p14="http://schemas.microsoft.com/office/powerpoint/2010/main" val="264041513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Elsődleges sugár esete</a:t>
            </a:r>
            <a:endParaRPr lang="en-US" dirty="0"/>
          </a:p>
        </p:txBody>
      </p:sp>
      <p:sp>
        <p:nvSpPr>
          <p:cNvPr id="22" name="Text Box 3"/>
          <p:cNvSpPr txBox="1">
            <a:spLocks noChangeArrowheads="1"/>
          </p:cNvSpPr>
          <p:nvPr/>
        </p:nvSpPr>
        <p:spPr bwMode="auto">
          <a:xfrm>
            <a:off x="4560096" y="2888458"/>
            <a:ext cx="184731" cy="461665"/>
          </a:xfrm>
          <a:prstGeom prst="rect">
            <a:avLst/>
          </a:prstGeom>
          <a:noFill/>
          <a:ln w="12700">
            <a:noFill/>
            <a:miter lim="800000"/>
            <a:headEnd/>
            <a:tailEnd/>
          </a:ln>
        </p:spPr>
        <p:txBody>
          <a:bodyPr wrap="none">
            <a:spAutoFit/>
          </a:bodyPr>
          <a:lstStyle/>
          <a:p>
            <a:endParaRPr lang="es-ES_tradnl" sz="2400"/>
          </a:p>
        </p:txBody>
      </p:sp>
      <p:pic>
        <p:nvPicPr>
          <p:cNvPr id="23" name="Picture 37"/>
          <p:cNvPicPr>
            <a:picLocks noChangeAspect="1"/>
          </p:cNvPicPr>
          <p:nvPr/>
        </p:nvPicPr>
        <p:blipFill>
          <a:blip r:embed="rId12" cstate="print"/>
          <a:stretch>
            <a:fillRect/>
          </a:stretch>
        </p:blipFill>
        <p:spPr>
          <a:xfrm rot="1800000">
            <a:off x="4129622" y="2744260"/>
            <a:ext cx="532293" cy="468768"/>
          </a:xfrm>
          <a:prstGeom prst="rect">
            <a:avLst/>
          </a:prstGeom>
        </p:spPr>
      </p:pic>
      <p:pic>
        <p:nvPicPr>
          <p:cNvPr id="24" name="Picture 23"/>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2268643" y="3198989"/>
            <a:ext cx="1002320" cy="287162"/>
          </a:xfrm>
          <a:prstGeom prst="rect">
            <a:avLst/>
          </a:prstGeom>
        </p:spPr>
      </p:pic>
      <p:pic>
        <p:nvPicPr>
          <p:cNvPr id="25" name="Picture 24"/>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4790405" y="3365876"/>
            <a:ext cx="188393" cy="287162"/>
          </a:xfrm>
          <a:prstGeom prst="rect">
            <a:avLst/>
          </a:prstGeom>
        </p:spPr>
      </p:pic>
      <p:pic>
        <p:nvPicPr>
          <p:cNvPr id="26" name="Picture 25"/>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4437550" y="2582986"/>
            <a:ext cx="122546" cy="146324"/>
          </a:xfrm>
          <a:prstGeom prst="rect">
            <a:avLst/>
          </a:prstGeom>
        </p:spPr>
      </p:pic>
      <p:sp>
        <p:nvSpPr>
          <p:cNvPr id="27" name="Line 5"/>
          <p:cNvSpPr>
            <a:spLocks noChangeShapeType="1"/>
          </p:cNvSpPr>
          <p:nvPr/>
        </p:nvSpPr>
        <p:spPr bwMode="auto">
          <a:xfrm flipH="1" flipV="1">
            <a:off x="4612022" y="3111233"/>
            <a:ext cx="1143000" cy="685800"/>
          </a:xfrm>
          <a:prstGeom prst="line">
            <a:avLst/>
          </a:prstGeom>
          <a:noFill/>
          <a:ln w="38100">
            <a:solidFill>
              <a:schemeClr val="hlink"/>
            </a:solidFill>
            <a:round/>
            <a:headEnd type="stealth" w="lg" len="lg"/>
            <a:tailEnd/>
          </a:ln>
        </p:spPr>
        <p:txBody>
          <a:bodyPr wrap="none" anchor="ctr"/>
          <a:lstStyle/>
          <a:p>
            <a:endParaRPr lang="en-US" sz="2400"/>
          </a:p>
        </p:txBody>
      </p:sp>
      <p:sp>
        <p:nvSpPr>
          <p:cNvPr id="28" name="Line 6"/>
          <p:cNvSpPr>
            <a:spLocks noChangeShapeType="1"/>
          </p:cNvSpPr>
          <p:nvPr/>
        </p:nvSpPr>
        <p:spPr bwMode="auto">
          <a:xfrm flipH="1">
            <a:off x="5746688" y="3106471"/>
            <a:ext cx="1143000" cy="685800"/>
          </a:xfrm>
          <a:prstGeom prst="line">
            <a:avLst/>
          </a:prstGeom>
          <a:noFill/>
          <a:ln w="38100">
            <a:solidFill>
              <a:schemeClr val="hlink"/>
            </a:solidFill>
            <a:round/>
            <a:headEnd type="stealth" w="lg" len="lg"/>
            <a:tailEnd/>
          </a:ln>
        </p:spPr>
        <p:txBody>
          <a:bodyPr wrap="none" anchor="ctr"/>
          <a:lstStyle/>
          <a:p>
            <a:endParaRPr lang="en-US" sz="2400"/>
          </a:p>
        </p:txBody>
      </p:sp>
      <p:sp>
        <p:nvSpPr>
          <p:cNvPr id="29" name="Line 7"/>
          <p:cNvSpPr>
            <a:spLocks noChangeShapeType="1"/>
          </p:cNvSpPr>
          <p:nvPr/>
        </p:nvSpPr>
        <p:spPr bwMode="auto">
          <a:xfrm>
            <a:off x="4317938" y="3792271"/>
            <a:ext cx="2800350" cy="0"/>
          </a:xfrm>
          <a:prstGeom prst="line">
            <a:avLst/>
          </a:prstGeom>
          <a:noFill/>
          <a:ln w="57150">
            <a:solidFill>
              <a:schemeClr val="tx1"/>
            </a:solidFill>
            <a:round/>
            <a:headEnd/>
            <a:tailEnd/>
          </a:ln>
        </p:spPr>
        <p:txBody>
          <a:bodyPr wrap="none" anchor="ctr"/>
          <a:lstStyle/>
          <a:p>
            <a:endParaRPr lang="en-US" sz="2400"/>
          </a:p>
        </p:txBody>
      </p:sp>
      <p:sp>
        <p:nvSpPr>
          <p:cNvPr id="30" name="Line 8"/>
          <p:cNvSpPr>
            <a:spLocks noChangeShapeType="1"/>
          </p:cNvSpPr>
          <p:nvPr/>
        </p:nvSpPr>
        <p:spPr bwMode="auto">
          <a:xfrm flipV="1">
            <a:off x="5746688" y="2463533"/>
            <a:ext cx="0" cy="1314450"/>
          </a:xfrm>
          <a:prstGeom prst="line">
            <a:avLst/>
          </a:prstGeom>
          <a:noFill/>
          <a:ln w="28575">
            <a:solidFill>
              <a:schemeClr val="tx1"/>
            </a:solidFill>
            <a:round/>
            <a:headEnd/>
            <a:tailEnd type="triangle" w="med" len="med"/>
          </a:ln>
        </p:spPr>
        <p:txBody>
          <a:bodyPr wrap="none" anchor="ctr"/>
          <a:lstStyle/>
          <a:p>
            <a:endParaRPr lang="en-US" sz="2400"/>
          </a:p>
        </p:txBody>
      </p:sp>
      <p:cxnSp>
        <p:nvCxnSpPr>
          <p:cNvPr id="32" name="Egyenes összekötő 22"/>
          <p:cNvCxnSpPr/>
          <p:nvPr/>
        </p:nvCxnSpPr>
        <p:spPr>
          <a:xfrm flipH="1">
            <a:off x="5726447" y="2491136"/>
            <a:ext cx="20241" cy="2734649"/>
          </a:xfrm>
          <a:prstGeom prst="line">
            <a:avLst/>
          </a:prstGeom>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5528678" y="3867506"/>
            <a:ext cx="155470" cy="146324"/>
          </a:xfrm>
          <a:prstGeom prst="rect">
            <a:avLst/>
          </a:prstGeom>
        </p:spPr>
      </p:pic>
      <p:pic>
        <p:nvPicPr>
          <p:cNvPr id="34" name="Picture 33"/>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5803635" y="2416264"/>
            <a:ext cx="153641" cy="212171"/>
          </a:xfrm>
          <a:prstGeom prst="rect">
            <a:avLst/>
          </a:prstGeom>
        </p:spPr>
      </p:pic>
      <p:pic>
        <p:nvPicPr>
          <p:cNvPr id="35" name="Picture 34"/>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6695719" y="3257095"/>
            <a:ext cx="250580" cy="327401"/>
          </a:xfrm>
          <a:prstGeom prst="rect">
            <a:avLst/>
          </a:prstGeom>
        </p:spPr>
      </p:pic>
      <p:pic>
        <p:nvPicPr>
          <p:cNvPr id="37" name="Picture 36"/>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5550761" y="3420795"/>
            <a:ext cx="144495" cy="149983"/>
          </a:xfrm>
          <a:prstGeom prst="rect">
            <a:avLst/>
          </a:prstGeom>
        </p:spPr>
      </p:pic>
      <p:pic>
        <p:nvPicPr>
          <p:cNvPr id="38" name="Picture 37"/>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5817314" y="3420795"/>
            <a:ext cx="144495" cy="149983"/>
          </a:xfrm>
          <a:prstGeom prst="rect">
            <a:avLst/>
          </a:prstGeom>
        </p:spPr>
      </p:pic>
      <p:pic>
        <p:nvPicPr>
          <p:cNvPr id="3" name="Picture 2"/>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2435719" y="5095345"/>
            <a:ext cx="2990085" cy="363932"/>
          </a:xfrm>
          <a:prstGeom prst="rect">
            <a:avLst/>
          </a:prstGeom>
        </p:spPr>
      </p:pic>
    </p:spTree>
    <p:extLst>
      <p:ext uri="{BB962C8B-B14F-4D97-AF65-F5344CB8AC3E}">
        <p14:creationId xmlns:p14="http://schemas.microsoft.com/office/powerpoint/2010/main" val="25393085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Normálvektor és törésmutató</a:t>
            </a:r>
            <a:endParaRPr lang="en-US" dirty="0"/>
          </a:p>
        </p:txBody>
      </p:sp>
      <p:sp>
        <p:nvSpPr>
          <p:cNvPr id="14" name="Line 5"/>
          <p:cNvSpPr>
            <a:spLocks noChangeShapeType="1"/>
          </p:cNvSpPr>
          <p:nvPr/>
        </p:nvSpPr>
        <p:spPr bwMode="auto">
          <a:xfrm flipH="1" flipV="1">
            <a:off x="1328006" y="2993372"/>
            <a:ext cx="1143000" cy="685800"/>
          </a:xfrm>
          <a:prstGeom prst="line">
            <a:avLst/>
          </a:prstGeom>
          <a:noFill/>
          <a:ln w="38100">
            <a:solidFill>
              <a:schemeClr val="hlink"/>
            </a:solidFill>
            <a:round/>
            <a:headEnd type="stealth" w="lg" len="lg"/>
            <a:tailEnd/>
          </a:ln>
        </p:spPr>
        <p:txBody>
          <a:bodyPr wrap="none" anchor="ctr"/>
          <a:lstStyle/>
          <a:p>
            <a:endParaRPr lang="en-US" sz="2400"/>
          </a:p>
        </p:txBody>
      </p:sp>
      <p:sp>
        <p:nvSpPr>
          <p:cNvPr id="15" name="Line 6"/>
          <p:cNvSpPr>
            <a:spLocks noChangeShapeType="1"/>
          </p:cNvSpPr>
          <p:nvPr/>
        </p:nvSpPr>
        <p:spPr bwMode="auto">
          <a:xfrm flipH="1">
            <a:off x="2462672" y="2988609"/>
            <a:ext cx="1143000" cy="685800"/>
          </a:xfrm>
          <a:prstGeom prst="line">
            <a:avLst/>
          </a:prstGeom>
          <a:noFill/>
          <a:ln w="38100">
            <a:solidFill>
              <a:schemeClr val="hlink"/>
            </a:solidFill>
            <a:round/>
            <a:headEnd type="stealth" w="lg" len="lg"/>
            <a:tailEnd/>
          </a:ln>
        </p:spPr>
        <p:txBody>
          <a:bodyPr wrap="none" anchor="ctr"/>
          <a:lstStyle/>
          <a:p>
            <a:endParaRPr lang="en-US" sz="2400"/>
          </a:p>
        </p:txBody>
      </p:sp>
      <p:sp>
        <p:nvSpPr>
          <p:cNvPr id="16" name="Line 7"/>
          <p:cNvSpPr>
            <a:spLocks noChangeShapeType="1"/>
          </p:cNvSpPr>
          <p:nvPr/>
        </p:nvSpPr>
        <p:spPr bwMode="auto">
          <a:xfrm>
            <a:off x="1033922" y="3674409"/>
            <a:ext cx="2800350" cy="0"/>
          </a:xfrm>
          <a:prstGeom prst="line">
            <a:avLst/>
          </a:prstGeom>
          <a:noFill/>
          <a:ln w="57150">
            <a:solidFill>
              <a:schemeClr val="tx1"/>
            </a:solidFill>
            <a:round/>
            <a:headEnd/>
            <a:tailEnd/>
          </a:ln>
        </p:spPr>
        <p:txBody>
          <a:bodyPr wrap="none" anchor="ctr"/>
          <a:lstStyle/>
          <a:p>
            <a:endParaRPr lang="en-US" sz="2400"/>
          </a:p>
        </p:txBody>
      </p:sp>
      <p:sp>
        <p:nvSpPr>
          <p:cNvPr id="19" name="Line 8"/>
          <p:cNvSpPr>
            <a:spLocks noChangeShapeType="1"/>
          </p:cNvSpPr>
          <p:nvPr/>
        </p:nvSpPr>
        <p:spPr bwMode="auto">
          <a:xfrm flipV="1">
            <a:off x="2462672" y="2345672"/>
            <a:ext cx="0" cy="1314450"/>
          </a:xfrm>
          <a:prstGeom prst="line">
            <a:avLst/>
          </a:prstGeom>
          <a:noFill/>
          <a:ln w="28575">
            <a:solidFill>
              <a:schemeClr val="tx1"/>
            </a:solidFill>
            <a:round/>
            <a:headEnd/>
            <a:tailEnd type="triangle" w="med" len="med"/>
          </a:ln>
        </p:spPr>
        <p:txBody>
          <a:bodyPr wrap="none" anchor="ctr"/>
          <a:lstStyle/>
          <a:p>
            <a:endParaRPr lang="en-US" sz="2400"/>
          </a:p>
        </p:txBody>
      </p:sp>
      <p:sp>
        <p:nvSpPr>
          <p:cNvPr id="20" name="Line 5"/>
          <p:cNvSpPr>
            <a:spLocks noChangeShapeType="1"/>
          </p:cNvSpPr>
          <p:nvPr/>
        </p:nvSpPr>
        <p:spPr bwMode="auto">
          <a:xfrm flipH="1" flipV="1">
            <a:off x="2471006" y="3679172"/>
            <a:ext cx="542925" cy="1143000"/>
          </a:xfrm>
          <a:prstGeom prst="line">
            <a:avLst/>
          </a:prstGeom>
          <a:noFill/>
          <a:ln w="38100">
            <a:solidFill>
              <a:schemeClr val="hlink"/>
            </a:solidFill>
            <a:round/>
            <a:headEnd type="stealth" w="lg" len="lg"/>
            <a:tailEnd/>
          </a:ln>
        </p:spPr>
        <p:txBody>
          <a:bodyPr wrap="none" anchor="ctr"/>
          <a:lstStyle/>
          <a:p>
            <a:endParaRPr lang="en-US" sz="2400"/>
          </a:p>
        </p:txBody>
      </p:sp>
      <p:cxnSp>
        <p:nvCxnSpPr>
          <p:cNvPr id="23" name="Egyenes összekötő 22"/>
          <p:cNvCxnSpPr/>
          <p:nvPr/>
        </p:nvCxnSpPr>
        <p:spPr>
          <a:xfrm flipH="1">
            <a:off x="2442431" y="2373274"/>
            <a:ext cx="20241" cy="2734649"/>
          </a:xfrm>
          <a:prstGeom prst="line">
            <a:avLst/>
          </a:prstGeom>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2519619" y="2298403"/>
            <a:ext cx="153641" cy="212171"/>
          </a:xfrm>
          <a:prstGeom prst="rect">
            <a:avLst/>
          </a:prstGeom>
        </p:spPr>
      </p:pic>
      <p:pic>
        <p:nvPicPr>
          <p:cNvPr id="25" name="Picture 24"/>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1344154" y="3159353"/>
            <a:ext cx="188393" cy="287162"/>
          </a:xfrm>
          <a:prstGeom prst="rect">
            <a:avLst/>
          </a:prstGeom>
        </p:spPr>
      </p:pic>
      <p:pic>
        <p:nvPicPr>
          <p:cNvPr id="27" name="Picture 26"/>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3411703" y="3139233"/>
            <a:ext cx="250580" cy="327401"/>
          </a:xfrm>
          <a:prstGeom prst="rect">
            <a:avLst/>
          </a:prstGeom>
        </p:spPr>
      </p:pic>
      <p:pic>
        <p:nvPicPr>
          <p:cNvPr id="28" name="Picture 27"/>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3051062" y="4378678"/>
            <a:ext cx="237777" cy="331060"/>
          </a:xfrm>
          <a:prstGeom prst="rect">
            <a:avLst/>
          </a:prstGeom>
        </p:spPr>
      </p:pic>
      <p:pic>
        <p:nvPicPr>
          <p:cNvPr id="30" name="Picture 29"/>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2246573" y="3302933"/>
            <a:ext cx="144495" cy="149983"/>
          </a:xfrm>
          <a:prstGeom prst="rect">
            <a:avLst/>
          </a:prstGeom>
        </p:spPr>
      </p:pic>
      <p:pic>
        <p:nvPicPr>
          <p:cNvPr id="32" name="Picture 31"/>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2471005" y="4055481"/>
            <a:ext cx="159128" cy="299966"/>
          </a:xfrm>
          <a:prstGeom prst="rect">
            <a:avLst/>
          </a:prstGeom>
        </p:spPr>
      </p:pic>
      <p:pic>
        <p:nvPicPr>
          <p:cNvPr id="10" name="Picture 9"/>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5635534" y="1996439"/>
            <a:ext cx="1869034" cy="288950"/>
          </a:xfrm>
          <a:prstGeom prst="rect">
            <a:avLst/>
          </a:prstGeom>
        </p:spPr>
      </p:pic>
      <p:sp>
        <p:nvSpPr>
          <p:cNvPr id="38" name="Text Box 42"/>
          <p:cNvSpPr txBox="1">
            <a:spLocks noChangeArrowheads="1"/>
          </p:cNvSpPr>
          <p:nvPr/>
        </p:nvSpPr>
        <p:spPr bwMode="auto">
          <a:xfrm>
            <a:off x="5537801" y="2655316"/>
            <a:ext cx="2377574" cy="1061829"/>
          </a:xfrm>
          <a:prstGeom prst="rect">
            <a:avLst/>
          </a:prstGeom>
          <a:noFill/>
        </p:spPr>
        <p:txBody>
          <a:bodyPr wrap="none" rtlCol="0">
            <a:spAutoFit/>
          </a:bodyPr>
          <a:lstStyle>
            <a:defPPr>
              <a:defRPr lang="en-US"/>
            </a:defPPr>
            <a:lvl1pPr>
              <a:defRPr sz="2800">
                <a:latin typeface="Whipsmart" pitchFamily="34" charset="0"/>
              </a:defRPr>
            </a:lvl1pPr>
          </a:lstStyle>
          <a:p>
            <a:r>
              <a:rPr lang="hu-HU" sz="2100" dirty="0" smtClean="0"/>
              <a:t>ha </a:t>
            </a:r>
            <a:r>
              <a:rPr lang="en-US" sz="2100" dirty="0" smtClean="0"/>
              <a:t>negative</a:t>
            </a:r>
            <a:r>
              <a:rPr lang="en-US" sz="2100" dirty="0"/>
              <a:t>:</a:t>
            </a:r>
          </a:p>
          <a:p>
            <a:r>
              <a:rPr lang="hu-HU" sz="2100" dirty="0" smtClean="0"/>
              <a:t>másik oldalról érkezik</a:t>
            </a:r>
            <a:endParaRPr lang="en-US" sz="2100" dirty="0"/>
          </a:p>
          <a:p>
            <a:endParaRPr lang="en-US" sz="2100" dirty="0"/>
          </a:p>
        </p:txBody>
      </p:sp>
      <p:pic>
        <p:nvPicPr>
          <p:cNvPr id="13" name="Picture 12"/>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5669249" y="4000164"/>
            <a:ext cx="885140" cy="709574"/>
          </a:xfrm>
          <a:prstGeom prst="rect">
            <a:avLst/>
          </a:prstGeom>
        </p:spPr>
      </p:pic>
      <p:pic>
        <p:nvPicPr>
          <p:cNvPr id="42" name="Picture 41"/>
          <p:cNvPicPr>
            <a:picLocks noChangeAspect="1"/>
          </p:cNvPicPr>
          <p:nvPr>
            <p:custDataLst>
              <p:tags r:id="rId9"/>
            </p:custDataLst>
          </p:nvPr>
        </p:nvPicPr>
        <p:blipFill>
          <a:blip r:embed="rId19" cstate="print">
            <a:extLst>
              <a:ext uri="{28A0092B-C50C-407E-A947-70E740481C1C}">
                <a14:useLocalDpi xmlns:a14="http://schemas.microsoft.com/office/drawing/2010/main" val="0"/>
              </a:ext>
            </a:extLst>
          </a:blip>
          <a:stretch>
            <a:fillRect/>
          </a:stretch>
        </p:blipFill>
        <p:spPr>
          <a:xfrm>
            <a:off x="5641019" y="3573101"/>
            <a:ext cx="1078992" cy="212141"/>
          </a:xfrm>
          <a:prstGeom prst="rect">
            <a:avLst/>
          </a:prstGeom>
        </p:spPr>
      </p:pic>
    </p:spTree>
    <p:extLst>
      <p:ext uri="{BB962C8B-B14F-4D97-AF65-F5344CB8AC3E}">
        <p14:creationId xmlns:p14="http://schemas.microsoft.com/office/powerpoint/2010/main" val="129016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Ideális visszaverődés iránya</a:t>
            </a:r>
            <a:endParaRPr lang="en-US" dirty="0"/>
          </a:p>
        </p:txBody>
      </p:sp>
      <p:sp>
        <p:nvSpPr>
          <p:cNvPr id="27" name="Téglalap 4"/>
          <p:cNvSpPr/>
          <p:nvPr/>
        </p:nvSpPr>
        <p:spPr>
          <a:xfrm>
            <a:off x="3936528" y="4637695"/>
            <a:ext cx="3555999" cy="52175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a:bodyPr>
          <a:lstStyle/>
          <a:p>
            <a:r>
              <a:rPr lang="en-US" sz="1500" b="1" dirty="0" smtClean="0">
                <a:solidFill>
                  <a:schemeClr val="tx1"/>
                </a:solidFill>
                <a:latin typeface="Courier New" pitchFamily="49" charset="0"/>
                <a:cs typeface="Courier New" pitchFamily="49" charset="0"/>
              </a:rPr>
              <a:t>vec3 </a:t>
            </a:r>
            <a:r>
              <a:rPr lang="en-US" sz="1500" b="1" dirty="0" err="1" smtClean="0">
                <a:solidFill>
                  <a:schemeClr val="tx1"/>
                </a:solidFill>
                <a:latin typeface="Courier New" pitchFamily="49" charset="0"/>
                <a:cs typeface="Courier New" pitchFamily="49" charset="0"/>
              </a:rPr>
              <a:t>dr</a:t>
            </a:r>
            <a:r>
              <a:rPr lang="en-US" sz="1500" b="1" dirty="0" smtClean="0">
                <a:solidFill>
                  <a:schemeClr val="tx1"/>
                </a:solidFill>
                <a:latin typeface="Courier New" pitchFamily="49" charset="0"/>
                <a:cs typeface="Courier New" pitchFamily="49" charset="0"/>
              </a:rPr>
              <a:t> = </a:t>
            </a:r>
            <a:r>
              <a:rPr lang="hu-HU" sz="1500" b="1" dirty="0" err="1" smtClean="0">
                <a:solidFill>
                  <a:schemeClr val="tx1"/>
                </a:solidFill>
                <a:latin typeface="Courier New" pitchFamily="49" charset="0"/>
                <a:cs typeface="Courier New" pitchFamily="49" charset="0"/>
              </a:rPr>
              <a:t>reflect</a:t>
            </a:r>
            <a:r>
              <a:rPr lang="hu-HU" sz="1500" b="1" dirty="0" smtClean="0">
                <a:solidFill>
                  <a:schemeClr val="tx1"/>
                </a:solidFill>
                <a:latin typeface="Courier New" pitchFamily="49" charset="0"/>
                <a:cs typeface="Courier New" pitchFamily="49" charset="0"/>
              </a:rPr>
              <a:t>(d, </a:t>
            </a:r>
            <a:r>
              <a:rPr lang="hu-HU" sz="1500" b="1" dirty="0" err="1" smtClean="0">
                <a:solidFill>
                  <a:schemeClr val="tx1"/>
                </a:solidFill>
                <a:latin typeface="Courier New" pitchFamily="49" charset="0"/>
                <a:cs typeface="Courier New" pitchFamily="49" charset="0"/>
              </a:rPr>
              <a:t>normal</a:t>
            </a:r>
            <a:r>
              <a:rPr lang="hu-HU" sz="1500" b="1" dirty="0" smtClean="0">
                <a:solidFill>
                  <a:schemeClr val="tx1"/>
                </a:solidFill>
                <a:latin typeface="Courier New" pitchFamily="49" charset="0"/>
                <a:cs typeface="Courier New" pitchFamily="49" charset="0"/>
              </a:rPr>
              <a:t>)</a:t>
            </a:r>
            <a:r>
              <a:rPr lang="en-US" sz="1500" b="1" dirty="0" smtClean="0">
                <a:solidFill>
                  <a:schemeClr val="tx1"/>
                </a:solidFill>
                <a:latin typeface="Courier New" pitchFamily="49" charset="0"/>
                <a:cs typeface="Courier New" pitchFamily="49" charset="0"/>
              </a:rPr>
              <a:t>;</a:t>
            </a:r>
            <a:endParaRPr lang="en-US" sz="1500" b="1" dirty="0">
              <a:solidFill>
                <a:schemeClr val="tx1"/>
              </a:solidFill>
              <a:latin typeface="Courier New" pitchFamily="49" charset="0"/>
              <a:cs typeface="Courier New" pitchFamily="49" charset="0"/>
            </a:endParaRPr>
          </a:p>
        </p:txBody>
      </p:sp>
      <p:sp>
        <p:nvSpPr>
          <p:cNvPr id="24" name="Text Box 3"/>
          <p:cNvSpPr txBox="1">
            <a:spLocks noChangeArrowheads="1"/>
          </p:cNvSpPr>
          <p:nvPr/>
        </p:nvSpPr>
        <p:spPr bwMode="auto">
          <a:xfrm>
            <a:off x="1295724" y="2455706"/>
            <a:ext cx="184731" cy="300082"/>
          </a:xfrm>
          <a:prstGeom prst="rect">
            <a:avLst/>
          </a:prstGeom>
          <a:noFill/>
          <a:ln w="12700">
            <a:noFill/>
            <a:miter lim="800000"/>
            <a:headEnd/>
            <a:tailEnd/>
          </a:ln>
        </p:spPr>
        <p:txBody>
          <a:bodyPr wrap="none">
            <a:spAutoFit/>
          </a:bodyPr>
          <a:lstStyle/>
          <a:p>
            <a:endParaRPr lang="es-ES_tradnl" sz="1350"/>
          </a:p>
        </p:txBody>
      </p:sp>
      <p:sp>
        <p:nvSpPr>
          <p:cNvPr id="25" name="Line 5"/>
          <p:cNvSpPr>
            <a:spLocks noChangeShapeType="1"/>
          </p:cNvSpPr>
          <p:nvPr/>
        </p:nvSpPr>
        <p:spPr bwMode="auto">
          <a:xfrm flipH="1" flipV="1">
            <a:off x="1430262" y="2715263"/>
            <a:ext cx="1143000" cy="685800"/>
          </a:xfrm>
          <a:prstGeom prst="line">
            <a:avLst/>
          </a:prstGeom>
          <a:noFill/>
          <a:ln w="38100">
            <a:solidFill>
              <a:schemeClr val="hlink"/>
            </a:solidFill>
            <a:round/>
            <a:headEnd type="stealth" w="lg" len="lg"/>
            <a:tailEnd/>
          </a:ln>
        </p:spPr>
        <p:txBody>
          <a:bodyPr wrap="none" anchor="ctr"/>
          <a:lstStyle/>
          <a:p>
            <a:endParaRPr lang="en-US" sz="1350"/>
          </a:p>
        </p:txBody>
      </p:sp>
      <p:sp>
        <p:nvSpPr>
          <p:cNvPr id="26" name="Line 6"/>
          <p:cNvSpPr>
            <a:spLocks noChangeShapeType="1"/>
          </p:cNvSpPr>
          <p:nvPr/>
        </p:nvSpPr>
        <p:spPr bwMode="auto">
          <a:xfrm flipH="1">
            <a:off x="2564928" y="2710500"/>
            <a:ext cx="1143000" cy="685800"/>
          </a:xfrm>
          <a:prstGeom prst="line">
            <a:avLst/>
          </a:prstGeom>
          <a:noFill/>
          <a:ln w="38100">
            <a:solidFill>
              <a:schemeClr val="hlink"/>
            </a:solidFill>
            <a:round/>
            <a:headEnd type="stealth" w="lg" len="lg"/>
            <a:tailEnd/>
          </a:ln>
        </p:spPr>
        <p:txBody>
          <a:bodyPr wrap="none" anchor="ctr"/>
          <a:lstStyle/>
          <a:p>
            <a:endParaRPr lang="en-US" sz="1350"/>
          </a:p>
        </p:txBody>
      </p:sp>
      <p:sp>
        <p:nvSpPr>
          <p:cNvPr id="28" name="Line 7"/>
          <p:cNvSpPr>
            <a:spLocks noChangeShapeType="1"/>
          </p:cNvSpPr>
          <p:nvPr/>
        </p:nvSpPr>
        <p:spPr bwMode="auto">
          <a:xfrm>
            <a:off x="1136178" y="3396300"/>
            <a:ext cx="2800350" cy="0"/>
          </a:xfrm>
          <a:prstGeom prst="line">
            <a:avLst/>
          </a:prstGeom>
          <a:noFill/>
          <a:ln w="57150">
            <a:solidFill>
              <a:schemeClr val="tx1"/>
            </a:solidFill>
            <a:round/>
            <a:headEnd/>
            <a:tailEnd/>
          </a:ln>
        </p:spPr>
        <p:txBody>
          <a:bodyPr wrap="none" anchor="ctr"/>
          <a:lstStyle/>
          <a:p>
            <a:endParaRPr lang="en-US" sz="1350"/>
          </a:p>
        </p:txBody>
      </p:sp>
      <p:sp>
        <p:nvSpPr>
          <p:cNvPr id="29" name="Line 8"/>
          <p:cNvSpPr>
            <a:spLocks noChangeShapeType="1"/>
          </p:cNvSpPr>
          <p:nvPr/>
        </p:nvSpPr>
        <p:spPr bwMode="auto">
          <a:xfrm flipV="1">
            <a:off x="2564928" y="2067563"/>
            <a:ext cx="0" cy="1314450"/>
          </a:xfrm>
          <a:prstGeom prst="line">
            <a:avLst/>
          </a:prstGeom>
          <a:noFill/>
          <a:ln w="12700">
            <a:solidFill>
              <a:schemeClr val="tx1"/>
            </a:solidFill>
            <a:round/>
            <a:headEnd/>
            <a:tailEnd type="triangle" w="med" len="med"/>
          </a:ln>
        </p:spPr>
        <p:txBody>
          <a:bodyPr wrap="none" anchor="ctr"/>
          <a:lstStyle/>
          <a:p>
            <a:endParaRPr lang="en-US" sz="1350"/>
          </a:p>
        </p:txBody>
      </p:sp>
      <p:sp>
        <p:nvSpPr>
          <p:cNvPr id="30" name="Line 9"/>
          <p:cNvSpPr>
            <a:spLocks noChangeShapeType="1"/>
          </p:cNvSpPr>
          <p:nvPr/>
        </p:nvSpPr>
        <p:spPr bwMode="auto">
          <a:xfrm flipH="1">
            <a:off x="1421928" y="2710500"/>
            <a:ext cx="1143000" cy="0"/>
          </a:xfrm>
          <a:prstGeom prst="line">
            <a:avLst/>
          </a:prstGeom>
          <a:noFill/>
          <a:ln w="12700">
            <a:solidFill>
              <a:schemeClr val="tx1"/>
            </a:solidFill>
            <a:round/>
            <a:headEnd type="triangle" w="med" len="med"/>
            <a:tailEnd/>
          </a:ln>
        </p:spPr>
        <p:txBody>
          <a:bodyPr wrap="none" anchor="ctr"/>
          <a:lstStyle/>
          <a:p>
            <a:endParaRPr lang="en-US" sz="1350"/>
          </a:p>
        </p:txBody>
      </p:sp>
      <p:sp>
        <p:nvSpPr>
          <p:cNvPr id="31" name="Line 10"/>
          <p:cNvSpPr>
            <a:spLocks noChangeShapeType="1"/>
          </p:cNvSpPr>
          <p:nvPr/>
        </p:nvSpPr>
        <p:spPr bwMode="auto">
          <a:xfrm flipH="1">
            <a:off x="2579215" y="2710500"/>
            <a:ext cx="1128713" cy="0"/>
          </a:xfrm>
          <a:prstGeom prst="line">
            <a:avLst/>
          </a:prstGeom>
          <a:noFill/>
          <a:ln w="12700">
            <a:solidFill>
              <a:schemeClr val="tx1"/>
            </a:solidFill>
            <a:round/>
            <a:headEnd type="triangle" w="med" len="med"/>
            <a:tailEnd/>
          </a:ln>
        </p:spPr>
        <p:txBody>
          <a:bodyPr wrap="none" anchor="ctr"/>
          <a:lstStyle/>
          <a:p>
            <a:endParaRPr lang="en-US" sz="1350"/>
          </a:p>
        </p:txBody>
      </p:sp>
      <p:sp>
        <p:nvSpPr>
          <p:cNvPr id="32" name="Line 11"/>
          <p:cNvSpPr>
            <a:spLocks noChangeShapeType="1"/>
          </p:cNvSpPr>
          <p:nvPr/>
        </p:nvSpPr>
        <p:spPr bwMode="auto">
          <a:xfrm flipH="1" flipV="1">
            <a:off x="2562328" y="2710501"/>
            <a:ext cx="2279" cy="663731"/>
          </a:xfrm>
          <a:prstGeom prst="line">
            <a:avLst/>
          </a:prstGeom>
          <a:noFill/>
          <a:ln w="12700">
            <a:solidFill>
              <a:schemeClr val="tx1"/>
            </a:solidFill>
            <a:round/>
            <a:headEnd type="triangle"/>
            <a:tailEnd type="none" w="med" len="med"/>
          </a:ln>
        </p:spPr>
        <p:txBody>
          <a:bodyPr wrap="none" anchor="ctr"/>
          <a:lstStyle/>
          <a:p>
            <a:endParaRPr lang="en-US" sz="1350"/>
          </a:p>
        </p:txBody>
      </p:sp>
      <p:pic>
        <p:nvPicPr>
          <p:cNvPr id="33" name="Picture 32"/>
          <p:cNvPicPr>
            <a:picLocks noChangeAspect="1"/>
          </p:cNvPicPr>
          <p:nvPr>
            <p:custDataLst>
              <p:tags r:id="rId1"/>
            </p:custDataLst>
          </p:nvPr>
        </p:nvPicPr>
        <p:blipFill>
          <a:blip r:embed="rId16" cstate="print">
            <a:extLst>
              <a:ext uri="{28A0092B-C50C-407E-A947-70E740481C1C}">
                <a14:useLocalDpi xmlns:a14="http://schemas.microsoft.com/office/drawing/2010/main" val="0"/>
              </a:ext>
            </a:extLst>
          </a:blip>
          <a:stretch>
            <a:fillRect/>
          </a:stretch>
        </p:blipFill>
        <p:spPr>
          <a:xfrm>
            <a:off x="2655293" y="1951573"/>
            <a:ext cx="153641" cy="212171"/>
          </a:xfrm>
          <a:prstGeom prst="rect">
            <a:avLst/>
          </a:prstGeom>
        </p:spPr>
      </p:pic>
      <p:pic>
        <p:nvPicPr>
          <p:cNvPr id="34" name="Picture 33"/>
          <p:cNvPicPr>
            <a:picLocks noChangeAspect="1"/>
          </p:cNvPicPr>
          <p:nvPr>
            <p:custDataLst>
              <p:tags r:id="rId2"/>
            </p:custDataLst>
          </p:nvPr>
        </p:nvPicPr>
        <p:blipFill>
          <a:blip r:embed="rId17" cstate="print">
            <a:extLst>
              <a:ext uri="{28A0092B-C50C-407E-A947-70E740481C1C}">
                <a14:useLocalDpi xmlns:a14="http://schemas.microsoft.com/office/drawing/2010/main" val="0"/>
              </a:ext>
            </a:extLst>
          </a:blip>
          <a:stretch>
            <a:fillRect/>
          </a:stretch>
        </p:blipFill>
        <p:spPr>
          <a:xfrm>
            <a:off x="1432580" y="2872910"/>
            <a:ext cx="188393" cy="287162"/>
          </a:xfrm>
          <a:prstGeom prst="rect">
            <a:avLst/>
          </a:prstGeom>
        </p:spPr>
      </p:pic>
      <p:pic>
        <p:nvPicPr>
          <p:cNvPr id="35" name="Picture 34"/>
          <p:cNvPicPr>
            <a:picLocks noChangeAspect="1"/>
          </p:cNvPicPr>
          <p:nvPr>
            <p:custDataLst>
              <p:tags r:id="rId3"/>
            </p:custDataLst>
          </p:nvPr>
        </p:nvPicPr>
        <p:blipFill>
          <a:blip r:embed="rId18" cstate="print">
            <a:extLst>
              <a:ext uri="{28A0092B-C50C-407E-A947-70E740481C1C}">
                <a14:useLocalDpi xmlns:a14="http://schemas.microsoft.com/office/drawing/2010/main" val="0"/>
              </a:ext>
            </a:extLst>
          </a:blip>
          <a:stretch>
            <a:fillRect/>
          </a:stretch>
        </p:blipFill>
        <p:spPr>
          <a:xfrm>
            <a:off x="3570297" y="2841706"/>
            <a:ext cx="250580" cy="327401"/>
          </a:xfrm>
          <a:prstGeom prst="rect">
            <a:avLst/>
          </a:prstGeom>
        </p:spPr>
      </p:pic>
      <p:pic>
        <p:nvPicPr>
          <p:cNvPr id="36" name="Picture 35"/>
          <p:cNvPicPr>
            <a:picLocks noChangeAspect="1"/>
          </p:cNvPicPr>
          <p:nvPr>
            <p:custDataLst>
              <p:tags r:id="rId4"/>
            </p:custDataLst>
          </p:nvPr>
        </p:nvPicPr>
        <p:blipFill>
          <a:blip r:embed="rId19" cstate="print">
            <a:extLst>
              <a:ext uri="{28A0092B-C50C-407E-A947-70E740481C1C}">
                <a14:useLocalDpi xmlns:a14="http://schemas.microsoft.com/office/drawing/2010/main" val="0"/>
              </a:ext>
            </a:extLst>
          </a:blip>
          <a:stretch>
            <a:fillRect/>
          </a:stretch>
        </p:blipFill>
        <p:spPr>
          <a:xfrm>
            <a:off x="2524104" y="3490969"/>
            <a:ext cx="155470" cy="146324"/>
          </a:xfrm>
          <a:prstGeom prst="rect">
            <a:avLst/>
          </a:prstGeom>
        </p:spPr>
      </p:pic>
      <p:pic>
        <p:nvPicPr>
          <p:cNvPr id="37" name="Picture 36"/>
          <p:cNvPicPr>
            <a:picLocks noChangeAspect="1"/>
          </p:cNvPicPr>
          <p:nvPr>
            <p:custDataLst>
              <p:tags r:id="rId5"/>
            </p:custDataLst>
          </p:nvPr>
        </p:nvPicPr>
        <p:blipFill>
          <a:blip r:embed="rId20" cstate="print">
            <a:extLst>
              <a:ext uri="{28A0092B-C50C-407E-A947-70E740481C1C}">
                <a14:useLocalDpi xmlns:a14="http://schemas.microsoft.com/office/drawing/2010/main" val="0"/>
              </a:ext>
            </a:extLst>
          </a:blip>
          <a:stretch>
            <a:fillRect/>
          </a:stretch>
        </p:blipFill>
        <p:spPr>
          <a:xfrm>
            <a:off x="2371617" y="3091747"/>
            <a:ext cx="144495" cy="149983"/>
          </a:xfrm>
          <a:prstGeom prst="rect">
            <a:avLst/>
          </a:prstGeom>
        </p:spPr>
      </p:pic>
      <p:pic>
        <p:nvPicPr>
          <p:cNvPr id="38" name="Picture 37"/>
          <p:cNvPicPr>
            <a:picLocks noChangeAspect="1"/>
          </p:cNvPicPr>
          <p:nvPr>
            <p:custDataLst>
              <p:tags r:id="rId6"/>
            </p:custDataLst>
          </p:nvPr>
        </p:nvPicPr>
        <p:blipFill>
          <a:blip r:embed="rId20" cstate="print">
            <a:extLst>
              <a:ext uri="{28A0092B-C50C-407E-A947-70E740481C1C}">
                <a14:useLocalDpi xmlns:a14="http://schemas.microsoft.com/office/drawing/2010/main" val="0"/>
              </a:ext>
            </a:extLst>
          </a:blip>
          <a:stretch>
            <a:fillRect/>
          </a:stretch>
        </p:blipFill>
        <p:spPr>
          <a:xfrm>
            <a:off x="2638170" y="3091747"/>
            <a:ext cx="144495" cy="149983"/>
          </a:xfrm>
          <a:prstGeom prst="rect">
            <a:avLst/>
          </a:prstGeom>
        </p:spPr>
      </p:pic>
      <p:pic>
        <p:nvPicPr>
          <p:cNvPr id="10" name="Picture 9"/>
          <p:cNvPicPr>
            <a:picLocks noChangeAspect="1"/>
          </p:cNvPicPr>
          <p:nvPr>
            <p:custDataLst>
              <p:tags r:id="rId7"/>
            </p:custDataLst>
          </p:nvPr>
        </p:nvPicPr>
        <p:blipFill>
          <a:blip r:embed="rId21" cstate="print">
            <a:extLst>
              <a:ext uri="{28A0092B-C50C-407E-A947-70E740481C1C}">
                <a14:useLocalDpi xmlns:a14="http://schemas.microsoft.com/office/drawing/2010/main" val="0"/>
              </a:ext>
            </a:extLst>
          </a:blip>
          <a:stretch>
            <a:fillRect/>
          </a:stretch>
        </p:blipFill>
        <p:spPr>
          <a:xfrm>
            <a:off x="1854357" y="2288770"/>
            <a:ext cx="254203" cy="420625"/>
          </a:xfrm>
          <a:prstGeom prst="rect">
            <a:avLst/>
          </a:prstGeom>
        </p:spPr>
      </p:pic>
      <p:pic>
        <p:nvPicPr>
          <p:cNvPr id="11" name="Picture 10"/>
          <p:cNvPicPr>
            <a:picLocks noChangeAspect="1"/>
          </p:cNvPicPr>
          <p:nvPr>
            <p:custDataLst>
              <p:tags r:id="rId8"/>
            </p:custDataLst>
          </p:nvPr>
        </p:nvPicPr>
        <p:blipFill>
          <a:blip r:embed="rId21" cstate="print">
            <a:extLst>
              <a:ext uri="{28A0092B-C50C-407E-A947-70E740481C1C}">
                <a14:useLocalDpi xmlns:a14="http://schemas.microsoft.com/office/drawing/2010/main" val="0"/>
              </a:ext>
            </a:extLst>
          </a:blip>
          <a:stretch>
            <a:fillRect/>
          </a:stretch>
        </p:blipFill>
        <p:spPr>
          <a:xfrm>
            <a:off x="2924368" y="2314596"/>
            <a:ext cx="254203" cy="420625"/>
          </a:xfrm>
          <a:prstGeom prst="rect">
            <a:avLst/>
          </a:prstGeom>
        </p:spPr>
      </p:pic>
      <p:pic>
        <p:nvPicPr>
          <p:cNvPr id="9" name="Picture 8"/>
          <p:cNvPicPr>
            <a:picLocks noChangeAspect="1"/>
          </p:cNvPicPr>
          <p:nvPr>
            <p:custDataLst>
              <p:tags r:id="rId9"/>
            </p:custDataLst>
          </p:nvPr>
        </p:nvPicPr>
        <p:blipFill>
          <a:blip r:embed="rId22" cstate="print">
            <a:extLst>
              <a:ext uri="{28A0092B-C50C-407E-A947-70E740481C1C}">
                <a14:useLocalDpi xmlns:a14="http://schemas.microsoft.com/office/drawing/2010/main" val="0"/>
              </a:ext>
            </a:extLst>
          </a:blip>
          <a:stretch>
            <a:fillRect/>
          </a:stretch>
        </p:blipFill>
        <p:spPr>
          <a:xfrm>
            <a:off x="2598841" y="2737525"/>
            <a:ext cx="338328" cy="345644"/>
          </a:xfrm>
          <a:prstGeom prst="rect">
            <a:avLst/>
          </a:prstGeom>
        </p:spPr>
      </p:pic>
      <p:pic>
        <p:nvPicPr>
          <p:cNvPr id="42" name="Picture 41"/>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497647" y="4086862"/>
            <a:ext cx="1907703" cy="287162"/>
          </a:xfrm>
          <a:prstGeom prst="rect">
            <a:avLst/>
          </a:prstGeom>
        </p:spPr>
      </p:pic>
      <p:pic>
        <p:nvPicPr>
          <p:cNvPr id="8" name="Picture 7"/>
          <p:cNvPicPr>
            <a:picLocks noChangeAspect="1"/>
          </p:cNvPicPr>
          <p:nvPr>
            <p:custDataLst>
              <p:tags r:id="rId11"/>
            </p:custDataLst>
          </p:nvPr>
        </p:nvPicPr>
        <p:blipFill>
          <a:blip r:embed="rId24" cstate="print">
            <a:extLst>
              <a:ext uri="{28A0092B-C50C-407E-A947-70E740481C1C}">
                <a14:useLocalDpi xmlns:a14="http://schemas.microsoft.com/office/drawing/2010/main" val="0"/>
              </a:ext>
            </a:extLst>
          </a:blip>
          <a:stretch>
            <a:fillRect/>
          </a:stretch>
        </p:blipFill>
        <p:spPr>
          <a:xfrm>
            <a:off x="847343" y="5357896"/>
            <a:ext cx="1731873" cy="418796"/>
          </a:xfrm>
          <a:prstGeom prst="rect">
            <a:avLst/>
          </a:prstGeom>
        </p:spPr>
      </p:pic>
      <p:pic>
        <p:nvPicPr>
          <p:cNvPr id="3" name="Picture 2"/>
          <p:cNvPicPr>
            <a:picLocks noChangeAspect="1"/>
          </p:cNvPicPr>
          <p:nvPr>
            <p:custDataLst>
              <p:tags r:id="rId12"/>
            </p:custDataLst>
          </p:nvPr>
        </p:nvPicPr>
        <p:blipFill>
          <a:blip r:embed="rId25" cstate="print">
            <a:extLst>
              <a:ext uri="{28A0092B-C50C-407E-A947-70E740481C1C}">
                <a14:useLocalDpi xmlns:a14="http://schemas.microsoft.com/office/drawing/2010/main" val="0"/>
              </a:ext>
            </a:extLst>
          </a:blip>
          <a:stretch>
            <a:fillRect/>
          </a:stretch>
        </p:blipFill>
        <p:spPr>
          <a:xfrm>
            <a:off x="749041" y="4456644"/>
            <a:ext cx="1781250" cy="362103"/>
          </a:xfrm>
          <a:prstGeom prst="rect">
            <a:avLst/>
          </a:prstGeom>
        </p:spPr>
      </p:pic>
      <p:pic>
        <p:nvPicPr>
          <p:cNvPr id="6" name="Picture 5"/>
          <p:cNvPicPr>
            <a:picLocks noChangeAspect="1"/>
          </p:cNvPicPr>
          <p:nvPr>
            <p:custDataLst>
              <p:tags r:id="rId13"/>
            </p:custDataLst>
          </p:nvPr>
        </p:nvPicPr>
        <p:blipFill>
          <a:blip r:embed="rId26" cstate="print">
            <a:extLst>
              <a:ext uri="{28A0092B-C50C-407E-A947-70E740481C1C}">
                <a14:useLocalDpi xmlns:a14="http://schemas.microsoft.com/office/drawing/2010/main" val="0"/>
              </a:ext>
            </a:extLst>
          </a:blip>
          <a:stretch>
            <a:fillRect/>
          </a:stretch>
        </p:blipFill>
        <p:spPr>
          <a:xfrm>
            <a:off x="808072" y="4875570"/>
            <a:ext cx="1625802" cy="418796"/>
          </a:xfrm>
          <a:prstGeom prst="rect">
            <a:avLst/>
          </a:prstGeom>
        </p:spPr>
      </p:pic>
    </p:spTree>
    <p:extLst>
      <p:ext uri="{BB962C8B-B14F-4D97-AF65-F5344CB8AC3E}">
        <p14:creationId xmlns:p14="http://schemas.microsoft.com/office/powerpoint/2010/main" val="40506799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0"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animBg="1"/>
      <p:bldP spid="31" grpId="0" animBg="1"/>
      <p:bldP spid="3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smtClean="0"/>
              <a:t>Átlátszó anyagok</a:t>
            </a:r>
            <a:endParaRPr lang="en-US" dirty="0"/>
          </a:p>
        </p:txBody>
      </p:sp>
      <p:sp>
        <p:nvSpPr>
          <p:cNvPr id="5" name="Text Placeholder 4"/>
          <p:cNvSpPr>
            <a:spLocks noGrp="1"/>
          </p:cNvSpPr>
          <p:nvPr>
            <p:ph type="body" idx="1"/>
          </p:nvPr>
        </p:nvSpPr>
        <p:spPr/>
        <p:txBody>
          <a:bodyPr/>
          <a:lstStyle/>
          <a:p>
            <a:r>
              <a:rPr lang="hu-HU" dirty="0" smtClean="0"/>
              <a:t>üveg, </a:t>
            </a:r>
            <a:r>
              <a:rPr lang="hu-HU" dirty="0" err="1" smtClean="0"/>
              <a:t>ví</a:t>
            </a:r>
            <a:r>
              <a:rPr lang="en-US" dirty="0" smtClean="0"/>
              <a:t>z, </a:t>
            </a:r>
            <a:r>
              <a:rPr lang="en-US" dirty="0" err="1" smtClean="0"/>
              <a:t>dielektrikumok</a:t>
            </a:r>
            <a:endParaRPr lang="en-US" dirty="0"/>
          </a:p>
        </p:txBody>
      </p:sp>
    </p:spTree>
    <p:extLst>
      <p:ext uri="{BB962C8B-B14F-4D97-AF65-F5344CB8AC3E}">
        <p14:creationId xmlns:p14="http://schemas.microsoft.com/office/powerpoint/2010/main" val="15419555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err="1" smtClean="0"/>
              <a:t>Els</a:t>
            </a:r>
            <a:r>
              <a:rPr lang="hu-HU" dirty="0" smtClean="0"/>
              <a:t>ő</a:t>
            </a:r>
            <a:r>
              <a:rPr lang="en-US" dirty="0" err="1" smtClean="0"/>
              <a:t>dleges</a:t>
            </a:r>
            <a:r>
              <a:rPr lang="en-US" dirty="0" smtClean="0"/>
              <a:t> </a:t>
            </a:r>
            <a:r>
              <a:rPr lang="hu-HU" dirty="0" smtClean="0"/>
              <a:t>sugár esete</a:t>
            </a:r>
            <a:endParaRPr lang="en-US" dirty="0"/>
          </a:p>
        </p:txBody>
      </p:sp>
      <p:sp>
        <p:nvSpPr>
          <p:cNvPr id="22" name="Text Box 3"/>
          <p:cNvSpPr txBox="1">
            <a:spLocks noChangeArrowheads="1"/>
          </p:cNvSpPr>
          <p:nvPr/>
        </p:nvSpPr>
        <p:spPr bwMode="auto">
          <a:xfrm>
            <a:off x="4560096" y="2888458"/>
            <a:ext cx="184731" cy="461665"/>
          </a:xfrm>
          <a:prstGeom prst="rect">
            <a:avLst/>
          </a:prstGeom>
          <a:noFill/>
          <a:ln w="12700">
            <a:noFill/>
            <a:miter lim="800000"/>
            <a:headEnd/>
            <a:tailEnd/>
          </a:ln>
        </p:spPr>
        <p:txBody>
          <a:bodyPr wrap="none">
            <a:spAutoFit/>
          </a:bodyPr>
          <a:lstStyle/>
          <a:p>
            <a:endParaRPr lang="es-ES_tradnl" sz="2400"/>
          </a:p>
        </p:txBody>
      </p:sp>
      <p:pic>
        <p:nvPicPr>
          <p:cNvPr id="23" name="Picture 37"/>
          <p:cNvPicPr>
            <a:picLocks noChangeAspect="1"/>
          </p:cNvPicPr>
          <p:nvPr/>
        </p:nvPicPr>
        <p:blipFill>
          <a:blip r:embed="rId14" cstate="print"/>
          <a:stretch>
            <a:fillRect/>
          </a:stretch>
        </p:blipFill>
        <p:spPr>
          <a:xfrm rot="1800000">
            <a:off x="4129622" y="2744260"/>
            <a:ext cx="532293" cy="468768"/>
          </a:xfrm>
          <a:prstGeom prst="rect">
            <a:avLst/>
          </a:prstGeom>
        </p:spPr>
      </p:pic>
      <p:pic>
        <p:nvPicPr>
          <p:cNvPr id="24" name="Picture 23"/>
          <p:cNvPicPr>
            <a:picLocks noChangeAspect="1"/>
          </p:cNvPicPr>
          <p:nvPr>
            <p:custDataLst>
              <p:tags r:id="rId1"/>
            </p:custDataLst>
          </p:nvPr>
        </p:nvPicPr>
        <p:blipFill>
          <a:blip r:embed="rId15" cstate="print">
            <a:extLst>
              <a:ext uri="{28A0092B-C50C-407E-A947-70E740481C1C}">
                <a14:useLocalDpi xmlns:a14="http://schemas.microsoft.com/office/drawing/2010/main" val="0"/>
              </a:ext>
            </a:extLst>
          </a:blip>
          <a:stretch>
            <a:fillRect/>
          </a:stretch>
        </p:blipFill>
        <p:spPr>
          <a:xfrm>
            <a:off x="2268643" y="3198989"/>
            <a:ext cx="1002320" cy="287162"/>
          </a:xfrm>
          <a:prstGeom prst="rect">
            <a:avLst/>
          </a:prstGeom>
        </p:spPr>
      </p:pic>
      <p:pic>
        <p:nvPicPr>
          <p:cNvPr id="25" name="Picture 24"/>
          <p:cNvPicPr>
            <a:picLocks noChangeAspect="1"/>
          </p:cNvPicPr>
          <p:nvPr>
            <p:custDataLst>
              <p:tags r:id="rId2"/>
            </p:custDataLst>
          </p:nvPr>
        </p:nvPicPr>
        <p:blipFill>
          <a:blip r:embed="rId16" cstate="print">
            <a:extLst>
              <a:ext uri="{28A0092B-C50C-407E-A947-70E740481C1C}">
                <a14:useLocalDpi xmlns:a14="http://schemas.microsoft.com/office/drawing/2010/main" val="0"/>
              </a:ext>
            </a:extLst>
          </a:blip>
          <a:stretch>
            <a:fillRect/>
          </a:stretch>
        </p:blipFill>
        <p:spPr>
          <a:xfrm>
            <a:off x="4790405" y="3365876"/>
            <a:ext cx="188393" cy="287162"/>
          </a:xfrm>
          <a:prstGeom prst="rect">
            <a:avLst/>
          </a:prstGeom>
        </p:spPr>
      </p:pic>
      <p:pic>
        <p:nvPicPr>
          <p:cNvPr id="26" name="Picture 25"/>
          <p:cNvPicPr>
            <a:picLocks noChangeAspect="1"/>
          </p:cNvPicPr>
          <p:nvPr>
            <p:custDataLst>
              <p:tags r:id="rId3"/>
            </p:custDataLst>
          </p:nvPr>
        </p:nvPicPr>
        <p:blipFill>
          <a:blip r:embed="rId17" cstate="print">
            <a:extLst>
              <a:ext uri="{28A0092B-C50C-407E-A947-70E740481C1C}">
                <a14:useLocalDpi xmlns:a14="http://schemas.microsoft.com/office/drawing/2010/main" val="0"/>
              </a:ext>
            </a:extLst>
          </a:blip>
          <a:stretch>
            <a:fillRect/>
          </a:stretch>
        </p:blipFill>
        <p:spPr>
          <a:xfrm>
            <a:off x="4437550" y="2582986"/>
            <a:ext cx="122546" cy="146324"/>
          </a:xfrm>
          <a:prstGeom prst="rect">
            <a:avLst/>
          </a:prstGeom>
        </p:spPr>
      </p:pic>
      <p:sp>
        <p:nvSpPr>
          <p:cNvPr id="27" name="Line 5"/>
          <p:cNvSpPr>
            <a:spLocks noChangeShapeType="1"/>
          </p:cNvSpPr>
          <p:nvPr/>
        </p:nvSpPr>
        <p:spPr bwMode="auto">
          <a:xfrm flipH="1" flipV="1">
            <a:off x="4612022" y="3111233"/>
            <a:ext cx="1143000" cy="685800"/>
          </a:xfrm>
          <a:prstGeom prst="line">
            <a:avLst/>
          </a:prstGeom>
          <a:noFill/>
          <a:ln w="38100">
            <a:solidFill>
              <a:schemeClr val="hlink"/>
            </a:solidFill>
            <a:round/>
            <a:headEnd type="stealth" w="lg" len="lg"/>
            <a:tailEnd/>
          </a:ln>
        </p:spPr>
        <p:txBody>
          <a:bodyPr wrap="none" anchor="ctr"/>
          <a:lstStyle/>
          <a:p>
            <a:endParaRPr lang="en-US" sz="2400"/>
          </a:p>
        </p:txBody>
      </p:sp>
      <p:sp>
        <p:nvSpPr>
          <p:cNvPr id="28" name="Line 6"/>
          <p:cNvSpPr>
            <a:spLocks noChangeShapeType="1"/>
          </p:cNvSpPr>
          <p:nvPr/>
        </p:nvSpPr>
        <p:spPr bwMode="auto">
          <a:xfrm flipH="1">
            <a:off x="5746688" y="3106471"/>
            <a:ext cx="1143000" cy="685800"/>
          </a:xfrm>
          <a:prstGeom prst="line">
            <a:avLst/>
          </a:prstGeom>
          <a:noFill/>
          <a:ln w="38100">
            <a:solidFill>
              <a:schemeClr val="hlink"/>
            </a:solidFill>
            <a:round/>
            <a:headEnd type="stealth" w="lg" len="lg"/>
            <a:tailEnd/>
          </a:ln>
        </p:spPr>
        <p:txBody>
          <a:bodyPr wrap="none" anchor="ctr"/>
          <a:lstStyle/>
          <a:p>
            <a:endParaRPr lang="en-US" sz="2400"/>
          </a:p>
        </p:txBody>
      </p:sp>
      <p:sp>
        <p:nvSpPr>
          <p:cNvPr id="29" name="Line 7"/>
          <p:cNvSpPr>
            <a:spLocks noChangeShapeType="1"/>
          </p:cNvSpPr>
          <p:nvPr/>
        </p:nvSpPr>
        <p:spPr bwMode="auto">
          <a:xfrm>
            <a:off x="4317938" y="3792271"/>
            <a:ext cx="2800350" cy="0"/>
          </a:xfrm>
          <a:prstGeom prst="line">
            <a:avLst/>
          </a:prstGeom>
          <a:noFill/>
          <a:ln w="57150">
            <a:solidFill>
              <a:schemeClr val="tx1"/>
            </a:solidFill>
            <a:round/>
            <a:headEnd/>
            <a:tailEnd/>
          </a:ln>
        </p:spPr>
        <p:txBody>
          <a:bodyPr wrap="none" anchor="ctr"/>
          <a:lstStyle/>
          <a:p>
            <a:endParaRPr lang="en-US" sz="2400"/>
          </a:p>
        </p:txBody>
      </p:sp>
      <p:sp>
        <p:nvSpPr>
          <p:cNvPr id="30" name="Line 8"/>
          <p:cNvSpPr>
            <a:spLocks noChangeShapeType="1"/>
          </p:cNvSpPr>
          <p:nvPr/>
        </p:nvSpPr>
        <p:spPr bwMode="auto">
          <a:xfrm flipV="1">
            <a:off x="5746688" y="2463533"/>
            <a:ext cx="0" cy="1314450"/>
          </a:xfrm>
          <a:prstGeom prst="line">
            <a:avLst/>
          </a:prstGeom>
          <a:noFill/>
          <a:ln w="28575">
            <a:solidFill>
              <a:schemeClr val="tx1"/>
            </a:solidFill>
            <a:round/>
            <a:headEnd/>
            <a:tailEnd type="triangle" w="med" len="med"/>
          </a:ln>
        </p:spPr>
        <p:txBody>
          <a:bodyPr wrap="none" anchor="ctr"/>
          <a:lstStyle/>
          <a:p>
            <a:endParaRPr lang="en-US" sz="2400"/>
          </a:p>
        </p:txBody>
      </p:sp>
      <p:sp>
        <p:nvSpPr>
          <p:cNvPr id="31" name="Line 5"/>
          <p:cNvSpPr>
            <a:spLocks noChangeShapeType="1"/>
          </p:cNvSpPr>
          <p:nvPr/>
        </p:nvSpPr>
        <p:spPr bwMode="auto">
          <a:xfrm flipH="1" flipV="1">
            <a:off x="5755022" y="3797033"/>
            <a:ext cx="542925" cy="1143000"/>
          </a:xfrm>
          <a:prstGeom prst="line">
            <a:avLst/>
          </a:prstGeom>
          <a:noFill/>
          <a:ln w="38100">
            <a:solidFill>
              <a:schemeClr val="hlink"/>
            </a:solidFill>
            <a:round/>
            <a:headEnd type="stealth" w="lg" len="lg"/>
            <a:tailEnd/>
          </a:ln>
        </p:spPr>
        <p:txBody>
          <a:bodyPr wrap="none" anchor="ctr"/>
          <a:lstStyle/>
          <a:p>
            <a:endParaRPr lang="en-US" sz="2400"/>
          </a:p>
        </p:txBody>
      </p:sp>
      <p:cxnSp>
        <p:nvCxnSpPr>
          <p:cNvPr id="32" name="Egyenes összekötő 22"/>
          <p:cNvCxnSpPr/>
          <p:nvPr/>
        </p:nvCxnSpPr>
        <p:spPr>
          <a:xfrm flipH="1">
            <a:off x="5726447" y="2491136"/>
            <a:ext cx="20241" cy="2734649"/>
          </a:xfrm>
          <a:prstGeom prst="line">
            <a:avLst/>
          </a:prstGeom>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custDataLst>
              <p:tags r:id="rId4"/>
            </p:custDataLst>
          </p:nvPr>
        </p:nvPicPr>
        <p:blipFill>
          <a:blip r:embed="rId18" cstate="print">
            <a:extLst>
              <a:ext uri="{28A0092B-C50C-407E-A947-70E740481C1C}">
                <a14:useLocalDpi xmlns:a14="http://schemas.microsoft.com/office/drawing/2010/main" val="0"/>
              </a:ext>
            </a:extLst>
          </a:blip>
          <a:stretch>
            <a:fillRect/>
          </a:stretch>
        </p:blipFill>
        <p:spPr>
          <a:xfrm>
            <a:off x="5528678" y="3867506"/>
            <a:ext cx="155470" cy="146324"/>
          </a:xfrm>
          <a:prstGeom prst="rect">
            <a:avLst/>
          </a:prstGeom>
        </p:spPr>
      </p:pic>
      <p:pic>
        <p:nvPicPr>
          <p:cNvPr id="34" name="Picture 33"/>
          <p:cNvPicPr>
            <a:picLocks noChangeAspect="1"/>
          </p:cNvPicPr>
          <p:nvPr>
            <p:custDataLst>
              <p:tags r:id="rId5"/>
            </p:custDataLst>
          </p:nvPr>
        </p:nvPicPr>
        <p:blipFill>
          <a:blip r:embed="rId19" cstate="print">
            <a:extLst>
              <a:ext uri="{28A0092B-C50C-407E-A947-70E740481C1C}">
                <a14:useLocalDpi xmlns:a14="http://schemas.microsoft.com/office/drawing/2010/main" val="0"/>
              </a:ext>
            </a:extLst>
          </a:blip>
          <a:stretch>
            <a:fillRect/>
          </a:stretch>
        </p:blipFill>
        <p:spPr>
          <a:xfrm>
            <a:off x="5803635" y="2416264"/>
            <a:ext cx="153641" cy="212171"/>
          </a:xfrm>
          <a:prstGeom prst="rect">
            <a:avLst/>
          </a:prstGeom>
        </p:spPr>
      </p:pic>
      <p:pic>
        <p:nvPicPr>
          <p:cNvPr id="35" name="Picture 34"/>
          <p:cNvPicPr>
            <a:picLocks noChangeAspect="1"/>
          </p:cNvPicPr>
          <p:nvPr>
            <p:custDataLst>
              <p:tags r:id="rId6"/>
            </p:custDataLst>
          </p:nvPr>
        </p:nvPicPr>
        <p:blipFill>
          <a:blip r:embed="rId20" cstate="print">
            <a:extLst>
              <a:ext uri="{28A0092B-C50C-407E-A947-70E740481C1C}">
                <a14:useLocalDpi xmlns:a14="http://schemas.microsoft.com/office/drawing/2010/main" val="0"/>
              </a:ext>
            </a:extLst>
          </a:blip>
          <a:stretch>
            <a:fillRect/>
          </a:stretch>
        </p:blipFill>
        <p:spPr>
          <a:xfrm>
            <a:off x="6695719" y="3257095"/>
            <a:ext cx="250580" cy="327401"/>
          </a:xfrm>
          <a:prstGeom prst="rect">
            <a:avLst/>
          </a:prstGeom>
        </p:spPr>
      </p:pic>
      <p:pic>
        <p:nvPicPr>
          <p:cNvPr id="36" name="Picture 35"/>
          <p:cNvPicPr>
            <a:picLocks noChangeAspect="1"/>
          </p:cNvPicPr>
          <p:nvPr>
            <p:custDataLst>
              <p:tags r:id="rId7"/>
            </p:custDataLst>
          </p:nvPr>
        </p:nvPicPr>
        <p:blipFill>
          <a:blip r:embed="rId21" cstate="print">
            <a:extLst>
              <a:ext uri="{28A0092B-C50C-407E-A947-70E740481C1C}">
                <a14:useLocalDpi xmlns:a14="http://schemas.microsoft.com/office/drawing/2010/main" val="0"/>
              </a:ext>
            </a:extLst>
          </a:blip>
          <a:stretch>
            <a:fillRect/>
          </a:stretch>
        </p:blipFill>
        <p:spPr>
          <a:xfrm>
            <a:off x="6349379" y="4753106"/>
            <a:ext cx="237777" cy="331060"/>
          </a:xfrm>
          <a:prstGeom prst="rect">
            <a:avLst/>
          </a:prstGeom>
        </p:spPr>
      </p:pic>
      <p:pic>
        <p:nvPicPr>
          <p:cNvPr id="37" name="Picture 36"/>
          <p:cNvPicPr>
            <a:picLocks noChangeAspect="1"/>
          </p:cNvPicPr>
          <p:nvPr>
            <p:custDataLst>
              <p:tags r:id="rId8"/>
            </p:custDataLst>
          </p:nvPr>
        </p:nvPicPr>
        <p:blipFill>
          <a:blip r:embed="rId22" cstate="print">
            <a:extLst>
              <a:ext uri="{28A0092B-C50C-407E-A947-70E740481C1C}">
                <a14:useLocalDpi xmlns:a14="http://schemas.microsoft.com/office/drawing/2010/main" val="0"/>
              </a:ext>
            </a:extLst>
          </a:blip>
          <a:stretch>
            <a:fillRect/>
          </a:stretch>
        </p:blipFill>
        <p:spPr>
          <a:xfrm>
            <a:off x="5550761" y="3420795"/>
            <a:ext cx="144495" cy="149983"/>
          </a:xfrm>
          <a:prstGeom prst="rect">
            <a:avLst/>
          </a:prstGeom>
        </p:spPr>
      </p:pic>
      <p:pic>
        <p:nvPicPr>
          <p:cNvPr id="38" name="Picture 37"/>
          <p:cNvPicPr>
            <a:picLocks noChangeAspect="1"/>
          </p:cNvPicPr>
          <p:nvPr>
            <p:custDataLst>
              <p:tags r:id="rId9"/>
            </p:custDataLst>
          </p:nvPr>
        </p:nvPicPr>
        <p:blipFill>
          <a:blip r:embed="rId22" cstate="print">
            <a:extLst>
              <a:ext uri="{28A0092B-C50C-407E-A947-70E740481C1C}">
                <a14:useLocalDpi xmlns:a14="http://schemas.microsoft.com/office/drawing/2010/main" val="0"/>
              </a:ext>
            </a:extLst>
          </a:blip>
          <a:stretch>
            <a:fillRect/>
          </a:stretch>
        </p:blipFill>
        <p:spPr>
          <a:xfrm>
            <a:off x="5817314" y="3420795"/>
            <a:ext cx="144495" cy="149983"/>
          </a:xfrm>
          <a:prstGeom prst="rect">
            <a:avLst/>
          </a:prstGeom>
        </p:spPr>
      </p:pic>
      <p:pic>
        <p:nvPicPr>
          <p:cNvPr id="39" name="Picture 38"/>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5755021" y="4173343"/>
            <a:ext cx="159128" cy="299966"/>
          </a:xfrm>
          <a:prstGeom prst="rect">
            <a:avLst/>
          </a:prstGeom>
        </p:spPr>
      </p:pic>
      <p:pic>
        <p:nvPicPr>
          <p:cNvPr id="40" name="Picture 39"/>
          <p:cNvPicPr>
            <a:picLocks noChangeAspect="1"/>
          </p:cNvPicPr>
          <p:nvPr>
            <p:custDataLst>
              <p:tags r:id="rId11"/>
            </p:custDataLst>
          </p:nvPr>
        </p:nvPicPr>
        <p:blipFill>
          <a:blip r:embed="rId24" cstate="print">
            <a:extLst>
              <a:ext uri="{28A0092B-C50C-407E-A947-70E740481C1C}">
                <a14:useLocalDpi xmlns:a14="http://schemas.microsoft.com/office/drawing/2010/main" val="0"/>
              </a:ext>
            </a:extLst>
          </a:blip>
          <a:stretch>
            <a:fillRect/>
          </a:stretch>
        </p:blipFill>
        <p:spPr>
          <a:xfrm>
            <a:off x="2469336" y="5411491"/>
            <a:ext cx="4795779" cy="360325"/>
          </a:xfrm>
          <a:prstGeom prst="rect">
            <a:avLst/>
          </a:prstGeom>
        </p:spPr>
      </p:pic>
    </p:spTree>
    <p:extLst>
      <p:ext uri="{BB962C8B-B14F-4D97-AF65-F5344CB8AC3E}">
        <p14:creationId xmlns:p14="http://schemas.microsoft.com/office/powerpoint/2010/main" val="32700964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Ideális visszaverődés iránya</a:t>
            </a:r>
            <a:endParaRPr lang="en-US" dirty="0"/>
          </a:p>
        </p:txBody>
      </p:sp>
      <p:sp>
        <p:nvSpPr>
          <p:cNvPr id="3" name="Content Placeholder 2"/>
          <p:cNvSpPr>
            <a:spLocks noGrp="1"/>
          </p:cNvSpPr>
          <p:nvPr>
            <p:ph idx="1"/>
          </p:nvPr>
        </p:nvSpPr>
        <p:spPr/>
        <p:txBody>
          <a:bodyPr/>
          <a:lstStyle/>
          <a:p>
            <a:r>
              <a:rPr lang="hu-HU" dirty="0" smtClean="0"/>
              <a:t>ugyanaz, mint az elnyelőnél</a:t>
            </a:r>
            <a:endParaRPr lang="en-US" dirty="0"/>
          </a:p>
        </p:txBody>
      </p:sp>
    </p:spTree>
    <p:extLst>
      <p:ext uri="{BB962C8B-B14F-4D97-AF65-F5344CB8AC3E}">
        <p14:creationId xmlns:p14="http://schemas.microsoft.com/office/powerpoint/2010/main" val="17257863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Törési szög koszinuszának meghatározása</a:t>
            </a:r>
            <a:endParaRPr lang="en-US" dirty="0"/>
          </a:p>
        </p:txBody>
      </p:sp>
      <p:pic>
        <p:nvPicPr>
          <p:cNvPr id="9" name="Picture 8"/>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394951" y="1769604"/>
            <a:ext cx="1099337" cy="620878"/>
          </a:xfrm>
          <a:prstGeom prst="rect">
            <a:avLst/>
          </a:prstGeom>
        </p:spPr>
      </p:pic>
      <p:pic>
        <p:nvPicPr>
          <p:cNvPr id="8" name="Picture 7"/>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750786" y="3500647"/>
            <a:ext cx="2331491" cy="478460"/>
          </a:xfrm>
          <a:prstGeom prst="rect">
            <a:avLst/>
          </a:prstGeom>
        </p:spPr>
      </p:pic>
      <p:sp>
        <p:nvSpPr>
          <p:cNvPr id="17" name="Text Box 42"/>
          <p:cNvSpPr txBox="1">
            <a:spLocks noChangeArrowheads="1"/>
          </p:cNvSpPr>
          <p:nvPr/>
        </p:nvSpPr>
        <p:spPr bwMode="auto">
          <a:xfrm>
            <a:off x="2602016" y="5116739"/>
            <a:ext cx="1237839" cy="415498"/>
          </a:xfrm>
          <a:prstGeom prst="rect">
            <a:avLst/>
          </a:prstGeom>
          <a:noFill/>
        </p:spPr>
        <p:txBody>
          <a:bodyPr wrap="none" rtlCol="0">
            <a:spAutoFit/>
          </a:bodyPr>
          <a:lstStyle>
            <a:defPPr>
              <a:defRPr lang="en-US"/>
            </a:defPPr>
            <a:lvl1pPr>
              <a:defRPr sz="2800">
                <a:latin typeface="Whipsmart" pitchFamily="34" charset="0"/>
              </a:defRPr>
            </a:lvl1pPr>
          </a:lstStyle>
          <a:p>
            <a:r>
              <a:rPr lang="hu-HU" sz="2100" dirty="0" err="1" smtClean="0"/>
              <a:t>Pitagorasz</a:t>
            </a:r>
            <a:endParaRPr lang="en-US" sz="2100" dirty="0"/>
          </a:p>
        </p:txBody>
      </p:sp>
      <p:cxnSp>
        <p:nvCxnSpPr>
          <p:cNvPr id="18" name="Straight Arrow Connector 17"/>
          <p:cNvCxnSpPr>
            <a:stCxn id="17" idx="0"/>
          </p:cNvCxnSpPr>
          <p:nvPr/>
        </p:nvCxnSpPr>
        <p:spPr>
          <a:xfrm flipH="1" flipV="1">
            <a:off x="1534104" y="3955373"/>
            <a:ext cx="1686832" cy="11613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 Box 42"/>
          <p:cNvSpPr txBox="1">
            <a:spLocks noChangeArrowheads="1"/>
          </p:cNvSpPr>
          <p:nvPr/>
        </p:nvSpPr>
        <p:spPr bwMode="auto">
          <a:xfrm>
            <a:off x="3187514" y="2498574"/>
            <a:ext cx="2050561" cy="415498"/>
          </a:xfrm>
          <a:prstGeom prst="rect">
            <a:avLst/>
          </a:prstGeom>
          <a:noFill/>
        </p:spPr>
        <p:txBody>
          <a:bodyPr wrap="none" rtlCol="0">
            <a:spAutoFit/>
          </a:bodyPr>
          <a:lstStyle>
            <a:defPPr>
              <a:defRPr lang="en-US"/>
            </a:defPPr>
            <a:lvl1pPr>
              <a:defRPr sz="2800">
                <a:latin typeface="Whipsmart" pitchFamily="34" charset="0"/>
              </a:defRPr>
            </a:lvl1pPr>
          </a:lstStyle>
          <a:p>
            <a:r>
              <a:rPr lang="hu-HU" sz="2100" dirty="0" err="1" smtClean="0"/>
              <a:t>Snelius-Descartes</a:t>
            </a:r>
            <a:endParaRPr lang="en-US" sz="2100" dirty="0"/>
          </a:p>
        </p:txBody>
      </p:sp>
      <p:cxnSp>
        <p:nvCxnSpPr>
          <p:cNvPr id="22" name="Straight Arrow Connector 21"/>
          <p:cNvCxnSpPr>
            <a:stCxn id="21" idx="2"/>
          </p:cNvCxnSpPr>
          <p:nvPr/>
        </p:nvCxnSpPr>
        <p:spPr>
          <a:xfrm flipH="1">
            <a:off x="3394961" y="2914072"/>
            <a:ext cx="817834" cy="71325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3265179" y="3340627"/>
            <a:ext cx="1723415" cy="798500"/>
          </a:xfrm>
          <a:prstGeom prst="rect">
            <a:avLst/>
          </a:prstGeom>
        </p:spPr>
      </p:pic>
      <p:cxnSp>
        <p:nvCxnSpPr>
          <p:cNvPr id="29" name="Straight Arrow Connector 28"/>
          <p:cNvCxnSpPr>
            <a:stCxn id="17" idx="0"/>
          </p:cNvCxnSpPr>
          <p:nvPr/>
        </p:nvCxnSpPr>
        <p:spPr>
          <a:xfrm flipV="1">
            <a:off x="3220936" y="3908531"/>
            <a:ext cx="2013763" cy="12082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5118367" y="3340627"/>
            <a:ext cx="2211476" cy="798500"/>
          </a:xfrm>
          <a:prstGeom prst="rect">
            <a:avLst/>
          </a:prstGeom>
        </p:spPr>
      </p:pic>
      <p:sp>
        <p:nvSpPr>
          <p:cNvPr id="34" name="Right Brace 33"/>
          <p:cNvSpPr/>
          <p:nvPr/>
        </p:nvSpPr>
        <p:spPr>
          <a:xfrm rot="5400000">
            <a:off x="6374661" y="3441968"/>
            <a:ext cx="258023" cy="1652342"/>
          </a:xfrm>
          <a:prstGeom prst="rightBrace">
            <a:avLst>
              <a:gd name="adj1" fmla="val 34174"/>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35" name="Text Box 42"/>
          <p:cNvSpPr txBox="1">
            <a:spLocks noChangeArrowheads="1"/>
          </p:cNvSpPr>
          <p:nvPr/>
        </p:nvSpPr>
        <p:spPr bwMode="auto">
          <a:xfrm>
            <a:off x="5677501" y="4431726"/>
            <a:ext cx="2587568" cy="738664"/>
          </a:xfrm>
          <a:prstGeom prst="rect">
            <a:avLst/>
          </a:prstGeom>
          <a:noFill/>
        </p:spPr>
        <p:txBody>
          <a:bodyPr wrap="none" rtlCol="0">
            <a:spAutoFit/>
          </a:bodyPr>
          <a:lstStyle>
            <a:defPPr>
              <a:defRPr lang="en-US"/>
            </a:defPPr>
            <a:lvl1pPr>
              <a:defRPr sz="2800">
                <a:latin typeface="Whipsmart" pitchFamily="34" charset="0"/>
              </a:defRPr>
            </a:lvl1pPr>
          </a:lstStyle>
          <a:p>
            <a:r>
              <a:rPr lang="hu-HU" sz="2100" dirty="0" smtClean="0"/>
              <a:t>ha negatív</a:t>
            </a:r>
            <a:r>
              <a:rPr lang="en-US" sz="2100" dirty="0" smtClean="0"/>
              <a:t>: </a:t>
            </a:r>
            <a:r>
              <a:rPr lang="en-US" sz="2100" dirty="0" err="1" smtClean="0"/>
              <a:t>teljes</a:t>
            </a:r>
            <a:r>
              <a:rPr lang="en-US" sz="2100" dirty="0" smtClean="0"/>
              <a:t> bels</a:t>
            </a:r>
            <a:r>
              <a:rPr lang="hu-HU" sz="2100" dirty="0" smtClean="0"/>
              <a:t>ő</a:t>
            </a:r>
          </a:p>
          <a:p>
            <a:r>
              <a:rPr lang="hu-HU" sz="2100" dirty="0" smtClean="0"/>
              <a:t>visszaverődés</a:t>
            </a:r>
            <a:endParaRPr lang="en-US" sz="2100" dirty="0"/>
          </a:p>
        </p:txBody>
      </p:sp>
      <p:pic>
        <p:nvPicPr>
          <p:cNvPr id="43" name="Picture 42"/>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6608152" y="5230076"/>
            <a:ext cx="721691" cy="188824"/>
          </a:xfrm>
          <a:prstGeom prst="rect">
            <a:avLst/>
          </a:prstGeom>
        </p:spPr>
      </p:pic>
      <p:pic>
        <p:nvPicPr>
          <p:cNvPr id="42" name="Picture 41"/>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6224105" y="5532237"/>
            <a:ext cx="1126541" cy="264033"/>
          </a:xfrm>
          <a:prstGeom prst="rect">
            <a:avLst/>
          </a:prstGeom>
        </p:spPr>
      </p:pic>
    </p:spTree>
    <p:extLst>
      <p:ext uri="{BB962C8B-B14F-4D97-AF65-F5344CB8AC3E}">
        <p14:creationId xmlns:p14="http://schemas.microsoft.com/office/powerpoint/2010/main" val="584202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par>
                                <p:cTn id="48" presetID="10" presetClass="entr" presetSubtype="0" fill="hold" nodeType="with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fade">
                                      <p:cBhvr>
                                        <p:cTn id="50" dur="500"/>
                                        <p:tgtEl>
                                          <p:spTgt spid="43"/>
                                        </p:tgtEl>
                                      </p:cBhvr>
                                    </p:animEffect>
                                  </p:childTnLst>
                                </p:cTn>
                              </p:par>
                              <p:par>
                                <p:cTn id="51" presetID="10"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fade">
                                      <p:cBhvr>
                                        <p:cTn id="5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34" grpId="0" animBg="1"/>
      <p:bldP spid="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Ideális törési irány meghatározása</a:t>
            </a:r>
            <a:endParaRPr lang="en-US" dirty="0"/>
          </a:p>
        </p:txBody>
      </p:sp>
      <p:sp>
        <p:nvSpPr>
          <p:cNvPr id="44" name="Line 7"/>
          <p:cNvSpPr>
            <a:spLocks noChangeShapeType="1"/>
          </p:cNvSpPr>
          <p:nvPr/>
        </p:nvSpPr>
        <p:spPr bwMode="auto">
          <a:xfrm>
            <a:off x="1947459" y="3431501"/>
            <a:ext cx="2800350" cy="0"/>
          </a:xfrm>
          <a:prstGeom prst="line">
            <a:avLst/>
          </a:prstGeom>
          <a:noFill/>
          <a:ln w="57150">
            <a:solidFill>
              <a:schemeClr val="tx1"/>
            </a:solidFill>
            <a:round/>
            <a:headEnd/>
            <a:tailEnd/>
          </a:ln>
        </p:spPr>
        <p:txBody>
          <a:bodyPr wrap="none" anchor="ctr"/>
          <a:lstStyle/>
          <a:p>
            <a:endParaRPr lang="en-US" sz="2100" i="1">
              <a:latin typeface="Times New Roman" pitchFamily="18" charset="0"/>
              <a:cs typeface="Times New Roman" pitchFamily="18" charset="0"/>
            </a:endParaRPr>
          </a:p>
        </p:txBody>
      </p:sp>
      <p:sp>
        <p:nvSpPr>
          <p:cNvPr id="45" name="Line 8"/>
          <p:cNvSpPr>
            <a:spLocks noChangeShapeType="1"/>
          </p:cNvSpPr>
          <p:nvPr/>
        </p:nvSpPr>
        <p:spPr bwMode="auto">
          <a:xfrm flipV="1">
            <a:off x="3376209" y="2059901"/>
            <a:ext cx="0" cy="1314450"/>
          </a:xfrm>
          <a:prstGeom prst="line">
            <a:avLst/>
          </a:prstGeom>
          <a:noFill/>
          <a:ln w="12700">
            <a:solidFill>
              <a:schemeClr val="tx1"/>
            </a:solidFill>
            <a:round/>
            <a:headEnd/>
            <a:tailEnd type="triangle" w="med" len="med"/>
          </a:ln>
        </p:spPr>
        <p:txBody>
          <a:bodyPr wrap="none" anchor="ctr"/>
          <a:lstStyle/>
          <a:p>
            <a:endParaRPr lang="en-US" sz="2100" i="1">
              <a:latin typeface="Times New Roman" pitchFamily="18" charset="0"/>
              <a:cs typeface="Times New Roman" pitchFamily="18" charset="0"/>
            </a:endParaRPr>
          </a:p>
        </p:txBody>
      </p:sp>
      <p:sp>
        <p:nvSpPr>
          <p:cNvPr id="47" name="Line 9"/>
          <p:cNvSpPr>
            <a:spLocks noChangeShapeType="1"/>
          </p:cNvSpPr>
          <p:nvPr/>
        </p:nvSpPr>
        <p:spPr bwMode="auto">
          <a:xfrm flipH="1">
            <a:off x="2218922" y="2695694"/>
            <a:ext cx="1143000" cy="0"/>
          </a:xfrm>
          <a:prstGeom prst="line">
            <a:avLst/>
          </a:prstGeom>
          <a:noFill/>
          <a:ln w="12700">
            <a:solidFill>
              <a:schemeClr val="tx1"/>
            </a:solidFill>
            <a:round/>
            <a:headEnd type="triangle" w="med" len="med"/>
            <a:tailEnd/>
          </a:ln>
        </p:spPr>
        <p:txBody>
          <a:bodyPr wrap="none" anchor="ctr"/>
          <a:lstStyle/>
          <a:p>
            <a:endParaRPr lang="en-US" sz="2100" i="1">
              <a:latin typeface="Times New Roman" pitchFamily="18" charset="0"/>
              <a:cs typeface="Times New Roman" pitchFamily="18" charset="0"/>
            </a:endParaRPr>
          </a:p>
        </p:txBody>
      </p:sp>
      <p:sp>
        <p:nvSpPr>
          <p:cNvPr id="48" name="Line 10"/>
          <p:cNvSpPr>
            <a:spLocks noChangeShapeType="1"/>
          </p:cNvSpPr>
          <p:nvPr/>
        </p:nvSpPr>
        <p:spPr bwMode="auto">
          <a:xfrm flipV="1">
            <a:off x="3376209" y="2717126"/>
            <a:ext cx="0" cy="657225"/>
          </a:xfrm>
          <a:prstGeom prst="line">
            <a:avLst/>
          </a:prstGeom>
          <a:noFill/>
          <a:ln w="12700">
            <a:solidFill>
              <a:schemeClr val="tx1"/>
            </a:solidFill>
            <a:round/>
            <a:headEnd/>
            <a:tailEnd type="triangle" w="med" len="med"/>
          </a:ln>
        </p:spPr>
        <p:txBody>
          <a:bodyPr wrap="none" anchor="ctr"/>
          <a:lstStyle/>
          <a:p>
            <a:endParaRPr lang="en-US" sz="2100" i="1">
              <a:latin typeface="Times New Roman" pitchFamily="18" charset="0"/>
              <a:cs typeface="Times New Roman" pitchFamily="18" charset="0"/>
            </a:endParaRPr>
          </a:p>
        </p:txBody>
      </p:sp>
      <p:sp>
        <p:nvSpPr>
          <p:cNvPr id="49" name="Rectangle 13"/>
          <p:cNvSpPr>
            <a:spLocks noChangeArrowheads="1"/>
          </p:cNvSpPr>
          <p:nvPr/>
        </p:nvSpPr>
        <p:spPr bwMode="auto">
          <a:xfrm>
            <a:off x="3033309" y="2860000"/>
            <a:ext cx="354584" cy="415498"/>
          </a:xfrm>
          <a:prstGeom prst="rect">
            <a:avLst/>
          </a:prstGeom>
          <a:noFill/>
          <a:ln w="12700">
            <a:noFill/>
            <a:miter lim="800000"/>
            <a:headEnd/>
            <a:tailEnd/>
          </a:ln>
        </p:spPr>
        <p:txBody>
          <a:bodyPr wrap="none">
            <a:spAutoFit/>
          </a:bodyPr>
          <a:lstStyle/>
          <a:p>
            <a:r>
              <a:rPr lang="hu-HU" sz="2100" dirty="0">
                <a:latin typeface="Symbol" pitchFamily="18" charset="2"/>
                <a:cs typeface="Times New Roman" pitchFamily="18" charset="0"/>
              </a:rPr>
              <a:t>a</a:t>
            </a:r>
          </a:p>
        </p:txBody>
      </p:sp>
      <p:sp>
        <p:nvSpPr>
          <p:cNvPr id="51" name="Line 18"/>
          <p:cNvSpPr>
            <a:spLocks noChangeShapeType="1"/>
          </p:cNvSpPr>
          <p:nvPr/>
        </p:nvSpPr>
        <p:spPr bwMode="auto">
          <a:xfrm>
            <a:off x="3392781" y="4596916"/>
            <a:ext cx="457200" cy="0"/>
          </a:xfrm>
          <a:prstGeom prst="line">
            <a:avLst/>
          </a:prstGeom>
          <a:noFill/>
          <a:ln w="28575">
            <a:solidFill>
              <a:schemeClr val="tx1"/>
            </a:solidFill>
            <a:round/>
            <a:headEnd/>
            <a:tailEnd type="triangle" w="med" len="med"/>
          </a:ln>
        </p:spPr>
        <p:txBody>
          <a:bodyPr wrap="none" anchor="ctr"/>
          <a:lstStyle/>
          <a:p>
            <a:endParaRPr lang="en-US" sz="2100" i="1">
              <a:latin typeface="Times New Roman" pitchFamily="18" charset="0"/>
              <a:cs typeface="Times New Roman" pitchFamily="18" charset="0"/>
            </a:endParaRPr>
          </a:p>
        </p:txBody>
      </p:sp>
      <p:sp>
        <p:nvSpPr>
          <p:cNvPr id="52" name="Line 20"/>
          <p:cNvSpPr>
            <a:spLocks noChangeShapeType="1"/>
          </p:cNvSpPr>
          <p:nvPr/>
        </p:nvSpPr>
        <p:spPr bwMode="auto">
          <a:xfrm flipV="1">
            <a:off x="3833409" y="3431501"/>
            <a:ext cx="0" cy="1200150"/>
          </a:xfrm>
          <a:prstGeom prst="line">
            <a:avLst/>
          </a:prstGeom>
          <a:noFill/>
          <a:ln w="12700">
            <a:solidFill>
              <a:schemeClr val="tx1"/>
            </a:solidFill>
            <a:round/>
            <a:headEnd/>
            <a:tailEnd/>
          </a:ln>
        </p:spPr>
        <p:txBody>
          <a:bodyPr wrap="none" anchor="ctr"/>
          <a:lstStyle/>
          <a:p>
            <a:endParaRPr lang="en-US" sz="2100" i="1">
              <a:latin typeface="Times New Roman" pitchFamily="18" charset="0"/>
              <a:cs typeface="Times New Roman" pitchFamily="18" charset="0"/>
            </a:endParaRPr>
          </a:p>
        </p:txBody>
      </p:sp>
      <p:sp>
        <p:nvSpPr>
          <p:cNvPr id="53" name="Rectangle 21"/>
          <p:cNvSpPr>
            <a:spLocks noChangeArrowheads="1"/>
          </p:cNvSpPr>
          <p:nvPr/>
        </p:nvSpPr>
        <p:spPr bwMode="auto">
          <a:xfrm>
            <a:off x="3319059" y="3793019"/>
            <a:ext cx="332142" cy="415498"/>
          </a:xfrm>
          <a:prstGeom prst="rect">
            <a:avLst/>
          </a:prstGeom>
          <a:noFill/>
          <a:ln w="12700">
            <a:noFill/>
            <a:miter lim="800000"/>
            <a:headEnd/>
            <a:tailEnd/>
          </a:ln>
        </p:spPr>
        <p:txBody>
          <a:bodyPr wrap="none">
            <a:spAutoFit/>
          </a:bodyPr>
          <a:lstStyle/>
          <a:p>
            <a:r>
              <a:rPr lang="hu-HU" sz="2100" dirty="0">
                <a:latin typeface="Symbol" pitchFamily="18" charset="2"/>
                <a:cs typeface="Times New Roman" pitchFamily="18" charset="0"/>
              </a:rPr>
              <a:t>b</a:t>
            </a:r>
          </a:p>
        </p:txBody>
      </p:sp>
      <p:sp>
        <p:nvSpPr>
          <p:cNvPr id="54" name="Line 22"/>
          <p:cNvSpPr>
            <a:spLocks noChangeShapeType="1"/>
          </p:cNvSpPr>
          <p:nvPr/>
        </p:nvSpPr>
        <p:spPr bwMode="auto">
          <a:xfrm>
            <a:off x="3376209" y="3431501"/>
            <a:ext cx="0" cy="1200150"/>
          </a:xfrm>
          <a:prstGeom prst="line">
            <a:avLst/>
          </a:prstGeom>
          <a:noFill/>
          <a:ln w="12700">
            <a:solidFill>
              <a:schemeClr val="tx1"/>
            </a:solidFill>
            <a:round/>
            <a:headEnd/>
            <a:tailEnd/>
          </a:ln>
        </p:spPr>
        <p:txBody>
          <a:bodyPr wrap="none" anchor="ctr"/>
          <a:lstStyle/>
          <a:p>
            <a:endParaRPr lang="en-US" sz="2100" i="1">
              <a:latin typeface="Times New Roman" pitchFamily="18" charset="0"/>
              <a:cs typeface="Times New Roman" pitchFamily="18" charset="0"/>
            </a:endParaRPr>
          </a:p>
        </p:txBody>
      </p:sp>
      <p:sp>
        <p:nvSpPr>
          <p:cNvPr id="55" name="Rectangle 34"/>
          <p:cNvSpPr>
            <a:spLocks noChangeArrowheads="1"/>
          </p:cNvSpPr>
          <p:nvPr/>
        </p:nvSpPr>
        <p:spPr bwMode="auto">
          <a:xfrm>
            <a:off x="795989" y="3977386"/>
            <a:ext cx="1428750" cy="857250"/>
          </a:xfrm>
          <a:prstGeom prst="rect">
            <a:avLst/>
          </a:prstGeom>
          <a:noFill/>
          <a:ln w="12700">
            <a:solidFill>
              <a:schemeClr val="tx1"/>
            </a:solidFill>
            <a:miter lim="800000"/>
            <a:headEnd/>
            <a:tailEnd/>
          </a:ln>
        </p:spPr>
        <p:txBody>
          <a:bodyPr wrap="none" anchor="ctr"/>
          <a:lstStyle/>
          <a:p>
            <a:endParaRPr lang="en-US" sz="2100" i="1">
              <a:latin typeface="Times New Roman" pitchFamily="18" charset="0"/>
              <a:cs typeface="Times New Roman" pitchFamily="18" charset="0"/>
            </a:endParaRPr>
          </a:p>
        </p:txBody>
      </p:sp>
      <p:sp>
        <p:nvSpPr>
          <p:cNvPr id="56" name="Text Box 35"/>
          <p:cNvSpPr txBox="1">
            <a:spLocks noChangeArrowheads="1"/>
          </p:cNvSpPr>
          <p:nvPr/>
        </p:nvSpPr>
        <p:spPr bwMode="auto">
          <a:xfrm>
            <a:off x="625672" y="3518937"/>
            <a:ext cx="2050561" cy="415498"/>
          </a:xfrm>
          <a:prstGeom prst="rect">
            <a:avLst/>
          </a:prstGeom>
          <a:noFill/>
          <a:ln w="12700">
            <a:noFill/>
            <a:miter lim="800000"/>
            <a:headEnd/>
            <a:tailEnd/>
          </a:ln>
        </p:spPr>
        <p:txBody>
          <a:bodyPr wrap="none">
            <a:spAutoFit/>
          </a:bodyPr>
          <a:lstStyle/>
          <a:p>
            <a:r>
              <a:rPr lang="hu-HU" sz="2100" i="1" dirty="0" err="1">
                <a:latin typeface="Whipsmart" pitchFamily="34" charset="0"/>
                <a:cs typeface="Times New Roman" pitchFamily="18" charset="0"/>
              </a:rPr>
              <a:t>Snelius-Descartes</a:t>
            </a:r>
            <a:endParaRPr lang="hu-HU" sz="2100" i="1" dirty="0">
              <a:latin typeface="Whipsmart" pitchFamily="34" charset="0"/>
              <a:cs typeface="Times New Roman" pitchFamily="18" charset="0"/>
            </a:endParaRPr>
          </a:p>
        </p:txBody>
      </p:sp>
      <p:sp>
        <p:nvSpPr>
          <p:cNvPr id="58" name="Line 6"/>
          <p:cNvSpPr>
            <a:spLocks noChangeShapeType="1"/>
          </p:cNvSpPr>
          <p:nvPr/>
        </p:nvSpPr>
        <p:spPr bwMode="auto">
          <a:xfrm flipH="1" flipV="1">
            <a:off x="3376209" y="3431501"/>
            <a:ext cx="457200" cy="1200150"/>
          </a:xfrm>
          <a:prstGeom prst="line">
            <a:avLst/>
          </a:prstGeom>
          <a:noFill/>
          <a:ln w="38100">
            <a:solidFill>
              <a:schemeClr val="hlink"/>
            </a:solidFill>
            <a:round/>
            <a:headEnd type="stealth" w="lg" len="lg"/>
            <a:tailEnd/>
          </a:ln>
        </p:spPr>
        <p:txBody>
          <a:bodyPr wrap="none" anchor="ctr"/>
          <a:lstStyle/>
          <a:p>
            <a:endParaRPr lang="en-US" sz="2100" i="1">
              <a:latin typeface="Times New Roman" pitchFamily="18" charset="0"/>
              <a:cs typeface="Times New Roman" pitchFamily="18" charset="0"/>
            </a:endParaRPr>
          </a:p>
        </p:txBody>
      </p:sp>
      <p:sp>
        <p:nvSpPr>
          <p:cNvPr id="59" name="Line 5"/>
          <p:cNvSpPr>
            <a:spLocks noChangeShapeType="1"/>
          </p:cNvSpPr>
          <p:nvPr/>
        </p:nvSpPr>
        <p:spPr bwMode="auto">
          <a:xfrm flipH="1" flipV="1">
            <a:off x="2176059" y="2688551"/>
            <a:ext cx="1200150" cy="742950"/>
          </a:xfrm>
          <a:prstGeom prst="line">
            <a:avLst/>
          </a:prstGeom>
          <a:noFill/>
          <a:ln w="38100">
            <a:solidFill>
              <a:schemeClr val="hlink"/>
            </a:solidFill>
            <a:round/>
            <a:headEnd type="stealth" w="lg" len="lg"/>
            <a:tailEnd/>
          </a:ln>
        </p:spPr>
        <p:txBody>
          <a:bodyPr wrap="none" anchor="ctr"/>
          <a:lstStyle/>
          <a:p>
            <a:endParaRPr lang="en-US" sz="2100" i="1">
              <a:latin typeface="Times New Roman" pitchFamily="18" charset="0"/>
              <a:cs typeface="Times New Roman" pitchFamily="18" charset="0"/>
            </a:endParaRPr>
          </a:p>
        </p:txBody>
      </p:sp>
      <p:pic>
        <p:nvPicPr>
          <p:cNvPr id="3" name="Picture 2"/>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2676233" y="2253018"/>
            <a:ext cx="254203" cy="420625"/>
          </a:xfrm>
          <a:prstGeom prst="rect">
            <a:avLst/>
          </a:prstGeom>
        </p:spPr>
      </p:pic>
      <p:pic>
        <p:nvPicPr>
          <p:cNvPr id="61" name="Picture 60"/>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2224738" y="2895285"/>
            <a:ext cx="188393" cy="287162"/>
          </a:xfrm>
          <a:prstGeom prst="rect">
            <a:avLst/>
          </a:prstGeom>
        </p:spPr>
      </p:pic>
      <p:pic>
        <p:nvPicPr>
          <p:cNvPr id="62" name="Picture 61"/>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4042910" y="4400259"/>
            <a:ext cx="237777" cy="331060"/>
          </a:xfrm>
          <a:prstGeom prst="rect">
            <a:avLst/>
          </a:prstGeom>
        </p:spPr>
      </p:pic>
      <p:pic>
        <p:nvPicPr>
          <p:cNvPr id="63" name="Picture 62"/>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3421378" y="2125266"/>
            <a:ext cx="153641" cy="212171"/>
          </a:xfrm>
          <a:prstGeom prst="rect">
            <a:avLst/>
          </a:prstGeom>
        </p:spPr>
      </p:pic>
      <p:pic>
        <p:nvPicPr>
          <p:cNvPr id="5" name="Picture 4"/>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3488737" y="4631651"/>
            <a:ext cx="248717" cy="588874"/>
          </a:xfrm>
          <a:prstGeom prst="rect">
            <a:avLst/>
          </a:prstGeom>
        </p:spPr>
      </p:pic>
      <p:pic>
        <p:nvPicPr>
          <p:cNvPr id="66" name="Picture 65"/>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3849981" y="3732368"/>
            <a:ext cx="1097433" cy="299966"/>
          </a:xfrm>
          <a:prstGeom prst="rect">
            <a:avLst/>
          </a:prstGeom>
        </p:spPr>
      </p:pic>
      <p:pic>
        <p:nvPicPr>
          <p:cNvPr id="67" name="Picture 66"/>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967261" y="4148797"/>
            <a:ext cx="1104749" cy="448119"/>
          </a:xfrm>
          <a:prstGeom prst="rect">
            <a:avLst/>
          </a:prstGeom>
        </p:spPr>
      </p:pic>
      <p:pic>
        <p:nvPicPr>
          <p:cNvPr id="6" name="Picture 5"/>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6000800" y="2638576"/>
            <a:ext cx="2242106" cy="588875"/>
          </a:xfrm>
          <a:prstGeom prst="rect">
            <a:avLst/>
          </a:prstGeom>
          <a:solidFill>
            <a:schemeClr val="bg1"/>
          </a:solidFill>
          <a:ln>
            <a:solidFill>
              <a:schemeClr val="bg1"/>
            </a:solidFill>
          </a:ln>
        </p:spPr>
      </p:pic>
      <p:cxnSp>
        <p:nvCxnSpPr>
          <p:cNvPr id="34" name="Straight Arrow Connector 33"/>
          <p:cNvCxnSpPr>
            <a:stCxn id="55" idx="3"/>
            <a:endCxn id="5" idx="1"/>
          </p:cNvCxnSpPr>
          <p:nvPr/>
        </p:nvCxnSpPr>
        <p:spPr>
          <a:xfrm>
            <a:off x="2224739" y="4406011"/>
            <a:ext cx="1263998" cy="5200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églalap 4"/>
          <p:cNvSpPr/>
          <p:nvPr/>
        </p:nvSpPr>
        <p:spPr>
          <a:xfrm>
            <a:off x="4398697" y="5117664"/>
            <a:ext cx="4161199" cy="52175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a:bodyPr>
          <a:lstStyle/>
          <a:p>
            <a:r>
              <a:rPr lang="en-US" sz="1500" b="1" dirty="0" smtClean="0">
                <a:solidFill>
                  <a:schemeClr val="tx1"/>
                </a:solidFill>
                <a:latin typeface="Courier New" pitchFamily="49" charset="0"/>
                <a:cs typeface="Courier New" pitchFamily="49" charset="0"/>
              </a:rPr>
              <a:t>vec3 d</a:t>
            </a:r>
            <a:r>
              <a:rPr lang="hu-HU" sz="1500" b="1" dirty="0" smtClean="0">
                <a:solidFill>
                  <a:schemeClr val="tx1"/>
                </a:solidFill>
                <a:latin typeface="Courier New" pitchFamily="49" charset="0"/>
                <a:cs typeface="Courier New" pitchFamily="49" charset="0"/>
              </a:rPr>
              <a:t>t</a:t>
            </a:r>
            <a:r>
              <a:rPr lang="en-US" sz="1500" b="1" dirty="0" smtClean="0">
                <a:solidFill>
                  <a:schemeClr val="tx1"/>
                </a:solidFill>
                <a:latin typeface="Courier New" pitchFamily="49" charset="0"/>
                <a:cs typeface="Courier New" pitchFamily="49" charset="0"/>
              </a:rPr>
              <a:t> = </a:t>
            </a:r>
            <a:r>
              <a:rPr lang="hu-HU" sz="1500" b="1" dirty="0" err="1" smtClean="0">
                <a:solidFill>
                  <a:schemeClr val="tx1"/>
                </a:solidFill>
                <a:latin typeface="Courier New" pitchFamily="49" charset="0"/>
                <a:cs typeface="Courier New" pitchFamily="49" charset="0"/>
              </a:rPr>
              <a:t>refract</a:t>
            </a:r>
            <a:r>
              <a:rPr lang="hu-HU" sz="1500" b="1" dirty="0" smtClean="0">
                <a:solidFill>
                  <a:schemeClr val="tx1"/>
                </a:solidFill>
                <a:latin typeface="Courier New" pitchFamily="49" charset="0"/>
                <a:cs typeface="Courier New" pitchFamily="49" charset="0"/>
              </a:rPr>
              <a:t>(d, </a:t>
            </a:r>
            <a:r>
              <a:rPr lang="hu-HU" sz="1500" b="1" dirty="0" err="1" smtClean="0">
                <a:solidFill>
                  <a:schemeClr val="tx1"/>
                </a:solidFill>
                <a:latin typeface="Courier New" pitchFamily="49" charset="0"/>
                <a:cs typeface="Courier New" pitchFamily="49" charset="0"/>
              </a:rPr>
              <a:t>normal</a:t>
            </a:r>
            <a:r>
              <a:rPr lang="hu-HU" sz="1500" b="1" dirty="0" smtClean="0">
                <a:solidFill>
                  <a:schemeClr val="tx1"/>
                </a:solidFill>
                <a:latin typeface="Courier New" pitchFamily="49" charset="0"/>
                <a:cs typeface="Courier New" pitchFamily="49" charset="0"/>
              </a:rPr>
              <a:t>, </a:t>
            </a:r>
            <a:r>
              <a:rPr lang="hu-HU" sz="1500" b="1" dirty="0" err="1" smtClean="0">
                <a:solidFill>
                  <a:schemeClr val="tx1"/>
                </a:solidFill>
                <a:latin typeface="Courier New" pitchFamily="49" charset="0"/>
                <a:cs typeface="Courier New" pitchFamily="49" charset="0"/>
              </a:rPr>
              <a:t>mu</a:t>
            </a:r>
            <a:r>
              <a:rPr lang="hu-HU" sz="1500" b="1" dirty="0" smtClean="0">
                <a:solidFill>
                  <a:schemeClr val="tx1"/>
                </a:solidFill>
                <a:latin typeface="Courier New" pitchFamily="49" charset="0"/>
                <a:cs typeface="Courier New" pitchFamily="49" charset="0"/>
              </a:rPr>
              <a:t>)</a:t>
            </a:r>
            <a:r>
              <a:rPr lang="en-US" sz="1500" b="1" dirty="0" smtClean="0">
                <a:solidFill>
                  <a:schemeClr val="tx1"/>
                </a:solidFill>
                <a:latin typeface="Courier New" pitchFamily="49" charset="0"/>
                <a:cs typeface="Courier New" pitchFamily="49" charset="0"/>
              </a:rPr>
              <a:t>;</a:t>
            </a:r>
            <a:endParaRPr lang="en-US" sz="1500" b="1"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2265552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500"/>
                                        <p:tgtEl>
                                          <p:spTgt spid="5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6"/>
                                        </p:tgtEl>
                                        <p:attrNameLst>
                                          <p:attrName>style.visibility</p:attrName>
                                        </p:attrNameLst>
                                      </p:cBhvr>
                                      <p:to>
                                        <p:strVal val="visible"/>
                                      </p:to>
                                    </p:set>
                                    <p:animEffect transition="in" filter="fade">
                                      <p:cBhvr>
                                        <p:cTn id="26" dur="500"/>
                                        <p:tgtEl>
                                          <p:spTgt spid="56"/>
                                        </p:tgtEl>
                                      </p:cBhvr>
                                    </p:animEffect>
                                  </p:childTnLst>
                                </p:cTn>
                              </p:par>
                              <p:par>
                                <p:cTn id="27" presetID="10" presetClass="entr" presetSubtype="0" fill="hold" nodeType="withEffect">
                                  <p:stCondLst>
                                    <p:cond delay="0"/>
                                  </p:stCondLst>
                                  <p:childTnLst>
                                    <p:set>
                                      <p:cBhvr>
                                        <p:cTn id="28" dur="1" fill="hold">
                                          <p:stCondLst>
                                            <p:cond delay="0"/>
                                          </p:stCondLst>
                                        </p:cTn>
                                        <p:tgtEl>
                                          <p:spTgt spid="67"/>
                                        </p:tgtEl>
                                        <p:attrNameLst>
                                          <p:attrName>style.visibility</p:attrName>
                                        </p:attrNameLst>
                                      </p:cBhvr>
                                      <p:to>
                                        <p:strVal val="visible"/>
                                      </p:to>
                                    </p:set>
                                    <p:animEffect transition="in" filter="fade">
                                      <p:cBhvr>
                                        <p:cTn id="29" dur="500"/>
                                        <p:tgtEl>
                                          <p:spTgt spid="6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6"/>
                                        </p:tgtEl>
                                        <p:attrNameLst>
                                          <p:attrName>style.visibility</p:attrName>
                                        </p:attrNameLst>
                                      </p:cBhvr>
                                      <p:to>
                                        <p:strVal val="visible"/>
                                      </p:to>
                                    </p:set>
                                    <p:animEffect transition="in" filter="fade">
                                      <p:cBhvr>
                                        <p:cTn id="42" dur="500"/>
                                        <p:tgtEl>
                                          <p:spTgt spid="6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1" grpId="0" animBg="1"/>
      <p:bldP spid="52" grpId="0" animBg="1"/>
      <p:bldP spid="55" grpId="0" animBg="1"/>
      <p:bldP spid="56" grpId="0"/>
      <p:bldP spid="2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hu-HU"/>
              <a:t>Cube map</a:t>
            </a:r>
            <a:endParaRPr lang="en-US"/>
          </a:p>
        </p:txBody>
      </p:sp>
      <p:sp>
        <p:nvSpPr>
          <p:cNvPr id="117763" name="Rectangle 3"/>
          <p:cNvSpPr>
            <a:spLocks noGrp="1" noChangeArrowheads="1"/>
          </p:cNvSpPr>
          <p:nvPr>
            <p:ph type="body" idx="1"/>
          </p:nvPr>
        </p:nvSpPr>
        <p:spPr/>
        <p:txBody>
          <a:bodyPr/>
          <a:lstStyle/>
          <a:p>
            <a:r>
              <a:rPr lang="hu-HU" dirty="0"/>
              <a:t>6 </a:t>
            </a:r>
            <a:r>
              <a:rPr lang="hu-HU" dirty="0" smtClean="0"/>
              <a:t>szeletes </a:t>
            </a:r>
            <a:r>
              <a:rPr lang="hu-HU" dirty="0" err="1" smtClean="0"/>
              <a:t>textúratömb</a:t>
            </a:r>
            <a:endParaRPr lang="hu-HU" dirty="0"/>
          </a:p>
          <a:p>
            <a:r>
              <a:rPr lang="hu-HU" dirty="0"/>
              <a:t>kocka felületén</a:t>
            </a:r>
          </a:p>
          <a:p>
            <a:r>
              <a:rPr lang="hu-HU" dirty="0" smtClean="0"/>
              <a:t>minden </a:t>
            </a:r>
            <a:r>
              <a:rPr lang="hu-HU" dirty="0"/>
              <a:t>irányt lefed</a:t>
            </a:r>
          </a:p>
          <a:p>
            <a:r>
              <a:rPr lang="hu-HU" dirty="0"/>
              <a:t>irány függvényében is tudunk tárolni valamit</a:t>
            </a:r>
          </a:p>
          <a:p>
            <a:r>
              <a:rPr lang="hu-HU" dirty="0"/>
              <a:t>HW: a textúra irányvektorral címezhető</a:t>
            </a:r>
          </a:p>
          <a:p>
            <a:pPr lvl="1"/>
            <a:r>
              <a:rPr lang="hu-HU" dirty="0"/>
              <a:t>kiszámítja melyik lap milyen u,v </a:t>
            </a:r>
            <a:endParaRPr lang="en-US" dirty="0"/>
          </a:p>
        </p:txBody>
      </p:sp>
      <p:sp>
        <p:nvSpPr>
          <p:cNvPr id="117764" name="AutoShape 4"/>
          <p:cNvSpPr>
            <a:spLocks noChangeArrowheads="1"/>
          </p:cNvSpPr>
          <p:nvPr/>
        </p:nvSpPr>
        <p:spPr bwMode="auto">
          <a:xfrm>
            <a:off x="6172200" y="1371600"/>
            <a:ext cx="1295400" cy="1143000"/>
          </a:xfrm>
          <a:prstGeom prst="cube">
            <a:avLst>
              <a:gd name="adj" fmla="val 25000"/>
            </a:avLst>
          </a:prstGeom>
          <a:solidFill>
            <a:schemeClr val="accent1"/>
          </a:solidFill>
          <a:ln w="12700">
            <a:solidFill>
              <a:schemeClr val="tx1"/>
            </a:solidFill>
            <a:miter lim="800000"/>
            <a:headEnd/>
            <a:tailEnd type="none" w="lg" len="med"/>
          </a:ln>
          <a:effectLst/>
        </p:spPr>
        <p:txBody>
          <a:bodyPr wrap="none" anchor="ctr"/>
          <a:lstStyle/>
          <a:p>
            <a:endParaRPr lang="en-US"/>
          </a:p>
        </p:txBody>
      </p:sp>
    </p:spTree>
    <p:extLst>
      <p:ext uri="{BB962C8B-B14F-4D97-AF65-F5344CB8AC3E}">
        <p14:creationId xmlns:p14="http://schemas.microsoft.com/office/powerpoint/2010/main" val="19035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3857626" y="3749160"/>
            <a:ext cx="1856899" cy="18568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Cube 25"/>
          <p:cNvSpPr/>
          <p:nvPr/>
        </p:nvSpPr>
        <p:spPr>
          <a:xfrm>
            <a:off x="4629865" y="5300220"/>
            <a:ext cx="1777365" cy="350758"/>
          </a:xfrm>
          <a:prstGeom prst="cube">
            <a:avLst>
              <a:gd name="adj" fmla="val 70621"/>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pic>
        <p:nvPicPr>
          <p:cNvPr id="25" name="Picture 24"/>
          <p:cNvPicPr>
            <a:picLocks noChangeAspect="1"/>
          </p:cNvPicPr>
          <p:nvPr/>
        </p:nvPicPr>
        <p:blipFill>
          <a:blip r:embed="rId6" cstate="print"/>
          <a:stretch>
            <a:fillRect/>
          </a:stretch>
        </p:blipFill>
        <p:spPr>
          <a:xfrm rot="2700000">
            <a:off x="3840209" y="3775306"/>
            <a:ext cx="582685" cy="513146"/>
          </a:xfrm>
          <a:prstGeom prst="rect">
            <a:avLst/>
          </a:prstGeom>
        </p:spPr>
      </p:pic>
      <p:sp>
        <p:nvSpPr>
          <p:cNvPr id="2" name="Title 1"/>
          <p:cNvSpPr>
            <a:spLocks noGrp="1"/>
          </p:cNvSpPr>
          <p:nvPr>
            <p:ph type="title"/>
          </p:nvPr>
        </p:nvSpPr>
        <p:spPr/>
        <p:txBody>
          <a:bodyPr/>
          <a:lstStyle/>
          <a:p>
            <a:r>
              <a:rPr lang="en-US" dirty="0" err="1" smtClean="0"/>
              <a:t>Radiancia</a:t>
            </a:r>
            <a:endParaRPr lang="en-US" dirty="0"/>
          </a:p>
        </p:txBody>
      </p:sp>
      <p:sp>
        <p:nvSpPr>
          <p:cNvPr id="3" name="Content Placeholder 2"/>
          <p:cNvSpPr>
            <a:spLocks noGrp="1"/>
          </p:cNvSpPr>
          <p:nvPr>
            <p:ph idx="1"/>
          </p:nvPr>
        </p:nvSpPr>
        <p:spPr/>
        <p:txBody>
          <a:bodyPr/>
          <a:lstStyle/>
          <a:p>
            <a:r>
              <a:rPr lang="hu-HU" dirty="0" smtClean="0"/>
              <a:t>Sűrűség a pozícióra és az irányokra nézve egyaránt</a:t>
            </a:r>
            <a:endParaRPr lang="en-US" dirty="0" smtClean="0"/>
          </a:p>
          <a:p>
            <a:r>
              <a:rPr lang="hu-HU" dirty="0" smtClean="0"/>
              <a:t>Kifejezi, mennyi fény halad</a:t>
            </a:r>
            <a:endParaRPr lang="en-US" dirty="0" smtClean="0"/>
          </a:p>
          <a:p>
            <a:pPr lvl="1"/>
            <a:r>
              <a:rPr lang="hu-HU" dirty="0" smtClean="0"/>
              <a:t>a tér egy bizonyos pontjában</a:t>
            </a:r>
            <a:endParaRPr lang="en-US" dirty="0" smtClean="0"/>
          </a:p>
          <a:p>
            <a:pPr lvl="1"/>
            <a:r>
              <a:rPr lang="hu-HU" dirty="0" smtClean="0"/>
              <a:t>egy bizonyos irányba</a:t>
            </a:r>
            <a:endParaRPr lang="en-US" dirty="0"/>
          </a:p>
        </p:txBody>
      </p:sp>
      <p:sp>
        <p:nvSpPr>
          <p:cNvPr id="6" name="Oval 5"/>
          <p:cNvSpPr/>
          <p:nvPr/>
        </p:nvSpPr>
        <p:spPr>
          <a:xfrm>
            <a:off x="4118997" y="4010531"/>
            <a:ext cx="85725" cy="85725"/>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cxnSp>
        <p:nvCxnSpPr>
          <p:cNvPr id="8" name="Straight Arrow Connector 7"/>
          <p:cNvCxnSpPr>
            <a:stCxn id="6" idx="1"/>
          </p:cNvCxnSpPr>
          <p:nvPr/>
        </p:nvCxnSpPr>
        <p:spPr>
          <a:xfrm flipH="1" flipV="1">
            <a:off x="3921919" y="3813453"/>
            <a:ext cx="209633" cy="209633"/>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475685" y="5363751"/>
            <a:ext cx="85725" cy="85725"/>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cxnSp>
        <p:nvCxnSpPr>
          <p:cNvPr id="27" name="Straight Connector 26"/>
          <p:cNvCxnSpPr>
            <a:stCxn id="6" idx="5"/>
            <a:endCxn id="19" idx="1"/>
          </p:cNvCxnSpPr>
          <p:nvPr/>
        </p:nvCxnSpPr>
        <p:spPr>
          <a:xfrm>
            <a:off x="4192169" y="4083703"/>
            <a:ext cx="1296071" cy="12926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9" idx="1"/>
          </p:cNvCxnSpPr>
          <p:nvPr/>
        </p:nvCxnSpPr>
        <p:spPr>
          <a:xfrm flipH="1" flipV="1">
            <a:off x="5278606" y="5166673"/>
            <a:ext cx="209633" cy="209633"/>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Sun 23"/>
          <p:cNvSpPr/>
          <p:nvPr/>
        </p:nvSpPr>
        <p:spPr>
          <a:xfrm>
            <a:off x="4591976" y="4479520"/>
            <a:ext cx="320040" cy="320040"/>
          </a:xfrm>
          <a:prstGeom prst="su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23" name="Cube 22"/>
          <p:cNvSpPr/>
          <p:nvPr/>
        </p:nvSpPr>
        <p:spPr>
          <a:xfrm>
            <a:off x="4204722" y="4212296"/>
            <a:ext cx="830729" cy="778907"/>
          </a:xfrm>
          <a:prstGeom prst="cub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22" name="Cloud 21"/>
          <p:cNvSpPr/>
          <p:nvPr/>
        </p:nvSpPr>
        <p:spPr>
          <a:xfrm>
            <a:off x="4026735" y="4109997"/>
            <a:ext cx="1362510" cy="983505"/>
          </a:xfrm>
          <a:prstGeom prst="cloud">
            <a:avLst/>
          </a:prstGeom>
          <a:solidFill>
            <a:schemeClr val="tx2">
              <a:alpha val="32941"/>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Whipsmart" panose="020B0502030203050204" pitchFamily="34" charset="0"/>
            </a:endParaRPr>
          </a:p>
        </p:txBody>
      </p:sp>
      <p:sp>
        <p:nvSpPr>
          <p:cNvPr id="34" name="TextBox 33"/>
          <p:cNvSpPr txBox="1"/>
          <p:nvPr/>
        </p:nvSpPr>
        <p:spPr>
          <a:xfrm>
            <a:off x="2854923" y="4456760"/>
            <a:ext cx="444352" cy="553998"/>
          </a:xfrm>
          <a:prstGeom prst="rect">
            <a:avLst/>
          </a:prstGeom>
          <a:noFill/>
        </p:spPr>
        <p:txBody>
          <a:bodyPr wrap="none" rtlCol="0">
            <a:spAutoFit/>
          </a:bodyPr>
          <a:lstStyle/>
          <a:p>
            <a:r>
              <a:rPr lang="en-US" sz="3000" i="1" dirty="0">
                <a:latin typeface="Times New Roman" pitchFamily="18" charset="0"/>
                <a:cs typeface="Times New Roman" pitchFamily="18" charset="0"/>
              </a:rPr>
              <a:t>=</a:t>
            </a:r>
            <a:endParaRPr lang="en-US" sz="3000" dirty="0"/>
          </a:p>
        </p:txBody>
      </p:sp>
      <p:sp>
        <p:nvSpPr>
          <p:cNvPr id="36" name="TextBox 35"/>
          <p:cNvSpPr txBox="1"/>
          <p:nvPr/>
        </p:nvSpPr>
        <p:spPr>
          <a:xfrm>
            <a:off x="2893873" y="3630425"/>
            <a:ext cx="725032" cy="369332"/>
          </a:xfrm>
          <a:prstGeom prst="rect">
            <a:avLst/>
          </a:prstGeom>
          <a:noFill/>
        </p:spPr>
        <p:txBody>
          <a:bodyPr wrap="square" rtlCol="0">
            <a:spAutoFit/>
          </a:bodyPr>
          <a:lstStyle/>
          <a:p>
            <a:pPr algn="ctr"/>
            <a:r>
              <a:rPr lang="hu-HU" dirty="0">
                <a:latin typeface="Whipsmart" panose="020B0502030203050204" pitchFamily="34" charset="0"/>
              </a:rPr>
              <a:t>szem</a:t>
            </a:r>
            <a:endParaRPr lang="en-US" dirty="0">
              <a:latin typeface="Whipsmart" panose="020B0502030203050204" pitchFamily="34" charset="0"/>
            </a:endParaRPr>
          </a:p>
        </p:txBody>
      </p:sp>
      <p:sp>
        <p:nvSpPr>
          <p:cNvPr id="37" name="TextBox 36"/>
          <p:cNvSpPr txBox="1"/>
          <p:nvPr/>
        </p:nvSpPr>
        <p:spPr>
          <a:xfrm>
            <a:off x="3046779" y="5430315"/>
            <a:ext cx="1621693" cy="369332"/>
          </a:xfrm>
          <a:prstGeom prst="rect">
            <a:avLst/>
          </a:prstGeom>
          <a:noFill/>
        </p:spPr>
        <p:txBody>
          <a:bodyPr wrap="square" rtlCol="0">
            <a:spAutoFit/>
          </a:bodyPr>
          <a:lstStyle/>
          <a:p>
            <a:pPr algn="ctr"/>
            <a:r>
              <a:rPr lang="hu-HU" dirty="0">
                <a:latin typeface="Whipsmart" panose="020B0502030203050204" pitchFamily="34" charset="0"/>
              </a:rPr>
              <a:t>felületi pont</a:t>
            </a:r>
            <a:endParaRPr lang="en-US" dirty="0">
              <a:latin typeface="Whipsmart" panose="020B0502030203050204" pitchFamily="34" charset="0"/>
            </a:endParaRPr>
          </a:p>
        </p:txBody>
      </p:sp>
      <p:pic>
        <p:nvPicPr>
          <p:cNvPr id="4" name="Picture 3"/>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2117720" y="4093459"/>
            <a:ext cx="1239700" cy="440055"/>
          </a:xfrm>
          <a:prstGeom prst="rect">
            <a:avLst/>
          </a:prstGeom>
        </p:spPr>
      </p:pic>
      <p:pic>
        <p:nvPicPr>
          <p:cNvPr id="7" name="Picture 6"/>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2750584" y="4911233"/>
            <a:ext cx="1269875" cy="440055"/>
          </a:xfrm>
          <a:prstGeom prst="rect">
            <a:avLst/>
          </a:prstGeom>
        </p:spPr>
      </p:pic>
      <p:pic>
        <p:nvPicPr>
          <p:cNvPr id="21" name="Picture 20"/>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299275" y="835672"/>
            <a:ext cx="1269875" cy="440055"/>
          </a:xfrm>
          <a:prstGeom prst="rect">
            <a:avLst/>
          </a:prstGeom>
        </p:spPr>
      </p:pic>
    </p:spTree>
    <p:extLst>
      <p:ext uri="{BB962C8B-B14F-4D97-AF65-F5344CB8AC3E}">
        <p14:creationId xmlns:p14="http://schemas.microsoft.com/office/powerpoint/2010/main" val="275756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xit" presetSubtype="0" fill="hold" grpId="1" nodeType="clickEffect">
                                  <p:stCondLst>
                                    <p:cond delay="0"/>
                                  </p:stCondLst>
                                  <p:childTnLst>
                                    <p:animEffect transition="out" filter="fade">
                                      <p:cBhvr>
                                        <p:cTn id="11" dur="500"/>
                                        <p:tgtEl>
                                          <p:spTgt spid="23"/>
                                        </p:tgtEl>
                                      </p:cBhvr>
                                    </p:animEffect>
                                    <p:anim calcmode="lin" valueType="num">
                                      <p:cBhvr>
                                        <p:cTn id="12" dur="500"/>
                                        <p:tgtEl>
                                          <p:spTgt spid="23"/>
                                        </p:tgtEl>
                                        <p:attrNameLst>
                                          <p:attrName>ppt_x</p:attrName>
                                        </p:attrNameLst>
                                      </p:cBhvr>
                                      <p:tavLst>
                                        <p:tav tm="0">
                                          <p:val>
                                            <p:strVal val="ppt_x"/>
                                          </p:val>
                                        </p:tav>
                                        <p:tav tm="100000">
                                          <p:val>
                                            <p:strVal val="ppt_x"/>
                                          </p:val>
                                        </p:tav>
                                      </p:tavLst>
                                    </p:anim>
                                    <p:anim calcmode="lin" valueType="num">
                                      <p:cBhvr>
                                        <p:cTn id="13" dur="500"/>
                                        <p:tgtEl>
                                          <p:spTgt spid="23"/>
                                        </p:tgtEl>
                                        <p:attrNameLst>
                                          <p:attrName>ppt_y</p:attrName>
                                        </p:attrNameLst>
                                      </p:cBhvr>
                                      <p:tavLst>
                                        <p:tav tm="0">
                                          <p:val>
                                            <p:strVal val="ppt_y"/>
                                          </p:val>
                                        </p:tav>
                                        <p:tav tm="100000">
                                          <p:val>
                                            <p:strVal val="ppt_y+.1"/>
                                          </p:val>
                                        </p:tav>
                                      </p:tavLst>
                                    </p:anim>
                                    <p:set>
                                      <p:cBhvr>
                                        <p:cTn id="14" dur="1" fill="hold">
                                          <p:stCondLst>
                                            <p:cond delay="499"/>
                                          </p:stCondLst>
                                        </p:cTn>
                                        <p:tgtEl>
                                          <p:spTgt spid="2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22"/>
                                        </p:tgtEl>
                                        <p:attrNameLst>
                                          <p:attrName>ppt_x</p:attrName>
                                        </p:attrNameLst>
                                      </p:cBhvr>
                                      <p:tavLst>
                                        <p:tav tm="0">
                                          <p:val>
                                            <p:strVal val="ppt_x"/>
                                          </p:val>
                                        </p:tav>
                                        <p:tav tm="100000">
                                          <p:val>
                                            <p:strVal val="ppt_x"/>
                                          </p:val>
                                        </p:tav>
                                      </p:tavLst>
                                    </p:anim>
                                    <p:anim calcmode="lin" valueType="num">
                                      <p:cBhvr additive="base">
                                        <p:cTn id="24" dur="500"/>
                                        <p:tgtEl>
                                          <p:spTgt spid="22"/>
                                        </p:tgtEl>
                                        <p:attrNameLst>
                                          <p:attrName>ppt_y</p:attrName>
                                        </p:attrNameLst>
                                      </p:cBhvr>
                                      <p:tavLst>
                                        <p:tav tm="0">
                                          <p:val>
                                            <p:strVal val="ppt_y"/>
                                          </p:val>
                                        </p:tav>
                                        <p:tav tm="100000">
                                          <p:val>
                                            <p:strVal val="1+ppt_h/2"/>
                                          </p:val>
                                        </p:tav>
                                      </p:tavLst>
                                    </p:anim>
                                    <p:set>
                                      <p:cBhvr>
                                        <p:cTn id="25" dur="1" fill="hold">
                                          <p:stCondLst>
                                            <p:cond delay="499"/>
                                          </p:stCondLst>
                                        </p:cTn>
                                        <p:tgtEl>
                                          <p:spTgt spid="2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xit" presetSubtype="0" fill="hold" grpId="1" nodeType="clickEffect">
                                  <p:stCondLst>
                                    <p:cond delay="0"/>
                                  </p:stCondLst>
                                  <p:childTnLst>
                                    <p:animEffect transition="out" filter="fade">
                                      <p:cBhvr>
                                        <p:cTn id="34" dur="1000"/>
                                        <p:tgtEl>
                                          <p:spTgt spid="24"/>
                                        </p:tgtEl>
                                      </p:cBhvr>
                                    </p:animEffect>
                                    <p:anim calcmode="lin" valueType="num">
                                      <p:cBhvr>
                                        <p:cTn id="35" dur="1000"/>
                                        <p:tgtEl>
                                          <p:spTgt spid="24"/>
                                        </p:tgtEl>
                                        <p:attrNameLst>
                                          <p:attrName>ppt_x</p:attrName>
                                        </p:attrNameLst>
                                      </p:cBhvr>
                                      <p:tavLst>
                                        <p:tav tm="0">
                                          <p:val>
                                            <p:strVal val="ppt_x"/>
                                          </p:val>
                                        </p:tav>
                                        <p:tav tm="100000">
                                          <p:val>
                                            <p:strVal val="ppt_x"/>
                                          </p:val>
                                        </p:tav>
                                      </p:tavLst>
                                    </p:anim>
                                    <p:anim calcmode="lin" valueType="num">
                                      <p:cBhvr>
                                        <p:cTn id="36" dur="1000"/>
                                        <p:tgtEl>
                                          <p:spTgt spid="24"/>
                                        </p:tgtEl>
                                        <p:attrNameLst>
                                          <p:attrName>ppt_y</p:attrName>
                                        </p:attrNameLst>
                                      </p:cBhvr>
                                      <p:tavLst>
                                        <p:tav tm="0">
                                          <p:val>
                                            <p:strVal val="ppt_y"/>
                                          </p:val>
                                        </p:tav>
                                        <p:tav tm="100000">
                                          <p:val>
                                            <p:strVal val="ppt_y+.1"/>
                                          </p:val>
                                        </p:tav>
                                      </p:tavLst>
                                    </p:anim>
                                    <p:set>
                                      <p:cBhvr>
                                        <p:cTn id="37" dur="1" fill="hold">
                                          <p:stCondLst>
                                            <p:cond delay="999"/>
                                          </p:stCondLst>
                                        </p:cTn>
                                        <p:tgtEl>
                                          <p:spTgt spid="24"/>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fade">
                                      <p:cBhvr>
                                        <p:cTn id="50" dur="500"/>
                                        <p:tgtEl>
                                          <p:spTgt spid="36"/>
                                        </p:tgtEl>
                                      </p:cBhvr>
                                    </p:animEffect>
                                  </p:childTnLst>
                                </p:cTn>
                              </p:par>
                              <p:par>
                                <p:cTn id="51" presetID="10" presetClass="entr" presetSubtype="0" fill="hold" nodeType="with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fade">
                                      <p:cBhvr>
                                        <p:cTn id="53" dur="500"/>
                                        <p:tgtEl>
                                          <p:spTgt spid="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par>
                                <p:cTn id="62" presetID="10" presetClass="entr" presetSubtype="0" fill="hold" nodeType="with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fade">
                                      <p:cBhvr>
                                        <p:cTn id="6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4" grpId="0" animBg="1"/>
      <p:bldP spid="24" grpId="1" animBg="1"/>
      <p:bldP spid="23" grpId="0" animBg="1"/>
      <p:bldP spid="23" grpId="1" animBg="1"/>
      <p:bldP spid="22" grpId="0" animBg="1"/>
      <p:bldP spid="22" grpId="1" animBg="1"/>
      <p:bldP spid="34" grpId="0"/>
      <p:bldP spid="36"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hu-HU"/>
              <a:t>Environment map</a:t>
            </a:r>
            <a:endParaRPr lang="en-US"/>
          </a:p>
        </p:txBody>
      </p:sp>
      <p:sp>
        <p:nvSpPr>
          <p:cNvPr id="118787" name="Rectangle 3"/>
          <p:cNvSpPr>
            <a:spLocks noGrp="1" noChangeArrowheads="1"/>
          </p:cNvSpPr>
          <p:nvPr>
            <p:ph type="body" idx="1"/>
          </p:nvPr>
        </p:nvSpPr>
        <p:spPr/>
        <p:txBody>
          <a:bodyPr/>
          <a:lstStyle/>
          <a:p>
            <a:r>
              <a:rPr lang="en-US" dirty="0" err="1"/>
              <a:t>nem</a:t>
            </a:r>
            <a:r>
              <a:rPr lang="en-US" dirty="0"/>
              <a:t> a </a:t>
            </a:r>
            <a:r>
              <a:rPr lang="en-US" dirty="0" err="1"/>
              <a:t>fel</a:t>
            </a:r>
            <a:r>
              <a:rPr lang="hu-HU" dirty="0"/>
              <a:t>ületi jellemzőket, hanem a megvilágítást tároljuk textúrában</a:t>
            </a:r>
          </a:p>
          <a:p>
            <a:r>
              <a:rPr lang="en-US" dirty="0" smtClean="0"/>
              <a:t>                </a:t>
            </a:r>
            <a:r>
              <a:rPr lang="hu-HU" dirty="0" smtClean="0"/>
              <a:t>– </a:t>
            </a:r>
            <a:r>
              <a:rPr lang="hu-HU" dirty="0"/>
              <a:t>bejövő </a:t>
            </a:r>
            <a:r>
              <a:rPr lang="hu-HU" dirty="0" err="1"/>
              <a:t>radiancia</a:t>
            </a:r>
            <a:r>
              <a:rPr lang="hu-HU" dirty="0"/>
              <a:t> az irány függvényében</a:t>
            </a:r>
          </a:p>
          <a:p>
            <a:pPr lvl="1"/>
            <a:r>
              <a:rPr lang="hu-HU" dirty="0"/>
              <a:t>nem függ a felületi pont pozíciójától</a:t>
            </a:r>
          </a:p>
          <a:p>
            <a:pPr lvl="1"/>
            <a:r>
              <a:rPr lang="hu-HU" dirty="0"/>
              <a:t>végtelen távoli környezet</a:t>
            </a:r>
          </a:p>
          <a:p>
            <a:r>
              <a:rPr lang="hu-HU" dirty="0"/>
              <a:t>minden irányból jön be fény</a:t>
            </a:r>
          </a:p>
          <a:p>
            <a:pPr lvl="1"/>
            <a:r>
              <a:rPr lang="hu-HU" dirty="0"/>
              <a:t>összes </a:t>
            </a:r>
            <a:r>
              <a:rPr lang="hu-HU" dirty="0" err="1"/>
              <a:t>texelre</a:t>
            </a:r>
            <a:r>
              <a:rPr lang="hu-HU" dirty="0"/>
              <a:t> kellene összegezni</a:t>
            </a:r>
          </a:p>
          <a:p>
            <a:pPr lvl="1"/>
            <a:r>
              <a:rPr lang="hu-HU" dirty="0"/>
              <a:t>DE: ideális tükör: csak 1 irányból érdekes mi jön be</a:t>
            </a:r>
            <a:endParaRPr lang="en-US" dirty="0"/>
          </a:p>
        </p:txBody>
      </p:sp>
      <p:pic>
        <p:nvPicPr>
          <p:cNvPr id="2" name="Picture 1"/>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959096" y="2792483"/>
            <a:ext cx="1152144" cy="360045"/>
          </a:xfrm>
          <a:prstGeom prst="rect">
            <a:avLst/>
          </a:prstGeom>
        </p:spPr>
      </p:pic>
    </p:spTree>
    <p:extLst>
      <p:ext uri="{BB962C8B-B14F-4D97-AF65-F5344CB8AC3E}">
        <p14:creationId xmlns:p14="http://schemas.microsoft.com/office/powerpoint/2010/main" val="40947702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Env</a:t>
            </a:r>
            <a:r>
              <a:rPr lang="en-US" dirty="0" smtClean="0"/>
              <a:t> map FS</a:t>
            </a:r>
            <a:r>
              <a:rPr lang="hu-HU" dirty="0" smtClean="0"/>
              <a:t/>
            </a:r>
            <a:br>
              <a:rPr lang="hu-HU" dirty="0" smtClean="0"/>
            </a:br>
            <a:r>
              <a:rPr lang="hu-HU" dirty="0" smtClean="0"/>
              <a:t>konstans 1</a:t>
            </a:r>
            <a:r>
              <a:rPr lang="en-US" dirty="0" smtClean="0"/>
              <a:t> </a:t>
            </a:r>
            <a:r>
              <a:rPr lang="en-US" dirty="0" err="1" smtClean="0"/>
              <a:t>reflektanci</a:t>
            </a:r>
            <a:r>
              <a:rPr lang="hu-HU" dirty="0" err="1" smtClean="0"/>
              <a:t>ával</a:t>
            </a:r>
            <a:endParaRPr lang="en-US" dirty="0"/>
          </a:p>
        </p:txBody>
      </p:sp>
      <p:sp>
        <p:nvSpPr>
          <p:cNvPr id="5" name="Content Placeholder 4"/>
          <p:cNvSpPr>
            <a:spLocks noGrp="1"/>
          </p:cNvSpPr>
          <p:nvPr>
            <p:ph idx="1"/>
          </p:nvPr>
        </p:nvSpPr>
        <p:spPr/>
        <p:txBody>
          <a:bodyPr/>
          <a:lstStyle/>
          <a:p>
            <a:r>
              <a:rPr lang="en-US" dirty="0"/>
              <a:t>uniform </a:t>
            </a:r>
            <a:r>
              <a:rPr lang="en-US" dirty="0" err="1" smtClean="0"/>
              <a:t>struct</a:t>
            </a:r>
            <a:r>
              <a:rPr lang="en-US" dirty="0" smtClean="0"/>
              <a:t> {</a:t>
            </a:r>
          </a:p>
          <a:p>
            <a:r>
              <a:rPr lang="en-US" dirty="0" smtClean="0"/>
              <a:t>  vec3 position;</a:t>
            </a:r>
          </a:p>
          <a:p>
            <a:r>
              <a:rPr lang="en-US" dirty="0" smtClean="0"/>
              <a:t>} camera;</a:t>
            </a:r>
          </a:p>
          <a:p>
            <a:r>
              <a:rPr lang="en-US" dirty="0">
                <a:solidFill>
                  <a:srgbClr val="7030A0"/>
                </a:solidFill>
              </a:rPr>
              <a:t>uniform </a:t>
            </a:r>
            <a:r>
              <a:rPr lang="en-US" dirty="0" err="1" smtClean="0">
                <a:solidFill>
                  <a:srgbClr val="7030A0"/>
                </a:solidFill>
              </a:rPr>
              <a:t>struct</a:t>
            </a:r>
            <a:r>
              <a:rPr lang="en-US" dirty="0" smtClean="0">
                <a:solidFill>
                  <a:srgbClr val="7030A0"/>
                </a:solidFill>
              </a:rPr>
              <a:t> {</a:t>
            </a:r>
          </a:p>
          <a:p>
            <a:r>
              <a:rPr lang="en-US" dirty="0">
                <a:solidFill>
                  <a:srgbClr val="7030A0"/>
                </a:solidFill>
              </a:rPr>
              <a:t> </a:t>
            </a:r>
            <a:r>
              <a:rPr lang="en-US" dirty="0" smtClean="0">
                <a:solidFill>
                  <a:srgbClr val="7030A0"/>
                </a:solidFill>
              </a:rPr>
              <a:t> </a:t>
            </a:r>
            <a:r>
              <a:rPr lang="en-US" dirty="0" err="1" smtClean="0">
                <a:solidFill>
                  <a:srgbClr val="7030A0"/>
                </a:solidFill>
              </a:rPr>
              <a:t>samplerCube</a:t>
            </a:r>
            <a:r>
              <a:rPr lang="en-US" dirty="0" smtClean="0">
                <a:solidFill>
                  <a:srgbClr val="7030A0"/>
                </a:solidFill>
              </a:rPr>
              <a:t> </a:t>
            </a:r>
            <a:r>
              <a:rPr lang="en-US" dirty="0">
                <a:solidFill>
                  <a:srgbClr val="7030A0"/>
                </a:solidFill>
              </a:rPr>
              <a:t>background</a:t>
            </a:r>
            <a:r>
              <a:rPr lang="en-US" dirty="0" smtClean="0"/>
              <a:t>;</a:t>
            </a:r>
          </a:p>
          <a:p>
            <a:r>
              <a:rPr lang="en-US" dirty="0">
                <a:solidFill>
                  <a:srgbClr val="7030A0"/>
                </a:solidFill>
              </a:rPr>
              <a:t>} </a:t>
            </a:r>
            <a:r>
              <a:rPr lang="en-US" dirty="0" smtClean="0">
                <a:solidFill>
                  <a:srgbClr val="7030A0"/>
                </a:solidFill>
              </a:rPr>
              <a:t>material;</a:t>
            </a:r>
            <a:endParaRPr lang="en-US" dirty="0">
              <a:solidFill>
                <a:srgbClr val="7030A0"/>
              </a:solidFill>
            </a:endParaRPr>
          </a:p>
          <a:p>
            <a:r>
              <a:rPr lang="hu-HU" dirty="0" err="1" smtClean="0"/>
              <a:t>in</a:t>
            </a:r>
            <a:r>
              <a:rPr lang="hu-HU" dirty="0" smtClean="0"/>
              <a:t> vec4</a:t>
            </a:r>
            <a:r>
              <a:rPr lang="en-US" dirty="0" smtClean="0"/>
              <a:t> </a:t>
            </a:r>
            <a:r>
              <a:rPr lang="en-US" dirty="0" err="1" smtClean="0"/>
              <a:t>worldPos</a:t>
            </a:r>
            <a:r>
              <a:rPr lang="en-US" dirty="0" smtClean="0"/>
              <a:t>;</a:t>
            </a:r>
          </a:p>
          <a:p>
            <a:r>
              <a:rPr lang="hu-HU" dirty="0" err="1" smtClean="0"/>
              <a:t>in</a:t>
            </a:r>
            <a:r>
              <a:rPr lang="hu-HU" dirty="0" smtClean="0"/>
              <a:t> vec4</a:t>
            </a:r>
            <a:r>
              <a:rPr lang="en-US" dirty="0" smtClean="0"/>
              <a:t> </a:t>
            </a:r>
            <a:r>
              <a:rPr lang="en-US" dirty="0" err="1" smtClean="0"/>
              <a:t>worldNormal</a:t>
            </a:r>
            <a:r>
              <a:rPr lang="en-US" dirty="0"/>
              <a:t>;</a:t>
            </a:r>
            <a:endParaRPr lang="en-US" dirty="0" smtClean="0"/>
          </a:p>
          <a:p>
            <a:r>
              <a:rPr lang="en-US" dirty="0" smtClean="0"/>
              <a:t>void </a:t>
            </a:r>
            <a:r>
              <a:rPr lang="en-US" dirty="0"/>
              <a:t>main(void) </a:t>
            </a:r>
            <a:r>
              <a:rPr lang="en-US" dirty="0" smtClean="0"/>
              <a:t>{</a:t>
            </a:r>
          </a:p>
          <a:p>
            <a:r>
              <a:rPr lang="en-US" dirty="0"/>
              <a:t> </a:t>
            </a:r>
            <a:r>
              <a:rPr lang="en-US" dirty="0" smtClean="0"/>
              <a:t> vec3 normal = normalize(</a:t>
            </a:r>
            <a:r>
              <a:rPr lang="en-US" dirty="0" err="1" smtClean="0"/>
              <a:t>worldNormal</a:t>
            </a:r>
            <a:r>
              <a:rPr lang="hu-HU" dirty="0" smtClean="0"/>
              <a:t>.</a:t>
            </a:r>
            <a:r>
              <a:rPr lang="hu-HU" dirty="0" err="1" smtClean="0"/>
              <a:t>xyz</a:t>
            </a:r>
            <a:r>
              <a:rPr lang="en-US" dirty="0" smtClean="0"/>
              <a:t>);</a:t>
            </a:r>
          </a:p>
          <a:p>
            <a:r>
              <a:rPr lang="en-US" dirty="0"/>
              <a:t> </a:t>
            </a:r>
            <a:r>
              <a:rPr lang="en-US" dirty="0" smtClean="0"/>
              <a:t> vec3 x = </a:t>
            </a:r>
            <a:r>
              <a:rPr lang="en-US" dirty="0" err="1"/>
              <a:t>worldPos</a:t>
            </a:r>
            <a:r>
              <a:rPr lang="hu-HU" dirty="0" smtClean="0"/>
              <a:t>.</a:t>
            </a:r>
            <a:r>
              <a:rPr lang="hu-HU" dirty="0" err="1" smtClean="0"/>
              <a:t>xyz</a:t>
            </a:r>
            <a:r>
              <a:rPr lang="en-US" dirty="0" smtClean="0"/>
              <a:t> / </a:t>
            </a:r>
            <a:r>
              <a:rPr lang="en-US" dirty="0" err="1"/>
              <a:t>worldPos</a:t>
            </a:r>
            <a:r>
              <a:rPr lang="hu-HU" dirty="0" smtClean="0"/>
              <a:t>.</a:t>
            </a:r>
            <a:r>
              <a:rPr lang="en-US" dirty="0" smtClean="0"/>
              <a:t>w;</a:t>
            </a:r>
            <a:endParaRPr lang="en-US" dirty="0"/>
          </a:p>
          <a:p>
            <a:r>
              <a:rPr lang="en-US" dirty="0" smtClean="0"/>
              <a:t>  vec3 </a:t>
            </a:r>
            <a:r>
              <a:rPr lang="en-US" dirty="0" err="1" smtClean="0"/>
              <a:t>viewDir</a:t>
            </a:r>
            <a:r>
              <a:rPr lang="en-US" dirty="0" smtClean="0"/>
              <a:t> </a:t>
            </a:r>
            <a:r>
              <a:rPr lang="en-US" dirty="0"/>
              <a:t>= </a:t>
            </a:r>
            <a:r>
              <a:rPr lang="en-US" dirty="0" smtClean="0"/>
              <a:t>normalize(</a:t>
            </a:r>
            <a:r>
              <a:rPr lang="en-US" dirty="0" err="1" smtClean="0"/>
              <a:t>camera.position</a:t>
            </a:r>
            <a:r>
              <a:rPr lang="en-US" dirty="0" smtClean="0"/>
              <a:t> - x);</a:t>
            </a:r>
            <a:endParaRPr lang="en-US" dirty="0" smtClean="0"/>
          </a:p>
          <a:p>
            <a:r>
              <a:rPr lang="en-US" dirty="0" smtClean="0"/>
              <a:t>  </a:t>
            </a:r>
            <a:r>
              <a:rPr lang="hu-HU" dirty="0" err="1" smtClean="0"/>
              <a:t>fr</a:t>
            </a:r>
            <a:r>
              <a:rPr lang="en-US" dirty="0" smtClean="0"/>
              <a:t>a</a:t>
            </a:r>
            <a:r>
              <a:rPr lang="hu-HU" dirty="0" err="1" smtClean="0"/>
              <a:t>gment</a:t>
            </a:r>
            <a:r>
              <a:rPr lang="en-US" dirty="0" smtClean="0"/>
              <a:t>Color </a:t>
            </a:r>
            <a:r>
              <a:rPr lang="en-US" dirty="0"/>
              <a:t>= </a:t>
            </a:r>
            <a:r>
              <a:rPr lang="en-US" dirty="0" smtClean="0"/>
              <a:t>texture(</a:t>
            </a:r>
            <a:r>
              <a:rPr lang="en-US" dirty="0" smtClean="0">
                <a:solidFill>
                  <a:srgbClr val="7030A0"/>
                </a:solidFill>
              </a:rPr>
              <a:t>background</a:t>
            </a:r>
            <a:r>
              <a:rPr lang="en-US" dirty="0" smtClean="0"/>
              <a:t>,</a:t>
            </a:r>
          </a:p>
          <a:p>
            <a:r>
              <a:rPr lang="en-US" dirty="0"/>
              <a:t> </a:t>
            </a:r>
            <a:r>
              <a:rPr lang="en-US" dirty="0" smtClean="0"/>
              <a:t>              </a:t>
            </a:r>
            <a:r>
              <a:rPr lang="en-US" dirty="0"/>
              <a:t>reflect</a:t>
            </a:r>
            <a:r>
              <a:rPr lang="en-US" dirty="0" smtClean="0"/>
              <a:t>(-</a:t>
            </a:r>
            <a:r>
              <a:rPr lang="en-US" dirty="0" err="1" smtClean="0"/>
              <a:t>viewDir</a:t>
            </a:r>
            <a:r>
              <a:rPr lang="en-US" dirty="0"/>
              <a:t>, normal</a:t>
            </a:r>
            <a:r>
              <a:rPr lang="en-US" dirty="0" smtClean="0"/>
              <a:t>));</a:t>
            </a:r>
          </a:p>
          <a:p>
            <a:r>
              <a:rPr lang="en-US" dirty="0"/>
              <a:t>}</a:t>
            </a:r>
          </a:p>
          <a:p>
            <a:endParaRPr lang="en-US" dirty="0" smtClean="0"/>
          </a:p>
          <a:p>
            <a:endParaRPr lang="en-US" dirty="0"/>
          </a:p>
          <a:p>
            <a:r>
              <a:rPr lang="en-US" dirty="0" smtClean="0"/>
              <a:t>  </a:t>
            </a:r>
          </a:p>
          <a:p>
            <a:endParaRPr lang="en-US" dirty="0"/>
          </a:p>
        </p:txBody>
      </p:sp>
    </p:spTree>
    <p:extLst>
      <p:ext uri="{BB962C8B-B14F-4D97-AF65-F5344CB8AC3E}">
        <p14:creationId xmlns:p14="http://schemas.microsoft.com/office/powerpoint/2010/main" val="40812703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hu-HU" dirty="0"/>
              <a:t>Hogyan rajzoljuk magát a </a:t>
            </a:r>
            <a:r>
              <a:rPr lang="hu-HU" dirty="0" smtClean="0"/>
              <a:t>környezetet</a:t>
            </a:r>
            <a:r>
              <a:rPr lang="en-US" dirty="0" smtClean="0"/>
              <a:t>?</a:t>
            </a:r>
            <a:endParaRPr lang="en-US" dirty="0"/>
          </a:p>
        </p:txBody>
      </p:sp>
      <p:sp>
        <p:nvSpPr>
          <p:cNvPr id="121859" name="Rectangle 3"/>
          <p:cNvSpPr>
            <a:spLocks noGrp="1" noChangeArrowheads="1"/>
          </p:cNvSpPr>
          <p:nvPr>
            <p:ph type="body" idx="1"/>
          </p:nvPr>
        </p:nvSpPr>
        <p:spPr/>
        <p:txBody>
          <a:bodyPr/>
          <a:lstStyle/>
          <a:p>
            <a:r>
              <a:rPr lang="hu-HU" dirty="0"/>
              <a:t>nagy valamire feszítve</a:t>
            </a:r>
          </a:p>
          <a:p>
            <a:pPr lvl="1"/>
            <a:r>
              <a:rPr lang="hu-HU" dirty="0" err="1"/>
              <a:t>sky</a:t>
            </a:r>
            <a:r>
              <a:rPr lang="hu-HU" dirty="0"/>
              <a:t> </a:t>
            </a:r>
            <a:r>
              <a:rPr lang="hu-HU" dirty="0" err="1"/>
              <a:t>box</a:t>
            </a:r>
            <a:endParaRPr lang="hu-HU" dirty="0"/>
          </a:p>
          <a:p>
            <a:pPr lvl="1"/>
            <a:r>
              <a:rPr lang="hu-HU" dirty="0" err="1"/>
              <a:t>sky</a:t>
            </a:r>
            <a:r>
              <a:rPr lang="hu-HU" dirty="0"/>
              <a:t> </a:t>
            </a:r>
            <a:r>
              <a:rPr lang="hu-HU" dirty="0" err="1"/>
              <a:t>dome</a:t>
            </a:r>
            <a:endParaRPr lang="hu-HU" dirty="0"/>
          </a:p>
          <a:p>
            <a:r>
              <a:rPr lang="hu-HU" dirty="0" err="1"/>
              <a:t>full</a:t>
            </a:r>
            <a:r>
              <a:rPr lang="hu-HU" dirty="0"/>
              <a:t> </a:t>
            </a:r>
            <a:r>
              <a:rPr lang="en-US" dirty="0" smtClean="0"/>
              <a:t>viewport </a:t>
            </a:r>
            <a:r>
              <a:rPr lang="hu-HU" dirty="0" err="1" smtClean="0"/>
              <a:t>quad</a:t>
            </a:r>
            <a:endParaRPr lang="hu-HU" dirty="0"/>
          </a:p>
          <a:p>
            <a:pPr lvl="1"/>
            <a:r>
              <a:rPr lang="hu-HU" dirty="0"/>
              <a:t>teljes </a:t>
            </a:r>
            <a:r>
              <a:rPr lang="en-US" dirty="0" smtClean="0"/>
              <a:t>n</a:t>
            </a:r>
            <a:r>
              <a:rPr lang="hu-HU" dirty="0" err="1" smtClean="0"/>
              <a:t>ézeti</a:t>
            </a:r>
            <a:r>
              <a:rPr lang="hu-HU" dirty="0" smtClean="0"/>
              <a:t> ablakot lefedő </a:t>
            </a:r>
            <a:r>
              <a:rPr lang="hu-HU" dirty="0"/>
              <a:t>négyszög</a:t>
            </a:r>
          </a:p>
          <a:p>
            <a:pPr lvl="1"/>
            <a:r>
              <a:rPr lang="hu-HU" dirty="0"/>
              <a:t>a pixel </a:t>
            </a:r>
            <a:r>
              <a:rPr lang="hu-HU" dirty="0" err="1"/>
              <a:t>shaderben</a:t>
            </a:r>
            <a:r>
              <a:rPr lang="hu-HU" dirty="0"/>
              <a:t> megkeressük az irányt</a:t>
            </a:r>
          </a:p>
          <a:p>
            <a:pPr lvl="1"/>
            <a:r>
              <a:rPr lang="hu-HU" dirty="0"/>
              <a:t>Z </a:t>
            </a:r>
            <a:r>
              <a:rPr lang="hu-HU" dirty="0" err="1"/>
              <a:t>bufferelés</a:t>
            </a:r>
            <a:r>
              <a:rPr lang="hu-HU" dirty="0"/>
              <a:t>: mindennél hátrább van</a:t>
            </a:r>
          </a:p>
          <a:p>
            <a:pPr lvl="2"/>
            <a:r>
              <a:rPr lang="hu-HU" dirty="0"/>
              <a:t>ezt rajzoljuk </a:t>
            </a:r>
            <a:r>
              <a:rPr lang="hu-HU" dirty="0" smtClean="0"/>
              <a:t>el</a:t>
            </a:r>
            <a:r>
              <a:rPr lang="hu-HU" dirty="0"/>
              <a:t>ő</a:t>
            </a:r>
            <a:r>
              <a:rPr lang="hu-HU" dirty="0" smtClean="0"/>
              <a:t>ször </a:t>
            </a:r>
            <a:r>
              <a:rPr lang="hu-HU" dirty="0"/>
              <a:t>VAGY</a:t>
            </a:r>
          </a:p>
          <a:p>
            <a:pPr lvl="2"/>
            <a:r>
              <a:rPr lang="hu-HU" dirty="0"/>
              <a:t>a </a:t>
            </a:r>
            <a:r>
              <a:rPr lang="hu-HU" dirty="0" err="1"/>
              <a:t>full-screen</a:t>
            </a:r>
            <a:r>
              <a:rPr lang="hu-HU" dirty="0"/>
              <a:t> </a:t>
            </a:r>
            <a:r>
              <a:rPr lang="hu-HU" dirty="0" err="1"/>
              <a:t>quad</a:t>
            </a:r>
            <a:r>
              <a:rPr lang="hu-HU" dirty="0"/>
              <a:t> Z-je legyen </a:t>
            </a:r>
            <a:r>
              <a:rPr lang="en-US" dirty="0"/>
              <a:t>0</a:t>
            </a:r>
            <a:r>
              <a:rPr lang="hu-HU" dirty="0"/>
              <a:t>.9999</a:t>
            </a:r>
            <a:r>
              <a:rPr lang="en-US" dirty="0"/>
              <a:t> (norm. k</a:t>
            </a:r>
            <a:r>
              <a:rPr lang="hu-HU" dirty="0" err="1"/>
              <a:t>épenyőkoordinátában</a:t>
            </a:r>
            <a:r>
              <a:rPr lang="en-US" dirty="0"/>
              <a:t>)</a:t>
            </a:r>
          </a:p>
        </p:txBody>
      </p:sp>
    </p:spTree>
    <p:extLst>
      <p:ext uri="{BB962C8B-B14F-4D97-AF65-F5344CB8AC3E}">
        <p14:creationId xmlns:p14="http://schemas.microsoft.com/office/powerpoint/2010/main" val="5042547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Sugárirány kiszámítása </a:t>
            </a:r>
            <a:r>
              <a:rPr lang="hu-HU" dirty="0" err="1" smtClean="0"/>
              <a:t>NDC-ből</a:t>
            </a:r>
            <a:endParaRPr lang="en-US" dirty="0"/>
          </a:p>
        </p:txBody>
      </p:sp>
      <p:sp>
        <p:nvSpPr>
          <p:cNvPr id="13" name="Szövegdoboz 12"/>
          <p:cNvSpPr txBox="1"/>
          <p:nvPr/>
        </p:nvSpPr>
        <p:spPr>
          <a:xfrm>
            <a:off x="2364020" y="5559203"/>
            <a:ext cx="3400290" cy="369332"/>
          </a:xfrm>
          <a:prstGeom prst="rect">
            <a:avLst/>
          </a:prstGeom>
          <a:noFill/>
        </p:spPr>
        <p:txBody>
          <a:bodyPr wrap="none" rtlCol="0">
            <a:spAutoFit/>
          </a:bodyPr>
          <a:lstStyle/>
          <a:p>
            <a:r>
              <a:rPr lang="hu-HU" dirty="0" smtClean="0">
                <a:latin typeface="Whipsmart" panose="020B0502030203050204" pitchFamily="34" charset="0"/>
                <a:cs typeface="Times New Roman" pitchFamily="18" charset="0"/>
              </a:rPr>
              <a:t>(</a:t>
            </a:r>
            <a:r>
              <a:rPr lang="en-US" b="1" dirty="0">
                <a:latin typeface="Whipsmart" panose="020B0502030203050204" pitchFamily="34" charset="0"/>
                <a:cs typeface="Times New Roman" pitchFamily="18" charset="0"/>
              </a:rPr>
              <a:t>E</a:t>
            </a:r>
            <a:r>
              <a:rPr lang="hu-HU" b="1" dirty="0" smtClean="0">
                <a:latin typeface="Whipsmart" panose="020B0502030203050204" pitchFamily="34" charset="0"/>
                <a:cs typeface="Times New Roman" pitchFamily="18" charset="0"/>
              </a:rPr>
              <a:t>VP</a:t>
            </a:r>
            <a:r>
              <a:rPr lang="hu-HU" dirty="0">
                <a:latin typeface="Whipsmart" panose="020B0502030203050204" pitchFamily="34" charset="0"/>
                <a:cs typeface="Times New Roman" pitchFamily="18" charset="0"/>
              </a:rPr>
              <a:t>)</a:t>
            </a:r>
            <a:r>
              <a:rPr lang="hu-HU" b="1" baseline="30000" dirty="0">
                <a:latin typeface="Whipsmart" panose="020B0502030203050204" pitchFamily="34" charset="0"/>
                <a:cs typeface="Times New Roman" pitchFamily="18" charset="0"/>
              </a:rPr>
              <a:t>-</a:t>
            </a:r>
            <a:r>
              <a:rPr lang="hu-HU" baseline="30000" dirty="0">
                <a:latin typeface="Whipsmart" panose="020B0502030203050204" pitchFamily="34" charset="0"/>
                <a:cs typeface="Times New Roman" pitchFamily="18" charset="0"/>
              </a:rPr>
              <a:t>1</a:t>
            </a:r>
            <a:r>
              <a:rPr lang="hu-HU" b="1" baseline="30000" dirty="0">
                <a:latin typeface="Whipsmart" panose="020B0502030203050204" pitchFamily="34" charset="0"/>
                <a:cs typeface="Times New Roman" pitchFamily="18" charset="0"/>
              </a:rPr>
              <a:t> </a:t>
            </a:r>
            <a:r>
              <a:rPr lang="hu-HU" dirty="0">
                <a:latin typeface="Whipsmart" panose="020B0502030203050204" pitchFamily="34" charset="0"/>
              </a:rPr>
              <a:t>-et </a:t>
            </a:r>
            <a:r>
              <a:rPr lang="hu-HU" u="sng" dirty="0">
                <a:latin typeface="Whipsmart" panose="020B0502030203050204" pitchFamily="34" charset="0"/>
              </a:rPr>
              <a:t>nevezzük </a:t>
            </a:r>
            <a:r>
              <a:rPr lang="en-US" u="sng" dirty="0" smtClean="0">
                <a:latin typeface="Whipsmart" panose="020B0502030203050204" pitchFamily="34" charset="0"/>
              </a:rPr>
              <a:t>ray</a:t>
            </a:r>
            <a:r>
              <a:rPr lang="hu-HU" u="sng" dirty="0" smtClean="0">
                <a:latin typeface="Whipsmart" panose="020B0502030203050204" pitchFamily="34" charset="0"/>
              </a:rPr>
              <a:t>DirMatrix-nak</a:t>
            </a:r>
            <a:endParaRPr lang="hu-HU" u="sng" dirty="0">
              <a:latin typeface="Whipsmart" panose="020B0502030203050204" pitchFamily="34" charset="0"/>
            </a:endParaRPr>
          </a:p>
        </p:txBody>
      </p:sp>
      <p:pic>
        <p:nvPicPr>
          <p:cNvPr id="6" name="Picture 5"/>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2032557" y="1777779"/>
            <a:ext cx="2803184" cy="434378"/>
          </a:xfrm>
          <a:prstGeom prst="rect">
            <a:avLst/>
          </a:prstGeom>
        </p:spPr>
      </p:pic>
      <p:pic>
        <p:nvPicPr>
          <p:cNvPr id="5" name="Picture 4"/>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924971" y="2612651"/>
            <a:ext cx="2313785" cy="422794"/>
          </a:xfrm>
          <a:prstGeom prst="rect">
            <a:avLst/>
          </a:prstGeom>
        </p:spPr>
      </p:pic>
      <p:pic>
        <p:nvPicPr>
          <p:cNvPr id="7" name="Picture 6"/>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898256" y="3336809"/>
            <a:ext cx="4236630" cy="576274"/>
          </a:xfrm>
          <a:prstGeom prst="rect">
            <a:avLst/>
          </a:prstGeom>
        </p:spPr>
      </p:pic>
      <p:pic>
        <p:nvPicPr>
          <p:cNvPr id="10" name="Picture 9"/>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1898256" y="4849227"/>
            <a:ext cx="3700897" cy="576274"/>
          </a:xfrm>
          <a:prstGeom prst="rect">
            <a:avLst/>
          </a:prstGeom>
        </p:spPr>
      </p:pic>
      <p:pic>
        <p:nvPicPr>
          <p:cNvPr id="8" name="Picture 7"/>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1898256" y="4093018"/>
            <a:ext cx="4213464" cy="576274"/>
          </a:xfrm>
          <a:prstGeom prst="rect">
            <a:avLst/>
          </a:prstGeom>
        </p:spPr>
      </p:pic>
      <p:pic>
        <p:nvPicPr>
          <p:cNvPr id="11" name="Picture 10"/>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6263902" y="2260805"/>
            <a:ext cx="1566655" cy="1126486"/>
          </a:xfrm>
          <a:prstGeom prst="rect">
            <a:avLst/>
          </a:prstGeom>
        </p:spPr>
      </p:pic>
    </p:spTree>
    <p:extLst>
      <p:ext uri="{BB962C8B-B14F-4D97-AF65-F5344CB8AC3E}">
        <p14:creationId xmlns:p14="http://schemas.microsoft.com/office/powerpoint/2010/main" val="79459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smtClean="0"/>
              <a:t>Konstruktorban, ill. mozgatás után</a:t>
            </a:r>
            <a:endParaRPr lang="en-US" dirty="0"/>
          </a:p>
        </p:txBody>
      </p:sp>
      <p:sp>
        <p:nvSpPr>
          <p:cNvPr id="5" name="Content Placeholder 4"/>
          <p:cNvSpPr>
            <a:spLocks noGrp="1"/>
          </p:cNvSpPr>
          <p:nvPr>
            <p:ph idx="1"/>
          </p:nvPr>
        </p:nvSpPr>
        <p:spPr/>
        <p:txBody>
          <a:bodyPr>
            <a:normAutofit/>
          </a:bodyPr>
          <a:lstStyle/>
          <a:p>
            <a:pPr>
              <a:lnSpc>
                <a:spcPct val="107000"/>
              </a:lnSpc>
              <a:spcAft>
                <a:spcPts val="0"/>
              </a:spcAft>
            </a:pPr>
            <a:endParaRPr lang="hu-HU" dirty="0" smtClean="0">
              <a:solidFill>
                <a:srgbClr val="000000"/>
              </a:solidFill>
              <a:ea typeface="Times New Roman" panose="02020603050405020304" pitchFamily="18" charset="0"/>
              <a:cs typeface="Times New Roman" panose="02020603050405020304" pitchFamily="18" charset="0"/>
            </a:endParaRPr>
          </a:p>
          <a:p>
            <a:pPr>
              <a:lnSpc>
                <a:spcPct val="107000"/>
              </a:lnSpc>
              <a:spcAft>
                <a:spcPts val="0"/>
              </a:spcAft>
            </a:pPr>
            <a:r>
              <a:rPr lang="hu-HU" dirty="0" smtClean="0">
                <a:solidFill>
                  <a:srgbClr val="000000"/>
                </a:solidFill>
                <a:ea typeface="Times New Roman" panose="02020603050405020304" pitchFamily="18" charset="0"/>
                <a:cs typeface="Times New Roman" panose="02020603050405020304" pitchFamily="18" charset="0"/>
              </a:rPr>
              <a:t>  </a:t>
            </a:r>
            <a:r>
              <a:rPr lang="en-US" dirty="0" err="1" smtClean="0">
                <a:solidFill>
                  <a:srgbClr val="000000"/>
                </a:solidFill>
                <a:ea typeface="Times New Roman" panose="02020603050405020304" pitchFamily="18" charset="0"/>
                <a:cs typeface="Times New Roman" panose="02020603050405020304" pitchFamily="18" charset="0"/>
              </a:rPr>
              <a:t>this.rayDirMatrix</a:t>
            </a:r>
            <a:r>
              <a:rPr lang="en-US" dirty="0" smtClean="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new</a:t>
            </a:r>
            <a:r>
              <a:rPr lang="en-US" dirty="0">
                <a:solidFill>
                  <a:srgbClr val="000000"/>
                </a:solidFill>
                <a:ea typeface="Times New Roman" panose="02020603050405020304" pitchFamily="18" charset="0"/>
                <a:cs typeface="Times New Roman" panose="02020603050405020304" pitchFamily="18" charset="0"/>
              </a:rPr>
              <a:t> Mat4();</a:t>
            </a:r>
            <a:r>
              <a:rPr lang="en-US" dirty="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this.updateRayDirMatrix</a:t>
            </a:r>
            <a:r>
              <a:rPr lang="en-US" dirty="0">
                <a:solidFill>
                  <a:srgbClr val="000000"/>
                </a:solidFill>
                <a:ea typeface="Times New Roman" panose="02020603050405020304" pitchFamily="18" charset="0"/>
                <a:cs typeface="Times New Roman" panose="02020603050405020304" pitchFamily="18" charset="0"/>
              </a:rPr>
              <a:t>();</a:t>
            </a:r>
            <a:r>
              <a:rPr lang="en-US" dirty="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ea typeface="Times New Roman" panose="02020603050405020304" pitchFamily="18" charset="0"/>
                <a:cs typeface="Times New Roman" panose="02020603050405020304" pitchFamily="18" charset="0"/>
              </a:rPr>
              <a:t> </a:t>
            </a:r>
            <a:r>
              <a:rPr lang="en-US" dirty="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722039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err="1" smtClean="0"/>
              <a:t>Full</a:t>
            </a:r>
            <a:r>
              <a:rPr lang="hu-HU" dirty="0" smtClean="0"/>
              <a:t> </a:t>
            </a:r>
            <a:r>
              <a:rPr lang="hu-HU" dirty="0" err="1" smtClean="0"/>
              <a:t>viewport</a:t>
            </a:r>
            <a:r>
              <a:rPr lang="hu-HU" dirty="0" smtClean="0"/>
              <a:t> </a:t>
            </a:r>
            <a:r>
              <a:rPr lang="hu-HU" dirty="0" err="1" smtClean="0"/>
              <a:t>quad</a:t>
            </a:r>
            <a:r>
              <a:rPr lang="hu-HU" dirty="0" smtClean="0"/>
              <a:t> VS</a:t>
            </a:r>
            <a:endParaRPr lang="en-US" dirty="0"/>
          </a:p>
        </p:txBody>
      </p:sp>
      <p:sp>
        <p:nvSpPr>
          <p:cNvPr id="5" name="Content Placeholder 4"/>
          <p:cNvSpPr>
            <a:spLocks noGrp="1"/>
          </p:cNvSpPr>
          <p:nvPr>
            <p:ph idx="1"/>
          </p:nvPr>
        </p:nvSpPr>
        <p:spPr/>
        <p:txBody>
          <a:bodyPr/>
          <a:lstStyle/>
          <a:p>
            <a:r>
              <a:rPr lang="hu-HU" dirty="0" err="1" smtClean="0"/>
              <a:t>in</a:t>
            </a:r>
            <a:r>
              <a:rPr lang="en-US" dirty="0" smtClean="0"/>
              <a:t> </a:t>
            </a:r>
            <a:r>
              <a:rPr lang="en-US" dirty="0" err="1" smtClean="0"/>
              <a:t>vec</a:t>
            </a:r>
            <a:r>
              <a:rPr lang="hu-HU" dirty="0" smtClean="0"/>
              <a:t>4</a:t>
            </a:r>
            <a:r>
              <a:rPr lang="en-US" dirty="0" smtClean="0"/>
              <a:t> </a:t>
            </a:r>
            <a:r>
              <a:rPr lang="en-US" dirty="0" err="1"/>
              <a:t>vertexPosition</a:t>
            </a:r>
            <a:r>
              <a:rPr lang="en-US" dirty="0"/>
              <a:t>;</a:t>
            </a:r>
          </a:p>
          <a:p>
            <a:r>
              <a:rPr lang="hu-HU" dirty="0" err="1" smtClean="0"/>
              <a:t>in</a:t>
            </a:r>
            <a:r>
              <a:rPr lang="en-US" dirty="0" smtClean="0"/>
              <a:t> </a:t>
            </a:r>
            <a:r>
              <a:rPr lang="en-US" dirty="0"/>
              <a:t>vec2 </a:t>
            </a:r>
            <a:r>
              <a:rPr lang="en-US" dirty="0" err="1"/>
              <a:t>vertexTexCoord</a:t>
            </a:r>
            <a:r>
              <a:rPr lang="en-US" dirty="0"/>
              <a:t>;</a:t>
            </a:r>
          </a:p>
          <a:p>
            <a:r>
              <a:rPr lang="hu-HU" dirty="0" smtClean="0"/>
              <a:t>out</a:t>
            </a:r>
            <a:r>
              <a:rPr lang="en-US" dirty="0" smtClean="0"/>
              <a:t> </a:t>
            </a:r>
            <a:r>
              <a:rPr lang="en-US" dirty="0" err="1" smtClean="0"/>
              <a:t>vec</a:t>
            </a:r>
            <a:r>
              <a:rPr lang="hu-HU" dirty="0" smtClean="0"/>
              <a:t>4</a:t>
            </a:r>
            <a:r>
              <a:rPr lang="en-US" dirty="0" smtClean="0"/>
              <a:t> </a:t>
            </a:r>
            <a:r>
              <a:rPr lang="en-US" dirty="0" err="1"/>
              <a:t>rayDir</a:t>
            </a:r>
            <a:r>
              <a:rPr lang="en-US" dirty="0"/>
              <a:t>;</a:t>
            </a:r>
          </a:p>
          <a:p>
            <a:endParaRPr lang="en-US" dirty="0"/>
          </a:p>
          <a:p>
            <a:r>
              <a:rPr lang="en-US" dirty="0" smtClean="0"/>
              <a:t>uniform </a:t>
            </a:r>
            <a:r>
              <a:rPr lang="en-US" dirty="0"/>
              <a:t>mat4 </a:t>
            </a:r>
            <a:r>
              <a:rPr lang="en-US" dirty="0" err="1"/>
              <a:t>rayDirMatrix</a:t>
            </a:r>
            <a:r>
              <a:rPr lang="en-US" dirty="0"/>
              <a:t>;</a:t>
            </a:r>
          </a:p>
          <a:p>
            <a:endParaRPr lang="en-US" dirty="0"/>
          </a:p>
          <a:p>
            <a:r>
              <a:rPr lang="hu-HU" dirty="0" err="1" smtClean="0"/>
              <a:t>vo</a:t>
            </a:r>
            <a:r>
              <a:rPr lang="en-US" dirty="0" smtClean="0"/>
              <a:t>id </a:t>
            </a:r>
            <a:r>
              <a:rPr lang="en-US" dirty="0"/>
              <a:t>main(void) {</a:t>
            </a:r>
          </a:p>
          <a:p>
            <a:r>
              <a:rPr lang="hu-HU" dirty="0" smtClean="0"/>
              <a:t>  </a:t>
            </a:r>
            <a:r>
              <a:rPr lang="en-US" dirty="0" err="1" smtClean="0"/>
              <a:t>rayDir</a:t>
            </a:r>
            <a:r>
              <a:rPr lang="en-US" dirty="0" smtClean="0"/>
              <a:t> </a:t>
            </a:r>
            <a:r>
              <a:rPr lang="en-US" dirty="0"/>
              <a:t>= </a:t>
            </a:r>
            <a:r>
              <a:rPr lang="en-US" dirty="0" err="1" smtClean="0"/>
              <a:t>vertexPosition</a:t>
            </a:r>
            <a:r>
              <a:rPr lang="en-US" dirty="0" smtClean="0"/>
              <a:t> </a:t>
            </a:r>
            <a:endParaRPr lang="hu-HU" dirty="0" smtClean="0"/>
          </a:p>
          <a:p>
            <a:r>
              <a:rPr lang="hu-HU" dirty="0"/>
              <a:t> </a:t>
            </a:r>
            <a:r>
              <a:rPr lang="hu-HU" dirty="0" smtClean="0"/>
              <a:t>                          </a:t>
            </a:r>
            <a:r>
              <a:rPr lang="en-US" dirty="0" smtClean="0"/>
              <a:t>* </a:t>
            </a:r>
            <a:r>
              <a:rPr lang="en-US" dirty="0" err="1" smtClean="0"/>
              <a:t>rayDirMatrix</a:t>
            </a:r>
            <a:r>
              <a:rPr lang="en-US" dirty="0" smtClean="0"/>
              <a:t>;</a:t>
            </a:r>
            <a:endParaRPr lang="en-US" dirty="0"/>
          </a:p>
          <a:p>
            <a:r>
              <a:rPr lang="hu-HU" dirty="0" smtClean="0"/>
              <a:t>  </a:t>
            </a:r>
            <a:r>
              <a:rPr lang="en-US" dirty="0" err="1" smtClean="0"/>
              <a:t>gl_Position</a:t>
            </a:r>
            <a:r>
              <a:rPr lang="en-US" dirty="0" smtClean="0"/>
              <a:t> </a:t>
            </a:r>
            <a:r>
              <a:rPr lang="en-US" dirty="0"/>
              <a:t>= </a:t>
            </a:r>
            <a:r>
              <a:rPr lang="en-US" dirty="0" smtClean="0"/>
              <a:t>vec4(</a:t>
            </a:r>
            <a:r>
              <a:rPr lang="en-US" dirty="0" err="1" smtClean="0"/>
              <a:t>vertexPosition.xy</a:t>
            </a:r>
            <a:r>
              <a:rPr lang="en-US" dirty="0" smtClean="0"/>
              <a:t>, 0.999, </a:t>
            </a:r>
            <a:r>
              <a:rPr lang="en-US" dirty="0"/>
              <a:t>1);</a:t>
            </a:r>
          </a:p>
          <a:p>
            <a:r>
              <a:rPr lang="en-US" dirty="0" smtClean="0"/>
              <a:t>}</a:t>
            </a:r>
            <a:endParaRPr lang="en-US" dirty="0"/>
          </a:p>
        </p:txBody>
      </p:sp>
      <p:sp>
        <p:nvSpPr>
          <p:cNvPr id="6" name="TextBox 5"/>
          <p:cNvSpPr txBox="1"/>
          <p:nvPr/>
        </p:nvSpPr>
        <p:spPr>
          <a:xfrm>
            <a:off x="6462175" y="2953882"/>
            <a:ext cx="1876282" cy="646331"/>
          </a:xfrm>
          <a:prstGeom prst="rect">
            <a:avLst/>
          </a:prstGeom>
          <a:noFill/>
        </p:spPr>
        <p:txBody>
          <a:bodyPr wrap="square" rtlCol="0">
            <a:spAutoFit/>
          </a:bodyPr>
          <a:lstStyle/>
          <a:p>
            <a:pPr algn="ctr"/>
            <a:r>
              <a:rPr lang="hu-HU" dirty="0" smtClean="0">
                <a:solidFill>
                  <a:srgbClr val="FF0000"/>
                </a:solidFill>
                <a:latin typeface="Whipsmart" panose="020B0502030203050204" pitchFamily="34" charset="0"/>
              </a:rPr>
              <a:t>homogén osztással mi lesz?</a:t>
            </a:r>
          </a:p>
        </p:txBody>
      </p:sp>
      <p:cxnSp>
        <p:nvCxnSpPr>
          <p:cNvPr id="7" name="Straight Arrow Connector 6"/>
          <p:cNvCxnSpPr>
            <a:stCxn id="6" idx="2"/>
          </p:cNvCxnSpPr>
          <p:nvPr/>
        </p:nvCxnSpPr>
        <p:spPr>
          <a:xfrm flipH="1">
            <a:off x="4839629" y="3600213"/>
            <a:ext cx="2560687" cy="7413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237204" y="5756034"/>
            <a:ext cx="1876282" cy="369332"/>
          </a:xfrm>
          <a:prstGeom prst="rect">
            <a:avLst/>
          </a:prstGeom>
          <a:noFill/>
        </p:spPr>
        <p:txBody>
          <a:bodyPr wrap="square" rtlCol="0">
            <a:spAutoFit/>
          </a:bodyPr>
          <a:lstStyle/>
          <a:p>
            <a:pPr algn="ctr"/>
            <a:r>
              <a:rPr lang="hu-HU" dirty="0" smtClean="0">
                <a:solidFill>
                  <a:srgbClr val="FF0000"/>
                </a:solidFill>
                <a:latin typeface="Whipsmart" panose="020B0502030203050204" pitchFamily="34" charset="0"/>
              </a:rPr>
              <a:t>minden mögé</a:t>
            </a:r>
            <a:endParaRPr lang="en-US" dirty="0">
              <a:solidFill>
                <a:srgbClr val="FF0000"/>
              </a:solidFill>
              <a:latin typeface="Whipsmart" panose="020B0502030203050204" pitchFamily="34" charset="0"/>
            </a:endParaRPr>
          </a:p>
        </p:txBody>
      </p:sp>
      <p:cxnSp>
        <p:nvCxnSpPr>
          <p:cNvPr id="10" name="Straight Arrow Connector 9"/>
          <p:cNvCxnSpPr>
            <a:stCxn id="9" idx="0"/>
          </p:cNvCxnSpPr>
          <p:nvPr/>
        </p:nvCxnSpPr>
        <p:spPr>
          <a:xfrm flipV="1">
            <a:off x="7175345" y="5207389"/>
            <a:ext cx="45512" cy="5486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6164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smtClean="0"/>
              <a:t>Háttér FS</a:t>
            </a:r>
            <a:endParaRPr lang="en-US" dirty="0"/>
          </a:p>
        </p:txBody>
      </p:sp>
      <p:sp>
        <p:nvSpPr>
          <p:cNvPr id="5" name="Content Placeholder 4"/>
          <p:cNvSpPr>
            <a:spLocks noGrp="1"/>
          </p:cNvSpPr>
          <p:nvPr>
            <p:ph idx="1"/>
          </p:nvPr>
        </p:nvSpPr>
        <p:spPr/>
        <p:txBody>
          <a:bodyPr/>
          <a:lstStyle/>
          <a:p>
            <a:r>
              <a:rPr lang="en-US" dirty="0" smtClean="0"/>
              <a:t>uniform </a:t>
            </a:r>
            <a:r>
              <a:rPr lang="en-US" dirty="0"/>
              <a:t>vec3 eye;</a:t>
            </a:r>
          </a:p>
          <a:p>
            <a:r>
              <a:rPr lang="hu-HU" dirty="0" err="1" smtClean="0"/>
              <a:t>in</a:t>
            </a:r>
            <a:r>
              <a:rPr lang="en-US" dirty="0" smtClean="0"/>
              <a:t> </a:t>
            </a:r>
            <a:r>
              <a:rPr lang="en-US" dirty="0" err="1" smtClean="0"/>
              <a:t>vec</a:t>
            </a:r>
            <a:r>
              <a:rPr lang="hu-HU" dirty="0" smtClean="0"/>
              <a:t>4</a:t>
            </a:r>
            <a:r>
              <a:rPr lang="en-US" dirty="0" smtClean="0"/>
              <a:t> </a:t>
            </a:r>
            <a:r>
              <a:rPr lang="en-US" dirty="0" err="1"/>
              <a:t>rayDir</a:t>
            </a:r>
            <a:r>
              <a:rPr lang="en-US" dirty="0"/>
              <a:t>;</a:t>
            </a:r>
          </a:p>
          <a:p>
            <a:r>
              <a:rPr lang="en-US" dirty="0" smtClean="0"/>
              <a:t>uniform </a:t>
            </a:r>
            <a:r>
              <a:rPr lang="en-US" dirty="0" err="1"/>
              <a:t>samplerCube</a:t>
            </a:r>
            <a:r>
              <a:rPr lang="en-US" dirty="0"/>
              <a:t> background</a:t>
            </a:r>
            <a:r>
              <a:rPr lang="en-US" dirty="0" smtClean="0"/>
              <a:t>;</a:t>
            </a:r>
            <a:endParaRPr lang="hu-HU" dirty="0" smtClean="0"/>
          </a:p>
          <a:p>
            <a:endParaRPr lang="hu-HU" dirty="0"/>
          </a:p>
          <a:p>
            <a:r>
              <a:rPr lang="en-US" dirty="0" smtClean="0"/>
              <a:t>void </a:t>
            </a:r>
            <a:r>
              <a:rPr lang="en-US" dirty="0"/>
              <a:t>main(void) {</a:t>
            </a:r>
          </a:p>
          <a:p>
            <a:r>
              <a:rPr lang="hu-HU" dirty="0" smtClean="0"/>
              <a:t>  </a:t>
            </a:r>
            <a:r>
              <a:rPr lang="en-US" dirty="0" smtClean="0"/>
              <a:t>vec3 </a:t>
            </a:r>
            <a:r>
              <a:rPr lang="en-US" dirty="0"/>
              <a:t>d = </a:t>
            </a:r>
            <a:r>
              <a:rPr lang="en-US" dirty="0" smtClean="0"/>
              <a:t>normalize(</a:t>
            </a:r>
            <a:r>
              <a:rPr lang="en-US" dirty="0" err="1" smtClean="0"/>
              <a:t>rayDir</a:t>
            </a:r>
            <a:r>
              <a:rPr lang="hu-HU" dirty="0" smtClean="0"/>
              <a:t>.</a:t>
            </a:r>
            <a:r>
              <a:rPr lang="hu-HU" dirty="0" err="1" smtClean="0"/>
              <a:t>xyz</a:t>
            </a:r>
            <a:r>
              <a:rPr lang="en-US" dirty="0" smtClean="0"/>
              <a:t>);</a:t>
            </a:r>
            <a:endParaRPr lang="hu-HU" dirty="0" smtClean="0"/>
          </a:p>
          <a:p>
            <a:endParaRPr lang="hu-HU" dirty="0"/>
          </a:p>
          <a:p>
            <a:r>
              <a:rPr lang="hu-HU" dirty="0" smtClean="0"/>
              <a:t>  </a:t>
            </a:r>
            <a:r>
              <a:rPr lang="hu-HU" dirty="0" err="1" smtClean="0"/>
              <a:t>fragment</a:t>
            </a:r>
            <a:r>
              <a:rPr lang="en-US" dirty="0" smtClean="0"/>
              <a:t>Color </a:t>
            </a:r>
            <a:r>
              <a:rPr lang="en-US" dirty="0"/>
              <a:t>= </a:t>
            </a:r>
            <a:r>
              <a:rPr lang="en-US" dirty="0" smtClean="0"/>
              <a:t>texture (</a:t>
            </a:r>
            <a:r>
              <a:rPr lang="en-US" dirty="0"/>
              <a:t>background, d</a:t>
            </a:r>
            <a:r>
              <a:rPr lang="en-US" dirty="0" smtClean="0"/>
              <a:t>);</a:t>
            </a:r>
            <a:endParaRPr lang="hu-HU" dirty="0" smtClean="0"/>
          </a:p>
          <a:p>
            <a:r>
              <a:rPr lang="en-US" dirty="0" smtClean="0"/>
              <a:t>}</a:t>
            </a:r>
            <a:endParaRPr lang="en-US" dirty="0"/>
          </a:p>
        </p:txBody>
      </p:sp>
    </p:spTree>
    <p:extLst>
      <p:ext uri="{BB962C8B-B14F-4D97-AF65-F5344CB8AC3E}">
        <p14:creationId xmlns:p14="http://schemas.microsoft.com/office/powerpoint/2010/main" val="1370257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Az árnyalási egyenlet</a:t>
            </a:r>
            <a:endParaRPr lang="en-US" dirty="0"/>
          </a:p>
        </p:txBody>
      </p:sp>
      <p:sp>
        <p:nvSpPr>
          <p:cNvPr id="13" name="AutoShape 3"/>
          <p:cNvSpPr>
            <a:spLocks noChangeArrowheads="1"/>
          </p:cNvSpPr>
          <p:nvPr/>
        </p:nvSpPr>
        <p:spPr bwMode="auto">
          <a:xfrm>
            <a:off x="3494251" y="3135428"/>
            <a:ext cx="1943100" cy="285750"/>
          </a:xfrm>
          <a:prstGeom prst="parallelogram">
            <a:avLst>
              <a:gd name="adj" fmla="val 170000"/>
            </a:avLst>
          </a:prstGeom>
          <a:solidFill>
            <a:srgbClr val="00B050"/>
          </a:solidFill>
          <a:ln w="12700">
            <a:solidFill>
              <a:schemeClr val="tx1"/>
            </a:solidFill>
            <a:miter lim="800000"/>
            <a:headEnd/>
            <a:tailEnd/>
          </a:ln>
          <a:effectLst/>
        </p:spPr>
        <p:txBody>
          <a:bodyPr wrap="none" anchor="ctr"/>
          <a:lstStyle/>
          <a:p>
            <a:endParaRPr lang="en-US" sz="1350"/>
          </a:p>
        </p:txBody>
      </p:sp>
      <p:sp>
        <p:nvSpPr>
          <p:cNvPr id="14" name="Line 7"/>
          <p:cNvSpPr>
            <a:spLocks noChangeShapeType="1"/>
          </p:cNvSpPr>
          <p:nvPr/>
        </p:nvSpPr>
        <p:spPr bwMode="auto">
          <a:xfrm flipV="1">
            <a:off x="4294352" y="2248412"/>
            <a:ext cx="1251113" cy="1027896"/>
          </a:xfrm>
          <a:prstGeom prst="line">
            <a:avLst/>
          </a:prstGeom>
          <a:noFill/>
          <a:ln w="73025">
            <a:solidFill>
              <a:schemeClr val="hlink"/>
            </a:solidFill>
            <a:round/>
            <a:headEnd/>
            <a:tailEnd type="triangle" w="med" len="med"/>
          </a:ln>
          <a:effectLst/>
        </p:spPr>
        <p:txBody>
          <a:bodyPr wrap="none" anchor="ctr"/>
          <a:lstStyle/>
          <a:p>
            <a:endParaRPr lang="en-US" sz="1350"/>
          </a:p>
        </p:txBody>
      </p:sp>
      <p:sp>
        <p:nvSpPr>
          <p:cNvPr id="15" name="Line 8"/>
          <p:cNvSpPr>
            <a:spLocks noChangeShapeType="1"/>
          </p:cNvSpPr>
          <p:nvPr/>
        </p:nvSpPr>
        <p:spPr bwMode="auto">
          <a:xfrm flipH="1" flipV="1">
            <a:off x="2694151" y="2735378"/>
            <a:ext cx="1600200" cy="540930"/>
          </a:xfrm>
          <a:prstGeom prst="line">
            <a:avLst/>
          </a:prstGeom>
          <a:noFill/>
          <a:ln w="73025">
            <a:solidFill>
              <a:schemeClr val="hlink"/>
            </a:solidFill>
            <a:round/>
            <a:headEnd/>
            <a:tailEnd type="triangle" w="med" len="med"/>
          </a:ln>
          <a:effectLst/>
        </p:spPr>
        <p:txBody>
          <a:bodyPr wrap="none" anchor="ctr"/>
          <a:lstStyle/>
          <a:p>
            <a:endParaRPr lang="en-US" sz="1350"/>
          </a:p>
        </p:txBody>
      </p:sp>
      <p:sp>
        <p:nvSpPr>
          <p:cNvPr id="16" name="Line 9"/>
          <p:cNvSpPr>
            <a:spLocks noChangeShapeType="1"/>
          </p:cNvSpPr>
          <p:nvPr/>
        </p:nvSpPr>
        <p:spPr bwMode="auto">
          <a:xfrm flipH="1" flipV="1">
            <a:off x="4294351" y="2506778"/>
            <a:ext cx="0" cy="800100"/>
          </a:xfrm>
          <a:prstGeom prst="line">
            <a:avLst/>
          </a:prstGeom>
          <a:noFill/>
          <a:ln w="73025">
            <a:solidFill>
              <a:schemeClr val="tx1"/>
            </a:solidFill>
            <a:round/>
            <a:headEnd/>
            <a:tailEnd type="triangle" w="med" len="med"/>
          </a:ln>
          <a:effectLst/>
        </p:spPr>
        <p:txBody>
          <a:bodyPr wrap="none" anchor="ctr"/>
          <a:lstStyle/>
          <a:p>
            <a:endParaRPr lang="en-US" sz="1350"/>
          </a:p>
        </p:txBody>
      </p:sp>
      <p:sp>
        <p:nvSpPr>
          <p:cNvPr id="28" name="Line 7"/>
          <p:cNvSpPr>
            <a:spLocks noChangeShapeType="1"/>
          </p:cNvSpPr>
          <p:nvPr/>
        </p:nvSpPr>
        <p:spPr bwMode="auto">
          <a:xfrm flipH="1">
            <a:off x="5545464" y="1800225"/>
            <a:ext cx="549071" cy="448187"/>
          </a:xfrm>
          <a:prstGeom prst="line">
            <a:avLst/>
          </a:prstGeom>
          <a:noFill/>
          <a:ln w="73025">
            <a:solidFill>
              <a:srgbClr val="FFC000"/>
            </a:solidFill>
            <a:round/>
            <a:headEnd/>
            <a:tailEnd type="triangle" w="med" len="med"/>
          </a:ln>
          <a:effectLst/>
        </p:spPr>
        <p:txBody>
          <a:bodyPr wrap="none" anchor="ctr"/>
          <a:lstStyle/>
          <a:p>
            <a:endParaRPr lang="en-US" sz="1350"/>
          </a:p>
        </p:txBody>
      </p:sp>
      <p:sp>
        <p:nvSpPr>
          <p:cNvPr id="29" name="Line 7"/>
          <p:cNvSpPr>
            <a:spLocks noChangeShapeType="1"/>
          </p:cNvSpPr>
          <p:nvPr/>
        </p:nvSpPr>
        <p:spPr bwMode="auto">
          <a:xfrm flipH="1" flipV="1">
            <a:off x="2033587" y="2506778"/>
            <a:ext cx="660563" cy="228599"/>
          </a:xfrm>
          <a:prstGeom prst="line">
            <a:avLst/>
          </a:prstGeom>
          <a:noFill/>
          <a:ln w="73025">
            <a:solidFill>
              <a:srgbClr val="FFC000"/>
            </a:solidFill>
            <a:round/>
            <a:headEnd/>
            <a:tailEnd type="triangle" w="med" len="med"/>
          </a:ln>
          <a:effectLst/>
        </p:spPr>
        <p:txBody>
          <a:bodyPr wrap="none" anchor="ctr"/>
          <a:lstStyle/>
          <a:p>
            <a:endParaRPr lang="en-US" sz="1350"/>
          </a:p>
        </p:txBody>
      </p:sp>
      <p:pic>
        <p:nvPicPr>
          <p:cNvPr id="3" name="Picture 2"/>
          <p:cNvPicPr>
            <a:picLocks noChangeAspect="1"/>
          </p:cNvPicPr>
          <p:nvPr>
            <p:custDataLst>
              <p:tags r:id="rId1"/>
            </p:custDataLst>
          </p:nvPr>
        </p:nvPicPr>
        <p:blipFill>
          <a:blip r:embed="rId15" cstate="print">
            <a:extLst>
              <a:ext uri="{28A0092B-C50C-407E-A947-70E740481C1C}">
                <a14:useLocalDpi xmlns:a14="http://schemas.microsoft.com/office/drawing/2010/main" val="0"/>
              </a:ext>
            </a:extLst>
          </a:blip>
          <a:stretch>
            <a:fillRect/>
          </a:stretch>
        </p:blipFill>
        <p:spPr>
          <a:xfrm>
            <a:off x="2363869" y="2212856"/>
            <a:ext cx="923544" cy="320040"/>
          </a:xfrm>
          <a:prstGeom prst="rect">
            <a:avLst/>
          </a:prstGeom>
        </p:spPr>
      </p:pic>
      <p:pic>
        <p:nvPicPr>
          <p:cNvPr id="5" name="Picture 4"/>
          <p:cNvPicPr>
            <a:picLocks noChangeAspect="1"/>
          </p:cNvPicPr>
          <p:nvPr>
            <p:custDataLst>
              <p:tags r:id="rId2"/>
            </p:custDataLst>
          </p:nvPr>
        </p:nvPicPr>
        <p:blipFill>
          <a:blip r:embed="rId16" cstate="print">
            <a:extLst>
              <a:ext uri="{28A0092B-C50C-407E-A947-70E740481C1C}">
                <a14:useLocalDpi xmlns:a14="http://schemas.microsoft.com/office/drawing/2010/main" val="0"/>
              </a:ext>
            </a:extLst>
          </a:blip>
          <a:stretch>
            <a:fillRect/>
          </a:stretch>
        </p:blipFill>
        <p:spPr>
          <a:xfrm>
            <a:off x="5915828" y="1992218"/>
            <a:ext cx="1227125" cy="363932"/>
          </a:xfrm>
          <a:prstGeom prst="rect">
            <a:avLst/>
          </a:prstGeom>
        </p:spPr>
      </p:pic>
      <p:pic>
        <p:nvPicPr>
          <p:cNvPr id="6" name="Picture 5"/>
          <p:cNvPicPr>
            <a:picLocks noChangeAspect="1"/>
          </p:cNvPicPr>
          <p:nvPr>
            <p:custDataLst>
              <p:tags r:id="rId3"/>
            </p:custDataLst>
          </p:nvPr>
        </p:nvPicPr>
        <p:blipFill>
          <a:blip r:embed="rId17" cstate="print">
            <a:extLst>
              <a:ext uri="{28A0092B-C50C-407E-A947-70E740481C1C}">
                <a14:useLocalDpi xmlns:a14="http://schemas.microsoft.com/office/drawing/2010/main" val="0"/>
              </a:ext>
            </a:extLst>
          </a:blip>
          <a:stretch>
            <a:fillRect/>
          </a:stretch>
        </p:blipFill>
        <p:spPr>
          <a:xfrm>
            <a:off x="2929300" y="2985466"/>
            <a:ext cx="215798" cy="149962"/>
          </a:xfrm>
          <a:prstGeom prst="rect">
            <a:avLst/>
          </a:prstGeom>
        </p:spPr>
      </p:pic>
      <p:pic>
        <p:nvPicPr>
          <p:cNvPr id="7" name="Picture 6"/>
          <p:cNvPicPr>
            <a:picLocks noChangeAspect="1"/>
          </p:cNvPicPr>
          <p:nvPr>
            <p:custDataLst>
              <p:tags r:id="rId4"/>
            </p:custDataLst>
          </p:nvPr>
        </p:nvPicPr>
        <p:blipFill>
          <a:blip r:embed="rId18" cstate="print">
            <a:extLst>
              <a:ext uri="{28A0092B-C50C-407E-A947-70E740481C1C}">
                <a14:useLocalDpi xmlns:a14="http://schemas.microsoft.com/office/drawing/2010/main" val="0"/>
              </a:ext>
            </a:extLst>
          </a:blip>
          <a:stretch>
            <a:fillRect/>
          </a:stretch>
        </p:blipFill>
        <p:spPr>
          <a:xfrm>
            <a:off x="5124901" y="2563614"/>
            <a:ext cx="299923" cy="263348"/>
          </a:xfrm>
          <a:prstGeom prst="rect">
            <a:avLst/>
          </a:prstGeom>
        </p:spPr>
      </p:pic>
      <p:pic>
        <p:nvPicPr>
          <p:cNvPr id="8" name="Picture 7"/>
          <p:cNvPicPr>
            <a:picLocks noChangeAspect="1"/>
          </p:cNvPicPr>
          <p:nvPr>
            <p:custDataLst>
              <p:tags r:id="rId5"/>
            </p:custDataLst>
          </p:nvPr>
        </p:nvPicPr>
        <p:blipFill>
          <a:blip r:embed="rId19" cstate="print">
            <a:extLst>
              <a:ext uri="{28A0092B-C50C-407E-A947-70E740481C1C}">
                <a14:useLocalDpi xmlns:a14="http://schemas.microsoft.com/office/drawing/2010/main" val="0"/>
              </a:ext>
            </a:extLst>
          </a:blip>
          <a:stretch>
            <a:fillRect/>
          </a:stretch>
        </p:blipFill>
        <p:spPr>
          <a:xfrm>
            <a:off x="4216627" y="3449049"/>
            <a:ext cx="155448" cy="148133"/>
          </a:xfrm>
          <a:prstGeom prst="rect">
            <a:avLst/>
          </a:prstGeom>
        </p:spPr>
      </p:pic>
      <p:pic>
        <p:nvPicPr>
          <p:cNvPr id="11" name="Picture 10"/>
          <p:cNvPicPr>
            <a:picLocks noChangeAspect="1"/>
          </p:cNvPicPr>
          <p:nvPr>
            <p:custDataLst>
              <p:tags r:id="rId6"/>
            </p:custDataLst>
          </p:nvPr>
        </p:nvPicPr>
        <p:blipFill>
          <a:blip r:embed="rId20" cstate="print">
            <a:extLst>
              <a:ext uri="{28A0092B-C50C-407E-A947-70E740481C1C}">
                <a14:useLocalDpi xmlns:a14="http://schemas.microsoft.com/office/drawing/2010/main" val="0"/>
              </a:ext>
            </a:extLst>
          </a:blip>
          <a:stretch>
            <a:fillRect/>
          </a:stretch>
        </p:blipFill>
        <p:spPr>
          <a:xfrm>
            <a:off x="5363914" y="3142164"/>
            <a:ext cx="1461211" cy="343814"/>
          </a:xfrm>
          <a:prstGeom prst="rect">
            <a:avLst/>
          </a:prstGeom>
        </p:spPr>
      </p:pic>
      <p:pic>
        <p:nvPicPr>
          <p:cNvPr id="46" name="Picture 45"/>
          <p:cNvPicPr>
            <a:picLocks noChangeAspect="1"/>
          </p:cNvPicPr>
          <p:nvPr>
            <p:custDataLst>
              <p:tags r:id="rId7"/>
            </p:custDataLst>
          </p:nvPr>
        </p:nvPicPr>
        <p:blipFill>
          <a:blip r:embed="rId21" cstate="print">
            <a:extLst>
              <a:ext uri="{28A0092B-C50C-407E-A947-70E740481C1C}">
                <a14:useLocalDpi xmlns:a14="http://schemas.microsoft.com/office/drawing/2010/main" val="0"/>
              </a:ext>
            </a:extLst>
          </a:blip>
          <a:stretch>
            <a:fillRect/>
          </a:stretch>
        </p:blipFill>
        <p:spPr>
          <a:xfrm>
            <a:off x="932272" y="4960877"/>
            <a:ext cx="6462293" cy="923773"/>
          </a:xfrm>
          <a:prstGeom prst="rect">
            <a:avLst/>
          </a:prstGeom>
        </p:spPr>
      </p:pic>
      <p:pic>
        <p:nvPicPr>
          <p:cNvPr id="45" name="Picture 44"/>
          <p:cNvPicPr>
            <a:picLocks noChangeAspect="1"/>
          </p:cNvPicPr>
          <p:nvPr>
            <p:custDataLst>
              <p:tags r:id="rId8"/>
            </p:custDataLst>
          </p:nvPr>
        </p:nvPicPr>
        <p:blipFill>
          <a:blip r:embed="rId22" cstate="print">
            <a:extLst>
              <a:ext uri="{28A0092B-C50C-407E-A947-70E740481C1C}">
                <a14:useLocalDpi xmlns:a14="http://schemas.microsoft.com/office/drawing/2010/main" val="0"/>
              </a:ext>
            </a:extLst>
          </a:blip>
          <a:stretch>
            <a:fillRect/>
          </a:stretch>
        </p:blipFill>
        <p:spPr>
          <a:xfrm>
            <a:off x="4438529" y="2513976"/>
            <a:ext cx="234544" cy="296266"/>
          </a:xfrm>
          <a:prstGeom prst="rect">
            <a:avLst/>
          </a:prstGeom>
        </p:spPr>
      </p:pic>
      <p:pic>
        <p:nvPicPr>
          <p:cNvPr id="57" name="Picture 56"/>
          <p:cNvPicPr>
            <a:picLocks noChangeAspect="1"/>
          </p:cNvPicPr>
          <p:nvPr>
            <p:custDataLst>
              <p:tags r:id="rId9"/>
            </p:custDataLst>
          </p:nvPr>
        </p:nvPicPr>
        <p:blipFill>
          <a:blip r:embed="rId23" cstate="print">
            <a:extLst>
              <a:ext uri="{28A0092B-C50C-407E-A947-70E740481C1C}">
                <a14:useLocalDpi xmlns:a14="http://schemas.microsoft.com/office/drawing/2010/main" val="0"/>
              </a:ext>
            </a:extLst>
          </a:blip>
          <a:stretch>
            <a:fillRect/>
          </a:stretch>
        </p:blipFill>
        <p:spPr>
          <a:xfrm>
            <a:off x="379550" y="3692029"/>
            <a:ext cx="3308075" cy="243264"/>
          </a:xfrm>
          <a:prstGeom prst="rect">
            <a:avLst/>
          </a:prstGeom>
        </p:spPr>
      </p:pic>
      <p:pic>
        <p:nvPicPr>
          <p:cNvPr id="58" name="Picture 57"/>
          <p:cNvPicPr>
            <a:picLocks noChangeAspect="1"/>
          </p:cNvPicPr>
          <p:nvPr>
            <p:custDataLst>
              <p:tags r:id="rId10"/>
            </p:custDataLst>
          </p:nvPr>
        </p:nvPicPr>
        <p:blipFill>
          <a:blip r:embed="rId24" cstate="print">
            <a:extLst>
              <a:ext uri="{28A0092B-C50C-407E-A947-70E740481C1C}">
                <a14:useLocalDpi xmlns:a14="http://schemas.microsoft.com/office/drawing/2010/main" val="0"/>
              </a:ext>
            </a:extLst>
          </a:blip>
          <a:stretch>
            <a:fillRect/>
          </a:stretch>
        </p:blipFill>
        <p:spPr>
          <a:xfrm>
            <a:off x="747436" y="4052226"/>
            <a:ext cx="3295043" cy="234576"/>
          </a:xfrm>
          <a:prstGeom prst="rect">
            <a:avLst/>
          </a:prstGeom>
        </p:spPr>
      </p:pic>
      <p:pic>
        <p:nvPicPr>
          <p:cNvPr id="61" name="Picture 60"/>
          <p:cNvPicPr>
            <a:picLocks noChangeAspect="1"/>
          </p:cNvPicPr>
          <p:nvPr>
            <p:custDataLst>
              <p:tags r:id="rId11"/>
            </p:custDataLst>
          </p:nvPr>
        </p:nvPicPr>
        <p:blipFill>
          <a:blip r:embed="rId25" cstate="print">
            <a:extLst>
              <a:ext uri="{28A0092B-C50C-407E-A947-70E740481C1C}">
                <a14:useLocalDpi xmlns:a14="http://schemas.microsoft.com/office/drawing/2010/main" val="0"/>
              </a:ext>
            </a:extLst>
          </a:blip>
          <a:stretch>
            <a:fillRect/>
          </a:stretch>
        </p:blipFill>
        <p:spPr>
          <a:xfrm>
            <a:off x="747435" y="4324984"/>
            <a:ext cx="3539223" cy="252410"/>
          </a:xfrm>
          <a:prstGeom prst="rect">
            <a:avLst/>
          </a:prstGeom>
        </p:spPr>
      </p:pic>
      <p:pic>
        <p:nvPicPr>
          <p:cNvPr id="60" name="Picture 59"/>
          <p:cNvPicPr>
            <a:picLocks noChangeAspect="1"/>
          </p:cNvPicPr>
          <p:nvPr>
            <p:custDataLst>
              <p:tags r:id="rId12"/>
            </p:custDataLst>
          </p:nvPr>
        </p:nvPicPr>
        <p:blipFill>
          <a:blip r:embed="rId26" cstate="print">
            <a:extLst>
              <a:ext uri="{28A0092B-C50C-407E-A947-70E740481C1C}">
                <a14:useLocalDpi xmlns:a14="http://schemas.microsoft.com/office/drawing/2010/main" val="0"/>
              </a:ext>
            </a:extLst>
          </a:blip>
          <a:stretch>
            <a:fillRect/>
          </a:stretch>
        </p:blipFill>
        <p:spPr>
          <a:xfrm>
            <a:off x="730531" y="4676543"/>
            <a:ext cx="4613335" cy="208512"/>
          </a:xfrm>
          <a:prstGeom prst="rect">
            <a:avLst/>
          </a:prstGeom>
        </p:spPr>
      </p:pic>
    </p:spTree>
    <p:extLst>
      <p:ext uri="{BB962C8B-B14F-4D97-AF65-F5344CB8AC3E}">
        <p14:creationId xmlns:p14="http://schemas.microsoft.com/office/powerpoint/2010/main" val="31881977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Különleges esetek</a:t>
            </a:r>
            <a:endParaRPr lang="en-US" dirty="0"/>
          </a:p>
        </p:txBody>
      </p:sp>
      <p:sp>
        <p:nvSpPr>
          <p:cNvPr id="3" name="Content Placeholder 2"/>
          <p:cNvSpPr>
            <a:spLocks noGrp="1"/>
          </p:cNvSpPr>
          <p:nvPr>
            <p:ph idx="1"/>
          </p:nvPr>
        </p:nvSpPr>
        <p:spPr/>
        <p:txBody>
          <a:bodyPr/>
          <a:lstStyle/>
          <a:p>
            <a:r>
              <a:rPr lang="hu-HU" dirty="0" smtClean="0"/>
              <a:t>ideális, sima felület</a:t>
            </a:r>
          </a:p>
          <a:p>
            <a:pPr lvl="1"/>
            <a:r>
              <a:rPr lang="hu-HU" dirty="0"/>
              <a:t>csak egy adott irányból bejövő fény verődhet vissza a kimenő </a:t>
            </a:r>
            <a:r>
              <a:rPr lang="hu-HU" dirty="0" smtClean="0"/>
              <a:t>irányba</a:t>
            </a:r>
          </a:p>
          <a:p>
            <a:pPr lvl="1"/>
            <a:r>
              <a:rPr lang="hu-HU" dirty="0"/>
              <a:t>csak egy adott irányból bejövő fény </a:t>
            </a:r>
            <a:r>
              <a:rPr lang="hu-HU" dirty="0" smtClean="0"/>
              <a:t>törhet </a:t>
            </a:r>
            <a:r>
              <a:rPr lang="hu-HU" dirty="0"/>
              <a:t>a kimenő </a:t>
            </a:r>
            <a:r>
              <a:rPr lang="hu-HU" dirty="0" smtClean="0"/>
              <a:t>irányba</a:t>
            </a:r>
          </a:p>
          <a:p>
            <a:r>
              <a:rPr lang="hu-HU" dirty="0" smtClean="0"/>
              <a:t>csak egy irányból jön be fény</a:t>
            </a:r>
          </a:p>
        </p:txBody>
      </p:sp>
      <p:sp>
        <p:nvSpPr>
          <p:cNvPr id="4" name="Right Brace 3"/>
          <p:cNvSpPr/>
          <p:nvPr/>
        </p:nvSpPr>
        <p:spPr>
          <a:xfrm>
            <a:off x="7251590" y="2300412"/>
            <a:ext cx="274320" cy="1234440"/>
          </a:xfrm>
          <a:prstGeom prst="rightBrace">
            <a:avLst>
              <a:gd name="adj1" fmla="val 2475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 name="TextBox 4"/>
          <p:cNvSpPr txBox="1"/>
          <p:nvPr/>
        </p:nvSpPr>
        <p:spPr>
          <a:xfrm>
            <a:off x="7519948" y="2732581"/>
            <a:ext cx="1675459" cy="369332"/>
          </a:xfrm>
          <a:prstGeom prst="rect">
            <a:avLst/>
          </a:prstGeom>
          <a:noFill/>
        </p:spPr>
        <p:txBody>
          <a:bodyPr wrap="none" rtlCol="0">
            <a:spAutoFit/>
          </a:bodyPr>
          <a:lstStyle/>
          <a:p>
            <a:r>
              <a:rPr lang="hu-HU" dirty="0">
                <a:latin typeface="Whipsmart" panose="020B0502030203050204" pitchFamily="34" charset="0"/>
              </a:rPr>
              <a:t>nem kell integrál</a:t>
            </a:r>
            <a:endParaRPr lang="en-US" dirty="0">
              <a:latin typeface="Whipsmart" panose="020B0502030203050204" pitchFamily="34" charset="0"/>
            </a:endParaRPr>
          </a:p>
        </p:txBody>
      </p:sp>
    </p:spTree>
    <p:extLst>
      <p:ext uri="{BB962C8B-B14F-4D97-AF65-F5344CB8AC3E}">
        <p14:creationId xmlns:p14="http://schemas.microsoft.com/office/powerpoint/2010/main" val="3160092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Sima felületek</a:t>
            </a:r>
            <a:endParaRPr lang="en-US" dirty="0"/>
          </a:p>
        </p:txBody>
      </p:sp>
      <p:sp>
        <p:nvSpPr>
          <p:cNvPr id="5" name="Freeform 4"/>
          <p:cNvSpPr/>
          <p:nvPr/>
        </p:nvSpPr>
        <p:spPr>
          <a:xfrm>
            <a:off x="5142134" y="2050525"/>
            <a:ext cx="449186" cy="221456"/>
          </a:xfrm>
          <a:custGeom>
            <a:avLst/>
            <a:gdLst>
              <a:gd name="connsiteX0" fmla="*/ 561975 w 561975"/>
              <a:gd name="connsiteY0" fmla="*/ 0 h 295275"/>
              <a:gd name="connsiteX1" fmla="*/ 0 w 561975"/>
              <a:gd name="connsiteY1" fmla="*/ 0 h 295275"/>
              <a:gd name="connsiteX2" fmla="*/ 0 w 561975"/>
              <a:gd name="connsiteY2" fmla="*/ 295275 h 295275"/>
              <a:gd name="connsiteX0" fmla="*/ 0 w 598915"/>
              <a:gd name="connsiteY0" fmla="*/ 7952 h 295275"/>
              <a:gd name="connsiteX1" fmla="*/ 598915 w 598915"/>
              <a:gd name="connsiteY1" fmla="*/ 0 h 295275"/>
              <a:gd name="connsiteX2" fmla="*/ 598915 w 598915"/>
              <a:gd name="connsiteY2" fmla="*/ 295275 h 295275"/>
            </a:gdLst>
            <a:ahLst/>
            <a:cxnLst>
              <a:cxn ang="0">
                <a:pos x="connsiteX0" y="connsiteY0"/>
              </a:cxn>
              <a:cxn ang="0">
                <a:pos x="connsiteX1" y="connsiteY1"/>
              </a:cxn>
              <a:cxn ang="0">
                <a:pos x="connsiteX2" y="connsiteY2"/>
              </a:cxn>
            </a:cxnLst>
            <a:rect l="l" t="t" r="r" b="b"/>
            <a:pathLst>
              <a:path w="598915" h="295275">
                <a:moveTo>
                  <a:pt x="0" y="7952"/>
                </a:moveTo>
                <a:lnTo>
                  <a:pt x="598915" y="0"/>
                </a:lnTo>
                <a:lnTo>
                  <a:pt x="598915" y="295275"/>
                </a:ln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5"/>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340854" y="2161253"/>
            <a:ext cx="6462293" cy="923773"/>
          </a:xfrm>
          <a:prstGeom prst="rect">
            <a:avLst/>
          </a:prstGeom>
        </p:spPr>
      </p:pic>
      <p:pic>
        <p:nvPicPr>
          <p:cNvPr id="9" name="Picture 8"/>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232267" y="1928892"/>
            <a:ext cx="4830077" cy="243264"/>
          </a:xfrm>
          <a:prstGeom prst="rect">
            <a:avLst/>
          </a:prstGeom>
        </p:spPr>
      </p:pic>
      <p:pic>
        <p:nvPicPr>
          <p:cNvPr id="13" name="Picture 12"/>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1394524" y="3467397"/>
            <a:ext cx="5329409" cy="390961"/>
          </a:xfrm>
          <a:prstGeom prst="rect">
            <a:avLst/>
          </a:prstGeom>
        </p:spPr>
      </p:pic>
      <p:sp>
        <p:nvSpPr>
          <p:cNvPr id="14" name="TextBox 13"/>
          <p:cNvSpPr txBox="1"/>
          <p:nvPr/>
        </p:nvSpPr>
        <p:spPr>
          <a:xfrm>
            <a:off x="2707420" y="5171643"/>
            <a:ext cx="1213794" cy="369332"/>
          </a:xfrm>
          <a:prstGeom prst="rect">
            <a:avLst/>
          </a:prstGeom>
          <a:noFill/>
        </p:spPr>
        <p:txBody>
          <a:bodyPr wrap="none" rtlCol="0">
            <a:spAutoFit/>
          </a:bodyPr>
          <a:lstStyle/>
          <a:p>
            <a:r>
              <a:rPr lang="en-US" dirty="0" err="1">
                <a:latin typeface="Whipsmart" panose="020B0502030203050204" pitchFamily="34" charset="0"/>
              </a:rPr>
              <a:t>reflektancia</a:t>
            </a:r>
            <a:endParaRPr lang="en-US" dirty="0">
              <a:latin typeface="Whipsmart" panose="020B0502030203050204" pitchFamily="34" charset="0"/>
            </a:endParaRPr>
          </a:p>
        </p:txBody>
      </p:sp>
      <p:sp>
        <p:nvSpPr>
          <p:cNvPr id="15" name="TextBox 14"/>
          <p:cNvSpPr txBox="1"/>
          <p:nvPr/>
        </p:nvSpPr>
        <p:spPr>
          <a:xfrm>
            <a:off x="6873612" y="4472412"/>
            <a:ext cx="1519968" cy="369332"/>
          </a:xfrm>
          <a:prstGeom prst="rect">
            <a:avLst/>
          </a:prstGeom>
          <a:noFill/>
        </p:spPr>
        <p:txBody>
          <a:bodyPr wrap="none" rtlCol="0">
            <a:spAutoFit/>
          </a:bodyPr>
          <a:lstStyle/>
          <a:p>
            <a:r>
              <a:rPr lang="en-US" dirty="0" err="1">
                <a:latin typeface="Whipsmart" panose="020B0502030203050204" pitchFamily="34" charset="0"/>
              </a:rPr>
              <a:t>transzmittancia</a:t>
            </a:r>
            <a:endParaRPr lang="en-US" dirty="0">
              <a:latin typeface="Whipsmart" panose="020B0502030203050204" pitchFamily="34" charset="0"/>
            </a:endParaRPr>
          </a:p>
        </p:txBody>
      </p:sp>
      <p:sp>
        <p:nvSpPr>
          <p:cNvPr id="16" name="TextBox 15"/>
          <p:cNvSpPr txBox="1"/>
          <p:nvPr/>
        </p:nvSpPr>
        <p:spPr>
          <a:xfrm>
            <a:off x="1051110" y="4473642"/>
            <a:ext cx="2521844" cy="369332"/>
          </a:xfrm>
          <a:prstGeom prst="rect">
            <a:avLst/>
          </a:prstGeom>
          <a:noFill/>
        </p:spPr>
        <p:txBody>
          <a:bodyPr wrap="none" rtlCol="0">
            <a:spAutoFit/>
          </a:bodyPr>
          <a:lstStyle/>
          <a:p>
            <a:r>
              <a:rPr lang="en-US" dirty="0">
                <a:latin typeface="Whipsmart" panose="020B0502030203050204" pitchFamily="34" charset="0"/>
              </a:rPr>
              <a:t>ide</a:t>
            </a:r>
            <a:r>
              <a:rPr lang="hu-HU" dirty="0" err="1">
                <a:latin typeface="Whipsmart" panose="020B0502030203050204" pitchFamily="34" charset="0"/>
              </a:rPr>
              <a:t>ális</a:t>
            </a:r>
            <a:r>
              <a:rPr lang="hu-HU" dirty="0">
                <a:latin typeface="Whipsmart" panose="020B0502030203050204" pitchFamily="34" charset="0"/>
              </a:rPr>
              <a:t> </a:t>
            </a:r>
            <a:r>
              <a:rPr lang="en-US" dirty="0" err="1" smtClean="0">
                <a:latin typeface="Whipsmart" panose="020B0502030203050204" pitchFamily="34" charset="0"/>
              </a:rPr>
              <a:t>visszaver</a:t>
            </a:r>
            <a:r>
              <a:rPr lang="hu-HU" dirty="0" err="1" smtClean="0">
                <a:latin typeface="Whipsmart" panose="020B0502030203050204" pitchFamily="34" charset="0"/>
              </a:rPr>
              <a:t>ődési</a:t>
            </a:r>
            <a:r>
              <a:rPr lang="hu-HU" dirty="0" smtClean="0">
                <a:latin typeface="Whipsmart" panose="020B0502030203050204" pitchFamily="34" charset="0"/>
              </a:rPr>
              <a:t> irány</a:t>
            </a:r>
            <a:endParaRPr lang="hu-HU" dirty="0">
              <a:latin typeface="Whipsmart" panose="020B0502030203050204" pitchFamily="34" charset="0"/>
            </a:endParaRPr>
          </a:p>
        </p:txBody>
      </p:sp>
      <p:sp>
        <p:nvSpPr>
          <p:cNvPr id="17" name="TextBox 16"/>
          <p:cNvSpPr txBox="1"/>
          <p:nvPr/>
        </p:nvSpPr>
        <p:spPr>
          <a:xfrm>
            <a:off x="5904470" y="5160650"/>
            <a:ext cx="1755609" cy="369332"/>
          </a:xfrm>
          <a:prstGeom prst="rect">
            <a:avLst/>
          </a:prstGeom>
          <a:noFill/>
        </p:spPr>
        <p:txBody>
          <a:bodyPr wrap="none" rtlCol="0">
            <a:spAutoFit/>
          </a:bodyPr>
          <a:lstStyle/>
          <a:p>
            <a:r>
              <a:rPr lang="en-US" dirty="0">
                <a:latin typeface="Whipsmart" panose="020B0502030203050204" pitchFamily="34" charset="0"/>
              </a:rPr>
              <a:t>ide</a:t>
            </a:r>
            <a:r>
              <a:rPr lang="hu-HU" dirty="0" err="1">
                <a:latin typeface="Whipsmart" panose="020B0502030203050204" pitchFamily="34" charset="0"/>
              </a:rPr>
              <a:t>ális</a:t>
            </a:r>
            <a:r>
              <a:rPr lang="hu-HU" dirty="0">
                <a:latin typeface="Whipsmart" panose="020B0502030203050204" pitchFamily="34" charset="0"/>
              </a:rPr>
              <a:t> </a:t>
            </a:r>
            <a:r>
              <a:rPr lang="hu-HU" dirty="0" smtClean="0">
                <a:latin typeface="Whipsmart" panose="020B0502030203050204" pitchFamily="34" charset="0"/>
              </a:rPr>
              <a:t>törési </a:t>
            </a:r>
            <a:r>
              <a:rPr lang="hu-HU" dirty="0">
                <a:latin typeface="Whipsmart" panose="020B0502030203050204" pitchFamily="34" charset="0"/>
              </a:rPr>
              <a:t>irány</a:t>
            </a:r>
          </a:p>
        </p:txBody>
      </p:sp>
      <p:cxnSp>
        <p:nvCxnSpPr>
          <p:cNvPr id="19" name="Elbow Connector 18"/>
          <p:cNvCxnSpPr>
            <a:stCxn id="14" idx="3"/>
          </p:cNvCxnSpPr>
          <p:nvPr/>
        </p:nvCxnSpPr>
        <p:spPr>
          <a:xfrm flipV="1">
            <a:off x="3921214" y="3858359"/>
            <a:ext cx="628552" cy="1497950"/>
          </a:xfrm>
          <a:prstGeom prst="bentConnector2">
            <a:avLst/>
          </a:pr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0" name="Elbow Connector 19"/>
          <p:cNvCxnSpPr>
            <a:stCxn id="16" idx="3"/>
            <a:endCxn id="13" idx="2"/>
          </p:cNvCxnSpPr>
          <p:nvPr/>
        </p:nvCxnSpPr>
        <p:spPr>
          <a:xfrm flipV="1">
            <a:off x="3572954" y="3858358"/>
            <a:ext cx="486275" cy="799950"/>
          </a:xfrm>
          <a:prstGeom prst="bentConnector2">
            <a:avLst/>
          </a:pr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4" name="Elbow Connector 23"/>
          <p:cNvCxnSpPr>
            <a:stCxn id="15" idx="1"/>
          </p:cNvCxnSpPr>
          <p:nvPr/>
        </p:nvCxnSpPr>
        <p:spPr>
          <a:xfrm rot="10800000">
            <a:off x="6628352" y="3858360"/>
            <a:ext cx="245261" cy="798719"/>
          </a:xfrm>
          <a:prstGeom prst="bentConnector2">
            <a:avLst/>
          </a:pr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9" name="Elbow Connector 28"/>
          <p:cNvCxnSpPr>
            <a:stCxn id="17" idx="1"/>
          </p:cNvCxnSpPr>
          <p:nvPr/>
        </p:nvCxnSpPr>
        <p:spPr>
          <a:xfrm rot="10800000" flipH="1">
            <a:off x="5904470" y="3858360"/>
            <a:ext cx="272622" cy="1486956"/>
          </a:xfrm>
          <a:prstGeom prst="bentConnector4">
            <a:avLst>
              <a:gd name="adj1" fmla="val -83852"/>
              <a:gd name="adj2" fmla="val 56210"/>
            </a:avLst>
          </a:pr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2514732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Irányok meghatározása</a:t>
            </a:r>
            <a:endParaRPr lang="en-US" dirty="0"/>
          </a:p>
        </p:txBody>
      </p:sp>
      <p:sp>
        <p:nvSpPr>
          <p:cNvPr id="27" name="Rectangle 16"/>
          <p:cNvSpPr>
            <a:spLocks noChangeArrowheads="1"/>
          </p:cNvSpPr>
          <p:nvPr/>
        </p:nvSpPr>
        <p:spPr bwMode="auto">
          <a:xfrm>
            <a:off x="5192022" y="1506798"/>
            <a:ext cx="3397084" cy="3901068"/>
          </a:xfrm>
          <a:prstGeom prst="rect">
            <a:avLst/>
          </a:prstGeom>
          <a:noFill/>
          <a:ln w="12700">
            <a:noFill/>
            <a:miter lim="800000"/>
            <a:headEnd/>
            <a:tailEnd/>
          </a:ln>
        </p:spPr>
        <p:txBody>
          <a:bodyPr wrap="none">
            <a:spAutoFit/>
          </a:bodyPr>
          <a:lstStyle/>
          <a:p>
            <a:pPr>
              <a:lnSpc>
                <a:spcPts val="3300"/>
              </a:lnSpc>
            </a:pPr>
            <a:r>
              <a:rPr lang="hu-HU" sz="2400" dirty="0" smtClean="0">
                <a:latin typeface="Whipsmart" pitchFamily="34" charset="0"/>
                <a:sym typeface="Symbol" pitchFamily="18" charset="2"/>
              </a:rPr>
              <a:t>bejövő </a:t>
            </a:r>
            <a:r>
              <a:rPr lang="hu-HU" sz="2400" dirty="0" err="1" smtClean="0">
                <a:latin typeface="Whipsmart" pitchFamily="34" charset="0"/>
                <a:sym typeface="Symbol" pitchFamily="18" charset="2"/>
              </a:rPr>
              <a:t>radiancia</a:t>
            </a:r>
            <a:endParaRPr lang="hu-HU" sz="2400" dirty="0">
              <a:latin typeface="Whipsmart" pitchFamily="34" charset="0"/>
              <a:sym typeface="Symbol" pitchFamily="18" charset="2"/>
            </a:endParaRPr>
          </a:p>
          <a:p>
            <a:pPr>
              <a:lnSpc>
                <a:spcPts val="3300"/>
              </a:lnSpc>
            </a:pPr>
            <a:r>
              <a:rPr lang="hu-HU" sz="2400" dirty="0" smtClean="0">
                <a:latin typeface="Whipsmart" pitchFamily="34" charset="0"/>
                <a:sym typeface="Symbol" pitchFamily="18" charset="2"/>
              </a:rPr>
              <a:t>felületi normálvektor</a:t>
            </a:r>
            <a:endParaRPr lang="en-US" sz="2400" dirty="0">
              <a:latin typeface="Whipsmart" pitchFamily="34" charset="0"/>
              <a:sym typeface="Symbol" pitchFamily="18" charset="2"/>
            </a:endParaRPr>
          </a:p>
          <a:p>
            <a:pPr>
              <a:lnSpc>
                <a:spcPts val="3300"/>
              </a:lnSpc>
            </a:pPr>
            <a:r>
              <a:rPr lang="hu-HU" sz="2400" dirty="0" smtClean="0">
                <a:latin typeface="Whipsmart" pitchFamily="34" charset="0"/>
                <a:sym typeface="Symbol" pitchFamily="18" charset="2"/>
              </a:rPr>
              <a:t>bejövő fényirány</a:t>
            </a:r>
            <a:endParaRPr lang="en-US" sz="2400" dirty="0">
              <a:latin typeface="Whipsmart" pitchFamily="34" charset="0"/>
              <a:sym typeface="Symbol" pitchFamily="18" charset="2"/>
            </a:endParaRPr>
          </a:p>
          <a:p>
            <a:pPr>
              <a:lnSpc>
                <a:spcPts val="3300"/>
              </a:lnSpc>
            </a:pPr>
            <a:r>
              <a:rPr lang="hu-HU" sz="2400" dirty="0" err="1" smtClean="0">
                <a:latin typeface="Whipsmart" pitchFamily="34" charset="0"/>
                <a:sym typeface="Symbol" pitchFamily="18" charset="2"/>
              </a:rPr>
              <a:t>reflektancia</a:t>
            </a:r>
            <a:endParaRPr lang="hu-HU" sz="2400" dirty="0">
              <a:latin typeface="Whipsmart" pitchFamily="34" charset="0"/>
              <a:sym typeface="Symbol" pitchFamily="18" charset="2"/>
            </a:endParaRPr>
          </a:p>
          <a:p>
            <a:pPr>
              <a:lnSpc>
                <a:spcPts val="3300"/>
              </a:lnSpc>
            </a:pPr>
            <a:r>
              <a:rPr lang="hu-HU" sz="2400" dirty="0" err="1" smtClean="0">
                <a:latin typeface="Whipsmart" pitchFamily="34" charset="0"/>
                <a:sym typeface="Symbol" pitchFamily="18" charset="2"/>
              </a:rPr>
              <a:t>transzmittancia</a:t>
            </a:r>
            <a:endParaRPr lang="en-US" sz="2400" dirty="0">
              <a:latin typeface="Whipsmart" pitchFamily="34" charset="0"/>
              <a:sym typeface="Symbol" pitchFamily="18" charset="2"/>
            </a:endParaRPr>
          </a:p>
          <a:p>
            <a:pPr>
              <a:lnSpc>
                <a:spcPts val="3300"/>
              </a:lnSpc>
            </a:pPr>
            <a:r>
              <a:rPr lang="hu-HU" sz="2400" dirty="0" smtClean="0">
                <a:latin typeface="Whipsmart" pitchFamily="34" charset="0"/>
                <a:sym typeface="Symbol" pitchFamily="18" charset="2"/>
              </a:rPr>
              <a:t>beesési/visszavert szög</a:t>
            </a:r>
            <a:endParaRPr lang="en-US" sz="2400" dirty="0">
              <a:latin typeface="Whipsmart" pitchFamily="34" charset="0"/>
              <a:sym typeface="Symbol" pitchFamily="18" charset="2"/>
            </a:endParaRPr>
          </a:p>
          <a:p>
            <a:pPr>
              <a:lnSpc>
                <a:spcPts val="3300"/>
              </a:lnSpc>
            </a:pPr>
            <a:r>
              <a:rPr lang="hu-HU" sz="2400" dirty="0" smtClean="0">
                <a:latin typeface="Whipsmart" pitchFamily="34" charset="0"/>
                <a:sym typeface="Symbol" pitchFamily="18" charset="2"/>
              </a:rPr>
              <a:t>tört szög</a:t>
            </a:r>
            <a:endParaRPr lang="en-US" sz="2400" dirty="0">
              <a:latin typeface="Whipsmart" pitchFamily="34" charset="0"/>
              <a:sym typeface="Symbol" pitchFamily="18" charset="2"/>
            </a:endParaRPr>
          </a:p>
          <a:p>
            <a:pPr>
              <a:lnSpc>
                <a:spcPts val="3300"/>
              </a:lnSpc>
            </a:pPr>
            <a:r>
              <a:rPr lang="hu-HU" sz="2400" dirty="0" smtClean="0">
                <a:latin typeface="Whipsmart" pitchFamily="34" charset="0"/>
                <a:sym typeface="Symbol" pitchFamily="18" charset="2"/>
              </a:rPr>
              <a:t>ideális visszaverődés iránya</a:t>
            </a:r>
            <a:endParaRPr lang="en-US" sz="2400" dirty="0">
              <a:latin typeface="Whipsmart" pitchFamily="34" charset="0"/>
              <a:sym typeface="Symbol" pitchFamily="18" charset="2"/>
            </a:endParaRPr>
          </a:p>
          <a:p>
            <a:pPr>
              <a:lnSpc>
                <a:spcPts val="3300"/>
              </a:lnSpc>
            </a:pPr>
            <a:r>
              <a:rPr lang="hu-HU" sz="2400" dirty="0" smtClean="0">
                <a:latin typeface="Whipsmart" pitchFamily="34" charset="0"/>
                <a:sym typeface="Symbol" pitchFamily="18" charset="2"/>
              </a:rPr>
              <a:t>ideális törés iránya</a:t>
            </a:r>
            <a:endParaRPr lang="en-US" sz="2400" dirty="0">
              <a:latin typeface="Whipsmart" pitchFamily="34" charset="0"/>
              <a:sym typeface="Symbol" pitchFamily="18" charset="2"/>
            </a:endParaRPr>
          </a:p>
        </p:txBody>
      </p:sp>
      <p:sp>
        <p:nvSpPr>
          <p:cNvPr id="22" name="Line 5"/>
          <p:cNvSpPr>
            <a:spLocks noChangeShapeType="1"/>
          </p:cNvSpPr>
          <p:nvPr/>
        </p:nvSpPr>
        <p:spPr bwMode="auto">
          <a:xfrm flipH="1" flipV="1">
            <a:off x="1328006" y="2993372"/>
            <a:ext cx="1143000" cy="685800"/>
          </a:xfrm>
          <a:prstGeom prst="line">
            <a:avLst/>
          </a:prstGeom>
          <a:noFill/>
          <a:ln w="38100">
            <a:solidFill>
              <a:schemeClr val="hlink"/>
            </a:solidFill>
            <a:round/>
            <a:headEnd type="stealth" w="lg" len="lg"/>
            <a:tailEnd/>
          </a:ln>
        </p:spPr>
        <p:txBody>
          <a:bodyPr wrap="none" anchor="ctr"/>
          <a:lstStyle/>
          <a:p>
            <a:endParaRPr lang="en-US" sz="2400"/>
          </a:p>
        </p:txBody>
      </p:sp>
      <p:sp>
        <p:nvSpPr>
          <p:cNvPr id="25" name="Line 6"/>
          <p:cNvSpPr>
            <a:spLocks noChangeShapeType="1"/>
          </p:cNvSpPr>
          <p:nvPr/>
        </p:nvSpPr>
        <p:spPr bwMode="auto">
          <a:xfrm flipH="1">
            <a:off x="2462672" y="2988609"/>
            <a:ext cx="1143000" cy="685800"/>
          </a:xfrm>
          <a:prstGeom prst="line">
            <a:avLst/>
          </a:prstGeom>
          <a:noFill/>
          <a:ln w="38100">
            <a:solidFill>
              <a:schemeClr val="hlink"/>
            </a:solidFill>
            <a:round/>
            <a:headEnd type="stealth" w="lg" len="lg"/>
            <a:tailEnd/>
          </a:ln>
        </p:spPr>
        <p:txBody>
          <a:bodyPr wrap="none" anchor="ctr"/>
          <a:lstStyle/>
          <a:p>
            <a:endParaRPr lang="en-US" sz="2400"/>
          </a:p>
        </p:txBody>
      </p:sp>
      <p:sp>
        <p:nvSpPr>
          <p:cNvPr id="28" name="Line 7"/>
          <p:cNvSpPr>
            <a:spLocks noChangeShapeType="1"/>
          </p:cNvSpPr>
          <p:nvPr/>
        </p:nvSpPr>
        <p:spPr bwMode="auto">
          <a:xfrm>
            <a:off x="1033922" y="3674409"/>
            <a:ext cx="2800350" cy="0"/>
          </a:xfrm>
          <a:prstGeom prst="line">
            <a:avLst/>
          </a:prstGeom>
          <a:noFill/>
          <a:ln w="57150">
            <a:solidFill>
              <a:schemeClr val="tx1"/>
            </a:solidFill>
            <a:round/>
            <a:headEnd/>
            <a:tailEnd/>
          </a:ln>
        </p:spPr>
        <p:txBody>
          <a:bodyPr wrap="none" anchor="ctr"/>
          <a:lstStyle/>
          <a:p>
            <a:endParaRPr lang="en-US" sz="2400"/>
          </a:p>
        </p:txBody>
      </p:sp>
      <p:sp>
        <p:nvSpPr>
          <p:cNvPr id="29" name="Line 8"/>
          <p:cNvSpPr>
            <a:spLocks noChangeShapeType="1"/>
          </p:cNvSpPr>
          <p:nvPr/>
        </p:nvSpPr>
        <p:spPr bwMode="auto">
          <a:xfrm flipV="1">
            <a:off x="2462672" y="2345672"/>
            <a:ext cx="0" cy="1314450"/>
          </a:xfrm>
          <a:prstGeom prst="line">
            <a:avLst/>
          </a:prstGeom>
          <a:noFill/>
          <a:ln w="28575">
            <a:solidFill>
              <a:schemeClr val="tx1"/>
            </a:solidFill>
            <a:round/>
            <a:headEnd/>
            <a:tailEnd type="triangle" w="med" len="med"/>
          </a:ln>
        </p:spPr>
        <p:txBody>
          <a:bodyPr wrap="none" anchor="ctr"/>
          <a:lstStyle/>
          <a:p>
            <a:endParaRPr lang="en-US" sz="2400"/>
          </a:p>
        </p:txBody>
      </p:sp>
      <p:sp>
        <p:nvSpPr>
          <p:cNvPr id="30" name="Line 5"/>
          <p:cNvSpPr>
            <a:spLocks noChangeShapeType="1"/>
          </p:cNvSpPr>
          <p:nvPr/>
        </p:nvSpPr>
        <p:spPr bwMode="auto">
          <a:xfrm flipH="1" flipV="1">
            <a:off x="2471006" y="3679172"/>
            <a:ext cx="542925" cy="1143000"/>
          </a:xfrm>
          <a:prstGeom prst="line">
            <a:avLst/>
          </a:prstGeom>
          <a:noFill/>
          <a:ln w="38100">
            <a:solidFill>
              <a:schemeClr val="hlink"/>
            </a:solidFill>
            <a:round/>
            <a:headEnd type="stealth" w="lg" len="lg"/>
            <a:tailEnd/>
          </a:ln>
        </p:spPr>
        <p:txBody>
          <a:bodyPr wrap="none" anchor="ctr"/>
          <a:lstStyle/>
          <a:p>
            <a:endParaRPr lang="en-US" sz="2400"/>
          </a:p>
        </p:txBody>
      </p:sp>
      <p:cxnSp>
        <p:nvCxnSpPr>
          <p:cNvPr id="31" name="Egyenes összekötő 22"/>
          <p:cNvCxnSpPr/>
          <p:nvPr/>
        </p:nvCxnSpPr>
        <p:spPr>
          <a:xfrm flipH="1">
            <a:off x="2442431" y="2373274"/>
            <a:ext cx="20241" cy="2734649"/>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custDataLst>
              <p:tags r:id="rId1"/>
            </p:custDataLst>
          </p:nvPr>
        </p:nvPicPr>
        <p:blipFill>
          <a:blip r:embed="rId14" cstate="print">
            <a:extLst>
              <a:ext uri="{28A0092B-C50C-407E-A947-70E740481C1C}">
                <a14:useLocalDpi xmlns:a14="http://schemas.microsoft.com/office/drawing/2010/main" val="0"/>
              </a:ext>
            </a:extLst>
          </a:blip>
          <a:stretch>
            <a:fillRect/>
          </a:stretch>
        </p:blipFill>
        <p:spPr>
          <a:xfrm>
            <a:off x="4724912" y="1677519"/>
            <a:ext cx="370095" cy="3568934"/>
          </a:xfrm>
          <a:prstGeom prst="rect">
            <a:avLst/>
          </a:prstGeom>
        </p:spPr>
      </p:pic>
      <p:pic>
        <p:nvPicPr>
          <p:cNvPr id="34" name="Picture 33"/>
          <p:cNvPicPr>
            <a:picLocks noChangeAspect="1"/>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a:xfrm>
            <a:off x="2519619" y="2298403"/>
            <a:ext cx="153641" cy="212171"/>
          </a:xfrm>
          <a:prstGeom prst="rect">
            <a:avLst/>
          </a:prstGeom>
        </p:spPr>
      </p:pic>
      <p:pic>
        <p:nvPicPr>
          <p:cNvPr id="35" name="Picture 34"/>
          <p:cNvPicPr>
            <a:picLocks noChangeAspect="1"/>
          </p:cNvPicPr>
          <p:nvPr>
            <p:custDataLst>
              <p:tags r:id="rId3"/>
            </p:custDataLst>
          </p:nvPr>
        </p:nvPicPr>
        <p:blipFill>
          <a:blip r:embed="rId16" cstate="print">
            <a:extLst>
              <a:ext uri="{28A0092B-C50C-407E-A947-70E740481C1C}">
                <a14:useLocalDpi xmlns:a14="http://schemas.microsoft.com/office/drawing/2010/main" val="0"/>
              </a:ext>
            </a:extLst>
          </a:blip>
          <a:stretch>
            <a:fillRect/>
          </a:stretch>
        </p:blipFill>
        <p:spPr>
          <a:xfrm>
            <a:off x="1344154" y="3159353"/>
            <a:ext cx="188393" cy="287162"/>
          </a:xfrm>
          <a:prstGeom prst="rect">
            <a:avLst/>
          </a:prstGeom>
        </p:spPr>
      </p:pic>
      <p:pic>
        <p:nvPicPr>
          <p:cNvPr id="36" name="Picture 35"/>
          <p:cNvPicPr>
            <a:picLocks noChangeAspect="1"/>
          </p:cNvPicPr>
          <p:nvPr>
            <p:custDataLst>
              <p:tags r:id="rId4"/>
            </p:custDataLst>
          </p:nvPr>
        </p:nvPicPr>
        <p:blipFill>
          <a:blip r:embed="rId17" cstate="print">
            <a:extLst>
              <a:ext uri="{28A0092B-C50C-407E-A947-70E740481C1C}">
                <a14:useLocalDpi xmlns:a14="http://schemas.microsoft.com/office/drawing/2010/main" val="0"/>
              </a:ext>
            </a:extLst>
          </a:blip>
          <a:stretch>
            <a:fillRect/>
          </a:stretch>
        </p:blipFill>
        <p:spPr>
          <a:xfrm>
            <a:off x="3411703" y="3139233"/>
            <a:ext cx="250580" cy="327401"/>
          </a:xfrm>
          <a:prstGeom prst="rect">
            <a:avLst/>
          </a:prstGeom>
        </p:spPr>
      </p:pic>
      <p:pic>
        <p:nvPicPr>
          <p:cNvPr id="37" name="Picture 36"/>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3051062" y="4378678"/>
            <a:ext cx="237777" cy="331060"/>
          </a:xfrm>
          <a:prstGeom prst="rect">
            <a:avLst/>
          </a:prstGeom>
        </p:spPr>
      </p:pic>
      <p:pic>
        <p:nvPicPr>
          <p:cNvPr id="38" name="Picture 37"/>
          <p:cNvPicPr>
            <a:picLocks noChangeAspect="1"/>
          </p:cNvPicPr>
          <p:nvPr>
            <p:custDataLst>
              <p:tags r:id="rId6"/>
            </p:custDataLst>
          </p:nvPr>
        </p:nvPicPr>
        <p:blipFill>
          <a:blip r:embed="rId19" cstate="print">
            <a:extLst>
              <a:ext uri="{28A0092B-C50C-407E-A947-70E740481C1C}">
                <a14:useLocalDpi xmlns:a14="http://schemas.microsoft.com/office/drawing/2010/main" val="0"/>
              </a:ext>
            </a:extLst>
          </a:blip>
          <a:stretch>
            <a:fillRect/>
          </a:stretch>
        </p:blipFill>
        <p:spPr>
          <a:xfrm>
            <a:off x="2246573" y="3302933"/>
            <a:ext cx="144495" cy="149983"/>
          </a:xfrm>
          <a:prstGeom prst="rect">
            <a:avLst/>
          </a:prstGeom>
        </p:spPr>
      </p:pic>
      <p:pic>
        <p:nvPicPr>
          <p:cNvPr id="39" name="Picture 38"/>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2533298" y="3302933"/>
            <a:ext cx="144495" cy="149983"/>
          </a:xfrm>
          <a:prstGeom prst="rect">
            <a:avLst/>
          </a:prstGeom>
        </p:spPr>
      </p:pic>
      <p:pic>
        <p:nvPicPr>
          <p:cNvPr id="40" name="Picture 39"/>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2471005" y="4055481"/>
            <a:ext cx="159128" cy="299966"/>
          </a:xfrm>
          <a:prstGeom prst="rect">
            <a:avLst/>
          </a:prstGeom>
        </p:spPr>
      </p:pic>
      <p:pic>
        <p:nvPicPr>
          <p:cNvPr id="3" name="Picture 2"/>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974736" y="2686676"/>
            <a:ext cx="369418" cy="283464"/>
          </a:xfrm>
          <a:prstGeom prst="rect">
            <a:avLst/>
          </a:prstGeom>
        </p:spPr>
      </p:pic>
      <p:pic>
        <p:nvPicPr>
          <p:cNvPr id="4" name="Picture 3"/>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3282660" y="2566175"/>
            <a:ext cx="588874" cy="283464"/>
          </a:xfrm>
          <a:prstGeom prst="rect">
            <a:avLst/>
          </a:prstGeom>
        </p:spPr>
      </p:pic>
      <p:pic>
        <p:nvPicPr>
          <p:cNvPr id="5" name="Picture 4"/>
          <p:cNvPicPr>
            <a:picLocks noChangeAspect="1"/>
          </p:cNvPicPr>
          <p:nvPr>
            <p:custDataLst>
              <p:tags r:id="rId11"/>
            </p:custDataLst>
          </p:nvPr>
        </p:nvPicPr>
        <p:blipFill>
          <a:blip r:embed="rId23" cstate="print">
            <a:extLst>
              <a:ext uri="{28A0092B-C50C-407E-A947-70E740481C1C}">
                <a14:useLocalDpi xmlns:a14="http://schemas.microsoft.com/office/drawing/2010/main" val="0"/>
              </a:ext>
            </a:extLst>
          </a:blip>
          <a:stretch>
            <a:fillRect/>
          </a:stretch>
        </p:blipFill>
        <p:spPr>
          <a:xfrm>
            <a:off x="3041401" y="4860053"/>
            <a:ext cx="587045" cy="283464"/>
          </a:xfrm>
          <a:prstGeom prst="rect">
            <a:avLst/>
          </a:prstGeom>
        </p:spPr>
      </p:pic>
      <p:sp>
        <p:nvSpPr>
          <p:cNvPr id="10" name="Rectangle 9"/>
          <p:cNvSpPr/>
          <p:nvPr/>
        </p:nvSpPr>
        <p:spPr>
          <a:xfrm>
            <a:off x="4552924" y="1953796"/>
            <a:ext cx="4256510" cy="16404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Text Box 42"/>
          <p:cNvSpPr txBox="1">
            <a:spLocks noChangeArrowheads="1"/>
          </p:cNvSpPr>
          <p:nvPr/>
        </p:nvSpPr>
        <p:spPr bwMode="auto">
          <a:xfrm>
            <a:off x="7931814" y="1958662"/>
            <a:ext cx="805029" cy="415498"/>
          </a:xfrm>
          <a:prstGeom prst="rect">
            <a:avLst/>
          </a:prstGeom>
          <a:noFill/>
        </p:spPr>
        <p:txBody>
          <a:bodyPr wrap="none" rtlCol="0">
            <a:spAutoFit/>
          </a:bodyPr>
          <a:lstStyle>
            <a:defPPr>
              <a:defRPr lang="en-US"/>
            </a:defPPr>
            <a:lvl1pPr>
              <a:defRPr sz="2800">
                <a:latin typeface="Whipsmart" pitchFamily="34" charset="0"/>
              </a:defRPr>
            </a:lvl1pPr>
          </a:lstStyle>
          <a:p>
            <a:r>
              <a:rPr lang="hu-HU" sz="2100" dirty="0" smtClean="0">
                <a:solidFill>
                  <a:srgbClr val="FF0000"/>
                </a:solidFill>
              </a:rPr>
              <a:t>ismert</a:t>
            </a:r>
            <a:endParaRPr lang="hu-HU" sz="2100" dirty="0">
              <a:solidFill>
                <a:srgbClr val="FF0000"/>
              </a:solidFill>
            </a:endParaRPr>
          </a:p>
        </p:txBody>
      </p:sp>
      <p:sp>
        <p:nvSpPr>
          <p:cNvPr id="42" name="Rectangle 41"/>
          <p:cNvSpPr/>
          <p:nvPr/>
        </p:nvSpPr>
        <p:spPr>
          <a:xfrm>
            <a:off x="4552924" y="4447615"/>
            <a:ext cx="4256510" cy="8988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Text Box 42"/>
          <p:cNvSpPr txBox="1">
            <a:spLocks noChangeArrowheads="1"/>
          </p:cNvSpPr>
          <p:nvPr/>
        </p:nvSpPr>
        <p:spPr bwMode="auto">
          <a:xfrm>
            <a:off x="7816855" y="4935768"/>
            <a:ext cx="992579" cy="415498"/>
          </a:xfrm>
          <a:prstGeom prst="rect">
            <a:avLst/>
          </a:prstGeom>
          <a:noFill/>
        </p:spPr>
        <p:txBody>
          <a:bodyPr wrap="none" rtlCol="0">
            <a:spAutoFit/>
          </a:bodyPr>
          <a:lstStyle>
            <a:defPPr>
              <a:defRPr lang="en-US"/>
            </a:defPPr>
            <a:lvl1pPr>
              <a:defRPr sz="2800">
                <a:latin typeface="Whipsmart" pitchFamily="34" charset="0"/>
              </a:defRPr>
            </a:lvl1pPr>
          </a:lstStyle>
          <a:p>
            <a:pPr algn="ctr"/>
            <a:r>
              <a:rPr lang="hu-HU" sz="2100" dirty="0" smtClean="0">
                <a:solidFill>
                  <a:srgbClr val="FF0000"/>
                </a:solidFill>
              </a:rPr>
              <a:t>keresett</a:t>
            </a:r>
            <a:endParaRPr lang="hu-HU" sz="2100" dirty="0">
              <a:solidFill>
                <a:srgbClr val="FF0000"/>
              </a:solidFill>
            </a:endParaRPr>
          </a:p>
        </p:txBody>
      </p:sp>
    </p:spTree>
    <p:extLst>
      <p:ext uri="{BB962C8B-B14F-4D97-AF65-F5344CB8AC3E}">
        <p14:creationId xmlns:p14="http://schemas.microsoft.com/office/powerpoint/2010/main" val="170962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left)">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left)">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wipe(left)">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left)">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left)">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wipe(left)">
                                      <p:cBhvr>
                                        <p:cTn id="52" dur="500"/>
                                        <p:tgtEl>
                                          <p:spTgt spid="4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left)">
                                      <p:cBhvr>
                                        <p:cTn id="57" dur="500"/>
                                        <p:tgtEl>
                                          <p:spTgt spid="3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wipe(left)">
                                      <p:cBhvr>
                                        <p:cTn id="6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5" grpId="0" animBg="1"/>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Törésmutató és </a:t>
            </a:r>
            <a:r>
              <a:rPr lang="hu-HU" dirty="0" err="1" smtClean="0"/>
              <a:t>reflektancia</a:t>
            </a:r>
            <a:endParaRPr lang="en-US" dirty="0"/>
          </a:p>
        </p:txBody>
      </p:sp>
      <p:sp>
        <p:nvSpPr>
          <p:cNvPr id="3" name="Content Placeholder 2"/>
          <p:cNvSpPr>
            <a:spLocks noGrp="1"/>
          </p:cNvSpPr>
          <p:nvPr>
            <p:ph idx="1"/>
          </p:nvPr>
        </p:nvSpPr>
        <p:spPr/>
        <p:txBody>
          <a:bodyPr>
            <a:noAutofit/>
          </a:bodyPr>
          <a:lstStyle/>
          <a:p>
            <a:r>
              <a:rPr lang="hu-HU" dirty="0" smtClean="0"/>
              <a:t>a </a:t>
            </a:r>
            <a:r>
              <a:rPr lang="hu-HU" dirty="0" err="1" smtClean="0"/>
              <a:t>reflektancia</a:t>
            </a:r>
            <a:r>
              <a:rPr lang="hu-HU" dirty="0" smtClean="0"/>
              <a:t>, </a:t>
            </a:r>
            <a:r>
              <a:rPr lang="hu-HU" dirty="0" err="1" smtClean="0"/>
              <a:t>transzmittancia</a:t>
            </a:r>
            <a:r>
              <a:rPr lang="hu-HU" dirty="0" smtClean="0"/>
              <a:t> és a törési szög az anyagi jellemzőktől függenek</a:t>
            </a:r>
          </a:p>
          <a:p>
            <a:pPr lvl="1"/>
            <a:r>
              <a:rPr lang="hu-HU" dirty="0" smtClean="0"/>
              <a:t>törésmutató</a:t>
            </a:r>
          </a:p>
          <a:p>
            <a:pPr lvl="1"/>
            <a:r>
              <a:rPr lang="hu-HU" dirty="0" smtClean="0"/>
              <a:t>kioltási tényező</a:t>
            </a:r>
          </a:p>
          <a:p>
            <a:r>
              <a:rPr lang="hu-HU" dirty="0" err="1" smtClean="0"/>
              <a:t>reflektancia</a:t>
            </a:r>
            <a:r>
              <a:rPr lang="hu-HU" dirty="0" smtClean="0"/>
              <a:t>, </a:t>
            </a:r>
            <a:r>
              <a:rPr lang="hu-HU" dirty="0" err="1" smtClean="0"/>
              <a:t>transzmittancia</a:t>
            </a:r>
            <a:r>
              <a:rPr lang="hu-HU" dirty="0" smtClean="0"/>
              <a:t> meghatározása</a:t>
            </a:r>
          </a:p>
          <a:p>
            <a:pPr lvl="1"/>
            <a:r>
              <a:rPr lang="hu-HU" dirty="0" smtClean="0"/>
              <a:t>legegyszerűbb modell: konstans </a:t>
            </a:r>
            <a:r>
              <a:rPr lang="hu-HU" dirty="0" err="1" smtClean="0"/>
              <a:t>reflektancia</a:t>
            </a:r>
            <a:r>
              <a:rPr lang="hu-HU" dirty="0" smtClean="0"/>
              <a:t> (tükör színe)</a:t>
            </a:r>
          </a:p>
          <a:p>
            <a:pPr lvl="1"/>
            <a:r>
              <a:rPr lang="hu-HU" dirty="0" err="1" smtClean="0"/>
              <a:t>Fresnel</a:t>
            </a:r>
            <a:r>
              <a:rPr lang="hu-HU" dirty="0" smtClean="0"/>
              <a:t> </a:t>
            </a:r>
            <a:r>
              <a:rPr lang="hu-HU" dirty="0" err="1" smtClean="0"/>
              <a:t>Szirmay-féle</a:t>
            </a:r>
            <a:r>
              <a:rPr lang="hu-HU" dirty="0" smtClean="0"/>
              <a:t> közelítéssel:</a:t>
            </a:r>
            <a:endParaRPr lang="en-US" dirty="0" smtClean="0"/>
          </a:p>
          <a:p>
            <a:pPr lvl="2"/>
            <a:endParaRPr lang="en-US" dirty="0" smtClean="0"/>
          </a:p>
          <a:p>
            <a:r>
              <a:rPr lang="hu-HU" dirty="0" smtClean="0"/>
              <a:t>törési szög meghatározása</a:t>
            </a:r>
          </a:p>
          <a:p>
            <a:pPr lvl="1"/>
            <a:r>
              <a:rPr lang="hu-HU" dirty="0" err="1" smtClean="0"/>
              <a:t>Snelius-Descartes</a:t>
            </a:r>
            <a:endParaRPr lang="en-US" dirty="0" smtClean="0"/>
          </a:p>
          <a:p>
            <a:endParaRPr lang="en-US" dirty="0"/>
          </a:p>
        </p:txBody>
      </p:sp>
      <p:pic>
        <p:nvPicPr>
          <p:cNvPr id="5" name="Picture 4"/>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3431914" y="2761262"/>
            <a:ext cx="136017" cy="201626"/>
          </a:xfrm>
          <a:prstGeom prst="rect">
            <a:avLst/>
          </a:prstGeom>
        </p:spPr>
      </p:pic>
      <p:pic>
        <p:nvPicPr>
          <p:cNvPr id="9" name="Picture 8"/>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2217284" y="6044277"/>
            <a:ext cx="1099337" cy="620878"/>
          </a:xfrm>
          <a:prstGeom prst="rect">
            <a:avLst/>
          </a:prstGeom>
        </p:spPr>
      </p:pic>
      <p:pic>
        <p:nvPicPr>
          <p:cNvPr id="16" name="Picture 15"/>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7384475" y="3598905"/>
            <a:ext cx="1164946" cy="185624"/>
          </a:xfrm>
          <a:prstGeom prst="rect">
            <a:avLst/>
          </a:prstGeom>
        </p:spPr>
      </p:pic>
      <p:pic>
        <p:nvPicPr>
          <p:cNvPr id="7" name="Picture 6"/>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1481034" y="4606169"/>
            <a:ext cx="6475060" cy="713316"/>
          </a:xfrm>
          <a:prstGeom prst="rect">
            <a:avLst/>
          </a:prstGeom>
        </p:spPr>
      </p:pic>
      <p:pic>
        <p:nvPicPr>
          <p:cNvPr id="4" name="Picture 3"/>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3431914" y="3236025"/>
            <a:ext cx="123215" cy="131217"/>
          </a:xfrm>
          <a:prstGeom prst="rect">
            <a:avLst/>
          </a:prstGeom>
        </p:spPr>
      </p:pic>
    </p:spTree>
    <p:extLst>
      <p:ext uri="{BB962C8B-B14F-4D97-AF65-F5344CB8AC3E}">
        <p14:creationId xmlns:p14="http://schemas.microsoft.com/office/powerpoint/2010/main" val="4381094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Elnyelő és átlátszó anyagok</a:t>
            </a:r>
            <a:endParaRPr lang="en-US" dirty="0"/>
          </a:p>
        </p:txBody>
      </p:sp>
      <p:sp>
        <p:nvSpPr>
          <p:cNvPr id="4" name="Text Placeholder 3"/>
          <p:cNvSpPr>
            <a:spLocks noGrp="1"/>
          </p:cNvSpPr>
          <p:nvPr>
            <p:ph type="body" idx="1"/>
          </p:nvPr>
        </p:nvSpPr>
        <p:spPr/>
        <p:txBody>
          <a:bodyPr/>
          <a:lstStyle/>
          <a:p>
            <a:r>
              <a:rPr lang="hu-HU" dirty="0" smtClean="0"/>
              <a:t>Elnyelő anyag: fém</a:t>
            </a:r>
            <a:endParaRPr lang="en-US" dirty="0"/>
          </a:p>
        </p:txBody>
      </p:sp>
      <p:sp>
        <p:nvSpPr>
          <p:cNvPr id="5" name="Content Placeholder 4"/>
          <p:cNvSpPr>
            <a:spLocks noGrp="1"/>
          </p:cNvSpPr>
          <p:nvPr>
            <p:ph sz="half" idx="2"/>
          </p:nvPr>
        </p:nvSpPr>
        <p:spPr>
          <a:xfrm>
            <a:off x="629842" y="2736056"/>
            <a:ext cx="3082112" cy="2763441"/>
          </a:xfrm>
        </p:spPr>
        <p:txBody>
          <a:bodyPr/>
          <a:lstStyle/>
          <a:p>
            <a:r>
              <a:rPr lang="hu-HU" dirty="0" smtClean="0"/>
              <a:t>tört rész elveszik</a:t>
            </a:r>
            <a:endParaRPr lang="en-US" dirty="0" smtClean="0"/>
          </a:p>
          <a:p>
            <a:r>
              <a:rPr lang="hu-HU" dirty="0" err="1" smtClean="0"/>
              <a:t>reflektancia</a:t>
            </a:r>
            <a:r>
              <a:rPr lang="hu-HU" dirty="0" smtClean="0"/>
              <a:t> hullámhosszfüggő</a:t>
            </a:r>
            <a:endParaRPr lang="en-US" dirty="0" smtClean="0"/>
          </a:p>
          <a:p>
            <a:r>
              <a:rPr lang="hu-HU" dirty="0" smtClean="0"/>
              <a:t>arany</a:t>
            </a:r>
            <a:r>
              <a:rPr lang="en-US" dirty="0" smtClean="0"/>
              <a:t>:</a:t>
            </a:r>
            <a:endParaRPr lang="en-US" dirty="0"/>
          </a:p>
          <a:p>
            <a:pPr lvl="1"/>
            <a:endParaRPr lang="en-US" dirty="0" smtClean="0"/>
          </a:p>
          <a:p>
            <a:pPr lvl="1"/>
            <a:endParaRPr lang="en-US" dirty="0" smtClean="0"/>
          </a:p>
          <a:p>
            <a:r>
              <a:rPr lang="hu-HU" dirty="0" smtClean="0"/>
              <a:t>ezüst</a:t>
            </a:r>
            <a:r>
              <a:rPr lang="en-US" dirty="0" smtClean="0"/>
              <a:t>:</a:t>
            </a:r>
            <a:endParaRPr lang="en-US" dirty="0"/>
          </a:p>
        </p:txBody>
      </p:sp>
      <p:sp>
        <p:nvSpPr>
          <p:cNvPr id="6" name="Text Placeholder 5"/>
          <p:cNvSpPr>
            <a:spLocks noGrp="1"/>
          </p:cNvSpPr>
          <p:nvPr>
            <p:ph type="body" sz="quarter" idx="3"/>
          </p:nvPr>
        </p:nvSpPr>
        <p:spPr/>
        <p:txBody>
          <a:bodyPr/>
          <a:lstStyle/>
          <a:p>
            <a:r>
              <a:rPr lang="hu-HU" dirty="0" smtClean="0"/>
              <a:t>Átlátszó anyag:</a:t>
            </a:r>
          </a:p>
          <a:p>
            <a:r>
              <a:rPr lang="hu-HU" dirty="0" smtClean="0"/>
              <a:t>dielektrikum, víz</a:t>
            </a:r>
            <a:endParaRPr lang="en-US" dirty="0"/>
          </a:p>
        </p:txBody>
      </p:sp>
      <p:sp>
        <p:nvSpPr>
          <p:cNvPr id="7" name="Content Placeholder 6"/>
          <p:cNvSpPr>
            <a:spLocks noGrp="1"/>
          </p:cNvSpPr>
          <p:nvPr>
            <p:ph sz="quarter" idx="4"/>
          </p:nvPr>
        </p:nvSpPr>
        <p:spPr>
          <a:xfrm>
            <a:off x="4629150" y="2736056"/>
            <a:ext cx="2880700" cy="2763441"/>
          </a:xfrm>
        </p:spPr>
        <p:txBody>
          <a:bodyPr>
            <a:noAutofit/>
          </a:bodyPr>
          <a:lstStyle/>
          <a:p>
            <a:r>
              <a:rPr lang="en-US" dirty="0" err="1" smtClean="0"/>
              <a:t>egy</a:t>
            </a:r>
            <a:r>
              <a:rPr lang="en-US" dirty="0" smtClean="0"/>
              <a:t> t</a:t>
            </a:r>
            <a:r>
              <a:rPr lang="hu-HU" dirty="0" err="1" smtClean="0"/>
              <a:t>örésirányt</a:t>
            </a:r>
            <a:r>
              <a:rPr lang="hu-HU" dirty="0" smtClean="0"/>
              <a:t> akarunk, törésmutató ne függjön a hullámhossztól</a:t>
            </a:r>
            <a:endParaRPr lang="en-US" dirty="0" smtClean="0"/>
          </a:p>
          <a:p>
            <a:r>
              <a:rPr lang="hu-HU" dirty="0" smtClean="0"/>
              <a:t>üveg</a:t>
            </a:r>
            <a:r>
              <a:rPr lang="en-US" dirty="0" smtClean="0"/>
              <a:t>:</a:t>
            </a:r>
            <a:endParaRPr lang="hu-HU" dirty="0" smtClean="0"/>
          </a:p>
          <a:p>
            <a:endParaRPr lang="hu-HU" dirty="0" smtClean="0"/>
          </a:p>
          <a:p>
            <a:r>
              <a:rPr lang="hu-HU" dirty="0" smtClean="0"/>
              <a:t>víz</a:t>
            </a:r>
            <a:r>
              <a:rPr lang="en-US" dirty="0" smtClean="0"/>
              <a:t>:</a:t>
            </a:r>
            <a:endParaRPr lang="en-US" dirty="0"/>
          </a:p>
        </p:txBody>
      </p:sp>
      <p:pic>
        <p:nvPicPr>
          <p:cNvPr id="8" name="Picture 39" descr="metalshader"/>
          <p:cNvPicPr>
            <a:picLocks noChangeAspect="1" noChangeArrowheads="1"/>
          </p:cNvPicPr>
          <p:nvPr/>
        </p:nvPicPr>
        <p:blipFill rotWithShape="1">
          <a:blip r:embed="rId10" cstate="print"/>
          <a:srcRect l="8051" t="16117" b="11499"/>
          <a:stretch/>
        </p:blipFill>
        <p:spPr bwMode="auto">
          <a:xfrm>
            <a:off x="2883811" y="1445937"/>
            <a:ext cx="1602363" cy="1290119"/>
          </a:xfrm>
          <a:prstGeom prst="rect">
            <a:avLst/>
          </a:prstGeom>
          <a:noFill/>
          <a:ln w="9525">
            <a:noFill/>
            <a:miter lim="800000"/>
            <a:headEnd/>
            <a:tailEnd/>
          </a:ln>
        </p:spPr>
      </p:pic>
      <p:pic>
        <p:nvPicPr>
          <p:cNvPr id="9" name="Picture 40" descr="skull"/>
          <p:cNvPicPr>
            <a:picLocks noChangeAspect="1" noChangeArrowheads="1"/>
          </p:cNvPicPr>
          <p:nvPr/>
        </p:nvPicPr>
        <p:blipFill>
          <a:blip r:embed="rId11" cstate="print"/>
          <a:srcRect/>
          <a:stretch>
            <a:fillRect/>
          </a:stretch>
        </p:blipFill>
        <p:spPr bwMode="auto">
          <a:xfrm>
            <a:off x="7173882" y="1091208"/>
            <a:ext cx="1587103" cy="2193131"/>
          </a:xfrm>
          <a:prstGeom prst="rect">
            <a:avLst/>
          </a:prstGeom>
          <a:noFill/>
          <a:ln w="9525">
            <a:noFill/>
            <a:miter lim="800000"/>
            <a:headEnd/>
            <a:tailEnd/>
          </a:ln>
        </p:spPr>
      </p:pic>
      <p:pic>
        <p:nvPicPr>
          <p:cNvPr id="12" name="Picture 6" descr="http://images.fineartamerica.com/images-medium-large/9-light-passing-through-prism-david-parker.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537171" y="3149032"/>
            <a:ext cx="1366790" cy="114810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5275045" y="5450520"/>
            <a:ext cx="974522" cy="259232"/>
          </a:xfrm>
          <a:prstGeom prst="rect">
            <a:avLst/>
          </a:prstGeom>
        </p:spPr>
      </p:pic>
      <p:pic>
        <p:nvPicPr>
          <p:cNvPr id="17" name="Picture 16"/>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5275045" y="6247561"/>
            <a:ext cx="1107338" cy="259232"/>
          </a:xfrm>
          <a:prstGeom prst="rect">
            <a:avLst/>
          </a:prstGeom>
        </p:spPr>
      </p:pic>
      <p:pic>
        <p:nvPicPr>
          <p:cNvPr id="18" name="Picture 17"/>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1206498" y="4517135"/>
            <a:ext cx="3275381" cy="546811"/>
          </a:xfrm>
          <a:prstGeom prst="rect">
            <a:avLst/>
          </a:prstGeom>
        </p:spPr>
      </p:pic>
      <p:pic>
        <p:nvPicPr>
          <p:cNvPr id="19" name="Picture 18"/>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1247060" y="5096476"/>
            <a:ext cx="3110789" cy="546811"/>
          </a:xfrm>
          <a:prstGeom prst="rect">
            <a:avLst/>
          </a:prstGeom>
        </p:spPr>
      </p:pic>
      <p:pic>
        <p:nvPicPr>
          <p:cNvPr id="20" name="Picture 19"/>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1220640" y="5797836"/>
            <a:ext cx="3125420" cy="546811"/>
          </a:xfrm>
          <a:prstGeom prst="rect">
            <a:avLst/>
          </a:prstGeom>
        </p:spPr>
      </p:pic>
      <p:pic>
        <p:nvPicPr>
          <p:cNvPr id="21" name="Picture 20"/>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1261202" y="6377177"/>
            <a:ext cx="2960827" cy="546811"/>
          </a:xfrm>
          <a:prstGeom prst="rect">
            <a:avLst/>
          </a:prstGeom>
        </p:spPr>
      </p:pic>
      <p:pic>
        <p:nvPicPr>
          <p:cNvPr id="16" name="Picture 15"/>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6382383" y="4872458"/>
            <a:ext cx="625678" cy="188823"/>
          </a:xfrm>
          <a:prstGeom prst="rect">
            <a:avLst/>
          </a:prstGeom>
        </p:spPr>
      </p:pic>
    </p:spTree>
    <p:extLst>
      <p:ext uri="{BB962C8B-B14F-4D97-AF65-F5344CB8AC3E}">
        <p14:creationId xmlns:p14="http://schemas.microsoft.com/office/powerpoint/2010/main" val="169044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smtClean="0"/>
              <a:t>Elnyelő anyagok</a:t>
            </a:r>
            <a:endParaRPr lang="en-US" dirty="0"/>
          </a:p>
        </p:txBody>
      </p:sp>
      <p:sp>
        <p:nvSpPr>
          <p:cNvPr id="5" name="Text Placeholder 4"/>
          <p:cNvSpPr>
            <a:spLocks noGrp="1"/>
          </p:cNvSpPr>
          <p:nvPr>
            <p:ph type="body" idx="1"/>
          </p:nvPr>
        </p:nvSpPr>
        <p:spPr/>
        <p:txBody>
          <a:bodyPr/>
          <a:lstStyle/>
          <a:p>
            <a:r>
              <a:rPr lang="hu-HU" dirty="0" smtClean="0"/>
              <a:t>fémek</a:t>
            </a:r>
            <a:endParaRPr lang="en-US" dirty="0"/>
          </a:p>
        </p:txBody>
      </p:sp>
    </p:spTree>
    <p:extLst>
      <p:ext uri="{BB962C8B-B14F-4D97-AF65-F5344CB8AC3E}">
        <p14:creationId xmlns:p14="http://schemas.microsoft.com/office/powerpoint/2010/main" val="292139491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131.25"/>
  <p:tag name="ORIGINALWIDTH" val="369.75"/>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e}, \omega)&#10;$$&#10;&#10;\end{document}"/>
  <p:tag name="IGUANATEXSIZE" val="44"/>
  <p:tag name="IGUANATEXCURSOR" val="660"/>
</p:tagLst>
</file>

<file path=ppt/tags/tag10.xml><?xml version="1.0" encoding="utf-8"?>
<p:tagLst xmlns:a="http://schemas.openxmlformats.org/drawingml/2006/main" xmlns:r="http://schemas.openxmlformats.org/officeDocument/2006/relationships" xmlns:p="http://schemas.openxmlformats.org/presentationml/2006/main">
  <p:tag name="ORIGINALHEIGHT" val="336.75"/>
  <p:tag name="ORIGINALWIDTH" val="2355.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omega) = \color{red} \int\limits_\mathit{\Omega} \color{black} L^\mathrm{in}(\rvec{x}, \omega') \color{ppblue} \cos \theta' f_\mathrm{r}(\omega', \rvec{x}, \omega) \color{red} \mathrm{d}\omega'&#10;$$&#10;&#10;\end{document}"/>
  <p:tag name="IGUANATEXSIZE" val="36"/>
  <p:tag name="IGUANATEXCURSOR" val="916"/>
</p:tagLst>
</file>

<file path=ppt/tags/tag100.xml><?xml version="1.0" encoding="utf-8"?>
<p:tagLst xmlns:a="http://schemas.openxmlformats.org/drawingml/2006/main" xmlns:r="http://schemas.openxmlformats.org/officeDocument/2006/relationships" xmlns:p="http://schemas.openxmlformats.org/presentationml/2006/main">
  <p:tag name="ORIGINALHEIGHT" val="241.5"/>
  <p:tag name="ORIGINALWIDTH" val="102"/>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frac{\uvec{d}_\parallel}{\mu}$&#10;\end{document}"/>
  <p:tag name="IGUANATEXSIZE" val="32"/>
  <p:tag name="IGUANATEXCURSOR" val="848"/>
  <p:tag name="TRANSPARENCY" val="True"/>
  <p:tag name="FILENAME" val=""/>
  <p:tag name="INPUTTYPE" val="0"/>
  <p:tag name="LATEXENGINEID" val="0"/>
  <p:tag name="TEMPFOLDER" val="c:\temp\"/>
</p:tagLst>
</file>

<file path=ppt/tags/tag101.xml><?xml version="1.0" encoding="utf-8"?>
<p:tagLst xmlns:a="http://schemas.openxmlformats.org/drawingml/2006/main" xmlns:r="http://schemas.openxmlformats.org/officeDocument/2006/relationships" xmlns:p="http://schemas.openxmlformats.org/presentationml/2006/main">
  <p:tag name="ORIGINALHEIGHT" val="123.0172"/>
  <p:tag name="ORIGINALWIDTH" val="450.0628"/>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uvec{n} \cos \beta$&#10;\end{document}"/>
  <p:tag name="IGUANATEXSIZE" val="32"/>
  <p:tag name="IGUANATEXCURSOR" val="893"/>
</p:tagLst>
</file>

<file path=ppt/tags/tag102.xml><?xml version="1.0" encoding="utf-8"?>
<p:tagLst xmlns:a="http://schemas.openxmlformats.org/drawingml/2006/main" xmlns:r="http://schemas.openxmlformats.org/officeDocument/2006/relationships" xmlns:p="http://schemas.openxmlformats.org/presentationml/2006/main">
  <p:tag name="ORIGINALHEIGHT" val="183.7757"/>
  <p:tag name="ORIGINALWIDTH" val="453.0632"/>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mu = \frac{\sin \alpha}{\sin \beta}$&#10;\end{document}"/>
  <p:tag name="IGUANATEXSIZE" val="32"/>
  <p:tag name="IGUANATEXCURSOR" val="910"/>
</p:tagLst>
</file>

<file path=ppt/tags/tag103.xml><?xml version="1.0" encoding="utf-8"?>
<p:tagLst xmlns:a="http://schemas.openxmlformats.org/drawingml/2006/main" xmlns:r="http://schemas.openxmlformats.org/officeDocument/2006/relationships" xmlns:p="http://schemas.openxmlformats.org/presentationml/2006/main">
  <p:tag name="ORIGINALHEIGHT" val="241.5"/>
  <p:tag name="ORIGINALWIDTH" val="919.5"/>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vec{d}_\idx{t} = \frac{\uvec{d}_\parallel}{\mu} - \uvec{n} \cos \beta$&#10;\end{document}"/>
  <p:tag name="IGUANATEXSIZE" val="32"/>
  <p:tag name="IGUANATEXCURSOR" val="848"/>
  <p:tag name="TRANSPARENCY" val="True"/>
  <p:tag name="FILENAME" val=""/>
  <p:tag name="INPUTTYPE" val="0"/>
  <p:tag name="LATEXENGINEID" val="0"/>
  <p:tag name="TEMPFOLDER" val="c:\temp\"/>
</p:tagLst>
</file>

<file path=ppt/tags/tag104.xml><?xml version="1.0" encoding="utf-8"?>
<p:tagLst xmlns:a="http://schemas.openxmlformats.org/drawingml/2006/main" xmlns:r="http://schemas.openxmlformats.org/officeDocument/2006/relationships" xmlns:p="http://schemas.openxmlformats.org/presentationml/2006/main">
  <p:tag name="ORIGINALHEIGHT" val="131.25"/>
  <p:tag name="ORIGINALWIDTH" val="420"/>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L_\idx{env}(\omega)$&#10;\end{document}"/>
  <p:tag name="IGUANATEXSIZE" val="36"/>
  <p:tag name="IGUANATEXCURSOR" val="848"/>
  <p:tag name="TRANSPARENCY" val="True"/>
  <p:tag name="FILENAME" val=""/>
  <p:tag name="INPUTTYPE" val="0"/>
  <p:tag name="LATEXENGINEID" val="0"/>
  <p:tag name="TEMPFOLDER" val="c:\temp\"/>
</p:tagLst>
</file>

<file path=ppt/tags/tag105.xml><?xml version="1.0" encoding="utf-8"?>
<p:tagLst xmlns:a="http://schemas.openxmlformats.org/drawingml/2006/main" xmlns:r="http://schemas.openxmlformats.org/officeDocument/2006/relationships" xmlns:p="http://schemas.openxmlformats.org/presentationml/2006/main">
  <p:tag name="ORIGINALHEIGHT" val="90.0078"/>
  <p:tag name="ORIGINALWIDTH" val="580.850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_\idx{w} \rmx{V} \rmx{P} = \rvec{x}_\idx{ndc}&#10;$$&#10;&#10;\end{document}"/>
  <p:tag name="IGUANATEXSIZE" val="38"/>
  <p:tag name="IGUANATEXCURSOR" val="852"/>
  <p:tag name="TRANSPARENCY" val="True"/>
  <p:tag name="FILENAME" val=""/>
  <p:tag name="INPUTTYPE" val="0"/>
  <p:tag name="LATEXENGINEID" val="1"/>
  <p:tag name="TEMPFOLDER" val="c:\temp\"/>
</p:tagLst>
</file>

<file path=ppt/tags/tag106.xml><?xml version="1.0" encoding="utf-8"?>
<p:tagLst xmlns:a="http://schemas.openxmlformats.org/drawingml/2006/main" xmlns:r="http://schemas.openxmlformats.org/officeDocument/2006/relationships" xmlns:p="http://schemas.openxmlformats.org/presentationml/2006/main">
  <p:tag name="ORIGINALHEIGHT" val="87.60756"/>
  <p:tag name="ORIGINALWIDTH" val="479.441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d} = \rvec{x}_\idx{w} - \rvec{e}&#10;$$&#10;&#10;\end{document}"/>
  <p:tag name="IGUANATEXSIZE" val="38"/>
  <p:tag name="IGUANATEXCURSOR" val="800"/>
  <p:tag name="TRANSPARENCY" val="True"/>
  <p:tag name="FILENAME" val=""/>
  <p:tag name="INPUTTYPE" val="0"/>
  <p:tag name="LATEXENGINEID" val="1"/>
  <p:tag name="TEMPFOLDER" val="c:\temp\"/>
</p:tagLst>
</file>

<file path=ppt/tags/tag107.xml><?xml version="1.0" encoding="utf-8"?>
<p:tagLst xmlns:a="http://schemas.openxmlformats.org/drawingml/2006/main" xmlns:r="http://schemas.openxmlformats.org/officeDocument/2006/relationships" xmlns:p="http://schemas.openxmlformats.org/presentationml/2006/main">
  <p:tag name="ORIGINALHEIGHT" val="119.4103"/>
  <p:tag name="ORIGINALWIDTH" val="877.87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d} = \rvec{x}_\idx{ndc} (\rmx{V} \rmx{P})^{-1} - \rvec{e}&#10;$$&#10;&#10;\end{document}"/>
  <p:tag name="IGUANATEXSIZE" val="38"/>
  <p:tag name="IGUANATEXCURSOR" val="843"/>
  <p:tag name="TRANSPARENCY" val="True"/>
  <p:tag name="FILENAME" val=""/>
  <p:tag name="INPUTTYPE" val="0"/>
  <p:tag name="LATEXENGINEID" val="1"/>
  <p:tag name="TEMPFOLDER" val="c:\temp\"/>
</p:tagLst>
</file>

<file path=ppt/tags/tag108.xml><?xml version="1.0" encoding="utf-8"?>
<p:tagLst xmlns:a="http://schemas.openxmlformats.org/drawingml/2006/main" xmlns:r="http://schemas.openxmlformats.org/officeDocument/2006/relationships" xmlns:p="http://schemas.openxmlformats.org/presentationml/2006/main">
  <p:tag name="ORIGINALHEIGHT" val="119.4103"/>
  <p:tag name="ORIGINALWIDTH" val="766.86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d} = \rvec{x}_\idx{ndc} (\rmx{E} \rmx{V} \rmx{P})^{-1}&#10;$$&#10;&#10;\end{document}"/>
  <p:tag name="IGUANATEXSIZE" val="38"/>
  <p:tag name="IGUANATEXCURSOR" val="826"/>
  <p:tag name="TRANSPARENCY" val="True"/>
  <p:tag name="FILENAME" val=""/>
  <p:tag name="INPUTTYPE" val="0"/>
  <p:tag name="LATEXENGINEID" val="1"/>
  <p:tag name="TEMPFOLDER" val="c:\temp\"/>
</p:tagLst>
</file>

<file path=ppt/tags/tag109.xml><?xml version="1.0" encoding="utf-8"?>
<p:tagLst xmlns:a="http://schemas.openxmlformats.org/drawingml/2006/main" xmlns:r="http://schemas.openxmlformats.org/officeDocument/2006/relationships" xmlns:p="http://schemas.openxmlformats.org/presentationml/2006/main">
  <p:tag name="ORIGINALHEIGHT" val="119.4103"/>
  <p:tag name="ORIGINALWIDTH" val="873.075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d} = \rvec{x}_\idx{ndc} (\rmx{V} \rmx{P})^{-1} \rmx{E}^{-1}&#10;$$&#10;&#10;\end{document}"/>
  <p:tag name="IGUANATEXSIZE" val="38"/>
  <p:tag name="IGUANATEXCURSOR" val="844"/>
  <p:tag name="TRANSPARENCY" val="True"/>
  <p:tag name="FILENAME" val=""/>
  <p:tag name="INPUTTYPE" val="0"/>
  <p:tag name="LATEXENGINEID" val="1"/>
  <p:tag name="TEMPFOLDER" val="c:\temp\"/>
</p:tagLst>
</file>

<file path=ppt/tags/tag11.xml><?xml version="1.0" encoding="utf-8"?>
<p:tagLst xmlns:a="http://schemas.openxmlformats.org/drawingml/2006/main" xmlns:r="http://schemas.openxmlformats.org/officeDocument/2006/relationships" xmlns:p="http://schemas.openxmlformats.org/presentationml/2006/main">
  <p:tag name="ORIGINALHEIGHT" val="108"/>
  <p:tag name="ORIGINALWIDTH" val="85.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theta'&#10;$$&#10;&#10;\end{document}"/>
  <p:tag name="IGUANATEXSIZE" val="36"/>
  <p:tag name="IGUANATEXCURSOR" val="787"/>
</p:tagLst>
</file>

<file path=ppt/tags/tag110.xml><?xml version="1.0" encoding="utf-8"?>
<p:tagLst xmlns:a="http://schemas.openxmlformats.org/drawingml/2006/main" xmlns:r="http://schemas.openxmlformats.org/officeDocument/2006/relationships" xmlns:p="http://schemas.openxmlformats.org/presentationml/2006/main">
  <p:tag name="ORIGINALHEIGHT" val="233.4202"/>
  <p:tag name="ORIGINALWIDTH" val="324.628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d} = \frac{\rvec{d}}{|\rvec{d}|}$$&#10;&#10;\end{document}"/>
  <p:tag name="IGUANATEXSIZE" val="38"/>
  <p:tag name="IGUANATEXCURSOR" val="818"/>
  <p:tag name="TRANSPARENCY" val="True"/>
  <p:tag name="FILENAME" val=""/>
  <p:tag name="INPUTTYPE" val="0"/>
  <p:tag name="LATEXENGINEID" val="1"/>
  <p:tag name="TEMPFOLDER" val="c:\temp\"/>
</p:tagLst>
</file>

<file path=ppt/tags/tag12.xml><?xml version="1.0" encoding="utf-8"?>
<p:tagLst xmlns:a="http://schemas.openxmlformats.org/drawingml/2006/main" xmlns:r="http://schemas.openxmlformats.org/officeDocument/2006/relationships" xmlns:p="http://schemas.openxmlformats.org/presentationml/2006/main">
  <p:tag name="ORIGINALHEIGHT" val="114.0159"/>
  <p:tag name="ORIGINALWIDTH" val="1550.466"/>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az $\omega$ irányba visszavert radiancia&#10;\end{document}"/>
  <p:tag name="IGUANATEXSIZE" val="28"/>
  <p:tag name="IGUANATEXCURSOR" val="919"/>
</p:tagLst>
</file>

<file path=ppt/tags/tag13.xml><?xml version="1.0" encoding="utf-8"?>
<p:tagLst xmlns:a="http://schemas.openxmlformats.org/drawingml/2006/main" xmlns:r="http://schemas.openxmlformats.org/officeDocument/2006/relationships" xmlns:p="http://schemas.openxmlformats.org/presentationml/2006/main">
  <p:tag name="ORIGINALHEIGHT" val="128.2679"/>
  <p:tag name="ORIGINALWIDTH" val="1801.751"/>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lor{red} minden bejövő $\omega'$ irányra összegezve&#10;\end{document}"/>
  <p:tag name="IGUANATEXSIZE" val="24"/>
  <p:tag name="IGUANATEXCURSOR" val="914"/>
</p:tagLst>
</file>

<file path=ppt/tags/tag14.xml><?xml version="1.0" encoding="utf-8"?>
<p:tagLst xmlns:a="http://schemas.openxmlformats.org/drawingml/2006/main" xmlns:r="http://schemas.openxmlformats.org/officeDocument/2006/relationships" xmlns:p="http://schemas.openxmlformats.org/presentationml/2006/main">
  <p:tag name="ORIGINALHEIGHT" val="138.0193"/>
  <p:tag name="ORIGINALWIDTH" val="1935.27"/>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lor{black} az onnan bejövő $L^\mathrm{in}$ radiancia, szorozva&#10;\end{document}"/>
  <p:tag name="IGUANATEXSIZE" val="24"/>
  <p:tag name="IGUANATEXCURSOR" val="894"/>
</p:tagLst>
</file>

<file path=ppt/tags/tag15.xml><?xml version="1.0" encoding="utf-8"?>
<p:tagLst xmlns:a="http://schemas.openxmlformats.org/drawingml/2006/main" xmlns:r="http://schemas.openxmlformats.org/officeDocument/2006/relationships" xmlns:p="http://schemas.openxmlformats.org/presentationml/2006/main">
  <p:tag name="ORIGINALHEIGHT" val="114.0159"/>
  <p:tag name="ORIGINALWIDTH" val="2522.602"/>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lor{ppblue} az $\omega$ irányba történő visszaverődés valószínűségével&#10;\end{document}"/>
  <p:tag name="IGUANATEXSIZE" val="24"/>
  <p:tag name="IGUANATEXCURSOR" val="951"/>
</p:tagLst>
</file>

<file path=ppt/tags/tag16.xml><?xml version="1.0" encoding="utf-8"?>
<p:tagLst xmlns:a="http://schemas.openxmlformats.org/drawingml/2006/main" xmlns:r="http://schemas.openxmlformats.org/officeDocument/2006/relationships" xmlns:p="http://schemas.openxmlformats.org/presentationml/2006/main">
  <p:tag name="ORIGINALHEIGHT" val="336.75"/>
  <p:tag name="ORIGINALWIDTH" val="2355.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omega) = \color{red} \int\limits_\mathit{\Omega} \color{black} L^\mathrm{in}(\rvec{x}, \omega') \color{ppblue} \cos \theta' f_\mathrm{r}(\omega', \rvec{x}, \omega) \color{red} \mathrm{d}\omega'&#10;$$&#10;&#10;\end{document}"/>
  <p:tag name="IGUANATEXSIZE" val="36"/>
  <p:tag name="IGUANATEXCURSOR" val="916"/>
</p:tagLst>
</file>

<file path=ppt/tags/tag17.xml><?xml version="1.0" encoding="utf-8"?>
<p:tagLst xmlns:a="http://schemas.openxmlformats.org/drawingml/2006/main" xmlns:r="http://schemas.openxmlformats.org/officeDocument/2006/relationships" xmlns:p="http://schemas.openxmlformats.org/presentationml/2006/main">
  <p:tag name="ORIGINALHEIGHT" val="114.0159"/>
  <p:tag name="ORIGINALWIDTH" val="2263.816"/>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Dirac-delta az $\omega_\idx{r}$ ideális visszaverődési iránynál&#10;\end{document}"/>
  <p:tag name="IGUANATEXSIZE" val="28"/>
  <p:tag name="IGUANATEXCURSOR" val="902"/>
</p:tagLst>
</file>

<file path=ppt/tags/tag18.xml><?xml version="1.0" encoding="utf-8"?>
<p:tagLst xmlns:a="http://schemas.openxmlformats.org/drawingml/2006/main" xmlns:r="http://schemas.openxmlformats.org/officeDocument/2006/relationships" xmlns:p="http://schemas.openxmlformats.org/presentationml/2006/main">
  <p:tag name="ORIGINALHEIGHT" val="142.5199"/>
  <p:tag name="ORIGINALWIDTH" val="1942.771"/>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L(\rvec{x}, \omega) = L^\idx{in}(\rvec{x}, \omega_\idx{r}) R + L^\idx{in}(\rvec{x}, \omega_\idx{t}) T$&#10;\end{document}"/>
  <p:tag name="IGUANATEXSIZE" val="36"/>
  <p:tag name="IGUANATEXCURSOR" val="969"/>
</p:tagLst>
</file>

<file path=ppt/tags/tag19.xml><?xml version="1.0" encoding="utf-8"?>
<p:tagLst xmlns:a="http://schemas.openxmlformats.org/drawingml/2006/main" xmlns:r="http://schemas.openxmlformats.org/officeDocument/2006/relationships" xmlns:p="http://schemas.openxmlformats.org/presentationml/2006/main">
  <p:tag name="ORIGINALHEIGHT" val="539.6987"/>
  <p:tag name="ORIGINALWIDTH" val="55.9663"/>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L_\idx{in}&#10;$ \\&#10;$&#10;\uvec{n}&#10;$ \\&#10;$&#10;\uvec{d}&#10;$ \\&#10;$&#10;R&#10;$ \\&#10;$&#10;T&#10;$ \\&#10;$&#10;\alpha&#10;$ \\&#10;$&#10;\beta&#10;$ \\&#10;$&#10;\uvec{d}_\idx{r}&#10;$ \\&#10;$&#10;\uvec{d}_\idx{t}&#10;$&#10;\end{document}"/>
  <p:tag name="IGUANATEXSIZE" val="32"/>
  <p:tag name="IGUANATEXCURSOR" val="915"/>
  <p:tag name="TRANSPARENCY" val="True"/>
  <p:tag name="FILENAME" val=""/>
  <p:tag name="INPUTTYPE" val="0"/>
  <p:tag name="LATEXENGINEID" val="0"/>
  <p:tag name="TEMPFOLDER" val="c:\temp\"/>
</p:tagLst>
</file>

<file path=ppt/tags/tag2.xml><?xml version="1.0" encoding="utf-8"?>
<p:tagLst xmlns:a="http://schemas.openxmlformats.org/drawingml/2006/main" xmlns:r="http://schemas.openxmlformats.org/officeDocument/2006/relationships" xmlns:p="http://schemas.openxmlformats.org/presentationml/2006/main">
  <p:tag name="ORIGINALHEIGHT" val="131.25"/>
  <p:tag name="ORIGINALWIDTH" val="378.75"/>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omega)&#10;$$&#10;&#10;\end{document}"/>
  <p:tag name="IGUANATEXSIZE" val="44"/>
  <p:tag name="IGUANATEXCURSOR" val="661"/>
</p:tagLst>
</file>

<file path=ppt/tags/tag20.xml><?xml version="1.0" encoding="utf-8"?>
<p:tagLst xmlns:a="http://schemas.openxmlformats.org/drawingml/2006/main" xmlns:r="http://schemas.openxmlformats.org/officeDocument/2006/relationships" xmlns:p="http://schemas.openxmlformats.org/presentationml/2006/main">
  <p:tag name="ORIGINALHEIGHT" val="87.01212"/>
  <p:tag name="ORIGINALWIDTH" val="63.00882"/>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uvec{n}$&#10;\end{document}"/>
  <p:tag name="IGUANATEXSIZE" val="32"/>
  <p:tag name="IGUANATEXCURSOR" val="886"/>
</p:tagLst>
</file>

<file path=ppt/tags/tag21.xml><?xml version="1.0" encoding="utf-8"?>
<p:tagLst xmlns:a="http://schemas.openxmlformats.org/drawingml/2006/main" xmlns:r="http://schemas.openxmlformats.org/officeDocument/2006/relationships" xmlns:p="http://schemas.openxmlformats.org/presentationml/2006/main">
  <p:tag name="ORIGINALHEIGHT" val="117.7665"/>
  <p:tag name="ORIGINALWIDTH" val="77.26079"/>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uvec{d}$&#10;\end{document}"/>
  <p:tag name="IGUANATEXSIZE" val="32"/>
  <p:tag name="IGUANATEXCURSOR" val="886"/>
</p:tagLst>
</file>

<file path=ppt/tags/tag22.xml><?xml version="1.0" encoding="utf-8"?>
<p:tagLst xmlns:a="http://schemas.openxmlformats.org/drawingml/2006/main" xmlns:r="http://schemas.openxmlformats.org/officeDocument/2006/relationships" xmlns:p="http://schemas.openxmlformats.org/presentationml/2006/main">
  <p:tag name="ORIGINALHEIGHT" val="134.2687"/>
  <p:tag name="ORIGINALWIDTH" val="102.7643"/>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uvec{d}_\idx{r}$&#10;\end{document}"/>
  <p:tag name="IGUANATEXSIZE" val="32"/>
  <p:tag name="IGUANATEXCURSOR" val="894"/>
</p:tagLst>
</file>

<file path=ppt/tags/tag23.xml><?xml version="1.0" encoding="utf-8"?>
<p:tagLst xmlns:a="http://schemas.openxmlformats.org/drawingml/2006/main" xmlns:r="http://schemas.openxmlformats.org/officeDocument/2006/relationships" xmlns:p="http://schemas.openxmlformats.org/presentationml/2006/main">
  <p:tag name="ORIGINALHEIGHT" val="135.769"/>
  <p:tag name="ORIGINALWIDTH" val="97.51362"/>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uvec{d}_\idx{t}$&#10;\end{document}"/>
  <p:tag name="IGUANATEXSIZE" val="32"/>
  <p:tag name="IGUANATEXCURSOR" val="894"/>
</p:tagLst>
</file>

<file path=ppt/tags/tag24.xml><?xml version="1.0" encoding="utf-8"?>
<p:tagLst xmlns:a="http://schemas.openxmlformats.org/drawingml/2006/main" xmlns:r="http://schemas.openxmlformats.org/officeDocument/2006/relationships" xmlns:p="http://schemas.openxmlformats.org/presentationml/2006/main">
  <p:tag name="ORIGINALHEIGHT" val="61.50858"/>
  <p:tag name="ORIGINALWIDTH" val="59.25827"/>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alpha$&#10;\end{document}"/>
  <p:tag name="IGUANATEXSIZE" val="32"/>
  <p:tag name="IGUANATEXCURSOR" val="885"/>
</p:tagLst>
</file>

<file path=ppt/tags/tag25.xml><?xml version="1.0" encoding="utf-8"?>
<p:tagLst xmlns:a="http://schemas.openxmlformats.org/drawingml/2006/main" xmlns:r="http://schemas.openxmlformats.org/officeDocument/2006/relationships" xmlns:p="http://schemas.openxmlformats.org/presentationml/2006/main">
  <p:tag name="ORIGINALHEIGHT" val="61.50858"/>
  <p:tag name="ORIGINALWIDTH" val="59.25827"/>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alpha$&#10;\end{document}"/>
  <p:tag name="IGUANATEXSIZE" val="32"/>
  <p:tag name="IGUANATEXCURSOR" val="885"/>
</p:tagLst>
</file>

<file path=ppt/tags/tag26.xml><?xml version="1.0" encoding="utf-8"?>
<p:tagLst xmlns:a="http://schemas.openxmlformats.org/drawingml/2006/main" xmlns:r="http://schemas.openxmlformats.org/officeDocument/2006/relationships" xmlns:p="http://schemas.openxmlformats.org/presentationml/2006/main">
  <p:tag name="ORIGINALHEIGHT" val="123.0172"/>
  <p:tag name="ORIGINALWIDTH" val="65.25913"/>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beta$&#10;\end{document}"/>
  <p:tag name="IGUANATEXSIZE" val="32"/>
  <p:tag name="IGUANATEXCURSOR" val="884"/>
</p:tagLst>
</file>

<file path=ppt/tags/tag27.xml><?xml version="1.0" encoding="utf-8"?>
<p:tagLst xmlns:a="http://schemas.openxmlformats.org/drawingml/2006/main" xmlns:r="http://schemas.openxmlformats.org/officeDocument/2006/relationships" xmlns:p="http://schemas.openxmlformats.org/presentationml/2006/main">
  <p:tag name="ORIGINALHEIGHT" val="116.25"/>
  <p:tag name="ORIGINALWIDTH" val="15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mathrm{in}&#10;$$&#10;&#10;\end{document}"/>
  <p:tag name="IGUANATEXSIZE" val="32"/>
  <p:tag name="IGUANATEXCURSOR" val="792"/>
  <p:tag name="TRANSPARENCY" val="True"/>
  <p:tag name="FILENAME" val=""/>
  <p:tag name="INPUTTYPE" val="0"/>
  <p:tag name="LATEXENGINEID" val="0"/>
  <p:tag name="TEMPFOLDER" val="c:\temp\"/>
</p:tagLst>
</file>

<file path=ppt/tags/tag28.xml><?xml version="1.0" encoding="utf-8"?>
<p:tagLst xmlns:a="http://schemas.openxmlformats.org/drawingml/2006/main" xmlns:r="http://schemas.openxmlformats.org/officeDocument/2006/relationships" xmlns:p="http://schemas.openxmlformats.org/presentationml/2006/main">
  <p:tag name="ORIGINALHEIGHT" val="116.25"/>
  <p:tag name="ORIGINALWIDTH" val="24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mathrm{in}R&#10;$$&#10;&#10;\end{document}"/>
  <p:tag name="IGUANATEXSIZE" val="32"/>
  <p:tag name="IGUANATEXCURSOR" val="794"/>
  <p:tag name="TRANSPARENCY" val="True"/>
  <p:tag name="FILENAME" val=""/>
  <p:tag name="INPUTTYPE" val="0"/>
  <p:tag name="LATEXENGINEID" val="0"/>
  <p:tag name="TEMPFOLDER" val="c:\temp\"/>
</p:tagLst>
</file>

<file path=ppt/tags/tag29.xml><?xml version="1.0" encoding="utf-8"?>
<p:tagLst xmlns:a="http://schemas.openxmlformats.org/drawingml/2006/main" xmlns:r="http://schemas.openxmlformats.org/officeDocument/2006/relationships" xmlns:p="http://schemas.openxmlformats.org/presentationml/2006/main">
  <p:tag name="ORIGINALHEIGHT" val="116.25"/>
  <p:tag name="ORIGINALWIDTH" val="240.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mathrm{in}T&#10;$$&#10;&#10;\end{document}"/>
  <p:tag name="IGUANATEXSIZE" val="32"/>
  <p:tag name="IGUANATEXCURSOR" val="794"/>
  <p:tag name="TRANSPARENCY" val="True"/>
  <p:tag name="FILENAME" val=""/>
  <p:tag name="INPUTTYPE" val="0"/>
  <p:tag name="LATEXENGINEID" val="0"/>
  <p:tag name="TEMPFOLDER" val="c:\temp\"/>
</p:tagLst>
</file>

<file path=ppt/tags/tag3.xml><?xml version="1.0" encoding="utf-8"?>
<p:tagLst xmlns:a="http://schemas.openxmlformats.org/drawingml/2006/main" xmlns:r="http://schemas.openxmlformats.org/officeDocument/2006/relationships" xmlns:p="http://schemas.openxmlformats.org/presentationml/2006/main">
  <p:tag name="ORIGINALHEIGHT" val="131.25"/>
  <p:tag name="ORIGINALWIDTH" val="378.75"/>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omega)&#10;$$&#10;&#10;\end{document}"/>
  <p:tag name="IGUANATEXSIZE" val="44"/>
  <p:tag name="IGUANATEXCURSOR" val="661"/>
</p:tagLst>
</file>

<file path=ppt/tags/tag30.xml><?xml version="1.0" encoding="utf-8"?>
<p:tagLst xmlns:a="http://schemas.openxmlformats.org/drawingml/2006/main" xmlns:r="http://schemas.openxmlformats.org/officeDocument/2006/relationships" xmlns:p="http://schemas.openxmlformats.org/presentationml/2006/main">
  <p:tag name="ORIGINALHEIGHT" val="94.5"/>
  <p:tag name="ORIGINALWIDTH" val="63.75"/>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mu&#10;$$&#10;\end{document}"/>
  <p:tag name="IGUANATEXSIZE" val="28"/>
  <p:tag name="IGUANATEXCURSOR" val="849"/>
  <p:tag name="TRANSPARENCY" val="True"/>
  <p:tag name="FILENAME" val=""/>
  <p:tag name="INPUTTYPE" val="0"/>
  <p:tag name="LATEXENGINEID" val="0"/>
  <p:tag name="TEMPFOLDER" val="c:\temp\"/>
</p:tagLst>
</file>

<file path=ppt/tags/tag31.xml><?xml version="1.0" encoding="utf-8"?>
<p:tagLst xmlns:a="http://schemas.openxmlformats.org/drawingml/2006/main" xmlns:r="http://schemas.openxmlformats.org/officeDocument/2006/relationships" xmlns:p="http://schemas.openxmlformats.org/presentationml/2006/main">
  <p:tag name="ORIGINALHEIGHT" val="291"/>
  <p:tag name="ORIGINALWIDTH" val="515.25"/>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mu = \frac{\sin \alpha}{\sin \beta}&#10;$$&#10;\end{document}"/>
  <p:tag name="IGUANATEXSIZE" val="28"/>
  <p:tag name="IGUANATEXCURSOR" val="886"/>
  <p:tag name="TRANSPARENCY" val="True"/>
  <p:tag name="FILENAME" val=""/>
  <p:tag name="INPUTTYPE" val="0"/>
  <p:tag name="LATEXENGINEID" val="0"/>
  <p:tag name="TEMPFOLDER" val="c:\temp\"/>
</p:tagLst>
</file>

<file path=ppt/tags/tag32.xml><?xml version="1.0" encoding="utf-8"?>
<p:tagLst xmlns:a="http://schemas.openxmlformats.org/drawingml/2006/main" xmlns:r="http://schemas.openxmlformats.org/officeDocument/2006/relationships" xmlns:p="http://schemas.openxmlformats.org/presentationml/2006/main">
  <p:tag name="ORIGINALHEIGHT" val="87"/>
  <p:tag name="ORIGINALWIDTH" val="546"/>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T = 1-R&#10;$$&#10;\end{document}"/>
  <p:tag name="IGUANATEXSIZE" val="28"/>
  <p:tag name="IGUANATEXCURSOR" val="858"/>
  <p:tag name="TRANSPARENCY" val="True"/>
  <p:tag name="FILENAME" val=""/>
  <p:tag name="INPUTTYPE" val="0"/>
  <p:tag name="LATEXENGINEID" val="0"/>
  <p:tag name="TEMPFOLDER" val="c:\temp\"/>
</p:tagLst>
</file>

<file path=ppt/tags/tag33.xml><?xml version="1.0" encoding="utf-8"?>
<p:tagLst xmlns:a="http://schemas.openxmlformats.org/drawingml/2006/main" xmlns:r="http://schemas.openxmlformats.org/officeDocument/2006/relationships" xmlns:p="http://schemas.openxmlformats.org/presentationml/2006/main">
  <p:tag name="ORIGINALHEIGHT" val="105.7142"/>
  <p:tag name="ORIGINALWIDTH" val="959.609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 \approx R_0 + (1-R_0)(1 - \cos \alpha)^5, \ \ \ R_0 = \frac{(\mu-1)^2 + \kappa^2}{(\mu + 1)^2 + \kappa^2}&#10;$$&#10;&#10;\end{document}"/>
  <p:tag name="IGUANATEXSIZE" val="38"/>
  <p:tag name="IGUANATEXCURSOR" val="819"/>
  <p:tag name="TRANSPARENCY" val="True"/>
  <p:tag name="FILENAME" val=""/>
  <p:tag name="INPUTTYPE" val="0"/>
  <p:tag name="LATEXENGINEID" val="0"/>
  <p:tag name="TEMPFOLDER" val="c:\temp\"/>
</p:tagLst>
</file>

<file path=ppt/tags/tag34.xml><?xml version="1.0" encoding="utf-8"?>
<p:tagLst xmlns:a="http://schemas.openxmlformats.org/drawingml/2006/main" xmlns:r="http://schemas.openxmlformats.org/officeDocument/2006/relationships" xmlns:p="http://schemas.openxmlformats.org/presentationml/2006/main">
  <p:tag name="ORIGINALHEIGHT" val="61.5"/>
  <p:tag name="ORIGINALWIDTH" val="57.75"/>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kappa&#10;$$&#10;\end{document}"/>
  <p:tag name="IGUANATEXSIZE" val="28"/>
  <p:tag name="IGUANATEXCURSOR" val="857"/>
  <p:tag name="TRANSPARENCY" val="True"/>
  <p:tag name="FILENAME" val=""/>
  <p:tag name="INPUTTYPE" val="0"/>
  <p:tag name="LATEXENGINEID" val="0"/>
  <p:tag name="TEMPFOLDER" val="c:\temp\"/>
</p:tagLst>
</file>

<file path=ppt/tags/tag35.xml><?xml version="1.0" encoding="utf-8"?>
<p:tagLst xmlns:a="http://schemas.openxmlformats.org/drawingml/2006/main" xmlns:r="http://schemas.openxmlformats.org/officeDocument/2006/relationships" xmlns:p="http://schemas.openxmlformats.org/presentationml/2006/main">
  <p:tag name="ORIGINALHEIGHT" val="121.5"/>
  <p:tag name="ORIGINALWIDTH" val="456.75"/>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mu = 1.46&#10;$$&#10;\end{document}"/>
  <p:tag name="IGUANATEXSIZE" val="28"/>
  <p:tag name="IGUANATEXCURSOR" val="861"/>
  <p:tag name="TRANSPARENCY" val="True"/>
  <p:tag name="FILENAME" val=""/>
  <p:tag name="INPUTTYPE" val="0"/>
  <p:tag name="LATEXENGINEID" val="0"/>
  <p:tag name="TEMPFOLDER" val="c:\temp\"/>
</p:tagLst>
</file>

<file path=ppt/tags/tag36.xml><?xml version="1.0" encoding="utf-8"?>
<p:tagLst xmlns:a="http://schemas.openxmlformats.org/drawingml/2006/main" xmlns:r="http://schemas.openxmlformats.org/officeDocument/2006/relationships" xmlns:p="http://schemas.openxmlformats.org/presentationml/2006/main">
  <p:tag name="ORIGINALHEIGHT" val="121.5"/>
  <p:tag name="ORIGINALWIDTH" val="519"/>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mu = 1.333&#10;$$&#10;\end{document}"/>
  <p:tag name="IGUANATEXSIZE" val="28"/>
  <p:tag name="IGUANATEXCURSOR" val="862"/>
  <p:tag name="TRANSPARENCY" val="True"/>
  <p:tag name="FILENAME" val=""/>
  <p:tag name="INPUTTYPE" val="0"/>
  <p:tag name="LATEXENGINEID" val="0"/>
  <p:tag name="TEMPFOLDER" val="c:\temp\"/>
</p:tagLst>
</file>

<file path=ppt/tags/tag37.xml><?xml version="1.0" encoding="utf-8"?>
<p:tagLst xmlns:a="http://schemas.openxmlformats.org/drawingml/2006/main" xmlns:r="http://schemas.openxmlformats.org/officeDocument/2006/relationships" xmlns:p="http://schemas.openxmlformats.org/presentationml/2006/main">
  <p:tag name="ORIGINALHEIGHT" val="224.25"/>
  <p:tag name="ORIGINALWIDTH" val="1343.25"/>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rgb{\mu} = \begin{pmatrix} 0.21 &amp; 0.485 &amp; 1.29 \end{pmatrix}&#10;$$&#10;\end{document}"/>
  <p:tag name="IGUANATEXSIZE" val="24"/>
  <p:tag name="IGUANATEXCURSOR" val="898"/>
  <p:tag name="TRANSPARENCY" val="True"/>
  <p:tag name="FILENAME" val=""/>
  <p:tag name="INPUTTYPE" val="0"/>
  <p:tag name="LATEXENGINEID" val="0"/>
  <p:tag name="TEMPFOLDER" val="c:\temp\"/>
</p:tagLst>
</file>

<file path=ppt/tags/tag38.xml><?xml version="1.0" encoding="utf-8"?>
<p:tagLst xmlns:a="http://schemas.openxmlformats.org/drawingml/2006/main" xmlns:r="http://schemas.openxmlformats.org/officeDocument/2006/relationships" xmlns:p="http://schemas.openxmlformats.org/presentationml/2006/main">
  <p:tag name="ORIGINALHEIGHT" val="224.25"/>
  <p:tag name="ORIGINALWIDTH" val="1275.75"/>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rgb{\kappa} = \begin{pmatrix} 3.13 &amp; 2.23 &amp; 1.76 \end{pmatrix}&#10;$$&#10;\end{document}"/>
  <p:tag name="IGUANATEXSIZE" val="24"/>
  <p:tag name="IGUANATEXCURSOR" val="886"/>
  <p:tag name="TRANSPARENCY" val="True"/>
  <p:tag name="FILENAME" val=""/>
  <p:tag name="INPUTTYPE" val="0"/>
  <p:tag name="LATEXENGINEID" val="0"/>
  <p:tag name="TEMPFOLDER" val="c:\temp\"/>
</p:tagLst>
</file>

<file path=ppt/tags/tag39.xml><?xml version="1.0" encoding="utf-8"?>
<p:tagLst xmlns:a="http://schemas.openxmlformats.org/drawingml/2006/main" xmlns:r="http://schemas.openxmlformats.org/officeDocument/2006/relationships" xmlns:p="http://schemas.openxmlformats.org/presentationml/2006/main">
  <p:tag name="ORIGINALHEIGHT" val="224.25"/>
  <p:tag name="ORIGINALWIDTH" val="1281.75"/>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rgb{\mu} = \begin{pmatrix} 0.15 &amp; 0.14 &amp; 0.13 \end{pmatrix}&#10;$$&#10;\end{document}"/>
  <p:tag name="IGUANATEXSIZE" val="24"/>
  <p:tag name="IGUANATEXCURSOR" val="895"/>
  <p:tag name="TRANSPARENCY" val="True"/>
  <p:tag name="FILENAME" val=""/>
  <p:tag name="INPUTTYPE" val="0"/>
  <p:tag name="LATEXENGINEID" val="0"/>
  <p:tag name="TEMPFOLDER" val="c:\temp\"/>
</p:tagLst>
</file>

<file path=ppt/tags/tag4.xml><?xml version="1.0" encoding="utf-8"?>
<p:tagLst xmlns:a="http://schemas.openxmlformats.org/drawingml/2006/main" xmlns:r="http://schemas.openxmlformats.org/officeDocument/2006/relationships" xmlns:p="http://schemas.openxmlformats.org/presentationml/2006/main">
  <p:tag name="ORIGINALHEIGHT" val="131.25"/>
  <p:tag name="ORIGINALWIDTH" val="378.75"/>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omega)&#10;$$&#10;&#10;\end{document}"/>
  <p:tag name="IGUANATEXSIZE" val="32"/>
  <p:tag name="IGUANATEXCURSOR" val="661"/>
</p:tagLst>
</file>

<file path=ppt/tags/tag40.xml><?xml version="1.0" encoding="utf-8"?>
<p:tagLst xmlns:a="http://schemas.openxmlformats.org/drawingml/2006/main" xmlns:r="http://schemas.openxmlformats.org/officeDocument/2006/relationships" xmlns:p="http://schemas.openxmlformats.org/presentationml/2006/main">
  <p:tag name="ORIGINALHEIGHT" val="224.25"/>
  <p:tag name="ORIGINALWIDTH" val="1214.25"/>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rgb{\kappa} = \begin{pmatrix} 3.7 &amp; 3.11 &amp; 2.47 \end{pmatrix}&#10;$$&#10;\end{document}"/>
  <p:tag name="IGUANATEXSIZE" val="24"/>
  <p:tag name="IGUANATEXCURSOR" val="890"/>
  <p:tag name="TRANSPARENCY" val="True"/>
  <p:tag name="FILENAME" val=""/>
  <p:tag name="INPUTTYPE" val="0"/>
  <p:tag name="LATEXENGINEID" val="0"/>
  <p:tag name="TEMPFOLDER" val="c:\temp\"/>
</p:tagLst>
</file>

<file path=ppt/tags/tag41.xml><?xml version="1.0" encoding="utf-8"?>
<p:tagLst xmlns:a="http://schemas.openxmlformats.org/drawingml/2006/main" xmlns:r="http://schemas.openxmlformats.org/officeDocument/2006/relationships" xmlns:p="http://schemas.openxmlformats.org/presentationml/2006/main">
  <p:tag name="ORIGINALHEIGHT" val="88.5"/>
  <p:tag name="ORIGINALWIDTH" val="293.25"/>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kappa = 0&#10;$$&#10;\end{document}"/>
  <p:tag name="IGUANATEXSIZE" val="28"/>
  <p:tag name="IGUANATEXCURSOR" val="861"/>
  <p:tag name="TRANSPARENCY" val="True"/>
  <p:tag name="FILENAME" val=""/>
  <p:tag name="INPUTTYPE" val="0"/>
  <p:tag name="LATEXENGINEID" val="0"/>
  <p:tag name="TEMPFOLDER" val="c:\temp\"/>
</p:tagLst>
</file>

<file path=ppt/tags/tag42.xml><?xml version="1.0" encoding="utf-8"?>
<p:tagLst xmlns:a="http://schemas.openxmlformats.org/drawingml/2006/main" xmlns:r="http://schemas.openxmlformats.org/officeDocument/2006/relationships" xmlns:p="http://schemas.openxmlformats.org/presentationml/2006/main">
  <p:tag name="ORIGINALHEIGHT" val="61.5"/>
  <p:tag name="ORIGINALWIDTH" val="59.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alpha&#10;$$&#10;&#10;\end{document}"/>
  <p:tag name="IGUANATEXSIZE" val="28"/>
  <p:tag name="IGUANATEXCURSOR" val="786"/>
  <p:tag name="TRANSPARENCY" val="True"/>
  <p:tag name="FILENAME" val=""/>
  <p:tag name="INPUTTYPE" val="0"/>
  <p:tag name="LATEXENGINEID" val="0"/>
  <p:tag name="TEMPFOLDER" val="c:\temp\"/>
</p:tagLst>
</file>

<file path=ppt/tags/tag43.xml><?xml version="1.0" encoding="utf-8"?>
<p:tagLst xmlns:a="http://schemas.openxmlformats.org/drawingml/2006/main" xmlns:r="http://schemas.openxmlformats.org/officeDocument/2006/relationships" xmlns:p="http://schemas.openxmlformats.org/presentationml/2006/main">
  <p:tag name="ORIGINALHEIGHT" val="61.5"/>
  <p:tag name="ORIGINALWIDTH" val="59.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alpha&#10;$$&#10;&#10;\end{document}"/>
  <p:tag name="IGUANATEXSIZE" val="28"/>
  <p:tag name="IGUANATEXCURSOR" val="786"/>
  <p:tag name="TRANSPARENCY" val="True"/>
  <p:tag name="FILENAME" val=""/>
  <p:tag name="INPUTTYPE" val="0"/>
  <p:tag name="LATEXENGINEID" val="0"/>
  <p:tag name="TEMPFOLDER" val="c:\temp\"/>
</p:tagLst>
</file>

<file path=ppt/tags/tag44.xml><?xml version="1.0" encoding="utf-8"?>
<p:tagLst xmlns:a="http://schemas.openxmlformats.org/drawingml/2006/main" xmlns:r="http://schemas.openxmlformats.org/officeDocument/2006/relationships" xmlns:p="http://schemas.openxmlformats.org/presentationml/2006/main">
  <p:tag name="ORIGINALHEIGHT" val="89.26244"/>
  <p:tag name="ORIGINALWIDTH" val="71.2599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ambda&#10;$$&#10;&#10;\end{document}"/>
  <p:tag name="IGUANATEXSIZE" val="28"/>
  <p:tag name="IGUANATEXCURSOR" val="787"/>
</p:tagLst>
</file>

<file path=ppt/tags/tag45.xml><?xml version="1.0" encoding="utf-8"?>
<p:tagLst xmlns:a="http://schemas.openxmlformats.org/drawingml/2006/main" xmlns:r="http://schemas.openxmlformats.org/officeDocument/2006/relationships" xmlns:p="http://schemas.openxmlformats.org/presentationml/2006/main">
  <p:tag name="ORIGINALHEIGHT" val="89.26244"/>
  <p:tag name="ORIGINALWIDTH" val="71.2599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ambda&#10;$$&#10;&#10;\end{document}"/>
  <p:tag name="IGUANATEXSIZE" val="28"/>
  <p:tag name="IGUANATEXCURSOR" val="787"/>
</p:tagLst>
</file>

<file path=ppt/tags/tag46.xml><?xml version="1.0" encoding="utf-8"?>
<p:tagLst xmlns:a="http://schemas.openxmlformats.org/drawingml/2006/main" xmlns:r="http://schemas.openxmlformats.org/officeDocument/2006/relationships" xmlns:p="http://schemas.openxmlformats.org/presentationml/2006/main">
  <p:tag name="ORIGINALHEIGHT" val="138.7694"/>
  <p:tag name="ORIGINALWIDTH" val="405.05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lambda, \theta')&#10;$$&#10;&#10;\end{document}"/>
  <p:tag name="IGUANATEXSIZE" val="28"/>
  <p:tag name="IGUANATEXCURSOR" val="799"/>
</p:tagLst>
</file>

<file path=ppt/tags/tag47.xml><?xml version="1.0" encoding="utf-8"?>
<p:tagLst xmlns:a="http://schemas.openxmlformats.org/drawingml/2006/main" xmlns:r="http://schemas.openxmlformats.org/officeDocument/2006/relationships" xmlns:p="http://schemas.openxmlformats.org/presentationml/2006/main">
  <p:tag name="ORIGINALHEIGHT" val="138.7694"/>
  <p:tag name="ORIGINALWIDTH" val="405.05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lambda, \theta')&#10;$$&#10;&#10;\end{document}"/>
  <p:tag name="IGUANATEXSIZE" val="28"/>
  <p:tag name="IGUANATEXCURSOR" val="799"/>
</p:tagLst>
</file>

<file path=ppt/tags/tag48.xml><?xml version="1.0" encoding="utf-8"?>
<p:tagLst xmlns:a="http://schemas.openxmlformats.org/drawingml/2006/main" xmlns:r="http://schemas.openxmlformats.org/officeDocument/2006/relationships" xmlns:p="http://schemas.openxmlformats.org/presentationml/2006/main">
  <p:tag name="ORIGINALHEIGHT" val="117.7665"/>
  <p:tag name="ORIGINALWIDTH" val="411.0574"/>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uvec{d} = - \uvec{v}$&#10;\end{document}"/>
  <p:tag name="IGUANATEXSIZE" val="32"/>
  <p:tag name="IGUANATEXCURSOR" val="899"/>
</p:tagLst>
</file>

<file path=ppt/tags/tag49.xml><?xml version="1.0" encoding="utf-8"?>
<p:tagLst xmlns:a="http://schemas.openxmlformats.org/drawingml/2006/main" xmlns:r="http://schemas.openxmlformats.org/officeDocument/2006/relationships" xmlns:p="http://schemas.openxmlformats.org/presentationml/2006/main">
  <p:tag name="ORIGINALHEIGHT" val="117.7665"/>
  <p:tag name="ORIGINALWIDTH" val="77.26079"/>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uvec{d}$&#10;\end{document}"/>
  <p:tag name="IGUANATEXSIZE" val="32"/>
  <p:tag name="IGUANATEXCURSOR" val="886"/>
</p:tagLst>
</file>

<file path=ppt/tags/tag5.xml><?xml version="1.0" encoding="utf-8"?>
<p:tagLst xmlns:a="http://schemas.openxmlformats.org/drawingml/2006/main" xmlns:r="http://schemas.openxmlformats.org/officeDocument/2006/relationships" xmlns:p="http://schemas.openxmlformats.org/presentationml/2006/main">
  <p:tag name="ORIGINALHEIGHT" val="149.25"/>
  <p:tag name="ORIGINALWIDTH" val="503.25"/>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mathrm{in}(\rvec{x}, \omega')&#10;$$&#10;&#10;\end{document}"/>
  <p:tag name="IGUANATEXSIZE" val="32"/>
  <p:tag name="IGUANATEXCURSOR" val="673"/>
</p:tagLst>
</file>

<file path=ppt/tags/tag50.xml><?xml version="1.0" encoding="utf-8"?>
<p:tagLst xmlns:a="http://schemas.openxmlformats.org/drawingml/2006/main" xmlns:r="http://schemas.openxmlformats.org/officeDocument/2006/relationships" xmlns:p="http://schemas.openxmlformats.org/presentationml/2006/main">
  <p:tag name="ORIGINALHEIGHT" val="60.00835"/>
  <p:tag name="ORIGINALWIDTH" val="50.25701"/>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rvec{e}$&#10;\end{document}"/>
  <p:tag name="IGUANATEXSIZE" val="32"/>
  <p:tag name="IGUANATEXCURSOR" val="886"/>
</p:tagLst>
</file>

<file path=ppt/tags/tag51.xml><?xml version="1.0" encoding="utf-8"?>
<p:tagLst xmlns:a="http://schemas.openxmlformats.org/drawingml/2006/main" xmlns:r="http://schemas.openxmlformats.org/officeDocument/2006/relationships" xmlns:p="http://schemas.openxmlformats.org/presentationml/2006/main">
  <p:tag name="ORIGINALHEIGHT" val="60.00835"/>
  <p:tag name="ORIGINALWIDTH" val="63.7589"/>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10;\rvec{x}&#10;$&#10;\end{document}"/>
  <p:tag name="IGUANATEXSIZE" val="32"/>
  <p:tag name="IGUANATEXCURSOR" val="890"/>
</p:tagLst>
</file>

<file path=ppt/tags/tag52.xml><?xml version="1.0" encoding="utf-8"?>
<p:tagLst xmlns:a="http://schemas.openxmlformats.org/drawingml/2006/main" xmlns:r="http://schemas.openxmlformats.org/officeDocument/2006/relationships" xmlns:p="http://schemas.openxmlformats.org/presentationml/2006/main">
  <p:tag name="ORIGINALHEIGHT" val="87.01212"/>
  <p:tag name="ORIGINALWIDTH" val="63.00882"/>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uvec{n}$&#10;\end{document}"/>
  <p:tag name="IGUANATEXSIZE" val="32"/>
  <p:tag name="IGUANATEXCURSOR" val="886"/>
</p:tagLst>
</file>

<file path=ppt/tags/tag53.xml><?xml version="1.0" encoding="utf-8"?>
<p:tagLst xmlns:a="http://schemas.openxmlformats.org/drawingml/2006/main" xmlns:r="http://schemas.openxmlformats.org/officeDocument/2006/relationships" xmlns:p="http://schemas.openxmlformats.org/presentationml/2006/main">
  <p:tag name="ORIGINALHEIGHT" val="134.2687"/>
  <p:tag name="ORIGINALWIDTH" val="102.7643"/>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uvec{d}_\idx{r}$&#10;\end{document}"/>
  <p:tag name="IGUANATEXSIZE" val="32"/>
  <p:tag name="IGUANATEXCURSOR" val="894"/>
</p:tagLst>
</file>

<file path=ppt/tags/tag54.xml><?xml version="1.0" encoding="utf-8"?>
<p:tagLst xmlns:a="http://schemas.openxmlformats.org/drawingml/2006/main" xmlns:r="http://schemas.openxmlformats.org/officeDocument/2006/relationships" xmlns:p="http://schemas.openxmlformats.org/presentationml/2006/main">
  <p:tag name="ORIGINALHEIGHT" val="61.50858"/>
  <p:tag name="ORIGINALWIDTH" val="59.25827"/>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alpha$&#10;\end{document}"/>
  <p:tag name="IGUANATEXSIZE" val="32"/>
  <p:tag name="IGUANATEXCURSOR" val="885"/>
</p:tagLst>
</file>

<file path=ppt/tags/tag55.xml><?xml version="1.0" encoding="utf-8"?>
<p:tagLst xmlns:a="http://schemas.openxmlformats.org/drawingml/2006/main" xmlns:r="http://schemas.openxmlformats.org/officeDocument/2006/relationships" xmlns:p="http://schemas.openxmlformats.org/presentationml/2006/main">
  <p:tag name="ORIGINALHEIGHT" val="61.50858"/>
  <p:tag name="ORIGINALWIDTH" val="59.25827"/>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alpha$&#10;\end{document}"/>
  <p:tag name="IGUANATEXSIZE" val="32"/>
  <p:tag name="IGUANATEXCURSOR" val="885"/>
</p:tagLst>
</file>

<file path=ppt/tags/tag56.xml><?xml version="1.0" encoding="utf-8"?>
<p:tagLst xmlns:a="http://schemas.openxmlformats.org/drawingml/2006/main" xmlns:r="http://schemas.openxmlformats.org/officeDocument/2006/relationships" xmlns:p="http://schemas.openxmlformats.org/presentationml/2006/main">
  <p:tag name="ORIGINALHEIGHT" val="149.25"/>
  <p:tag name="ORIGINALWIDTH" val="1226.25"/>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L(\rvec{e}, -\uvec{d}) = L^\idx{in}(\rvec{x}, \uvec{d}_\idx{r}) R$&#10;\end{document}"/>
  <p:tag name="IGUANATEXSIZE" val="32"/>
  <p:tag name="IGUANATEXCURSOR" val="914"/>
  <p:tag name="TRANSPARENCY" val="True"/>
  <p:tag name="FILENAME" val=""/>
  <p:tag name="INPUTTYPE" val="0"/>
  <p:tag name="LATEXENGINEID" val="0"/>
  <p:tag name="TEMPFOLDER" val="c:\temp\"/>
</p:tagLst>
</file>

<file path=ppt/tags/tag57.xml><?xml version="1.0" encoding="utf-8"?>
<p:tagLst xmlns:a="http://schemas.openxmlformats.org/drawingml/2006/main" xmlns:r="http://schemas.openxmlformats.org/officeDocument/2006/relationships" xmlns:p="http://schemas.openxmlformats.org/presentationml/2006/main">
  <p:tag name="ORIGINALHEIGHT" val="87.01212"/>
  <p:tag name="ORIGINALWIDTH" val="63.00882"/>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uvec{n}$&#10;\end{document}"/>
  <p:tag name="IGUANATEXSIZE" val="32"/>
  <p:tag name="IGUANATEXCURSOR" val="886"/>
</p:tagLst>
</file>

<file path=ppt/tags/tag58.xml><?xml version="1.0" encoding="utf-8"?>
<p:tagLst xmlns:a="http://schemas.openxmlformats.org/drawingml/2006/main" xmlns:r="http://schemas.openxmlformats.org/officeDocument/2006/relationships" xmlns:p="http://schemas.openxmlformats.org/presentationml/2006/main">
  <p:tag name="ORIGINALHEIGHT" val="117.7665"/>
  <p:tag name="ORIGINALWIDTH" val="77.26079"/>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uvec{d}$&#10;\end{document}"/>
  <p:tag name="IGUANATEXSIZE" val="32"/>
  <p:tag name="IGUANATEXCURSOR" val="886"/>
</p:tagLst>
</file>

<file path=ppt/tags/tag59.xml><?xml version="1.0" encoding="utf-8"?>
<p:tagLst xmlns:a="http://schemas.openxmlformats.org/drawingml/2006/main" xmlns:r="http://schemas.openxmlformats.org/officeDocument/2006/relationships" xmlns:p="http://schemas.openxmlformats.org/presentationml/2006/main">
  <p:tag name="ORIGINALHEIGHT" val="134.2687"/>
  <p:tag name="ORIGINALWIDTH" val="102.7643"/>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uvec{d}_\idx{r}$&#10;\end{document}"/>
  <p:tag name="IGUANATEXSIZE" val="32"/>
  <p:tag name="IGUANATEXCURSOR" val="894"/>
</p:tagLst>
</file>

<file path=ppt/tags/tag6.xml><?xml version="1.0" encoding="utf-8"?>
<p:tagLst xmlns:a="http://schemas.openxmlformats.org/drawingml/2006/main" xmlns:r="http://schemas.openxmlformats.org/officeDocument/2006/relationships" xmlns:p="http://schemas.openxmlformats.org/presentationml/2006/main">
  <p:tag name="ORIGINALHEIGHT" val="61.5"/>
  <p:tag name="ORIGINALWIDTH" val="88.5"/>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omega&#10;$$&#10;&#10;\end{document}"/>
  <p:tag name="IGUANATEXSIZE" val="32"/>
  <p:tag name="IGUANATEXCURSOR" val="642"/>
</p:tagLst>
</file>

<file path=ppt/tags/tag60.xml><?xml version="1.0" encoding="utf-8"?>
<p:tagLst xmlns:a="http://schemas.openxmlformats.org/drawingml/2006/main" xmlns:r="http://schemas.openxmlformats.org/officeDocument/2006/relationships" xmlns:p="http://schemas.openxmlformats.org/presentationml/2006/main">
  <p:tag name="ORIGINALHEIGHT" val="135.769"/>
  <p:tag name="ORIGINALWIDTH" val="97.51362"/>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uvec{d}_\idx{t}$&#10;\end{document}"/>
  <p:tag name="IGUANATEXSIZE" val="32"/>
  <p:tag name="IGUANATEXCURSOR" val="894"/>
</p:tagLst>
</file>

<file path=ppt/tags/tag61.xml><?xml version="1.0" encoding="utf-8"?>
<p:tagLst xmlns:a="http://schemas.openxmlformats.org/drawingml/2006/main" xmlns:r="http://schemas.openxmlformats.org/officeDocument/2006/relationships" xmlns:p="http://schemas.openxmlformats.org/presentationml/2006/main">
  <p:tag name="ORIGINALHEIGHT" val="61.50858"/>
  <p:tag name="ORIGINALWIDTH" val="59.25827"/>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alpha$&#10;\end{document}"/>
  <p:tag name="IGUANATEXSIZE" val="32"/>
  <p:tag name="IGUANATEXCURSOR" val="885"/>
</p:tagLst>
</file>

<file path=ppt/tags/tag62.xml><?xml version="1.0" encoding="utf-8"?>
<p:tagLst xmlns:a="http://schemas.openxmlformats.org/drawingml/2006/main" xmlns:r="http://schemas.openxmlformats.org/officeDocument/2006/relationships" xmlns:p="http://schemas.openxmlformats.org/presentationml/2006/main">
  <p:tag name="ORIGINALHEIGHT" val="123.0172"/>
  <p:tag name="ORIGINALWIDTH" val="65.25913"/>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beta$&#10;\end{document}"/>
  <p:tag name="IGUANATEXSIZE" val="32"/>
  <p:tag name="IGUANATEXCURSOR" val="884"/>
</p:tagLst>
</file>

<file path=ppt/tags/tag63.xml><?xml version="1.0" encoding="utf-8"?>
<p:tagLst xmlns:a="http://schemas.openxmlformats.org/drawingml/2006/main" xmlns:r="http://schemas.openxmlformats.org/officeDocument/2006/relationships" xmlns:p="http://schemas.openxmlformats.org/presentationml/2006/main">
  <p:tag name="ORIGINALHEIGHT" val="118.5"/>
  <p:tag name="ORIGINALWIDTH" val="766.5"/>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cos \alpha = - \uvec{d} \cdot \uvec{n}&#10;$$&#10;\end{document}"/>
  <p:tag name="IGUANATEXSIZE" val="32"/>
  <p:tag name="IGUANATEXCURSOR" val="862"/>
  <p:tag name="TRANSPARENCY" val="True"/>
  <p:tag name="FILENAME" val=""/>
  <p:tag name="INPUTTYPE" val="0"/>
  <p:tag name="LATEXENGINEID" val="0"/>
  <p:tag name="TEMPFOLDER" val="c:\temp\"/>
</p:tagLst>
</file>

<file path=ppt/tags/tag64.xml><?xml version="1.0" encoding="utf-8"?>
<p:tagLst xmlns:a="http://schemas.openxmlformats.org/drawingml/2006/main" xmlns:r="http://schemas.openxmlformats.org/officeDocument/2006/relationships" xmlns:p="http://schemas.openxmlformats.org/presentationml/2006/main">
  <p:tag name="ORIGINALHEIGHT" val="291"/>
  <p:tag name="ORIGINALWIDTH" val="363"/>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mu \gets \frac{1}{\mu}&#10;$$&#10;\end{document}"/>
  <p:tag name="IGUANATEXSIZE" val="32"/>
  <p:tag name="IGUANATEXCURSOR" val="873"/>
  <p:tag name="TRANSPARENCY" val="True"/>
  <p:tag name="FILENAME" val=""/>
  <p:tag name="INPUTTYPE" val="0"/>
  <p:tag name="LATEXENGINEID" val="0"/>
  <p:tag name="TEMPFOLDER" val="c:\temp\"/>
</p:tagLst>
</file>

<file path=ppt/tags/tag65.xml><?xml version="1.0" encoding="utf-8"?>
<p:tagLst xmlns:a="http://schemas.openxmlformats.org/drawingml/2006/main" xmlns:r="http://schemas.openxmlformats.org/officeDocument/2006/relationships" xmlns:p="http://schemas.openxmlformats.org/presentationml/2006/main">
  <p:tag name="ORIGINALHEIGHT" val="87"/>
  <p:tag name="ORIGINALWIDTH" val="442.5"/>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uvec{n} \gets -\uvec{n}&#10;$$&#10;\end{document}"/>
  <p:tag name="IGUANATEXSIZE" val="32"/>
  <p:tag name="IGUANATEXCURSOR" val="875"/>
  <p:tag name="TRANSPARENCY" val="True"/>
  <p:tag name="FILENAME" val=""/>
  <p:tag name="INPUTTYPE" val="0"/>
  <p:tag name="LATEXENGINEID" val="0"/>
  <p:tag name="TEMPFOLDER" val="c:\temp\"/>
</p:tagLst>
</file>

<file path=ppt/tags/tag66.xml><?xml version="1.0" encoding="utf-8"?>
<p:tagLst xmlns:a="http://schemas.openxmlformats.org/drawingml/2006/main" xmlns:r="http://schemas.openxmlformats.org/officeDocument/2006/relationships" xmlns:p="http://schemas.openxmlformats.org/presentationml/2006/main">
  <p:tag name="ORIGINALHEIGHT" val="87.01212"/>
  <p:tag name="ORIGINALWIDTH" val="63.00882"/>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uvec{n}$&#10;\end{document}"/>
  <p:tag name="IGUANATEXSIZE" val="32"/>
  <p:tag name="IGUANATEXCURSOR" val="886"/>
</p:tagLst>
</file>

<file path=ppt/tags/tag67.xml><?xml version="1.0" encoding="utf-8"?>
<p:tagLst xmlns:a="http://schemas.openxmlformats.org/drawingml/2006/main" xmlns:r="http://schemas.openxmlformats.org/officeDocument/2006/relationships" xmlns:p="http://schemas.openxmlformats.org/presentationml/2006/main">
  <p:tag name="ORIGINALHEIGHT" val="117.7665"/>
  <p:tag name="ORIGINALWIDTH" val="77.26079"/>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uvec{d}$&#10;\end{document}"/>
  <p:tag name="IGUANATEXSIZE" val="32"/>
  <p:tag name="IGUANATEXCURSOR" val="886"/>
</p:tagLst>
</file>

<file path=ppt/tags/tag68.xml><?xml version="1.0" encoding="utf-8"?>
<p:tagLst xmlns:a="http://schemas.openxmlformats.org/drawingml/2006/main" xmlns:r="http://schemas.openxmlformats.org/officeDocument/2006/relationships" xmlns:p="http://schemas.openxmlformats.org/presentationml/2006/main">
  <p:tag name="ORIGINALHEIGHT" val="134.2687"/>
  <p:tag name="ORIGINALWIDTH" val="102.7643"/>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uvec{d}_\idx{r}$&#10;\end{document}"/>
  <p:tag name="IGUANATEXSIZE" val="32"/>
  <p:tag name="IGUANATEXCURSOR" val="894"/>
</p:tagLst>
</file>

<file path=ppt/tags/tag69.xml><?xml version="1.0" encoding="utf-8"?>
<p:tagLst xmlns:a="http://schemas.openxmlformats.org/drawingml/2006/main" xmlns:r="http://schemas.openxmlformats.org/officeDocument/2006/relationships" xmlns:p="http://schemas.openxmlformats.org/presentationml/2006/main">
  <p:tag name="ORIGINALHEIGHT" val="60.00835"/>
  <p:tag name="ORIGINALWIDTH" val="63.7589"/>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10;\rvec{x}&#10;$&#10;\end{document}"/>
  <p:tag name="IGUANATEXSIZE" val="32"/>
  <p:tag name="IGUANATEXCURSOR" val="890"/>
</p:tagLst>
</file>

<file path=ppt/tags/tag7.xml><?xml version="1.0" encoding="utf-8"?>
<p:tagLst xmlns:a="http://schemas.openxmlformats.org/drawingml/2006/main" xmlns:r="http://schemas.openxmlformats.org/officeDocument/2006/relationships" xmlns:p="http://schemas.openxmlformats.org/presentationml/2006/main">
  <p:tag name="ORIGINALHEIGHT" val="108"/>
  <p:tag name="ORIGINALWIDTH" val="123"/>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omega'&#10;$$&#10;&#10;\end{document}"/>
  <p:tag name="IGUANATEXSIZE" val="32"/>
  <p:tag name="IGUANATEXCURSOR" val="649"/>
</p:tagLst>
</file>

<file path=ppt/tags/tag70.xml><?xml version="1.0" encoding="utf-8"?>
<p:tagLst xmlns:a="http://schemas.openxmlformats.org/drawingml/2006/main" xmlns:r="http://schemas.openxmlformats.org/officeDocument/2006/relationships" xmlns:p="http://schemas.openxmlformats.org/presentationml/2006/main">
  <p:tag name="ORIGINALHEIGHT" val="61.50858"/>
  <p:tag name="ORIGINALWIDTH" val="59.25827"/>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alpha$&#10;\end{document}"/>
  <p:tag name="IGUANATEXSIZE" val="32"/>
  <p:tag name="IGUANATEXCURSOR" val="885"/>
</p:tagLst>
</file>

<file path=ppt/tags/tag71.xml><?xml version="1.0" encoding="utf-8"?>
<p:tagLst xmlns:a="http://schemas.openxmlformats.org/drawingml/2006/main" xmlns:r="http://schemas.openxmlformats.org/officeDocument/2006/relationships" xmlns:p="http://schemas.openxmlformats.org/presentationml/2006/main">
  <p:tag name="ORIGINALHEIGHT" val="61.50858"/>
  <p:tag name="ORIGINALWIDTH" val="59.25827"/>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alpha$&#10;\end{document}"/>
  <p:tag name="IGUANATEXSIZE" val="32"/>
  <p:tag name="IGUANATEXCURSOR" val="885"/>
</p:tagLst>
</file>

<file path=ppt/tags/tag72.xml><?xml version="1.0" encoding="utf-8"?>
<p:tagLst xmlns:a="http://schemas.openxmlformats.org/drawingml/2006/main" xmlns:r="http://schemas.openxmlformats.org/officeDocument/2006/relationships" xmlns:p="http://schemas.openxmlformats.org/presentationml/2006/main">
  <p:tag name="ORIGINALHEIGHT" val="172.5"/>
  <p:tag name="ORIGINALWIDTH" val="104.25"/>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vec{d}_\parallel$&#10;\end{document}"/>
  <p:tag name="IGUANATEXSIZE" val="32"/>
  <p:tag name="IGUANATEXCURSOR" val="848"/>
  <p:tag name="TRANSPARENCY" val="True"/>
  <p:tag name="FILENAME" val=""/>
  <p:tag name="INPUTTYPE" val="0"/>
  <p:tag name="LATEXENGINEID" val="0"/>
  <p:tag name="TEMPFOLDER" val="c:\temp\"/>
</p:tagLst>
</file>

<file path=ppt/tags/tag73.xml><?xml version="1.0" encoding="utf-8"?>
<p:tagLst xmlns:a="http://schemas.openxmlformats.org/drawingml/2006/main" xmlns:r="http://schemas.openxmlformats.org/officeDocument/2006/relationships" xmlns:p="http://schemas.openxmlformats.org/presentationml/2006/main">
  <p:tag name="ORIGINALHEIGHT" val="172.5"/>
  <p:tag name="ORIGINALWIDTH" val="104.25"/>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vec{d}_\parallel$&#10;\end{document}"/>
  <p:tag name="IGUANATEXSIZE" val="32"/>
  <p:tag name="IGUANATEXCURSOR" val="861"/>
  <p:tag name="TRANSPARENCY" val="True"/>
  <p:tag name="FILENAME" val=""/>
  <p:tag name="INPUTTYPE" val="0"/>
  <p:tag name="LATEXENGINEID" val="0"/>
  <p:tag name="TEMPFOLDER" val="c:\temp\"/>
</p:tagLst>
</file>

<file path=ppt/tags/tag74.xml><?xml version="1.0" encoding="utf-8"?>
<p:tagLst xmlns:a="http://schemas.openxmlformats.org/drawingml/2006/main" xmlns:r="http://schemas.openxmlformats.org/officeDocument/2006/relationships" xmlns:p="http://schemas.openxmlformats.org/presentationml/2006/main">
  <p:tag name="ORIGINALHEIGHT" val="141.75"/>
  <p:tag name="ORIGINALWIDTH" val="138.75"/>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vec{d}_\perp$&#10;\end{document}"/>
  <p:tag name="IGUANATEXSIZE" val="32"/>
  <p:tag name="IGUANATEXCURSOR" val="863"/>
  <p:tag name="TRANSPARENCY" val="True"/>
  <p:tag name="FILENAME" val=""/>
  <p:tag name="INPUTTYPE" val="0"/>
  <p:tag name="LATEXENGINEID" val="0"/>
  <p:tag name="TEMPFOLDER" val="c:\temp\"/>
</p:tagLst>
</file>

<file path=ppt/tags/tag75.xml><?xml version="1.0" encoding="utf-8"?>
<p:tagLst xmlns:a="http://schemas.openxmlformats.org/drawingml/2006/main" xmlns:r="http://schemas.openxmlformats.org/officeDocument/2006/relationships" xmlns:p="http://schemas.openxmlformats.org/presentationml/2006/main">
  <p:tag name="ORIGINALHEIGHT" val="117.7665"/>
  <p:tag name="ORIGINALWIDTH" val="782.3592"/>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s \alpha = - \uvec{n} \cdot \uvec{d}$&#10;\end{document}"/>
  <p:tag name="IGUANATEXSIZE" val="32"/>
  <p:tag name="IGUANATEXCURSOR" val="917"/>
</p:tagLst>
</file>

<file path=ppt/tags/tag76.xml><?xml version="1.0" encoding="utf-8"?>
<p:tagLst xmlns:a="http://schemas.openxmlformats.org/drawingml/2006/main" xmlns:r="http://schemas.openxmlformats.org/officeDocument/2006/relationships" xmlns:p="http://schemas.openxmlformats.org/presentationml/2006/main">
  <p:tag name="ORIGINALHEIGHT" val="171.75"/>
  <p:tag name="ORIGINALWIDTH" val="710.25"/>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uvec{d}_\idx{r} = \uvec{d}_\parallel - \uvec{d}_\perp&#10;$$&#10;\end{document}"/>
  <p:tag name="IGUANATEXSIZE" val="32"/>
  <p:tag name="IGUANATEXCURSOR" val="880"/>
  <p:tag name="TRANSPARENCY" val="True"/>
  <p:tag name="FILENAME" val=""/>
  <p:tag name="INPUTTYPE" val="0"/>
  <p:tag name="LATEXENGINEID" val="0"/>
  <p:tag name="TEMPFOLDER" val="c:\temp\"/>
</p:tagLst>
</file>

<file path=ppt/tags/tag77.xml><?xml version="1.0" encoding="utf-8"?>
<p:tagLst xmlns:a="http://schemas.openxmlformats.org/drawingml/2006/main" xmlns:r="http://schemas.openxmlformats.org/officeDocument/2006/relationships" xmlns:p="http://schemas.openxmlformats.org/presentationml/2006/main">
  <p:tag name="ORIGINALHEIGHT" val="148.5"/>
  <p:tag name="ORIGINALWIDTH" val="730.5"/>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uvec{d}_\perp = (\uvec{n} \cdot \uvec{d}) \uvec{n}&#10;$$&#10;\end{document}"/>
  <p:tag name="IGUANATEXSIZE" val="32"/>
  <p:tag name="IGUANATEXCURSOR" val="868"/>
  <p:tag name="TRANSPARENCY" val="True"/>
  <p:tag name="FILENAME" val=""/>
  <p:tag name="INPUTTYPE" val="0"/>
  <p:tag name="LATEXENGINEID" val="0"/>
  <p:tag name="TEMPFOLDER" val="c:\temp\"/>
</p:tagLst>
</file>

<file path=ppt/tags/tag78.xml><?xml version="1.0" encoding="utf-8"?>
<p:tagLst xmlns:a="http://schemas.openxmlformats.org/drawingml/2006/main" xmlns:r="http://schemas.openxmlformats.org/officeDocument/2006/relationships" xmlns:p="http://schemas.openxmlformats.org/presentationml/2006/main">
  <p:tag name="ORIGINALHEIGHT" val="171.75"/>
  <p:tag name="ORIGINALWIDTH" val="666.75"/>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uvec{d}_\parallel = \uvec{d} - \uvec{d}_\perp&#10;$$&#10;\end{document}"/>
  <p:tag name="IGUANATEXSIZE" val="32"/>
  <p:tag name="IGUANATEXCURSOR" val="893"/>
  <p:tag name="TRANSPARENCY" val="True"/>
  <p:tag name="FILENAME" val=""/>
  <p:tag name="INPUTTYPE" val="0"/>
  <p:tag name="LATEXENGINEID" val="0"/>
  <p:tag name="TEMPFOLDER" val="c:\temp\"/>
</p:tagLst>
</file>

<file path=ppt/tags/tag79.xml><?xml version="1.0" encoding="utf-8"?>
<p:tagLst xmlns:a="http://schemas.openxmlformats.org/drawingml/2006/main" xmlns:r="http://schemas.openxmlformats.org/officeDocument/2006/relationships" xmlns:p="http://schemas.openxmlformats.org/presentationml/2006/main">
  <p:tag name="ORIGINALHEIGHT" val="117.7665"/>
  <p:tag name="ORIGINALWIDTH" val="411.0574"/>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uvec{d} = - \uvec{v}$&#10;\end{document}"/>
  <p:tag name="IGUANATEXSIZE" val="32"/>
  <p:tag name="IGUANATEXCURSOR" val="899"/>
</p:tagLst>
</file>

<file path=ppt/tags/tag8.xml><?xml version="1.0" encoding="utf-8"?>
<p:tagLst xmlns:a="http://schemas.openxmlformats.org/drawingml/2006/main" xmlns:r="http://schemas.openxmlformats.org/officeDocument/2006/relationships" xmlns:p="http://schemas.openxmlformats.org/presentationml/2006/main">
  <p:tag name="ORIGINALHEIGHT" val="60.75"/>
  <p:tag name="ORIGINALWIDTH" val="63.75"/>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10;$$&#10;&#10;\end{document}"/>
  <p:tag name="IGUANATEXSIZE" val="32"/>
  <p:tag name="IGUANATEXCURSOR" val="650"/>
</p:tagLst>
</file>

<file path=ppt/tags/tag80.xml><?xml version="1.0" encoding="utf-8"?>
<p:tagLst xmlns:a="http://schemas.openxmlformats.org/drawingml/2006/main" xmlns:r="http://schemas.openxmlformats.org/officeDocument/2006/relationships" xmlns:p="http://schemas.openxmlformats.org/presentationml/2006/main">
  <p:tag name="ORIGINALHEIGHT" val="117.7665"/>
  <p:tag name="ORIGINALWIDTH" val="77.26079"/>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uvec{d}$&#10;\end{document}"/>
  <p:tag name="IGUANATEXSIZE" val="32"/>
  <p:tag name="IGUANATEXCURSOR" val="886"/>
</p:tagLst>
</file>

<file path=ppt/tags/tag81.xml><?xml version="1.0" encoding="utf-8"?>
<p:tagLst xmlns:a="http://schemas.openxmlformats.org/drawingml/2006/main" xmlns:r="http://schemas.openxmlformats.org/officeDocument/2006/relationships" xmlns:p="http://schemas.openxmlformats.org/presentationml/2006/main">
  <p:tag name="ORIGINALHEIGHT" val="60.00835"/>
  <p:tag name="ORIGINALWIDTH" val="50.25701"/>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rvec{e}$&#10;\end{document}"/>
  <p:tag name="IGUANATEXSIZE" val="32"/>
  <p:tag name="IGUANATEXCURSOR" val="886"/>
</p:tagLst>
</file>

<file path=ppt/tags/tag82.xml><?xml version="1.0" encoding="utf-8"?>
<p:tagLst xmlns:a="http://schemas.openxmlformats.org/drawingml/2006/main" xmlns:r="http://schemas.openxmlformats.org/officeDocument/2006/relationships" xmlns:p="http://schemas.openxmlformats.org/presentationml/2006/main">
  <p:tag name="ORIGINALHEIGHT" val="60.00835"/>
  <p:tag name="ORIGINALWIDTH" val="63.7589"/>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10;\rvec{x}&#10;$&#10;\end{document}"/>
  <p:tag name="IGUANATEXSIZE" val="32"/>
  <p:tag name="IGUANATEXCURSOR" val="890"/>
</p:tagLst>
</file>

<file path=ppt/tags/tag83.xml><?xml version="1.0" encoding="utf-8"?>
<p:tagLst xmlns:a="http://schemas.openxmlformats.org/drawingml/2006/main" xmlns:r="http://schemas.openxmlformats.org/officeDocument/2006/relationships" xmlns:p="http://schemas.openxmlformats.org/presentationml/2006/main">
  <p:tag name="ORIGINALHEIGHT" val="87.01212"/>
  <p:tag name="ORIGINALWIDTH" val="63.00882"/>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uvec{n}$&#10;\end{document}"/>
  <p:tag name="IGUANATEXSIZE" val="32"/>
  <p:tag name="IGUANATEXCURSOR" val="886"/>
</p:tagLst>
</file>

<file path=ppt/tags/tag84.xml><?xml version="1.0" encoding="utf-8"?>
<p:tagLst xmlns:a="http://schemas.openxmlformats.org/drawingml/2006/main" xmlns:r="http://schemas.openxmlformats.org/officeDocument/2006/relationships" xmlns:p="http://schemas.openxmlformats.org/presentationml/2006/main">
  <p:tag name="ORIGINALHEIGHT" val="134.2687"/>
  <p:tag name="ORIGINALWIDTH" val="102.7643"/>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uvec{d}_\idx{r}$&#10;\end{document}"/>
  <p:tag name="IGUANATEXSIZE" val="32"/>
  <p:tag name="IGUANATEXCURSOR" val="894"/>
</p:tagLst>
</file>

<file path=ppt/tags/tag85.xml><?xml version="1.0" encoding="utf-8"?>
<p:tagLst xmlns:a="http://schemas.openxmlformats.org/drawingml/2006/main" xmlns:r="http://schemas.openxmlformats.org/officeDocument/2006/relationships" xmlns:p="http://schemas.openxmlformats.org/presentationml/2006/main">
  <p:tag name="ORIGINALHEIGHT" val="135.769"/>
  <p:tag name="ORIGINALWIDTH" val="97.51362"/>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uvec{d}_\idx{t}$&#10;\end{document}"/>
  <p:tag name="IGUANATEXSIZE" val="32"/>
  <p:tag name="IGUANATEXCURSOR" val="894"/>
</p:tagLst>
</file>

<file path=ppt/tags/tag86.xml><?xml version="1.0" encoding="utf-8"?>
<p:tagLst xmlns:a="http://schemas.openxmlformats.org/drawingml/2006/main" xmlns:r="http://schemas.openxmlformats.org/officeDocument/2006/relationships" xmlns:p="http://schemas.openxmlformats.org/presentationml/2006/main">
  <p:tag name="ORIGINALHEIGHT" val="61.50858"/>
  <p:tag name="ORIGINALWIDTH" val="59.25827"/>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alpha$&#10;\end{document}"/>
  <p:tag name="IGUANATEXSIZE" val="32"/>
  <p:tag name="IGUANATEXCURSOR" val="885"/>
</p:tagLst>
</file>

<file path=ppt/tags/tag87.xml><?xml version="1.0" encoding="utf-8"?>
<p:tagLst xmlns:a="http://schemas.openxmlformats.org/drawingml/2006/main" xmlns:r="http://schemas.openxmlformats.org/officeDocument/2006/relationships" xmlns:p="http://schemas.openxmlformats.org/presentationml/2006/main">
  <p:tag name="ORIGINALHEIGHT" val="61.50858"/>
  <p:tag name="ORIGINALWIDTH" val="59.25827"/>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alpha$&#10;\end{document}"/>
  <p:tag name="IGUANATEXSIZE" val="32"/>
  <p:tag name="IGUANATEXCURSOR" val="885"/>
</p:tagLst>
</file>

<file path=ppt/tags/tag88.xml><?xml version="1.0" encoding="utf-8"?>
<p:tagLst xmlns:a="http://schemas.openxmlformats.org/drawingml/2006/main" xmlns:r="http://schemas.openxmlformats.org/officeDocument/2006/relationships" xmlns:p="http://schemas.openxmlformats.org/presentationml/2006/main">
  <p:tag name="ORIGINALHEIGHT" val="123.0172"/>
  <p:tag name="ORIGINALWIDTH" val="65.25913"/>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beta$&#10;\end{document}"/>
  <p:tag name="IGUANATEXSIZE" val="32"/>
  <p:tag name="IGUANATEXCURSOR" val="884"/>
</p:tagLst>
</file>

<file path=ppt/tags/tag89.xml><?xml version="1.0" encoding="utf-8"?>
<p:tagLst xmlns:a="http://schemas.openxmlformats.org/drawingml/2006/main" xmlns:r="http://schemas.openxmlformats.org/officeDocument/2006/relationships" xmlns:p="http://schemas.openxmlformats.org/presentationml/2006/main">
  <p:tag name="ORIGINALHEIGHT" val="147.7706"/>
  <p:tag name="ORIGINALWIDTH" val="1966.775"/>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L(\rvec{e}, -\uvec{d}) = L^\idx{in}(\rvec{x}, \uvec{d}_\idx{r}) R + L^\idx{in}(\rvec{x}, \uvec{d}_\idx{t}) T$&#10;\end{document}"/>
  <p:tag name="IGUANATEXSIZE" val="32"/>
  <p:tag name="IGUANATEXCURSOR" val="987"/>
</p:tagLst>
</file>

<file path=ppt/tags/tag9.xml><?xml version="1.0" encoding="utf-8"?>
<p:tagLst xmlns:a="http://schemas.openxmlformats.org/drawingml/2006/main" xmlns:r="http://schemas.openxmlformats.org/officeDocument/2006/relationships" xmlns:p="http://schemas.openxmlformats.org/presentationml/2006/main">
  <p:tag name="ORIGINALHEIGHT" val="141"/>
  <p:tag name="ORIGINALWIDTH" val="599.25"/>
  <p:tag name="LATEXADDIN" val="\documentclass{tufte-book}&#10;\usepackage{amsmath}&#10;\usepackage{amssymb}&#10;%\usepackage{urwchancal}&#10;%\usepackage[cal=rsfso,calscaled=.96]{mathalfa}&#10;\usepackage{bm}&#10;\usepackage{accents}&#10;\usepackage{color}&#10;&#10;\definecolor{ppblue}{rgb}{0.0, 0.44, 0.75}&#10;\definecolor{ppgreen}{rgb}{0.0, 0.69,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ppgreen}&#10;f_\mathrm{r}( \omega' , \rvec{x}, \omega)&#10;$$&#10;&#10;\end{document}"/>
  <p:tag name="IGUANATEXSIZE" val="32"/>
  <p:tag name="IGUANATEXCURSOR" val="739"/>
</p:tagLst>
</file>

<file path=ppt/tags/tag90.xml><?xml version="1.0" encoding="utf-8"?>
<p:tagLst xmlns:a="http://schemas.openxmlformats.org/drawingml/2006/main" xmlns:r="http://schemas.openxmlformats.org/officeDocument/2006/relationships" xmlns:p="http://schemas.openxmlformats.org/presentationml/2006/main">
  <p:tag name="ORIGINALHEIGHT" val="291"/>
  <p:tag name="ORIGINALWIDTH" val="515.25"/>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mu = \frac{\sin \alpha}{\sin \beta}&#10;$$&#10;\end{document}"/>
  <p:tag name="IGUANATEXSIZE" val="28"/>
  <p:tag name="IGUANATEXCURSOR" val="886"/>
  <p:tag name="TRANSPARENCY" val="True"/>
  <p:tag name="FILENAME" val=""/>
  <p:tag name="INPUTTYPE" val="0"/>
  <p:tag name="LATEXENGINEID" val="0"/>
  <p:tag name="TEMPFOLDER" val="c:\temp\"/>
</p:tagLst>
</file>

<file path=ppt/tags/tag91.xml><?xml version="1.0" encoding="utf-8"?>
<p:tagLst xmlns:a="http://schemas.openxmlformats.org/drawingml/2006/main" xmlns:r="http://schemas.openxmlformats.org/officeDocument/2006/relationships" xmlns:p="http://schemas.openxmlformats.org/presentationml/2006/main">
  <p:tag name="ORIGINALHEIGHT" val="224.25"/>
  <p:tag name="ORIGINALWIDTH" val="1092.75"/>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cos \beta = \sqrt{1 - \sin^2 \beta}&#10;$$&#10;\end{document}"/>
  <p:tag name="IGUANATEXSIZE" val="28"/>
  <p:tag name="IGUANATEXCURSOR" val="886"/>
  <p:tag name="TRANSPARENCY" val="True"/>
  <p:tag name="FILENAME" val=""/>
  <p:tag name="INPUTTYPE" val="0"/>
  <p:tag name="LATEXENGINEID" val="0"/>
  <p:tag name="TEMPFOLDER" val="c:\temp\"/>
</p:tagLst>
</file>

<file path=ppt/tags/tag92.xml><?xml version="1.0" encoding="utf-8"?>
<p:tagLst xmlns:a="http://schemas.openxmlformats.org/drawingml/2006/main" xmlns:r="http://schemas.openxmlformats.org/officeDocument/2006/relationships" xmlns:p="http://schemas.openxmlformats.org/presentationml/2006/main">
  <p:tag name="ORIGINALHEIGHT" val="374.25"/>
  <p:tag name="ORIGINALWIDTH" val="807.75"/>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 \sqrt{1 - \frac{\sin^2 \alpha}{\mu^2}}&#10;$$&#10;\end{document}"/>
  <p:tag name="IGUANATEXSIZE" val="28"/>
  <p:tag name="IGUANATEXCURSOR" val="889"/>
  <p:tag name="TRANSPARENCY" val="True"/>
  <p:tag name="FILENAME" val=""/>
  <p:tag name="INPUTTYPE" val="0"/>
  <p:tag name="LATEXENGINEID" val="0"/>
  <p:tag name="TEMPFOLDER" val="c:\temp\"/>
</p:tagLst>
</file>

<file path=ppt/tags/tag93.xml><?xml version="1.0" encoding="utf-8"?>
<p:tagLst xmlns:a="http://schemas.openxmlformats.org/drawingml/2006/main" xmlns:r="http://schemas.openxmlformats.org/officeDocument/2006/relationships" xmlns:p="http://schemas.openxmlformats.org/presentationml/2006/main">
  <p:tag name="ORIGINALHEIGHT" val="374.25"/>
  <p:tag name="ORIGINALWIDTH" val="1036.5"/>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 \sqrt{1 - \frac{1- \cos^2 \alpha}{\mu^2}}&#10;$$&#10;\end{document}"/>
  <p:tag name="IGUANATEXSIZE" val="28"/>
  <p:tag name="IGUANATEXCURSOR" val="876"/>
  <p:tag name="TRANSPARENCY" val="True"/>
  <p:tag name="FILENAME" val=""/>
  <p:tag name="INPUTTYPE" val="0"/>
  <p:tag name="LATEXENGINEID" val="0"/>
  <p:tag name="TEMPFOLDER" val="c:\temp\"/>
</p:tagLst>
</file>

<file path=ppt/tags/tag94.xml><?xml version="1.0" encoding="utf-8"?>
<p:tagLst xmlns:a="http://schemas.openxmlformats.org/drawingml/2006/main" xmlns:r="http://schemas.openxmlformats.org/officeDocument/2006/relationships" xmlns:p="http://schemas.openxmlformats.org/presentationml/2006/main">
  <p:tag name="ORIGINALHEIGHT" val="88.5"/>
  <p:tag name="ORIGINALWIDTH" val="338.25"/>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R \gets 1&#10;$$&#10;\end{document}"/>
  <p:tag name="IGUANATEXSIZE" val="28"/>
  <p:tag name="IGUANATEXCURSOR" val="858"/>
  <p:tag name="TRANSPARENCY" val="True"/>
  <p:tag name="FILENAME" val=""/>
  <p:tag name="INPUTTYPE" val="0"/>
  <p:tag name="LATEXENGINEID" val="0"/>
  <p:tag name="TEMPFOLDER" val="c:\temp\"/>
</p:tagLst>
</file>

<file path=ppt/tags/tag95.xml><?xml version="1.0" encoding="utf-8"?>
<p:tagLst xmlns:a="http://schemas.openxmlformats.org/drawingml/2006/main" xmlns:r="http://schemas.openxmlformats.org/officeDocument/2006/relationships" xmlns:p="http://schemas.openxmlformats.org/presentationml/2006/main">
  <p:tag name="ORIGINALHEIGHT" val="123.75"/>
  <p:tag name="ORIGINALWIDTH" val="528"/>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cos \beta \gets 0&#10;$$&#10;\end{document}"/>
  <p:tag name="IGUANATEXSIZE" val="28"/>
  <p:tag name="IGUANATEXCURSOR" val="867"/>
  <p:tag name="TRANSPARENCY" val="True"/>
  <p:tag name="FILENAME" val=""/>
  <p:tag name="INPUTTYPE" val="0"/>
  <p:tag name="LATEXENGINEID" val="0"/>
  <p:tag name="TEMPFOLDER" val="c:\temp\"/>
</p:tagLst>
</file>

<file path=ppt/tags/tag96.xml><?xml version="1.0" encoding="utf-8"?>
<p:tagLst xmlns:a="http://schemas.openxmlformats.org/drawingml/2006/main" xmlns:r="http://schemas.openxmlformats.org/officeDocument/2006/relationships" xmlns:p="http://schemas.openxmlformats.org/presentationml/2006/main">
  <p:tag name="ORIGINALHEIGHT" val="172.5"/>
  <p:tag name="ORIGINALWIDTH" val="104.25"/>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vec{d}_\parallel$&#10;\end{document}"/>
  <p:tag name="IGUANATEXSIZE" val="32"/>
  <p:tag name="IGUANATEXCURSOR" val="867"/>
  <p:tag name="TRANSPARENCY" val="True"/>
  <p:tag name="FILENAME" val=""/>
  <p:tag name="INPUTTYPE" val="0"/>
  <p:tag name="LATEXENGINEID" val="0"/>
  <p:tag name="TEMPFOLDER" val="c:\temp\"/>
</p:tagLst>
</file>

<file path=ppt/tags/tag97.xml><?xml version="1.0" encoding="utf-8"?>
<p:tagLst xmlns:a="http://schemas.openxmlformats.org/drawingml/2006/main" xmlns:r="http://schemas.openxmlformats.org/officeDocument/2006/relationships" xmlns:p="http://schemas.openxmlformats.org/presentationml/2006/main">
  <p:tag name="ORIGINALHEIGHT" val="117.7665"/>
  <p:tag name="ORIGINALWIDTH" val="77.26079"/>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uvec{d}$&#10;\end{document}"/>
  <p:tag name="IGUANATEXSIZE" val="32"/>
  <p:tag name="IGUANATEXCURSOR" val="886"/>
</p:tagLst>
</file>

<file path=ppt/tags/tag98.xml><?xml version="1.0" encoding="utf-8"?>
<p:tagLst xmlns:a="http://schemas.openxmlformats.org/drawingml/2006/main" xmlns:r="http://schemas.openxmlformats.org/officeDocument/2006/relationships" xmlns:p="http://schemas.openxmlformats.org/presentationml/2006/main">
  <p:tag name="ORIGINALHEIGHT" val="135.769"/>
  <p:tag name="ORIGINALWIDTH" val="97.51362"/>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uvec{d}_\idx{t}$&#10;\end{document}"/>
  <p:tag name="IGUANATEXSIZE" val="32"/>
  <p:tag name="IGUANATEXCURSOR" val="894"/>
</p:tagLst>
</file>

<file path=ppt/tags/tag99.xml><?xml version="1.0" encoding="utf-8"?>
<p:tagLst xmlns:a="http://schemas.openxmlformats.org/drawingml/2006/main" xmlns:r="http://schemas.openxmlformats.org/officeDocument/2006/relationships" xmlns:p="http://schemas.openxmlformats.org/presentationml/2006/main">
  <p:tag name="ORIGINALHEIGHT" val="87.01212"/>
  <p:tag name="ORIGINALWIDTH" val="63.00882"/>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uvec{n}$&#10;\end{document}"/>
  <p:tag name="IGUANATEXSIZE" val="32"/>
  <p:tag name="IGUANATEXCURSOR" val="886"/>
</p:tagLst>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5151</TotalTime>
  <Words>1686</Words>
  <Application>Microsoft Office PowerPoint</Application>
  <PresentationFormat>On-screen Show (4:3)</PresentationFormat>
  <Paragraphs>202</Paragraphs>
  <Slides>26</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Consolas</vt:lpstr>
      <vt:lpstr>Courier New</vt:lpstr>
      <vt:lpstr>Symbol</vt:lpstr>
      <vt:lpstr>Times New Roman</vt:lpstr>
      <vt:lpstr>Whipsmart</vt:lpstr>
      <vt:lpstr>1_Office Theme</vt:lpstr>
      <vt:lpstr>Környezet-leképezés</vt:lpstr>
      <vt:lpstr>Radiancia</vt:lpstr>
      <vt:lpstr>Az árnyalási egyenlet</vt:lpstr>
      <vt:lpstr>Különleges esetek</vt:lpstr>
      <vt:lpstr>Sima felületek</vt:lpstr>
      <vt:lpstr>Irányok meghatározása</vt:lpstr>
      <vt:lpstr>Törésmutató és reflektancia</vt:lpstr>
      <vt:lpstr>Elnyelő és átlátszó anyagok</vt:lpstr>
      <vt:lpstr>Elnyelő anyagok</vt:lpstr>
      <vt:lpstr>A reflektancia hullámhosszfüggő</vt:lpstr>
      <vt:lpstr>Elsődleges sugár esete</vt:lpstr>
      <vt:lpstr>Normálvektor és törésmutató</vt:lpstr>
      <vt:lpstr>Ideális visszaverődés iránya</vt:lpstr>
      <vt:lpstr>Átlátszó anyagok</vt:lpstr>
      <vt:lpstr>Elsődleges sugár esete</vt:lpstr>
      <vt:lpstr>Ideális visszaverődés iránya</vt:lpstr>
      <vt:lpstr>Törési szög koszinuszának meghatározása</vt:lpstr>
      <vt:lpstr>Ideális törési irány meghatározása</vt:lpstr>
      <vt:lpstr>Cube map</vt:lpstr>
      <vt:lpstr>Environment map</vt:lpstr>
      <vt:lpstr>Env map FS konstans 1 reflektanciával</vt:lpstr>
      <vt:lpstr>Hogyan rajzoljuk magát a környezetet?</vt:lpstr>
      <vt:lpstr>Sugárirány kiszámítása NDC-ből</vt:lpstr>
      <vt:lpstr>Konstruktorban, ill. mozgatás után</vt:lpstr>
      <vt:lpstr>Full viewport quad VS</vt:lpstr>
      <vt:lpstr>Háttér FS</vt:lpstr>
    </vt:vector>
  </TitlesOfParts>
  <Company>Budapest University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WebGL</dc:title>
  <dc:creator>László Szécsi</dc:creator>
  <cp:lastModifiedBy>László Szécsi</cp:lastModifiedBy>
  <cp:revision>211</cp:revision>
  <dcterms:created xsi:type="dcterms:W3CDTF">2017-01-23T15:49:11Z</dcterms:created>
  <dcterms:modified xsi:type="dcterms:W3CDTF">2020-04-07T09:12:41Z</dcterms:modified>
</cp:coreProperties>
</file>