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2.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3.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4.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15.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16.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17.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18.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9.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20.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notesSlides/notesSlide21.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22.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23.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24.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25.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26.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27.xml" ContentType="application/vnd.openxmlformats-officedocument.presentationml.notesSlide+xml"/>
  <Override PartName="/ppt/tags/tag145.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54"/>
  </p:notesMasterIdLst>
  <p:sldIdLst>
    <p:sldId id="256" r:id="rId2"/>
    <p:sldId id="350" r:id="rId3"/>
    <p:sldId id="351" r:id="rId4"/>
    <p:sldId id="352" r:id="rId5"/>
    <p:sldId id="353" r:id="rId6"/>
    <p:sldId id="354" r:id="rId7"/>
    <p:sldId id="355" r:id="rId8"/>
    <p:sldId id="356" r:id="rId9"/>
    <p:sldId id="357" r:id="rId10"/>
    <p:sldId id="358" r:id="rId11"/>
    <p:sldId id="359" r:id="rId12"/>
    <p:sldId id="360" r:id="rId13"/>
    <p:sldId id="361" r:id="rId14"/>
    <p:sldId id="362" r:id="rId15"/>
    <p:sldId id="320" r:id="rId16"/>
    <p:sldId id="321" r:id="rId17"/>
    <p:sldId id="369" r:id="rId18"/>
    <p:sldId id="370" r:id="rId19"/>
    <p:sldId id="371" r:id="rId20"/>
    <p:sldId id="372" r:id="rId21"/>
    <p:sldId id="322" r:id="rId22"/>
    <p:sldId id="323" r:id="rId23"/>
    <p:sldId id="324" r:id="rId24"/>
    <p:sldId id="325" r:id="rId25"/>
    <p:sldId id="326" r:id="rId26"/>
    <p:sldId id="327" r:id="rId27"/>
    <p:sldId id="328" r:id="rId28"/>
    <p:sldId id="329" r:id="rId29"/>
    <p:sldId id="330" r:id="rId30"/>
    <p:sldId id="331" r:id="rId31"/>
    <p:sldId id="332" r:id="rId32"/>
    <p:sldId id="333" r:id="rId33"/>
    <p:sldId id="334" r:id="rId34"/>
    <p:sldId id="335" r:id="rId35"/>
    <p:sldId id="349" r:id="rId36"/>
    <p:sldId id="341" r:id="rId37"/>
    <p:sldId id="363" r:id="rId38"/>
    <p:sldId id="343" r:id="rId39"/>
    <p:sldId id="344" r:id="rId40"/>
    <p:sldId id="345" r:id="rId41"/>
    <p:sldId id="364" r:id="rId42"/>
    <p:sldId id="347" r:id="rId43"/>
    <p:sldId id="348" r:id="rId44"/>
    <p:sldId id="336" r:id="rId45"/>
    <p:sldId id="337" r:id="rId46"/>
    <p:sldId id="338" r:id="rId47"/>
    <p:sldId id="339" r:id="rId48"/>
    <p:sldId id="340" r:id="rId49"/>
    <p:sldId id="365" r:id="rId50"/>
    <p:sldId id="366" r:id="rId51"/>
    <p:sldId id="367" r:id="rId52"/>
    <p:sldId id="368"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FF"/>
    <a:srgbClr val="A1FFA1"/>
    <a:srgbClr val="FF0909"/>
    <a:srgbClr val="0D0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varScale="1">
        <p:scale>
          <a:sx n="134" d="100"/>
          <a:sy n="134" d="100"/>
        </p:scale>
        <p:origin x="85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53498-0D27-4BA1-B64E-F3F0DF81F6FC}" type="datetimeFigureOut">
              <a:rPr lang="en-US" smtClean="0"/>
              <a:t>2020-04-07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4EACB1-31E9-4803-B2A0-303E52099FBA}" type="slidenum">
              <a:rPr lang="en-US" smtClean="0"/>
              <a:t>‹#›</a:t>
            </a:fld>
            <a:endParaRPr lang="en-US"/>
          </a:p>
        </p:txBody>
      </p:sp>
    </p:spTree>
    <p:extLst>
      <p:ext uri="{BB962C8B-B14F-4D97-AF65-F5344CB8AC3E}">
        <p14:creationId xmlns:p14="http://schemas.microsoft.com/office/powerpoint/2010/main" val="3329449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smtClean="0"/>
              <a:t>A well-known measure of light is wattage, or power. A light bulb</a:t>
            </a:r>
            <a:r>
              <a:rPr lang="en-US" baseline="0" dirty="0" smtClean="0"/>
              <a:t> is characterized by its electrical power uptake, given in watts. Admittedly, much of that wattage goes to heating the bulb, but some of it is converted to light.</a:t>
            </a:r>
          </a:p>
          <a:p>
            <a:endParaRPr lang="en-US" baseline="0" dirty="0" smtClean="0"/>
          </a:p>
          <a:p>
            <a:r>
              <a:rPr lang="en-US" baseline="0" dirty="0" smtClean="0"/>
              <a:t>We can imagine light as lots of identical photons travelling along straight lines --- wave properties of light need not be considered for 3D rendering, and the fact that real photons have different wavelengths we can address later, when we already have a system for uniform-wavelength photons, i.e. monochromatic light.</a:t>
            </a:r>
          </a:p>
          <a:p>
            <a:endParaRPr lang="en-US" baseline="0" dirty="0" smtClean="0"/>
          </a:p>
          <a:p>
            <a:r>
              <a:rPr lang="en-US" baseline="0" dirty="0" smtClean="0"/>
              <a:t>Every photon carries the same amount of energy. The </a:t>
            </a:r>
            <a:r>
              <a:rPr lang="hu-HU" baseline="0" dirty="0" smtClean="0"/>
              <a:t>power is therefore propertional to the number of photons leaving the bulb.</a:t>
            </a:r>
            <a:r>
              <a:rPr lang="en-US" baseline="0" dirty="0" smtClean="0"/>
              <a:t>, or,</a:t>
            </a:r>
            <a:r>
              <a:rPr lang="hu-HU" baseline="0" dirty="0" smtClean="0"/>
              <a:t> </a:t>
            </a:r>
            <a:r>
              <a:rPr lang="en-US" baseline="0" dirty="0" smtClean="0"/>
              <a:t>m</a:t>
            </a:r>
            <a:r>
              <a:rPr lang="hu-HU" baseline="0" dirty="0" smtClean="0"/>
              <a:t>ore accuratelty put, the number of photons crossing the surface of the bulb. In a similar manner, we can talk about the power of light arriving at a wall (or the surface of any object). We can talk about the power of light reflected from the same wall. We can talk about the </a:t>
            </a:r>
            <a:r>
              <a:rPr lang="hu-HU" baseline="0" dirty="0" err="1" smtClean="0"/>
              <a:t>power</a:t>
            </a:r>
            <a:r>
              <a:rPr lang="hu-HU" baseline="0" dirty="0" smtClean="0"/>
              <a:t> </a:t>
            </a:r>
            <a:r>
              <a:rPr lang="en-US" baseline="0" dirty="0" smtClean="0"/>
              <a:t>flowing </a:t>
            </a:r>
            <a:r>
              <a:rPr lang="hu-HU" baseline="0" dirty="0" err="1" smtClean="0"/>
              <a:t>through</a:t>
            </a:r>
            <a:r>
              <a:rPr lang="hu-HU" baseline="0" dirty="0" smtClean="0"/>
              <a:t> any </a:t>
            </a:r>
            <a:r>
              <a:rPr lang="hu-HU" baseline="0" dirty="0" err="1" smtClean="0"/>
              <a:t>surface</a:t>
            </a:r>
            <a:r>
              <a:rPr lang="hu-HU" baseline="0" dirty="0" smtClean="0"/>
              <a:t>.</a:t>
            </a:r>
            <a:r>
              <a:rPr lang="en-US" baseline="0" dirty="0" smtClean="0"/>
              <a:t> For that reason, radiant power is also called radiant flux.</a:t>
            </a:r>
            <a:endParaRPr lang="hu-HU" baseline="0" dirty="0" smtClean="0"/>
          </a:p>
          <a:p>
            <a:endParaRPr lang="hu-HU" baseline="0" dirty="0" smtClean="0"/>
          </a:p>
          <a:p>
            <a:r>
              <a:rPr lang="hu-HU" baseline="0" dirty="0" smtClean="0"/>
              <a:t>This, of course, does not directly tell us what a </a:t>
            </a:r>
            <a:r>
              <a:rPr lang="en-US" baseline="0" dirty="0" smtClean="0"/>
              <a:t>piece of surface</a:t>
            </a:r>
            <a:r>
              <a:rPr lang="hu-HU" baseline="0" dirty="0" smtClean="0"/>
              <a:t> appears like. Power can be distributed on the surface arbitrarily, and the same can be said for the directions: there might be more photons crossing at some directions than others.</a:t>
            </a:r>
            <a:endParaRPr lang="en-US" baseline="0" dirty="0" smtClean="0"/>
          </a:p>
          <a:p>
            <a:endParaRPr lang="en-US" baseline="0" dirty="0" smtClean="0"/>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3</a:t>
            </a:fld>
            <a:endParaRPr lang="en-US" dirty="0"/>
          </a:p>
        </p:txBody>
      </p:sp>
    </p:spTree>
    <p:extLst>
      <p:ext uri="{BB962C8B-B14F-4D97-AF65-F5344CB8AC3E}">
        <p14:creationId xmlns:p14="http://schemas.microsoft.com/office/powerpoint/2010/main" val="611027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measure is radiance. This is absolutely the most important measure in computer graphics, and when less educated graphics programmers talk about light intensity, they most often should say radiance instead.</a:t>
            </a:r>
          </a:p>
          <a:p>
            <a:endParaRPr lang="en-US" dirty="0" smtClean="0"/>
          </a:p>
          <a:p>
            <a:r>
              <a:rPr lang="en-US" dirty="0" smtClean="0"/>
              <a:t>Radiance is density of radiant power with respect to both position and direction. We are</a:t>
            </a:r>
            <a:r>
              <a:rPr lang="en-US" baseline="0" dirty="0" smtClean="0"/>
              <a:t> going to examine it more rigorously, but let us first consider intuitively what it can express and why it is a good measure for us.</a:t>
            </a:r>
          </a:p>
          <a:p>
            <a:endParaRPr lang="en-US" baseline="0" dirty="0" smtClean="0"/>
          </a:p>
          <a:p>
            <a:r>
              <a:rPr lang="en-US" baseline="0" dirty="0" smtClean="0"/>
              <a:t>Radiance is a function of both position and direction. Although we have been talking and will continue to talk in terms of surfaces, radiance can be interpreted at any point in space (if there is no surface there, just image we put one there). Thus, our complete virtual world can be imagined as a continuous, five-dimensional (3D for position, +2D for directions) radiance field. Of course we will only be interested in the radiance at certain points and directions, but the field is still there.</a:t>
            </a:r>
          </a:p>
          <a:p>
            <a:endParaRPr lang="en-US" baseline="0" dirty="0" smtClean="0"/>
          </a:p>
          <a:p>
            <a:r>
              <a:rPr lang="en-US" baseline="0" dirty="0" smtClean="0"/>
              <a:t>Now consider two points in space, and their radiances along the line that connects them. We know that light travels along straight lines. So what is the relation between the radiance at those two points? If there is no object in between to block the light, no medium that scatters the light, and no interfering light source that adds more radiance, the flock of photons travelling along one arrow will be the same as the photons travelling at the other. Radiance will not change along rays of light.</a:t>
            </a:r>
          </a:p>
          <a:p>
            <a:endParaRPr lang="en-US" baseline="0" dirty="0" smtClean="0"/>
          </a:p>
          <a:p>
            <a:r>
              <a:rPr lang="en-US" baseline="0" dirty="0" smtClean="0"/>
              <a:t>Now imagine at one point is our eye, and at the other a surface point. If we manage to find the radiance exiting the surface toward the eye, than we have also managed to find the radiance arriving at the eye from that given direction.</a:t>
            </a:r>
          </a:p>
          <a:p>
            <a:endParaRPr lang="en-US" baseline="0" dirty="0" smtClean="0"/>
          </a:p>
          <a:p>
            <a:r>
              <a:rPr lang="en-US" baseline="0" dirty="0" smtClean="0"/>
              <a:t>Let us look at the proper definition of radiance, and see that the above properties indeed are true and radiance can be used to characterize the appearance of surface points.</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15</a:t>
            </a:fld>
            <a:endParaRPr lang="en-US" dirty="0"/>
          </a:p>
        </p:txBody>
      </p:sp>
    </p:spTree>
    <p:extLst>
      <p:ext uri="{BB962C8B-B14F-4D97-AF65-F5344CB8AC3E}">
        <p14:creationId xmlns:p14="http://schemas.microsoft.com/office/powerpoint/2010/main" val="3724150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Holy Grail of computer graphics is the rendering equation. This expresses how much light a certain</a:t>
            </a:r>
            <a:r>
              <a:rPr lang="en-US" baseline="0" dirty="0" smtClean="0"/>
              <a:t> surface point reflects into a certain direction, i.e. what color a surface appears under given lighting conditions.</a:t>
            </a:r>
          </a:p>
          <a:p>
            <a:endParaRPr lang="en-US" baseline="0" dirty="0" smtClean="0"/>
          </a:p>
          <a:p>
            <a:r>
              <a:rPr lang="en-US" baseline="0" dirty="0" smtClean="0"/>
              <a:t>Although the rendering equation is a formidable-looking integral equation with term yet unexplained, its meaning can be put in words quite simply. Also, after simplifying </a:t>
            </a:r>
            <a:r>
              <a:rPr lang="en-US" baseline="0" dirty="0" err="1" smtClean="0"/>
              <a:t>assumpltions</a:t>
            </a:r>
            <a:r>
              <a:rPr lang="en-US" baseline="0" dirty="0" smtClean="0"/>
              <a:t> </a:t>
            </a:r>
            <a:r>
              <a:rPr lang="en-US" baseline="0" dirty="0" err="1" smtClean="0"/>
              <a:t>andwith</a:t>
            </a:r>
            <a:r>
              <a:rPr lang="en-US" baseline="0" dirty="0" smtClean="0"/>
              <a:t> simple lighting and material models, the rendering equation will turn in pretty simple and swiftly computable formulas.</a:t>
            </a:r>
          </a:p>
          <a:p>
            <a:endParaRPr lang="en-US" baseline="0" dirty="0" smtClean="0"/>
          </a:p>
          <a:p>
            <a:endParaRPr lang="en-US" baseline="0" dirty="0" smtClean="0"/>
          </a:p>
          <a:p>
            <a:r>
              <a:rPr lang="en-US" baseline="0" dirty="0" smtClean="0"/>
              <a:t>The rendering equation expressed the outgoing radiance </a:t>
            </a:r>
            <a:r>
              <a:rPr lang="en-US" sz="1200" i="1" dirty="0" smtClean="0">
                <a:latin typeface="Times New Roman" pitchFamily="18" charset="0"/>
              </a:rPr>
              <a:t>L</a:t>
            </a:r>
            <a:r>
              <a:rPr lang="en-US" baseline="0" dirty="0" smtClean="0"/>
              <a:t> towards direction </a:t>
            </a:r>
            <a:r>
              <a:rPr lang="hu-HU" sz="1200" dirty="0" smtClean="0">
                <a:latin typeface="Symbol" pitchFamily="18" charset="2"/>
              </a:rPr>
              <a:t>w</a:t>
            </a:r>
            <a:r>
              <a:rPr lang="en-US" baseline="0" dirty="0" smtClean="0"/>
              <a:t> from shaded surface point </a:t>
            </a:r>
            <a:r>
              <a:rPr lang="hu-HU" sz="1200" b="1" i="1" dirty="0" smtClean="0">
                <a:latin typeface="Times New Roman" pitchFamily="18" charset="0"/>
              </a:rPr>
              <a:t>x</a:t>
            </a:r>
            <a:r>
              <a:rPr lang="en-US" baseline="0" dirty="0" smtClean="0"/>
              <a:t>, as the radiance incoming from all directions, times the probability it is reflected towards the outgoing direction.</a:t>
            </a:r>
          </a:p>
          <a:p>
            <a:endParaRPr lang="en-US" baseline="0" dirty="0" smtClean="0"/>
          </a:p>
          <a:p>
            <a:r>
              <a:rPr lang="en-US" baseline="0" dirty="0" smtClean="0"/>
              <a:t>The factor </a:t>
            </a:r>
            <a:r>
              <a:rPr lang="hu-HU" sz="1200" dirty="0" smtClean="0">
                <a:solidFill>
                  <a:srgbClr val="0070C0"/>
                </a:solidFill>
                <a:latin typeface="Times New Roman" pitchFamily="18" charset="0"/>
              </a:rPr>
              <a:t>cos</a:t>
            </a:r>
            <a:r>
              <a:rPr lang="hu-HU" sz="1200" dirty="0" smtClean="0">
                <a:solidFill>
                  <a:srgbClr val="0070C0"/>
                </a:solidFill>
                <a:latin typeface="Times New Roman" pitchFamily="18" charset="0"/>
                <a:sym typeface="Symbol" pitchFamily="18" charset="2"/>
              </a:rPr>
              <a:t>’</a:t>
            </a:r>
            <a:r>
              <a:rPr lang="en-US" sz="1200" dirty="0" smtClean="0">
                <a:solidFill>
                  <a:srgbClr val="0070C0"/>
                </a:solidFill>
                <a:latin typeface="Times New Roman" pitchFamily="18" charset="0"/>
                <a:sym typeface="Symbol" pitchFamily="18" charset="2"/>
              </a:rPr>
              <a:t> </a:t>
            </a:r>
            <a:r>
              <a:rPr lang="hu-HU" sz="1200" i="1" dirty="0" smtClean="0">
                <a:solidFill>
                  <a:srgbClr val="0070C0"/>
                </a:solidFill>
                <a:latin typeface="Times New Roman" pitchFamily="18" charset="0"/>
              </a:rPr>
              <a:t>f</a:t>
            </a:r>
            <a:r>
              <a:rPr lang="hu-HU" sz="1200" baseline="-25000" dirty="0" smtClean="0">
                <a:solidFill>
                  <a:srgbClr val="0070C0"/>
                </a:solidFill>
                <a:latin typeface="Times New Roman" pitchFamily="18" charset="0"/>
              </a:rPr>
              <a:t>r</a:t>
            </a:r>
            <a:r>
              <a:rPr lang="hu-HU" sz="1200" dirty="0" smtClean="0">
                <a:solidFill>
                  <a:srgbClr val="0070C0"/>
                </a:solidFill>
                <a:latin typeface="Times New Roman" pitchFamily="18" charset="0"/>
              </a:rPr>
              <a:t>(</a:t>
            </a:r>
            <a:r>
              <a:rPr lang="hu-HU" sz="1200" dirty="0" smtClean="0">
                <a:solidFill>
                  <a:srgbClr val="0070C0"/>
                </a:solidFill>
                <a:latin typeface="Times New Roman" pitchFamily="18" charset="0"/>
                <a:sym typeface="Symbol" pitchFamily="18" charset="2"/>
              </a:rPr>
              <a:t>’</a:t>
            </a:r>
            <a:r>
              <a:rPr lang="hu-HU" sz="1200" dirty="0" smtClean="0">
                <a:solidFill>
                  <a:srgbClr val="0070C0"/>
                </a:solidFill>
                <a:latin typeface="Times New Roman" pitchFamily="18" charset="0"/>
              </a:rPr>
              <a:t>,</a:t>
            </a:r>
            <a:r>
              <a:rPr lang="en-US" sz="1200" dirty="0" smtClean="0">
                <a:solidFill>
                  <a:srgbClr val="0070C0"/>
                </a:solidFill>
                <a:latin typeface="Times New Roman" pitchFamily="18" charset="0"/>
              </a:rPr>
              <a:t> </a:t>
            </a:r>
            <a:r>
              <a:rPr lang="hu-HU" sz="1200" b="1" i="1" dirty="0" smtClean="0">
                <a:solidFill>
                  <a:srgbClr val="0070C0"/>
                </a:solidFill>
                <a:latin typeface="Times New Roman" pitchFamily="18" charset="0"/>
              </a:rPr>
              <a:t>x</a:t>
            </a:r>
            <a:r>
              <a:rPr lang="hu-HU" sz="1200" dirty="0" smtClean="0">
                <a:solidFill>
                  <a:srgbClr val="0070C0"/>
                </a:solidFill>
                <a:latin typeface="Times New Roman" pitchFamily="18" charset="0"/>
              </a:rPr>
              <a:t>,</a:t>
            </a:r>
            <a:r>
              <a:rPr lang="en-US" sz="1200" dirty="0" smtClean="0">
                <a:solidFill>
                  <a:srgbClr val="0070C0"/>
                </a:solidFill>
                <a:latin typeface="Times New Roman" pitchFamily="18" charset="0"/>
              </a:rPr>
              <a:t> </a:t>
            </a:r>
            <a:r>
              <a:rPr lang="hu-HU" sz="1200" dirty="0" smtClean="0">
                <a:solidFill>
                  <a:srgbClr val="0070C0"/>
                </a:solidFill>
                <a:latin typeface="Times New Roman" pitchFamily="18" charset="0"/>
                <a:sym typeface="Symbol" pitchFamily="18" charset="2"/>
              </a:rPr>
              <a:t></a:t>
            </a:r>
            <a:r>
              <a:rPr lang="hu-HU" sz="1200" dirty="0" smtClean="0">
                <a:solidFill>
                  <a:srgbClr val="0070C0"/>
                </a:solidFill>
                <a:latin typeface="Times New Roman" pitchFamily="18" charset="0"/>
              </a:rPr>
              <a:t>)</a:t>
            </a:r>
            <a:r>
              <a:rPr lang="en-US" sz="1200" dirty="0" smtClean="0">
                <a:solidFill>
                  <a:srgbClr val="0070C0"/>
                </a:solidFill>
                <a:latin typeface="Times New Roman" pitchFamily="18" charset="0"/>
              </a:rPr>
              <a:t> </a:t>
            </a:r>
            <a:r>
              <a:rPr lang="en-US" baseline="0" dirty="0" smtClean="0"/>
              <a:t>expresses the probability density of a photon incoming from </a:t>
            </a:r>
            <a:r>
              <a:rPr lang="hu-HU" sz="1200" dirty="0" smtClean="0">
                <a:solidFill>
                  <a:srgbClr val="0070C0"/>
                </a:solidFill>
                <a:latin typeface="Times New Roman" pitchFamily="18" charset="0"/>
                <a:sym typeface="Symbol" pitchFamily="18" charset="2"/>
              </a:rPr>
              <a:t>’</a:t>
            </a:r>
            <a:r>
              <a:rPr lang="en-US" baseline="0" dirty="0" smtClean="0"/>
              <a:t> </a:t>
            </a:r>
            <a:r>
              <a:rPr lang="en-US" baseline="0" dirty="0" err="1" smtClean="0"/>
              <a:t>refected</a:t>
            </a:r>
            <a:r>
              <a:rPr lang="en-US" baseline="0" dirty="0" smtClean="0"/>
              <a:t> towards </a:t>
            </a:r>
            <a:r>
              <a:rPr lang="hu-HU" sz="1200" dirty="0" smtClean="0">
                <a:solidFill>
                  <a:srgbClr val="0070C0"/>
                </a:solidFill>
                <a:latin typeface="Times New Roman" pitchFamily="18" charset="0"/>
                <a:sym typeface="Symbol" pitchFamily="18" charset="2"/>
              </a:rPr>
              <a:t></a:t>
            </a:r>
            <a:r>
              <a:rPr lang="en-US" baseline="0" dirty="0" smtClean="0"/>
              <a:t>. We will examine it further in the following slides.</a:t>
            </a:r>
          </a:p>
          <a:p>
            <a:endParaRPr lang="en-US" baseline="0" dirty="0" smtClean="0"/>
          </a:p>
          <a:p>
            <a:r>
              <a:rPr lang="en-US" baseline="0" dirty="0" smtClean="0"/>
              <a:t>In the real world, in most situations, some radiance is going to be incoming from all directions, reflected from the surrounding surfaces. However, actually computing this integral (an approach called global illumination) would lead to immense computational costs and very slow, if realistic, rendering. Thus, we consider a simpler theoretical case: when all light is incoming from a single direction.  </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16</a:t>
            </a:fld>
            <a:endParaRPr lang="en-US" dirty="0"/>
          </a:p>
        </p:txBody>
      </p:sp>
    </p:spTree>
    <p:extLst>
      <p:ext uri="{BB962C8B-B14F-4D97-AF65-F5344CB8AC3E}">
        <p14:creationId xmlns:p14="http://schemas.microsoft.com/office/powerpoint/2010/main" val="1701885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all light is incoming</a:t>
            </a:r>
            <a:r>
              <a:rPr lang="en-US" baseline="0" dirty="0" smtClean="0"/>
              <a:t> from a single direction, the incoming radiance function has zero value for every direction but the light direction </a:t>
            </a:r>
            <a:r>
              <a:rPr lang="en-US" sz="1200" b="1" i="1" dirty="0" smtClean="0">
                <a:latin typeface="Times New Roman" pitchFamily="18" charset="0"/>
                <a:sym typeface="Symbol" pitchFamily="18" charset="2"/>
              </a:rPr>
              <a:t>l</a:t>
            </a:r>
            <a:r>
              <a:rPr lang="en-US" baseline="0" dirty="0" smtClean="0"/>
              <a:t>. At the same time, we want the total incoming power per unit area be something finite. All this finite power density is concentrated on a zero-size solid angle, making the incoming radiance from </a:t>
            </a:r>
            <a:r>
              <a:rPr lang="en-US" sz="1200" b="1" i="1" dirty="0" smtClean="0">
                <a:latin typeface="Times New Roman" pitchFamily="18" charset="0"/>
                <a:sym typeface="Symbol" pitchFamily="18" charset="2"/>
              </a:rPr>
              <a:t>l</a:t>
            </a:r>
            <a:r>
              <a:rPr lang="en-US" baseline="0" dirty="0" smtClean="0"/>
              <a:t> infinite. Thus, the radiance is a Dirac-delta function.</a:t>
            </a:r>
          </a:p>
          <a:p>
            <a:endParaRPr lang="en-US" baseline="0" dirty="0" smtClean="0"/>
          </a:p>
          <a:p>
            <a:r>
              <a:rPr lang="en-US" baseline="0" dirty="0" smtClean="0"/>
              <a:t>The reflection probability factor is now only required for incoming light direction </a:t>
            </a:r>
            <a:r>
              <a:rPr lang="en-US" sz="1200" b="1" i="1" dirty="0" smtClean="0">
                <a:latin typeface="Times New Roman" pitchFamily="18" charset="0"/>
                <a:sym typeface="Symbol" pitchFamily="18" charset="2"/>
              </a:rPr>
              <a:t>l</a:t>
            </a:r>
            <a:r>
              <a:rPr lang="en-US" baseline="0" dirty="0" smtClean="0"/>
              <a:t>, as for all other directions, it is multiplied by zero incoming radiance. The factor now devoid of the integration variable </a:t>
            </a:r>
            <a:r>
              <a:rPr lang="hu-HU" sz="1200" dirty="0" smtClean="0">
                <a:solidFill>
                  <a:srgbClr val="0070C0"/>
                </a:solidFill>
                <a:latin typeface="Times New Roman" pitchFamily="18" charset="0"/>
                <a:sym typeface="Symbol" pitchFamily="18" charset="2"/>
              </a:rPr>
              <a:t>’</a:t>
            </a:r>
            <a:r>
              <a:rPr lang="en-US" sz="1200" dirty="0" smtClean="0">
                <a:solidFill>
                  <a:srgbClr val="0070C0"/>
                </a:solidFill>
                <a:latin typeface="Times New Roman" pitchFamily="18" charset="0"/>
                <a:sym typeface="Symbol" pitchFamily="18" charset="2"/>
              </a:rPr>
              <a:t> </a:t>
            </a:r>
            <a:r>
              <a:rPr lang="en-US" baseline="0" dirty="0" smtClean="0"/>
              <a:t>can be moved out of the integral. What remains is the directional integral of the radiance, which is the power density of the incoming light, on a surface perpendicular to the light direction.</a:t>
            </a:r>
          </a:p>
          <a:p>
            <a:endParaRPr lang="en-US" baseline="0" dirty="0" smtClean="0"/>
          </a:p>
          <a:p>
            <a:r>
              <a:rPr lang="en-US" baseline="0" dirty="0" smtClean="0"/>
              <a:t>Now we can start to explain why we separated the reflection probability factor into a cosine factor and the rest. The cosine of the incoming light angle gives the ratio of the perpendicular surface area over the actual surface area . </a:t>
            </a:r>
            <a:r>
              <a:rPr lang="en-US" baseline="0" dirty="0" err="1" smtClean="0"/>
              <a:t>Mutiplying</a:t>
            </a:r>
            <a:r>
              <a:rPr lang="en-US" baseline="0" dirty="0" smtClean="0"/>
              <a:t> the power density with this cosine factor, we get the irradiance on the surface.</a:t>
            </a:r>
          </a:p>
          <a:p>
            <a:endParaRPr lang="en-US" baseline="0" dirty="0" smtClean="0"/>
          </a:p>
          <a:p>
            <a:r>
              <a:rPr lang="en-US" baseline="0" dirty="0" smtClean="0"/>
              <a:t>The factor </a:t>
            </a:r>
            <a:r>
              <a:rPr lang="hu-HU" sz="1200" i="1" dirty="0" smtClean="0">
                <a:solidFill>
                  <a:srgbClr val="0070C0"/>
                </a:solidFill>
                <a:latin typeface="Times New Roman" pitchFamily="18" charset="0"/>
              </a:rPr>
              <a:t>f</a:t>
            </a:r>
            <a:r>
              <a:rPr lang="hu-HU" sz="1200" baseline="-25000" dirty="0" smtClean="0">
                <a:solidFill>
                  <a:srgbClr val="0070C0"/>
                </a:solidFill>
                <a:latin typeface="Times New Roman" pitchFamily="18" charset="0"/>
              </a:rPr>
              <a:t>r</a:t>
            </a:r>
            <a:r>
              <a:rPr lang="hu-HU" sz="1200" dirty="0" smtClean="0">
                <a:solidFill>
                  <a:srgbClr val="0070C0"/>
                </a:solidFill>
                <a:latin typeface="Times New Roman" pitchFamily="18" charset="0"/>
              </a:rPr>
              <a:t>(</a:t>
            </a:r>
            <a:r>
              <a:rPr lang="en-US" sz="1200" b="1" i="1" dirty="0" smtClean="0">
                <a:solidFill>
                  <a:srgbClr val="0070C0"/>
                </a:solidFill>
                <a:latin typeface="Times New Roman" pitchFamily="18" charset="0"/>
              </a:rPr>
              <a:t>l</a:t>
            </a:r>
            <a:r>
              <a:rPr lang="hu-HU" sz="1200" dirty="0" smtClean="0">
                <a:solidFill>
                  <a:srgbClr val="0070C0"/>
                </a:solidFill>
                <a:latin typeface="Times New Roman" pitchFamily="18" charset="0"/>
              </a:rPr>
              <a:t>,</a:t>
            </a:r>
            <a:r>
              <a:rPr lang="en-US" sz="1200" dirty="0" smtClean="0">
                <a:solidFill>
                  <a:srgbClr val="0070C0"/>
                </a:solidFill>
                <a:latin typeface="Times New Roman" pitchFamily="18" charset="0"/>
              </a:rPr>
              <a:t> </a:t>
            </a:r>
            <a:r>
              <a:rPr lang="hu-HU" sz="1200" b="1" i="1" dirty="0" smtClean="0">
                <a:solidFill>
                  <a:srgbClr val="0070C0"/>
                </a:solidFill>
                <a:latin typeface="Times New Roman" pitchFamily="18" charset="0"/>
              </a:rPr>
              <a:t>x</a:t>
            </a:r>
            <a:r>
              <a:rPr lang="hu-HU" sz="1200" dirty="0" smtClean="0">
                <a:solidFill>
                  <a:srgbClr val="0070C0"/>
                </a:solidFill>
                <a:latin typeface="Times New Roman" pitchFamily="18" charset="0"/>
              </a:rPr>
              <a:t>,</a:t>
            </a:r>
            <a:r>
              <a:rPr lang="en-US" sz="1200" dirty="0" smtClean="0">
                <a:solidFill>
                  <a:srgbClr val="0070C0"/>
                </a:solidFill>
                <a:latin typeface="Times New Roman" pitchFamily="18" charset="0"/>
              </a:rPr>
              <a:t> </a:t>
            </a:r>
            <a:r>
              <a:rPr lang="hu-HU" sz="1200" dirty="0" smtClean="0">
                <a:solidFill>
                  <a:srgbClr val="0070C0"/>
                </a:solidFill>
                <a:latin typeface="Times New Roman" pitchFamily="18" charset="0"/>
                <a:sym typeface="Symbol" pitchFamily="18" charset="2"/>
              </a:rPr>
              <a:t></a:t>
            </a:r>
            <a:r>
              <a:rPr lang="hu-HU" sz="1200" dirty="0" smtClean="0">
                <a:solidFill>
                  <a:srgbClr val="0070C0"/>
                </a:solidFill>
                <a:latin typeface="Times New Roman" pitchFamily="18" charset="0"/>
              </a:rPr>
              <a:t>)</a:t>
            </a:r>
            <a:r>
              <a:rPr lang="en-US" sz="1200" dirty="0" smtClean="0">
                <a:solidFill>
                  <a:srgbClr val="0070C0"/>
                </a:solidFill>
                <a:latin typeface="Times New Roman" pitchFamily="18" charset="0"/>
              </a:rPr>
              <a:t> </a:t>
            </a:r>
            <a:r>
              <a:rPr lang="en-US" baseline="0" dirty="0" smtClean="0"/>
              <a:t>therefore must express the outgoing radiance as a function of incoming irradiance., which depends on the optical properties (i.e. the material) of the surface. </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22</a:t>
            </a:fld>
            <a:endParaRPr lang="en-US" dirty="0"/>
          </a:p>
        </p:txBody>
      </p:sp>
    </p:spTree>
    <p:extLst>
      <p:ext uri="{BB962C8B-B14F-4D97-AF65-F5344CB8AC3E}">
        <p14:creationId xmlns:p14="http://schemas.microsoft.com/office/powerpoint/2010/main" val="3913842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previous slide, we have</a:t>
            </a:r>
            <a:r>
              <a:rPr lang="en-US" baseline="0" dirty="0" smtClean="0"/>
              <a:t> already taken the liberty of denoting directions with unit length vectors, namely light direction </a:t>
            </a:r>
            <a:r>
              <a:rPr lang="en-US" sz="1200" b="1" i="1" dirty="0" smtClean="0">
                <a:latin typeface="Times New Roman" pitchFamily="18" charset="0"/>
                <a:sym typeface="Symbol" pitchFamily="18" charset="2"/>
              </a:rPr>
              <a:t>l</a:t>
            </a:r>
            <a:r>
              <a:rPr lang="en-US" sz="1200" b="1" i="1" baseline="0" dirty="0" smtClean="0">
                <a:latin typeface="Times New Roman" pitchFamily="18" charset="0"/>
                <a:sym typeface="Symbol" pitchFamily="18" charset="2"/>
              </a:rPr>
              <a:t> </a:t>
            </a:r>
            <a:r>
              <a:rPr lang="en-US" baseline="0" dirty="0" smtClean="0"/>
              <a:t>is a unit length vector. As we no longer have to deal with integration over directions, the distinction between directions and unit vectors becomes irrelevant, and we can write all our quantities as function of vectors instead of directions.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concrete case of reflection that is of interest to us is when we wish to compute the eye-directional radiance of a surface point visible in a pixel. The view direction we denote by unit vector v, the light direction with unit vector l, the surface point is at x. If the incoming irradiance in known, the eye-directional radiance can be computed with this formula. Now it is time to reveal what Fr is. </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23</a:t>
            </a:fld>
            <a:endParaRPr lang="en-US" dirty="0"/>
          </a:p>
        </p:txBody>
      </p:sp>
    </p:spTree>
    <p:extLst>
      <p:ext uri="{BB962C8B-B14F-4D97-AF65-F5344CB8AC3E}">
        <p14:creationId xmlns:p14="http://schemas.microsoft.com/office/powerpoint/2010/main" val="14055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 is the BRDF, or </a:t>
            </a:r>
            <a:r>
              <a:rPr lang="en-US" dirty="0" err="1" smtClean="0"/>
              <a:t>bideirectional</a:t>
            </a:r>
            <a:r>
              <a:rPr lang="en-US" dirty="0" smtClean="0"/>
              <a:t> reflectance distribution function. It expresses the outgoing reflected radiance in a certain direction in response to unit irradiance from a certain</a:t>
            </a:r>
            <a:r>
              <a:rPr lang="en-US" baseline="0" dirty="0" smtClean="0"/>
              <a:t> incoming direction. The BRDF can of course also depend on the surface point: not only materials or colors may be different at different surface points, but also the surface may have different orientation, meaning that the same incoming and outgoing directions </a:t>
            </a:r>
            <a:r>
              <a:rPr lang="en-US" dirty="0" smtClean="0"/>
              <a:t> might be very different with respect to the surface.</a:t>
            </a:r>
          </a:p>
          <a:p>
            <a:endParaRPr lang="en-US" dirty="0" smtClean="0"/>
          </a:p>
          <a:p>
            <a:r>
              <a:rPr lang="en-US" dirty="0" smtClean="0"/>
              <a:t>The BRDF is a physical</a:t>
            </a:r>
            <a:r>
              <a:rPr lang="en-US" baseline="0" dirty="0" smtClean="0"/>
              <a:t> property of surfaces. It should obey certain laws of physics. Energy conservation is one such law: a surface should not reflect more light than incident on it. Another is </a:t>
            </a:r>
            <a:r>
              <a:rPr lang="en-US" baseline="0" dirty="0" err="1" smtClean="0"/>
              <a:t>Helmholz’s</a:t>
            </a:r>
            <a:r>
              <a:rPr lang="en-US" baseline="0" dirty="0" smtClean="0"/>
              <a:t> law: the BRDF is symmetrical, the incoming and outgoing directions interchanges should result in the same reflectance value.</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24</a:t>
            </a:fld>
            <a:endParaRPr lang="en-US" dirty="0"/>
          </a:p>
        </p:txBody>
      </p:sp>
    </p:spTree>
    <p:extLst>
      <p:ext uri="{BB962C8B-B14F-4D97-AF65-F5344CB8AC3E}">
        <p14:creationId xmlns:p14="http://schemas.microsoft.com/office/powerpoint/2010/main" val="1954741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have an outline</a:t>
            </a:r>
            <a:r>
              <a:rPr lang="en-US" baseline="0" dirty="0" smtClean="0"/>
              <a:t> of an algorithm for shading a surface point (shading here means finding the eye-directional radiance, i.e. the color of the pixel in which the surface is visible.)</a:t>
            </a:r>
          </a:p>
          <a:p>
            <a:endParaRPr lang="en-US" baseline="0" dirty="0" smtClean="0"/>
          </a:p>
          <a:p>
            <a:r>
              <a:rPr lang="en-US" baseline="0" dirty="0" smtClean="0"/>
              <a:t>We need as inputs the surface point position, the surface normal there, the eye and light positions.</a:t>
            </a:r>
          </a:p>
          <a:p>
            <a:endParaRPr lang="en-US" baseline="0" dirty="0" smtClean="0"/>
          </a:p>
          <a:p>
            <a:r>
              <a:rPr lang="en-US" baseline="0" dirty="0" smtClean="0"/>
              <a:t>View and light directions can be computed by subtracting the surface point position from eye and light positions, and normalizing the vectors.</a:t>
            </a:r>
          </a:p>
          <a:p>
            <a:endParaRPr lang="en-US" baseline="0" dirty="0" smtClean="0"/>
          </a:p>
          <a:p>
            <a:r>
              <a:rPr lang="en-US" baseline="0" dirty="0" smtClean="0"/>
              <a:t>Then, we need to find the incoming power density (on a surface perpendicular to the light direction). This will depend on the lighting model we use,</a:t>
            </a:r>
          </a:p>
          <a:p>
            <a:endParaRPr lang="en-US" baseline="0" dirty="0" smtClean="0"/>
          </a:p>
          <a:p>
            <a:r>
              <a:rPr lang="en-US" baseline="0" dirty="0" smtClean="0"/>
              <a:t>Then, we compute the cosine of the light angle.. This is the dot product of the surface normal and the light direction.</a:t>
            </a:r>
          </a:p>
          <a:p>
            <a:endParaRPr lang="en-US" baseline="0" dirty="0" smtClean="0"/>
          </a:p>
          <a:p>
            <a:r>
              <a:rPr lang="en-US" baseline="0" dirty="0" smtClean="0"/>
              <a:t>The product of the power density and the cosine factor given the incoming irradiance.</a:t>
            </a:r>
          </a:p>
          <a:p>
            <a:endParaRPr lang="en-US" baseline="0" dirty="0" smtClean="0"/>
          </a:p>
          <a:p>
            <a:r>
              <a:rPr lang="en-US" baseline="0" dirty="0" smtClean="0"/>
              <a:t>The </a:t>
            </a:r>
            <a:r>
              <a:rPr lang="en-US" baseline="0" dirty="0" err="1" smtClean="0"/>
              <a:t>irradiace</a:t>
            </a:r>
            <a:r>
              <a:rPr lang="en-US" baseline="0" dirty="0" smtClean="0"/>
              <a:t> multiplied by the BRDF given the eye-directional radiance. The BRDF comes form the optical material model we use,</a:t>
            </a:r>
          </a:p>
          <a:p>
            <a:endParaRPr lang="en-US" baseline="0" dirty="0" smtClean="0"/>
          </a:p>
          <a:p>
            <a:r>
              <a:rPr lang="en-US" baseline="0" dirty="0" smtClean="0"/>
              <a:t>Thus, to make this outline a complete </a:t>
            </a:r>
            <a:r>
              <a:rPr lang="en-US" baseline="0" dirty="0" err="1" smtClean="0"/>
              <a:t>shaing</a:t>
            </a:r>
            <a:r>
              <a:rPr lang="en-US" baseline="0" dirty="0" smtClean="0"/>
              <a:t> algorithm, we are missing two components: the model of light sources and the model of optical material properties.</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25</a:t>
            </a:fld>
            <a:endParaRPr lang="en-US" dirty="0"/>
          </a:p>
        </p:txBody>
      </p:sp>
    </p:spTree>
    <p:extLst>
      <p:ext uri="{BB962C8B-B14F-4D97-AF65-F5344CB8AC3E}">
        <p14:creationId xmlns:p14="http://schemas.microsoft.com/office/powerpoint/2010/main" val="2818960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 light sources are defined by their emission radiance, </a:t>
            </a:r>
            <a:r>
              <a:rPr lang="en-US" sz="1200" i="1" dirty="0" err="1" smtClean="0">
                <a:latin typeface="Times New Roman" pitchFamily="18" charset="0"/>
              </a:rPr>
              <a:t>L</a:t>
            </a:r>
            <a:r>
              <a:rPr lang="en-US" sz="1200" baseline="30000" dirty="0" err="1" smtClean="0">
                <a:latin typeface="Times New Roman" pitchFamily="18" charset="0"/>
              </a:rPr>
              <a:t>emitted</a:t>
            </a:r>
            <a:r>
              <a:rPr lang="en-US" dirty="0" smtClean="0"/>
              <a:t>. When the reflected radiance of a point is considered, the contribution of all those light source points should be added which are visible from the point of interest. This means integration. Thus, we often prefer abstract light source models, that can illuminate a surface just from a single direction, which saves integration. </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26</a:t>
            </a:fld>
            <a:endParaRPr lang="en-US" dirty="0"/>
          </a:p>
        </p:txBody>
      </p:sp>
    </p:spTree>
    <p:extLst>
      <p:ext uri="{BB962C8B-B14F-4D97-AF65-F5344CB8AC3E}">
        <p14:creationId xmlns:p14="http://schemas.microsoft.com/office/powerpoint/2010/main" val="1009348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case of directional light sources, the radiance is constant everywhere, so is the illumination direction. In other words, the illumination rays are parallel. The Sun is an example for directional light source if we are on the Earth. </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27</a:t>
            </a:fld>
            <a:endParaRPr lang="en-US" dirty="0"/>
          </a:p>
        </p:txBody>
      </p:sp>
    </p:spTree>
    <p:extLst>
      <p:ext uri="{BB962C8B-B14F-4D97-AF65-F5344CB8AC3E}">
        <p14:creationId xmlns:p14="http://schemas.microsoft.com/office/powerpoint/2010/main" val="2960813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point light sources, the illumination direction points from the location of the source to the illuminated point. The radiance decreases with the square of the distance.</a:t>
            </a:r>
            <a:endParaRPr lang="hu-HU" dirty="0" smtClean="0"/>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28</a:t>
            </a:fld>
            <a:endParaRPr lang="en-US" dirty="0"/>
          </a:p>
        </p:txBody>
      </p:sp>
    </p:spTree>
    <p:extLst>
      <p:ext uri="{BB962C8B-B14F-4D97-AF65-F5344CB8AC3E}">
        <p14:creationId xmlns:p14="http://schemas.microsoft.com/office/powerpoint/2010/main" val="2806843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50938" y="692150"/>
            <a:ext cx="4556125" cy="3416300"/>
          </a:xfrm>
          <a:ln/>
        </p:spPr>
      </p:sp>
      <p:sp>
        <p:nvSpPr>
          <p:cNvPr id="39939" name="Rectangle 3"/>
          <p:cNvSpPr>
            <a:spLocks noGrp="1" noChangeArrowheads="1"/>
          </p:cNvSpPr>
          <p:nvPr>
            <p:ph type="body" idx="1"/>
          </p:nvPr>
        </p:nvSpPr>
        <p:spPr>
          <a:noFill/>
          <a:ln w="9525"/>
        </p:spPr>
        <p:txBody>
          <a:bodyPr/>
          <a:lstStyle/>
          <a:p>
            <a:r>
              <a:rPr lang="en-US" dirty="0" smtClean="0"/>
              <a:t>Our first model is for very rough surfaces where all photons get reflected multiple times. Such materials (snow, sand, wall, chalk, cloth </a:t>
            </a:r>
            <a:r>
              <a:rPr lang="en-US" dirty="0" err="1" smtClean="0"/>
              <a:t>etc</a:t>
            </a:r>
            <a:r>
              <a:rPr lang="en-US" dirty="0" smtClean="0"/>
              <a:t>) have a matte look, they look the same from all viewing directions. Thus, the radiance, which equals to the incident radiance times the BRDF times the geometry term, is independent of the viewing direction. Incident radiance and the geometry term are already independent of the viewing direction, thus the BRDF must also be independent of the viewing direction. According to Helmholtz reciprocity, if the BRDF is independent of the viewing direction, it must be independent of the illumination direction as well, so the BRDF is direction independent. </a:t>
            </a:r>
          </a:p>
          <a:p>
            <a:endParaRPr lang="en-US" dirty="0" smtClean="0"/>
          </a:p>
          <a:p>
            <a:r>
              <a:rPr lang="en-US" dirty="0" smtClean="0"/>
              <a:t>Diffuse surfaces correspond to very rough surfaces where a photon collides many times. The Fresnel depends on the wavelength, which is strong for metals and weak for non-metals. Even if a single reflection changes the spectrum just a little, multiple reflections amplify this effect, so the final reflected light will have a modified spectrum. Diffuse reflection is primarily responsible for the “own color” of the surface.</a:t>
            </a:r>
          </a:p>
        </p:txBody>
      </p:sp>
    </p:spTree>
    <p:extLst>
      <p:ext uri="{BB962C8B-B14F-4D97-AF65-F5344CB8AC3E}">
        <p14:creationId xmlns:p14="http://schemas.microsoft.com/office/powerpoint/2010/main" val="2267693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 straightforward improvement to measure the power emitted per unit area instead of the total</a:t>
            </a:r>
            <a:r>
              <a:rPr lang="en-US" baseline="0" dirty="0" smtClean="0"/>
              <a:t> power. This removes the total surface area of the emitter from the measure. We get a density-like measure, which is often called power density. As we are talking about photons leaving a surface, the term radiant </a:t>
            </a:r>
            <a:r>
              <a:rPr lang="en-US" baseline="0" dirty="0" err="1" smtClean="0"/>
              <a:t>exitance</a:t>
            </a:r>
            <a:r>
              <a:rPr lang="en-US" baseline="0" dirty="0" smtClean="0"/>
              <a:t> is the proper one. Of course, emission might be not homogenous over the surface, making this measure a </a:t>
            </a:r>
            <a:r>
              <a:rPr lang="en-US" dirty="0" smtClean="0"/>
              <a:t>function of position x. The symbol for radiant</a:t>
            </a:r>
            <a:r>
              <a:rPr lang="en-US" baseline="0" dirty="0" smtClean="0"/>
              <a:t> </a:t>
            </a:r>
            <a:r>
              <a:rPr lang="en-US" baseline="0" dirty="0" err="1" smtClean="0"/>
              <a:t>exitance</a:t>
            </a:r>
            <a:r>
              <a:rPr lang="en-US" baseline="0" dirty="0" smtClean="0"/>
              <a:t> is M, and the SI unit is Watts over square meters.</a:t>
            </a:r>
          </a:p>
          <a:p>
            <a:endParaRPr lang="en-US" baseline="0" dirty="0" smtClean="0"/>
          </a:p>
          <a:p>
            <a:r>
              <a:rPr lang="en-US" baseline="0" dirty="0" smtClean="0"/>
              <a:t>Is this measure telling us how bright some surface point appears to be? It tells us how densely photons are emitted from around the point, but not if they are emitted towards our eye.</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5</a:t>
            </a:fld>
            <a:endParaRPr lang="en-US" dirty="0"/>
          </a:p>
        </p:txBody>
      </p:sp>
    </p:spTree>
    <p:extLst>
      <p:ext uri="{BB962C8B-B14F-4D97-AF65-F5344CB8AC3E}">
        <p14:creationId xmlns:p14="http://schemas.microsoft.com/office/powerpoint/2010/main" val="3464455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50938" y="692150"/>
            <a:ext cx="4556125" cy="3416300"/>
          </a:xfrm>
          <a:ln/>
        </p:spPr>
      </p:sp>
      <p:sp>
        <p:nvSpPr>
          <p:cNvPr id="40963" name="Rectangle 3"/>
          <p:cNvSpPr>
            <a:spLocks noGrp="1" noChangeArrowheads="1"/>
          </p:cNvSpPr>
          <p:nvPr>
            <p:ph type="body" idx="1"/>
          </p:nvPr>
        </p:nvSpPr>
        <p:spPr>
          <a:noFill/>
          <a:ln w="9525"/>
        </p:spPr>
        <p:txBody>
          <a:bodyPr/>
          <a:lstStyle/>
          <a:p>
            <a:r>
              <a:rPr lang="en-US" smtClean="0"/>
              <a:t>The reflected radiance is the incident radiance times the BRDF, which is constant now, and the geometry term. So for diffuse surfaces, the reflected radiance is proportional to the cosine of the orientation angle. This cosine can be computed as a dot product of the unit surface normal and the unit illumination direction.</a:t>
            </a:r>
          </a:p>
          <a:p>
            <a:endParaRPr lang="en-US" smtClean="0"/>
          </a:p>
          <a:p>
            <a:r>
              <a:rPr lang="en-US" smtClean="0"/>
              <a:t>If the cosine is negative, i.e. the angle between the surface normal and the illumination direction is greater than 90 degrees, then the illumination is blocked by the object whose surface is considered. In such cases, the negative value is replaced by zero.</a:t>
            </a:r>
          </a:p>
        </p:txBody>
      </p:sp>
    </p:spTree>
    <p:extLst>
      <p:ext uri="{BB962C8B-B14F-4D97-AF65-F5344CB8AC3E}">
        <p14:creationId xmlns:p14="http://schemas.microsoft.com/office/powerpoint/2010/main" val="2457481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now time to consider that light measures are not only scalar</a:t>
            </a:r>
            <a:r>
              <a:rPr lang="en-US" baseline="0" dirty="0" smtClean="0"/>
              <a:t> quantities when monochromatic light is measured, Otherwise, they are distributed on a continuous spectrum of wavelengths. There are of course spectral measures that consider the distribution of wattage not only over surface area of solid angles, but also over the spectrum. However, we do not need to consider them, as our light simulation will be performed on only three wave length: red, green, and blue. The human eye has three kinds of receptors, thus three wavelength can be used to reproduce most color sensations. Thus, we assume all light is composed of monochromatic red, green, and blue. Even though this a gross simplification of reality, it works for the most prevalent lighting scenarios perfectly.</a:t>
            </a:r>
          </a:p>
          <a:p>
            <a:endParaRPr lang="en-US" baseline="0" dirty="0" smtClean="0"/>
          </a:p>
          <a:p>
            <a:r>
              <a:rPr lang="en-US" baseline="0" dirty="0" smtClean="0"/>
              <a:t>Radiance L, power density from light M, and diffuse BRDF coefficient </a:t>
            </a:r>
            <a:r>
              <a:rPr lang="en-US" baseline="0" dirty="0" err="1" smtClean="0"/>
              <a:t>kd</a:t>
            </a:r>
            <a:r>
              <a:rPr lang="en-US" baseline="0" dirty="0" smtClean="0"/>
              <a:t> are, from now on, three-element vectors, with elements being the values on the RGB wavelength. There are not geometric vectors (even if we can image a color space in which they are). </a:t>
            </a:r>
            <a:r>
              <a:rPr lang="en-US" baseline="0" dirty="0" err="1" smtClean="0"/>
              <a:t>Teking</a:t>
            </a:r>
            <a:r>
              <a:rPr lang="en-US" baseline="0" dirty="0" smtClean="0"/>
              <a:t> the cross product of two RGB vectors makes little sense. However, as we need to multiply there quantities with each other on all wavelength, </a:t>
            </a:r>
            <a:r>
              <a:rPr lang="en-US" baseline="0" dirty="0" err="1" smtClean="0"/>
              <a:t>elementwise</a:t>
            </a:r>
            <a:r>
              <a:rPr lang="en-US" baseline="0" dirty="0" smtClean="0"/>
              <a:t> multiplication  must be used.</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34</a:t>
            </a:fld>
            <a:endParaRPr lang="en-US" dirty="0"/>
          </a:p>
        </p:txBody>
      </p:sp>
    </p:spTree>
    <p:extLst>
      <p:ext uri="{BB962C8B-B14F-4D97-AF65-F5344CB8AC3E}">
        <p14:creationId xmlns:p14="http://schemas.microsoft.com/office/powerpoint/2010/main" val="3309752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case of directional light sources, the radiance is constant everywhere, so is the illumination direction. In other words, the illumination rays are parallel. The Sun is an example for directional light source if we are on the Earth. </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37</a:t>
            </a:fld>
            <a:endParaRPr lang="en-US" dirty="0"/>
          </a:p>
        </p:txBody>
      </p:sp>
    </p:spTree>
    <p:extLst>
      <p:ext uri="{BB962C8B-B14F-4D97-AF65-F5344CB8AC3E}">
        <p14:creationId xmlns:p14="http://schemas.microsoft.com/office/powerpoint/2010/main" val="3019255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previous slide, we have</a:t>
            </a:r>
            <a:r>
              <a:rPr lang="en-US" baseline="0" dirty="0" smtClean="0"/>
              <a:t> already taken the liberty of denoting directions with unit length vectors, namely light direction </a:t>
            </a:r>
            <a:r>
              <a:rPr lang="en-US" sz="1200" b="1" i="1" dirty="0" smtClean="0">
                <a:latin typeface="Times New Roman" pitchFamily="18" charset="0"/>
                <a:sym typeface="Symbol" pitchFamily="18" charset="2"/>
              </a:rPr>
              <a:t>l</a:t>
            </a:r>
            <a:r>
              <a:rPr lang="en-US" sz="1200" b="1" i="1" baseline="0" dirty="0" smtClean="0">
                <a:latin typeface="Times New Roman" pitchFamily="18" charset="0"/>
                <a:sym typeface="Symbol" pitchFamily="18" charset="2"/>
              </a:rPr>
              <a:t> </a:t>
            </a:r>
            <a:r>
              <a:rPr lang="en-US" baseline="0" dirty="0" smtClean="0"/>
              <a:t>is a unit length vector. As we no longer have to deal with integration over directions, the distinction between directions and unit vectors becomes irrelevant, and we can write all our quantities as function of vectors instead of directions.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concrete case of reflection that is of interest to us is when we wish to compute the eye-directional radiance of a surface point visible in a pixel. The view direction we denote by unit vector v, the light direction with unit vector l, the surface point is at x. If the incoming irradiance in known, the eye-directional radiance can be computed with this formula. Now it is time to reveal what Fr is. </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38</a:t>
            </a:fld>
            <a:endParaRPr lang="en-US" dirty="0"/>
          </a:p>
        </p:txBody>
      </p:sp>
    </p:spTree>
    <p:extLst>
      <p:ext uri="{BB962C8B-B14F-4D97-AF65-F5344CB8AC3E}">
        <p14:creationId xmlns:p14="http://schemas.microsoft.com/office/powerpoint/2010/main" val="34180132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point light sources, the illumination direction points from the location of the source to the illuminated point. The radiance decreases with the square of the distance.</a:t>
            </a:r>
            <a:endParaRPr lang="hu-HU" dirty="0" smtClean="0"/>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41</a:t>
            </a:fld>
            <a:endParaRPr lang="en-US" dirty="0"/>
          </a:p>
        </p:txBody>
      </p:sp>
    </p:spTree>
    <p:extLst>
      <p:ext uri="{BB962C8B-B14F-4D97-AF65-F5344CB8AC3E}">
        <p14:creationId xmlns:p14="http://schemas.microsoft.com/office/powerpoint/2010/main" val="11371410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50938" y="692150"/>
            <a:ext cx="4556125" cy="3416300"/>
          </a:xfrm>
          <a:ln/>
        </p:spPr>
      </p:sp>
      <p:sp>
        <p:nvSpPr>
          <p:cNvPr id="38915" name="Rectangle 3"/>
          <p:cNvSpPr>
            <a:spLocks noGrp="1" noChangeArrowheads="1"/>
          </p:cNvSpPr>
          <p:nvPr>
            <p:ph type="body" idx="1"/>
          </p:nvPr>
        </p:nvSpPr>
        <p:spPr>
          <a:noFill/>
          <a:ln w="9525"/>
        </p:spPr>
        <p:txBody>
          <a:bodyPr/>
          <a:lstStyle/>
          <a:p>
            <a:r>
              <a:rPr lang="en-US" dirty="0" smtClean="0"/>
              <a:t>Surfaces are usually not smooth, so they reflect light not just in the ideal reflection direction but practically in all possible directions. Physically, we can imagine these rough surfaces as a random collection of ideal mirror </a:t>
            </a:r>
            <a:r>
              <a:rPr lang="en-US" dirty="0" err="1" smtClean="0"/>
              <a:t>microfacets</a:t>
            </a:r>
            <a:r>
              <a:rPr lang="en-US" dirty="0" smtClean="0"/>
              <a:t> that reflect light according to their random orientation. </a:t>
            </a:r>
          </a:p>
          <a:p>
            <a:r>
              <a:rPr lang="en-US" dirty="0" smtClean="0"/>
              <a:t>As we see not a single </a:t>
            </a:r>
            <a:r>
              <a:rPr lang="en-US" dirty="0" err="1" smtClean="0"/>
              <a:t>microfacet</a:t>
            </a:r>
            <a:r>
              <a:rPr lang="en-US" dirty="0" smtClean="0"/>
              <a:t> in a pixel, but a large collection of them, we perceive the average radiance reflected by this collection.</a:t>
            </a:r>
          </a:p>
          <a:p>
            <a:r>
              <a:rPr lang="en-US" dirty="0" smtClean="0"/>
              <a:t>Photons may have a single scattering on these </a:t>
            </a:r>
            <a:r>
              <a:rPr lang="en-US" dirty="0" err="1" smtClean="0"/>
              <a:t>microfaces</a:t>
            </a:r>
            <a:r>
              <a:rPr lang="en-US" dirty="0" smtClean="0"/>
              <a:t> when the average is maximum around the ideal reflection direction of the mean surface. On the other hand, photons may get scattered multiple times, when they “forget” their original direction, so the reflection lobe will be roughly uniform.</a:t>
            </a:r>
          </a:p>
          <a:p>
            <a:endParaRPr lang="en-US" dirty="0" smtClean="0"/>
          </a:p>
          <a:p>
            <a:r>
              <a:rPr lang="en-US" dirty="0" smtClean="0"/>
              <a:t>Instead of following a probabilistic reasoning, we handle these rough surfaces as a black-box, i.e. empirical model. That is, we describe the behavior of the surface based on everyday experience without any structural analysis. By experience, we say that a rough surface reflects light into all directions, but more light is reflected into the neighborhood of the ideal reflection direction. </a:t>
            </a:r>
          </a:p>
        </p:txBody>
      </p:sp>
    </p:spTree>
    <p:extLst>
      <p:ext uri="{BB962C8B-B14F-4D97-AF65-F5344CB8AC3E}">
        <p14:creationId xmlns:p14="http://schemas.microsoft.com/office/powerpoint/2010/main" val="15459108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en-US" baseline="0" dirty="0" smtClean="0"/>
          </a:p>
        </p:txBody>
      </p:sp>
      <p:sp>
        <p:nvSpPr>
          <p:cNvPr id="4" name="Dia számának helye 3"/>
          <p:cNvSpPr>
            <a:spLocks noGrp="1"/>
          </p:cNvSpPr>
          <p:nvPr>
            <p:ph type="sldNum" sz="quarter" idx="10"/>
          </p:nvPr>
        </p:nvSpPr>
        <p:spPr/>
        <p:txBody>
          <a:bodyPr/>
          <a:lstStyle/>
          <a:p>
            <a:fld id="{64F8FCFD-A81E-4F03-9EE9-AF679686BD11}" type="slidenum">
              <a:rPr lang="en-US" smtClean="0"/>
              <a:pPr/>
              <a:t>45</a:t>
            </a:fld>
            <a:endParaRPr lang="en-US" dirty="0"/>
          </a:p>
        </p:txBody>
      </p:sp>
    </p:spTree>
    <p:extLst>
      <p:ext uri="{BB962C8B-B14F-4D97-AF65-F5344CB8AC3E}">
        <p14:creationId xmlns:p14="http://schemas.microsoft.com/office/powerpoint/2010/main" val="42367867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a:noFill/>
          <a:ln w="9525"/>
        </p:spPr>
        <p:txBody>
          <a:bodyPr/>
          <a:lstStyle/>
          <a:p>
            <a:r>
              <a:rPr lang="en-US" dirty="0" err="1" smtClean="0"/>
              <a:t>Phong-Blinn</a:t>
            </a:r>
            <a:r>
              <a:rPr lang="en-US" baseline="0" dirty="0" smtClean="0"/>
              <a:t> is an empirical BRDF model. Glossy surfaces reflect more light around the "ideal reflection direction", i.e. the light direction reflected over the surface normal. The more the view direction deviates from this ideal case, the less the reflection should be. We compute the halfway vector h between the view and light directions. The angle between the normal and h is delta. The higher delta is, the further we are from the ideal reflection case. Thus, the reflected radiance should be less. A cosine function of delta achieves this. If we introduce an exponent gamma, we can control how fast the radiance falls off for direction further away from the ideal case. The faster the fall-off, the more concentrated the reflected light is.</a:t>
            </a:r>
          </a:p>
          <a:p>
            <a:endParaRPr lang="en-US" baseline="0" dirty="0" smtClean="0"/>
          </a:p>
          <a:p>
            <a:r>
              <a:rPr lang="en-US" baseline="0" dirty="0" smtClean="0"/>
              <a:t>In case of directional illumination, the reflections of the light appear as glossy highlights. Higher gamma means smaller, less smeared highlights. The factor </a:t>
            </a:r>
            <a:r>
              <a:rPr lang="en-US" baseline="0" dirty="0" err="1" smtClean="0"/>
              <a:t>ks</a:t>
            </a:r>
            <a:r>
              <a:rPr lang="en-US" baseline="0" dirty="0" smtClean="0"/>
              <a:t> can be used to control how bright the highlights are. Typically, when increasing gamma, you also want to increase </a:t>
            </a:r>
            <a:r>
              <a:rPr lang="en-US" baseline="0" dirty="0" err="1" smtClean="0"/>
              <a:t>ks</a:t>
            </a:r>
            <a:r>
              <a:rPr lang="en-US" baseline="0" dirty="0" smtClean="0"/>
              <a:t>. Both gamma and </a:t>
            </a:r>
            <a:r>
              <a:rPr lang="en-US" baseline="0" dirty="0" err="1" smtClean="0"/>
              <a:t>ks</a:t>
            </a:r>
            <a:r>
              <a:rPr lang="en-US" baseline="0" dirty="0" smtClean="0"/>
              <a:t> are parameters you can choose relatively freely. gamma is often called "shininess", and </a:t>
            </a:r>
            <a:r>
              <a:rPr lang="en-US" baseline="0" dirty="0" err="1" smtClean="0"/>
              <a:t>ks</a:t>
            </a:r>
            <a:r>
              <a:rPr lang="en-US" baseline="0" dirty="0" smtClean="0"/>
              <a:t> is the "specular color", as its values may be different for the red, green, and blue wavelengths.</a:t>
            </a:r>
            <a:endParaRPr lang="en-US" dirty="0" smtClean="0"/>
          </a:p>
          <a:p>
            <a:endParaRPr lang="en-US" dirty="0" smtClean="0"/>
          </a:p>
        </p:txBody>
      </p:sp>
    </p:spTree>
    <p:extLst>
      <p:ext uri="{BB962C8B-B14F-4D97-AF65-F5344CB8AC3E}">
        <p14:creationId xmlns:p14="http://schemas.microsoft.com/office/powerpoint/2010/main" val="21164791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a:t>
            </a:r>
            <a:r>
              <a:rPr lang="en-US" dirty="0" err="1" smtClean="0"/>
              <a:t>spacular</a:t>
            </a:r>
            <a:r>
              <a:rPr lang="en-US" dirty="0" smtClean="0"/>
              <a:t> case, the </a:t>
            </a:r>
            <a:r>
              <a:rPr lang="en-US" dirty="0" err="1" smtClean="0"/>
              <a:t>Phong-Blinn</a:t>
            </a:r>
            <a:r>
              <a:rPr lang="en-US" dirty="0" smtClean="0"/>
              <a:t> reflection formula look like the above.</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47</a:t>
            </a:fld>
            <a:endParaRPr lang="en-US"/>
          </a:p>
        </p:txBody>
      </p:sp>
    </p:spTree>
    <p:extLst>
      <p:ext uri="{BB962C8B-B14F-4D97-AF65-F5344CB8AC3E}">
        <p14:creationId xmlns:p14="http://schemas.microsoft.com/office/powerpoint/2010/main" val="1135553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50938" y="692150"/>
            <a:ext cx="4556125" cy="3416300"/>
          </a:xfrm>
          <a:ln/>
        </p:spPr>
      </p:sp>
      <p:sp>
        <p:nvSpPr>
          <p:cNvPr id="43011" name="Rectangle 3"/>
          <p:cNvSpPr>
            <a:spLocks noGrp="1" noChangeArrowheads="1"/>
          </p:cNvSpPr>
          <p:nvPr>
            <p:ph type="body" idx="1"/>
          </p:nvPr>
        </p:nvSpPr>
        <p:spPr>
          <a:noFill/>
          <a:ln w="9525"/>
        </p:spPr>
        <p:txBody>
          <a:bodyPr/>
          <a:lstStyle/>
          <a:p>
            <a:r>
              <a:rPr lang="en-US" dirty="0" smtClean="0"/>
              <a:t>Combining diffuse and glossy reflections gives us plastic-like or metal-like surfaces. For plastics, the highlight color is white (</a:t>
            </a:r>
            <a:r>
              <a:rPr lang="en-US" dirty="0" err="1" smtClean="0"/>
              <a:t>ks</a:t>
            </a:r>
            <a:r>
              <a:rPr lang="en-US" dirty="0" smtClean="0"/>
              <a:t> is the same for all wavelengths), for</a:t>
            </a:r>
            <a:r>
              <a:rPr lang="en-US" baseline="0" dirty="0" smtClean="0"/>
              <a:t> metals, it is proportional to the diffuse color </a:t>
            </a:r>
            <a:r>
              <a:rPr lang="en-US" baseline="0" dirty="0" err="1" smtClean="0"/>
              <a:t>kd</a:t>
            </a:r>
            <a:r>
              <a:rPr lang="en-US" baseline="0" dirty="0" smtClean="0"/>
              <a:t>.</a:t>
            </a:r>
            <a:endParaRPr lang="en-US" dirty="0" smtClean="0"/>
          </a:p>
        </p:txBody>
      </p:sp>
    </p:spTree>
    <p:extLst>
      <p:ext uri="{BB962C8B-B14F-4D97-AF65-F5344CB8AC3E}">
        <p14:creationId xmlns:p14="http://schemas.microsoft.com/office/powerpoint/2010/main" val="2275821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are</a:t>
            </a:r>
            <a:r>
              <a:rPr lang="en-US" baseline="0" dirty="0" smtClean="0"/>
              <a:t> referring to the density of photons incident on a surface, then we call the same measure irradiance. The symbol is E, and the unit is of course the same. Giving these different names and symbols is quite useful for clarity, as the power density arriving at a surface is of course typically not the same as the power density leaving a surface.</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6</a:t>
            </a:fld>
            <a:endParaRPr lang="en-US" dirty="0"/>
          </a:p>
        </p:txBody>
      </p:sp>
    </p:spTree>
    <p:extLst>
      <p:ext uri="{BB962C8B-B14F-4D97-AF65-F5344CB8AC3E}">
        <p14:creationId xmlns:p14="http://schemas.microsoft.com/office/powerpoint/2010/main" val="3092853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measure</a:t>
            </a:r>
            <a:r>
              <a:rPr lang="en-US" baseline="0" dirty="0" smtClean="0"/>
              <a:t> the irradiance of Captain Solo’s laser beam as its pierces through the table board and as it hits </a:t>
            </a:r>
            <a:r>
              <a:rPr lang="en-US" baseline="0" dirty="0" err="1" smtClean="0"/>
              <a:t>Greedo’s</a:t>
            </a:r>
            <a:r>
              <a:rPr lang="en-US" baseline="0" dirty="0" smtClean="0"/>
              <a:t> vest. We are going to assume piercing that hollow barrel of a table did little enough to the power of the ray so that can be neglected.</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7</a:t>
            </a:fld>
            <a:endParaRPr lang="en-US" dirty="0"/>
          </a:p>
        </p:txBody>
      </p:sp>
    </p:spTree>
    <p:extLst>
      <p:ext uri="{BB962C8B-B14F-4D97-AF65-F5344CB8AC3E}">
        <p14:creationId xmlns:p14="http://schemas.microsoft.com/office/powerpoint/2010/main" val="1550331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model the blaster beam as a coherent,</a:t>
            </a:r>
            <a:r>
              <a:rPr lang="en-US" baseline="0" dirty="0" smtClean="0"/>
              <a:t> unidirectional beam of photons. Let us count the number of photons crossing a unit area of both the table surface and </a:t>
            </a:r>
            <a:r>
              <a:rPr lang="en-US" baseline="0" dirty="0" err="1" smtClean="0"/>
              <a:t>Greedo’s</a:t>
            </a:r>
            <a:r>
              <a:rPr lang="en-US" baseline="0" dirty="0" smtClean="0"/>
              <a:t> surface, for the same duration of time. The blaster pierces the table at an angle, so its power is distributed on a larger area (5 units here), whereas it hits </a:t>
            </a:r>
            <a:r>
              <a:rPr lang="en-US" baseline="0" dirty="0" err="1" smtClean="0"/>
              <a:t>Greedo</a:t>
            </a:r>
            <a:r>
              <a:rPr lang="en-US" baseline="0" dirty="0" smtClean="0"/>
              <a:t> quite directly, over 3 units of area.</a:t>
            </a:r>
          </a:p>
          <a:p>
            <a:endParaRPr lang="en-US" baseline="0" dirty="0" smtClean="0"/>
          </a:p>
          <a:p>
            <a:r>
              <a:rPr lang="en-US" baseline="0" dirty="0" smtClean="0"/>
              <a:t>Counting the photons we see that the irradiance on the two surfaces is not the same at all, even though it is the same beam of photons and the “density of light” has of course not changed. This is because irradiance is defined over unit surface, and the surfaces are not the same. Their orientation matters. Thus, we cannot talk about irradiance at a point in space without specifying a surface orientation there. When a well-defined direction is known – as is the case with a coherent blaster beam or when the source of light is very distant – it is natural to take a perpendicular surface to express power density, but this does not just go without saying.</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8</a:t>
            </a:fld>
            <a:endParaRPr lang="en-US" dirty="0"/>
          </a:p>
        </p:txBody>
      </p:sp>
    </p:spTree>
    <p:extLst>
      <p:ext uri="{BB962C8B-B14F-4D97-AF65-F5344CB8AC3E}">
        <p14:creationId xmlns:p14="http://schemas.microsoft.com/office/powerpoint/2010/main" val="3880458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it is tempting</a:t>
            </a:r>
            <a:r>
              <a:rPr lang="en-US" baseline="0" dirty="0" smtClean="0"/>
              <a:t> to use the word ‘intensity’ as synonymous to any measure of light, the term is actually taken and has well-defined meaning. It is somewhat less prevalent in computer graphics, but it is a very basic measure in radiofrequency technology. </a:t>
            </a:r>
          </a:p>
          <a:p>
            <a:endParaRPr lang="en-US" baseline="0" dirty="0" smtClean="0"/>
          </a:p>
          <a:p>
            <a:r>
              <a:rPr lang="en-US" baseline="0" dirty="0" smtClean="0"/>
              <a:t>An important property of a radio transmitter antenna is in which directions it emits more radiation. Imagine a GPS transmitter on the roof of your home: you might be comforted to know that the downward radiation is practically zero.</a:t>
            </a:r>
          </a:p>
          <a:p>
            <a:endParaRPr lang="en-US" baseline="0" dirty="0" smtClean="0"/>
          </a:p>
          <a:p>
            <a:r>
              <a:rPr lang="en-US" baseline="0" dirty="0" smtClean="0"/>
              <a:t>Measuring the power density at some point is meaningful of course, but it does not characterize the transmitter itself. The further you measure, the less the power density is going to be, as power is distributed over a larger area. At double the distance, the area grows double in both dimensions, diminishing power density by a factor of four – this is the inverse square law.</a:t>
            </a:r>
          </a:p>
          <a:p>
            <a:endParaRPr lang="en-US" baseline="0" dirty="0" smtClean="0"/>
          </a:p>
          <a:p>
            <a:r>
              <a:rPr lang="en-US" baseline="0" dirty="0" smtClean="0"/>
              <a:t>Thus, what RF engineers are interested in when characterizing the antenna is not the distribution of power over surface, but distribution of power over directions. The measure called radiant intensity is thus going to be a  </a:t>
            </a:r>
            <a:r>
              <a:rPr lang="en-US" dirty="0" smtClean="0"/>
              <a:t>function of direction</a:t>
            </a:r>
            <a:r>
              <a:rPr lang="en-US" baseline="0" dirty="0" smtClean="0"/>
              <a:t> </a:t>
            </a:r>
            <a:r>
              <a:rPr lang="el-GR" b="0" dirty="0" smtClean="0">
                <a:latin typeface="Times New Roman" panose="02020603050405020304" pitchFamily="18" charset="0"/>
                <a:cs typeface="Times New Roman" pitchFamily="18" charset="0"/>
              </a:rPr>
              <a:t>ω</a:t>
            </a:r>
            <a:r>
              <a:rPr lang="en-US" baseline="0" dirty="0" smtClean="0"/>
              <a:t>. But how do we express directions in 3D, and what is the analogue to what was the area of a surface, and what units is it measured in?</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10</a:t>
            </a:fld>
            <a:endParaRPr lang="en-US" dirty="0"/>
          </a:p>
        </p:txBody>
      </p:sp>
    </p:spTree>
    <p:extLst>
      <p:ext uri="{BB962C8B-B14F-4D97-AF65-F5344CB8AC3E}">
        <p14:creationId xmlns:p14="http://schemas.microsoft.com/office/powerpoint/2010/main" val="1625550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 is familiar with directions and the measure of direction sets in 2D. Directions correspond to points on the unit circle. A direction can always be given as an</a:t>
            </a:r>
            <a:r>
              <a:rPr lang="en-US" baseline="0" dirty="0" smtClean="0"/>
              <a:t> angle from the reference direction. In 3D, we need three reference directions, and both the polar and azimuthal angles. Directions correspond to points on the unit sphere. Of course, directions can be represented by the position vectors of the points, i.e. unit-length vectors.</a:t>
            </a:r>
          </a:p>
          <a:p>
            <a:endParaRPr lang="en-US" baseline="0" dirty="0" smtClean="0"/>
          </a:p>
          <a:p>
            <a:r>
              <a:rPr lang="en-US" baseline="0" dirty="0" smtClean="0"/>
              <a:t>A direction could either be represented by a vector or the two angles, but it is a geometrical entity on its own right, and of course it admits itself to different operations than a vector. Thus, we usually just use the symbol </a:t>
            </a:r>
            <a:r>
              <a:rPr lang="el-GR" sz="1200" dirty="0" smtClean="0">
                <a:solidFill>
                  <a:srgbClr val="0070C0"/>
                </a:solidFill>
                <a:latin typeface="Times New Roman" panose="02020603050405020304" pitchFamily="18" charset="0"/>
                <a:cs typeface="Times New Roman" pitchFamily="18" charset="0"/>
              </a:rPr>
              <a:t>ω</a:t>
            </a:r>
            <a:r>
              <a:rPr lang="en-US" sz="1200" dirty="0" smtClean="0">
                <a:solidFill>
                  <a:srgbClr val="0070C0"/>
                </a:solidFill>
                <a:latin typeface="Times New Roman" panose="02020603050405020304" pitchFamily="18" charset="0"/>
                <a:cs typeface="Times New Roman" pitchFamily="18" charset="0"/>
              </a:rPr>
              <a:t> for a direction</a:t>
            </a:r>
            <a:r>
              <a:rPr lang="en-US" sz="1200" baseline="0" dirty="0" smtClean="0">
                <a:solidFill>
                  <a:srgbClr val="0070C0"/>
                </a:solidFill>
                <a:latin typeface="Times New Roman" panose="02020603050405020304" pitchFamily="18" charset="0"/>
                <a:cs typeface="Times New Roman" pitchFamily="18" charset="0"/>
              </a:rPr>
              <a:t> – and only write a direction as a vector when sets of directions are no longer involved. The symbol </a:t>
            </a:r>
            <a:r>
              <a:rPr lang="hu-HU" sz="1200" dirty="0" smtClean="0">
                <a:sym typeface="Symbol" pitchFamily="18" charset="2"/>
              </a:rPr>
              <a:t></a:t>
            </a:r>
            <a:r>
              <a:rPr lang="en-US" sz="1200" dirty="0" smtClean="0">
                <a:sym typeface="Symbol" pitchFamily="18" charset="2"/>
              </a:rPr>
              <a:t> is used for the complete set of directions.</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11</a:t>
            </a:fld>
            <a:endParaRPr lang="en-US" dirty="0"/>
          </a:p>
        </p:txBody>
      </p:sp>
    </p:spTree>
    <p:extLst>
      <p:ext uri="{BB962C8B-B14F-4D97-AF65-F5344CB8AC3E}">
        <p14:creationId xmlns:p14="http://schemas.microsoft.com/office/powerpoint/2010/main" val="69718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2D, a contiguous set of directions makes an angle. The measure of that angle is the length of the arc subtended on the unit circle. This measure also has an</a:t>
            </a:r>
            <a:r>
              <a:rPr lang="en-US" baseline="0" dirty="0" smtClean="0"/>
              <a:t> SI unit, the radian, even though it is dimensionless.</a:t>
            </a:r>
            <a:r>
              <a:rPr lang="en-US" dirty="0" smtClean="0"/>
              <a:t> We all know that the measure of the complete domain is </a:t>
            </a:r>
            <a:r>
              <a:rPr lang="hu-HU" sz="1200" dirty="0" smtClean="0">
                <a:latin typeface="Whipsmart" panose="020B0502030203050204" pitchFamily="34" charset="0"/>
              </a:rPr>
              <a:t>2</a:t>
            </a:r>
            <a:r>
              <a:rPr lang="el-GR" sz="1200" dirty="0" smtClean="0">
                <a:latin typeface="Whipsmart" panose="020B0502030203050204" pitchFamily="34" charset="0"/>
              </a:rPr>
              <a:t>π</a:t>
            </a:r>
            <a:r>
              <a:rPr lang="en-US" sz="1200" dirty="0" smtClean="0">
                <a:latin typeface="Whipsmart" panose="020B0502030203050204" pitchFamily="34" charset="0"/>
              </a:rPr>
              <a:t>.</a:t>
            </a:r>
          </a:p>
          <a:p>
            <a:endParaRPr lang="en-US" sz="1200" dirty="0" smtClean="0">
              <a:latin typeface="Whipsmart" panose="020B0502030203050204" pitchFamily="34" charset="0"/>
            </a:endParaRPr>
          </a:p>
          <a:p>
            <a:endParaRPr lang="en-US" sz="1200" dirty="0" smtClean="0">
              <a:latin typeface="Whipsmart" panose="020B0502030203050204" pitchFamily="34" charset="0"/>
            </a:endParaRPr>
          </a:p>
          <a:p>
            <a:r>
              <a:rPr lang="en-US" sz="1200" dirty="0" smtClean="0">
                <a:latin typeface="Whipsmart" panose="020B0502030203050204" pitchFamily="34" charset="0"/>
              </a:rPr>
              <a:t>In 3D, </a:t>
            </a:r>
            <a:r>
              <a:rPr lang="en-US" dirty="0" smtClean="0"/>
              <a:t>a contiguous set of directions -- called a solid angle -- makes some kind of shape on the surface of the unit sphere. The measure of the solid angle is the area</a:t>
            </a:r>
            <a:r>
              <a:rPr lang="en-US" baseline="0" dirty="0" smtClean="0"/>
              <a:t> of this shape. The dimensionless SI unit is called the </a:t>
            </a:r>
            <a:r>
              <a:rPr lang="en-US" baseline="0" dirty="0" err="1" smtClean="0"/>
              <a:t>steradian</a:t>
            </a:r>
            <a:r>
              <a:rPr lang="en-US" baseline="0" dirty="0" smtClean="0"/>
              <a:t>. You may be uncomfortable with the fact that we do not specify the shape of the solid angle in any way. You should not be. Just as the pint is a perfect measure of volume without a relation to a measure of lower dimension or having an established shape, so is the </a:t>
            </a:r>
            <a:r>
              <a:rPr lang="en-US" baseline="0" dirty="0" err="1" smtClean="0"/>
              <a:t>steradian</a:t>
            </a:r>
            <a:r>
              <a:rPr lang="en-US" baseline="0" dirty="0" smtClean="0"/>
              <a:t> perfect for measuring solid angles. Just as we can talk about the number of bubbles per pint, we can also talk about the number of photons per </a:t>
            </a:r>
            <a:r>
              <a:rPr lang="en-US" baseline="0" dirty="0" err="1" smtClean="0"/>
              <a:t>steradian</a:t>
            </a:r>
            <a:r>
              <a:rPr lang="en-US" baseline="0" dirty="0" smtClean="0"/>
              <a:t>. Or watts per </a:t>
            </a:r>
            <a:r>
              <a:rPr lang="en-US" baseline="0" dirty="0" err="1" smtClean="0"/>
              <a:t>steradian</a:t>
            </a:r>
            <a:r>
              <a:rPr lang="en-US" baseline="0" dirty="0" smtClean="0"/>
              <a:t>, of course.</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12</a:t>
            </a:fld>
            <a:endParaRPr lang="en-US" dirty="0"/>
          </a:p>
        </p:txBody>
      </p:sp>
    </p:spTree>
    <p:extLst>
      <p:ext uri="{BB962C8B-B14F-4D97-AF65-F5344CB8AC3E}">
        <p14:creationId xmlns:p14="http://schemas.microsoft.com/office/powerpoint/2010/main" val="3211177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Radiant intensity has</a:t>
            </a:r>
            <a:r>
              <a:rPr lang="en-US" baseline="0" dirty="0" smtClean="0"/>
              <a:t> the unit of watts per </a:t>
            </a:r>
            <a:r>
              <a:rPr lang="en-US" baseline="0" dirty="0" err="1" smtClean="0"/>
              <a:t>steradian</a:t>
            </a:r>
            <a:r>
              <a:rPr lang="en-US" baseline="0" dirty="0" smtClean="0"/>
              <a:t>. It is a density-like measure, but instead of distribution over area, it measures distribution over directions. The symbol is </a:t>
            </a:r>
            <a:r>
              <a:rPr lang="en-US" i="1" baseline="0" dirty="0" smtClean="0"/>
              <a:t>I</a:t>
            </a:r>
            <a:r>
              <a:rPr lang="en-US" baseline="0" dirty="0" smtClean="0"/>
              <a:t>, and intensity is a </a:t>
            </a:r>
            <a:r>
              <a:rPr lang="en-US" dirty="0" smtClean="0"/>
              <a:t>function of direction</a:t>
            </a:r>
            <a:r>
              <a:rPr lang="en-US" baseline="0" dirty="0" smtClean="0"/>
              <a:t> </a:t>
            </a:r>
            <a:r>
              <a:rPr lang="el-GR" b="0" dirty="0" smtClean="0">
                <a:latin typeface="Times New Roman" panose="02020603050405020304" pitchFamily="18" charset="0"/>
                <a:cs typeface="Times New Roman" pitchFamily="18" charset="0"/>
              </a:rPr>
              <a:t>ω</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we split the directional domain into small solid angles, and count the number of photons exiting in</a:t>
            </a:r>
            <a:r>
              <a:rPr lang="en-US" baseline="0" dirty="0" smtClean="0"/>
              <a:t> them, we can plot radiant intensity. With infinitely small solid angles, the get a function with a continuous domain..</a:t>
            </a:r>
            <a:endParaRPr lang="en-US" dirty="0" smtClean="0"/>
          </a:p>
          <a:p>
            <a:endParaRPr lang="en-US" dirty="0" smtClean="0"/>
          </a:p>
          <a:p>
            <a:r>
              <a:rPr lang="en-US" dirty="0" smtClean="0"/>
              <a:t>Now, is radiant intensity the measure we are looking for?</a:t>
            </a:r>
            <a:r>
              <a:rPr lang="en-US" baseline="0" dirty="0" smtClean="0"/>
              <a:t> Does it characterize the appearance of a surface point? Well, it seems to work for the radio transmitter or the light bulb, but only if those are so small they can be considered point-like. If we consider an extended surface, knowing the overall directional distribution of photons is not enough, as light emitted from different surface points in the same direction will travel different paths.</a:t>
            </a:r>
          </a:p>
          <a:p>
            <a:endParaRPr lang="en-US" baseline="0" dirty="0" smtClean="0"/>
          </a:p>
          <a:p>
            <a:r>
              <a:rPr lang="en-US" baseline="0" dirty="0" smtClean="0"/>
              <a:t>To be able to tell what light hits our eye, we need a measure that takes both directional and area distribution into account.</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13</a:t>
            </a:fld>
            <a:endParaRPr lang="en-US" dirty="0"/>
          </a:p>
        </p:txBody>
      </p:sp>
    </p:spTree>
    <p:extLst>
      <p:ext uri="{BB962C8B-B14F-4D97-AF65-F5344CB8AC3E}">
        <p14:creationId xmlns:p14="http://schemas.microsoft.com/office/powerpoint/2010/main" val="176151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15021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825624"/>
            <a:ext cx="7886700" cy="4963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866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0" y="1825624"/>
            <a:ext cx="9144000" cy="5032376"/>
          </a:xfrm>
          <a:solidFill>
            <a:schemeClr val="accent4">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smtClean="0"/>
              <a:t>Click to edit Master text styles</a:t>
            </a:r>
          </a:p>
        </p:txBody>
      </p:sp>
    </p:spTree>
    <p:extLst>
      <p:ext uri="{BB962C8B-B14F-4D97-AF65-F5344CB8AC3E}">
        <p14:creationId xmlns:p14="http://schemas.microsoft.com/office/powerpoint/2010/main" val="45224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0" y="1825624"/>
            <a:ext cx="9144000" cy="5032376"/>
          </a:xfrm>
          <a:solidFill>
            <a:schemeClr val="accent1">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smtClean="0"/>
              <a:t>Click to edit Master text styles</a:t>
            </a:r>
          </a:p>
        </p:txBody>
      </p:sp>
    </p:spTree>
    <p:extLst>
      <p:ext uri="{BB962C8B-B14F-4D97-AF65-F5344CB8AC3E}">
        <p14:creationId xmlns:p14="http://schemas.microsoft.com/office/powerpoint/2010/main" val="143305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t>2020-04-07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E957-AB07-4C36-9BA5-00DC8AA70E30}" type="slidenum">
              <a:rPr lang="en-US" smtClean="0"/>
              <a:t>‹#›</a:t>
            </a:fld>
            <a:endParaRPr lang="en-US"/>
          </a:p>
        </p:txBody>
      </p:sp>
    </p:spTree>
    <p:extLst>
      <p:ext uri="{BB962C8B-B14F-4D97-AF65-F5344CB8AC3E}">
        <p14:creationId xmlns:p14="http://schemas.microsoft.com/office/powerpoint/2010/main" val="282404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43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2020-04-07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196903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pPr/>
              <a:t>2020-04-07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pPr/>
              <a:t>‹#›</a:t>
            </a:fld>
            <a:endParaRPr lang="en-US"/>
          </a:p>
        </p:txBody>
      </p:sp>
    </p:spTree>
    <p:extLst>
      <p:ext uri="{BB962C8B-B14F-4D97-AF65-F5344CB8AC3E}">
        <p14:creationId xmlns:p14="http://schemas.microsoft.com/office/powerpoint/2010/main" val="357223223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5" r:id="rId4"/>
    <p:sldLayoutId id="2147483673" r:id="rId5"/>
    <p:sldLayoutId id="2147483674" r:id="rId6"/>
    <p:sldLayoutId id="2147483676" r:id="rId7"/>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7.png"/><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10.xml"/><Relationship Id="rId7" Type="http://schemas.openxmlformats.org/officeDocument/2006/relationships/image" Target="../media/image12.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1.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slideLayout" Target="../slideLayouts/slideLayout2.xml"/><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tags" Target="../tags/tag13.xml"/><Relationship Id="rId21" Type="http://schemas.openxmlformats.org/officeDocument/2006/relationships/image" Target="../media/image20.png"/><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tags" Target="../tags/tag12.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24" Type="http://schemas.openxmlformats.org/officeDocument/2006/relationships/image" Target="../media/image23.png"/><Relationship Id="rId5" Type="http://schemas.openxmlformats.org/officeDocument/2006/relationships/tags" Target="../tags/tag15.xml"/><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tags" Target="../tags/tag20.xml"/><Relationship Id="rId19" Type="http://schemas.openxmlformats.org/officeDocument/2006/relationships/image" Target="../media/image18.png"/><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notesSlide" Target="../notesSlides/notesSlide11.xml"/><Relationship Id="rId22" Type="http://schemas.openxmlformats.org/officeDocument/2006/relationships/image" Target="../media/image21.png"/></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25.xml"/><Relationship Id="rId7" Type="http://schemas.openxmlformats.org/officeDocument/2006/relationships/image" Target="../media/image26.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Layout" Target="../slideLayouts/slideLayout2.xml"/><Relationship Id="rId11" Type="http://schemas.openxmlformats.org/officeDocument/2006/relationships/image" Target="../media/image30.png"/><Relationship Id="rId5" Type="http://schemas.openxmlformats.org/officeDocument/2006/relationships/tags" Target="../tags/tag27.xml"/><Relationship Id="rId10" Type="http://schemas.openxmlformats.org/officeDocument/2006/relationships/image" Target="../media/image29.png"/><Relationship Id="rId4" Type="http://schemas.openxmlformats.org/officeDocument/2006/relationships/tags" Target="../tags/tag26.xml"/><Relationship Id="rId9"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34.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33.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image" Target="../media/image32.png"/><Relationship Id="rId5" Type="http://schemas.openxmlformats.org/officeDocument/2006/relationships/tags" Target="../tags/tag32.xml"/><Relationship Id="rId15" Type="http://schemas.openxmlformats.org/officeDocument/2006/relationships/image" Target="../media/image36.png"/><Relationship Id="rId10" Type="http://schemas.openxmlformats.org/officeDocument/2006/relationships/image" Target="../media/image31.png"/><Relationship Id="rId4" Type="http://schemas.openxmlformats.org/officeDocument/2006/relationships/tags" Target="../tags/tag31.xml"/><Relationship Id="rId9" Type="http://schemas.openxmlformats.org/officeDocument/2006/relationships/image" Target="../media/image27.png"/><Relationship Id="rId14" Type="http://schemas.openxmlformats.org/officeDocument/2006/relationships/image" Target="../media/image35.png"/></Relationships>
</file>

<file path=ppt/slides/_rels/slide19.xml.rels><?xml version="1.0" encoding="UTF-8" standalone="yes"?>
<Relationships xmlns="http://schemas.openxmlformats.org/package/2006/relationships"><Relationship Id="rId8" Type="http://schemas.openxmlformats.org/officeDocument/2006/relationships/image" Target="../media/image38.jpeg"/><Relationship Id="rId13" Type="http://schemas.openxmlformats.org/officeDocument/2006/relationships/image" Target="../media/image43.png"/><Relationship Id="rId3" Type="http://schemas.openxmlformats.org/officeDocument/2006/relationships/tags" Target="../tags/tag37.xml"/><Relationship Id="rId7" Type="http://schemas.openxmlformats.org/officeDocument/2006/relationships/image" Target="../media/image37.jpeg"/><Relationship Id="rId12" Type="http://schemas.openxmlformats.org/officeDocument/2006/relationships/image" Target="../media/image42.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slideLayout" Target="../slideLayouts/slideLayout5.xml"/><Relationship Id="rId11" Type="http://schemas.openxmlformats.org/officeDocument/2006/relationships/image" Target="../media/image41.png"/><Relationship Id="rId5" Type="http://schemas.openxmlformats.org/officeDocument/2006/relationships/tags" Target="../tags/tag39.xml"/><Relationship Id="rId10" Type="http://schemas.openxmlformats.org/officeDocument/2006/relationships/image" Target="../media/image40.png"/><Relationship Id="rId4" Type="http://schemas.openxmlformats.org/officeDocument/2006/relationships/tags" Target="../tags/tag38.xml"/><Relationship Id="rId9"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42.xml"/><Relationship Id="rId7" Type="http://schemas.openxmlformats.org/officeDocument/2006/relationships/image" Target="../media/image44.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36.png"/><Relationship Id="rId5" Type="http://schemas.openxmlformats.org/officeDocument/2006/relationships/slideLayout" Target="../slideLayouts/slideLayout2.xml"/><Relationship Id="rId4" Type="http://schemas.openxmlformats.org/officeDocument/2006/relationships/tags" Target="../tags/tag43.xml"/><Relationship Id="rId9" Type="http://schemas.openxmlformats.org/officeDocument/2006/relationships/image" Target="../media/image4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48.png"/><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47.png"/><Relationship Id="rId2" Type="http://schemas.openxmlformats.org/officeDocument/2006/relationships/tags" Target="../tags/tag45.xml"/><Relationship Id="rId16" Type="http://schemas.openxmlformats.org/officeDocument/2006/relationships/image" Target="../media/image51.png"/><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image" Target="../media/image46.png"/><Relationship Id="rId5" Type="http://schemas.openxmlformats.org/officeDocument/2006/relationships/tags" Target="../tags/tag48.xml"/><Relationship Id="rId15" Type="http://schemas.openxmlformats.org/officeDocument/2006/relationships/image" Target="../media/image50.png"/><Relationship Id="rId10" Type="http://schemas.openxmlformats.org/officeDocument/2006/relationships/image" Target="../media/image20.png"/><Relationship Id="rId4" Type="http://schemas.openxmlformats.org/officeDocument/2006/relationships/tags" Target="../tags/tag47.xml"/><Relationship Id="rId9" Type="http://schemas.openxmlformats.org/officeDocument/2006/relationships/notesSlide" Target="../notesSlides/notesSlide12.xml"/><Relationship Id="rId14" Type="http://schemas.openxmlformats.org/officeDocument/2006/relationships/image" Target="../media/image49.png"/></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55.png"/><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54.png"/><Relationship Id="rId17" Type="http://schemas.openxmlformats.org/officeDocument/2006/relationships/image" Target="../media/image59.png"/><Relationship Id="rId2" Type="http://schemas.openxmlformats.org/officeDocument/2006/relationships/tags" Target="../tags/tag52.xml"/><Relationship Id="rId16" Type="http://schemas.openxmlformats.org/officeDocument/2006/relationships/image" Target="../media/image58.png"/><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image" Target="../media/image53.png"/><Relationship Id="rId5" Type="http://schemas.openxmlformats.org/officeDocument/2006/relationships/tags" Target="../tags/tag55.xml"/><Relationship Id="rId15" Type="http://schemas.openxmlformats.org/officeDocument/2006/relationships/image" Target="../media/image57.png"/><Relationship Id="rId10" Type="http://schemas.openxmlformats.org/officeDocument/2006/relationships/image" Target="../media/image52.png"/><Relationship Id="rId4" Type="http://schemas.openxmlformats.org/officeDocument/2006/relationships/tags" Target="../tags/tag54.xml"/><Relationship Id="rId9" Type="http://schemas.openxmlformats.org/officeDocument/2006/relationships/notesSlide" Target="../notesSlides/notesSlide13.xml"/><Relationship Id="rId14" Type="http://schemas.openxmlformats.org/officeDocument/2006/relationships/image" Target="../media/image56.png"/></Relationships>
</file>

<file path=ppt/slides/_rels/slide24.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tags" Target="../tags/tag60.xml"/><Relationship Id="rId7" Type="http://schemas.openxmlformats.org/officeDocument/2006/relationships/notesSlide" Target="../notesSlides/notesSlide14.xml"/><Relationship Id="rId12" Type="http://schemas.openxmlformats.org/officeDocument/2006/relationships/image" Target="../media/image64.pn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Layout" Target="../slideLayouts/slideLayout2.xml"/><Relationship Id="rId11" Type="http://schemas.openxmlformats.org/officeDocument/2006/relationships/image" Target="../media/image63.png"/><Relationship Id="rId5" Type="http://schemas.openxmlformats.org/officeDocument/2006/relationships/tags" Target="../tags/tag62.xml"/><Relationship Id="rId10" Type="http://schemas.openxmlformats.org/officeDocument/2006/relationships/image" Target="../media/image62.png"/><Relationship Id="rId4" Type="http://schemas.openxmlformats.org/officeDocument/2006/relationships/tags" Target="../tags/tag61.xml"/><Relationship Id="rId9" Type="http://schemas.openxmlformats.org/officeDocument/2006/relationships/image" Target="../media/image61.png"/></Relationships>
</file>

<file path=ppt/slides/_rels/slide25.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tags" Target="../tags/tag75.xml"/><Relationship Id="rId18" Type="http://schemas.openxmlformats.org/officeDocument/2006/relationships/image" Target="../media/image52.png"/><Relationship Id="rId26" Type="http://schemas.openxmlformats.org/officeDocument/2006/relationships/image" Target="../media/image59.png"/><Relationship Id="rId3" Type="http://schemas.openxmlformats.org/officeDocument/2006/relationships/tags" Target="../tags/tag65.xml"/><Relationship Id="rId21" Type="http://schemas.openxmlformats.org/officeDocument/2006/relationships/image" Target="../media/image68.png"/><Relationship Id="rId7" Type="http://schemas.openxmlformats.org/officeDocument/2006/relationships/tags" Target="../tags/tag69.xml"/><Relationship Id="rId12" Type="http://schemas.openxmlformats.org/officeDocument/2006/relationships/tags" Target="../tags/tag74.xml"/><Relationship Id="rId17" Type="http://schemas.openxmlformats.org/officeDocument/2006/relationships/image" Target="../media/image65.png"/><Relationship Id="rId25" Type="http://schemas.openxmlformats.org/officeDocument/2006/relationships/image" Target="../media/image72.png"/><Relationship Id="rId2" Type="http://schemas.openxmlformats.org/officeDocument/2006/relationships/tags" Target="../tags/tag64.xml"/><Relationship Id="rId16" Type="http://schemas.openxmlformats.org/officeDocument/2006/relationships/notesSlide" Target="../notesSlides/notesSlide15.xml"/><Relationship Id="rId20" Type="http://schemas.openxmlformats.org/officeDocument/2006/relationships/image" Target="../media/image67.png"/><Relationship Id="rId29" Type="http://schemas.openxmlformats.org/officeDocument/2006/relationships/image" Target="../media/image75.png"/><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tags" Target="../tags/tag73.xml"/><Relationship Id="rId24" Type="http://schemas.openxmlformats.org/officeDocument/2006/relationships/image" Target="../media/image71.png"/><Relationship Id="rId5" Type="http://schemas.openxmlformats.org/officeDocument/2006/relationships/tags" Target="../tags/tag67.xml"/><Relationship Id="rId15" Type="http://schemas.openxmlformats.org/officeDocument/2006/relationships/slideLayout" Target="../slideLayouts/slideLayout2.xml"/><Relationship Id="rId23" Type="http://schemas.openxmlformats.org/officeDocument/2006/relationships/image" Target="../media/image70.png"/><Relationship Id="rId28" Type="http://schemas.openxmlformats.org/officeDocument/2006/relationships/image" Target="../media/image74.png"/><Relationship Id="rId10" Type="http://schemas.openxmlformats.org/officeDocument/2006/relationships/tags" Target="../tags/tag72.xml"/><Relationship Id="rId19" Type="http://schemas.openxmlformats.org/officeDocument/2006/relationships/image" Target="../media/image66.png"/><Relationship Id="rId31" Type="http://schemas.openxmlformats.org/officeDocument/2006/relationships/image" Target="../media/image77.png"/><Relationship Id="rId4" Type="http://schemas.openxmlformats.org/officeDocument/2006/relationships/tags" Target="../tags/tag66.xml"/><Relationship Id="rId9" Type="http://schemas.openxmlformats.org/officeDocument/2006/relationships/tags" Target="../tags/tag71.xml"/><Relationship Id="rId14" Type="http://schemas.openxmlformats.org/officeDocument/2006/relationships/tags" Target="../tags/tag76.xml"/><Relationship Id="rId22" Type="http://schemas.openxmlformats.org/officeDocument/2006/relationships/image" Target="../media/image69.png"/><Relationship Id="rId27" Type="http://schemas.openxmlformats.org/officeDocument/2006/relationships/image" Target="../media/image73.png"/><Relationship Id="rId30" Type="http://schemas.openxmlformats.org/officeDocument/2006/relationships/image" Target="../media/image76.png"/></Relationships>
</file>

<file path=ppt/slides/_rels/slide26.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tags" Target="../tags/tag79.xml"/><Relationship Id="rId7" Type="http://schemas.openxmlformats.org/officeDocument/2006/relationships/image" Target="../media/image78.jpe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52.png"/><Relationship Id="rId5" Type="http://schemas.openxmlformats.org/officeDocument/2006/relationships/notesSlide" Target="../notesSlides/notesSlide16.xml"/><Relationship Id="rId10" Type="http://schemas.openxmlformats.org/officeDocument/2006/relationships/image" Target="../media/image81.png"/><Relationship Id="rId4" Type="http://schemas.openxmlformats.org/officeDocument/2006/relationships/slideLayout" Target="../slideLayouts/slideLayout2.xml"/><Relationship Id="rId9" Type="http://schemas.openxmlformats.org/officeDocument/2006/relationships/image" Target="../media/image80.png"/></Relationships>
</file>

<file path=ppt/slides/_rels/slide27.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tags" Target="../tags/tag82.xml"/><Relationship Id="rId7" Type="http://schemas.openxmlformats.org/officeDocument/2006/relationships/image" Target="../media/image82.png"/><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notesSlide" Target="../notesSlides/notesSlide17.xml"/><Relationship Id="rId5" Type="http://schemas.openxmlformats.org/officeDocument/2006/relationships/slideLayout" Target="../slideLayouts/slideLayout2.xml"/><Relationship Id="rId10" Type="http://schemas.openxmlformats.org/officeDocument/2006/relationships/image" Target="../media/image85.png"/><Relationship Id="rId4" Type="http://schemas.openxmlformats.org/officeDocument/2006/relationships/tags" Target="../tags/tag83.xml"/><Relationship Id="rId9" Type="http://schemas.openxmlformats.org/officeDocument/2006/relationships/image" Target="../media/image84.png"/></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18.xml"/><Relationship Id="rId13" Type="http://schemas.openxmlformats.org/officeDocument/2006/relationships/image" Target="../media/image90.png"/><Relationship Id="rId3" Type="http://schemas.openxmlformats.org/officeDocument/2006/relationships/tags" Target="../tags/tag86.xml"/><Relationship Id="rId7" Type="http://schemas.openxmlformats.org/officeDocument/2006/relationships/slideLayout" Target="../slideLayouts/slideLayout2.xml"/><Relationship Id="rId12" Type="http://schemas.openxmlformats.org/officeDocument/2006/relationships/image" Target="../media/image89.png"/><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image" Target="../media/image88.png"/><Relationship Id="rId5" Type="http://schemas.openxmlformats.org/officeDocument/2006/relationships/tags" Target="../tags/tag88.xml"/><Relationship Id="rId10" Type="http://schemas.openxmlformats.org/officeDocument/2006/relationships/image" Target="../media/image87.png"/><Relationship Id="rId4" Type="http://schemas.openxmlformats.org/officeDocument/2006/relationships/tags" Target="../tags/tag87.xml"/><Relationship Id="rId9" Type="http://schemas.openxmlformats.org/officeDocument/2006/relationships/image" Target="../media/image86.png"/><Relationship Id="rId14" Type="http://schemas.openxmlformats.org/officeDocument/2006/relationships/image" Target="../media/image91.png"/></Relationships>
</file>

<file path=ppt/slides/_rels/slide29.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95.png"/><Relationship Id="rId3" Type="http://schemas.openxmlformats.org/officeDocument/2006/relationships/tags" Target="../tags/tag92.xml"/><Relationship Id="rId7" Type="http://schemas.openxmlformats.org/officeDocument/2006/relationships/tags" Target="../tags/tag96.xml"/><Relationship Id="rId12" Type="http://schemas.openxmlformats.org/officeDocument/2006/relationships/image" Target="../media/image94.png"/><Relationship Id="rId17" Type="http://schemas.openxmlformats.org/officeDocument/2006/relationships/image" Target="../media/image99.png"/><Relationship Id="rId2" Type="http://schemas.openxmlformats.org/officeDocument/2006/relationships/tags" Target="../tags/tag91.xml"/><Relationship Id="rId16" Type="http://schemas.openxmlformats.org/officeDocument/2006/relationships/image" Target="../media/image98.png"/><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93.png"/><Relationship Id="rId5" Type="http://schemas.openxmlformats.org/officeDocument/2006/relationships/tags" Target="../tags/tag94.xml"/><Relationship Id="rId15" Type="http://schemas.openxmlformats.org/officeDocument/2006/relationships/image" Target="../media/image97.png"/><Relationship Id="rId10" Type="http://schemas.openxmlformats.org/officeDocument/2006/relationships/image" Target="../media/image52.png"/><Relationship Id="rId4" Type="http://schemas.openxmlformats.org/officeDocument/2006/relationships/tags" Target="../tags/tag93.xml"/><Relationship Id="rId9" Type="http://schemas.openxmlformats.org/officeDocument/2006/relationships/notesSlide" Target="../notesSlides/notesSlide19.xml"/><Relationship Id="rId14" Type="http://schemas.openxmlformats.org/officeDocument/2006/relationships/image" Target="../media/image96.png"/></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20.xml"/><Relationship Id="rId13" Type="http://schemas.openxmlformats.org/officeDocument/2006/relationships/image" Target="../media/image95.png"/><Relationship Id="rId3" Type="http://schemas.openxmlformats.org/officeDocument/2006/relationships/tags" Target="../tags/tag99.xml"/><Relationship Id="rId7" Type="http://schemas.openxmlformats.org/officeDocument/2006/relationships/slideLayout" Target="../slideLayouts/slideLayout2.xml"/><Relationship Id="rId12" Type="http://schemas.openxmlformats.org/officeDocument/2006/relationships/image" Target="../media/image52.png"/><Relationship Id="rId17" Type="http://schemas.openxmlformats.org/officeDocument/2006/relationships/image" Target="../media/image99.png"/><Relationship Id="rId2" Type="http://schemas.openxmlformats.org/officeDocument/2006/relationships/tags" Target="../tags/tag98.xml"/><Relationship Id="rId16" Type="http://schemas.openxmlformats.org/officeDocument/2006/relationships/image" Target="../media/image98.png"/><Relationship Id="rId1" Type="http://schemas.openxmlformats.org/officeDocument/2006/relationships/tags" Target="../tags/tag97.xml"/><Relationship Id="rId6" Type="http://schemas.openxmlformats.org/officeDocument/2006/relationships/tags" Target="../tags/tag102.xml"/><Relationship Id="rId11" Type="http://schemas.openxmlformats.org/officeDocument/2006/relationships/image" Target="../media/image102.png"/><Relationship Id="rId5" Type="http://schemas.openxmlformats.org/officeDocument/2006/relationships/tags" Target="../tags/tag101.xml"/><Relationship Id="rId15" Type="http://schemas.openxmlformats.org/officeDocument/2006/relationships/image" Target="../media/image97.png"/><Relationship Id="rId10" Type="http://schemas.openxmlformats.org/officeDocument/2006/relationships/image" Target="../media/image101.png"/><Relationship Id="rId4" Type="http://schemas.openxmlformats.org/officeDocument/2006/relationships/tags" Target="../tags/tag100.xml"/><Relationship Id="rId9" Type="http://schemas.openxmlformats.org/officeDocument/2006/relationships/image" Target="../media/image100.png"/><Relationship Id="rId14" Type="http://schemas.openxmlformats.org/officeDocument/2006/relationships/image" Target="../media/image96.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tags" Target="../tags/tag107.xml"/><Relationship Id="rId7" Type="http://schemas.openxmlformats.org/officeDocument/2006/relationships/image" Target="../media/image82.png"/><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notesSlide" Target="../notesSlides/notesSlide22.xml"/><Relationship Id="rId5" Type="http://schemas.openxmlformats.org/officeDocument/2006/relationships/slideLayout" Target="../slideLayouts/slideLayout2.xml"/><Relationship Id="rId10" Type="http://schemas.openxmlformats.org/officeDocument/2006/relationships/image" Target="../media/image85.png"/><Relationship Id="rId4" Type="http://schemas.openxmlformats.org/officeDocument/2006/relationships/tags" Target="../tags/tag108.xml"/><Relationship Id="rId9" Type="http://schemas.openxmlformats.org/officeDocument/2006/relationships/image" Target="../media/image84.png"/></Relationships>
</file>

<file path=ppt/slides/_rels/slide38.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107.png"/><Relationship Id="rId3" Type="http://schemas.openxmlformats.org/officeDocument/2006/relationships/tags" Target="../tags/tag111.xml"/><Relationship Id="rId7" Type="http://schemas.openxmlformats.org/officeDocument/2006/relationships/notesSlide" Target="../notesSlides/notesSlide23.xml"/><Relationship Id="rId12" Type="http://schemas.openxmlformats.org/officeDocument/2006/relationships/image" Target="../media/image58.png"/><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slideLayout" Target="../slideLayouts/slideLayout5.xml"/><Relationship Id="rId11" Type="http://schemas.openxmlformats.org/officeDocument/2006/relationships/image" Target="../media/image106.png"/><Relationship Id="rId5" Type="http://schemas.openxmlformats.org/officeDocument/2006/relationships/tags" Target="../tags/tag113.xml"/><Relationship Id="rId10" Type="http://schemas.openxmlformats.org/officeDocument/2006/relationships/image" Target="../media/image56.png"/><Relationship Id="rId4" Type="http://schemas.openxmlformats.org/officeDocument/2006/relationships/tags" Target="../tags/tag112.xml"/><Relationship Id="rId9" Type="http://schemas.openxmlformats.org/officeDocument/2006/relationships/image" Target="../media/image105.png"/></Relationships>
</file>

<file path=ppt/slides/_rels/slide3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24.xml"/><Relationship Id="rId13" Type="http://schemas.openxmlformats.org/officeDocument/2006/relationships/image" Target="../media/image90.png"/><Relationship Id="rId3" Type="http://schemas.openxmlformats.org/officeDocument/2006/relationships/tags" Target="../tags/tag117.xml"/><Relationship Id="rId7" Type="http://schemas.openxmlformats.org/officeDocument/2006/relationships/slideLayout" Target="../slideLayouts/slideLayout2.xml"/><Relationship Id="rId12" Type="http://schemas.openxmlformats.org/officeDocument/2006/relationships/image" Target="../media/image89.png"/><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image" Target="../media/image88.png"/><Relationship Id="rId5" Type="http://schemas.openxmlformats.org/officeDocument/2006/relationships/tags" Target="../tags/tag119.xml"/><Relationship Id="rId10" Type="http://schemas.openxmlformats.org/officeDocument/2006/relationships/image" Target="../media/image87.png"/><Relationship Id="rId4" Type="http://schemas.openxmlformats.org/officeDocument/2006/relationships/tags" Target="../tags/tag118.xml"/><Relationship Id="rId9" Type="http://schemas.openxmlformats.org/officeDocument/2006/relationships/image" Target="../media/image86.png"/><Relationship Id="rId14" Type="http://schemas.openxmlformats.org/officeDocument/2006/relationships/image" Target="../media/image91.png"/></Relationships>
</file>

<file path=ppt/slides/_rels/slide42.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4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44.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notesSlide" Target="../notesSlides/notesSlide25.xml"/><Relationship Id="rId7" Type="http://schemas.openxmlformats.org/officeDocument/2006/relationships/image" Target="../media/image101.png"/><Relationship Id="rId2" Type="http://schemas.openxmlformats.org/officeDocument/2006/relationships/slideLayout" Target="../slideLayouts/slideLayout5.xml"/><Relationship Id="rId1" Type="http://schemas.openxmlformats.org/officeDocument/2006/relationships/tags" Target="../tags/tag123.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jpeg"/><Relationship Id="rId9" Type="http://schemas.openxmlformats.org/officeDocument/2006/relationships/image" Target="../media/image114.png"/></Relationships>
</file>

<file path=ppt/slides/_rels/slide45.xml.rels><?xml version="1.0" encoding="UTF-8" standalone="yes"?>
<Relationships xmlns="http://schemas.openxmlformats.org/package/2006/relationships"><Relationship Id="rId8" Type="http://schemas.openxmlformats.org/officeDocument/2006/relationships/slideLayout" Target="../slideLayouts/slideLayout5.xml"/><Relationship Id="rId13" Type="http://schemas.openxmlformats.org/officeDocument/2006/relationships/image" Target="../media/image117.png"/><Relationship Id="rId3" Type="http://schemas.openxmlformats.org/officeDocument/2006/relationships/tags" Target="../tags/tag126.xml"/><Relationship Id="rId7" Type="http://schemas.openxmlformats.org/officeDocument/2006/relationships/tags" Target="../tags/tag130.xml"/><Relationship Id="rId12" Type="http://schemas.openxmlformats.org/officeDocument/2006/relationships/image" Target="../media/image116.png"/><Relationship Id="rId17" Type="http://schemas.openxmlformats.org/officeDocument/2006/relationships/image" Target="../media/image121.png"/><Relationship Id="rId2" Type="http://schemas.openxmlformats.org/officeDocument/2006/relationships/tags" Target="../tags/tag125.xml"/><Relationship Id="rId16" Type="http://schemas.openxmlformats.org/officeDocument/2006/relationships/image" Target="../media/image120.png"/><Relationship Id="rId1" Type="http://schemas.openxmlformats.org/officeDocument/2006/relationships/tags" Target="../tags/tag124.xml"/><Relationship Id="rId6" Type="http://schemas.openxmlformats.org/officeDocument/2006/relationships/tags" Target="../tags/tag129.xml"/><Relationship Id="rId11" Type="http://schemas.openxmlformats.org/officeDocument/2006/relationships/image" Target="../media/image115.png"/><Relationship Id="rId5" Type="http://schemas.openxmlformats.org/officeDocument/2006/relationships/tags" Target="../tags/tag128.xml"/><Relationship Id="rId15" Type="http://schemas.openxmlformats.org/officeDocument/2006/relationships/image" Target="../media/image119.png"/><Relationship Id="rId10" Type="http://schemas.openxmlformats.org/officeDocument/2006/relationships/image" Target="../media/image52.png"/><Relationship Id="rId4" Type="http://schemas.openxmlformats.org/officeDocument/2006/relationships/tags" Target="../tags/tag127.xml"/><Relationship Id="rId9" Type="http://schemas.openxmlformats.org/officeDocument/2006/relationships/notesSlide" Target="../notesSlides/notesSlide26.xml"/><Relationship Id="rId14" Type="http://schemas.openxmlformats.org/officeDocument/2006/relationships/image" Target="../media/image118.png"/></Relationships>
</file>

<file path=ppt/slides/_rels/slide46.xml.rels><?xml version="1.0" encoding="UTF-8" standalone="yes"?>
<Relationships xmlns="http://schemas.openxmlformats.org/package/2006/relationships"><Relationship Id="rId8" Type="http://schemas.openxmlformats.org/officeDocument/2006/relationships/tags" Target="../tags/tag138.xml"/><Relationship Id="rId13" Type="http://schemas.openxmlformats.org/officeDocument/2006/relationships/tags" Target="../tags/tag143.xml"/><Relationship Id="rId18" Type="http://schemas.openxmlformats.org/officeDocument/2006/relationships/image" Target="../media/image117.png"/><Relationship Id="rId26" Type="http://schemas.openxmlformats.org/officeDocument/2006/relationships/image" Target="../media/image125.png"/><Relationship Id="rId3" Type="http://schemas.openxmlformats.org/officeDocument/2006/relationships/tags" Target="../tags/tag133.xml"/><Relationship Id="rId21" Type="http://schemas.openxmlformats.org/officeDocument/2006/relationships/image" Target="../media/image120.png"/><Relationship Id="rId7" Type="http://schemas.openxmlformats.org/officeDocument/2006/relationships/tags" Target="../tags/tag137.xml"/><Relationship Id="rId12" Type="http://schemas.openxmlformats.org/officeDocument/2006/relationships/tags" Target="../tags/tag142.xml"/><Relationship Id="rId17" Type="http://schemas.openxmlformats.org/officeDocument/2006/relationships/image" Target="../media/image52.png"/><Relationship Id="rId25" Type="http://schemas.openxmlformats.org/officeDocument/2006/relationships/image" Target="../media/image124.png"/><Relationship Id="rId2" Type="http://schemas.openxmlformats.org/officeDocument/2006/relationships/tags" Target="../tags/tag132.xml"/><Relationship Id="rId16" Type="http://schemas.openxmlformats.org/officeDocument/2006/relationships/notesSlide" Target="../notesSlides/notesSlide27.xml"/><Relationship Id="rId20" Type="http://schemas.openxmlformats.org/officeDocument/2006/relationships/image" Target="../media/image115.png"/><Relationship Id="rId29" Type="http://schemas.openxmlformats.org/officeDocument/2006/relationships/image" Target="../media/image128.png"/><Relationship Id="rId1" Type="http://schemas.openxmlformats.org/officeDocument/2006/relationships/tags" Target="../tags/tag131.xml"/><Relationship Id="rId6" Type="http://schemas.openxmlformats.org/officeDocument/2006/relationships/tags" Target="../tags/tag136.xml"/><Relationship Id="rId11" Type="http://schemas.openxmlformats.org/officeDocument/2006/relationships/tags" Target="../tags/tag141.xml"/><Relationship Id="rId24" Type="http://schemas.openxmlformats.org/officeDocument/2006/relationships/image" Target="../media/image123.png"/><Relationship Id="rId5" Type="http://schemas.openxmlformats.org/officeDocument/2006/relationships/tags" Target="../tags/tag135.xml"/><Relationship Id="rId15" Type="http://schemas.openxmlformats.org/officeDocument/2006/relationships/slideLayout" Target="../slideLayouts/slideLayout5.xml"/><Relationship Id="rId23" Type="http://schemas.openxmlformats.org/officeDocument/2006/relationships/image" Target="../media/image121.png"/><Relationship Id="rId28" Type="http://schemas.openxmlformats.org/officeDocument/2006/relationships/image" Target="../media/image127.png"/><Relationship Id="rId10" Type="http://schemas.openxmlformats.org/officeDocument/2006/relationships/tags" Target="../tags/tag140.xml"/><Relationship Id="rId19" Type="http://schemas.openxmlformats.org/officeDocument/2006/relationships/image" Target="../media/image116.png"/><Relationship Id="rId4" Type="http://schemas.openxmlformats.org/officeDocument/2006/relationships/tags" Target="../tags/tag134.xml"/><Relationship Id="rId9" Type="http://schemas.openxmlformats.org/officeDocument/2006/relationships/tags" Target="../tags/tag139.xml"/><Relationship Id="rId14" Type="http://schemas.openxmlformats.org/officeDocument/2006/relationships/tags" Target="../tags/tag144.xml"/><Relationship Id="rId22" Type="http://schemas.openxmlformats.org/officeDocument/2006/relationships/image" Target="../media/image122.png"/><Relationship Id="rId27" Type="http://schemas.openxmlformats.org/officeDocument/2006/relationships/image" Target="../media/image126.png"/><Relationship Id="rId30" Type="http://schemas.openxmlformats.org/officeDocument/2006/relationships/image" Target="../media/image129.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145.xml"/><Relationship Id="rId4" Type="http://schemas.openxmlformats.org/officeDocument/2006/relationships/image" Target="../media/image130.png"/></Relationships>
</file>

<file path=ppt/slides/_rels/slide48.xml.rels><?xml version="1.0" encoding="UTF-8" standalone="yes"?>
<Relationships xmlns="http://schemas.openxmlformats.org/package/2006/relationships"><Relationship Id="rId3" Type="http://schemas.openxmlformats.org/officeDocument/2006/relationships/image" Target="../media/image131.jpe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8" Type="http://schemas.openxmlformats.org/officeDocument/2006/relationships/image" Target="../media/image132.png"/><Relationship Id="rId3" Type="http://schemas.openxmlformats.org/officeDocument/2006/relationships/tags" Target="../tags/tag148.xml"/><Relationship Id="rId7" Type="http://schemas.openxmlformats.org/officeDocument/2006/relationships/image" Target="../media/image116.png"/><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image" Target="../media/image117.png"/><Relationship Id="rId5" Type="http://schemas.openxmlformats.org/officeDocument/2006/relationships/image" Target="../media/image52.png"/><Relationship Id="rId4"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8" Type="http://schemas.openxmlformats.org/officeDocument/2006/relationships/image" Target="../media/image133.png"/><Relationship Id="rId3" Type="http://schemas.openxmlformats.org/officeDocument/2006/relationships/tags" Target="../tags/tag151.xml"/><Relationship Id="rId7" Type="http://schemas.openxmlformats.org/officeDocument/2006/relationships/image" Target="../media/image116.png"/><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image" Target="../media/image117.png"/><Relationship Id="rId5" Type="http://schemas.openxmlformats.org/officeDocument/2006/relationships/image" Target="../media/image52.png"/><Relationship Id="rId4"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tags" Target="../tags/tag154.xml"/><Relationship Id="rId7" Type="http://schemas.openxmlformats.org/officeDocument/2006/relationships/image" Target="../media/image136.png"/><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image" Target="../media/image135.png"/><Relationship Id="rId5" Type="http://schemas.openxmlformats.org/officeDocument/2006/relationships/image" Target="../media/image134.png"/><Relationship Id="rId4"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139.png"/><Relationship Id="rId3" Type="http://schemas.openxmlformats.org/officeDocument/2006/relationships/tags" Target="../tags/tag157.xml"/><Relationship Id="rId7" Type="http://schemas.openxmlformats.org/officeDocument/2006/relationships/image" Target="../media/image138.png"/><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image" Target="../media/image137.png"/><Relationship Id="rId5" Type="http://schemas.openxmlformats.org/officeDocument/2006/relationships/slideLayout" Target="../slideLayouts/slideLayout2.xml"/><Relationship Id="rId4" Type="http://schemas.openxmlformats.org/officeDocument/2006/relationships/tags" Target="../tags/tag158.xml"/><Relationship Id="rId9" Type="http://schemas.openxmlformats.org/officeDocument/2006/relationships/image" Target="../media/image14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u-HU" dirty="0" smtClean="0"/>
              <a:t>Árnyalás</a:t>
            </a:r>
            <a:endParaRPr lang="en-US" dirty="0"/>
          </a:p>
        </p:txBody>
      </p:sp>
      <p:sp>
        <p:nvSpPr>
          <p:cNvPr id="3" name="Subtitle 2"/>
          <p:cNvSpPr>
            <a:spLocks noGrp="1"/>
          </p:cNvSpPr>
          <p:nvPr>
            <p:ph type="subTitle" idx="1"/>
          </p:nvPr>
        </p:nvSpPr>
        <p:spPr/>
        <p:txBody>
          <a:bodyPr/>
          <a:lstStyle/>
          <a:p>
            <a:r>
              <a:rPr lang="en-US" dirty="0" err="1" smtClean="0"/>
              <a:t>Sz</a:t>
            </a:r>
            <a:r>
              <a:rPr lang="hu-HU" dirty="0" err="1" smtClean="0"/>
              <a:t>écsi</a:t>
            </a:r>
            <a:r>
              <a:rPr lang="hu-HU" dirty="0" smtClean="0"/>
              <a:t> László</a:t>
            </a:r>
            <a:endParaRPr lang="en-US" dirty="0" smtClean="0"/>
          </a:p>
          <a:p>
            <a:r>
              <a:rPr lang="en-US" dirty="0" smtClean="0"/>
              <a:t>3D </a:t>
            </a:r>
            <a:r>
              <a:rPr lang="en-US" dirty="0" err="1" smtClean="0"/>
              <a:t>Grafikus</a:t>
            </a:r>
            <a:r>
              <a:rPr lang="en-US" dirty="0" smtClean="0"/>
              <a:t> </a:t>
            </a:r>
            <a:r>
              <a:rPr lang="en-US" dirty="0" err="1" smtClean="0"/>
              <a:t>Rendszerek</a:t>
            </a:r>
            <a:endParaRPr lang="en-US" dirty="0" smtClean="0"/>
          </a:p>
          <a:p>
            <a:r>
              <a:rPr lang="hu-HU" dirty="0" smtClean="0"/>
              <a:t>10.5 </a:t>
            </a:r>
            <a:r>
              <a:rPr lang="en-US" dirty="0" smtClean="0"/>
              <a:t>e</a:t>
            </a:r>
            <a:r>
              <a:rPr lang="hu-HU" dirty="0" err="1" smtClean="0"/>
              <a:t>lőadás</a:t>
            </a:r>
            <a:endParaRPr lang="en-US" dirty="0" smtClean="0"/>
          </a:p>
        </p:txBody>
      </p:sp>
    </p:spTree>
    <p:extLst>
      <p:ext uri="{BB962C8B-B14F-4D97-AF65-F5344CB8AC3E}">
        <p14:creationId xmlns:p14="http://schemas.microsoft.com/office/powerpoint/2010/main" val="2653088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hu-HU" dirty="0" smtClean="0"/>
              <a:t>Hogyan jellemezhetjük, hogy adott irányba milyen erősen ad egy rádióadó?</a:t>
            </a:r>
          </a:p>
          <a:p>
            <a:r>
              <a:rPr lang="hu-HU" dirty="0" smtClean="0"/>
              <a:t>A teljesítménysűrűség a mérés távolságától is függ</a:t>
            </a:r>
          </a:p>
          <a:p>
            <a:r>
              <a:rPr lang="hu-HU" dirty="0" smtClean="0"/>
              <a:t>Itt az irányok szerinti eloszlás az érdekes</a:t>
            </a:r>
            <a:endParaRPr lang="en-US" dirty="0"/>
          </a:p>
        </p:txBody>
      </p:sp>
      <p:pic>
        <p:nvPicPr>
          <p:cNvPr id="60418" name="Picture 2" descr="http://www.clker.com/cliparts/r/N/v/3/M/L/antenna-radio-transmitter-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48378" y="4838531"/>
            <a:ext cx="777313" cy="87047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a:stCxn id="60418" idx="3"/>
          </p:cNvCxnSpPr>
          <p:nvPr/>
        </p:nvCxnSpPr>
        <p:spPr>
          <a:xfrm flipV="1">
            <a:off x="2625689" y="5263364"/>
            <a:ext cx="2359005" cy="1040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402067" y="4803117"/>
            <a:ext cx="348172" cy="553998"/>
          </a:xfrm>
          <a:prstGeom prst="rect">
            <a:avLst/>
          </a:prstGeom>
          <a:noFill/>
        </p:spPr>
        <p:txBody>
          <a:bodyPr wrap="none" rtlCol="0">
            <a:spAutoFit/>
          </a:bodyPr>
          <a:lstStyle/>
          <a:p>
            <a:r>
              <a:rPr lang="hu-HU" sz="3000" dirty="0">
                <a:latin typeface="Whipsmart" panose="020B0502030203050204" pitchFamily="34" charset="0"/>
              </a:rPr>
              <a:t>?</a:t>
            </a:r>
            <a:endParaRPr lang="en-US" sz="3000" dirty="0">
              <a:latin typeface="Whipsmart" panose="020B0502030203050204" pitchFamily="34" charset="0"/>
            </a:endParaRPr>
          </a:p>
        </p:txBody>
      </p:sp>
      <p:cxnSp>
        <p:nvCxnSpPr>
          <p:cNvPr id="8" name="Straight Arrow Connector 7"/>
          <p:cNvCxnSpPr/>
          <p:nvPr/>
        </p:nvCxnSpPr>
        <p:spPr>
          <a:xfrm flipV="1">
            <a:off x="2453911" y="3812867"/>
            <a:ext cx="989251" cy="114097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847385" y="3752602"/>
            <a:ext cx="348172" cy="553998"/>
          </a:xfrm>
          <a:prstGeom prst="rect">
            <a:avLst/>
          </a:prstGeom>
          <a:noFill/>
        </p:spPr>
        <p:txBody>
          <a:bodyPr wrap="none" rtlCol="0">
            <a:spAutoFit/>
          </a:bodyPr>
          <a:lstStyle/>
          <a:p>
            <a:r>
              <a:rPr lang="hu-HU" sz="3000" dirty="0">
                <a:latin typeface="Whipsmart" panose="020B0502030203050204" pitchFamily="34" charset="0"/>
              </a:rPr>
              <a:t>?</a:t>
            </a:r>
            <a:endParaRPr lang="en-US" sz="3000" dirty="0">
              <a:latin typeface="Whipsmart" panose="020B0502030203050204" pitchFamily="34" charset="0"/>
            </a:endParaRPr>
          </a:p>
        </p:txBody>
      </p:sp>
      <p:pic>
        <p:nvPicPr>
          <p:cNvPr id="14" name="Picture 1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96904" y="1417183"/>
            <a:ext cx="2469683" cy="435086"/>
          </a:xfrm>
          <a:prstGeom prst="rect">
            <a:avLst/>
          </a:prstGeom>
        </p:spPr>
      </p:pic>
    </p:spTree>
    <p:extLst>
      <p:ext uri="{BB962C8B-B14F-4D97-AF65-F5344CB8AC3E}">
        <p14:creationId xmlns:p14="http://schemas.microsoft.com/office/powerpoint/2010/main" val="3488648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Az iránytartomány</a:t>
            </a:r>
            <a:endParaRPr lang="en-US" dirty="0"/>
          </a:p>
        </p:txBody>
      </p:sp>
      <p:sp>
        <p:nvSpPr>
          <p:cNvPr id="4" name="TextBox 3"/>
          <p:cNvSpPr txBox="1"/>
          <p:nvPr/>
        </p:nvSpPr>
        <p:spPr>
          <a:xfrm>
            <a:off x="2275948" y="1981527"/>
            <a:ext cx="630301" cy="553998"/>
          </a:xfrm>
          <a:prstGeom prst="rect">
            <a:avLst/>
          </a:prstGeom>
          <a:noFill/>
        </p:spPr>
        <p:txBody>
          <a:bodyPr wrap="none" rtlCol="0">
            <a:spAutoFit/>
          </a:bodyPr>
          <a:lstStyle/>
          <a:p>
            <a:r>
              <a:rPr lang="hu-HU" sz="3000" dirty="0">
                <a:latin typeface="Whipsmart" panose="020B0502030203050204" pitchFamily="34" charset="0"/>
              </a:rPr>
              <a:t>2D</a:t>
            </a:r>
            <a:endParaRPr lang="en-US" sz="3000" dirty="0">
              <a:latin typeface="Whipsmart" panose="020B0502030203050204" pitchFamily="34" charset="0"/>
            </a:endParaRPr>
          </a:p>
        </p:txBody>
      </p:sp>
      <p:sp>
        <p:nvSpPr>
          <p:cNvPr id="5" name="TextBox 4"/>
          <p:cNvSpPr txBox="1"/>
          <p:nvPr/>
        </p:nvSpPr>
        <p:spPr>
          <a:xfrm>
            <a:off x="6046602" y="1946458"/>
            <a:ext cx="630301" cy="553998"/>
          </a:xfrm>
          <a:prstGeom prst="rect">
            <a:avLst/>
          </a:prstGeom>
          <a:noFill/>
        </p:spPr>
        <p:txBody>
          <a:bodyPr wrap="none" rtlCol="0">
            <a:spAutoFit/>
          </a:bodyPr>
          <a:lstStyle/>
          <a:p>
            <a:r>
              <a:rPr lang="hu-HU" sz="3000" dirty="0">
                <a:latin typeface="Whipsmart" panose="020B0502030203050204" pitchFamily="34" charset="0"/>
              </a:rPr>
              <a:t>3D</a:t>
            </a:r>
            <a:endParaRPr lang="en-US" sz="3000" dirty="0">
              <a:latin typeface="Whipsmart" panose="020B0502030203050204" pitchFamily="34" charset="0"/>
            </a:endParaRPr>
          </a:p>
        </p:txBody>
      </p:sp>
      <p:sp>
        <p:nvSpPr>
          <p:cNvPr id="6" name="Oval 5"/>
          <p:cNvSpPr>
            <a:spLocks noChangeArrowheads="1"/>
          </p:cNvSpPr>
          <p:nvPr/>
        </p:nvSpPr>
        <p:spPr bwMode="auto">
          <a:xfrm>
            <a:off x="1815712" y="2683892"/>
            <a:ext cx="1428750" cy="1428750"/>
          </a:xfrm>
          <a:prstGeom prst="ellipse">
            <a:avLst/>
          </a:prstGeom>
          <a:noFill/>
          <a:ln w="12700">
            <a:solidFill>
              <a:schemeClr val="tx1"/>
            </a:solidFill>
            <a:round/>
            <a:headEnd/>
            <a:tailEnd/>
          </a:ln>
          <a:effectLst/>
        </p:spPr>
        <p:txBody>
          <a:bodyPr wrap="none" anchor="ctr"/>
          <a:lstStyle/>
          <a:p>
            <a:endParaRPr lang="en-US" sz="1350"/>
          </a:p>
        </p:txBody>
      </p:sp>
      <p:sp>
        <p:nvSpPr>
          <p:cNvPr id="7" name="Line 4"/>
          <p:cNvSpPr>
            <a:spLocks noChangeShapeType="1"/>
          </p:cNvSpPr>
          <p:nvPr/>
        </p:nvSpPr>
        <p:spPr bwMode="auto">
          <a:xfrm>
            <a:off x="2501512" y="3426842"/>
            <a:ext cx="1028700" cy="0"/>
          </a:xfrm>
          <a:prstGeom prst="line">
            <a:avLst/>
          </a:prstGeom>
          <a:noFill/>
          <a:ln w="38100">
            <a:solidFill>
              <a:schemeClr val="tx1"/>
            </a:solidFill>
            <a:round/>
            <a:headEnd/>
            <a:tailEnd/>
          </a:ln>
          <a:effectLst/>
        </p:spPr>
        <p:txBody>
          <a:bodyPr wrap="none" anchor="ctr"/>
          <a:lstStyle/>
          <a:p>
            <a:endParaRPr lang="en-US" sz="1350"/>
          </a:p>
        </p:txBody>
      </p:sp>
      <p:sp>
        <p:nvSpPr>
          <p:cNvPr id="9" name="Line 6"/>
          <p:cNvSpPr>
            <a:spLocks noChangeShapeType="1"/>
          </p:cNvSpPr>
          <p:nvPr/>
        </p:nvSpPr>
        <p:spPr bwMode="auto">
          <a:xfrm flipV="1">
            <a:off x="2501512" y="2619982"/>
            <a:ext cx="1213806" cy="806861"/>
          </a:xfrm>
          <a:prstGeom prst="line">
            <a:avLst/>
          </a:prstGeom>
          <a:noFill/>
          <a:ln w="57150">
            <a:solidFill>
              <a:schemeClr val="hlink"/>
            </a:solidFill>
            <a:round/>
            <a:headEnd/>
            <a:tailEnd type="triangle" w="med" len="med"/>
          </a:ln>
          <a:effectLst/>
        </p:spPr>
        <p:txBody>
          <a:bodyPr wrap="none" anchor="ctr"/>
          <a:lstStyle/>
          <a:p>
            <a:endParaRPr lang="en-US" sz="1350"/>
          </a:p>
        </p:txBody>
      </p:sp>
      <p:sp>
        <p:nvSpPr>
          <p:cNvPr id="12" name="Oval 3"/>
          <p:cNvSpPr>
            <a:spLocks noChangeArrowheads="1"/>
          </p:cNvSpPr>
          <p:nvPr/>
        </p:nvSpPr>
        <p:spPr bwMode="auto">
          <a:xfrm>
            <a:off x="5529827" y="3226422"/>
            <a:ext cx="1428750" cy="940594"/>
          </a:xfrm>
          <a:prstGeom prst="ellipse">
            <a:avLst/>
          </a:prstGeom>
          <a:noFill/>
          <a:ln w="12700">
            <a:solidFill>
              <a:schemeClr val="tx1"/>
            </a:solidFill>
            <a:round/>
            <a:headEnd/>
            <a:tailEnd/>
          </a:ln>
          <a:effectLst/>
        </p:spPr>
        <p:txBody>
          <a:bodyPr wrap="none" anchor="ctr"/>
          <a:lstStyle/>
          <a:p>
            <a:endParaRPr lang="en-US" sz="1350"/>
          </a:p>
        </p:txBody>
      </p:sp>
      <p:sp>
        <p:nvSpPr>
          <p:cNvPr id="14" name="Line 6"/>
          <p:cNvSpPr>
            <a:spLocks noChangeShapeType="1"/>
          </p:cNvSpPr>
          <p:nvPr/>
        </p:nvSpPr>
        <p:spPr bwMode="auto">
          <a:xfrm flipV="1">
            <a:off x="6272777" y="2483471"/>
            <a:ext cx="0" cy="1200150"/>
          </a:xfrm>
          <a:prstGeom prst="line">
            <a:avLst/>
          </a:prstGeom>
          <a:noFill/>
          <a:ln w="38100">
            <a:solidFill>
              <a:schemeClr val="tx1"/>
            </a:solidFill>
            <a:round/>
            <a:headEnd/>
            <a:tailEnd type="triangle" w="med" len="med"/>
          </a:ln>
          <a:effectLst/>
        </p:spPr>
        <p:txBody>
          <a:bodyPr wrap="none" anchor="ctr"/>
          <a:lstStyle/>
          <a:p>
            <a:endParaRPr lang="en-US" sz="1350"/>
          </a:p>
        </p:txBody>
      </p:sp>
      <p:sp>
        <p:nvSpPr>
          <p:cNvPr id="15" name="Line 12"/>
          <p:cNvSpPr>
            <a:spLocks noChangeShapeType="1"/>
          </p:cNvSpPr>
          <p:nvPr/>
        </p:nvSpPr>
        <p:spPr bwMode="auto">
          <a:xfrm flipH="1">
            <a:off x="5701277" y="3683621"/>
            <a:ext cx="571500" cy="571500"/>
          </a:xfrm>
          <a:prstGeom prst="line">
            <a:avLst/>
          </a:prstGeom>
          <a:noFill/>
          <a:ln w="38100">
            <a:solidFill>
              <a:schemeClr val="tx1"/>
            </a:solidFill>
            <a:round/>
            <a:headEnd/>
            <a:tailEnd type="triangle" w="med" len="med"/>
          </a:ln>
          <a:effectLst/>
        </p:spPr>
        <p:txBody>
          <a:bodyPr wrap="none" anchor="ctr"/>
          <a:lstStyle/>
          <a:p>
            <a:endParaRPr lang="en-US" sz="1350"/>
          </a:p>
        </p:txBody>
      </p:sp>
      <p:sp>
        <p:nvSpPr>
          <p:cNvPr id="16" name="Line 13"/>
          <p:cNvSpPr>
            <a:spLocks noChangeShapeType="1"/>
          </p:cNvSpPr>
          <p:nvPr/>
        </p:nvSpPr>
        <p:spPr bwMode="auto">
          <a:xfrm flipV="1">
            <a:off x="6272777" y="3683621"/>
            <a:ext cx="914400" cy="0"/>
          </a:xfrm>
          <a:prstGeom prst="line">
            <a:avLst/>
          </a:prstGeom>
          <a:noFill/>
          <a:ln w="38100">
            <a:solidFill>
              <a:schemeClr val="tx1"/>
            </a:solidFill>
            <a:round/>
            <a:headEnd/>
            <a:tailEnd type="triangle" w="med" len="med"/>
          </a:ln>
          <a:effectLst/>
        </p:spPr>
        <p:txBody>
          <a:bodyPr wrap="none" anchor="ctr"/>
          <a:lstStyle/>
          <a:p>
            <a:endParaRPr lang="en-US" sz="1350"/>
          </a:p>
        </p:txBody>
      </p:sp>
      <p:sp>
        <p:nvSpPr>
          <p:cNvPr id="17" name="Rectangle 14"/>
          <p:cNvSpPr>
            <a:spLocks noChangeArrowheads="1"/>
          </p:cNvSpPr>
          <p:nvPr/>
        </p:nvSpPr>
        <p:spPr bwMode="auto">
          <a:xfrm>
            <a:off x="6383643" y="2620193"/>
            <a:ext cx="344966" cy="461665"/>
          </a:xfrm>
          <a:prstGeom prst="rect">
            <a:avLst/>
          </a:prstGeom>
          <a:noFill/>
          <a:ln w="12700">
            <a:noFill/>
            <a:miter lim="800000"/>
            <a:headEnd/>
            <a:tailEnd/>
          </a:ln>
          <a:effectLst/>
        </p:spPr>
        <p:txBody>
          <a:bodyPr wrap="none">
            <a:spAutoFit/>
          </a:bodyPr>
          <a:lstStyle/>
          <a:p>
            <a:pPr eaLnBrk="0" hangingPunct="0"/>
            <a:r>
              <a:rPr lang="hu-HU" sz="2400" dirty="0">
                <a:sym typeface="Symbol" pitchFamily="18" charset="2"/>
              </a:rPr>
              <a:t></a:t>
            </a:r>
          </a:p>
        </p:txBody>
      </p:sp>
      <p:sp>
        <p:nvSpPr>
          <p:cNvPr id="18" name="Line 15"/>
          <p:cNvSpPr>
            <a:spLocks noChangeShapeType="1"/>
          </p:cNvSpPr>
          <p:nvPr/>
        </p:nvSpPr>
        <p:spPr bwMode="auto">
          <a:xfrm>
            <a:off x="6901427" y="2826371"/>
            <a:ext cx="0" cy="1371600"/>
          </a:xfrm>
          <a:prstGeom prst="line">
            <a:avLst/>
          </a:prstGeom>
          <a:noFill/>
          <a:ln w="12700">
            <a:solidFill>
              <a:schemeClr val="tx1"/>
            </a:solidFill>
            <a:prstDash val="sysDot"/>
            <a:round/>
            <a:headEnd/>
            <a:tailEnd/>
          </a:ln>
          <a:effectLst/>
        </p:spPr>
        <p:txBody>
          <a:bodyPr wrap="none" anchor="ctr"/>
          <a:lstStyle/>
          <a:p>
            <a:endParaRPr lang="en-US" sz="1350"/>
          </a:p>
        </p:txBody>
      </p:sp>
      <p:sp>
        <p:nvSpPr>
          <p:cNvPr id="19" name="Line 16"/>
          <p:cNvSpPr>
            <a:spLocks noChangeShapeType="1"/>
          </p:cNvSpPr>
          <p:nvPr/>
        </p:nvSpPr>
        <p:spPr bwMode="auto">
          <a:xfrm>
            <a:off x="6329927" y="3721721"/>
            <a:ext cx="571500" cy="514350"/>
          </a:xfrm>
          <a:prstGeom prst="line">
            <a:avLst/>
          </a:prstGeom>
          <a:noFill/>
          <a:ln w="12700">
            <a:solidFill>
              <a:schemeClr val="tx1"/>
            </a:solidFill>
            <a:round/>
            <a:headEnd/>
            <a:tailEnd type="triangle" w="med" len="med"/>
          </a:ln>
          <a:effectLst/>
        </p:spPr>
        <p:txBody>
          <a:bodyPr wrap="none" anchor="ctr"/>
          <a:lstStyle/>
          <a:p>
            <a:endParaRPr lang="en-US" sz="1350"/>
          </a:p>
        </p:txBody>
      </p:sp>
      <p:sp>
        <p:nvSpPr>
          <p:cNvPr id="20" name="Rectangle 17"/>
          <p:cNvSpPr>
            <a:spLocks noChangeArrowheads="1"/>
          </p:cNvSpPr>
          <p:nvPr/>
        </p:nvSpPr>
        <p:spPr bwMode="auto">
          <a:xfrm>
            <a:off x="6158478" y="3626471"/>
            <a:ext cx="370614" cy="461665"/>
          </a:xfrm>
          <a:prstGeom prst="rect">
            <a:avLst/>
          </a:prstGeom>
          <a:noFill/>
          <a:ln w="12700">
            <a:noFill/>
            <a:miter lim="800000"/>
            <a:headEnd/>
            <a:tailEnd/>
          </a:ln>
          <a:effectLst/>
        </p:spPr>
        <p:txBody>
          <a:bodyPr wrap="none">
            <a:spAutoFit/>
          </a:bodyPr>
          <a:lstStyle/>
          <a:p>
            <a:pPr eaLnBrk="0" hangingPunct="0"/>
            <a:r>
              <a:rPr lang="hu-HU" sz="2400" dirty="0">
                <a:sym typeface="Symbol" pitchFamily="18" charset="2"/>
              </a:rPr>
              <a:t></a:t>
            </a:r>
          </a:p>
        </p:txBody>
      </p:sp>
      <p:sp>
        <p:nvSpPr>
          <p:cNvPr id="21" name="Line 18"/>
          <p:cNvSpPr>
            <a:spLocks noChangeShapeType="1"/>
          </p:cNvSpPr>
          <p:nvPr/>
        </p:nvSpPr>
        <p:spPr bwMode="auto">
          <a:xfrm flipV="1">
            <a:off x="6329927" y="2769221"/>
            <a:ext cx="571500" cy="857250"/>
          </a:xfrm>
          <a:prstGeom prst="line">
            <a:avLst/>
          </a:prstGeom>
          <a:noFill/>
          <a:ln w="57150">
            <a:solidFill>
              <a:schemeClr val="hlink"/>
            </a:solidFill>
            <a:round/>
            <a:headEnd/>
            <a:tailEnd type="triangle" w="med" len="med"/>
          </a:ln>
          <a:effectLst/>
        </p:spPr>
        <p:txBody>
          <a:bodyPr wrap="none" anchor="ctr"/>
          <a:lstStyle/>
          <a:p>
            <a:endParaRPr lang="en-US" sz="1350"/>
          </a:p>
        </p:txBody>
      </p:sp>
      <p:sp>
        <p:nvSpPr>
          <p:cNvPr id="22" name="TextBox 21"/>
          <p:cNvSpPr txBox="1"/>
          <p:nvPr/>
        </p:nvSpPr>
        <p:spPr>
          <a:xfrm>
            <a:off x="2290047" y="4588183"/>
            <a:ext cx="1613236" cy="1200329"/>
          </a:xfrm>
          <a:prstGeom prst="rect">
            <a:avLst/>
          </a:prstGeom>
          <a:noFill/>
        </p:spPr>
        <p:txBody>
          <a:bodyPr wrap="square" rtlCol="0">
            <a:spAutoFit/>
          </a:bodyPr>
          <a:lstStyle/>
          <a:p>
            <a:pPr algn="ctr"/>
            <a:r>
              <a:rPr lang="hu-HU" dirty="0">
                <a:latin typeface="Whipsmart" panose="020B0502030203050204" pitchFamily="34" charset="0"/>
              </a:rPr>
              <a:t>az irányok az egységkör pontjaihoz rendelhetők</a:t>
            </a:r>
            <a:endParaRPr lang="en-US" dirty="0">
              <a:latin typeface="Whipsmart" panose="020B0502030203050204" pitchFamily="34" charset="0"/>
            </a:endParaRPr>
          </a:p>
        </p:txBody>
      </p:sp>
      <p:sp>
        <p:nvSpPr>
          <p:cNvPr id="23" name="TextBox 22"/>
          <p:cNvSpPr txBox="1"/>
          <p:nvPr/>
        </p:nvSpPr>
        <p:spPr>
          <a:xfrm>
            <a:off x="5188121" y="4563908"/>
            <a:ext cx="1613236" cy="1200329"/>
          </a:xfrm>
          <a:prstGeom prst="rect">
            <a:avLst/>
          </a:prstGeom>
          <a:noFill/>
        </p:spPr>
        <p:txBody>
          <a:bodyPr wrap="square" rtlCol="0">
            <a:spAutoFit/>
          </a:bodyPr>
          <a:lstStyle/>
          <a:p>
            <a:pPr algn="ctr"/>
            <a:r>
              <a:rPr lang="hu-HU" dirty="0">
                <a:latin typeface="Whipsmart" panose="020B0502030203050204" pitchFamily="34" charset="0"/>
              </a:rPr>
              <a:t>az irányok az egséggömb pontjaihoz rendelhetők</a:t>
            </a:r>
            <a:endParaRPr lang="en-US" dirty="0">
              <a:latin typeface="Whipsmart" panose="020B0502030203050204" pitchFamily="34" charset="0"/>
            </a:endParaRPr>
          </a:p>
        </p:txBody>
      </p:sp>
      <p:sp>
        <p:nvSpPr>
          <p:cNvPr id="24" name="Oval 23"/>
          <p:cNvSpPr/>
          <p:nvPr/>
        </p:nvSpPr>
        <p:spPr>
          <a:xfrm>
            <a:off x="5523148" y="2959342"/>
            <a:ext cx="1435430" cy="1435430"/>
          </a:xfrm>
          <a:prstGeom prst="ellipse">
            <a:avLst/>
          </a:prstGeom>
          <a:noFill/>
          <a:ln w="12700" cap="flat" cmpd="sng">
            <a:solidFill>
              <a:schemeClr val="tx1"/>
            </a:solidFill>
            <a:prstDash val="solid"/>
            <a:round/>
            <a:headEnd type="none" w="med" len="med"/>
            <a:tailEnd type="none" w="med" len="med"/>
          </a:ln>
          <a:effectLst/>
        </p:spPr>
        <p:txBody>
          <a:bodyPr wrap="none" anchor="ctr"/>
          <a:lstStyle/>
          <a:p>
            <a:endParaRPr lang="en-US" sz="1350" dirty="0"/>
          </a:p>
        </p:txBody>
      </p:sp>
      <p:pic>
        <p:nvPicPr>
          <p:cNvPr id="8" name="Picture 7"/>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316102" y="2899704"/>
            <a:ext cx="1880924" cy="442570"/>
          </a:xfrm>
          <a:prstGeom prst="rect">
            <a:avLst/>
          </a:prstGeom>
        </p:spPr>
      </p:pic>
      <p:pic>
        <p:nvPicPr>
          <p:cNvPr id="13" name="Picture 12"/>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7004856" y="2658146"/>
            <a:ext cx="1204495" cy="314325"/>
          </a:xfrm>
          <a:prstGeom prst="rect">
            <a:avLst/>
          </a:prstGeom>
        </p:spPr>
      </p:pic>
    </p:spTree>
    <p:extLst>
      <p:ext uri="{BB962C8B-B14F-4D97-AF65-F5344CB8AC3E}">
        <p14:creationId xmlns:p14="http://schemas.microsoft.com/office/powerpoint/2010/main" val="35781383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Sík- és térszögek mértékei</a:t>
            </a:r>
            <a:endParaRPr lang="en-US" dirty="0"/>
          </a:p>
        </p:txBody>
      </p:sp>
      <p:sp>
        <p:nvSpPr>
          <p:cNvPr id="5" name="Oval 4"/>
          <p:cNvSpPr>
            <a:spLocks noChangeArrowheads="1"/>
          </p:cNvSpPr>
          <p:nvPr/>
        </p:nvSpPr>
        <p:spPr bwMode="auto">
          <a:xfrm>
            <a:off x="2290046" y="2827631"/>
            <a:ext cx="1428750" cy="1428750"/>
          </a:xfrm>
          <a:prstGeom prst="ellipse">
            <a:avLst/>
          </a:prstGeom>
          <a:noFill/>
          <a:ln w="12700">
            <a:solidFill>
              <a:schemeClr val="tx1"/>
            </a:solidFill>
            <a:round/>
            <a:headEnd/>
            <a:tailEnd/>
          </a:ln>
          <a:effectLst/>
        </p:spPr>
        <p:txBody>
          <a:bodyPr wrap="none" anchor="ctr"/>
          <a:lstStyle/>
          <a:p>
            <a:endParaRPr lang="en-US" sz="1350"/>
          </a:p>
        </p:txBody>
      </p:sp>
      <p:sp>
        <p:nvSpPr>
          <p:cNvPr id="6" name="Line 4"/>
          <p:cNvSpPr>
            <a:spLocks noChangeShapeType="1"/>
          </p:cNvSpPr>
          <p:nvPr/>
        </p:nvSpPr>
        <p:spPr bwMode="auto">
          <a:xfrm>
            <a:off x="2975846" y="3570581"/>
            <a:ext cx="1028700" cy="0"/>
          </a:xfrm>
          <a:prstGeom prst="line">
            <a:avLst/>
          </a:prstGeom>
          <a:noFill/>
          <a:ln w="38100">
            <a:solidFill>
              <a:schemeClr val="hlink"/>
            </a:solidFill>
            <a:round/>
            <a:headEnd/>
            <a:tailEnd/>
          </a:ln>
          <a:effectLst/>
        </p:spPr>
        <p:txBody>
          <a:bodyPr wrap="none" anchor="ctr"/>
          <a:lstStyle/>
          <a:p>
            <a:endParaRPr lang="en-US" sz="1350"/>
          </a:p>
        </p:txBody>
      </p:sp>
      <p:sp>
        <p:nvSpPr>
          <p:cNvPr id="7" name="Line 6"/>
          <p:cNvSpPr>
            <a:spLocks noChangeShapeType="1"/>
          </p:cNvSpPr>
          <p:nvPr/>
        </p:nvSpPr>
        <p:spPr bwMode="auto">
          <a:xfrm flipV="1">
            <a:off x="2975846" y="2763721"/>
            <a:ext cx="1213806" cy="806861"/>
          </a:xfrm>
          <a:prstGeom prst="line">
            <a:avLst/>
          </a:prstGeom>
          <a:noFill/>
          <a:ln w="34925">
            <a:solidFill>
              <a:schemeClr val="tx1"/>
            </a:solidFill>
            <a:round/>
            <a:headEnd/>
            <a:tailEnd type="triangle" w="med" len="med"/>
          </a:ln>
          <a:effectLst/>
        </p:spPr>
        <p:txBody>
          <a:bodyPr wrap="none" anchor="ctr"/>
          <a:lstStyle/>
          <a:p>
            <a:endParaRPr lang="en-US" sz="1350"/>
          </a:p>
        </p:txBody>
      </p:sp>
      <p:sp>
        <p:nvSpPr>
          <p:cNvPr id="13" name="Arc 12"/>
          <p:cNvSpPr/>
          <p:nvPr/>
        </p:nvSpPr>
        <p:spPr>
          <a:xfrm>
            <a:off x="2290046" y="2827631"/>
            <a:ext cx="1428751" cy="1428750"/>
          </a:xfrm>
          <a:prstGeom prst="arc">
            <a:avLst>
              <a:gd name="adj1" fmla="val 19544377"/>
              <a:gd name="adj2" fmla="val 173609"/>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5" name="TextBox 14"/>
          <p:cNvSpPr txBox="1"/>
          <p:nvPr/>
        </p:nvSpPr>
        <p:spPr>
          <a:xfrm>
            <a:off x="1388745" y="4588184"/>
            <a:ext cx="3160395" cy="1200329"/>
          </a:xfrm>
          <a:prstGeom prst="rect">
            <a:avLst/>
          </a:prstGeom>
          <a:noFill/>
        </p:spPr>
        <p:txBody>
          <a:bodyPr wrap="square" rtlCol="0">
            <a:spAutoFit/>
          </a:bodyPr>
          <a:lstStyle/>
          <a:p>
            <a:pPr algn="ctr"/>
            <a:r>
              <a:rPr lang="hu-HU" dirty="0">
                <a:latin typeface="Whipsmart" panose="020B0502030203050204" pitchFamily="34" charset="0"/>
              </a:rPr>
              <a:t>radian </a:t>
            </a:r>
            <a:r>
              <a:rPr lang="en-US" dirty="0">
                <a:latin typeface="Whipsmart" panose="020B0502030203050204" pitchFamily="34" charset="0"/>
              </a:rPr>
              <a:t>[rad]</a:t>
            </a:r>
            <a:endParaRPr lang="hu-HU" dirty="0">
              <a:latin typeface="Whipsmart" panose="020B0502030203050204" pitchFamily="34" charset="0"/>
            </a:endParaRPr>
          </a:p>
          <a:p>
            <a:pPr algn="ctr"/>
            <a:r>
              <a:rPr lang="hu-HU" dirty="0">
                <a:latin typeface="Whipsmart" panose="020B0502030203050204" pitchFamily="34" charset="0"/>
              </a:rPr>
              <a:t>ívhossz az egségkörön</a:t>
            </a:r>
          </a:p>
          <a:p>
            <a:pPr algn="ctr"/>
            <a:endParaRPr lang="hu-HU" dirty="0">
              <a:latin typeface="Whipsmart" panose="020B0502030203050204" pitchFamily="34" charset="0"/>
            </a:endParaRPr>
          </a:p>
          <a:p>
            <a:pPr algn="ctr"/>
            <a:r>
              <a:rPr lang="hu-HU" dirty="0">
                <a:latin typeface="Whipsmart" panose="020B0502030203050204" pitchFamily="34" charset="0"/>
              </a:rPr>
              <a:t>a teljes tartomány: 2</a:t>
            </a:r>
            <a:r>
              <a:rPr lang="el-GR" dirty="0">
                <a:latin typeface="Whipsmart" panose="020B0502030203050204" pitchFamily="34" charset="0"/>
              </a:rPr>
              <a:t>π</a:t>
            </a:r>
            <a:endParaRPr lang="en-US" dirty="0">
              <a:latin typeface="Whipsmart" panose="020B0502030203050204" pitchFamily="34" charset="0"/>
            </a:endParaRPr>
          </a:p>
        </p:txBody>
      </p:sp>
      <p:sp>
        <p:nvSpPr>
          <p:cNvPr id="14" name="Oval 13"/>
          <p:cNvSpPr/>
          <p:nvPr/>
        </p:nvSpPr>
        <p:spPr>
          <a:xfrm>
            <a:off x="5057522" y="2642350"/>
            <a:ext cx="1428751" cy="1428750"/>
          </a:xfrm>
          <a:prstGeom prst="ellipse">
            <a:avLst/>
          </a:prstGeom>
          <a:solidFill>
            <a:schemeClr val="bg1">
              <a:lumMod val="75000"/>
            </a:schemeClr>
          </a:solidFill>
          <a:ln>
            <a:noFill/>
          </a:ln>
          <a:effectLst>
            <a:outerShdw blurRad="152400" dist="317500" dir="5400000" sx="90000" sy="-19000" rotWithShape="0">
              <a:prstClr val="black">
                <a:alpha val="15000"/>
              </a:prstClr>
            </a:outerShdw>
          </a:effectLst>
          <a:scene3d>
            <a:camera prst="orthographicFront">
              <a:rot lat="0" lon="0" rev="0"/>
            </a:camera>
            <a:lightRig rig="balanced" dir="t">
              <a:rot lat="0" lon="0" rev="8700000"/>
            </a:lightRig>
          </a:scene3d>
          <a:sp3d>
            <a:bevelT w="889000" h="889000"/>
            <a:bevelB w="889000" h="889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grpSp>
        <p:nvGrpSpPr>
          <p:cNvPr id="20" name="Group 19"/>
          <p:cNvGrpSpPr/>
          <p:nvPr/>
        </p:nvGrpSpPr>
        <p:grpSpPr>
          <a:xfrm>
            <a:off x="5204605" y="2908427"/>
            <a:ext cx="619364" cy="545699"/>
            <a:chOff x="5458332" y="2763474"/>
            <a:chExt cx="825819" cy="727599"/>
          </a:xfrm>
        </p:grpSpPr>
        <p:sp>
          <p:nvSpPr>
            <p:cNvPr id="19" name="Isosceles Triangle 18"/>
            <p:cNvSpPr/>
            <p:nvPr/>
          </p:nvSpPr>
          <p:spPr>
            <a:xfrm rot="7320659">
              <a:off x="5686180" y="2893102"/>
              <a:ext cx="503562" cy="692380"/>
            </a:xfrm>
            <a:prstGeom prst="triangle">
              <a:avLst>
                <a:gd name="adj" fmla="val 51390"/>
              </a:avLst>
            </a:prstGeom>
            <a:gradFill>
              <a:gsLst>
                <a:gs pos="0">
                  <a:schemeClr val="tx1"/>
                </a:gs>
                <a:gs pos="100000">
                  <a:srgbClr val="0070C0"/>
                </a:gs>
              </a:gsLst>
              <a:lin ang="8400000" scaled="0"/>
            </a:gra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18" name="Oval 17"/>
            <p:cNvSpPr/>
            <p:nvPr/>
          </p:nvSpPr>
          <p:spPr>
            <a:xfrm rot="1700759">
              <a:off x="5458332" y="2763474"/>
              <a:ext cx="299405" cy="52984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grpSp>
      <p:sp>
        <p:nvSpPr>
          <p:cNvPr id="22" name="TextBox 21"/>
          <p:cNvSpPr txBox="1"/>
          <p:nvPr/>
        </p:nvSpPr>
        <p:spPr>
          <a:xfrm>
            <a:off x="4549140" y="4588184"/>
            <a:ext cx="2980373" cy="1200329"/>
          </a:xfrm>
          <a:prstGeom prst="rect">
            <a:avLst/>
          </a:prstGeom>
          <a:noFill/>
        </p:spPr>
        <p:txBody>
          <a:bodyPr wrap="square" rtlCol="0">
            <a:spAutoFit/>
          </a:bodyPr>
          <a:lstStyle/>
          <a:p>
            <a:pPr algn="ctr"/>
            <a:r>
              <a:rPr lang="hu-HU" dirty="0">
                <a:latin typeface="Whipsmart" panose="020B0502030203050204" pitchFamily="34" charset="0"/>
              </a:rPr>
              <a:t>steradian</a:t>
            </a:r>
            <a:r>
              <a:rPr lang="en-US" dirty="0">
                <a:latin typeface="Whipsmart" panose="020B0502030203050204" pitchFamily="34" charset="0"/>
              </a:rPr>
              <a:t> [</a:t>
            </a:r>
            <a:r>
              <a:rPr lang="en-US" dirty="0" err="1">
                <a:latin typeface="Whipsmart" panose="020B0502030203050204" pitchFamily="34" charset="0"/>
              </a:rPr>
              <a:t>sr</a:t>
            </a:r>
            <a:r>
              <a:rPr lang="en-US" dirty="0">
                <a:latin typeface="Whipsmart" panose="020B0502030203050204" pitchFamily="34" charset="0"/>
              </a:rPr>
              <a:t>]</a:t>
            </a:r>
            <a:endParaRPr lang="hu-HU" dirty="0">
              <a:latin typeface="Whipsmart" panose="020B0502030203050204" pitchFamily="34" charset="0"/>
            </a:endParaRPr>
          </a:p>
          <a:p>
            <a:pPr algn="ctr"/>
            <a:r>
              <a:rPr lang="hu-HU" dirty="0">
                <a:latin typeface="Whipsmart" panose="020B0502030203050204" pitchFamily="34" charset="0"/>
              </a:rPr>
              <a:t>a térszögben látszó felület az egységgömbön</a:t>
            </a:r>
          </a:p>
          <a:p>
            <a:pPr algn="ctr"/>
            <a:r>
              <a:rPr lang="hu-HU" dirty="0">
                <a:latin typeface="Whipsmart" panose="020B0502030203050204" pitchFamily="34" charset="0"/>
              </a:rPr>
              <a:t>a teljes tartomány: 4</a:t>
            </a:r>
            <a:r>
              <a:rPr lang="el-GR" dirty="0">
                <a:latin typeface="Whipsmart" panose="020B0502030203050204" pitchFamily="34" charset="0"/>
              </a:rPr>
              <a:t>π</a:t>
            </a:r>
            <a:r>
              <a:rPr lang="hu-HU" dirty="0">
                <a:latin typeface="Whipsmart" panose="020B0502030203050204" pitchFamily="34" charset="0"/>
              </a:rPr>
              <a:t> </a:t>
            </a:r>
            <a:endParaRPr lang="en-US" dirty="0">
              <a:latin typeface="Whipsmart" panose="020B0502030203050204" pitchFamily="34" charset="0"/>
            </a:endParaRPr>
          </a:p>
        </p:txBody>
      </p:sp>
      <p:sp>
        <p:nvSpPr>
          <p:cNvPr id="23" name="TextBox 22"/>
          <p:cNvSpPr txBox="1"/>
          <p:nvPr/>
        </p:nvSpPr>
        <p:spPr>
          <a:xfrm>
            <a:off x="2275948" y="1981527"/>
            <a:ext cx="630301" cy="553998"/>
          </a:xfrm>
          <a:prstGeom prst="rect">
            <a:avLst/>
          </a:prstGeom>
          <a:noFill/>
        </p:spPr>
        <p:txBody>
          <a:bodyPr wrap="none" rtlCol="0">
            <a:spAutoFit/>
          </a:bodyPr>
          <a:lstStyle/>
          <a:p>
            <a:r>
              <a:rPr lang="hu-HU" sz="3000" dirty="0">
                <a:latin typeface="Whipsmart" panose="020B0502030203050204" pitchFamily="34" charset="0"/>
              </a:rPr>
              <a:t>2D</a:t>
            </a:r>
            <a:endParaRPr lang="en-US" sz="3000" dirty="0">
              <a:latin typeface="Whipsmart" panose="020B0502030203050204" pitchFamily="34" charset="0"/>
            </a:endParaRPr>
          </a:p>
        </p:txBody>
      </p:sp>
      <p:sp>
        <p:nvSpPr>
          <p:cNvPr id="24" name="TextBox 23"/>
          <p:cNvSpPr txBox="1"/>
          <p:nvPr/>
        </p:nvSpPr>
        <p:spPr>
          <a:xfrm>
            <a:off x="6046602" y="1946458"/>
            <a:ext cx="630301" cy="553998"/>
          </a:xfrm>
          <a:prstGeom prst="rect">
            <a:avLst/>
          </a:prstGeom>
          <a:noFill/>
        </p:spPr>
        <p:txBody>
          <a:bodyPr wrap="none" rtlCol="0">
            <a:spAutoFit/>
          </a:bodyPr>
          <a:lstStyle/>
          <a:p>
            <a:r>
              <a:rPr lang="hu-HU" sz="3000" dirty="0">
                <a:latin typeface="Whipsmart" panose="020B0502030203050204" pitchFamily="34" charset="0"/>
              </a:rPr>
              <a:t>3D</a:t>
            </a:r>
            <a:endParaRPr lang="en-US" sz="3000" dirty="0">
              <a:latin typeface="Whipsmart" panose="020B0502030203050204" pitchFamily="34" charset="0"/>
            </a:endParaRPr>
          </a:p>
        </p:txBody>
      </p:sp>
    </p:spTree>
    <p:extLst>
      <p:ext uri="{BB962C8B-B14F-4D97-AF65-F5344CB8AC3E}">
        <p14:creationId xmlns:p14="http://schemas.microsoft.com/office/powerpoint/2010/main" val="2845143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67" descr="http://www.psdgraphics.com/file/glossy-light-bulb.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4888" r="23761"/>
          <a:stretch/>
        </p:blipFill>
        <p:spPr bwMode="auto">
          <a:xfrm>
            <a:off x="4200525" y="3666777"/>
            <a:ext cx="672767" cy="1048098"/>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p:cNvGrpSpPr/>
          <p:nvPr/>
        </p:nvGrpSpPr>
        <p:grpSpPr>
          <a:xfrm>
            <a:off x="3204304" y="2686050"/>
            <a:ext cx="2674620" cy="2674620"/>
            <a:chOff x="2405990" y="2651760"/>
            <a:chExt cx="3566160" cy="3566160"/>
          </a:xfrm>
        </p:grpSpPr>
        <p:cxnSp>
          <p:nvCxnSpPr>
            <p:cNvPr id="15" name="Straight Connector 14"/>
            <p:cNvCxnSpPr/>
            <p:nvPr/>
          </p:nvCxnSpPr>
          <p:spPr>
            <a:xfrm>
              <a:off x="4482440" y="4434840"/>
              <a:ext cx="14897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396514" y="3174012"/>
              <a:ext cx="1053384" cy="1053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4189070" y="2651760"/>
              <a:ext cx="0" cy="1489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2928242" y="3174012"/>
              <a:ext cx="1053383" cy="1053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2405990" y="4434839"/>
              <a:ext cx="145997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2928242" y="4642284"/>
              <a:ext cx="1053383" cy="1053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189070" y="4728210"/>
              <a:ext cx="0" cy="1489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396514" y="4642284"/>
              <a:ext cx="1053384" cy="1053384"/>
            </a:xfrm>
            <a:prstGeom prst="line">
              <a:avLst/>
            </a:prstGeom>
          </p:spPr>
          <p:style>
            <a:lnRef idx="1">
              <a:schemeClr val="accent1"/>
            </a:lnRef>
            <a:fillRef idx="0">
              <a:schemeClr val="accent1"/>
            </a:fillRef>
            <a:effectRef idx="0">
              <a:schemeClr val="accent1"/>
            </a:effectRef>
            <a:fontRef idx="minor">
              <a:schemeClr val="tx1"/>
            </a:fontRef>
          </p:style>
        </p:cxnSp>
      </p:grpSp>
      <p:sp>
        <p:nvSpPr>
          <p:cNvPr id="59" name="Szövegdoboz 58"/>
          <p:cNvSpPr txBox="1"/>
          <p:nvPr/>
        </p:nvSpPr>
        <p:spPr>
          <a:xfrm>
            <a:off x="2406983" y="2067637"/>
            <a:ext cx="4063933" cy="507831"/>
          </a:xfrm>
          <a:prstGeom prst="rect">
            <a:avLst/>
          </a:prstGeom>
          <a:noFill/>
        </p:spPr>
        <p:txBody>
          <a:bodyPr wrap="none" rtlCol="0">
            <a:spAutoFit/>
          </a:bodyPr>
          <a:lstStyle/>
          <a:p>
            <a:r>
              <a:rPr lang="en-US" sz="2700" dirty="0">
                <a:latin typeface="Whipsmart" pitchFamily="34" charset="0"/>
              </a:rPr>
              <a:t>Watt per </a:t>
            </a:r>
            <a:r>
              <a:rPr lang="en-US" sz="2700" dirty="0" err="1">
                <a:latin typeface="Whipsmart" pitchFamily="34" charset="0"/>
              </a:rPr>
              <a:t>steradian</a:t>
            </a:r>
            <a:r>
              <a:rPr lang="en-US" sz="2700" dirty="0">
                <a:latin typeface="Whipsmart" pitchFamily="34" charset="0"/>
              </a:rPr>
              <a:t> [ W(</a:t>
            </a:r>
            <a:r>
              <a:rPr lang="en-US" sz="2700" dirty="0" err="1">
                <a:latin typeface="Whipsmart" pitchFamily="34" charset="0"/>
              </a:rPr>
              <a:t>sr</a:t>
            </a:r>
            <a:r>
              <a:rPr lang="en-US" sz="2700" dirty="0">
                <a:latin typeface="Whipsmart" pitchFamily="34" charset="0"/>
              </a:rPr>
              <a:t>)</a:t>
            </a:r>
            <a:r>
              <a:rPr lang="en-US" sz="2700" baseline="30000" dirty="0">
                <a:latin typeface="Whipsmart" pitchFamily="34" charset="0"/>
              </a:rPr>
              <a:t>-1</a:t>
            </a:r>
            <a:r>
              <a:rPr lang="en-US" sz="2700" dirty="0">
                <a:latin typeface="Whipsmart" pitchFamily="34" charset="0"/>
              </a:rPr>
              <a:t> ]</a:t>
            </a:r>
          </a:p>
        </p:txBody>
      </p:sp>
      <p:sp>
        <p:nvSpPr>
          <p:cNvPr id="5" name="Ellipszis 4"/>
          <p:cNvSpPr/>
          <p:nvPr/>
        </p:nvSpPr>
        <p:spPr>
          <a:xfrm>
            <a:off x="4406059" y="3914827"/>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6" name="Ellipszis 5"/>
          <p:cNvSpPr/>
          <p:nvPr/>
        </p:nvSpPr>
        <p:spPr>
          <a:xfrm>
            <a:off x="4425109" y="3952927"/>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7" name="Ellipszis 6"/>
          <p:cNvSpPr/>
          <p:nvPr/>
        </p:nvSpPr>
        <p:spPr>
          <a:xfrm>
            <a:off x="4453684" y="3914827"/>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8" name="Ellipszis 7"/>
          <p:cNvSpPr/>
          <p:nvPr/>
        </p:nvSpPr>
        <p:spPr>
          <a:xfrm>
            <a:off x="4444159" y="3962452"/>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9" name="Ellipszis 8"/>
          <p:cNvSpPr/>
          <p:nvPr/>
        </p:nvSpPr>
        <p:spPr>
          <a:xfrm>
            <a:off x="4453684" y="3943402"/>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10" name="Ellipszis 9"/>
          <p:cNvSpPr/>
          <p:nvPr/>
        </p:nvSpPr>
        <p:spPr>
          <a:xfrm>
            <a:off x="4463209" y="3962452"/>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11" name="Ellipszis 10"/>
          <p:cNvSpPr/>
          <p:nvPr/>
        </p:nvSpPr>
        <p:spPr>
          <a:xfrm>
            <a:off x="4463209" y="3962452"/>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12" name="Ellipszis 11"/>
          <p:cNvSpPr/>
          <p:nvPr/>
        </p:nvSpPr>
        <p:spPr>
          <a:xfrm>
            <a:off x="4469225" y="3952927"/>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3" name="Freeform 32"/>
          <p:cNvSpPr/>
          <p:nvPr/>
        </p:nvSpPr>
        <p:spPr>
          <a:xfrm>
            <a:off x="3488926" y="3320216"/>
            <a:ext cx="1776614" cy="1528758"/>
          </a:xfrm>
          <a:custGeom>
            <a:avLst/>
            <a:gdLst>
              <a:gd name="connsiteX0" fmla="*/ 34398 w 2368818"/>
              <a:gd name="connsiteY0" fmla="*/ 449845 h 2038344"/>
              <a:gd name="connsiteX1" fmla="*/ 1085958 w 2368818"/>
              <a:gd name="connsiteY1" fmla="*/ 265 h 2038344"/>
              <a:gd name="connsiteX2" fmla="*/ 1611738 w 2368818"/>
              <a:gd name="connsiteY2" fmla="*/ 503185 h 2038344"/>
              <a:gd name="connsiteX3" fmla="*/ 2305158 w 2368818"/>
              <a:gd name="connsiteY3" fmla="*/ 693685 h 2038344"/>
              <a:gd name="connsiteX4" fmla="*/ 2282298 w 2368818"/>
              <a:gd name="connsiteY4" fmla="*/ 1341385 h 2038344"/>
              <a:gd name="connsiteX5" fmla="*/ 1817478 w 2368818"/>
              <a:gd name="connsiteY5" fmla="*/ 1851925 h 2038344"/>
              <a:gd name="connsiteX6" fmla="*/ 1063098 w 2368818"/>
              <a:gd name="connsiteY6" fmla="*/ 2019565 h 2038344"/>
              <a:gd name="connsiteX7" fmla="*/ 331578 w 2368818"/>
              <a:gd name="connsiteY7" fmla="*/ 1455685 h 2038344"/>
              <a:gd name="connsiteX8" fmla="*/ 34398 w 2368818"/>
              <a:gd name="connsiteY8" fmla="*/ 449845 h 203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8818" h="2038344">
                <a:moveTo>
                  <a:pt x="34398" y="449845"/>
                </a:moveTo>
                <a:cubicBezTo>
                  <a:pt x="160128" y="207275"/>
                  <a:pt x="823068" y="-8625"/>
                  <a:pt x="1085958" y="265"/>
                </a:cubicBezTo>
                <a:cubicBezTo>
                  <a:pt x="1348848" y="9155"/>
                  <a:pt x="1408538" y="387615"/>
                  <a:pt x="1611738" y="503185"/>
                </a:cubicBezTo>
                <a:cubicBezTo>
                  <a:pt x="1814938" y="618755"/>
                  <a:pt x="2193398" y="553985"/>
                  <a:pt x="2305158" y="693685"/>
                </a:cubicBezTo>
                <a:cubicBezTo>
                  <a:pt x="2416918" y="833385"/>
                  <a:pt x="2363578" y="1148345"/>
                  <a:pt x="2282298" y="1341385"/>
                </a:cubicBezTo>
                <a:cubicBezTo>
                  <a:pt x="2201018" y="1534425"/>
                  <a:pt x="2020678" y="1738895"/>
                  <a:pt x="1817478" y="1851925"/>
                </a:cubicBezTo>
                <a:cubicBezTo>
                  <a:pt x="1614278" y="1964955"/>
                  <a:pt x="1310748" y="2085605"/>
                  <a:pt x="1063098" y="2019565"/>
                </a:cubicBezTo>
                <a:cubicBezTo>
                  <a:pt x="815448" y="1953525"/>
                  <a:pt x="508108" y="1717305"/>
                  <a:pt x="331578" y="1455685"/>
                </a:cubicBezTo>
                <a:cubicBezTo>
                  <a:pt x="155048" y="1194065"/>
                  <a:pt x="-91332" y="692415"/>
                  <a:pt x="34398" y="449845"/>
                </a:cubicBezTo>
                <a:close/>
              </a:path>
            </a:pathLst>
          </a:cu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pic>
        <p:nvPicPr>
          <p:cNvPr id="26" name="Picture 25"/>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96904" y="1417183"/>
            <a:ext cx="2469683" cy="435086"/>
          </a:xfrm>
          <a:prstGeom prst="rect">
            <a:avLst/>
          </a:prstGeom>
        </p:spPr>
      </p:pic>
    </p:spTree>
    <p:extLst>
      <p:ext uri="{BB962C8B-B14F-4D97-AF65-F5344CB8AC3E}">
        <p14:creationId xmlns:p14="http://schemas.microsoft.com/office/powerpoint/2010/main" val="17611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56" presetClass="path" presetSubtype="0" fill="hold" grpId="1" nodeType="afterEffect">
                                  <p:stCondLst>
                                    <p:cond delay="0"/>
                                  </p:stCondLst>
                                  <p:childTnLst>
                                    <p:animMotion origin="layout" path="M -2.77778E-7 3.33333E-6 L -0.3625 -0.10741 " pathEditMode="relative" rAng="0" ptsTypes="AA">
                                      <p:cBhvr>
                                        <p:cTn id="9" dur="500" fill="hold"/>
                                        <p:tgtEl>
                                          <p:spTgt spid="5"/>
                                        </p:tgtEl>
                                        <p:attrNameLst>
                                          <p:attrName>ppt_x</p:attrName>
                                          <p:attrName>ppt_y</p:attrName>
                                        </p:attrNameLst>
                                      </p:cBhvr>
                                      <p:rCtr x="-18100" y="-5400"/>
                                    </p:animMotion>
                                  </p:childTnLst>
                                  <p:subTnLst>
                                    <p:set>
                                      <p:cBhvr override="childStyle">
                                        <p:cTn dur="1" fill="hold" display="0" masterRel="sameClick" afterEffect="1">
                                          <p:stCondLst>
                                            <p:cond evt="end" delay="0">
                                              <p:tn val="8"/>
                                            </p:cond>
                                          </p:stCondLst>
                                        </p:cTn>
                                        <p:tgtEl>
                                          <p:spTgt spid="5"/>
                                        </p:tgtEl>
                                        <p:attrNameLst>
                                          <p:attrName>style.visibility</p:attrName>
                                        </p:attrNameLst>
                                      </p:cBhvr>
                                      <p:to>
                                        <p:strVal val="hidden"/>
                                      </p:to>
                                    </p:set>
                                  </p:sub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500"/>
                            </p:stCondLst>
                            <p:childTnLst>
                              <p:par>
                                <p:cTn id="14" presetID="56" presetClass="path" presetSubtype="0" fill="hold" grpId="1" nodeType="afterEffect">
                                  <p:stCondLst>
                                    <p:cond delay="0"/>
                                  </p:stCondLst>
                                  <p:childTnLst>
                                    <p:animMotion origin="layout" path="M 1.94444E-6 -4.07407E-6 L -0.17222 0.34074 " pathEditMode="relative" rAng="0" ptsTypes="AA">
                                      <p:cBhvr>
                                        <p:cTn id="15" dur="500" fill="hold"/>
                                        <p:tgtEl>
                                          <p:spTgt spid="6"/>
                                        </p:tgtEl>
                                        <p:attrNameLst>
                                          <p:attrName>ppt_x</p:attrName>
                                          <p:attrName>ppt_y</p:attrName>
                                        </p:attrNameLst>
                                      </p:cBhvr>
                                      <p:rCtr x="-8600" y="17000"/>
                                    </p:animMotion>
                                  </p:childTnLst>
                                  <p:subTnLst>
                                    <p:set>
                                      <p:cBhvr override="childStyle">
                                        <p:cTn dur="1" fill="hold" display="0" masterRel="sameClick" afterEffect="1">
                                          <p:stCondLst>
                                            <p:cond evt="end" delay="0">
                                              <p:tn val="14"/>
                                            </p:cond>
                                          </p:stCondLst>
                                        </p:cTn>
                                        <p:tgtEl>
                                          <p:spTgt spid="6"/>
                                        </p:tgtEl>
                                        <p:attrNameLst>
                                          <p:attrName>style.visibility</p:attrName>
                                        </p:attrNameLst>
                                      </p:cBhvr>
                                      <p:to>
                                        <p:strVal val="hidden"/>
                                      </p:to>
                                    </p:set>
                                  </p:sub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par>
                          <p:cTn id="19" fill="hold">
                            <p:stCondLst>
                              <p:cond delay="1000"/>
                            </p:stCondLst>
                            <p:childTnLst>
                              <p:par>
                                <p:cTn id="20" presetID="56" presetClass="path" presetSubtype="0" fill="hold" grpId="1" nodeType="afterEffect">
                                  <p:stCondLst>
                                    <p:cond delay="0"/>
                                  </p:stCondLst>
                                  <p:childTnLst>
                                    <p:animMotion origin="layout" path="M -4.72222E-6 3.33333E-6 L -0.03333 -0.45926 " pathEditMode="relative" rAng="0" ptsTypes="AA">
                                      <p:cBhvr>
                                        <p:cTn id="21" dur="500" fill="hold"/>
                                        <p:tgtEl>
                                          <p:spTgt spid="7"/>
                                        </p:tgtEl>
                                        <p:attrNameLst>
                                          <p:attrName>ppt_x</p:attrName>
                                          <p:attrName>ppt_y</p:attrName>
                                        </p:attrNameLst>
                                      </p:cBhvr>
                                      <p:rCtr x="-1700" y="-23000"/>
                                    </p:animMotion>
                                  </p:childTnLst>
                                  <p:subTnLst>
                                    <p:set>
                                      <p:cBhvr override="childStyle">
                                        <p:cTn dur="1" fill="hold" display="0" masterRel="sameClick" afterEffect="1">
                                          <p:stCondLst>
                                            <p:cond evt="end" delay="0">
                                              <p:tn val="20"/>
                                            </p:cond>
                                          </p:stCondLst>
                                        </p:cTn>
                                        <p:tgtEl>
                                          <p:spTgt spid="7"/>
                                        </p:tgtEl>
                                        <p:attrNameLst>
                                          <p:attrName>style.visibility</p:attrName>
                                        </p:attrNameLst>
                                      </p:cBhvr>
                                      <p:to>
                                        <p:strVal val="hidden"/>
                                      </p:to>
                                    </p:set>
                                  </p:subTnLst>
                                </p:cTn>
                              </p:par>
                            </p:childTnLst>
                          </p:cTn>
                        </p:par>
                        <p:par>
                          <p:cTn id="22" fill="hold">
                            <p:stCondLst>
                              <p:cond delay="1500"/>
                            </p:stCondLst>
                            <p:childTnLst>
                              <p:par>
                                <p:cTn id="23" presetID="1"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par>
                          <p:cTn id="25" fill="hold">
                            <p:stCondLst>
                              <p:cond delay="1500"/>
                            </p:stCondLst>
                            <p:childTnLst>
                              <p:par>
                                <p:cTn id="26" presetID="56" presetClass="path" presetSubtype="0" fill="hold" grpId="1" nodeType="afterEffect">
                                  <p:stCondLst>
                                    <p:cond delay="0"/>
                                  </p:stCondLst>
                                  <p:childTnLst>
                                    <p:animMotion origin="layout" path="M 4.16667E-6 4.07407E-6 L 0.38472 -0.23704 " pathEditMode="relative" rAng="0" ptsTypes="AA">
                                      <p:cBhvr>
                                        <p:cTn id="27" dur="500" fill="hold"/>
                                        <p:tgtEl>
                                          <p:spTgt spid="8"/>
                                        </p:tgtEl>
                                        <p:attrNameLst>
                                          <p:attrName>ppt_x</p:attrName>
                                          <p:attrName>ppt_y</p:attrName>
                                        </p:attrNameLst>
                                      </p:cBhvr>
                                      <p:rCtr x="19200" y="-11900"/>
                                    </p:animMotion>
                                  </p:childTnLst>
                                  <p:subTnLst>
                                    <p:set>
                                      <p:cBhvr override="childStyle">
                                        <p:cTn dur="1" fill="hold" display="0" masterRel="sameClick" afterEffect="1">
                                          <p:stCondLst>
                                            <p:cond evt="end" delay="0">
                                              <p:tn val="26"/>
                                            </p:cond>
                                          </p:stCondLst>
                                        </p:cTn>
                                        <p:tgtEl>
                                          <p:spTgt spid="8"/>
                                        </p:tgtEl>
                                        <p:attrNameLst>
                                          <p:attrName>style.visibility</p:attrName>
                                        </p:attrNameLst>
                                      </p:cBhvr>
                                      <p:to>
                                        <p:strVal val="hidden"/>
                                      </p:to>
                                    </p:set>
                                  </p:subTnLst>
                                </p:cTn>
                              </p:par>
                            </p:childTnLst>
                          </p:cTn>
                        </p:par>
                        <p:par>
                          <p:cTn id="28" fill="hold">
                            <p:stCondLst>
                              <p:cond delay="2000"/>
                            </p:stCondLst>
                            <p:childTnLst>
                              <p:par>
                                <p:cTn id="29" presetID="1"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par>
                          <p:cTn id="31" fill="hold">
                            <p:stCondLst>
                              <p:cond delay="2000"/>
                            </p:stCondLst>
                            <p:childTnLst>
                              <p:par>
                                <p:cTn id="32" presetID="56" presetClass="path" presetSubtype="0" fill="hold" grpId="1" nodeType="afterEffect">
                                  <p:stCondLst>
                                    <p:cond delay="0"/>
                                  </p:stCondLst>
                                  <p:childTnLst>
                                    <p:animMotion origin="layout" path="M -4.72222E-6 -2.22222E-6 L 0.17084 0.30741 " pathEditMode="relative" rAng="0" ptsTypes="AA">
                                      <p:cBhvr>
                                        <p:cTn id="33" dur="500" fill="hold"/>
                                        <p:tgtEl>
                                          <p:spTgt spid="9"/>
                                        </p:tgtEl>
                                        <p:attrNameLst>
                                          <p:attrName>ppt_x</p:attrName>
                                          <p:attrName>ppt_y</p:attrName>
                                        </p:attrNameLst>
                                      </p:cBhvr>
                                      <p:rCtr x="8500" y="15400"/>
                                    </p:animMotion>
                                  </p:childTnLst>
                                  <p:subTnLst>
                                    <p:set>
                                      <p:cBhvr override="childStyle">
                                        <p:cTn dur="1" fill="hold" display="0" masterRel="sameClick" afterEffect="1">
                                          <p:stCondLst>
                                            <p:cond evt="end" delay="0">
                                              <p:tn val="32"/>
                                            </p:cond>
                                          </p:stCondLst>
                                        </p:cTn>
                                        <p:tgtEl>
                                          <p:spTgt spid="9"/>
                                        </p:tgtEl>
                                        <p:attrNameLst>
                                          <p:attrName>style.visibility</p:attrName>
                                        </p:attrNameLst>
                                      </p:cBhvr>
                                      <p:to>
                                        <p:strVal val="hidden"/>
                                      </p:to>
                                    </p:set>
                                  </p:subTnLst>
                                </p:cTn>
                              </p:par>
                            </p:childTnLst>
                          </p:cTn>
                        </p:par>
                        <p:par>
                          <p:cTn id="34" fill="hold">
                            <p:stCondLst>
                              <p:cond delay="2500"/>
                            </p:stCondLst>
                            <p:childTnLst>
                              <p:par>
                                <p:cTn id="35" presetID="1"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par>
                          <p:cTn id="37" fill="hold">
                            <p:stCondLst>
                              <p:cond delay="2500"/>
                            </p:stCondLst>
                            <p:childTnLst>
                              <p:par>
                                <p:cTn id="38" presetID="56" presetClass="path" presetSubtype="0" fill="hold" grpId="1" nodeType="afterEffect">
                                  <p:stCondLst>
                                    <p:cond delay="0"/>
                                  </p:stCondLst>
                                  <p:childTnLst>
                                    <p:animMotion origin="layout" path="M -0.00191 -0.00463 L 0.32448 0.18796 " pathEditMode="relative" rAng="0" ptsTypes="AA">
                                      <p:cBhvr>
                                        <p:cTn id="39" dur="500" fill="hold"/>
                                        <p:tgtEl>
                                          <p:spTgt spid="10"/>
                                        </p:tgtEl>
                                        <p:attrNameLst>
                                          <p:attrName>ppt_x</p:attrName>
                                          <p:attrName>ppt_y</p:attrName>
                                        </p:attrNameLst>
                                      </p:cBhvr>
                                      <p:rCtr x="16319" y="9630"/>
                                    </p:animMotion>
                                  </p:childTnLst>
                                  <p:subTnLst>
                                    <p:set>
                                      <p:cBhvr override="childStyle">
                                        <p:cTn dur="1" fill="hold" display="0" masterRel="sameClick" afterEffect="1">
                                          <p:stCondLst>
                                            <p:cond evt="end" delay="0">
                                              <p:tn val="38"/>
                                            </p:cond>
                                          </p:stCondLst>
                                        </p:cTn>
                                        <p:tgtEl>
                                          <p:spTgt spid="10"/>
                                        </p:tgtEl>
                                        <p:attrNameLst>
                                          <p:attrName>style.visibility</p:attrName>
                                        </p:attrNameLst>
                                      </p:cBhvr>
                                      <p:to>
                                        <p:strVal val="hidden"/>
                                      </p:to>
                                    </p:set>
                                  </p:subTnLst>
                                </p:cTn>
                              </p:par>
                            </p:childTnLst>
                          </p:cTn>
                        </p:par>
                        <p:par>
                          <p:cTn id="40" fill="hold">
                            <p:stCondLst>
                              <p:cond delay="3000"/>
                            </p:stCondLst>
                            <p:childTnLst>
                              <p:par>
                                <p:cTn id="41" presetID="1"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par>
                          <p:cTn id="43" fill="hold">
                            <p:stCondLst>
                              <p:cond delay="3000"/>
                            </p:stCondLst>
                            <p:childTnLst>
                              <p:par>
                                <p:cTn id="44" presetID="56" presetClass="path" presetSubtype="0" fill="hold" grpId="1" nodeType="afterEffect">
                                  <p:stCondLst>
                                    <p:cond delay="0"/>
                                  </p:stCondLst>
                                  <p:childTnLst>
                                    <p:animMotion origin="layout" path="M -3.61111E-6 4.07407E-6 L -0.23472 -0.23334 " pathEditMode="relative" rAng="0" ptsTypes="AA">
                                      <p:cBhvr>
                                        <p:cTn id="45" dur="500" fill="hold"/>
                                        <p:tgtEl>
                                          <p:spTgt spid="11"/>
                                        </p:tgtEl>
                                        <p:attrNameLst>
                                          <p:attrName>ppt_x</p:attrName>
                                          <p:attrName>ppt_y</p:attrName>
                                        </p:attrNameLst>
                                      </p:cBhvr>
                                      <p:rCtr x="-11700" y="-11700"/>
                                    </p:animMotion>
                                  </p:childTnLst>
                                  <p:subTnLst>
                                    <p:set>
                                      <p:cBhvr override="childStyle">
                                        <p:cTn dur="1" fill="hold" display="0" masterRel="sameClick" afterEffect="1">
                                          <p:stCondLst>
                                            <p:cond evt="end" delay="0">
                                              <p:tn val="44"/>
                                            </p:cond>
                                          </p:stCondLst>
                                        </p:cTn>
                                        <p:tgtEl>
                                          <p:spTgt spid="11"/>
                                        </p:tgtEl>
                                        <p:attrNameLst>
                                          <p:attrName>style.visibility</p:attrName>
                                        </p:attrNameLst>
                                      </p:cBhvr>
                                      <p:to>
                                        <p:strVal val="hidden"/>
                                      </p:to>
                                    </p:set>
                                  </p:subTnLst>
                                </p:cTn>
                              </p:par>
                            </p:childTnLst>
                          </p:cTn>
                        </p:par>
                        <p:par>
                          <p:cTn id="46" fill="hold">
                            <p:stCondLst>
                              <p:cond delay="3500"/>
                            </p:stCondLst>
                            <p:childTnLst>
                              <p:par>
                                <p:cTn id="47" presetID="1" presetClass="entr" presetSubtype="0"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par>
                          <p:cTn id="49" fill="hold">
                            <p:stCondLst>
                              <p:cond delay="3500"/>
                            </p:stCondLst>
                            <p:childTnLst>
                              <p:par>
                                <p:cTn id="50" presetID="56" presetClass="path" presetSubtype="0" fill="hold" grpId="1" nodeType="afterEffect">
                                  <p:stCondLst>
                                    <p:cond delay="0"/>
                                  </p:stCondLst>
                                  <p:childTnLst>
                                    <p:animMotion origin="layout" path="M -1.11111E-6 7.40741E-7 L -0.38333 0.18704 " pathEditMode="relative" rAng="0" ptsTypes="AA">
                                      <p:cBhvr>
                                        <p:cTn id="51" dur="500" fill="hold"/>
                                        <p:tgtEl>
                                          <p:spTgt spid="12"/>
                                        </p:tgtEl>
                                        <p:attrNameLst>
                                          <p:attrName>ppt_x</p:attrName>
                                          <p:attrName>ppt_y</p:attrName>
                                        </p:attrNameLst>
                                      </p:cBhvr>
                                      <p:rCtr x="-19167" y="9352"/>
                                    </p:animMotion>
                                  </p:childTnLst>
                                  <p:subTnLst>
                                    <p:set>
                                      <p:cBhvr override="childStyle">
                                        <p:cTn dur="1" fill="hold" display="0" masterRel="sameClick" afterEffect="1">
                                          <p:stCondLst>
                                            <p:cond evt="end" delay="0">
                                              <p:tn val="50"/>
                                            </p:cond>
                                          </p:stCondLst>
                                        </p:cTn>
                                        <p:tgtEl>
                                          <p:spTgt spid="12"/>
                                        </p:tgtEl>
                                        <p:attrNameLst>
                                          <p:attrName>style.visibility</p:attrName>
                                        </p:attrNameLst>
                                      </p:cBhvr>
                                      <p:to>
                                        <p:strVal val="hidden"/>
                                      </p:to>
                                    </p:set>
                                  </p:subTnLst>
                                </p:cTn>
                              </p:par>
                              <p:par>
                                <p:cTn id="52" presetID="53" presetClass="entr" presetSubtype="16"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 calcmode="lin" valueType="num">
                                      <p:cBhvr>
                                        <p:cTn id="54" dur="500" fill="hold"/>
                                        <p:tgtEl>
                                          <p:spTgt spid="33"/>
                                        </p:tgtEl>
                                        <p:attrNameLst>
                                          <p:attrName>ppt_w</p:attrName>
                                        </p:attrNameLst>
                                      </p:cBhvr>
                                      <p:tavLst>
                                        <p:tav tm="0">
                                          <p:val>
                                            <p:fltVal val="0"/>
                                          </p:val>
                                        </p:tav>
                                        <p:tav tm="100000">
                                          <p:val>
                                            <p:strVal val="#ppt_w"/>
                                          </p:val>
                                        </p:tav>
                                      </p:tavLst>
                                    </p:anim>
                                    <p:anim calcmode="lin" valueType="num">
                                      <p:cBhvr>
                                        <p:cTn id="55" dur="500" fill="hold"/>
                                        <p:tgtEl>
                                          <p:spTgt spid="33"/>
                                        </p:tgtEl>
                                        <p:attrNameLst>
                                          <p:attrName>ppt_h</p:attrName>
                                        </p:attrNameLst>
                                      </p:cBhvr>
                                      <p:tavLst>
                                        <p:tav tm="0">
                                          <p:val>
                                            <p:fltVal val="0"/>
                                          </p:val>
                                        </p:tav>
                                        <p:tav tm="100000">
                                          <p:val>
                                            <p:strVal val="#ppt_h"/>
                                          </p:val>
                                        </p:tav>
                                      </p:tavLst>
                                    </p:anim>
                                    <p:animEffect transition="in" filter="fade">
                                      <p:cBhvr>
                                        <p:cTn id="5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Mennyiségek és mértékegységek</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39123139"/>
              </p:ext>
            </p:extLst>
          </p:nvPr>
        </p:nvGraphicFramePr>
        <p:xfrm>
          <a:off x="438616" y="2181580"/>
          <a:ext cx="8170124" cy="3366124"/>
        </p:xfrm>
        <a:graphic>
          <a:graphicData uri="http://schemas.openxmlformats.org/drawingml/2006/table">
            <a:tbl>
              <a:tblPr firstRow="1" bandRow="1">
                <a:tableStyleId>{5C22544A-7EE6-4342-B048-85BDC9FD1C3A}</a:tableStyleId>
              </a:tblPr>
              <a:tblGrid>
                <a:gridCol w="2527608"/>
                <a:gridCol w="1557454"/>
                <a:gridCol w="2538761"/>
                <a:gridCol w="1546301"/>
              </a:tblGrid>
              <a:tr h="531484">
                <a:tc>
                  <a:txBody>
                    <a:bodyPr/>
                    <a:lstStyle/>
                    <a:p>
                      <a:pPr algn="ctr"/>
                      <a:r>
                        <a:rPr lang="hu-HU" dirty="0" smtClean="0">
                          <a:latin typeface="Whipsmart" panose="020B0502030203050204" pitchFamily="34" charset="0"/>
                        </a:rPr>
                        <a:t>Mennyiség</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Mértékegység</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Mennyiség</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Mértékegység</a:t>
                      </a:r>
                      <a:endParaRPr lang="en-US" dirty="0">
                        <a:latin typeface="Whipsmart" panose="020B0502030203050204" pitchFamily="34" charset="0"/>
                      </a:endParaRPr>
                    </a:p>
                  </a:txBody>
                  <a:tcPr/>
                </a:tc>
              </a:tr>
              <a:tr h="591416">
                <a:tc>
                  <a:txBody>
                    <a:bodyPr/>
                    <a:lstStyle/>
                    <a:p>
                      <a:pPr algn="ctr"/>
                      <a:r>
                        <a:rPr lang="hu-HU" dirty="0" smtClean="0">
                          <a:latin typeface="Whipsmart" panose="020B0502030203050204" pitchFamily="34" charset="0"/>
                        </a:rPr>
                        <a:t>sugárzott </a:t>
                      </a:r>
                      <a:r>
                        <a:rPr lang="hu-HU" b="1" dirty="0" smtClean="0">
                          <a:latin typeface="Whipsmart" panose="020B0502030203050204" pitchFamily="34" charset="0"/>
                        </a:rPr>
                        <a:t>teljesítmény</a:t>
                      </a:r>
                    </a:p>
                    <a:p>
                      <a:pPr algn="ctr"/>
                      <a:r>
                        <a:rPr lang="hu-HU" dirty="0" err="1" smtClean="0">
                          <a:solidFill>
                            <a:schemeClr val="tx1"/>
                          </a:solidFill>
                          <a:latin typeface="Whipsmart" panose="020B0502030203050204" pitchFamily="34" charset="0"/>
                        </a:rPr>
                        <a:t>radiant</a:t>
                      </a:r>
                      <a:r>
                        <a:rPr lang="hu-HU" dirty="0" smtClean="0">
                          <a:solidFill>
                            <a:schemeClr val="tx1"/>
                          </a:solidFill>
                          <a:latin typeface="Whipsmart" panose="020B0502030203050204" pitchFamily="34" charset="0"/>
                        </a:rPr>
                        <a:t> </a:t>
                      </a:r>
                      <a:r>
                        <a:rPr lang="hu-HU" b="1" dirty="0" err="1" smtClean="0">
                          <a:latin typeface="Whipsmart" panose="020B0502030203050204" pitchFamily="34" charset="0"/>
                        </a:rPr>
                        <a:t>power</a:t>
                      </a:r>
                      <a:r>
                        <a:rPr lang="hu-HU" dirty="0" smtClean="0">
                          <a:latin typeface="Whipsmart" panose="020B0502030203050204" pitchFamily="34" charset="0"/>
                        </a:rPr>
                        <a:t>, </a:t>
                      </a:r>
                      <a:r>
                        <a:rPr lang="hu-HU" dirty="0" err="1" smtClean="0">
                          <a:latin typeface="Whipsmart" panose="020B0502030203050204" pitchFamily="34" charset="0"/>
                        </a:rPr>
                        <a:t>radiant</a:t>
                      </a:r>
                      <a:r>
                        <a:rPr lang="hu-HU" dirty="0" smtClean="0">
                          <a:latin typeface="Whipsmart" panose="020B0502030203050204" pitchFamily="34" charset="0"/>
                        </a:rPr>
                        <a:t> </a:t>
                      </a:r>
                      <a:r>
                        <a:rPr lang="hu-HU" dirty="0" err="1" smtClean="0">
                          <a:latin typeface="Whipsmart" panose="020B0502030203050204" pitchFamily="34" charset="0"/>
                        </a:rPr>
                        <a:t>flux</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W</a:t>
                      </a:r>
                    </a:p>
                    <a:p>
                      <a:pPr algn="ctr"/>
                      <a:r>
                        <a:rPr lang="hu-HU" dirty="0" smtClean="0">
                          <a:latin typeface="Whipsmart" panose="020B0502030203050204" pitchFamily="34" charset="0"/>
                        </a:rPr>
                        <a:t>watt</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fényáram</a:t>
                      </a:r>
                    </a:p>
                    <a:p>
                      <a:pPr algn="ctr"/>
                      <a:r>
                        <a:rPr lang="hu-HU" dirty="0" err="1" smtClean="0">
                          <a:solidFill>
                            <a:schemeClr val="tx1"/>
                          </a:solidFill>
                          <a:latin typeface="Whipsmart" panose="020B0502030203050204" pitchFamily="34" charset="0"/>
                        </a:rPr>
                        <a:t>luminous</a:t>
                      </a:r>
                      <a:r>
                        <a:rPr lang="hu-HU" dirty="0" smtClean="0">
                          <a:solidFill>
                            <a:schemeClr val="tx1"/>
                          </a:solidFill>
                          <a:latin typeface="Whipsmart" panose="020B0502030203050204" pitchFamily="34" charset="0"/>
                        </a:rPr>
                        <a:t> </a:t>
                      </a:r>
                      <a:r>
                        <a:rPr lang="hu-HU" dirty="0" err="1" smtClean="0">
                          <a:latin typeface="Whipsmart" panose="020B0502030203050204" pitchFamily="34" charset="0"/>
                        </a:rPr>
                        <a:t>flux</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lm</a:t>
                      </a:r>
                    </a:p>
                    <a:p>
                      <a:pPr algn="ctr"/>
                      <a:r>
                        <a:rPr lang="hu-HU" dirty="0" smtClean="0">
                          <a:latin typeface="Whipsmart" panose="020B0502030203050204" pitchFamily="34" charset="0"/>
                        </a:rPr>
                        <a:t>lumen</a:t>
                      </a:r>
                      <a:endParaRPr lang="en-US" dirty="0">
                        <a:latin typeface="Whipsmart" panose="020B0502030203050204" pitchFamily="34" charset="0"/>
                      </a:endParaRPr>
                    </a:p>
                  </a:txBody>
                  <a:tcPr/>
                </a:tc>
              </a:tr>
              <a:tr h="531484">
                <a:tc>
                  <a:txBody>
                    <a:bodyPr/>
                    <a:lstStyle/>
                    <a:p>
                      <a:pPr algn="ctr"/>
                      <a:r>
                        <a:rPr lang="hu-HU" b="1" dirty="0" smtClean="0">
                          <a:latin typeface="Whipsmart" panose="020B0502030203050204" pitchFamily="34" charset="0"/>
                        </a:rPr>
                        <a:t>s. teljesítménysűrűség</a:t>
                      </a:r>
                    </a:p>
                    <a:p>
                      <a:pPr algn="ctr"/>
                      <a:r>
                        <a:rPr lang="hu-HU" dirty="0" smtClean="0">
                          <a:latin typeface="Whipsmart" panose="020B0502030203050204" pitchFamily="34" charset="0"/>
                        </a:rPr>
                        <a:t>r. </a:t>
                      </a:r>
                      <a:r>
                        <a:rPr lang="hu-HU" dirty="0" err="1" smtClean="0">
                          <a:latin typeface="Whipsmart" panose="020B0502030203050204" pitchFamily="34" charset="0"/>
                        </a:rPr>
                        <a:t>power</a:t>
                      </a:r>
                      <a:r>
                        <a:rPr lang="hu-HU" baseline="0" dirty="0" smtClean="0">
                          <a:latin typeface="Whipsmart" panose="020B0502030203050204" pitchFamily="34" charset="0"/>
                        </a:rPr>
                        <a:t> </a:t>
                      </a:r>
                      <a:r>
                        <a:rPr lang="hu-HU" baseline="0" dirty="0" err="1" smtClean="0">
                          <a:latin typeface="Whipsmart" panose="020B0502030203050204" pitchFamily="34" charset="0"/>
                        </a:rPr>
                        <a:t>density</a:t>
                      </a:r>
                      <a:r>
                        <a:rPr lang="hu-HU" baseline="0" dirty="0" smtClean="0">
                          <a:latin typeface="Whipsmart" panose="020B0502030203050204" pitchFamily="34" charset="0"/>
                        </a:rPr>
                        <a:t>,</a:t>
                      </a:r>
                      <a:r>
                        <a:rPr lang="en-US" baseline="0" dirty="0" smtClean="0">
                          <a:latin typeface="Whipsmart" panose="020B0502030203050204" pitchFamily="34" charset="0"/>
                        </a:rPr>
                        <a:t> </a:t>
                      </a:r>
                      <a:r>
                        <a:rPr lang="en-US" baseline="0" dirty="0" err="1" smtClean="0">
                          <a:latin typeface="Whipsmart" panose="020B0502030203050204" pitchFamily="34" charset="0"/>
                        </a:rPr>
                        <a:t>radiosity</a:t>
                      </a:r>
                      <a:r>
                        <a:rPr lang="en-US" baseline="0" dirty="0" smtClean="0">
                          <a:latin typeface="Whipsmart" panose="020B0502030203050204" pitchFamily="34" charset="0"/>
                        </a:rPr>
                        <a:t>,</a:t>
                      </a:r>
                      <a:endParaRPr lang="hu-HU" baseline="0" dirty="0" smtClean="0">
                        <a:latin typeface="Whipsmart" panose="020B0502030203050204" pitchFamily="34" charset="0"/>
                      </a:endParaRPr>
                    </a:p>
                    <a:p>
                      <a:pPr algn="ctr"/>
                      <a:r>
                        <a:rPr lang="hu-HU" baseline="0" dirty="0" smtClean="0">
                          <a:latin typeface="Whipsmart" panose="020B0502030203050204" pitchFamily="34" charset="0"/>
                        </a:rPr>
                        <a:t>r. </a:t>
                      </a:r>
                      <a:r>
                        <a:rPr lang="hu-HU" baseline="0" dirty="0" err="1" smtClean="0">
                          <a:latin typeface="Whipsmart" panose="020B0502030203050204" pitchFamily="34" charset="0"/>
                        </a:rPr>
                        <a:t>exitance</a:t>
                      </a:r>
                      <a:r>
                        <a:rPr lang="hu-HU" baseline="0" dirty="0" smtClean="0">
                          <a:latin typeface="Whipsmart" panose="020B0502030203050204" pitchFamily="34" charset="0"/>
                        </a:rPr>
                        <a:t>, </a:t>
                      </a:r>
                      <a:r>
                        <a:rPr lang="hu-HU" baseline="0" dirty="0" err="1" smtClean="0">
                          <a:latin typeface="Whipsmart" panose="020B0502030203050204" pitchFamily="34" charset="0"/>
                        </a:rPr>
                        <a:t>irradiance</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W/m</a:t>
                      </a:r>
                      <a:r>
                        <a:rPr lang="hu-HU" baseline="30000" dirty="0" smtClean="0">
                          <a:latin typeface="Whipsmart" panose="020B0502030203050204" pitchFamily="34" charset="0"/>
                        </a:rPr>
                        <a:t>2</a:t>
                      </a:r>
                      <a:endParaRPr lang="en-US" baseline="30000" dirty="0">
                        <a:latin typeface="Whipsmart" panose="020B0502030203050204" pitchFamily="34" charset="0"/>
                      </a:endParaRPr>
                    </a:p>
                  </a:txBody>
                  <a:tcPr/>
                </a:tc>
                <a:tc>
                  <a:txBody>
                    <a:bodyPr/>
                    <a:lstStyle/>
                    <a:p>
                      <a:pPr algn="ctr"/>
                      <a:r>
                        <a:rPr lang="hu-HU" dirty="0" smtClean="0">
                          <a:latin typeface="Whipsmart" panose="020B0502030203050204" pitchFamily="34" charset="0"/>
                        </a:rPr>
                        <a:t>megvilágítás, fénykibocsátás</a:t>
                      </a:r>
                    </a:p>
                    <a:p>
                      <a:pPr algn="ctr"/>
                      <a:r>
                        <a:rPr lang="hu-HU" dirty="0" smtClean="0">
                          <a:latin typeface="Whipsmart" panose="020B0502030203050204" pitchFamily="34" charset="0"/>
                        </a:rPr>
                        <a:t>l. </a:t>
                      </a:r>
                      <a:r>
                        <a:rPr lang="hu-HU" dirty="0" err="1" smtClean="0">
                          <a:latin typeface="Whipsmart" panose="020B0502030203050204" pitchFamily="34" charset="0"/>
                        </a:rPr>
                        <a:t>emittance</a:t>
                      </a:r>
                      <a:r>
                        <a:rPr lang="hu-HU" dirty="0" smtClean="0">
                          <a:latin typeface="Whipsmart" panose="020B0502030203050204" pitchFamily="34" charset="0"/>
                        </a:rPr>
                        <a:t>, </a:t>
                      </a:r>
                      <a:r>
                        <a:rPr lang="hu-HU" dirty="0" err="1" smtClean="0">
                          <a:latin typeface="Whipsmart" panose="020B0502030203050204" pitchFamily="34" charset="0"/>
                        </a:rPr>
                        <a:t>illuminance</a:t>
                      </a:r>
                      <a:endParaRPr lang="en-US" dirty="0">
                        <a:latin typeface="Whipsmart" panose="020B0502030203050204" pitchFamily="34" charset="0"/>
                      </a:endParaRPr>
                    </a:p>
                  </a:txBody>
                  <a:tcPr/>
                </a:tc>
                <a:tc>
                  <a:txBody>
                    <a:bodyPr/>
                    <a:lstStyle/>
                    <a:p>
                      <a:pPr algn="ctr"/>
                      <a:r>
                        <a:rPr lang="hu-HU" dirty="0" err="1" smtClean="0">
                          <a:latin typeface="Whipsmart" panose="020B0502030203050204" pitchFamily="34" charset="0"/>
                        </a:rPr>
                        <a:t>lx</a:t>
                      </a:r>
                      <a:endParaRPr lang="hu-HU" dirty="0" smtClean="0">
                        <a:latin typeface="Whipsmart" panose="020B0502030203050204" pitchFamily="34" charset="0"/>
                      </a:endParaRPr>
                    </a:p>
                    <a:p>
                      <a:pPr algn="ctr"/>
                      <a:r>
                        <a:rPr lang="hu-HU" dirty="0" smtClean="0">
                          <a:latin typeface="Whipsmart" panose="020B0502030203050204" pitchFamily="34" charset="0"/>
                        </a:rPr>
                        <a:t>lux</a:t>
                      </a:r>
                      <a:endParaRPr lang="en-US" dirty="0">
                        <a:latin typeface="Whipsmart" panose="020B0502030203050204" pitchFamily="34" charset="0"/>
                      </a:endParaRPr>
                    </a:p>
                  </a:txBody>
                  <a:tcPr/>
                </a:tc>
              </a:tr>
              <a:tr h="531484">
                <a:tc>
                  <a:txBody>
                    <a:bodyPr/>
                    <a:lstStyle/>
                    <a:p>
                      <a:pPr algn="ctr"/>
                      <a:r>
                        <a:rPr lang="hu-HU" dirty="0" smtClean="0">
                          <a:latin typeface="Whipsmart" panose="020B0502030203050204" pitchFamily="34" charset="0"/>
                        </a:rPr>
                        <a:t>sugárerősség</a:t>
                      </a:r>
                    </a:p>
                    <a:p>
                      <a:pPr algn="ctr"/>
                      <a:r>
                        <a:rPr lang="hu-HU" dirty="0" smtClean="0">
                          <a:latin typeface="Whipsmart" panose="020B0502030203050204" pitchFamily="34" charset="0"/>
                        </a:rPr>
                        <a:t>r. </a:t>
                      </a:r>
                      <a:r>
                        <a:rPr lang="hu-HU" dirty="0" err="1" smtClean="0">
                          <a:latin typeface="Whipsmart" panose="020B0502030203050204" pitchFamily="34" charset="0"/>
                        </a:rPr>
                        <a:t>intensity</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W/</a:t>
                      </a:r>
                      <a:r>
                        <a:rPr lang="hu-HU" dirty="0" err="1" smtClean="0">
                          <a:latin typeface="Whipsmart" panose="020B0502030203050204" pitchFamily="34" charset="0"/>
                        </a:rPr>
                        <a:t>sr</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fényerősség</a:t>
                      </a:r>
                    </a:p>
                    <a:p>
                      <a:pPr algn="ctr"/>
                      <a:r>
                        <a:rPr lang="hu-HU" dirty="0" smtClean="0">
                          <a:latin typeface="Whipsmart" panose="020B0502030203050204" pitchFamily="34" charset="0"/>
                        </a:rPr>
                        <a:t>l. </a:t>
                      </a:r>
                      <a:r>
                        <a:rPr lang="hu-HU" dirty="0" err="1" smtClean="0">
                          <a:latin typeface="Whipsmart" panose="020B0502030203050204" pitchFamily="34" charset="0"/>
                        </a:rPr>
                        <a:t>intensity</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cd</a:t>
                      </a:r>
                    </a:p>
                    <a:p>
                      <a:pPr algn="ctr"/>
                      <a:r>
                        <a:rPr lang="hu-HU" dirty="0" smtClean="0">
                          <a:latin typeface="Whipsmart" panose="020B0502030203050204" pitchFamily="34" charset="0"/>
                        </a:rPr>
                        <a:t>candela</a:t>
                      </a:r>
                      <a:endParaRPr lang="en-US" dirty="0">
                        <a:latin typeface="Whipsmart" panose="020B0502030203050204" pitchFamily="34" charset="0"/>
                      </a:endParaRPr>
                    </a:p>
                  </a:txBody>
                  <a:tcPr/>
                </a:tc>
              </a:tr>
              <a:tr h="531484">
                <a:tc>
                  <a:txBody>
                    <a:bodyPr/>
                    <a:lstStyle/>
                    <a:p>
                      <a:pPr algn="ctr"/>
                      <a:r>
                        <a:rPr lang="hu-HU" b="1" dirty="0" smtClean="0">
                          <a:latin typeface="Whipsmart" panose="020B0502030203050204" pitchFamily="34" charset="0"/>
                        </a:rPr>
                        <a:t>sugársűrűség</a:t>
                      </a:r>
                      <a:r>
                        <a:rPr lang="hu-HU" dirty="0" smtClean="0">
                          <a:latin typeface="Whipsmart" panose="020B0502030203050204" pitchFamily="34" charset="0"/>
                        </a:rPr>
                        <a:t>, </a:t>
                      </a:r>
                      <a:r>
                        <a:rPr lang="hu-HU" dirty="0" err="1" smtClean="0">
                          <a:latin typeface="Whipsmart" panose="020B0502030203050204" pitchFamily="34" charset="0"/>
                        </a:rPr>
                        <a:t>radiancia</a:t>
                      </a:r>
                      <a:endParaRPr lang="hu-HU" dirty="0" smtClean="0">
                        <a:latin typeface="Whipsmart" panose="020B0502030203050204" pitchFamily="34" charset="0"/>
                      </a:endParaRPr>
                    </a:p>
                    <a:p>
                      <a:pPr algn="ctr"/>
                      <a:r>
                        <a:rPr lang="hu-HU" dirty="0" err="1" smtClean="0">
                          <a:latin typeface="Whipsmart" panose="020B0502030203050204" pitchFamily="34" charset="0"/>
                        </a:rPr>
                        <a:t>radiance</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W/srm</a:t>
                      </a:r>
                      <a:r>
                        <a:rPr lang="hu-HU" baseline="30000" dirty="0" smtClean="0">
                          <a:latin typeface="Whipsmart" panose="020B0502030203050204" pitchFamily="34" charset="0"/>
                        </a:rPr>
                        <a:t>2</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fénysűrűség, </a:t>
                      </a:r>
                      <a:r>
                        <a:rPr lang="hu-HU" dirty="0" err="1" smtClean="0">
                          <a:latin typeface="Whipsmart" panose="020B0502030203050204" pitchFamily="34" charset="0"/>
                        </a:rPr>
                        <a:t>luminancia</a:t>
                      </a:r>
                      <a:endParaRPr lang="hu-HU" dirty="0" smtClean="0">
                        <a:latin typeface="Whipsmart" panose="020B0502030203050204" pitchFamily="34" charset="0"/>
                      </a:endParaRPr>
                    </a:p>
                    <a:p>
                      <a:pPr algn="ctr"/>
                      <a:r>
                        <a:rPr lang="hu-HU" dirty="0" err="1" smtClean="0">
                          <a:latin typeface="Whipsmart" panose="020B0502030203050204" pitchFamily="34" charset="0"/>
                        </a:rPr>
                        <a:t>luminance</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cd/m</a:t>
                      </a:r>
                      <a:r>
                        <a:rPr lang="hu-HU" baseline="30000" dirty="0" smtClean="0">
                          <a:latin typeface="Whipsmart" panose="020B0502030203050204" pitchFamily="34" charset="0"/>
                        </a:rPr>
                        <a:t>2</a:t>
                      </a:r>
                    </a:p>
                    <a:p>
                      <a:pPr algn="ctr"/>
                      <a:r>
                        <a:rPr lang="hu-HU" sz="1800" kern="1200" dirty="0" err="1" smtClean="0">
                          <a:solidFill>
                            <a:schemeClr val="dk1"/>
                          </a:solidFill>
                          <a:latin typeface="Whipsmart" panose="020B0502030203050204" pitchFamily="34" charset="0"/>
                          <a:ea typeface="+mn-ea"/>
                          <a:cs typeface="+mn-cs"/>
                        </a:rPr>
                        <a:t>nit</a:t>
                      </a:r>
                      <a:endParaRPr lang="en-US" sz="1800" kern="1200" dirty="0">
                        <a:solidFill>
                          <a:schemeClr val="dk1"/>
                        </a:solidFill>
                        <a:latin typeface="Whipsmart" panose="020B0502030203050204" pitchFamily="34" charset="0"/>
                        <a:ea typeface="+mn-ea"/>
                        <a:cs typeface="+mn-cs"/>
                      </a:endParaRPr>
                    </a:p>
                  </a:txBody>
                  <a:tcPr/>
                </a:tc>
              </a:tr>
            </a:tbl>
          </a:graphicData>
        </a:graphic>
      </p:graphicFrame>
      <p:graphicFrame>
        <p:nvGraphicFramePr>
          <p:cNvPr id="5" name="Table 4"/>
          <p:cNvGraphicFramePr>
            <a:graphicFrameLocks noGrp="1"/>
          </p:cNvGraphicFramePr>
          <p:nvPr/>
        </p:nvGraphicFramePr>
        <p:xfrm>
          <a:off x="438616" y="1390185"/>
          <a:ext cx="8170124" cy="654205"/>
        </p:xfrm>
        <a:graphic>
          <a:graphicData uri="http://schemas.openxmlformats.org/drawingml/2006/table">
            <a:tbl>
              <a:tblPr firstRow="1" bandRow="1">
                <a:tableStyleId>{5C22544A-7EE6-4342-B048-85BDC9FD1C3A}</a:tableStyleId>
              </a:tblPr>
              <a:tblGrid>
                <a:gridCol w="4085062"/>
                <a:gridCol w="4085062"/>
              </a:tblGrid>
              <a:tr h="654205">
                <a:tc>
                  <a:txBody>
                    <a:bodyPr/>
                    <a:lstStyle/>
                    <a:p>
                      <a:pPr algn="ctr"/>
                      <a:r>
                        <a:rPr lang="hu-HU" b="1" dirty="0" smtClean="0">
                          <a:solidFill>
                            <a:schemeClr val="tx1"/>
                          </a:solidFill>
                          <a:latin typeface="Whipsmart" panose="020B0502030203050204" pitchFamily="34" charset="0"/>
                        </a:rPr>
                        <a:t>radiometriai</a:t>
                      </a:r>
                    </a:p>
                    <a:p>
                      <a:pPr algn="ctr"/>
                      <a:r>
                        <a:rPr lang="hu-HU" b="0" dirty="0" smtClean="0">
                          <a:solidFill>
                            <a:schemeClr val="tx1"/>
                          </a:solidFill>
                          <a:latin typeface="Whipsmart" panose="020B0502030203050204" pitchFamily="34" charset="0"/>
                        </a:rPr>
                        <a:t>egy (vagy három) hullámhosszon</a:t>
                      </a:r>
                      <a:endParaRPr lang="en-US" b="0" dirty="0">
                        <a:solidFill>
                          <a:schemeClr val="tx1"/>
                        </a:solidFill>
                        <a:latin typeface="Whipsmart" panose="020B0502030203050204" pitchFamily="34" charset="0"/>
                      </a:endParaRPr>
                    </a:p>
                  </a:txBody>
                  <a:tcPr/>
                </a:tc>
                <a:tc>
                  <a:txBody>
                    <a:bodyPr/>
                    <a:lstStyle/>
                    <a:p>
                      <a:pPr algn="ctr"/>
                      <a:r>
                        <a:rPr lang="hu-HU" b="1" dirty="0" smtClean="0">
                          <a:solidFill>
                            <a:schemeClr val="tx1"/>
                          </a:solidFill>
                          <a:latin typeface="Whipsmart" panose="020B0502030203050204" pitchFamily="34" charset="0"/>
                        </a:rPr>
                        <a:t>fotometriai</a:t>
                      </a:r>
                    </a:p>
                    <a:p>
                      <a:pPr algn="ctr"/>
                      <a:r>
                        <a:rPr lang="hu-HU" b="0" dirty="0" smtClean="0">
                          <a:solidFill>
                            <a:schemeClr val="tx1"/>
                          </a:solidFill>
                          <a:latin typeface="Whipsmart" panose="020B0502030203050204" pitchFamily="34" charset="0"/>
                        </a:rPr>
                        <a:t>hullámhosszokat észlelőre súlyozva </a:t>
                      </a:r>
                      <a:endParaRPr lang="en-US" b="0" dirty="0">
                        <a:solidFill>
                          <a:schemeClr val="tx1"/>
                        </a:solidFill>
                        <a:latin typeface="Whipsmart" panose="020B0502030203050204" pitchFamily="34" charset="0"/>
                      </a:endParaRPr>
                    </a:p>
                  </a:txBody>
                  <a:tcPr/>
                </a:tc>
              </a:tr>
            </a:tbl>
          </a:graphicData>
        </a:graphic>
      </p:graphicFrame>
    </p:spTree>
    <p:extLst>
      <p:ext uri="{BB962C8B-B14F-4D97-AF65-F5344CB8AC3E}">
        <p14:creationId xmlns:p14="http://schemas.microsoft.com/office/powerpoint/2010/main" val="2501222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857626" y="3749160"/>
            <a:ext cx="1856899" cy="18568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ube 25"/>
          <p:cNvSpPr/>
          <p:nvPr/>
        </p:nvSpPr>
        <p:spPr>
          <a:xfrm>
            <a:off x="4629865" y="5300220"/>
            <a:ext cx="1777365" cy="350758"/>
          </a:xfrm>
          <a:prstGeom prst="cube">
            <a:avLst>
              <a:gd name="adj" fmla="val 70621"/>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pic>
        <p:nvPicPr>
          <p:cNvPr id="25" name="Picture 24"/>
          <p:cNvPicPr>
            <a:picLocks noChangeAspect="1"/>
          </p:cNvPicPr>
          <p:nvPr/>
        </p:nvPicPr>
        <p:blipFill>
          <a:blip r:embed="rId6" cstate="print"/>
          <a:stretch>
            <a:fillRect/>
          </a:stretch>
        </p:blipFill>
        <p:spPr>
          <a:xfrm rot="2700000">
            <a:off x="3840209" y="3775306"/>
            <a:ext cx="582685" cy="513146"/>
          </a:xfrm>
          <a:prstGeom prst="rect">
            <a:avLst/>
          </a:prstGeom>
        </p:spPr>
      </p:pic>
      <p:sp>
        <p:nvSpPr>
          <p:cNvPr id="2" name="Title 1"/>
          <p:cNvSpPr>
            <a:spLocks noGrp="1"/>
          </p:cNvSpPr>
          <p:nvPr>
            <p:ph type="title"/>
          </p:nvPr>
        </p:nvSpPr>
        <p:spPr/>
        <p:txBody>
          <a:bodyPr/>
          <a:lstStyle/>
          <a:p>
            <a:r>
              <a:rPr lang="en-US" dirty="0" err="1" smtClean="0"/>
              <a:t>Radiancia</a:t>
            </a:r>
            <a:endParaRPr lang="en-US" dirty="0"/>
          </a:p>
        </p:txBody>
      </p:sp>
      <p:sp>
        <p:nvSpPr>
          <p:cNvPr id="3" name="Content Placeholder 2"/>
          <p:cNvSpPr>
            <a:spLocks noGrp="1"/>
          </p:cNvSpPr>
          <p:nvPr>
            <p:ph idx="1"/>
          </p:nvPr>
        </p:nvSpPr>
        <p:spPr/>
        <p:txBody>
          <a:bodyPr/>
          <a:lstStyle/>
          <a:p>
            <a:r>
              <a:rPr lang="hu-HU" dirty="0" smtClean="0"/>
              <a:t>Sűrűség a pozícióra és az irányokra nézve egyaránt</a:t>
            </a:r>
            <a:endParaRPr lang="en-US" dirty="0" smtClean="0"/>
          </a:p>
          <a:p>
            <a:r>
              <a:rPr lang="hu-HU" dirty="0" smtClean="0"/>
              <a:t>Kifejezi, mennyi fény halad</a:t>
            </a:r>
            <a:endParaRPr lang="en-US" dirty="0" smtClean="0"/>
          </a:p>
          <a:p>
            <a:pPr lvl="1"/>
            <a:r>
              <a:rPr lang="hu-HU" dirty="0" smtClean="0"/>
              <a:t>a tér egy bizonyos pontjában</a:t>
            </a:r>
            <a:endParaRPr lang="en-US" dirty="0" smtClean="0"/>
          </a:p>
          <a:p>
            <a:pPr lvl="1"/>
            <a:r>
              <a:rPr lang="hu-HU" dirty="0" smtClean="0"/>
              <a:t>egy bizonyos irányba</a:t>
            </a:r>
            <a:endParaRPr lang="en-US" dirty="0"/>
          </a:p>
        </p:txBody>
      </p:sp>
      <p:sp>
        <p:nvSpPr>
          <p:cNvPr id="6" name="Oval 5"/>
          <p:cNvSpPr/>
          <p:nvPr/>
        </p:nvSpPr>
        <p:spPr>
          <a:xfrm>
            <a:off x="4118997" y="4010531"/>
            <a:ext cx="85725" cy="85725"/>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cxnSp>
        <p:nvCxnSpPr>
          <p:cNvPr id="8" name="Straight Arrow Connector 7"/>
          <p:cNvCxnSpPr>
            <a:stCxn id="6" idx="1"/>
          </p:cNvCxnSpPr>
          <p:nvPr/>
        </p:nvCxnSpPr>
        <p:spPr>
          <a:xfrm flipH="1" flipV="1">
            <a:off x="3921919" y="3813453"/>
            <a:ext cx="209633" cy="209633"/>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475685" y="5363751"/>
            <a:ext cx="85725" cy="85725"/>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cxnSp>
        <p:nvCxnSpPr>
          <p:cNvPr id="27" name="Straight Connector 26"/>
          <p:cNvCxnSpPr>
            <a:stCxn id="6" idx="5"/>
            <a:endCxn id="19" idx="1"/>
          </p:cNvCxnSpPr>
          <p:nvPr/>
        </p:nvCxnSpPr>
        <p:spPr>
          <a:xfrm>
            <a:off x="4192169" y="4083703"/>
            <a:ext cx="1296071" cy="12926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9" idx="1"/>
          </p:cNvCxnSpPr>
          <p:nvPr/>
        </p:nvCxnSpPr>
        <p:spPr>
          <a:xfrm flipH="1" flipV="1">
            <a:off x="5278606" y="5166673"/>
            <a:ext cx="209633" cy="209633"/>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Sun 23"/>
          <p:cNvSpPr/>
          <p:nvPr/>
        </p:nvSpPr>
        <p:spPr>
          <a:xfrm>
            <a:off x="4591976" y="4479520"/>
            <a:ext cx="320040" cy="320040"/>
          </a:xfrm>
          <a:prstGeom prst="su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23" name="Cube 22"/>
          <p:cNvSpPr/>
          <p:nvPr/>
        </p:nvSpPr>
        <p:spPr>
          <a:xfrm>
            <a:off x="4204722" y="4212296"/>
            <a:ext cx="830729" cy="778907"/>
          </a:xfrm>
          <a:prstGeom prst="cub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22" name="Cloud 21"/>
          <p:cNvSpPr/>
          <p:nvPr/>
        </p:nvSpPr>
        <p:spPr>
          <a:xfrm>
            <a:off x="4026735" y="4109997"/>
            <a:ext cx="1362510" cy="983505"/>
          </a:xfrm>
          <a:prstGeom prst="cloud">
            <a:avLst/>
          </a:prstGeom>
          <a:solidFill>
            <a:schemeClr val="tx2">
              <a:alpha val="3294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4" name="TextBox 33"/>
          <p:cNvSpPr txBox="1"/>
          <p:nvPr/>
        </p:nvSpPr>
        <p:spPr>
          <a:xfrm>
            <a:off x="2854923" y="4456760"/>
            <a:ext cx="444352" cy="553998"/>
          </a:xfrm>
          <a:prstGeom prst="rect">
            <a:avLst/>
          </a:prstGeom>
          <a:noFill/>
        </p:spPr>
        <p:txBody>
          <a:bodyPr wrap="none" rtlCol="0">
            <a:spAutoFit/>
          </a:bodyPr>
          <a:lstStyle/>
          <a:p>
            <a:r>
              <a:rPr lang="en-US" sz="3000" i="1" dirty="0">
                <a:latin typeface="Times New Roman" pitchFamily="18" charset="0"/>
                <a:cs typeface="Times New Roman" pitchFamily="18" charset="0"/>
              </a:rPr>
              <a:t>=</a:t>
            </a:r>
            <a:endParaRPr lang="en-US" sz="3000" dirty="0"/>
          </a:p>
        </p:txBody>
      </p:sp>
      <p:sp>
        <p:nvSpPr>
          <p:cNvPr id="36" name="TextBox 35"/>
          <p:cNvSpPr txBox="1"/>
          <p:nvPr/>
        </p:nvSpPr>
        <p:spPr>
          <a:xfrm>
            <a:off x="2893873" y="3630425"/>
            <a:ext cx="725032" cy="369332"/>
          </a:xfrm>
          <a:prstGeom prst="rect">
            <a:avLst/>
          </a:prstGeom>
          <a:noFill/>
        </p:spPr>
        <p:txBody>
          <a:bodyPr wrap="square" rtlCol="0">
            <a:spAutoFit/>
          </a:bodyPr>
          <a:lstStyle/>
          <a:p>
            <a:pPr algn="ctr"/>
            <a:r>
              <a:rPr lang="hu-HU" dirty="0">
                <a:latin typeface="Whipsmart" panose="020B0502030203050204" pitchFamily="34" charset="0"/>
              </a:rPr>
              <a:t>szem</a:t>
            </a:r>
            <a:endParaRPr lang="en-US" dirty="0">
              <a:latin typeface="Whipsmart" panose="020B0502030203050204" pitchFamily="34" charset="0"/>
            </a:endParaRPr>
          </a:p>
        </p:txBody>
      </p:sp>
      <p:sp>
        <p:nvSpPr>
          <p:cNvPr id="37" name="TextBox 36"/>
          <p:cNvSpPr txBox="1"/>
          <p:nvPr/>
        </p:nvSpPr>
        <p:spPr>
          <a:xfrm>
            <a:off x="3046779" y="5430315"/>
            <a:ext cx="1621693" cy="369332"/>
          </a:xfrm>
          <a:prstGeom prst="rect">
            <a:avLst/>
          </a:prstGeom>
          <a:noFill/>
        </p:spPr>
        <p:txBody>
          <a:bodyPr wrap="square" rtlCol="0">
            <a:spAutoFit/>
          </a:bodyPr>
          <a:lstStyle/>
          <a:p>
            <a:pPr algn="ctr"/>
            <a:r>
              <a:rPr lang="hu-HU" dirty="0">
                <a:latin typeface="Whipsmart" panose="020B0502030203050204" pitchFamily="34" charset="0"/>
              </a:rPr>
              <a:t>felületi pont</a:t>
            </a:r>
            <a:endParaRPr lang="en-US" dirty="0">
              <a:latin typeface="Whipsmart" panose="020B0502030203050204" pitchFamily="34" charset="0"/>
            </a:endParaRPr>
          </a:p>
        </p:txBody>
      </p:sp>
      <p:pic>
        <p:nvPicPr>
          <p:cNvPr id="4" name="Picture 3"/>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2117720" y="4093459"/>
            <a:ext cx="1239700" cy="440055"/>
          </a:xfrm>
          <a:prstGeom prst="rect">
            <a:avLst/>
          </a:prstGeom>
        </p:spPr>
      </p:pic>
      <p:pic>
        <p:nvPicPr>
          <p:cNvPr id="7" name="Picture 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2750584" y="4911233"/>
            <a:ext cx="1269875" cy="440055"/>
          </a:xfrm>
          <a:prstGeom prst="rect">
            <a:avLst/>
          </a:prstGeom>
        </p:spPr>
      </p:pic>
      <p:pic>
        <p:nvPicPr>
          <p:cNvPr id="21" name="Picture 20"/>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299275" y="835672"/>
            <a:ext cx="1269875" cy="440055"/>
          </a:xfrm>
          <a:prstGeom prst="rect">
            <a:avLst/>
          </a:prstGeom>
        </p:spPr>
      </p:pic>
    </p:spTree>
    <p:extLst>
      <p:ext uri="{BB962C8B-B14F-4D97-AF65-F5344CB8AC3E}">
        <p14:creationId xmlns:p14="http://schemas.microsoft.com/office/powerpoint/2010/main" val="275756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xit" presetSubtype="0" fill="hold" grpId="1" nodeType="clickEffect">
                                  <p:stCondLst>
                                    <p:cond delay="0"/>
                                  </p:stCondLst>
                                  <p:childTnLst>
                                    <p:animEffect transition="out" filter="fade">
                                      <p:cBhvr>
                                        <p:cTn id="11" dur="500"/>
                                        <p:tgtEl>
                                          <p:spTgt spid="23"/>
                                        </p:tgtEl>
                                      </p:cBhvr>
                                    </p:animEffect>
                                    <p:anim calcmode="lin" valueType="num">
                                      <p:cBhvr>
                                        <p:cTn id="12" dur="500"/>
                                        <p:tgtEl>
                                          <p:spTgt spid="23"/>
                                        </p:tgtEl>
                                        <p:attrNameLst>
                                          <p:attrName>ppt_x</p:attrName>
                                        </p:attrNameLst>
                                      </p:cBhvr>
                                      <p:tavLst>
                                        <p:tav tm="0">
                                          <p:val>
                                            <p:strVal val="ppt_x"/>
                                          </p:val>
                                        </p:tav>
                                        <p:tav tm="100000">
                                          <p:val>
                                            <p:strVal val="ppt_x"/>
                                          </p:val>
                                        </p:tav>
                                      </p:tavLst>
                                    </p:anim>
                                    <p:anim calcmode="lin" valueType="num">
                                      <p:cBhvr>
                                        <p:cTn id="13" dur="500"/>
                                        <p:tgtEl>
                                          <p:spTgt spid="23"/>
                                        </p:tgtEl>
                                        <p:attrNameLst>
                                          <p:attrName>ppt_y</p:attrName>
                                        </p:attrNameLst>
                                      </p:cBhvr>
                                      <p:tavLst>
                                        <p:tav tm="0">
                                          <p:val>
                                            <p:strVal val="ppt_y"/>
                                          </p:val>
                                        </p:tav>
                                        <p:tav tm="100000">
                                          <p:val>
                                            <p:strVal val="ppt_y+.1"/>
                                          </p:val>
                                        </p:tav>
                                      </p:tavLst>
                                    </p:anim>
                                    <p:set>
                                      <p:cBhvr>
                                        <p:cTn id="14" dur="1" fill="hold">
                                          <p:stCondLst>
                                            <p:cond delay="499"/>
                                          </p:stCondLst>
                                        </p:cTn>
                                        <p:tgtEl>
                                          <p:spTgt spid="2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2"/>
                                        </p:tgtEl>
                                        <p:attrNameLst>
                                          <p:attrName>ppt_x</p:attrName>
                                        </p:attrNameLst>
                                      </p:cBhvr>
                                      <p:tavLst>
                                        <p:tav tm="0">
                                          <p:val>
                                            <p:strVal val="ppt_x"/>
                                          </p:val>
                                        </p:tav>
                                        <p:tav tm="100000">
                                          <p:val>
                                            <p:strVal val="ppt_x"/>
                                          </p:val>
                                        </p:tav>
                                      </p:tavLst>
                                    </p:anim>
                                    <p:anim calcmode="lin" valueType="num">
                                      <p:cBhvr additive="base">
                                        <p:cTn id="24" dur="500"/>
                                        <p:tgtEl>
                                          <p:spTgt spid="22"/>
                                        </p:tgtEl>
                                        <p:attrNameLst>
                                          <p:attrName>ppt_y</p:attrName>
                                        </p:attrNameLst>
                                      </p:cBhvr>
                                      <p:tavLst>
                                        <p:tav tm="0">
                                          <p:val>
                                            <p:strVal val="ppt_y"/>
                                          </p:val>
                                        </p:tav>
                                        <p:tav tm="100000">
                                          <p:val>
                                            <p:strVal val="1+ppt_h/2"/>
                                          </p:val>
                                        </p:tav>
                                      </p:tavLst>
                                    </p:anim>
                                    <p:set>
                                      <p:cBhvr>
                                        <p:cTn id="25" dur="1" fill="hold">
                                          <p:stCondLst>
                                            <p:cond delay="499"/>
                                          </p:stCondLst>
                                        </p:cTn>
                                        <p:tgtEl>
                                          <p:spTgt spid="2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xit" presetSubtype="0" fill="hold" grpId="1" nodeType="clickEffect">
                                  <p:stCondLst>
                                    <p:cond delay="0"/>
                                  </p:stCondLst>
                                  <p:childTnLst>
                                    <p:animEffect transition="out" filter="fade">
                                      <p:cBhvr>
                                        <p:cTn id="34" dur="1000"/>
                                        <p:tgtEl>
                                          <p:spTgt spid="24"/>
                                        </p:tgtEl>
                                      </p:cBhvr>
                                    </p:animEffect>
                                    <p:anim calcmode="lin" valueType="num">
                                      <p:cBhvr>
                                        <p:cTn id="35" dur="1000"/>
                                        <p:tgtEl>
                                          <p:spTgt spid="24"/>
                                        </p:tgtEl>
                                        <p:attrNameLst>
                                          <p:attrName>ppt_x</p:attrName>
                                        </p:attrNameLst>
                                      </p:cBhvr>
                                      <p:tavLst>
                                        <p:tav tm="0">
                                          <p:val>
                                            <p:strVal val="ppt_x"/>
                                          </p:val>
                                        </p:tav>
                                        <p:tav tm="100000">
                                          <p:val>
                                            <p:strVal val="ppt_x"/>
                                          </p:val>
                                        </p:tav>
                                      </p:tavLst>
                                    </p:anim>
                                    <p:anim calcmode="lin" valueType="num">
                                      <p:cBhvr>
                                        <p:cTn id="36" dur="1000"/>
                                        <p:tgtEl>
                                          <p:spTgt spid="24"/>
                                        </p:tgtEl>
                                        <p:attrNameLst>
                                          <p:attrName>ppt_y</p:attrName>
                                        </p:attrNameLst>
                                      </p:cBhvr>
                                      <p:tavLst>
                                        <p:tav tm="0">
                                          <p:val>
                                            <p:strVal val="ppt_y"/>
                                          </p:val>
                                        </p:tav>
                                        <p:tav tm="100000">
                                          <p:val>
                                            <p:strVal val="ppt_y+.1"/>
                                          </p:val>
                                        </p:tav>
                                      </p:tavLst>
                                    </p:anim>
                                    <p:set>
                                      <p:cBhvr>
                                        <p:cTn id="37" dur="1" fill="hold">
                                          <p:stCondLst>
                                            <p:cond delay="999"/>
                                          </p:stCondLst>
                                        </p:cTn>
                                        <p:tgtEl>
                                          <p:spTgt spid="24"/>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par>
                                <p:cTn id="51" presetID="10" presetClass="entr" presetSubtype="0" fill="hold" nodeType="with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fade">
                                      <p:cBhvr>
                                        <p:cTn id="53" dur="500"/>
                                        <p:tgtEl>
                                          <p:spTgt spid="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nodeType="with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fade">
                                      <p:cBhvr>
                                        <p:cTn id="6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4" grpId="0" animBg="1"/>
      <p:bldP spid="24" grpId="1" animBg="1"/>
      <p:bldP spid="23" grpId="0" animBg="1"/>
      <p:bldP spid="23" grpId="1" animBg="1"/>
      <p:bldP spid="22" grpId="0" animBg="1"/>
      <p:bldP spid="22" grpId="1" animBg="1"/>
      <p:bldP spid="34" grpId="0"/>
      <p:bldP spid="36" grpId="0"/>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Az árnyalási egyenlet</a:t>
            </a:r>
            <a:endParaRPr lang="en-US" dirty="0"/>
          </a:p>
        </p:txBody>
      </p:sp>
      <p:sp>
        <p:nvSpPr>
          <p:cNvPr id="13" name="AutoShape 3"/>
          <p:cNvSpPr>
            <a:spLocks noChangeArrowheads="1"/>
          </p:cNvSpPr>
          <p:nvPr/>
        </p:nvSpPr>
        <p:spPr bwMode="auto">
          <a:xfrm>
            <a:off x="3494251" y="3135428"/>
            <a:ext cx="1943100" cy="285750"/>
          </a:xfrm>
          <a:prstGeom prst="parallelogram">
            <a:avLst>
              <a:gd name="adj" fmla="val 170000"/>
            </a:avLst>
          </a:prstGeom>
          <a:solidFill>
            <a:srgbClr val="00B050"/>
          </a:solidFill>
          <a:ln w="12700">
            <a:solidFill>
              <a:schemeClr val="tx1"/>
            </a:solidFill>
            <a:miter lim="800000"/>
            <a:headEnd/>
            <a:tailEnd/>
          </a:ln>
          <a:effectLst/>
        </p:spPr>
        <p:txBody>
          <a:bodyPr wrap="none" anchor="ctr"/>
          <a:lstStyle/>
          <a:p>
            <a:endParaRPr lang="en-US" sz="1350"/>
          </a:p>
        </p:txBody>
      </p:sp>
      <p:sp>
        <p:nvSpPr>
          <p:cNvPr id="14" name="Line 7"/>
          <p:cNvSpPr>
            <a:spLocks noChangeShapeType="1"/>
          </p:cNvSpPr>
          <p:nvPr/>
        </p:nvSpPr>
        <p:spPr bwMode="auto">
          <a:xfrm flipV="1">
            <a:off x="4294352" y="2248412"/>
            <a:ext cx="1251113" cy="1027896"/>
          </a:xfrm>
          <a:prstGeom prst="line">
            <a:avLst/>
          </a:prstGeom>
          <a:noFill/>
          <a:ln w="73025">
            <a:solidFill>
              <a:schemeClr val="hlink"/>
            </a:solidFill>
            <a:round/>
            <a:headEnd/>
            <a:tailEnd type="triangle" w="med" len="med"/>
          </a:ln>
          <a:effectLst/>
        </p:spPr>
        <p:txBody>
          <a:bodyPr wrap="none" anchor="ctr"/>
          <a:lstStyle/>
          <a:p>
            <a:endParaRPr lang="en-US" sz="1350"/>
          </a:p>
        </p:txBody>
      </p:sp>
      <p:sp>
        <p:nvSpPr>
          <p:cNvPr id="15" name="Line 8"/>
          <p:cNvSpPr>
            <a:spLocks noChangeShapeType="1"/>
          </p:cNvSpPr>
          <p:nvPr/>
        </p:nvSpPr>
        <p:spPr bwMode="auto">
          <a:xfrm flipH="1" flipV="1">
            <a:off x="2694151" y="2735378"/>
            <a:ext cx="1600200" cy="540930"/>
          </a:xfrm>
          <a:prstGeom prst="line">
            <a:avLst/>
          </a:prstGeom>
          <a:noFill/>
          <a:ln w="73025">
            <a:solidFill>
              <a:schemeClr val="hlink"/>
            </a:solidFill>
            <a:round/>
            <a:headEnd/>
            <a:tailEnd type="triangle" w="med" len="med"/>
          </a:ln>
          <a:effectLst/>
        </p:spPr>
        <p:txBody>
          <a:bodyPr wrap="none" anchor="ctr"/>
          <a:lstStyle/>
          <a:p>
            <a:endParaRPr lang="en-US" sz="1350"/>
          </a:p>
        </p:txBody>
      </p:sp>
      <p:sp>
        <p:nvSpPr>
          <p:cNvPr id="16" name="Line 9"/>
          <p:cNvSpPr>
            <a:spLocks noChangeShapeType="1"/>
          </p:cNvSpPr>
          <p:nvPr/>
        </p:nvSpPr>
        <p:spPr bwMode="auto">
          <a:xfrm flipH="1" flipV="1">
            <a:off x="4294351" y="2506778"/>
            <a:ext cx="0" cy="800100"/>
          </a:xfrm>
          <a:prstGeom prst="line">
            <a:avLst/>
          </a:prstGeom>
          <a:noFill/>
          <a:ln w="73025">
            <a:solidFill>
              <a:schemeClr val="tx1"/>
            </a:solidFill>
            <a:round/>
            <a:headEnd/>
            <a:tailEnd type="triangle" w="med" len="med"/>
          </a:ln>
          <a:effectLst/>
        </p:spPr>
        <p:txBody>
          <a:bodyPr wrap="none" anchor="ctr"/>
          <a:lstStyle/>
          <a:p>
            <a:endParaRPr lang="en-US" sz="1350"/>
          </a:p>
        </p:txBody>
      </p:sp>
      <p:sp>
        <p:nvSpPr>
          <p:cNvPr id="28" name="Line 7"/>
          <p:cNvSpPr>
            <a:spLocks noChangeShapeType="1"/>
          </p:cNvSpPr>
          <p:nvPr/>
        </p:nvSpPr>
        <p:spPr bwMode="auto">
          <a:xfrm flipH="1">
            <a:off x="5545464" y="1800225"/>
            <a:ext cx="549071" cy="448187"/>
          </a:xfrm>
          <a:prstGeom prst="line">
            <a:avLst/>
          </a:prstGeom>
          <a:noFill/>
          <a:ln w="73025">
            <a:solidFill>
              <a:srgbClr val="FFC000"/>
            </a:solidFill>
            <a:round/>
            <a:headEnd/>
            <a:tailEnd type="triangle" w="med" len="med"/>
          </a:ln>
          <a:effectLst/>
        </p:spPr>
        <p:txBody>
          <a:bodyPr wrap="none" anchor="ctr"/>
          <a:lstStyle/>
          <a:p>
            <a:endParaRPr lang="en-US" sz="1350"/>
          </a:p>
        </p:txBody>
      </p:sp>
      <p:sp>
        <p:nvSpPr>
          <p:cNvPr id="29" name="Line 7"/>
          <p:cNvSpPr>
            <a:spLocks noChangeShapeType="1"/>
          </p:cNvSpPr>
          <p:nvPr/>
        </p:nvSpPr>
        <p:spPr bwMode="auto">
          <a:xfrm flipH="1" flipV="1">
            <a:off x="2033587" y="2506778"/>
            <a:ext cx="660563" cy="228599"/>
          </a:xfrm>
          <a:prstGeom prst="line">
            <a:avLst/>
          </a:prstGeom>
          <a:noFill/>
          <a:ln w="73025">
            <a:solidFill>
              <a:srgbClr val="FFC000"/>
            </a:solidFill>
            <a:round/>
            <a:headEnd/>
            <a:tailEnd type="triangle" w="med" len="med"/>
          </a:ln>
          <a:effectLst/>
        </p:spPr>
        <p:txBody>
          <a:bodyPr wrap="none" anchor="ctr"/>
          <a:lstStyle/>
          <a:p>
            <a:endParaRPr lang="en-US" sz="1350"/>
          </a:p>
        </p:txBody>
      </p:sp>
      <p:pic>
        <p:nvPicPr>
          <p:cNvPr id="3" name="Picture 2"/>
          <p:cNvPicPr>
            <a:picLocks noChangeAspect="1"/>
          </p:cNvPicPr>
          <p:nvPr>
            <p:custDataLst>
              <p:tags r:id="rId1"/>
            </p:custDataLst>
          </p:nvPr>
        </p:nvPicPr>
        <p:blipFill>
          <a:blip r:embed="rId15" cstate="print">
            <a:extLst>
              <a:ext uri="{28A0092B-C50C-407E-A947-70E740481C1C}">
                <a14:useLocalDpi xmlns:a14="http://schemas.microsoft.com/office/drawing/2010/main" val="0"/>
              </a:ext>
            </a:extLst>
          </a:blip>
          <a:stretch>
            <a:fillRect/>
          </a:stretch>
        </p:blipFill>
        <p:spPr>
          <a:xfrm>
            <a:off x="2363869" y="2212856"/>
            <a:ext cx="923544" cy="320040"/>
          </a:xfrm>
          <a:prstGeom prst="rect">
            <a:avLst/>
          </a:prstGeom>
        </p:spPr>
      </p:pic>
      <p:pic>
        <p:nvPicPr>
          <p:cNvPr id="5" name="Picture 4"/>
          <p:cNvPicPr>
            <a:picLocks noChangeAspect="1"/>
          </p:cNvPicPr>
          <p:nvPr>
            <p:custDataLst>
              <p:tags r:id="rId2"/>
            </p:custDataLst>
          </p:nvPr>
        </p:nvPicPr>
        <p:blipFill>
          <a:blip r:embed="rId16" cstate="print">
            <a:extLst>
              <a:ext uri="{28A0092B-C50C-407E-A947-70E740481C1C}">
                <a14:useLocalDpi xmlns:a14="http://schemas.microsoft.com/office/drawing/2010/main" val="0"/>
              </a:ext>
            </a:extLst>
          </a:blip>
          <a:stretch>
            <a:fillRect/>
          </a:stretch>
        </p:blipFill>
        <p:spPr>
          <a:xfrm>
            <a:off x="5915828" y="1992218"/>
            <a:ext cx="1227125" cy="363932"/>
          </a:xfrm>
          <a:prstGeom prst="rect">
            <a:avLst/>
          </a:prstGeom>
        </p:spPr>
      </p:pic>
      <p:pic>
        <p:nvPicPr>
          <p:cNvPr id="6" name="Picture 5"/>
          <p:cNvPicPr>
            <a:picLocks noChangeAspect="1"/>
          </p:cNvPicPr>
          <p:nvPr>
            <p:custDataLst>
              <p:tags r:id="rId3"/>
            </p:custDataLst>
          </p:nvPr>
        </p:nvPicPr>
        <p:blipFill>
          <a:blip r:embed="rId17" cstate="print">
            <a:extLst>
              <a:ext uri="{28A0092B-C50C-407E-A947-70E740481C1C}">
                <a14:useLocalDpi xmlns:a14="http://schemas.microsoft.com/office/drawing/2010/main" val="0"/>
              </a:ext>
            </a:extLst>
          </a:blip>
          <a:stretch>
            <a:fillRect/>
          </a:stretch>
        </p:blipFill>
        <p:spPr>
          <a:xfrm>
            <a:off x="2929300" y="2985466"/>
            <a:ext cx="215798" cy="149962"/>
          </a:xfrm>
          <a:prstGeom prst="rect">
            <a:avLst/>
          </a:prstGeom>
        </p:spPr>
      </p:pic>
      <p:pic>
        <p:nvPicPr>
          <p:cNvPr id="7" name="Picture 6"/>
          <p:cNvPicPr>
            <a:picLocks noChangeAspect="1"/>
          </p:cNvPicPr>
          <p:nvPr>
            <p:custDataLst>
              <p:tags r:id="rId4"/>
            </p:custDataLst>
          </p:nvPr>
        </p:nvPicPr>
        <p:blipFill>
          <a:blip r:embed="rId18" cstate="print">
            <a:extLst>
              <a:ext uri="{28A0092B-C50C-407E-A947-70E740481C1C}">
                <a14:useLocalDpi xmlns:a14="http://schemas.microsoft.com/office/drawing/2010/main" val="0"/>
              </a:ext>
            </a:extLst>
          </a:blip>
          <a:stretch>
            <a:fillRect/>
          </a:stretch>
        </p:blipFill>
        <p:spPr>
          <a:xfrm>
            <a:off x="5124901" y="2563614"/>
            <a:ext cx="299923" cy="263348"/>
          </a:xfrm>
          <a:prstGeom prst="rect">
            <a:avLst/>
          </a:prstGeom>
        </p:spPr>
      </p:pic>
      <p:pic>
        <p:nvPicPr>
          <p:cNvPr id="8" name="Picture 7"/>
          <p:cNvPicPr>
            <a:picLocks noChangeAspect="1"/>
          </p:cNvPicPr>
          <p:nvPr>
            <p:custDataLst>
              <p:tags r:id="rId5"/>
            </p:custDataLst>
          </p:nvPr>
        </p:nvPicPr>
        <p:blipFill>
          <a:blip r:embed="rId19" cstate="print">
            <a:extLst>
              <a:ext uri="{28A0092B-C50C-407E-A947-70E740481C1C}">
                <a14:useLocalDpi xmlns:a14="http://schemas.microsoft.com/office/drawing/2010/main" val="0"/>
              </a:ext>
            </a:extLst>
          </a:blip>
          <a:stretch>
            <a:fillRect/>
          </a:stretch>
        </p:blipFill>
        <p:spPr>
          <a:xfrm>
            <a:off x="4216627" y="3449049"/>
            <a:ext cx="155448" cy="148133"/>
          </a:xfrm>
          <a:prstGeom prst="rect">
            <a:avLst/>
          </a:prstGeom>
        </p:spPr>
      </p:pic>
      <p:pic>
        <p:nvPicPr>
          <p:cNvPr id="11" name="Picture 10"/>
          <p:cNvPicPr>
            <a:picLocks noChangeAspect="1"/>
          </p:cNvPicPr>
          <p:nvPr>
            <p:custDataLst>
              <p:tags r:id="rId6"/>
            </p:custDataLst>
          </p:nvPr>
        </p:nvPicPr>
        <p:blipFill>
          <a:blip r:embed="rId20" cstate="print">
            <a:extLst>
              <a:ext uri="{28A0092B-C50C-407E-A947-70E740481C1C}">
                <a14:useLocalDpi xmlns:a14="http://schemas.microsoft.com/office/drawing/2010/main" val="0"/>
              </a:ext>
            </a:extLst>
          </a:blip>
          <a:stretch>
            <a:fillRect/>
          </a:stretch>
        </p:blipFill>
        <p:spPr>
          <a:xfrm>
            <a:off x="5363914" y="3142164"/>
            <a:ext cx="1461211" cy="343814"/>
          </a:xfrm>
          <a:prstGeom prst="rect">
            <a:avLst/>
          </a:prstGeom>
        </p:spPr>
      </p:pic>
      <p:pic>
        <p:nvPicPr>
          <p:cNvPr id="46" name="Picture 45"/>
          <p:cNvPicPr>
            <a:picLocks noChangeAspect="1"/>
          </p:cNvPicPr>
          <p:nvPr>
            <p:custDataLst>
              <p:tags r:id="rId7"/>
            </p:custDataLst>
          </p:nvPr>
        </p:nvPicPr>
        <p:blipFill>
          <a:blip r:embed="rId21" cstate="print">
            <a:extLst>
              <a:ext uri="{28A0092B-C50C-407E-A947-70E740481C1C}">
                <a14:useLocalDpi xmlns:a14="http://schemas.microsoft.com/office/drawing/2010/main" val="0"/>
              </a:ext>
            </a:extLst>
          </a:blip>
          <a:stretch>
            <a:fillRect/>
          </a:stretch>
        </p:blipFill>
        <p:spPr>
          <a:xfrm>
            <a:off x="932272" y="4960877"/>
            <a:ext cx="6462293" cy="923773"/>
          </a:xfrm>
          <a:prstGeom prst="rect">
            <a:avLst/>
          </a:prstGeom>
        </p:spPr>
      </p:pic>
      <p:pic>
        <p:nvPicPr>
          <p:cNvPr id="45" name="Picture 44"/>
          <p:cNvPicPr>
            <a:picLocks noChangeAspect="1"/>
          </p:cNvPicPr>
          <p:nvPr>
            <p:custDataLst>
              <p:tags r:id="rId8"/>
            </p:custDataLst>
          </p:nvPr>
        </p:nvPicPr>
        <p:blipFill>
          <a:blip r:embed="rId22" cstate="print">
            <a:extLst>
              <a:ext uri="{28A0092B-C50C-407E-A947-70E740481C1C}">
                <a14:useLocalDpi xmlns:a14="http://schemas.microsoft.com/office/drawing/2010/main" val="0"/>
              </a:ext>
            </a:extLst>
          </a:blip>
          <a:stretch>
            <a:fillRect/>
          </a:stretch>
        </p:blipFill>
        <p:spPr>
          <a:xfrm>
            <a:off x="4438529" y="2513976"/>
            <a:ext cx="234544" cy="296266"/>
          </a:xfrm>
          <a:prstGeom prst="rect">
            <a:avLst/>
          </a:prstGeom>
        </p:spPr>
      </p:pic>
      <p:pic>
        <p:nvPicPr>
          <p:cNvPr id="57" name="Picture 56"/>
          <p:cNvPicPr>
            <a:picLocks noChangeAspect="1"/>
          </p:cNvPicPr>
          <p:nvPr>
            <p:custDataLst>
              <p:tags r:id="rId9"/>
            </p:custDataLst>
          </p:nvPr>
        </p:nvPicPr>
        <p:blipFill>
          <a:blip r:embed="rId23" cstate="print">
            <a:extLst>
              <a:ext uri="{28A0092B-C50C-407E-A947-70E740481C1C}">
                <a14:useLocalDpi xmlns:a14="http://schemas.microsoft.com/office/drawing/2010/main" val="0"/>
              </a:ext>
            </a:extLst>
          </a:blip>
          <a:stretch>
            <a:fillRect/>
          </a:stretch>
        </p:blipFill>
        <p:spPr>
          <a:xfrm>
            <a:off x="379550" y="3692029"/>
            <a:ext cx="3308075" cy="243264"/>
          </a:xfrm>
          <a:prstGeom prst="rect">
            <a:avLst/>
          </a:prstGeom>
        </p:spPr>
      </p:pic>
      <p:pic>
        <p:nvPicPr>
          <p:cNvPr id="58" name="Picture 57"/>
          <p:cNvPicPr>
            <a:picLocks noChangeAspect="1"/>
          </p:cNvPicPr>
          <p:nvPr>
            <p:custDataLst>
              <p:tags r:id="rId10"/>
            </p:custDataLst>
          </p:nvPr>
        </p:nvPicPr>
        <p:blipFill>
          <a:blip r:embed="rId24" cstate="print">
            <a:extLst>
              <a:ext uri="{28A0092B-C50C-407E-A947-70E740481C1C}">
                <a14:useLocalDpi xmlns:a14="http://schemas.microsoft.com/office/drawing/2010/main" val="0"/>
              </a:ext>
            </a:extLst>
          </a:blip>
          <a:stretch>
            <a:fillRect/>
          </a:stretch>
        </p:blipFill>
        <p:spPr>
          <a:xfrm>
            <a:off x="747436" y="4052226"/>
            <a:ext cx="3295043" cy="234576"/>
          </a:xfrm>
          <a:prstGeom prst="rect">
            <a:avLst/>
          </a:prstGeom>
        </p:spPr>
      </p:pic>
      <p:pic>
        <p:nvPicPr>
          <p:cNvPr id="61" name="Picture 60"/>
          <p:cNvPicPr>
            <a:picLocks noChangeAspect="1"/>
          </p:cNvPicPr>
          <p:nvPr>
            <p:custDataLst>
              <p:tags r:id="rId11"/>
            </p:custDataLst>
          </p:nvPr>
        </p:nvPicPr>
        <p:blipFill>
          <a:blip r:embed="rId25" cstate="print">
            <a:extLst>
              <a:ext uri="{28A0092B-C50C-407E-A947-70E740481C1C}">
                <a14:useLocalDpi xmlns:a14="http://schemas.microsoft.com/office/drawing/2010/main" val="0"/>
              </a:ext>
            </a:extLst>
          </a:blip>
          <a:stretch>
            <a:fillRect/>
          </a:stretch>
        </p:blipFill>
        <p:spPr>
          <a:xfrm>
            <a:off x="747435" y="4324984"/>
            <a:ext cx="3539223" cy="252410"/>
          </a:xfrm>
          <a:prstGeom prst="rect">
            <a:avLst/>
          </a:prstGeom>
        </p:spPr>
      </p:pic>
      <p:pic>
        <p:nvPicPr>
          <p:cNvPr id="60" name="Picture 59"/>
          <p:cNvPicPr>
            <a:picLocks noChangeAspect="1"/>
          </p:cNvPicPr>
          <p:nvPr>
            <p:custDataLst>
              <p:tags r:id="rId12"/>
            </p:custDataLst>
          </p:nvPr>
        </p:nvPicPr>
        <p:blipFill>
          <a:blip r:embed="rId26" cstate="print">
            <a:extLst>
              <a:ext uri="{28A0092B-C50C-407E-A947-70E740481C1C}">
                <a14:useLocalDpi xmlns:a14="http://schemas.microsoft.com/office/drawing/2010/main" val="0"/>
              </a:ext>
            </a:extLst>
          </a:blip>
          <a:stretch>
            <a:fillRect/>
          </a:stretch>
        </p:blipFill>
        <p:spPr>
          <a:xfrm>
            <a:off x="730531" y="4676543"/>
            <a:ext cx="4613335" cy="208512"/>
          </a:xfrm>
          <a:prstGeom prst="rect">
            <a:avLst/>
          </a:prstGeom>
        </p:spPr>
      </p:pic>
    </p:spTree>
    <p:extLst>
      <p:ext uri="{BB962C8B-B14F-4D97-AF65-F5344CB8AC3E}">
        <p14:creationId xmlns:p14="http://schemas.microsoft.com/office/powerpoint/2010/main" val="31881977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a:t>
            </a:r>
            <a:r>
              <a:rPr lang="hu-HU" dirty="0" smtClean="0"/>
              <a:t>ért az inverzzel, miért balról</a:t>
            </a:r>
            <a:r>
              <a:rPr lang="en-US" dirty="0" smtClean="0"/>
              <a:t>?</a:t>
            </a:r>
            <a:r>
              <a:rPr lang="en-US" dirty="0" smtClean="0"/>
              <a:t/>
            </a:r>
            <a:br>
              <a:rPr lang="en-US" dirty="0" smtClean="0"/>
            </a:br>
            <a:r>
              <a:rPr lang="en-US" dirty="0" smtClean="0"/>
              <a:t>1</a:t>
            </a:r>
            <a:r>
              <a:rPr lang="hu-HU" dirty="0" smtClean="0"/>
              <a:t> rész</a:t>
            </a:r>
            <a:r>
              <a:rPr lang="en-US" dirty="0" smtClean="0"/>
              <a:t>: </a:t>
            </a:r>
            <a:r>
              <a:rPr lang="hu-HU" dirty="0" smtClean="0"/>
              <a:t>a síkegyenlet</a:t>
            </a:r>
            <a:endParaRPr lang="en-US" dirty="0"/>
          </a:p>
        </p:txBody>
      </p:sp>
      <p:sp>
        <p:nvSpPr>
          <p:cNvPr id="3" name="Content Placeholder 2"/>
          <p:cNvSpPr>
            <a:spLocks noGrp="1"/>
          </p:cNvSpPr>
          <p:nvPr>
            <p:ph idx="1"/>
          </p:nvPr>
        </p:nvSpPr>
        <p:spPr/>
        <p:txBody>
          <a:bodyPr/>
          <a:lstStyle/>
          <a:p>
            <a:r>
              <a:rPr lang="hu-HU" dirty="0" smtClean="0"/>
              <a:t>a sík explicit </a:t>
            </a:r>
            <a:r>
              <a:rPr lang="hu-HU" dirty="0" err="1" smtClean="0"/>
              <a:t>egynlete</a:t>
            </a:r>
            <a:endParaRPr lang="en-US" dirty="0" smtClean="0"/>
          </a:p>
          <a:p>
            <a:pPr lvl="1"/>
            <a:r>
              <a:rPr lang="hu-HU" dirty="0" smtClean="0"/>
              <a:t>ahol</a:t>
            </a:r>
            <a:r>
              <a:rPr lang="en-US" dirty="0" smtClean="0"/>
              <a:t> </a:t>
            </a:r>
            <a:r>
              <a:rPr lang="en-US" dirty="0" smtClean="0"/>
              <a:t>A, B, C </a:t>
            </a:r>
            <a:r>
              <a:rPr lang="hu-HU" dirty="0" smtClean="0"/>
              <a:t>csak számok</a:t>
            </a:r>
            <a:endParaRPr lang="en-US" dirty="0" smtClean="0"/>
          </a:p>
          <a:p>
            <a:r>
              <a:rPr lang="hu-HU" dirty="0" smtClean="0"/>
              <a:t>könnyen átírható a sík implicit egyenletévé</a:t>
            </a:r>
            <a:endParaRPr lang="en-US" dirty="0" smtClean="0"/>
          </a:p>
          <a:p>
            <a:pPr lvl="1"/>
            <a:endParaRPr lang="en-US" dirty="0" smtClean="0"/>
          </a:p>
          <a:p>
            <a:pPr lvl="1"/>
            <a:r>
              <a:rPr lang="hu-HU" dirty="0" smtClean="0"/>
              <a:t>ahol</a:t>
            </a:r>
            <a:r>
              <a:rPr lang="en-US" dirty="0" smtClean="0"/>
              <a:t> </a:t>
            </a:r>
            <a:r>
              <a:rPr lang="en-US" dirty="0" smtClean="0"/>
              <a:t>A, B, C, </a:t>
            </a:r>
            <a:r>
              <a:rPr lang="en-US" dirty="0" smtClean="0"/>
              <a:t>D</a:t>
            </a:r>
            <a:r>
              <a:rPr lang="hu-HU" dirty="0" smtClean="0"/>
              <a:t> csak számok</a:t>
            </a:r>
            <a:endParaRPr lang="en-US" dirty="0" smtClean="0"/>
          </a:p>
          <a:p>
            <a:pPr lvl="1"/>
            <a:r>
              <a:rPr lang="hu-HU" dirty="0" smtClean="0"/>
              <a:t>az</a:t>
            </a:r>
            <a:r>
              <a:rPr lang="en-US" dirty="0" smtClean="0"/>
              <a:t> </a:t>
            </a:r>
            <a:r>
              <a:rPr lang="en-US" dirty="0" err="1" smtClean="0"/>
              <a:t>x,y,z</a:t>
            </a:r>
            <a:r>
              <a:rPr lang="en-US" dirty="0" smtClean="0"/>
              <a:t> </a:t>
            </a:r>
            <a:r>
              <a:rPr lang="hu-HU" dirty="0" smtClean="0"/>
              <a:t>pont a síkon van, ha kielégíti az egyenletet</a:t>
            </a:r>
            <a:endParaRPr lang="en-US" dirty="0" smtClean="0"/>
          </a:p>
          <a:p>
            <a:pPr lvl="1"/>
            <a:r>
              <a:rPr lang="hu-HU" dirty="0" smtClean="0"/>
              <a:t>a </a:t>
            </a:r>
            <a:r>
              <a:rPr lang="hu-HU" dirty="0" err="1" smtClean="0"/>
              <a:t>skalárszozattal</a:t>
            </a:r>
            <a:r>
              <a:rPr lang="hu-HU" dirty="0" smtClean="0"/>
              <a:t> </a:t>
            </a:r>
            <a:r>
              <a:rPr lang="hu-HU" dirty="0"/>
              <a:t>í</a:t>
            </a:r>
            <a:r>
              <a:rPr lang="hu-HU" dirty="0" smtClean="0"/>
              <a:t>gy írható</a:t>
            </a:r>
            <a:endParaRPr lang="en-US" dirty="0" smtClean="0"/>
          </a:p>
          <a:p>
            <a:endParaRPr lang="en-US" dirty="0"/>
          </a:p>
        </p:txBody>
      </p:sp>
      <p:pic>
        <p:nvPicPr>
          <p:cNvPr id="6" name="Picture 5"/>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4083248" y="1941430"/>
            <a:ext cx="2392278" cy="257517"/>
          </a:xfrm>
          <a:prstGeom prst="rect">
            <a:avLst/>
          </a:prstGeom>
        </p:spPr>
      </p:pic>
      <p:pic>
        <p:nvPicPr>
          <p:cNvPr id="8" name="Picture 7"/>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538898" y="3313094"/>
            <a:ext cx="2434710" cy="238496"/>
          </a:xfrm>
          <a:prstGeom prst="rect">
            <a:avLst/>
          </a:prstGeom>
        </p:spPr>
      </p:pic>
      <p:pic>
        <p:nvPicPr>
          <p:cNvPr id="10" name="Picture 9"/>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1369664" y="4886856"/>
            <a:ext cx="2646869" cy="1018364"/>
          </a:xfrm>
          <a:prstGeom prst="rect">
            <a:avLst/>
          </a:prstGeom>
        </p:spPr>
      </p:pic>
      <p:cxnSp>
        <p:nvCxnSpPr>
          <p:cNvPr id="12" name="Straight Arrow Connector 11"/>
          <p:cNvCxnSpPr/>
          <p:nvPr/>
        </p:nvCxnSpPr>
        <p:spPr>
          <a:xfrm flipV="1">
            <a:off x="6340588" y="4285776"/>
            <a:ext cx="0" cy="2155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385366" y="6048709"/>
            <a:ext cx="3337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340588" y="5363526"/>
            <a:ext cx="1414463" cy="6913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340587" y="4883646"/>
            <a:ext cx="538844" cy="11613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800397" y="4658061"/>
            <a:ext cx="482846" cy="1018364"/>
          </a:xfrm>
          <a:prstGeom prst="rect">
            <a:avLst/>
          </a:prstGeom>
        </p:spPr>
      </p:pic>
      <p:cxnSp>
        <p:nvCxnSpPr>
          <p:cNvPr id="23" name="Straight Connector 22"/>
          <p:cNvCxnSpPr/>
          <p:nvPr/>
        </p:nvCxnSpPr>
        <p:spPr>
          <a:xfrm>
            <a:off x="6666583" y="4487290"/>
            <a:ext cx="941510" cy="1800225"/>
          </a:xfrm>
          <a:prstGeom prst="line">
            <a:avLst/>
          </a:prstGeom>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rot="3914241">
            <a:off x="6762811" y="5476866"/>
            <a:ext cx="214601" cy="997273"/>
          </a:xfrm>
          <a:prstGeom prst="rightBrace">
            <a:avLst>
              <a:gd name="adj1" fmla="val 5398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pic>
        <p:nvPicPr>
          <p:cNvPr id="26" name="Picture 25"/>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6712049" y="6127656"/>
            <a:ext cx="367255" cy="168264"/>
          </a:xfrm>
          <a:prstGeom prst="rect">
            <a:avLst/>
          </a:prstGeom>
        </p:spPr>
      </p:pic>
      <p:sp>
        <p:nvSpPr>
          <p:cNvPr id="27" name="TextBox 26"/>
          <p:cNvSpPr txBox="1"/>
          <p:nvPr/>
        </p:nvSpPr>
        <p:spPr>
          <a:xfrm>
            <a:off x="2258529" y="5905220"/>
            <a:ext cx="1619354" cy="323165"/>
          </a:xfrm>
          <a:prstGeom prst="rect">
            <a:avLst/>
          </a:prstGeom>
          <a:noFill/>
        </p:spPr>
        <p:txBody>
          <a:bodyPr wrap="none" rtlCol="0">
            <a:spAutoFit/>
          </a:bodyPr>
          <a:lstStyle/>
          <a:p>
            <a:r>
              <a:rPr lang="hu-HU" sz="1500" dirty="0" smtClean="0">
                <a:latin typeface="Whipsmart" panose="020B0502030203050204" pitchFamily="34" charset="0"/>
              </a:rPr>
              <a:t>a sík normálvektora</a:t>
            </a:r>
            <a:endParaRPr lang="en-US" sz="1500" dirty="0">
              <a:latin typeface="Whipsmart" panose="020B0502030203050204" pitchFamily="34" charset="0"/>
            </a:endParaRPr>
          </a:p>
        </p:txBody>
      </p:sp>
    </p:spTree>
    <p:extLst>
      <p:ext uri="{BB962C8B-B14F-4D97-AF65-F5344CB8AC3E}">
        <p14:creationId xmlns:p14="http://schemas.microsoft.com/office/powerpoint/2010/main" val="283199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Mi</a:t>
            </a:r>
            <a:r>
              <a:rPr lang="hu-HU" dirty="0"/>
              <a:t>ért az inverzzel, miért balról</a:t>
            </a:r>
            <a:r>
              <a:rPr lang="en-US" dirty="0"/>
              <a:t>?</a:t>
            </a:r>
            <a:r>
              <a:rPr lang="en-US" dirty="0" smtClean="0"/>
              <a:t/>
            </a:r>
            <a:br>
              <a:rPr lang="en-US" dirty="0" smtClean="0"/>
            </a:br>
            <a:r>
              <a:rPr lang="en-US" dirty="0" smtClean="0"/>
              <a:t>2</a:t>
            </a:r>
            <a:r>
              <a:rPr lang="hu-HU" dirty="0" smtClean="0"/>
              <a:t>.rész</a:t>
            </a:r>
            <a:r>
              <a:rPr lang="en-US" dirty="0" smtClean="0"/>
              <a:t>: </a:t>
            </a:r>
            <a:r>
              <a:rPr lang="en-US" dirty="0" err="1" smtClean="0"/>
              <a:t>homog</a:t>
            </a:r>
            <a:r>
              <a:rPr lang="hu-HU" dirty="0" smtClean="0"/>
              <a:t>én koordinátákkal</a:t>
            </a:r>
            <a:endParaRPr lang="en-US" dirty="0"/>
          </a:p>
        </p:txBody>
      </p:sp>
      <p:sp>
        <p:nvSpPr>
          <p:cNvPr id="3" name="Content Placeholder 2"/>
          <p:cNvSpPr>
            <a:spLocks noGrp="1"/>
          </p:cNvSpPr>
          <p:nvPr>
            <p:ph idx="1"/>
          </p:nvPr>
        </p:nvSpPr>
        <p:spPr/>
        <p:txBody>
          <a:bodyPr/>
          <a:lstStyle/>
          <a:p>
            <a:r>
              <a:rPr lang="hu-HU" dirty="0" smtClean="0"/>
              <a:t>A Descartes-koordinátás egyenlet ez volt</a:t>
            </a:r>
            <a:endParaRPr lang="en-US" dirty="0" smtClean="0"/>
          </a:p>
          <a:p>
            <a:endParaRPr lang="en-US" dirty="0"/>
          </a:p>
          <a:p>
            <a:r>
              <a:rPr lang="hu-HU" dirty="0" smtClean="0"/>
              <a:t>helyettesítsük be a                 homogé</a:t>
            </a:r>
            <a:r>
              <a:rPr lang="hu-HU" dirty="0" smtClean="0"/>
              <a:t>n koordinátákat</a:t>
            </a:r>
            <a:r>
              <a:rPr lang="hu-HU" dirty="0" smtClean="0"/>
              <a:t> </a:t>
            </a:r>
            <a:endParaRPr lang="en-US" dirty="0"/>
          </a:p>
          <a:p>
            <a:endParaRPr lang="en-US" dirty="0" smtClean="0"/>
          </a:p>
          <a:p>
            <a:endParaRPr lang="en-US" dirty="0"/>
          </a:p>
          <a:p>
            <a:r>
              <a:rPr lang="hu-HU" dirty="0" smtClean="0"/>
              <a:t>szorozzunk</a:t>
            </a:r>
            <a:r>
              <a:rPr lang="en-US" dirty="0" smtClean="0"/>
              <a:t>     </a:t>
            </a:r>
            <a:r>
              <a:rPr lang="hu-HU" dirty="0" err="1" smtClean="0"/>
              <a:t>-vel</a:t>
            </a:r>
            <a:r>
              <a:rPr lang="hu-HU" dirty="0" smtClean="0"/>
              <a:t> és engedjük meg, hogy</a:t>
            </a:r>
            <a:endParaRPr lang="en-US" dirty="0" smtClean="0"/>
          </a:p>
          <a:p>
            <a:endParaRPr lang="en-US" dirty="0"/>
          </a:p>
          <a:p>
            <a:r>
              <a:rPr lang="hu-HU" dirty="0" smtClean="0"/>
              <a:t>mátrixszorzással így írható</a:t>
            </a:r>
            <a:endParaRPr lang="en-US" dirty="0" smtClean="0"/>
          </a:p>
        </p:txBody>
      </p:sp>
      <p:pic>
        <p:nvPicPr>
          <p:cNvPr id="4" name="Picture 3"/>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1359575" y="2472437"/>
            <a:ext cx="2434710" cy="238496"/>
          </a:xfrm>
          <a:prstGeom prst="rect">
            <a:avLst/>
          </a:prstGeom>
        </p:spPr>
      </p:pic>
      <p:pic>
        <p:nvPicPr>
          <p:cNvPr id="6" name="Picture 5"/>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1405605" y="3523409"/>
            <a:ext cx="2778554" cy="497477"/>
          </a:xfrm>
          <a:prstGeom prst="rect">
            <a:avLst/>
          </a:prstGeom>
        </p:spPr>
      </p:pic>
      <p:pic>
        <p:nvPicPr>
          <p:cNvPr id="8" name="Picture 7"/>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1359575" y="5065010"/>
            <a:ext cx="2616142" cy="238496"/>
          </a:xfrm>
          <a:prstGeom prst="rect">
            <a:avLst/>
          </a:prstGeom>
        </p:spPr>
      </p:pic>
      <p:pic>
        <p:nvPicPr>
          <p:cNvPr id="10" name="Picture 9"/>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3569766" y="2857033"/>
            <a:ext cx="1410493" cy="436024"/>
          </a:xfrm>
          <a:prstGeom prst="rect">
            <a:avLst/>
          </a:prstGeom>
        </p:spPr>
      </p:pic>
      <p:pic>
        <p:nvPicPr>
          <p:cNvPr id="12" name="Picture 11"/>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2629544" y="4515214"/>
            <a:ext cx="165338" cy="166801"/>
          </a:xfrm>
          <a:prstGeom prst="rect">
            <a:avLst/>
          </a:prstGeom>
        </p:spPr>
      </p:pic>
      <p:pic>
        <p:nvPicPr>
          <p:cNvPr id="14" name="Picture 13"/>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6889964" y="4534150"/>
            <a:ext cx="626237" cy="171191"/>
          </a:xfrm>
          <a:prstGeom prst="rect">
            <a:avLst/>
          </a:prstGeom>
        </p:spPr>
      </p:pic>
      <p:pic>
        <p:nvPicPr>
          <p:cNvPr id="19" name="Picture 18"/>
          <p:cNvPicPr>
            <a:picLocks noChangeAspect="1"/>
          </p:cNvPicPr>
          <p:nvPr>
            <p:custDataLst>
              <p:tags r:id="rId7"/>
            </p:custDataLst>
          </p:nvPr>
        </p:nvPicPr>
        <p:blipFill>
          <a:blip r:embed="rId15" cstate="print">
            <a:extLst>
              <a:ext uri="{28A0092B-C50C-407E-A947-70E740481C1C}">
                <a14:useLocalDpi xmlns:a14="http://schemas.microsoft.com/office/drawing/2010/main" val="0"/>
              </a:ext>
            </a:extLst>
          </a:blip>
          <a:stretch>
            <a:fillRect/>
          </a:stretch>
        </p:blipFill>
        <p:spPr>
          <a:xfrm>
            <a:off x="4643850" y="5486552"/>
            <a:ext cx="2499089" cy="1309535"/>
          </a:xfrm>
          <a:prstGeom prst="rect">
            <a:avLst/>
          </a:prstGeom>
        </p:spPr>
      </p:pic>
      <p:sp>
        <p:nvSpPr>
          <p:cNvPr id="17" name="TextBox 16"/>
          <p:cNvSpPr txBox="1"/>
          <p:nvPr/>
        </p:nvSpPr>
        <p:spPr>
          <a:xfrm>
            <a:off x="5287706" y="4926066"/>
            <a:ext cx="2228495" cy="553998"/>
          </a:xfrm>
          <a:prstGeom prst="rect">
            <a:avLst/>
          </a:prstGeom>
          <a:noFill/>
        </p:spPr>
        <p:txBody>
          <a:bodyPr wrap="none" rtlCol="0">
            <a:spAutoFit/>
          </a:bodyPr>
          <a:lstStyle/>
          <a:p>
            <a:pPr algn="ctr"/>
            <a:r>
              <a:rPr lang="hu-HU" sz="1500" dirty="0" smtClean="0">
                <a:latin typeface="Whipsmart" panose="020B0502030203050204" pitchFamily="34" charset="0"/>
              </a:rPr>
              <a:t>a sík normálvektora</a:t>
            </a:r>
          </a:p>
          <a:p>
            <a:pPr algn="ctr"/>
            <a:r>
              <a:rPr lang="hu-HU" sz="1500" dirty="0" smtClean="0">
                <a:latin typeface="Whipsmart" panose="020B0502030203050204" pitchFamily="34" charset="0"/>
              </a:rPr>
              <a:t>az origótól vett távolsággal</a:t>
            </a:r>
            <a:endParaRPr lang="en-US" sz="1500" dirty="0">
              <a:latin typeface="Whipsmart" panose="020B0502030203050204" pitchFamily="34" charset="0"/>
            </a:endParaRPr>
          </a:p>
        </p:txBody>
      </p:sp>
    </p:spTree>
    <p:extLst>
      <p:ext uri="{BB962C8B-B14F-4D97-AF65-F5344CB8AC3E}">
        <p14:creationId xmlns:p14="http://schemas.microsoft.com/office/powerpoint/2010/main" val="2763119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a:t>
            </a:r>
            <a:r>
              <a:rPr lang="hu-HU" dirty="0"/>
              <a:t>ért az inverzzel, miért balról</a:t>
            </a:r>
            <a:r>
              <a:rPr lang="en-US" dirty="0"/>
              <a:t>?</a:t>
            </a:r>
            <a:r>
              <a:rPr lang="en-US" dirty="0" smtClean="0"/>
              <a:t/>
            </a:r>
            <a:br>
              <a:rPr lang="en-US" dirty="0" smtClean="0"/>
            </a:br>
            <a:r>
              <a:rPr lang="en-US" dirty="0" smtClean="0"/>
              <a:t>3</a:t>
            </a:r>
            <a:r>
              <a:rPr lang="hu-HU" dirty="0" smtClean="0"/>
              <a:t>. rész</a:t>
            </a:r>
            <a:r>
              <a:rPr lang="en-US" dirty="0" smtClean="0"/>
              <a:t>: </a:t>
            </a:r>
            <a:r>
              <a:rPr lang="hu-HU" dirty="0" smtClean="0"/>
              <a:t>invertálható transzformációk</a:t>
            </a:r>
            <a:endParaRPr lang="en-US" dirty="0"/>
          </a:p>
        </p:txBody>
      </p:sp>
      <p:pic>
        <p:nvPicPr>
          <p:cNvPr id="4" name="Picture 2" descr="http://ecx.images-amazon.com/images/I/51CnK75y2ZL.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94564" y="3527981"/>
            <a:ext cx="2026011" cy="202601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ecx.images-amazon.com/images/I/51mh-5Nfx7L.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1784" y="2863794"/>
            <a:ext cx="2012361" cy="2810560"/>
          </a:xfrm>
          <a:prstGeom prst="rect">
            <a:avLst/>
          </a:prstGeom>
          <a:noFill/>
          <a:extLst>
            <a:ext uri="{909E8E84-426E-40DD-AFC4-6F175D3DCCD1}">
              <a14:hiddenFill xmlns:a14="http://schemas.microsoft.com/office/drawing/2010/main">
                <a:solidFill>
                  <a:srgbClr val="FFFFFF"/>
                </a:solidFill>
              </a14:hiddenFill>
            </a:ext>
          </a:extLst>
        </p:spPr>
      </p:pic>
      <p:sp>
        <p:nvSpPr>
          <p:cNvPr id="6" name="Szövegdoboz 23"/>
          <p:cNvSpPr txBox="1">
            <a:spLocks noChangeArrowheads="1"/>
          </p:cNvSpPr>
          <p:nvPr/>
        </p:nvSpPr>
        <p:spPr bwMode="auto">
          <a:xfrm>
            <a:off x="288126" y="2608121"/>
            <a:ext cx="16015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sz="1800" dirty="0" smtClean="0">
                <a:latin typeface="Whipsmart" pitchFamily="34" charset="0"/>
              </a:rPr>
              <a:t>eredeti alakzat</a:t>
            </a:r>
            <a:endParaRPr lang="hu-HU" altLang="en-US" sz="1800" dirty="0">
              <a:latin typeface="Whipsmart" pitchFamily="34" charset="0"/>
            </a:endParaRPr>
          </a:p>
        </p:txBody>
      </p:sp>
      <p:sp>
        <p:nvSpPr>
          <p:cNvPr id="7" name="Szövegdoboz 23"/>
          <p:cNvSpPr txBox="1">
            <a:spLocks noChangeArrowheads="1"/>
          </p:cNvSpPr>
          <p:nvPr/>
        </p:nvSpPr>
        <p:spPr bwMode="auto">
          <a:xfrm>
            <a:off x="6725555" y="4028348"/>
            <a:ext cx="21184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sz="1800" dirty="0" smtClean="0">
                <a:latin typeface="Whipsmart" pitchFamily="34" charset="0"/>
              </a:rPr>
              <a:t>transzformált alakzat</a:t>
            </a:r>
            <a:endParaRPr lang="hu-HU" altLang="en-US" sz="1800" dirty="0">
              <a:latin typeface="Whipsmart" pitchFamily="34" charset="0"/>
            </a:endParaRPr>
          </a:p>
        </p:txBody>
      </p:sp>
      <p:sp>
        <p:nvSpPr>
          <p:cNvPr id="8" name="Oval 9"/>
          <p:cNvSpPr>
            <a:spLocks noChangeArrowheads="1"/>
          </p:cNvSpPr>
          <p:nvPr/>
        </p:nvSpPr>
        <p:spPr bwMode="auto">
          <a:xfrm>
            <a:off x="2757497" y="2904492"/>
            <a:ext cx="167769" cy="168696"/>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800"/>
          </a:p>
        </p:txBody>
      </p:sp>
      <p:pic>
        <p:nvPicPr>
          <p:cNvPr id="9" name="Picture 8"/>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2756722" y="2634341"/>
            <a:ext cx="164592" cy="226772"/>
          </a:xfrm>
          <a:prstGeom prst="rect">
            <a:avLst/>
          </a:prstGeom>
        </p:spPr>
      </p:pic>
      <p:sp>
        <p:nvSpPr>
          <p:cNvPr id="10" name="Oval 9"/>
          <p:cNvSpPr>
            <a:spLocks noChangeArrowheads="1"/>
          </p:cNvSpPr>
          <p:nvPr/>
        </p:nvSpPr>
        <p:spPr bwMode="auto">
          <a:xfrm>
            <a:off x="6265176" y="3679444"/>
            <a:ext cx="171397" cy="172344"/>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800"/>
          </a:p>
        </p:txBody>
      </p:sp>
      <p:pic>
        <p:nvPicPr>
          <p:cNvPr id="11" name="Picture 10"/>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6227412" y="3299656"/>
            <a:ext cx="197528" cy="272150"/>
          </a:xfrm>
          <a:prstGeom prst="rect">
            <a:avLst/>
          </a:prstGeom>
        </p:spPr>
      </p:pic>
      <p:sp>
        <p:nvSpPr>
          <p:cNvPr id="12" name="Line 15"/>
          <p:cNvSpPr>
            <a:spLocks noChangeShapeType="1"/>
          </p:cNvSpPr>
          <p:nvPr/>
        </p:nvSpPr>
        <p:spPr bwMode="auto">
          <a:xfrm>
            <a:off x="3379425" y="3300464"/>
            <a:ext cx="1577848" cy="407111"/>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pic>
        <p:nvPicPr>
          <p:cNvPr id="13" name="Picture 12"/>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3998442" y="3618346"/>
            <a:ext cx="143390" cy="168264"/>
          </a:xfrm>
          <a:prstGeom prst="rect">
            <a:avLst/>
          </a:prstGeom>
        </p:spPr>
      </p:pic>
      <p:pic>
        <p:nvPicPr>
          <p:cNvPr id="14" name="Picture 13"/>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4189084" y="2917395"/>
            <a:ext cx="377496" cy="229717"/>
          </a:xfrm>
          <a:prstGeom prst="rect">
            <a:avLst/>
          </a:prstGeom>
        </p:spPr>
      </p:pic>
      <p:sp>
        <p:nvSpPr>
          <p:cNvPr id="15" name="Line 15"/>
          <p:cNvSpPr>
            <a:spLocks noChangeShapeType="1"/>
          </p:cNvSpPr>
          <p:nvPr/>
        </p:nvSpPr>
        <p:spPr bwMode="auto">
          <a:xfrm>
            <a:off x="3248130" y="3069169"/>
            <a:ext cx="1746434" cy="458812"/>
          </a:xfrm>
          <a:prstGeom prst="line">
            <a:avLst/>
          </a:prstGeom>
          <a:noFill/>
          <a:ln w="76200">
            <a:solidFill>
              <a:schemeClr val="tx1"/>
            </a:solidFill>
            <a:round/>
            <a:headEnd type="triangle"/>
            <a:tailEnd type="none" w="med" len="med"/>
          </a:ln>
          <a:extLst>
            <a:ext uri="{909E8E84-426E-40DD-AFC4-6F175D3DCCD1}">
              <a14:hiddenFill xmlns:a14="http://schemas.microsoft.com/office/drawing/2010/main">
                <a:noFill/>
              </a14:hiddenFill>
            </a:ext>
          </a:extLst>
        </p:spPr>
        <p:txBody>
          <a:bodyPr/>
          <a:lstStyle/>
          <a:p>
            <a:endParaRPr lang="en-US" sz="1350"/>
          </a:p>
        </p:txBody>
      </p:sp>
      <p:pic>
        <p:nvPicPr>
          <p:cNvPr id="16" name="Picture 15"/>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2756722" y="2156361"/>
            <a:ext cx="1636918" cy="367621"/>
          </a:xfrm>
          <a:prstGeom prst="rect">
            <a:avLst/>
          </a:prstGeom>
        </p:spPr>
      </p:pic>
    </p:spTree>
    <p:extLst>
      <p:ext uri="{BB962C8B-B14F-4D97-AF65-F5344CB8AC3E}">
        <p14:creationId xmlns:p14="http://schemas.microsoft.com/office/powerpoint/2010/main" val="51899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Mennyiségek és mértékegységek</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02356834"/>
              </p:ext>
            </p:extLst>
          </p:nvPr>
        </p:nvGraphicFramePr>
        <p:xfrm>
          <a:off x="438616" y="2181580"/>
          <a:ext cx="8170124" cy="2766016"/>
        </p:xfrm>
        <a:graphic>
          <a:graphicData uri="http://schemas.openxmlformats.org/drawingml/2006/table">
            <a:tbl>
              <a:tblPr firstRow="1" bandRow="1">
                <a:tableStyleId>{5C22544A-7EE6-4342-B048-85BDC9FD1C3A}</a:tableStyleId>
              </a:tblPr>
              <a:tblGrid>
                <a:gridCol w="2527608"/>
                <a:gridCol w="1557454"/>
                <a:gridCol w="2538761"/>
                <a:gridCol w="1546301"/>
              </a:tblGrid>
              <a:tr h="531484">
                <a:tc>
                  <a:txBody>
                    <a:bodyPr/>
                    <a:lstStyle/>
                    <a:p>
                      <a:pPr algn="ctr"/>
                      <a:r>
                        <a:rPr lang="hu-HU" dirty="0" smtClean="0">
                          <a:latin typeface="Whipsmart" panose="020B0502030203050204" pitchFamily="34" charset="0"/>
                        </a:rPr>
                        <a:t>Mennyiség</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Mértékegység</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Mennyiség</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Mértékegység</a:t>
                      </a:r>
                      <a:endParaRPr lang="en-US" dirty="0">
                        <a:latin typeface="Whipsmart" panose="020B0502030203050204" pitchFamily="34" charset="0"/>
                      </a:endParaRPr>
                    </a:p>
                  </a:txBody>
                  <a:tcPr/>
                </a:tc>
              </a:tr>
              <a:tr h="591416">
                <a:tc>
                  <a:txBody>
                    <a:bodyPr/>
                    <a:lstStyle/>
                    <a:p>
                      <a:pPr algn="ctr"/>
                      <a:r>
                        <a:rPr lang="hu-HU" dirty="0" smtClean="0">
                          <a:latin typeface="Whipsmart" panose="020B0502030203050204" pitchFamily="34" charset="0"/>
                        </a:rPr>
                        <a:t>sugárzott </a:t>
                      </a:r>
                      <a:r>
                        <a:rPr lang="hu-HU" b="1" dirty="0" smtClean="0">
                          <a:latin typeface="Whipsmart" panose="020B0502030203050204" pitchFamily="34" charset="0"/>
                        </a:rPr>
                        <a:t>teljesítmény</a:t>
                      </a:r>
                    </a:p>
                    <a:p>
                      <a:pPr algn="ctr"/>
                      <a:r>
                        <a:rPr lang="hu-HU" dirty="0" err="1" smtClean="0">
                          <a:latin typeface="Whipsmart" panose="020B0502030203050204" pitchFamily="34" charset="0"/>
                        </a:rPr>
                        <a:t>radiant</a:t>
                      </a:r>
                      <a:r>
                        <a:rPr lang="hu-HU" dirty="0" smtClean="0">
                          <a:latin typeface="Whipsmart" panose="020B0502030203050204" pitchFamily="34" charset="0"/>
                        </a:rPr>
                        <a:t> </a:t>
                      </a:r>
                      <a:r>
                        <a:rPr lang="hu-HU" b="1" dirty="0" err="1" smtClean="0">
                          <a:latin typeface="Whipsmart" panose="020B0502030203050204" pitchFamily="34" charset="0"/>
                        </a:rPr>
                        <a:t>power</a:t>
                      </a:r>
                      <a:r>
                        <a:rPr lang="hu-HU" dirty="0" smtClean="0">
                          <a:latin typeface="Whipsmart" panose="020B0502030203050204" pitchFamily="34" charset="0"/>
                        </a:rPr>
                        <a:t>, </a:t>
                      </a:r>
                      <a:r>
                        <a:rPr lang="hu-HU" dirty="0" err="1" smtClean="0">
                          <a:latin typeface="Whipsmart" panose="020B0502030203050204" pitchFamily="34" charset="0"/>
                        </a:rPr>
                        <a:t>radiant</a:t>
                      </a:r>
                      <a:r>
                        <a:rPr lang="hu-HU" dirty="0" smtClean="0">
                          <a:latin typeface="Whipsmart" panose="020B0502030203050204" pitchFamily="34" charset="0"/>
                        </a:rPr>
                        <a:t> </a:t>
                      </a:r>
                      <a:r>
                        <a:rPr lang="hu-HU" dirty="0" err="1" smtClean="0">
                          <a:latin typeface="Whipsmart" panose="020B0502030203050204" pitchFamily="34" charset="0"/>
                        </a:rPr>
                        <a:t>flux</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W</a:t>
                      </a:r>
                    </a:p>
                    <a:p>
                      <a:pPr algn="ctr"/>
                      <a:r>
                        <a:rPr lang="hu-HU" dirty="0" smtClean="0">
                          <a:latin typeface="Whipsmart" panose="020B0502030203050204" pitchFamily="34" charset="0"/>
                        </a:rPr>
                        <a:t>watt</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fényáram</a:t>
                      </a:r>
                    </a:p>
                    <a:p>
                      <a:pPr algn="ctr"/>
                      <a:r>
                        <a:rPr lang="hu-HU" dirty="0" err="1" smtClean="0">
                          <a:latin typeface="Whipsmart" panose="020B0502030203050204" pitchFamily="34" charset="0"/>
                        </a:rPr>
                        <a:t>luminous</a:t>
                      </a:r>
                      <a:r>
                        <a:rPr lang="hu-HU" dirty="0" smtClean="0">
                          <a:latin typeface="Whipsmart" panose="020B0502030203050204" pitchFamily="34" charset="0"/>
                        </a:rPr>
                        <a:t> </a:t>
                      </a:r>
                      <a:r>
                        <a:rPr lang="hu-HU" dirty="0" err="1" smtClean="0">
                          <a:latin typeface="Whipsmart" panose="020B0502030203050204" pitchFamily="34" charset="0"/>
                        </a:rPr>
                        <a:t>flux</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lm</a:t>
                      </a:r>
                    </a:p>
                    <a:p>
                      <a:pPr algn="ctr"/>
                      <a:r>
                        <a:rPr lang="hu-HU" dirty="0" smtClean="0">
                          <a:latin typeface="Whipsmart" panose="020B0502030203050204" pitchFamily="34" charset="0"/>
                        </a:rPr>
                        <a:t>lumen</a:t>
                      </a:r>
                      <a:endParaRPr lang="en-US" dirty="0">
                        <a:latin typeface="Whipsmart" panose="020B0502030203050204" pitchFamily="34" charset="0"/>
                      </a:endParaRPr>
                    </a:p>
                  </a:txBody>
                  <a:tcPr/>
                </a:tc>
              </a:tr>
              <a:tr h="531484">
                <a:tc>
                  <a:txBody>
                    <a:bodyPr/>
                    <a:lstStyle/>
                    <a:p>
                      <a:pPr algn="ctr"/>
                      <a:endParaRPr lang="en-US">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r>
              <a:tr h="531484">
                <a:tc>
                  <a:txBody>
                    <a:bodyPr/>
                    <a:lstStyle/>
                    <a:p>
                      <a:pPr algn="ctr"/>
                      <a:endParaRPr lang="en-US">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r>
              <a:tr h="531484">
                <a:tc>
                  <a:txBody>
                    <a:bodyPr/>
                    <a:lstStyle/>
                    <a:p>
                      <a:pPr algn="ctr"/>
                      <a:endParaRPr lang="en-US">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c>
                  <a:txBody>
                    <a:bodyPr/>
                    <a:lstStyle/>
                    <a:p>
                      <a:pPr algn="ctr"/>
                      <a:endParaRPr lang="en-US" dirty="0">
                        <a:latin typeface="Whipsmart" panose="020B0502030203050204" pitchFamily="34" charset="0"/>
                      </a:endParaRP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826341"/>
              </p:ext>
            </p:extLst>
          </p:nvPr>
        </p:nvGraphicFramePr>
        <p:xfrm>
          <a:off x="438616" y="1390185"/>
          <a:ext cx="8170124" cy="654205"/>
        </p:xfrm>
        <a:graphic>
          <a:graphicData uri="http://schemas.openxmlformats.org/drawingml/2006/table">
            <a:tbl>
              <a:tblPr firstRow="1" bandRow="1">
                <a:tableStyleId>{5C22544A-7EE6-4342-B048-85BDC9FD1C3A}</a:tableStyleId>
              </a:tblPr>
              <a:tblGrid>
                <a:gridCol w="4085062"/>
                <a:gridCol w="4085062"/>
              </a:tblGrid>
              <a:tr h="654205">
                <a:tc>
                  <a:txBody>
                    <a:bodyPr/>
                    <a:lstStyle/>
                    <a:p>
                      <a:pPr algn="ctr"/>
                      <a:r>
                        <a:rPr lang="hu-HU" b="1" dirty="0" smtClean="0">
                          <a:solidFill>
                            <a:schemeClr val="tx1"/>
                          </a:solidFill>
                          <a:latin typeface="Whipsmart" panose="020B0502030203050204" pitchFamily="34" charset="0"/>
                        </a:rPr>
                        <a:t>radiometriai</a:t>
                      </a:r>
                    </a:p>
                    <a:p>
                      <a:pPr algn="ctr"/>
                      <a:r>
                        <a:rPr lang="hu-HU" b="0" dirty="0" smtClean="0">
                          <a:solidFill>
                            <a:schemeClr val="tx1"/>
                          </a:solidFill>
                          <a:latin typeface="Whipsmart" panose="020B0502030203050204" pitchFamily="34" charset="0"/>
                        </a:rPr>
                        <a:t>egy (vagy három) hullámhosszon</a:t>
                      </a:r>
                      <a:endParaRPr lang="en-US" b="0" dirty="0">
                        <a:solidFill>
                          <a:schemeClr val="tx1"/>
                        </a:solidFill>
                        <a:latin typeface="Whipsmart" panose="020B0502030203050204" pitchFamily="34" charset="0"/>
                      </a:endParaRPr>
                    </a:p>
                  </a:txBody>
                  <a:tcPr/>
                </a:tc>
                <a:tc>
                  <a:txBody>
                    <a:bodyPr/>
                    <a:lstStyle/>
                    <a:p>
                      <a:pPr algn="ctr"/>
                      <a:r>
                        <a:rPr lang="hu-HU" b="1" dirty="0" smtClean="0">
                          <a:solidFill>
                            <a:schemeClr val="tx1"/>
                          </a:solidFill>
                          <a:latin typeface="Whipsmart" panose="020B0502030203050204" pitchFamily="34" charset="0"/>
                        </a:rPr>
                        <a:t>fotometriai</a:t>
                      </a:r>
                    </a:p>
                    <a:p>
                      <a:pPr algn="ctr"/>
                      <a:r>
                        <a:rPr lang="hu-HU" b="0" dirty="0" smtClean="0">
                          <a:solidFill>
                            <a:schemeClr val="tx1"/>
                          </a:solidFill>
                          <a:latin typeface="Whipsmart" panose="020B0502030203050204" pitchFamily="34" charset="0"/>
                        </a:rPr>
                        <a:t>hullámhosszokat észlelőre súlyozva </a:t>
                      </a:r>
                      <a:endParaRPr lang="en-US" b="0" dirty="0">
                        <a:solidFill>
                          <a:schemeClr val="tx1"/>
                        </a:solidFill>
                        <a:latin typeface="Whipsmart" panose="020B0502030203050204" pitchFamily="34" charset="0"/>
                      </a:endParaRPr>
                    </a:p>
                  </a:txBody>
                  <a:tcPr/>
                </a:tc>
              </a:tr>
            </a:tbl>
          </a:graphicData>
        </a:graphic>
      </p:graphicFrame>
    </p:spTree>
    <p:extLst>
      <p:ext uri="{BB962C8B-B14F-4D97-AF65-F5344CB8AC3E}">
        <p14:creationId xmlns:p14="http://schemas.microsoft.com/office/powerpoint/2010/main" val="3015132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a:t>Mi</a:t>
            </a:r>
            <a:r>
              <a:rPr lang="hu-HU" dirty="0"/>
              <a:t>ért az inverzzel, miért balról</a:t>
            </a:r>
            <a:r>
              <a:rPr lang="en-US" dirty="0"/>
              <a:t>?</a:t>
            </a:r>
            <a:r>
              <a:rPr lang="en-US" dirty="0" smtClean="0"/>
              <a:t/>
            </a:r>
            <a:br>
              <a:rPr lang="en-US" dirty="0" smtClean="0"/>
            </a:br>
            <a:r>
              <a:rPr lang="en-US" dirty="0" smtClean="0"/>
              <a:t>4</a:t>
            </a:r>
            <a:r>
              <a:rPr lang="hu-HU" dirty="0" smtClean="0"/>
              <a:t>, rész</a:t>
            </a:r>
            <a:r>
              <a:rPr lang="en-US" dirty="0" smtClean="0"/>
              <a:t>: </a:t>
            </a:r>
            <a:r>
              <a:rPr lang="hu-HU" dirty="0" smtClean="0"/>
              <a:t>a transzformált síkegyenlet</a:t>
            </a:r>
            <a:endParaRPr lang="en-US" dirty="0"/>
          </a:p>
        </p:txBody>
      </p:sp>
      <p:sp>
        <p:nvSpPr>
          <p:cNvPr id="4" name="Content Placeholder 3"/>
          <p:cNvSpPr>
            <a:spLocks noGrp="1"/>
          </p:cNvSpPr>
          <p:nvPr>
            <p:ph idx="1"/>
          </p:nvPr>
        </p:nvSpPr>
        <p:spPr/>
        <p:txBody>
          <a:bodyPr/>
          <a:lstStyle/>
          <a:p>
            <a:r>
              <a:rPr lang="hu-HU" dirty="0" smtClean="0"/>
              <a:t>az eredeti alakzat egyenlete</a:t>
            </a:r>
            <a:endParaRPr lang="en-US" dirty="0" smtClean="0"/>
          </a:p>
          <a:p>
            <a:endParaRPr lang="en-US" dirty="0"/>
          </a:p>
          <a:p>
            <a:endParaRPr lang="en-US" dirty="0" smtClean="0"/>
          </a:p>
          <a:p>
            <a:endParaRPr lang="en-US" dirty="0"/>
          </a:p>
          <a:p>
            <a:r>
              <a:rPr lang="hu-HU" dirty="0" smtClean="0"/>
              <a:t>az</a:t>
            </a:r>
            <a:r>
              <a:rPr lang="en-US" dirty="0" smtClean="0"/>
              <a:t>                      </a:t>
            </a:r>
            <a:r>
              <a:rPr lang="hu-HU" dirty="0" smtClean="0"/>
              <a:t>pont akkor van a </a:t>
            </a:r>
            <a:r>
              <a:rPr lang="hu-HU" dirty="0" err="1" smtClean="0"/>
              <a:t>transzormált</a:t>
            </a:r>
            <a:r>
              <a:rPr lang="hu-HU" dirty="0" smtClean="0"/>
              <a:t> alakzaton, ha az inverzzel visszatranszformálva</a:t>
            </a:r>
            <a:r>
              <a:rPr lang="en-US" dirty="0" smtClean="0"/>
              <a:t> </a:t>
            </a:r>
            <a:r>
              <a:rPr lang="hu-HU" dirty="0" smtClean="0"/>
              <a:t>rajta van az eredetin</a:t>
            </a:r>
            <a:endParaRPr lang="en-US" dirty="0" smtClean="0"/>
          </a:p>
          <a:p>
            <a:pPr marL="0" indent="0">
              <a:buNone/>
            </a:pPr>
            <a:endParaRPr lang="en-US" dirty="0"/>
          </a:p>
        </p:txBody>
      </p:sp>
      <p:pic>
        <p:nvPicPr>
          <p:cNvPr id="10" name="Picture 9"/>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918137" y="2457812"/>
            <a:ext cx="2499089" cy="1309535"/>
          </a:xfrm>
          <a:prstGeom prst="rect">
            <a:avLst/>
          </a:prstGeom>
        </p:spPr>
      </p:pic>
      <p:pic>
        <p:nvPicPr>
          <p:cNvPr id="11" name="Picture 10"/>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481638" y="4853140"/>
            <a:ext cx="3249695" cy="1309535"/>
          </a:xfrm>
          <a:prstGeom prst="rect">
            <a:avLst/>
          </a:prstGeom>
        </p:spPr>
      </p:pic>
      <p:sp>
        <p:nvSpPr>
          <p:cNvPr id="12" name="Rounded Rectangle 11"/>
          <p:cNvSpPr/>
          <p:nvPr/>
        </p:nvSpPr>
        <p:spPr>
          <a:xfrm>
            <a:off x="4256800" y="4710793"/>
            <a:ext cx="1021702" cy="166551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Box 12"/>
          <p:cNvSpPr txBox="1"/>
          <p:nvPr/>
        </p:nvSpPr>
        <p:spPr>
          <a:xfrm>
            <a:off x="5278502" y="4692917"/>
            <a:ext cx="2693366" cy="553998"/>
          </a:xfrm>
          <a:prstGeom prst="rect">
            <a:avLst/>
          </a:prstGeom>
          <a:noFill/>
        </p:spPr>
        <p:txBody>
          <a:bodyPr wrap="none" rtlCol="0">
            <a:spAutoFit/>
          </a:bodyPr>
          <a:lstStyle/>
          <a:p>
            <a:pPr algn="ctr"/>
            <a:r>
              <a:rPr lang="hu-HU" sz="1500" dirty="0" smtClean="0">
                <a:latin typeface="Whipsmart" panose="020B0502030203050204" pitchFamily="34" charset="0"/>
              </a:rPr>
              <a:t>a </a:t>
            </a:r>
            <a:r>
              <a:rPr lang="en-US" sz="1500" b="1" dirty="0" smtClean="0">
                <a:latin typeface="Whipsmart" panose="020B0502030203050204" pitchFamily="34" charset="0"/>
              </a:rPr>
              <a:t>trans</a:t>
            </a:r>
            <a:r>
              <a:rPr lang="hu-HU" sz="1500" b="1" dirty="0" err="1" smtClean="0">
                <a:latin typeface="Whipsmart" panose="020B0502030203050204" pitchFamily="34" charset="0"/>
              </a:rPr>
              <a:t>zformált</a:t>
            </a:r>
            <a:r>
              <a:rPr lang="hu-HU" sz="1500" dirty="0" smtClean="0">
                <a:latin typeface="Whipsmart" panose="020B0502030203050204" pitchFamily="34" charset="0"/>
              </a:rPr>
              <a:t> </a:t>
            </a:r>
            <a:r>
              <a:rPr lang="hu-HU" sz="1500" dirty="0">
                <a:latin typeface="Whipsmart" panose="020B0502030203050204" pitchFamily="34" charset="0"/>
              </a:rPr>
              <a:t>sík normálvektora</a:t>
            </a:r>
          </a:p>
          <a:p>
            <a:pPr algn="ctr"/>
            <a:r>
              <a:rPr lang="hu-HU" sz="1500" dirty="0">
                <a:latin typeface="Whipsmart" panose="020B0502030203050204" pitchFamily="34" charset="0"/>
              </a:rPr>
              <a:t>az origótól vett </a:t>
            </a:r>
            <a:r>
              <a:rPr lang="hu-HU" sz="1500" dirty="0" smtClean="0">
                <a:latin typeface="Whipsmart" panose="020B0502030203050204" pitchFamily="34" charset="0"/>
              </a:rPr>
              <a:t>távolsággal</a:t>
            </a:r>
            <a:endParaRPr lang="en-US" sz="1500" dirty="0">
              <a:latin typeface="Whipsmart" panose="020B0502030203050204" pitchFamily="34" charset="0"/>
            </a:endParaRPr>
          </a:p>
        </p:txBody>
      </p:sp>
      <p:sp>
        <p:nvSpPr>
          <p:cNvPr id="14" name="Right Brace 13"/>
          <p:cNvSpPr/>
          <p:nvPr/>
        </p:nvSpPr>
        <p:spPr>
          <a:xfrm rot="5400000">
            <a:off x="3348891" y="4782673"/>
            <a:ext cx="357373" cy="2200229"/>
          </a:xfrm>
          <a:prstGeom prst="rightBrace">
            <a:avLst>
              <a:gd name="adj1" fmla="val 3972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pic>
        <p:nvPicPr>
          <p:cNvPr id="16" name="Picture 15"/>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2819220" y="6051480"/>
            <a:ext cx="1410493" cy="436024"/>
          </a:xfrm>
          <a:prstGeom prst="rect">
            <a:avLst/>
          </a:prstGeom>
        </p:spPr>
      </p:pic>
      <p:pic>
        <p:nvPicPr>
          <p:cNvPr id="18" name="Picture 17"/>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1391596" y="3874219"/>
            <a:ext cx="1689958" cy="436024"/>
          </a:xfrm>
          <a:prstGeom prst="rect">
            <a:avLst/>
          </a:prstGeom>
        </p:spPr>
      </p:pic>
    </p:spTree>
    <p:extLst>
      <p:ext uri="{BB962C8B-B14F-4D97-AF65-F5344CB8AC3E}">
        <p14:creationId xmlns:p14="http://schemas.microsoft.com/office/powerpoint/2010/main" val="252878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Különleges esetek</a:t>
            </a:r>
            <a:endParaRPr lang="en-US" dirty="0"/>
          </a:p>
        </p:txBody>
      </p:sp>
      <p:sp>
        <p:nvSpPr>
          <p:cNvPr id="3" name="Content Placeholder 2"/>
          <p:cNvSpPr>
            <a:spLocks noGrp="1"/>
          </p:cNvSpPr>
          <p:nvPr>
            <p:ph idx="1"/>
          </p:nvPr>
        </p:nvSpPr>
        <p:spPr>
          <a:xfrm>
            <a:off x="628650" y="1825624"/>
            <a:ext cx="6798062" cy="4963975"/>
          </a:xfrm>
        </p:spPr>
        <p:txBody>
          <a:bodyPr/>
          <a:lstStyle/>
          <a:p>
            <a:r>
              <a:rPr lang="hu-HU" dirty="0" smtClean="0"/>
              <a:t>ideális, sima felület</a:t>
            </a:r>
          </a:p>
          <a:p>
            <a:pPr lvl="1"/>
            <a:r>
              <a:rPr lang="hu-HU" dirty="0"/>
              <a:t>csak egy adott irányból bejövő fény verődhet vissza a kimenő </a:t>
            </a:r>
            <a:r>
              <a:rPr lang="hu-HU" dirty="0" smtClean="0"/>
              <a:t>irányba</a:t>
            </a:r>
          </a:p>
          <a:p>
            <a:pPr lvl="1"/>
            <a:r>
              <a:rPr lang="hu-HU" dirty="0"/>
              <a:t>csak egy adott irányból bejövő fény </a:t>
            </a:r>
            <a:r>
              <a:rPr lang="hu-HU" dirty="0" smtClean="0"/>
              <a:t>törhet </a:t>
            </a:r>
            <a:r>
              <a:rPr lang="hu-HU" dirty="0"/>
              <a:t>a kimenő </a:t>
            </a:r>
            <a:r>
              <a:rPr lang="hu-HU" dirty="0" smtClean="0"/>
              <a:t>irányba</a:t>
            </a:r>
          </a:p>
          <a:p>
            <a:r>
              <a:rPr lang="hu-HU" dirty="0" smtClean="0"/>
              <a:t>csak egy irányból jön be fény</a:t>
            </a:r>
          </a:p>
        </p:txBody>
      </p:sp>
      <p:sp>
        <p:nvSpPr>
          <p:cNvPr id="4" name="Right Brace 3"/>
          <p:cNvSpPr/>
          <p:nvPr/>
        </p:nvSpPr>
        <p:spPr>
          <a:xfrm>
            <a:off x="6750206" y="1962615"/>
            <a:ext cx="775706" cy="2230244"/>
          </a:xfrm>
          <a:prstGeom prst="rightBrace">
            <a:avLst>
              <a:gd name="adj1" fmla="val 2475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 name="TextBox 4"/>
          <p:cNvSpPr txBox="1"/>
          <p:nvPr/>
        </p:nvSpPr>
        <p:spPr>
          <a:xfrm>
            <a:off x="7525910" y="2858961"/>
            <a:ext cx="1675459" cy="369332"/>
          </a:xfrm>
          <a:prstGeom prst="rect">
            <a:avLst/>
          </a:prstGeom>
          <a:noFill/>
        </p:spPr>
        <p:txBody>
          <a:bodyPr wrap="none" rtlCol="0">
            <a:spAutoFit/>
          </a:bodyPr>
          <a:lstStyle/>
          <a:p>
            <a:r>
              <a:rPr lang="hu-HU" dirty="0">
                <a:latin typeface="Whipsmart" panose="020B0502030203050204" pitchFamily="34" charset="0"/>
              </a:rPr>
              <a:t>nem kell integrál</a:t>
            </a:r>
            <a:endParaRPr lang="en-US" dirty="0">
              <a:latin typeface="Whipsmart" panose="020B0502030203050204" pitchFamily="34" charset="0"/>
            </a:endParaRPr>
          </a:p>
        </p:txBody>
      </p:sp>
    </p:spTree>
    <p:extLst>
      <p:ext uri="{BB962C8B-B14F-4D97-AF65-F5344CB8AC3E}">
        <p14:creationId xmlns:p14="http://schemas.microsoft.com/office/powerpoint/2010/main" val="3160092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Ha egyetlen irányból jön fény</a:t>
            </a:r>
            <a:endParaRPr lang="en-US" dirty="0"/>
          </a:p>
        </p:txBody>
      </p:sp>
      <p:sp>
        <p:nvSpPr>
          <p:cNvPr id="11" name="Freeform 10"/>
          <p:cNvSpPr/>
          <p:nvPr/>
        </p:nvSpPr>
        <p:spPr>
          <a:xfrm>
            <a:off x="3450433" y="2010453"/>
            <a:ext cx="421481" cy="221456"/>
          </a:xfrm>
          <a:custGeom>
            <a:avLst/>
            <a:gdLst>
              <a:gd name="connsiteX0" fmla="*/ 561975 w 561975"/>
              <a:gd name="connsiteY0" fmla="*/ 0 h 295275"/>
              <a:gd name="connsiteX1" fmla="*/ 0 w 561975"/>
              <a:gd name="connsiteY1" fmla="*/ 0 h 295275"/>
              <a:gd name="connsiteX2" fmla="*/ 0 w 561975"/>
              <a:gd name="connsiteY2" fmla="*/ 295275 h 295275"/>
            </a:gdLst>
            <a:ahLst/>
            <a:cxnLst>
              <a:cxn ang="0">
                <a:pos x="connsiteX0" y="connsiteY0"/>
              </a:cxn>
              <a:cxn ang="0">
                <a:pos x="connsiteX1" y="connsiteY1"/>
              </a:cxn>
              <a:cxn ang="0">
                <a:pos x="connsiteX2" y="connsiteY2"/>
              </a:cxn>
            </a:cxnLst>
            <a:rect l="l" t="t" r="r" b="b"/>
            <a:pathLst>
              <a:path w="561975" h="295275">
                <a:moveTo>
                  <a:pt x="561975" y="0"/>
                </a:moveTo>
                <a:lnTo>
                  <a:pt x="0" y="0"/>
                </a:lnTo>
                <a:lnTo>
                  <a:pt x="0" y="295275"/>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Szövegdoboz 58"/>
          <p:cNvSpPr txBox="1"/>
          <p:nvPr/>
        </p:nvSpPr>
        <p:spPr>
          <a:xfrm>
            <a:off x="5272758" y="3823503"/>
            <a:ext cx="2250937" cy="415498"/>
          </a:xfrm>
          <a:prstGeom prst="rect">
            <a:avLst/>
          </a:prstGeom>
          <a:noFill/>
        </p:spPr>
        <p:txBody>
          <a:bodyPr wrap="none" rtlCol="0">
            <a:spAutoFit/>
          </a:bodyPr>
          <a:lstStyle/>
          <a:p>
            <a:r>
              <a:rPr lang="hu-HU" sz="2100" dirty="0">
                <a:latin typeface="Whipsmart" pitchFamily="34" charset="0"/>
              </a:rPr>
              <a:t>teljesítménysűrűség</a:t>
            </a:r>
            <a:endParaRPr lang="en-US" sz="2100" b="1" i="1" dirty="0">
              <a:latin typeface="Whipsmart" pitchFamily="34" charset="0"/>
            </a:endParaRPr>
          </a:p>
        </p:txBody>
      </p:sp>
      <p:sp>
        <p:nvSpPr>
          <p:cNvPr id="18" name="Right Brace 17"/>
          <p:cNvSpPr/>
          <p:nvPr/>
        </p:nvSpPr>
        <p:spPr>
          <a:xfrm rot="5400000">
            <a:off x="3801519" y="2868155"/>
            <a:ext cx="403956" cy="2476918"/>
          </a:xfrm>
          <a:prstGeom prst="rightBrace">
            <a:avLst>
              <a:gd name="adj1" fmla="val 20833"/>
              <a:gd name="adj2" fmla="val 3219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9" name="Right Brace 18"/>
          <p:cNvSpPr/>
          <p:nvPr/>
        </p:nvSpPr>
        <p:spPr>
          <a:xfrm rot="5400000">
            <a:off x="4824094" y="3948678"/>
            <a:ext cx="403956" cy="1912011"/>
          </a:xfrm>
          <a:prstGeom prst="rightBrace">
            <a:avLst>
              <a:gd name="adj1" fmla="val 20833"/>
              <a:gd name="adj2" fmla="val 3219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20" name="Szövegdoboz 58"/>
          <p:cNvSpPr txBox="1"/>
          <p:nvPr/>
        </p:nvSpPr>
        <p:spPr>
          <a:xfrm>
            <a:off x="6086725" y="4714246"/>
            <a:ext cx="1241045" cy="415498"/>
          </a:xfrm>
          <a:prstGeom prst="rect">
            <a:avLst/>
          </a:prstGeom>
          <a:noFill/>
        </p:spPr>
        <p:txBody>
          <a:bodyPr wrap="none" rtlCol="0">
            <a:spAutoFit/>
          </a:bodyPr>
          <a:lstStyle/>
          <a:p>
            <a:r>
              <a:rPr lang="en-US" sz="2100" dirty="0" err="1">
                <a:latin typeface="Whipsmart" pitchFamily="34" charset="0"/>
              </a:rPr>
              <a:t>irradiancia</a:t>
            </a:r>
            <a:endParaRPr lang="en-US" sz="2100" b="1" i="1" dirty="0">
              <a:latin typeface="Whipsmart" pitchFamily="34" charset="0"/>
            </a:endParaRPr>
          </a:p>
        </p:txBody>
      </p:sp>
      <p:pic>
        <p:nvPicPr>
          <p:cNvPr id="21" name="Picture 20"/>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1340854" y="2161253"/>
            <a:ext cx="6462293" cy="923773"/>
          </a:xfrm>
          <a:prstGeom prst="rect">
            <a:avLst/>
          </a:prstGeom>
        </p:spPr>
      </p:pic>
      <p:pic>
        <p:nvPicPr>
          <p:cNvPr id="31" name="Picture 30"/>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6271915" y="2767507"/>
            <a:ext cx="827303" cy="251231"/>
          </a:xfrm>
          <a:prstGeom prst="rect">
            <a:avLst/>
          </a:prstGeom>
        </p:spPr>
      </p:pic>
      <p:pic>
        <p:nvPicPr>
          <p:cNvPr id="10" name="Picture 9"/>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1368562" y="3115490"/>
            <a:ext cx="6067273" cy="923773"/>
          </a:xfrm>
          <a:prstGeom prst="rect">
            <a:avLst/>
          </a:prstGeom>
        </p:spPr>
      </p:pic>
      <p:pic>
        <p:nvPicPr>
          <p:cNvPr id="25" name="Picture 24"/>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2594796" y="4344059"/>
            <a:ext cx="4779341" cy="411480"/>
          </a:xfrm>
          <a:prstGeom prst="rect">
            <a:avLst/>
          </a:prstGeom>
        </p:spPr>
      </p:pic>
      <p:pic>
        <p:nvPicPr>
          <p:cNvPr id="27" name="Picture 26"/>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3758922" y="5259569"/>
            <a:ext cx="3787674" cy="411480"/>
          </a:xfrm>
          <a:prstGeom prst="rect">
            <a:avLst/>
          </a:prstGeom>
        </p:spPr>
      </p:pic>
      <p:pic>
        <p:nvPicPr>
          <p:cNvPr id="30" name="Picture 29"/>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239801" y="2819001"/>
            <a:ext cx="777698" cy="185623"/>
          </a:xfrm>
          <a:prstGeom prst="rect">
            <a:avLst/>
          </a:prstGeom>
        </p:spPr>
      </p:pic>
      <p:pic>
        <p:nvPicPr>
          <p:cNvPr id="35" name="Picture 34"/>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3955966" y="1874578"/>
            <a:ext cx="2853556" cy="307281"/>
          </a:xfrm>
          <a:prstGeom prst="rect">
            <a:avLst/>
          </a:prstGeom>
        </p:spPr>
      </p:pic>
    </p:spTree>
    <p:extLst>
      <p:ext uri="{BB962C8B-B14F-4D97-AF65-F5344CB8AC3E}">
        <p14:creationId xmlns:p14="http://schemas.microsoft.com/office/powerpoint/2010/main" val="26464832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10" cstate="print"/>
          <a:stretch>
            <a:fillRect/>
          </a:stretch>
        </p:blipFill>
        <p:spPr>
          <a:xfrm rot="1495480">
            <a:off x="2243842" y="2670538"/>
            <a:ext cx="532293" cy="468768"/>
          </a:xfrm>
          <a:prstGeom prst="rect">
            <a:avLst/>
          </a:prstGeom>
        </p:spPr>
      </p:pic>
      <p:sp>
        <p:nvSpPr>
          <p:cNvPr id="2" name="Title 1"/>
          <p:cNvSpPr>
            <a:spLocks noGrp="1"/>
          </p:cNvSpPr>
          <p:nvPr>
            <p:ph type="title"/>
          </p:nvPr>
        </p:nvSpPr>
        <p:spPr/>
        <p:txBody>
          <a:bodyPr/>
          <a:lstStyle/>
          <a:p>
            <a:r>
              <a:rPr lang="hu-HU" dirty="0" smtClean="0"/>
              <a:t>Szemirányú radiancia egy irányból érkező irradiancia hatására</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US" dirty="0" smtClean="0"/>
              <a:t>a </a:t>
            </a:r>
            <a:r>
              <a:rPr lang="en-US" dirty="0" err="1" smtClean="0"/>
              <a:t>szemir</a:t>
            </a:r>
            <a:r>
              <a:rPr lang="hu-HU" dirty="0" smtClean="0"/>
              <a:t>ányú radiancia</a:t>
            </a:r>
            <a:endParaRPr lang="en-US" dirty="0"/>
          </a:p>
          <a:p>
            <a:pPr lvl="1"/>
            <a:r>
              <a:rPr lang="hu-HU" dirty="0" smtClean="0"/>
              <a:t>a fényirányból bejövő irradiancia szorozva</a:t>
            </a:r>
            <a:endParaRPr lang="en-US" dirty="0"/>
          </a:p>
          <a:p>
            <a:pPr lvl="1"/>
            <a:r>
              <a:rPr lang="hu-HU" dirty="0" smtClean="0"/>
              <a:t>a nézeti irányba történő visszaverődés valószínűségsűrűségével</a:t>
            </a:r>
            <a:endParaRPr lang="en-US" dirty="0"/>
          </a:p>
        </p:txBody>
      </p:sp>
      <p:sp>
        <p:nvSpPr>
          <p:cNvPr id="4" name="AutoShape 3"/>
          <p:cNvSpPr>
            <a:spLocks noChangeArrowheads="1"/>
          </p:cNvSpPr>
          <p:nvPr/>
        </p:nvSpPr>
        <p:spPr bwMode="auto">
          <a:xfrm>
            <a:off x="3494251" y="3377709"/>
            <a:ext cx="1943100" cy="285750"/>
          </a:xfrm>
          <a:prstGeom prst="parallelogram">
            <a:avLst>
              <a:gd name="adj" fmla="val 170000"/>
            </a:avLst>
          </a:prstGeom>
          <a:solidFill>
            <a:srgbClr val="00B050"/>
          </a:solidFill>
          <a:ln w="12700">
            <a:solidFill>
              <a:schemeClr val="tx1"/>
            </a:solidFill>
            <a:miter lim="800000"/>
            <a:headEnd/>
            <a:tailEnd/>
          </a:ln>
          <a:effectLst/>
        </p:spPr>
        <p:txBody>
          <a:bodyPr wrap="none" anchor="ctr"/>
          <a:lstStyle/>
          <a:p>
            <a:endParaRPr lang="en-US" sz="1350"/>
          </a:p>
        </p:txBody>
      </p:sp>
      <p:sp>
        <p:nvSpPr>
          <p:cNvPr id="5" name="Line 7"/>
          <p:cNvSpPr>
            <a:spLocks noChangeShapeType="1"/>
          </p:cNvSpPr>
          <p:nvPr/>
        </p:nvSpPr>
        <p:spPr bwMode="auto">
          <a:xfrm flipV="1">
            <a:off x="4294352" y="2490693"/>
            <a:ext cx="1251113" cy="1027896"/>
          </a:xfrm>
          <a:prstGeom prst="line">
            <a:avLst/>
          </a:prstGeom>
          <a:noFill/>
          <a:ln w="73025">
            <a:solidFill>
              <a:schemeClr val="hlink"/>
            </a:solidFill>
            <a:round/>
            <a:headEnd/>
            <a:tailEnd type="triangle" w="med" len="med"/>
          </a:ln>
          <a:effectLst/>
        </p:spPr>
        <p:txBody>
          <a:bodyPr wrap="none" anchor="ctr"/>
          <a:lstStyle/>
          <a:p>
            <a:endParaRPr lang="en-US" sz="1350"/>
          </a:p>
        </p:txBody>
      </p:sp>
      <p:sp>
        <p:nvSpPr>
          <p:cNvPr id="6" name="Line 8"/>
          <p:cNvSpPr>
            <a:spLocks noChangeShapeType="1"/>
          </p:cNvSpPr>
          <p:nvPr/>
        </p:nvSpPr>
        <p:spPr bwMode="auto">
          <a:xfrm flipH="1" flipV="1">
            <a:off x="2694151" y="2977659"/>
            <a:ext cx="1600200" cy="540930"/>
          </a:xfrm>
          <a:prstGeom prst="line">
            <a:avLst/>
          </a:prstGeom>
          <a:noFill/>
          <a:ln w="73025">
            <a:solidFill>
              <a:schemeClr val="hlink"/>
            </a:solidFill>
            <a:round/>
            <a:headEnd/>
            <a:tailEnd type="triangle" w="med" len="med"/>
          </a:ln>
          <a:effectLst/>
        </p:spPr>
        <p:txBody>
          <a:bodyPr wrap="none" anchor="ctr"/>
          <a:lstStyle/>
          <a:p>
            <a:endParaRPr lang="en-US" sz="1350"/>
          </a:p>
        </p:txBody>
      </p:sp>
      <p:sp>
        <p:nvSpPr>
          <p:cNvPr id="7" name="Line 9"/>
          <p:cNvSpPr>
            <a:spLocks noChangeShapeType="1"/>
          </p:cNvSpPr>
          <p:nvPr/>
        </p:nvSpPr>
        <p:spPr bwMode="auto">
          <a:xfrm flipH="1" flipV="1">
            <a:off x="4294351" y="2749059"/>
            <a:ext cx="0" cy="800100"/>
          </a:xfrm>
          <a:prstGeom prst="line">
            <a:avLst/>
          </a:prstGeom>
          <a:noFill/>
          <a:ln w="73025">
            <a:solidFill>
              <a:schemeClr val="tx1"/>
            </a:solidFill>
            <a:round/>
            <a:headEnd/>
            <a:tailEnd type="triangle" w="med" len="med"/>
          </a:ln>
          <a:effectLst/>
        </p:spPr>
        <p:txBody>
          <a:bodyPr wrap="none" anchor="ctr"/>
          <a:lstStyle/>
          <a:p>
            <a:endParaRPr lang="en-US" sz="1350"/>
          </a:p>
        </p:txBody>
      </p:sp>
      <p:sp>
        <p:nvSpPr>
          <p:cNvPr id="15" name="Line 7"/>
          <p:cNvSpPr>
            <a:spLocks noChangeShapeType="1"/>
          </p:cNvSpPr>
          <p:nvPr/>
        </p:nvSpPr>
        <p:spPr bwMode="auto">
          <a:xfrm flipH="1">
            <a:off x="4308679" y="3057525"/>
            <a:ext cx="549071" cy="448187"/>
          </a:xfrm>
          <a:prstGeom prst="line">
            <a:avLst/>
          </a:prstGeom>
          <a:noFill/>
          <a:ln w="73025">
            <a:solidFill>
              <a:srgbClr val="FFC000"/>
            </a:solidFill>
            <a:round/>
            <a:headEnd/>
            <a:tailEnd type="triangle" w="med" len="med"/>
          </a:ln>
          <a:effectLst/>
        </p:spPr>
        <p:txBody>
          <a:bodyPr wrap="none" anchor="ctr"/>
          <a:lstStyle/>
          <a:p>
            <a:endParaRPr lang="en-US" sz="1350"/>
          </a:p>
        </p:txBody>
      </p:sp>
      <p:pic>
        <p:nvPicPr>
          <p:cNvPr id="30" name="Picture 29"/>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2487953" y="6019238"/>
            <a:ext cx="3787674" cy="411480"/>
          </a:xfrm>
          <a:prstGeom prst="rect">
            <a:avLst/>
          </a:prstGeom>
        </p:spPr>
      </p:pic>
      <p:pic>
        <p:nvPicPr>
          <p:cNvPr id="16" name="Picture 15"/>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2977936" y="2683337"/>
            <a:ext cx="969035" cy="360045"/>
          </a:xfrm>
          <a:prstGeom prst="rect">
            <a:avLst/>
          </a:prstGeom>
        </p:spPr>
      </p:pic>
      <p:pic>
        <p:nvPicPr>
          <p:cNvPr id="22" name="Picture 21"/>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2972871" y="3198323"/>
            <a:ext cx="172822" cy="238658"/>
          </a:xfrm>
          <a:prstGeom prst="rect">
            <a:avLst/>
          </a:prstGeom>
        </p:spPr>
      </p:pic>
      <p:pic>
        <p:nvPicPr>
          <p:cNvPr id="25" name="Picture 24"/>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4206911" y="3714575"/>
            <a:ext cx="174879" cy="166649"/>
          </a:xfrm>
          <a:prstGeom prst="rect">
            <a:avLst/>
          </a:prstGeom>
        </p:spPr>
      </p:pic>
      <p:pic>
        <p:nvPicPr>
          <p:cNvPr id="27" name="Picture 26"/>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4952395" y="2979976"/>
            <a:ext cx="917600" cy="407366"/>
          </a:xfrm>
          <a:prstGeom prst="rect">
            <a:avLst/>
          </a:prstGeom>
        </p:spPr>
      </p:pic>
      <p:pic>
        <p:nvPicPr>
          <p:cNvPr id="29" name="Picture 28"/>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5582228" y="2418700"/>
            <a:ext cx="125501" cy="323012"/>
          </a:xfrm>
          <a:prstGeom prst="rect">
            <a:avLst/>
          </a:prstGeom>
        </p:spPr>
      </p:pic>
      <p:pic>
        <p:nvPicPr>
          <p:cNvPr id="32" name="Picture 31"/>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5411194" y="3371333"/>
            <a:ext cx="1337310" cy="411480"/>
          </a:xfrm>
          <a:prstGeom prst="rect">
            <a:avLst/>
          </a:prstGeom>
        </p:spPr>
      </p:pic>
    </p:spTree>
    <p:extLst>
      <p:ext uri="{BB962C8B-B14F-4D97-AF65-F5344CB8AC3E}">
        <p14:creationId xmlns:p14="http://schemas.microsoft.com/office/powerpoint/2010/main" val="9404511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u-HU" dirty="0" smtClean="0"/>
              <a:t>A kétirányú visszaverődés valószínűségsűrűség-függvénye</a:t>
            </a:r>
            <a:r>
              <a:rPr lang="en-US" dirty="0" smtClean="0"/>
              <a:t> - BRDF</a:t>
            </a:r>
            <a:endParaRPr lang="en-US" dirty="0"/>
          </a:p>
        </p:txBody>
      </p:sp>
      <p:sp>
        <p:nvSpPr>
          <p:cNvPr id="6" name="Content Placeholder 5"/>
          <p:cNvSpPr>
            <a:spLocks noGrp="1"/>
          </p:cNvSpPr>
          <p:nvPr>
            <p:ph idx="1"/>
          </p:nvPr>
        </p:nvSpPr>
        <p:spPr/>
        <p:txBody>
          <a:bodyPr/>
          <a:lstStyle/>
          <a:p>
            <a:r>
              <a:rPr lang="hu-HU" dirty="0" smtClean="0"/>
              <a:t>az    felületi pontban </a:t>
            </a:r>
            <a:r>
              <a:rPr lang="en-US" dirty="0" err="1" smtClean="0"/>
              <a:t>az</a:t>
            </a:r>
            <a:r>
              <a:rPr lang="en-US" dirty="0" smtClean="0"/>
              <a:t> </a:t>
            </a:r>
            <a:r>
              <a:rPr lang="hu-HU" dirty="0" smtClean="0"/>
              <a:t>   </a:t>
            </a:r>
            <a:r>
              <a:rPr lang="en-US" dirty="0" err="1" smtClean="0"/>
              <a:t>ir</a:t>
            </a:r>
            <a:r>
              <a:rPr lang="hu-HU" dirty="0" smtClean="0"/>
              <a:t>ányból belépő egységnyi teljesítménysűrűség hatására a    irányba kilépő radiancia</a:t>
            </a:r>
            <a:endParaRPr lang="en-US" b="1" i="1" dirty="0" smtClean="0">
              <a:latin typeface="Times New Roman" pitchFamily="18" charset="0"/>
              <a:sym typeface="Symbol" pitchFamily="18" charset="2"/>
            </a:endParaRPr>
          </a:p>
          <a:p>
            <a:endParaRPr lang="en-US" dirty="0">
              <a:sym typeface="Symbol" pitchFamily="18" charset="2"/>
            </a:endParaRPr>
          </a:p>
          <a:p>
            <a:endParaRPr lang="en-US" dirty="0">
              <a:sym typeface="Symbol" pitchFamily="18" charset="2"/>
            </a:endParaRPr>
          </a:p>
          <a:p>
            <a:endParaRPr lang="hu-HU" dirty="0" smtClean="0"/>
          </a:p>
          <a:p>
            <a:r>
              <a:rPr lang="hu-HU" dirty="0" smtClean="0"/>
              <a:t>ez a felület optikai jellemzője</a:t>
            </a:r>
            <a:endParaRPr lang="en-US" dirty="0" smtClean="0"/>
          </a:p>
          <a:p>
            <a:r>
              <a:rPr lang="en-US" dirty="0" err="1" smtClean="0"/>
              <a:t>Helmholz</a:t>
            </a:r>
            <a:r>
              <a:rPr lang="hu-HU" dirty="0" smtClean="0"/>
              <a:t>-törvény</a:t>
            </a:r>
            <a:endParaRPr lang="en-US" dirty="0"/>
          </a:p>
        </p:txBody>
      </p:sp>
      <p:sp>
        <p:nvSpPr>
          <p:cNvPr id="11" name="Szövegdoboz 58"/>
          <p:cNvSpPr txBox="1"/>
          <p:nvPr/>
        </p:nvSpPr>
        <p:spPr>
          <a:xfrm>
            <a:off x="5908886" y="3055771"/>
            <a:ext cx="1237839" cy="507831"/>
          </a:xfrm>
          <a:prstGeom prst="rect">
            <a:avLst/>
          </a:prstGeom>
          <a:noFill/>
        </p:spPr>
        <p:txBody>
          <a:bodyPr wrap="none" rtlCol="0">
            <a:spAutoFit/>
          </a:bodyPr>
          <a:lstStyle/>
          <a:p>
            <a:r>
              <a:rPr lang="en-US" sz="2700" dirty="0">
                <a:latin typeface="Whipsmart" pitchFamily="34" charset="0"/>
              </a:rPr>
              <a:t>[ (</a:t>
            </a:r>
            <a:r>
              <a:rPr lang="en-US" sz="2700" dirty="0" err="1">
                <a:latin typeface="Whipsmart" pitchFamily="34" charset="0"/>
              </a:rPr>
              <a:t>sr</a:t>
            </a:r>
            <a:r>
              <a:rPr lang="en-US" sz="2700" dirty="0">
                <a:latin typeface="Whipsmart" pitchFamily="34" charset="0"/>
              </a:rPr>
              <a:t>)</a:t>
            </a:r>
            <a:r>
              <a:rPr lang="en-US" sz="2700" baseline="30000" dirty="0">
                <a:latin typeface="Whipsmart" pitchFamily="34" charset="0"/>
              </a:rPr>
              <a:t>-1</a:t>
            </a:r>
            <a:r>
              <a:rPr lang="en-US" sz="2700" dirty="0">
                <a:latin typeface="Whipsmart" pitchFamily="34" charset="0"/>
              </a:rPr>
              <a:t> ]</a:t>
            </a:r>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716293" y="2940614"/>
            <a:ext cx="2921509" cy="874395"/>
          </a:xfrm>
          <a:prstGeom prst="rect">
            <a:avLst/>
          </a:prstGeom>
        </p:spPr>
      </p:pic>
      <p:pic>
        <p:nvPicPr>
          <p:cNvPr id="15" name="Picture 14"/>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360950" y="2075259"/>
            <a:ext cx="136017" cy="129617"/>
          </a:xfrm>
          <a:prstGeom prst="rect">
            <a:avLst/>
          </a:prstGeom>
        </p:spPr>
      </p:pic>
      <p:pic>
        <p:nvPicPr>
          <p:cNvPr id="18" name="Picture 1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4326366" y="1905840"/>
            <a:ext cx="97613" cy="251231"/>
          </a:xfrm>
          <a:prstGeom prst="rect">
            <a:avLst/>
          </a:prstGeom>
        </p:spPr>
      </p:pic>
      <p:pic>
        <p:nvPicPr>
          <p:cNvPr id="20" name="Picture 19"/>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5314124" y="2363219"/>
            <a:ext cx="134417" cy="185623"/>
          </a:xfrm>
          <a:prstGeom prst="rect">
            <a:avLst/>
          </a:prstGeom>
        </p:spPr>
      </p:pic>
      <p:pic>
        <p:nvPicPr>
          <p:cNvPr id="23" name="Picture 22"/>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2585647" y="5776061"/>
            <a:ext cx="3182799" cy="411480"/>
          </a:xfrm>
          <a:prstGeom prst="rect">
            <a:avLst/>
          </a:prstGeom>
        </p:spPr>
      </p:pic>
    </p:spTree>
    <p:extLst>
      <p:ext uri="{BB962C8B-B14F-4D97-AF65-F5344CB8AC3E}">
        <p14:creationId xmlns:p14="http://schemas.microsoft.com/office/powerpoint/2010/main" val="35055675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p:cNvPicPr>
            <a:picLocks noChangeAspect="1"/>
          </p:cNvPicPr>
          <p:nvPr>
            <p:custDataLst>
              <p:tags r:id="rId1"/>
            </p:custDataLst>
          </p:nvPr>
        </p:nvPicPr>
        <p:blipFill>
          <a:blip r:embed="rId17" cstate="print">
            <a:extLst>
              <a:ext uri="{28A0092B-C50C-407E-A947-70E740481C1C}">
                <a14:useLocalDpi xmlns:a14="http://schemas.microsoft.com/office/drawing/2010/main" val="0"/>
              </a:ext>
            </a:extLst>
          </a:blip>
          <a:stretch>
            <a:fillRect/>
          </a:stretch>
        </p:blipFill>
        <p:spPr>
          <a:xfrm>
            <a:off x="5229454" y="2054317"/>
            <a:ext cx="125501" cy="323012"/>
          </a:xfrm>
          <a:prstGeom prst="rect">
            <a:avLst/>
          </a:prstGeom>
        </p:spPr>
      </p:pic>
      <p:sp>
        <p:nvSpPr>
          <p:cNvPr id="2" name="Title 1"/>
          <p:cNvSpPr>
            <a:spLocks noGrp="1"/>
          </p:cNvSpPr>
          <p:nvPr>
            <p:ph type="title"/>
          </p:nvPr>
        </p:nvSpPr>
        <p:spPr/>
        <p:txBody>
          <a:bodyPr/>
          <a:lstStyle/>
          <a:p>
            <a:r>
              <a:rPr lang="hu-HU" dirty="0" smtClean="0"/>
              <a:t>Egy felületi pont árnyalása</a:t>
            </a:r>
            <a:endParaRPr lang="en-US" dirty="0"/>
          </a:p>
        </p:txBody>
      </p:sp>
      <p:pic>
        <p:nvPicPr>
          <p:cNvPr id="4" name="Picture 3"/>
          <p:cNvPicPr>
            <a:picLocks noChangeAspect="1"/>
          </p:cNvPicPr>
          <p:nvPr/>
        </p:nvPicPr>
        <p:blipFill>
          <a:blip r:embed="rId18" cstate="print"/>
          <a:stretch>
            <a:fillRect/>
          </a:stretch>
        </p:blipFill>
        <p:spPr>
          <a:xfrm rot="1495480">
            <a:off x="1891724" y="2405899"/>
            <a:ext cx="532293" cy="468768"/>
          </a:xfrm>
          <a:prstGeom prst="rect">
            <a:avLst/>
          </a:prstGeom>
        </p:spPr>
      </p:pic>
      <p:sp>
        <p:nvSpPr>
          <p:cNvPr id="5" name="AutoShape 3"/>
          <p:cNvSpPr>
            <a:spLocks noChangeArrowheads="1"/>
          </p:cNvSpPr>
          <p:nvPr/>
        </p:nvSpPr>
        <p:spPr bwMode="auto">
          <a:xfrm>
            <a:off x="3494251" y="3251735"/>
            <a:ext cx="1943100" cy="285750"/>
          </a:xfrm>
          <a:prstGeom prst="parallelogram">
            <a:avLst>
              <a:gd name="adj" fmla="val 170000"/>
            </a:avLst>
          </a:prstGeom>
          <a:solidFill>
            <a:srgbClr val="00B050"/>
          </a:solidFill>
          <a:ln w="12700">
            <a:solidFill>
              <a:schemeClr val="tx1"/>
            </a:solidFill>
            <a:miter lim="800000"/>
            <a:headEnd/>
            <a:tailEnd/>
          </a:ln>
          <a:effectLst/>
        </p:spPr>
        <p:txBody>
          <a:bodyPr wrap="none" anchor="ctr"/>
          <a:lstStyle/>
          <a:p>
            <a:endParaRPr lang="en-US" sz="1350"/>
          </a:p>
        </p:txBody>
      </p:sp>
      <p:sp>
        <p:nvSpPr>
          <p:cNvPr id="6" name="Line 7"/>
          <p:cNvSpPr>
            <a:spLocks noChangeShapeType="1"/>
          </p:cNvSpPr>
          <p:nvPr/>
        </p:nvSpPr>
        <p:spPr bwMode="auto">
          <a:xfrm flipV="1">
            <a:off x="4294352" y="2364719"/>
            <a:ext cx="1251113" cy="1027896"/>
          </a:xfrm>
          <a:prstGeom prst="line">
            <a:avLst/>
          </a:prstGeom>
          <a:noFill/>
          <a:ln w="73025">
            <a:solidFill>
              <a:schemeClr val="hlink"/>
            </a:solidFill>
            <a:round/>
            <a:headEnd/>
            <a:tailEnd type="triangle" w="med" len="med"/>
          </a:ln>
          <a:effectLst/>
        </p:spPr>
        <p:txBody>
          <a:bodyPr wrap="none" anchor="ctr"/>
          <a:lstStyle/>
          <a:p>
            <a:endParaRPr lang="en-US" sz="1350"/>
          </a:p>
        </p:txBody>
      </p:sp>
      <p:sp>
        <p:nvSpPr>
          <p:cNvPr id="7" name="Line 8"/>
          <p:cNvSpPr>
            <a:spLocks noChangeShapeType="1"/>
          </p:cNvSpPr>
          <p:nvPr/>
        </p:nvSpPr>
        <p:spPr bwMode="auto">
          <a:xfrm flipH="1" flipV="1">
            <a:off x="2694151" y="2851685"/>
            <a:ext cx="1600200" cy="540930"/>
          </a:xfrm>
          <a:prstGeom prst="line">
            <a:avLst/>
          </a:prstGeom>
          <a:noFill/>
          <a:ln w="73025">
            <a:solidFill>
              <a:schemeClr val="hlink"/>
            </a:solidFill>
            <a:round/>
            <a:headEnd/>
            <a:tailEnd type="triangle" w="med" len="med"/>
          </a:ln>
          <a:effectLst/>
        </p:spPr>
        <p:txBody>
          <a:bodyPr wrap="none" anchor="ctr"/>
          <a:lstStyle/>
          <a:p>
            <a:endParaRPr lang="en-US" sz="1350"/>
          </a:p>
        </p:txBody>
      </p:sp>
      <p:sp>
        <p:nvSpPr>
          <p:cNvPr id="8" name="Line 9"/>
          <p:cNvSpPr>
            <a:spLocks noChangeShapeType="1"/>
          </p:cNvSpPr>
          <p:nvPr/>
        </p:nvSpPr>
        <p:spPr bwMode="auto">
          <a:xfrm flipH="1" flipV="1">
            <a:off x="4294351" y="2205178"/>
            <a:ext cx="0" cy="1218008"/>
          </a:xfrm>
          <a:prstGeom prst="line">
            <a:avLst/>
          </a:prstGeom>
          <a:noFill/>
          <a:ln w="73025">
            <a:solidFill>
              <a:schemeClr val="tx1"/>
            </a:solidFill>
            <a:round/>
            <a:headEnd/>
            <a:tailEnd type="triangle" w="med" len="med"/>
          </a:ln>
          <a:effectLst/>
        </p:spPr>
        <p:txBody>
          <a:bodyPr wrap="none" anchor="ctr"/>
          <a:lstStyle/>
          <a:p>
            <a:endParaRPr lang="en-US" sz="1350"/>
          </a:p>
        </p:txBody>
      </p:sp>
      <p:sp>
        <p:nvSpPr>
          <p:cNvPr id="18" name="Sun 17"/>
          <p:cNvSpPr/>
          <p:nvPr/>
        </p:nvSpPr>
        <p:spPr>
          <a:xfrm>
            <a:off x="5837429" y="1771650"/>
            <a:ext cx="455286" cy="455286"/>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cxnSp>
        <p:nvCxnSpPr>
          <p:cNvPr id="22" name="Straight Connector 21"/>
          <p:cNvCxnSpPr/>
          <p:nvPr/>
        </p:nvCxnSpPr>
        <p:spPr>
          <a:xfrm>
            <a:off x="4131617" y="3171825"/>
            <a:ext cx="344805" cy="41677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23" name="Freeform 22"/>
          <p:cNvSpPr/>
          <p:nvPr/>
        </p:nvSpPr>
        <p:spPr>
          <a:xfrm rot="8470903">
            <a:off x="4122292" y="2891715"/>
            <a:ext cx="965341" cy="128030"/>
          </a:xfrm>
          <a:custGeom>
            <a:avLst/>
            <a:gdLst>
              <a:gd name="connsiteX0" fmla="*/ 0 w 5692877"/>
              <a:gd name="connsiteY0" fmla="*/ 922625 h 942292"/>
              <a:gd name="connsiteX1" fmla="*/ 924232 w 5692877"/>
              <a:gd name="connsiteY1" fmla="*/ 18057 h 942292"/>
              <a:gd name="connsiteX2" fmla="*/ 1838632 w 5692877"/>
              <a:gd name="connsiteY2" fmla="*/ 942290 h 942292"/>
              <a:gd name="connsiteX3" fmla="*/ 2753032 w 5692877"/>
              <a:gd name="connsiteY3" fmla="*/ 27890 h 942292"/>
              <a:gd name="connsiteX4" fmla="*/ 3657600 w 5692877"/>
              <a:gd name="connsiteY4" fmla="*/ 932457 h 942292"/>
              <a:gd name="connsiteX5" fmla="*/ 4591665 w 5692877"/>
              <a:gd name="connsiteY5" fmla="*/ 8225 h 942292"/>
              <a:gd name="connsiteX6" fmla="*/ 5171768 w 5692877"/>
              <a:gd name="connsiteY6" fmla="*/ 480173 h 942292"/>
              <a:gd name="connsiteX7" fmla="*/ 5692877 w 5692877"/>
              <a:gd name="connsiteY7" fmla="*/ 499838 h 942292"/>
              <a:gd name="connsiteX0" fmla="*/ 0 w 7103773"/>
              <a:gd name="connsiteY0" fmla="*/ 922487 h 942154"/>
              <a:gd name="connsiteX1" fmla="*/ 924232 w 7103773"/>
              <a:gd name="connsiteY1" fmla="*/ 17919 h 942154"/>
              <a:gd name="connsiteX2" fmla="*/ 1838632 w 7103773"/>
              <a:gd name="connsiteY2" fmla="*/ 942152 h 942154"/>
              <a:gd name="connsiteX3" fmla="*/ 2753032 w 7103773"/>
              <a:gd name="connsiteY3" fmla="*/ 27752 h 942154"/>
              <a:gd name="connsiteX4" fmla="*/ 3657600 w 7103773"/>
              <a:gd name="connsiteY4" fmla="*/ 932319 h 942154"/>
              <a:gd name="connsiteX5" fmla="*/ 4591665 w 7103773"/>
              <a:gd name="connsiteY5" fmla="*/ 8087 h 942154"/>
              <a:gd name="connsiteX6" fmla="*/ 5171768 w 7103773"/>
              <a:gd name="connsiteY6" fmla="*/ 480035 h 942154"/>
              <a:gd name="connsiteX7" fmla="*/ 7103773 w 7103773"/>
              <a:gd name="connsiteY7" fmla="*/ 445438 h 942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03773" h="942154">
                <a:moveTo>
                  <a:pt x="0" y="922487"/>
                </a:moveTo>
                <a:cubicBezTo>
                  <a:pt x="308896" y="468564"/>
                  <a:pt x="617793" y="14642"/>
                  <a:pt x="924232" y="17919"/>
                </a:cubicBezTo>
                <a:cubicBezTo>
                  <a:pt x="1230671" y="21196"/>
                  <a:pt x="1533832" y="940513"/>
                  <a:pt x="1838632" y="942152"/>
                </a:cubicBezTo>
                <a:cubicBezTo>
                  <a:pt x="2143432" y="943791"/>
                  <a:pt x="2449871" y="29391"/>
                  <a:pt x="2753032" y="27752"/>
                </a:cubicBezTo>
                <a:cubicBezTo>
                  <a:pt x="3056193" y="26113"/>
                  <a:pt x="3351161" y="935596"/>
                  <a:pt x="3657600" y="932319"/>
                </a:cubicBezTo>
                <a:cubicBezTo>
                  <a:pt x="3964039" y="929042"/>
                  <a:pt x="4339304" y="83468"/>
                  <a:pt x="4591665" y="8087"/>
                </a:cubicBezTo>
                <a:cubicBezTo>
                  <a:pt x="4844026" y="-67294"/>
                  <a:pt x="4753084" y="407143"/>
                  <a:pt x="5171768" y="480035"/>
                </a:cubicBezTo>
                <a:cubicBezTo>
                  <a:pt x="5590452" y="552927"/>
                  <a:pt x="6934986" y="476573"/>
                  <a:pt x="7103773" y="445438"/>
                </a:cubicBezTo>
              </a:path>
            </a:pathLst>
          </a:custGeom>
          <a:noFill/>
          <a:ln w="38100">
            <a:solidFill>
              <a:srgbClr val="FFC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Freeform 23"/>
          <p:cNvSpPr/>
          <p:nvPr/>
        </p:nvSpPr>
        <p:spPr>
          <a:xfrm rot="8470903">
            <a:off x="4290394" y="3113321"/>
            <a:ext cx="965341" cy="128030"/>
          </a:xfrm>
          <a:custGeom>
            <a:avLst/>
            <a:gdLst>
              <a:gd name="connsiteX0" fmla="*/ 0 w 5692877"/>
              <a:gd name="connsiteY0" fmla="*/ 922625 h 942292"/>
              <a:gd name="connsiteX1" fmla="*/ 924232 w 5692877"/>
              <a:gd name="connsiteY1" fmla="*/ 18057 h 942292"/>
              <a:gd name="connsiteX2" fmla="*/ 1838632 w 5692877"/>
              <a:gd name="connsiteY2" fmla="*/ 942290 h 942292"/>
              <a:gd name="connsiteX3" fmla="*/ 2753032 w 5692877"/>
              <a:gd name="connsiteY3" fmla="*/ 27890 h 942292"/>
              <a:gd name="connsiteX4" fmla="*/ 3657600 w 5692877"/>
              <a:gd name="connsiteY4" fmla="*/ 932457 h 942292"/>
              <a:gd name="connsiteX5" fmla="*/ 4591665 w 5692877"/>
              <a:gd name="connsiteY5" fmla="*/ 8225 h 942292"/>
              <a:gd name="connsiteX6" fmla="*/ 5171768 w 5692877"/>
              <a:gd name="connsiteY6" fmla="*/ 480173 h 942292"/>
              <a:gd name="connsiteX7" fmla="*/ 5692877 w 5692877"/>
              <a:gd name="connsiteY7" fmla="*/ 499838 h 942292"/>
              <a:gd name="connsiteX0" fmla="*/ 0 w 7103773"/>
              <a:gd name="connsiteY0" fmla="*/ 922487 h 942154"/>
              <a:gd name="connsiteX1" fmla="*/ 924232 w 7103773"/>
              <a:gd name="connsiteY1" fmla="*/ 17919 h 942154"/>
              <a:gd name="connsiteX2" fmla="*/ 1838632 w 7103773"/>
              <a:gd name="connsiteY2" fmla="*/ 942152 h 942154"/>
              <a:gd name="connsiteX3" fmla="*/ 2753032 w 7103773"/>
              <a:gd name="connsiteY3" fmla="*/ 27752 h 942154"/>
              <a:gd name="connsiteX4" fmla="*/ 3657600 w 7103773"/>
              <a:gd name="connsiteY4" fmla="*/ 932319 h 942154"/>
              <a:gd name="connsiteX5" fmla="*/ 4591665 w 7103773"/>
              <a:gd name="connsiteY5" fmla="*/ 8087 h 942154"/>
              <a:gd name="connsiteX6" fmla="*/ 5171768 w 7103773"/>
              <a:gd name="connsiteY6" fmla="*/ 480035 h 942154"/>
              <a:gd name="connsiteX7" fmla="*/ 7103773 w 7103773"/>
              <a:gd name="connsiteY7" fmla="*/ 445438 h 942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03773" h="942154">
                <a:moveTo>
                  <a:pt x="0" y="922487"/>
                </a:moveTo>
                <a:cubicBezTo>
                  <a:pt x="308896" y="468564"/>
                  <a:pt x="617793" y="14642"/>
                  <a:pt x="924232" y="17919"/>
                </a:cubicBezTo>
                <a:cubicBezTo>
                  <a:pt x="1230671" y="21196"/>
                  <a:pt x="1533832" y="940513"/>
                  <a:pt x="1838632" y="942152"/>
                </a:cubicBezTo>
                <a:cubicBezTo>
                  <a:pt x="2143432" y="943791"/>
                  <a:pt x="2449871" y="29391"/>
                  <a:pt x="2753032" y="27752"/>
                </a:cubicBezTo>
                <a:cubicBezTo>
                  <a:pt x="3056193" y="26113"/>
                  <a:pt x="3351161" y="935596"/>
                  <a:pt x="3657600" y="932319"/>
                </a:cubicBezTo>
                <a:cubicBezTo>
                  <a:pt x="3964039" y="929042"/>
                  <a:pt x="4339304" y="83468"/>
                  <a:pt x="4591665" y="8087"/>
                </a:cubicBezTo>
                <a:cubicBezTo>
                  <a:pt x="4844026" y="-67294"/>
                  <a:pt x="4753084" y="407143"/>
                  <a:pt x="5171768" y="480035"/>
                </a:cubicBezTo>
                <a:cubicBezTo>
                  <a:pt x="5590452" y="552927"/>
                  <a:pt x="6934986" y="476573"/>
                  <a:pt x="7103773" y="445438"/>
                </a:cubicBezTo>
              </a:path>
            </a:pathLst>
          </a:custGeom>
          <a:noFill/>
          <a:ln w="38100">
            <a:solidFill>
              <a:srgbClr val="FFC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Parallelogram 25"/>
          <p:cNvSpPr/>
          <p:nvPr/>
        </p:nvSpPr>
        <p:spPr>
          <a:xfrm>
            <a:off x="3860133" y="2434224"/>
            <a:ext cx="1990652" cy="965945"/>
          </a:xfrm>
          <a:prstGeom prst="parallelogram">
            <a:avLst>
              <a:gd name="adj" fmla="val 120009"/>
            </a:avLst>
          </a:prstGeom>
          <a:solidFill>
            <a:srgbClr val="FFC000">
              <a:alpha val="4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cxnSp>
        <p:nvCxnSpPr>
          <p:cNvPr id="30" name="Straight Connector 29"/>
          <p:cNvCxnSpPr/>
          <p:nvPr/>
        </p:nvCxnSpPr>
        <p:spPr>
          <a:xfrm>
            <a:off x="3860133" y="3403663"/>
            <a:ext cx="82616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Arc 32"/>
          <p:cNvSpPr/>
          <p:nvPr/>
        </p:nvSpPr>
        <p:spPr>
          <a:xfrm>
            <a:off x="3305422" y="2437582"/>
            <a:ext cx="1986782" cy="1986782"/>
          </a:xfrm>
          <a:prstGeom prst="arc">
            <a:avLst>
              <a:gd name="adj1" fmla="val 16200000"/>
              <a:gd name="adj2" fmla="val 1903728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8" name="Szövegdoboz 58"/>
          <p:cNvSpPr txBox="1"/>
          <p:nvPr/>
        </p:nvSpPr>
        <p:spPr>
          <a:xfrm>
            <a:off x="6793357" y="4514528"/>
            <a:ext cx="2388795" cy="415498"/>
          </a:xfrm>
          <a:prstGeom prst="rect">
            <a:avLst/>
          </a:prstGeom>
          <a:noFill/>
        </p:spPr>
        <p:txBody>
          <a:bodyPr wrap="none" rtlCol="0">
            <a:spAutoFit/>
          </a:bodyPr>
          <a:lstStyle/>
          <a:p>
            <a:r>
              <a:rPr lang="hu-HU" sz="2100" dirty="0">
                <a:solidFill>
                  <a:srgbClr val="FF0000"/>
                </a:solidFill>
                <a:latin typeface="Whipsmart" pitchFamily="34" charset="0"/>
              </a:rPr>
              <a:t>fényforrás-modellből</a:t>
            </a:r>
            <a:endParaRPr lang="en-US" sz="2100" b="1" i="1" dirty="0">
              <a:solidFill>
                <a:srgbClr val="FF0000"/>
              </a:solidFill>
              <a:latin typeface="Whipsmart" pitchFamily="34" charset="0"/>
            </a:endParaRPr>
          </a:p>
        </p:txBody>
      </p:sp>
      <p:sp>
        <p:nvSpPr>
          <p:cNvPr id="39" name="Szövegdoboz 58"/>
          <p:cNvSpPr txBox="1"/>
          <p:nvPr/>
        </p:nvSpPr>
        <p:spPr>
          <a:xfrm>
            <a:off x="5493791" y="5166682"/>
            <a:ext cx="1930337" cy="415498"/>
          </a:xfrm>
          <a:prstGeom prst="rect">
            <a:avLst/>
          </a:prstGeom>
          <a:noFill/>
        </p:spPr>
        <p:txBody>
          <a:bodyPr wrap="none" rtlCol="0">
            <a:spAutoFit/>
          </a:bodyPr>
          <a:lstStyle/>
          <a:p>
            <a:r>
              <a:rPr lang="en-US" sz="2100" dirty="0" err="1">
                <a:solidFill>
                  <a:srgbClr val="FF0000"/>
                </a:solidFill>
                <a:latin typeface="Whipsmart" pitchFamily="34" charset="0"/>
              </a:rPr>
              <a:t>anyagmodellb</a:t>
            </a:r>
            <a:r>
              <a:rPr lang="hu-HU" sz="2100" dirty="0">
                <a:solidFill>
                  <a:srgbClr val="FF0000"/>
                </a:solidFill>
                <a:latin typeface="Whipsmart" pitchFamily="34" charset="0"/>
              </a:rPr>
              <a:t>ől</a:t>
            </a:r>
            <a:endParaRPr lang="en-US" sz="2100" b="1" i="1" dirty="0">
              <a:solidFill>
                <a:srgbClr val="FF0000"/>
              </a:solidFill>
              <a:latin typeface="Whipsmart" pitchFamily="34" charset="0"/>
            </a:endParaRPr>
          </a:p>
        </p:txBody>
      </p:sp>
      <p:pic>
        <p:nvPicPr>
          <p:cNvPr id="3" name="Picture 2"/>
          <p:cNvPicPr>
            <a:picLocks noChangeAspect="1"/>
          </p:cNvPicPr>
          <p:nvPr>
            <p:custDataLst>
              <p:tags r:id="rId2"/>
            </p:custDataLst>
          </p:nvPr>
        </p:nvPicPr>
        <p:blipFill>
          <a:blip r:embed="rId19" cstate="print">
            <a:extLst>
              <a:ext uri="{28A0092B-C50C-407E-A947-70E740481C1C}">
                <a14:useLocalDpi xmlns:a14="http://schemas.microsoft.com/office/drawing/2010/main" val="0"/>
              </a:ext>
            </a:extLst>
          </a:blip>
          <a:stretch>
            <a:fillRect/>
          </a:stretch>
        </p:blipFill>
        <p:spPr>
          <a:xfrm>
            <a:off x="1832369" y="2064398"/>
            <a:ext cx="969036" cy="360045"/>
          </a:xfrm>
          <a:prstGeom prst="rect">
            <a:avLst/>
          </a:prstGeom>
        </p:spPr>
      </p:pic>
      <p:pic>
        <p:nvPicPr>
          <p:cNvPr id="16" name="Picture 15"/>
          <p:cNvPicPr>
            <a:picLocks noChangeAspect="1"/>
          </p:cNvPicPr>
          <p:nvPr>
            <p:custDataLst>
              <p:tags r:id="rId3"/>
            </p:custDataLst>
          </p:nvPr>
        </p:nvPicPr>
        <p:blipFill>
          <a:blip r:embed="rId20" cstate="print">
            <a:extLst>
              <a:ext uri="{28A0092B-C50C-407E-A947-70E740481C1C}">
                <a14:useLocalDpi xmlns:a14="http://schemas.microsoft.com/office/drawing/2010/main" val="0"/>
              </a:ext>
            </a:extLst>
          </a:blip>
          <a:stretch>
            <a:fillRect/>
          </a:stretch>
        </p:blipFill>
        <p:spPr>
          <a:xfrm>
            <a:off x="2911964" y="3069512"/>
            <a:ext cx="172822" cy="238658"/>
          </a:xfrm>
          <a:prstGeom prst="rect">
            <a:avLst/>
          </a:prstGeom>
        </p:spPr>
      </p:pic>
      <p:pic>
        <p:nvPicPr>
          <p:cNvPr id="17" name="Picture 16"/>
          <p:cNvPicPr>
            <a:picLocks noChangeAspect="1"/>
          </p:cNvPicPr>
          <p:nvPr>
            <p:custDataLst>
              <p:tags r:id="rId4"/>
            </p:custDataLst>
          </p:nvPr>
        </p:nvPicPr>
        <p:blipFill>
          <a:blip r:embed="rId21" cstate="print">
            <a:extLst>
              <a:ext uri="{28A0092B-C50C-407E-A947-70E740481C1C}">
                <a14:useLocalDpi xmlns:a14="http://schemas.microsoft.com/office/drawing/2010/main" val="0"/>
              </a:ext>
            </a:extLst>
          </a:blip>
          <a:stretch>
            <a:fillRect/>
          </a:stretch>
        </p:blipFill>
        <p:spPr>
          <a:xfrm>
            <a:off x="4207053" y="3591079"/>
            <a:ext cx="174879" cy="166649"/>
          </a:xfrm>
          <a:prstGeom prst="rect">
            <a:avLst/>
          </a:prstGeom>
        </p:spPr>
      </p:pic>
      <p:pic>
        <p:nvPicPr>
          <p:cNvPr id="21" name="Picture 20"/>
          <p:cNvPicPr>
            <a:picLocks noChangeAspect="1"/>
          </p:cNvPicPr>
          <p:nvPr>
            <p:custDataLst>
              <p:tags r:id="rId5"/>
            </p:custDataLst>
          </p:nvPr>
        </p:nvPicPr>
        <p:blipFill>
          <a:blip r:embed="rId22" cstate="print">
            <a:extLst>
              <a:ext uri="{28A0092B-C50C-407E-A947-70E740481C1C}">
                <a14:useLocalDpi xmlns:a14="http://schemas.microsoft.com/office/drawing/2010/main" val="0"/>
              </a:ext>
            </a:extLst>
          </a:blip>
          <a:stretch>
            <a:fillRect/>
          </a:stretch>
        </p:blipFill>
        <p:spPr>
          <a:xfrm>
            <a:off x="3989031" y="2249928"/>
            <a:ext cx="174879" cy="238658"/>
          </a:xfrm>
          <a:prstGeom prst="rect">
            <a:avLst/>
          </a:prstGeom>
        </p:spPr>
      </p:pic>
      <p:pic>
        <p:nvPicPr>
          <p:cNvPr id="27" name="Picture 26"/>
          <p:cNvPicPr>
            <a:picLocks noChangeAspect="1"/>
          </p:cNvPicPr>
          <p:nvPr>
            <p:custDataLst>
              <p:tags r:id="rId6"/>
            </p:custDataLst>
          </p:nvPr>
        </p:nvPicPr>
        <p:blipFill>
          <a:blip r:embed="rId23" cstate="print">
            <a:extLst>
              <a:ext uri="{28A0092B-C50C-407E-A947-70E740481C1C}">
                <a14:useLocalDpi xmlns:a14="http://schemas.microsoft.com/office/drawing/2010/main" val="0"/>
              </a:ext>
            </a:extLst>
          </a:blip>
          <a:stretch>
            <a:fillRect/>
          </a:stretch>
        </p:blipFill>
        <p:spPr>
          <a:xfrm>
            <a:off x="5565830" y="3022966"/>
            <a:ext cx="917601" cy="407366"/>
          </a:xfrm>
          <a:prstGeom prst="rect">
            <a:avLst/>
          </a:prstGeom>
        </p:spPr>
      </p:pic>
      <p:pic>
        <p:nvPicPr>
          <p:cNvPr id="42" name="Picture 41"/>
          <p:cNvPicPr>
            <a:picLocks noChangeAspect="1"/>
          </p:cNvPicPr>
          <p:nvPr>
            <p:custDataLst>
              <p:tags r:id="rId7"/>
            </p:custDataLst>
          </p:nvPr>
        </p:nvPicPr>
        <p:blipFill>
          <a:blip r:embed="rId24" cstate="print">
            <a:extLst>
              <a:ext uri="{28A0092B-C50C-407E-A947-70E740481C1C}">
                <a14:useLocalDpi xmlns:a14="http://schemas.microsoft.com/office/drawing/2010/main" val="0"/>
              </a:ext>
            </a:extLst>
          </a:blip>
          <a:stretch>
            <a:fillRect/>
          </a:stretch>
        </p:blipFill>
        <p:spPr>
          <a:xfrm>
            <a:off x="5518102" y="2594309"/>
            <a:ext cx="1049275" cy="407366"/>
          </a:xfrm>
          <a:prstGeom prst="rect">
            <a:avLst/>
          </a:prstGeom>
        </p:spPr>
      </p:pic>
      <p:pic>
        <p:nvPicPr>
          <p:cNvPr id="46" name="Picture 45"/>
          <p:cNvPicPr>
            <a:picLocks noChangeAspect="1"/>
          </p:cNvPicPr>
          <p:nvPr>
            <p:custDataLst>
              <p:tags r:id="rId8"/>
            </p:custDataLst>
          </p:nvPr>
        </p:nvPicPr>
        <p:blipFill>
          <a:blip r:embed="rId25" cstate="print">
            <a:extLst>
              <a:ext uri="{28A0092B-C50C-407E-A947-70E740481C1C}">
                <a14:useLocalDpi xmlns:a14="http://schemas.microsoft.com/office/drawing/2010/main" val="0"/>
              </a:ext>
            </a:extLst>
          </a:blip>
          <a:stretch>
            <a:fillRect/>
          </a:stretch>
        </p:blipFill>
        <p:spPr>
          <a:xfrm>
            <a:off x="4381932" y="2538840"/>
            <a:ext cx="234544" cy="296266"/>
          </a:xfrm>
          <a:prstGeom prst="rect">
            <a:avLst/>
          </a:prstGeom>
        </p:spPr>
      </p:pic>
      <p:sp>
        <p:nvSpPr>
          <p:cNvPr id="78" name="Rectangle 77"/>
          <p:cNvSpPr/>
          <p:nvPr/>
        </p:nvSpPr>
        <p:spPr>
          <a:xfrm>
            <a:off x="2512147" y="4487854"/>
            <a:ext cx="364008" cy="39241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 name="Rectangle 78"/>
          <p:cNvSpPr/>
          <p:nvPr/>
        </p:nvSpPr>
        <p:spPr>
          <a:xfrm>
            <a:off x="4896623" y="5238517"/>
            <a:ext cx="364008" cy="39241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0" name="Picture 79"/>
          <p:cNvPicPr>
            <a:picLocks noChangeAspect="1"/>
          </p:cNvPicPr>
          <p:nvPr>
            <p:custDataLst>
              <p:tags r:id="rId9"/>
            </p:custDataLst>
          </p:nvPr>
        </p:nvPicPr>
        <p:blipFill>
          <a:blip r:embed="rId26" cstate="print">
            <a:extLst>
              <a:ext uri="{28A0092B-C50C-407E-A947-70E740481C1C}">
                <a14:useLocalDpi xmlns:a14="http://schemas.microsoft.com/office/drawing/2010/main" val="0"/>
              </a:ext>
            </a:extLst>
          </a:blip>
          <a:stretch>
            <a:fillRect/>
          </a:stretch>
        </p:blipFill>
        <p:spPr>
          <a:xfrm>
            <a:off x="2130915" y="3263145"/>
            <a:ext cx="1337310" cy="411480"/>
          </a:xfrm>
          <a:prstGeom prst="rect">
            <a:avLst/>
          </a:prstGeom>
        </p:spPr>
      </p:pic>
      <p:pic>
        <p:nvPicPr>
          <p:cNvPr id="82" name="Picture 81"/>
          <p:cNvPicPr>
            <a:picLocks noChangeAspect="1"/>
          </p:cNvPicPr>
          <p:nvPr>
            <p:custDataLst>
              <p:tags r:id="rId10"/>
            </p:custDataLst>
          </p:nvPr>
        </p:nvPicPr>
        <p:blipFill>
          <a:blip r:embed="rId27" cstate="print">
            <a:extLst>
              <a:ext uri="{28A0092B-C50C-407E-A947-70E740481C1C}">
                <a14:useLocalDpi xmlns:a14="http://schemas.microsoft.com/office/drawing/2010/main" val="0"/>
              </a:ext>
            </a:extLst>
          </a:blip>
          <a:stretch>
            <a:fillRect/>
          </a:stretch>
        </p:blipFill>
        <p:spPr>
          <a:xfrm>
            <a:off x="800927" y="3899333"/>
            <a:ext cx="7265922" cy="249666"/>
          </a:xfrm>
          <a:prstGeom prst="rect">
            <a:avLst/>
          </a:prstGeom>
        </p:spPr>
      </p:pic>
      <p:pic>
        <p:nvPicPr>
          <p:cNvPr id="84" name="Picture 83"/>
          <p:cNvPicPr>
            <a:picLocks noChangeAspect="1"/>
          </p:cNvPicPr>
          <p:nvPr>
            <p:custDataLst>
              <p:tags r:id="rId11"/>
            </p:custDataLst>
          </p:nvPr>
        </p:nvPicPr>
        <p:blipFill>
          <a:blip r:embed="rId28" cstate="print">
            <a:extLst>
              <a:ext uri="{28A0092B-C50C-407E-A947-70E740481C1C}">
                <a14:useLocalDpi xmlns:a14="http://schemas.microsoft.com/office/drawing/2010/main" val="0"/>
              </a:ext>
            </a:extLst>
          </a:blip>
          <a:stretch>
            <a:fillRect/>
          </a:stretch>
        </p:blipFill>
        <p:spPr>
          <a:xfrm>
            <a:off x="796011" y="4211880"/>
            <a:ext cx="3977053" cy="307281"/>
          </a:xfrm>
          <a:prstGeom prst="rect">
            <a:avLst/>
          </a:prstGeom>
        </p:spPr>
      </p:pic>
      <p:pic>
        <p:nvPicPr>
          <p:cNvPr id="86" name="Picture 85"/>
          <p:cNvPicPr>
            <a:picLocks noChangeAspect="1"/>
          </p:cNvPicPr>
          <p:nvPr>
            <p:custDataLst>
              <p:tags r:id="rId12"/>
            </p:custDataLst>
          </p:nvPr>
        </p:nvPicPr>
        <p:blipFill>
          <a:blip r:embed="rId29" cstate="print">
            <a:extLst>
              <a:ext uri="{28A0092B-C50C-407E-A947-70E740481C1C}">
                <a14:useLocalDpi xmlns:a14="http://schemas.microsoft.com/office/drawing/2010/main" val="0"/>
              </a:ext>
            </a:extLst>
          </a:blip>
          <a:stretch>
            <a:fillRect/>
          </a:stretch>
        </p:blipFill>
        <p:spPr>
          <a:xfrm>
            <a:off x="800927" y="4613677"/>
            <a:ext cx="5777530" cy="243264"/>
          </a:xfrm>
          <a:prstGeom prst="rect">
            <a:avLst/>
          </a:prstGeom>
        </p:spPr>
      </p:pic>
      <p:pic>
        <p:nvPicPr>
          <p:cNvPr id="89" name="Picture 88"/>
          <p:cNvPicPr>
            <a:picLocks noChangeAspect="1"/>
          </p:cNvPicPr>
          <p:nvPr>
            <p:custDataLst>
              <p:tags r:id="rId13"/>
            </p:custDataLst>
          </p:nvPr>
        </p:nvPicPr>
        <p:blipFill>
          <a:blip r:embed="rId30" cstate="print">
            <a:extLst>
              <a:ext uri="{28A0092B-C50C-407E-A947-70E740481C1C}">
                <a14:useLocalDpi xmlns:a14="http://schemas.microsoft.com/office/drawing/2010/main" val="0"/>
              </a:ext>
            </a:extLst>
          </a:blip>
          <a:stretch>
            <a:fillRect/>
          </a:stretch>
        </p:blipFill>
        <p:spPr>
          <a:xfrm>
            <a:off x="800926" y="4907163"/>
            <a:ext cx="5569475" cy="315283"/>
          </a:xfrm>
          <a:prstGeom prst="rect">
            <a:avLst/>
          </a:prstGeom>
        </p:spPr>
      </p:pic>
      <p:pic>
        <p:nvPicPr>
          <p:cNvPr id="92" name="Picture 91"/>
          <p:cNvPicPr>
            <a:picLocks noChangeAspect="1"/>
          </p:cNvPicPr>
          <p:nvPr>
            <p:custDataLst>
              <p:tags r:id="rId14"/>
            </p:custDataLst>
          </p:nvPr>
        </p:nvPicPr>
        <p:blipFill>
          <a:blip r:embed="rId31" cstate="print">
            <a:extLst>
              <a:ext uri="{28A0092B-C50C-407E-A947-70E740481C1C}">
                <a14:useLocalDpi xmlns:a14="http://schemas.microsoft.com/office/drawing/2010/main" val="0"/>
              </a:ext>
            </a:extLst>
          </a:blip>
          <a:stretch>
            <a:fillRect/>
          </a:stretch>
        </p:blipFill>
        <p:spPr>
          <a:xfrm>
            <a:off x="800927" y="5292306"/>
            <a:ext cx="4322745" cy="267270"/>
          </a:xfrm>
          <a:prstGeom prst="rect">
            <a:avLst/>
          </a:prstGeom>
        </p:spPr>
      </p:pic>
    </p:spTree>
    <p:extLst>
      <p:ext uri="{BB962C8B-B14F-4D97-AF65-F5344CB8AC3E}">
        <p14:creationId xmlns:p14="http://schemas.microsoft.com/office/powerpoint/2010/main" val="211354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500"/>
                                        <p:tgtEl>
                                          <p:spTgt spid="8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6"/>
                                        </p:tgtEl>
                                        <p:attrNameLst>
                                          <p:attrName>style.visibility</p:attrName>
                                        </p:attrNameLst>
                                      </p:cBhvr>
                                      <p:to>
                                        <p:strVal val="visible"/>
                                      </p:to>
                                    </p:set>
                                    <p:animEffect transition="in" filter="fade">
                                      <p:cBhvr>
                                        <p:cTn id="29" dur="500"/>
                                        <p:tgtEl>
                                          <p:spTgt spid="8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par>
                                <p:cTn id="36" presetID="10" presetClass="entr" presetSubtype="0" fill="hold"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89"/>
                                        </p:tgtEl>
                                        <p:attrNameLst>
                                          <p:attrName>style.visibility</p:attrName>
                                        </p:attrNameLst>
                                      </p:cBhvr>
                                      <p:to>
                                        <p:strVal val="visible"/>
                                      </p:to>
                                    </p:set>
                                    <p:animEffect transition="in" filter="fade">
                                      <p:cBhvr>
                                        <p:cTn id="49" dur="500"/>
                                        <p:tgtEl>
                                          <p:spTgt spid="89"/>
                                        </p:tgtEl>
                                      </p:cBhvr>
                                    </p:animEffect>
                                  </p:childTnLst>
                                </p:cTn>
                              </p:par>
                              <p:par>
                                <p:cTn id="50" presetID="10" presetClass="entr" presetSubtype="0" fill="hold"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par>
                                <p:cTn id="56" presetID="10" presetClass="entr" presetSubtype="0" fill="hold" nodeType="with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fade">
                                      <p:cBhvr>
                                        <p:cTn id="58" dur="500"/>
                                        <p:tgtEl>
                                          <p:spTgt spid="46"/>
                                        </p:tgtEl>
                                      </p:cBhvr>
                                    </p:animEffect>
                                  </p:childTnLst>
                                </p:cTn>
                              </p:par>
                              <p:par>
                                <p:cTn id="59" presetID="10" presetClass="entr" presetSubtype="0" fill="hold"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92"/>
                                        </p:tgtEl>
                                        <p:attrNameLst>
                                          <p:attrName>style.visibility</p:attrName>
                                        </p:attrNameLst>
                                      </p:cBhvr>
                                      <p:to>
                                        <p:strVal val="visible"/>
                                      </p:to>
                                    </p:set>
                                    <p:animEffect transition="in" filter="fade">
                                      <p:cBhvr>
                                        <p:cTn id="66" dur="500"/>
                                        <p:tgtEl>
                                          <p:spTgt spid="92"/>
                                        </p:tgtEl>
                                      </p:cBhvr>
                                    </p:animEffect>
                                  </p:childTnLst>
                                </p:cTn>
                              </p:par>
                              <p:par>
                                <p:cTn id="67" presetID="10" presetClass="entr" presetSubtype="0" fill="hold" nodeType="with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fade">
                                      <p:cBhvr>
                                        <p:cTn id="69" dur="500"/>
                                        <p:tgtEl>
                                          <p:spTgt spid="3"/>
                                        </p:tgtEl>
                                      </p:cBhvr>
                                    </p:animEffect>
                                  </p:childTnLst>
                                </p:cTn>
                              </p:par>
                              <p:par>
                                <p:cTn id="70" presetID="10" presetClass="entr" presetSubtype="0" fill="hold" nodeType="withEffect">
                                  <p:stCondLst>
                                    <p:cond delay="0"/>
                                  </p:stCondLst>
                                  <p:childTnLst>
                                    <p:set>
                                      <p:cBhvr>
                                        <p:cTn id="71" dur="1" fill="hold">
                                          <p:stCondLst>
                                            <p:cond delay="0"/>
                                          </p:stCondLst>
                                        </p:cTn>
                                        <p:tgtEl>
                                          <p:spTgt spid="80"/>
                                        </p:tgtEl>
                                        <p:attrNameLst>
                                          <p:attrName>style.visibility</p:attrName>
                                        </p:attrNameLst>
                                      </p:cBhvr>
                                      <p:to>
                                        <p:strVal val="visible"/>
                                      </p:to>
                                    </p:set>
                                    <p:animEffect transition="in" filter="fade">
                                      <p:cBhvr>
                                        <p:cTn id="72" dur="500"/>
                                        <p:tgtEl>
                                          <p:spTgt spid="8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500"/>
                                        <p:tgtEl>
                                          <p:spTgt spid="3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79"/>
                                        </p:tgtEl>
                                        <p:attrNameLst>
                                          <p:attrName>style.visibility</p:attrName>
                                        </p:attrNameLst>
                                      </p:cBhvr>
                                      <p:to>
                                        <p:strVal val="visible"/>
                                      </p:to>
                                    </p:set>
                                    <p:animEffect transition="in" filter="fade">
                                      <p:cBhvr>
                                        <p:cTn id="80" dur="500"/>
                                        <p:tgtEl>
                                          <p:spTgt spid="7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78"/>
                                        </p:tgtEl>
                                        <p:attrNameLst>
                                          <p:attrName>style.visibility</p:attrName>
                                        </p:attrNameLst>
                                      </p:cBhvr>
                                      <p:to>
                                        <p:strVal val="visible"/>
                                      </p:to>
                                    </p:set>
                                    <p:animEffect transition="in" filter="fade">
                                      <p:cBhvr>
                                        <p:cTn id="83" dur="500"/>
                                        <p:tgtEl>
                                          <p:spTgt spid="7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fade">
                                      <p:cBhvr>
                                        <p:cTn id="8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3" grpId="0" animBg="1"/>
      <p:bldP spid="24" grpId="0" animBg="1"/>
      <p:bldP spid="26" grpId="0" animBg="1"/>
      <p:bldP spid="33" grpId="0" animBg="1"/>
      <p:bldP spid="38" grpId="0"/>
      <p:bldP spid="39" grpId="0"/>
      <p:bldP spid="78" grpId="0" animBg="1"/>
      <p:bldP spid="7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Valós fényforrások</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hu-HU" b="1" dirty="0" smtClean="0"/>
              <a:t>nem</a:t>
            </a:r>
            <a:r>
              <a:rPr lang="en-US" dirty="0" smtClean="0"/>
              <a:t> </a:t>
            </a:r>
            <a:r>
              <a:rPr lang="hu-HU" dirty="0" smtClean="0"/>
              <a:t>egyetlen bejövő fényirány van</a:t>
            </a:r>
            <a:endParaRPr lang="en-US" dirty="0" smtClean="0"/>
          </a:p>
          <a:p>
            <a:r>
              <a:rPr lang="hu-HU" dirty="0" smtClean="0"/>
              <a:t>ki kel értékelni az integrált</a:t>
            </a:r>
            <a:endParaRPr lang="en-US" dirty="0"/>
          </a:p>
        </p:txBody>
      </p:sp>
      <p:pic>
        <p:nvPicPr>
          <p:cNvPr id="4" name="Picture 3"/>
          <p:cNvPicPr>
            <a:picLocks noChangeAspect="1"/>
          </p:cNvPicPr>
          <p:nvPr/>
        </p:nvPicPr>
        <p:blipFill>
          <a:blip r:embed="rId6" cstate="print"/>
          <a:stretch>
            <a:fillRect/>
          </a:stretch>
        </p:blipFill>
        <p:spPr>
          <a:xfrm rot="1495480">
            <a:off x="2455123" y="3297539"/>
            <a:ext cx="532293" cy="468768"/>
          </a:xfrm>
          <a:prstGeom prst="rect">
            <a:avLst/>
          </a:prstGeom>
        </p:spPr>
      </p:pic>
      <p:sp>
        <p:nvSpPr>
          <p:cNvPr id="5" name="AutoShape 3"/>
          <p:cNvSpPr>
            <a:spLocks noChangeArrowheads="1"/>
          </p:cNvSpPr>
          <p:nvPr/>
        </p:nvSpPr>
        <p:spPr bwMode="auto">
          <a:xfrm>
            <a:off x="4057650" y="4143375"/>
            <a:ext cx="1943100" cy="285750"/>
          </a:xfrm>
          <a:prstGeom prst="parallelogram">
            <a:avLst>
              <a:gd name="adj" fmla="val 170000"/>
            </a:avLst>
          </a:prstGeom>
          <a:solidFill>
            <a:srgbClr val="00B050"/>
          </a:solidFill>
          <a:ln w="12700">
            <a:solidFill>
              <a:schemeClr val="tx1"/>
            </a:solidFill>
            <a:miter lim="800000"/>
            <a:headEnd/>
            <a:tailEnd/>
          </a:ln>
          <a:effectLst/>
        </p:spPr>
        <p:txBody>
          <a:bodyPr wrap="none" anchor="ctr"/>
          <a:lstStyle/>
          <a:p>
            <a:endParaRPr lang="en-US" sz="1350"/>
          </a:p>
        </p:txBody>
      </p:sp>
      <p:sp>
        <p:nvSpPr>
          <p:cNvPr id="6" name="Line 8"/>
          <p:cNvSpPr>
            <a:spLocks noChangeShapeType="1"/>
          </p:cNvSpPr>
          <p:nvPr/>
        </p:nvSpPr>
        <p:spPr bwMode="auto">
          <a:xfrm flipH="1" flipV="1">
            <a:off x="3257550" y="3743325"/>
            <a:ext cx="1600200" cy="540930"/>
          </a:xfrm>
          <a:prstGeom prst="line">
            <a:avLst/>
          </a:prstGeom>
          <a:noFill/>
          <a:ln w="73025">
            <a:solidFill>
              <a:schemeClr val="hlink"/>
            </a:solidFill>
            <a:round/>
            <a:headEnd/>
            <a:tailEnd type="triangle" w="med" len="med"/>
          </a:ln>
          <a:effectLst/>
        </p:spPr>
        <p:txBody>
          <a:bodyPr wrap="none" anchor="ctr"/>
          <a:lstStyle/>
          <a:p>
            <a:endParaRPr lang="en-US" sz="1350"/>
          </a:p>
        </p:txBody>
      </p:sp>
      <p:pic>
        <p:nvPicPr>
          <p:cNvPr id="7" name="Picture 67" descr="http://www.psdgraphics.com/file/glossy-light-bulb.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4888" r="23761"/>
          <a:stretch/>
        </p:blipFill>
        <p:spPr bwMode="auto">
          <a:xfrm rot="10800000">
            <a:off x="5866537" y="1628180"/>
            <a:ext cx="1171575" cy="1825188"/>
          </a:xfrm>
          <a:prstGeom prst="rect">
            <a:avLst/>
          </a:prstGeom>
          <a:noFill/>
          <a:extLst>
            <a:ext uri="{909E8E84-426E-40DD-AFC4-6F175D3DCCD1}">
              <a14:hiddenFill xmlns:a14="http://schemas.microsoft.com/office/drawing/2010/main">
                <a:solidFill>
                  <a:srgbClr val="FFFFFF"/>
                </a:solidFill>
              </a14:hiddenFill>
            </a:ext>
          </a:extLst>
        </p:spPr>
      </p:pic>
      <p:sp>
        <p:nvSpPr>
          <p:cNvPr id="8" name="Line 8"/>
          <p:cNvSpPr>
            <a:spLocks noChangeShapeType="1"/>
          </p:cNvSpPr>
          <p:nvPr/>
        </p:nvSpPr>
        <p:spPr bwMode="auto">
          <a:xfrm flipV="1">
            <a:off x="4857750" y="2815273"/>
            <a:ext cx="1085850" cy="1468982"/>
          </a:xfrm>
          <a:prstGeom prst="line">
            <a:avLst/>
          </a:prstGeom>
          <a:noFill/>
          <a:ln w="73025">
            <a:solidFill>
              <a:schemeClr val="hlink"/>
            </a:solidFill>
            <a:round/>
            <a:headEnd/>
            <a:tailEnd type="triangle" w="med" len="med"/>
          </a:ln>
          <a:effectLst/>
        </p:spPr>
        <p:txBody>
          <a:bodyPr wrap="none" anchor="ctr"/>
          <a:lstStyle/>
          <a:p>
            <a:endParaRPr lang="en-US" sz="1350"/>
          </a:p>
        </p:txBody>
      </p:sp>
      <p:sp>
        <p:nvSpPr>
          <p:cNvPr id="9" name="Line 8"/>
          <p:cNvSpPr>
            <a:spLocks noChangeShapeType="1"/>
          </p:cNvSpPr>
          <p:nvPr/>
        </p:nvSpPr>
        <p:spPr bwMode="auto">
          <a:xfrm flipV="1">
            <a:off x="4857750" y="3082528"/>
            <a:ext cx="1143000" cy="1201727"/>
          </a:xfrm>
          <a:prstGeom prst="line">
            <a:avLst/>
          </a:prstGeom>
          <a:noFill/>
          <a:ln w="73025">
            <a:solidFill>
              <a:schemeClr val="hlink"/>
            </a:solidFill>
            <a:round/>
            <a:headEnd/>
            <a:tailEnd type="triangle" w="med" len="med"/>
          </a:ln>
          <a:effectLst/>
        </p:spPr>
        <p:txBody>
          <a:bodyPr wrap="none" anchor="ctr"/>
          <a:lstStyle/>
          <a:p>
            <a:endParaRPr lang="en-US" sz="1350"/>
          </a:p>
        </p:txBody>
      </p:sp>
      <p:sp>
        <p:nvSpPr>
          <p:cNvPr id="10" name="Line 8"/>
          <p:cNvSpPr>
            <a:spLocks noChangeShapeType="1"/>
          </p:cNvSpPr>
          <p:nvPr/>
        </p:nvSpPr>
        <p:spPr bwMode="auto">
          <a:xfrm flipV="1">
            <a:off x="4857750" y="3257549"/>
            <a:ext cx="1343025" cy="1026704"/>
          </a:xfrm>
          <a:prstGeom prst="line">
            <a:avLst/>
          </a:prstGeom>
          <a:noFill/>
          <a:ln w="73025">
            <a:solidFill>
              <a:schemeClr val="hlink"/>
            </a:solidFill>
            <a:round/>
            <a:headEnd/>
            <a:tailEnd type="triangle" w="med" len="med"/>
          </a:ln>
          <a:effectLst/>
        </p:spPr>
        <p:txBody>
          <a:bodyPr wrap="none" anchor="ctr"/>
          <a:lstStyle/>
          <a:p>
            <a:endParaRPr lang="en-US" sz="1350"/>
          </a:p>
        </p:txBody>
      </p:sp>
      <p:sp>
        <p:nvSpPr>
          <p:cNvPr id="11" name="Line 8"/>
          <p:cNvSpPr>
            <a:spLocks noChangeShapeType="1"/>
          </p:cNvSpPr>
          <p:nvPr/>
        </p:nvSpPr>
        <p:spPr bwMode="auto">
          <a:xfrm flipV="1">
            <a:off x="4857751" y="3336494"/>
            <a:ext cx="1588726" cy="947759"/>
          </a:xfrm>
          <a:prstGeom prst="line">
            <a:avLst/>
          </a:prstGeom>
          <a:noFill/>
          <a:ln w="73025">
            <a:solidFill>
              <a:schemeClr val="hlink"/>
            </a:solidFill>
            <a:round/>
            <a:headEnd/>
            <a:tailEnd type="triangle" w="med" len="med"/>
          </a:ln>
          <a:effectLst/>
        </p:spPr>
        <p:txBody>
          <a:bodyPr wrap="none" anchor="ctr"/>
          <a:lstStyle/>
          <a:p>
            <a:endParaRPr lang="en-US" sz="1350"/>
          </a:p>
        </p:txBody>
      </p:sp>
      <p:sp>
        <p:nvSpPr>
          <p:cNvPr id="13" name="Line 8"/>
          <p:cNvSpPr>
            <a:spLocks noChangeShapeType="1"/>
          </p:cNvSpPr>
          <p:nvPr/>
        </p:nvSpPr>
        <p:spPr bwMode="auto">
          <a:xfrm>
            <a:off x="6814747" y="3186093"/>
            <a:ext cx="346496" cy="588122"/>
          </a:xfrm>
          <a:prstGeom prst="line">
            <a:avLst/>
          </a:prstGeom>
          <a:noFill/>
          <a:ln w="73025">
            <a:solidFill>
              <a:srgbClr val="FFC000"/>
            </a:solidFill>
            <a:round/>
            <a:headEnd/>
            <a:tailEnd type="triangle" w="med" len="med"/>
          </a:ln>
          <a:effectLst/>
        </p:spPr>
        <p:txBody>
          <a:bodyPr wrap="none" anchor="ctr"/>
          <a:lstStyle/>
          <a:p>
            <a:endParaRPr lang="en-US" sz="1350"/>
          </a:p>
        </p:txBody>
      </p:sp>
      <p:pic>
        <p:nvPicPr>
          <p:cNvPr id="17" name="Picture 16"/>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6952386" y="3008962"/>
            <a:ext cx="181052" cy="253060"/>
          </a:xfrm>
          <a:prstGeom prst="rect">
            <a:avLst/>
          </a:prstGeom>
        </p:spPr>
      </p:pic>
      <p:pic>
        <p:nvPicPr>
          <p:cNvPr id="19" name="Picture 18"/>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7184647" y="3500553"/>
            <a:ext cx="197511" cy="242773"/>
          </a:xfrm>
          <a:prstGeom prst="rect">
            <a:avLst/>
          </a:prstGeom>
        </p:spPr>
      </p:pic>
      <p:pic>
        <p:nvPicPr>
          <p:cNvPr id="21" name="Picture 20"/>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387765" y="3844528"/>
            <a:ext cx="1898986" cy="421766"/>
          </a:xfrm>
          <a:prstGeom prst="rect">
            <a:avLst/>
          </a:prstGeom>
        </p:spPr>
      </p:pic>
    </p:spTree>
    <p:extLst>
      <p:ext uri="{BB962C8B-B14F-4D97-AF65-F5344CB8AC3E}">
        <p14:creationId xmlns:p14="http://schemas.microsoft.com/office/powerpoint/2010/main" val="3034533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Absztrakt fényforrásmodell</a:t>
            </a:r>
            <a:r>
              <a:rPr lang="en-US" dirty="0" smtClean="0"/>
              <a:t>: </a:t>
            </a:r>
            <a:r>
              <a:rPr lang="hu-HU" dirty="0" smtClean="0"/>
              <a:t>irányfény</a:t>
            </a:r>
            <a:endParaRPr lang="en-US" dirty="0"/>
          </a:p>
        </p:txBody>
      </p:sp>
      <p:sp>
        <p:nvSpPr>
          <p:cNvPr id="16" name="Line 7"/>
          <p:cNvSpPr>
            <a:spLocks noChangeShapeType="1"/>
          </p:cNvSpPr>
          <p:nvPr/>
        </p:nvSpPr>
        <p:spPr bwMode="auto">
          <a:xfrm flipH="1">
            <a:off x="6383685" y="2226469"/>
            <a:ext cx="828674" cy="951441"/>
          </a:xfrm>
          <a:prstGeom prst="line">
            <a:avLst/>
          </a:prstGeom>
          <a:noFill/>
          <a:ln w="57150">
            <a:solidFill>
              <a:schemeClr val="accent2"/>
            </a:solidFill>
            <a:round/>
            <a:headEnd/>
            <a:tailEnd type="triangle" w="med" len="med"/>
          </a:ln>
        </p:spPr>
        <p:txBody>
          <a:bodyPr wrap="none" anchor="ctr"/>
          <a:lstStyle/>
          <a:p>
            <a:endParaRPr lang="en-US" sz="1350"/>
          </a:p>
        </p:txBody>
      </p:sp>
      <p:sp>
        <p:nvSpPr>
          <p:cNvPr id="19" name="Line 7"/>
          <p:cNvSpPr>
            <a:spLocks noChangeShapeType="1"/>
          </p:cNvSpPr>
          <p:nvPr/>
        </p:nvSpPr>
        <p:spPr bwMode="auto">
          <a:xfrm flipH="1">
            <a:off x="6612283" y="2226469"/>
            <a:ext cx="771525" cy="885825"/>
          </a:xfrm>
          <a:prstGeom prst="line">
            <a:avLst/>
          </a:prstGeom>
          <a:noFill/>
          <a:ln w="57150">
            <a:solidFill>
              <a:schemeClr val="accent2"/>
            </a:solidFill>
            <a:round/>
            <a:headEnd/>
            <a:tailEnd type="triangle" w="med" len="med"/>
          </a:ln>
        </p:spPr>
        <p:txBody>
          <a:bodyPr wrap="none" anchor="ctr"/>
          <a:lstStyle/>
          <a:p>
            <a:endParaRPr lang="en-US" sz="1350"/>
          </a:p>
        </p:txBody>
      </p:sp>
      <p:sp>
        <p:nvSpPr>
          <p:cNvPr id="20" name="Line 7"/>
          <p:cNvSpPr>
            <a:spLocks noChangeShapeType="1"/>
          </p:cNvSpPr>
          <p:nvPr/>
        </p:nvSpPr>
        <p:spPr bwMode="auto">
          <a:xfrm flipH="1">
            <a:off x="6798020" y="2226469"/>
            <a:ext cx="771525" cy="885825"/>
          </a:xfrm>
          <a:prstGeom prst="line">
            <a:avLst/>
          </a:prstGeom>
          <a:noFill/>
          <a:ln w="57150">
            <a:solidFill>
              <a:schemeClr val="accent2"/>
            </a:solidFill>
            <a:round/>
            <a:headEnd/>
            <a:tailEnd type="triangle" w="med" len="med"/>
          </a:ln>
        </p:spPr>
        <p:txBody>
          <a:bodyPr wrap="none" anchor="ctr"/>
          <a:lstStyle/>
          <a:p>
            <a:endParaRPr lang="en-US" sz="1350"/>
          </a:p>
        </p:txBody>
      </p:sp>
      <p:sp>
        <p:nvSpPr>
          <p:cNvPr id="21" name="Line 7"/>
          <p:cNvSpPr>
            <a:spLocks noChangeShapeType="1"/>
          </p:cNvSpPr>
          <p:nvPr/>
        </p:nvSpPr>
        <p:spPr bwMode="auto">
          <a:xfrm flipH="1">
            <a:off x="6912320" y="2226469"/>
            <a:ext cx="828675" cy="951442"/>
          </a:xfrm>
          <a:prstGeom prst="line">
            <a:avLst/>
          </a:prstGeom>
          <a:noFill/>
          <a:ln w="57150">
            <a:solidFill>
              <a:schemeClr val="accent2"/>
            </a:solidFill>
            <a:round/>
            <a:headEnd/>
            <a:tailEnd type="triangle" w="med" len="med"/>
          </a:ln>
        </p:spPr>
        <p:txBody>
          <a:bodyPr wrap="none" anchor="ctr"/>
          <a:lstStyle/>
          <a:p>
            <a:endParaRPr lang="en-US" sz="1350"/>
          </a:p>
        </p:txBody>
      </p:sp>
      <p:sp>
        <p:nvSpPr>
          <p:cNvPr id="22" name="Line 7"/>
          <p:cNvSpPr>
            <a:spLocks noChangeShapeType="1"/>
          </p:cNvSpPr>
          <p:nvPr/>
        </p:nvSpPr>
        <p:spPr bwMode="auto">
          <a:xfrm flipH="1">
            <a:off x="7003807" y="2226469"/>
            <a:ext cx="922927" cy="1059656"/>
          </a:xfrm>
          <a:prstGeom prst="line">
            <a:avLst/>
          </a:prstGeom>
          <a:noFill/>
          <a:ln w="57150">
            <a:solidFill>
              <a:schemeClr val="accent2"/>
            </a:solidFill>
            <a:round/>
            <a:headEnd/>
            <a:tailEnd type="triangle" w="med" len="med"/>
          </a:ln>
        </p:spPr>
        <p:txBody>
          <a:bodyPr wrap="none" anchor="ctr"/>
          <a:lstStyle/>
          <a:p>
            <a:endParaRPr lang="en-US" sz="1350"/>
          </a:p>
        </p:txBody>
      </p:sp>
      <p:sp>
        <p:nvSpPr>
          <p:cNvPr id="23" name="Line 7"/>
          <p:cNvSpPr>
            <a:spLocks noChangeShapeType="1"/>
          </p:cNvSpPr>
          <p:nvPr/>
        </p:nvSpPr>
        <p:spPr bwMode="auto">
          <a:xfrm flipH="1">
            <a:off x="7326658" y="2226469"/>
            <a:ext cx="771525" cy="885825"/>
          </a:xfrm>
          <a:prstGeom prst="line">
            <a:avLst/>
          </a:prstGeom>
          <a:noFill/>
          <a:ln w="57150">
            <a:solidFill>
              <a:schemeClr val="accent2"/>
            </a:solidFill>
            <a:round/>
            <a:headEnd/>
            <a:tailEnd type="triangle" w="med" len="med"/>
          </a:ln>
        </p:spPr>
        <p:txBody>
          <a:bodyPr wrap="none" anchor="ctr"/>
          <a:lstStyle/>
          <a:p>
            <a:endParaRPr lang="en-US" sz="1350"/>
          </a:p>
        </p:txBody>
      </p:sp>
      <p:sp>
        <p:nvSpPr>
          <p:cNvPr id="24" name="Line 7"/>
          <p:cNvSpPr>
            <a:spLocks noChangeShapeType="1"/>
          </p:cNvSpPr>
          <p:nvPr/>
        </p:nvSpPr>
        <p:spPr bwMode="auto">
          <a:xfrm flipH="1">
            <a:off x="7512395" y="2226469"/>
            <a:ext cx="771525" cy="885825"/>
          </a:xfrm>
          <a:prstGeom prst="line">
            <a:avLst/>
          </a:prstGeom>
          <a:noFill/>
          <a:ln w="57150">
            <a:solidFill>
              <a:schemeClr val="accent2"/>
            </a:solidFill>
            <a:round/>
            <a:headEnd/>
            <a:tailEnd type="triangle" w="med" len="med"/>
          </a:ln>
        </p:spPr>
        <p:txBody>
          <a:bodyPr wrap="none" anchor="ctr"/>
          <a:lstStyle/>
          <a:p>
            <a:endParaRPr lang="en-US" sz="1350"/>
          </a:p>
        </p:txBody>
      </p:sp>
      <p:sp>
        <p:nvSpPr>
          <p:cNvPr id="25" name="Line 7"/>
          <p:cNvSpPr>
            <a:spLocks noChangeShapeType="1"/>
          </p:cNvSpPr>
          <p:nvPr/>
        </p:nvSpPr>
        <p:spPr bwMode="auto">
          <a:xfrm flipH="1">
            <a:off x="7683845" y="2226469"/>
            <a:ext cx="771525" cy="885825"/>
          </a:xfrm>
          <a:prstGeom prst="line">
            <a:avLst/>
          </a:prstGeom>
          <a:noFill/>
          <a:ln w="57150">
            <a:solidFill>
              <a:schemeClr val="accent2"/>
            </a:solidFill>
            <a:round/>
            <a:headEnd/>
            <a:tailEnd type="triangle" w="med" len="med"/>
          </a:ln>
        </p:spPr>
        <p:txBody>
          <a:bodyPr wrap="none" anchor="ctr"/>
          <a:lstStyle/>
          <a:p>
            <a:endParaRPr lang="en-US" sz="1350"/>
          </a:p>
        </p:txBody>
      </p:sp>
      <p:sp>
        <p:nvSpPr>
          <p:cNvPr id="26" name="Oval 25"/>
          <p:cNvSpPr/>
          <p:nvPr/>
        </p:nvSpPr>
        <p:spPr>
          <a:xfrm>
            <a:off x="6312247" y="3112295"/>
            <a:ext cx="688181" cy="68818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27" name="Rounded Rectangle 26"/>
          <p:cNvSpPr/>
          <p:nvPr/>
        </p:nvSpPr>
        <p:spPr>
          <a:xfrm>
            <a:off x="7180096" y="3112294"/>
            <a:ext cx="732350" cy="488157"/>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pic>
        <p:nvPicPr>
          <p:cNvPr id="4" name="Picture 3"/>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41843" y="2222636"/>
            <a:ext cx="6177635" cy="307281"/>
          </a:xfrm>
          <a:prstGeom prst="rect">
            <a:avLst/>
          </a:prstGeom>
        </p:spPr>
      </p:pic>
      <p:pic>
        <p:nvPicPr>
          <p:cNvPr id="5" name="Picture 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41844" y="2909855"/>
            <a:ext cx="2751128" cy="249666"/>
          </a:xfrm>
          <a:prstGeom prst="rect">
            <a:avLst/>
          </a:prstGeom>
        </p:spPr>
      </p:pic>
      <p:pic>
        <p:nvPicPr>
          <p:cNvPr id="6" name="Picture 5"/>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41844" y="3186680"/>
            <a:ext cx="2488659" cy="307281"/>
          </a:xfrm>
          <a:prstGeom prst="rect">
            <a:avLst/>
          </a:prstGeom>
        </p:spPr>
      </p:pic>
      <p:pic>
        <p:nvPicPr>
          <p:cNvPr id="7" name="Picture 6"/>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541844" y="3591676"/>
            <a:ext cx="3780200" cy="243264"/>
          </a:xfrm>
          <a:prstGeom prst="rect">
            <a:avLst/>
          </a:prstGeom>
        </p:spPr>
      </p:pic>
    </p:spTree>
    <p:extLst>
      <p:ext uri="{BB962C8B-B14F-4D97-AF65-F5344CB8AC3E}">
        <p14:creationId xmlns:p14="http://schemas.microsoft.com/office/powerpoint/2010/main" val="362208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49"/>
          <p:cNvSpPr/>
          <p:nvPr/>
        </p:nvSpPr>
        <p:spPr>
          <a:xfrm>
            <a:off x="7315200" y="2089636"/>
            <a:ext cx="789731" cy="7897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2" name="Title 1"/>
          <p:cNvSpPr>
            <a:spLocks noGrp="1"/>
          </p:cNvSpPr>
          <p:nvPr>
            <p:ph type="title"/>
          </p:nvPr>
        </p:nvSpPr>
        <p:spPr/>
        <p:txBody>
          <a:bodyPr/>
          <a:lstStyle/>
          <a:p>
            <a:r>
              <a:rPr lang="hu-HU" dirty="0" smtClean="0"/>
              <a:t>Absztrakt fényforrásmodell: pontfény</a:t>
            </a:r>
            <a:endParaRPr lang="en-US" dirty="0"/>
          </a:p>
        </p:txBody>
      </p:sp>
      <p:sp>
        <p:nvSpPr>
          <p:cNvPr id="26" name="Oval 25"/>
          <p:cNvSpPr/>
          <p:nvPr/>
        </p:nvSpPr>
        <p:spPr>
          <a:xfrm>
            <a:off x="6915151" y="2915382"/>
            <a:ext cx="688181" cy="68818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27" name="Rounded Rectangle 26"/>
          <p:cNvSpPr/>
          <p:nvPr/>
        </p:nvSpPr>
        <p:spPr>
          <a:xfrm>
            <a:off x="7783000" y="2915381"/>
            <a:ext cx="732350" cy="488157"/>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cxnSp>
        <p:nvCxnSpPr>
          <p:cNvPr id="6" name="Straight Arrow Connector 5"/>
          <p:cNvCxnSpPr/>
          <p:nvPr/>
        </p:nvCxnSpPr>
        <p:spPr>
          <a:xfrm flipH="1" flipV="1">
            <a:off x="7715251" y="1477952"/>
            <a:ext cx="7144" cy="935831"/>
          </a:xfrm>
          <a:prstGeom prst="straightConnector1">
            <a:avLst/>
          </a:prstGeom>
          <a:noFill/>
          <a:ln w="57150">
            <a:solidFill>
              <a:schemeClr val="accent2"/>
            </a:solidFill>
            <a:round/>
            <a:headEnd/>
            <a:tailEnd type="triangle" w="med" len="med"/>
          </a:ln>
        </p:spPr>
      </p:cxnSp>
      <p:cxnSp>
        <p:nvCxnSpPr>
          <p:cNvPr id="18" name="Straight Arrow Connector 17"/>
          <p:cNvCxnSpPr/>
          <p:nvPr/>
        </p:nvCxnSpPr>
        <p:spPr>
          <a:xfrm flipV="1">
            <a:off x="7793113" y="1781342"/>
            <a:ext cx="661733" cy="661733"/>
          </a:xfrm>
          <a:prstGeom prst="straightConnector1">
            <a:avLst/>
          </a:prstGeom>
          <a:noFill/>
          <a:ln w="57150">
            <a:solidFill>
              <a:schemeClr val="accent2"/>
            </a:solidFill>
            <a:round/>
            <a:headEnd/>
            <a:tailEnd type="triangle" w="med" len="med"/>
          </a:ln>
        </p:spPr>
      </p:cxnSp>
      <p:cxnSp>
        <p:nvCxnSpPr>
          <p:cNvPr id="28" name="Straight Arrow Connector 27"/>
          <p:cNvCxnSpPr/>
          <p:nvPr/>
        </p:nvCxnSpPr>
        <p:spPr>
          <a:xfrm>
            <a:off x="7822408" y="2513795"/>
            <a:ext cx="935831" cy="0"/>
          </a:xfrm>
          <a:prstGeom prst="straightConnector1">
            <a:avLst/>
          </a:prstGeom>
          <a:noFill/>
          <a:ln w="57150">
            <a:solidFill>
              <a:schemeClr val="accent2"/>
            </a:solidFill>
            <a:round/>
            <a:headEnd/>
            <a:tailEnd type="triangle" w="med" len="med"/>
          </a:ln>
        </p:spPr>
      </p:cxnSp>
      <p:cxnSp>
        <p:nvCxnSpPr>
          <p:cNvPr id="29" name="Straight Arrow Connector 28"/>
          <p:cNvCxnSpPr>
            <a:endCxn id="27" idx="0"/>
          </p:cNvCxnSpPr>
          <p:nvPr/>
        </p:nvCxnSpPr>
        <p:spPr>
          <a:xfrm>
            <a:off x="7793115" y="2584516"/>
            <a:ext cx="356062" cy="330866"/>
          </a:xfrm>
          <a:prstGeom prst="straightConnector1">
            <a:avLst/>
          </a:prstGeom>
          <a:noFill/>
          <a:ln w="57150">
            <a:solidFill>
              <a:schemeClr val="accent2"/>
            </a:solidFill>
            <a:round/>
            <a:headEnd/>
            <a:tailEnd type="triangle" w="med" len="med"/>
          </a:ln>
        </p:spPr>
      </p:cxnSp>
      <p:cxnSp>
        <p:nvCxnSpPr>
          <p:cNvPr id="30" name="Straight Arrow Connector 29"/>
          <p:cNvCxnSpPr/>
          <p:nvPr/>
        </p:nvCxnSpPr>
        <p:spPr>
          <a:xfrm>
            <a:off x="7722394" y="2613808"/>
            <a:ext cx="0" cy="935831"/>
          </a:xfrm>
          <a:prstGeom prst="straightConnector1">
            <a:avLst/>
          </a:prstGeom>
          <a:noFill/>
          <a:ln w="57150">
            <a:solidFill>
              <a:schemeClr val="accent2"/>
            </a:solidFill>
            <a:round/>
            <a:headEnd/>
            <a:tailEnd type="triangle" w="med" len="med"/>
          </a:ln>
        </p:spPr>
      </p:cxnSp>
      <p:cxnSp>
        <p:nvCxnSpPr>
          <p:cNvPr id="31" name="Straight Arrow Connector 30"/>
          <p:cNvCxnSpPr/>
          <p:nvPr/>
        </p:nvCxnSpPr>
        <p:spPr>
          <a:xfrm flipH="1">
            <a:off x="7356168" y="2584514"/>
            <a:ext cx="295506" cy="295506"/>
          </a:xfrm>
          <a:prstGeom prst="straightConnector1">
            <a:avLst/>
          </a:prstGeom>
          <a:noFill/>
          <a:ln w="57150">
            <a:solidFill>
              <a:schemeClr val="accent2"/>
            </a:solidFill>
            <a:round/>
            <a:headEnd/>
            <a:tailEnd type="triangle" w="med" len="med"/>
          </a:ln>
        </p:spPr>
      </p:cxnSp>
      <p:cxnSp>
        <p:nvCxnSpPr>
          <p:cNvPr id="33" name="Straight Arrow Connector 32"/>
          <p:cNvCxnSpPr/>
          <p:nvPr/>
        </p:nvCxnSpPr>
        <p:spPr>
          <a:xfrm flipH="1">
            <a:off x="6686551" y="2513795"/>
            <a:ext cx="935831" cy="0"/>
          </a:xfrm>
          <a:prstGeom prst="straightConnector1">
            <a:avLst/>
          </a:prstGeom>
          <a:noFill/>
          <a:ln w="57150">
            <a:solidFill>
              <a:schemeClr val="accent2"/>
            </a:solidFill>
            <a:round/>
            <a:headEnd/>
            <a:tailEnd type="triangle" w="med" len="med"/>
          </a:ln>
        </p:spPr>
      </p:cxnSp>
      <p:cxnSp>
        <p:nvCxnSpPr>
          <p:cNvPr id="36" name="Straight Arrow Connector 35"/>
          <p:cNvCxnSpPr/>
          <p:nvPr/>
        </p:nvCxnSpPr>
        <p:spPr>
          <a:xfrm flipH="1" flipV="1">
            <a:off x="6929437" y="1781342"/>
            <a:ext cx="722237" cy="661733"/>
          </a:xfrm>
          <a:prstGeom prst="straightConnector1">
            <a:avLst/>
          </a:prstGeom>
          <a:noFill/>
          <a:ln w="57150">
            <a:solidFill>
              <a:schemeClr val="accent2"/>
            </a:solidFill>
            <a:round/>
            <a:headEnd/>
            <a:tailEnd type="triangle" w="med" len="med"/>
          </a:ln>
        </p:spPr>
      </p:cxnSp>
      <p:pic>
        <p:nvPicPr>
          <p:cNvPr id="21" name="Picture 20"/>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7877533" y="1905886"/>
            <a:ext cx="187223" cy="184023"/>
          </a:xfrm>
          <a:prstGeom prst="rect">
            <a:avLst/>
          </a:prstGeom>
        </p:spPr>
      </p:pic>
      <p:pic>
        <p:nvPicPr>
          <p:cNvPr id="22" name="Picture 21"/>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7658877" y="2453065"/>
            <a:ext cx="140818" cy="196825"/>
          </a:xfrm>
          <a:prstGeom prst="rect">
            <a:avLst/>
          </a:prstGeom>
        </p:spPr>
      </p:pic>
      <p:pic>
        <p:nvPicPr>
          <p:cNvPr id="9" name="Picture 8"/>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541844" y="2222636"/>
            <a:ext cx="5038133" cy="256067"/>
          </a:xfrm>
          <a:prstGeom prst="rect">
            <a:avLst/>
          </a:prstGeom>
        </p:spPr>
      </p:pic>
      <p:pic>
        <p:nvPicPr>
          <p:cNvPr id="10" name="Picture 9"/>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541843" y="2794424"/>
            <a:ext cx="2142968" cy="249666"/>
          </a:xfrm>
          <a:prstGeom prst="rect">
            <a:avLst/>
          </a:prstGeom>
        </p:spPr>
      </p:pic>
      <p:pic>
        <p:nvPicPr>
          <p:cNvPr id="11" name="Picture 10"/>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541845" y="3071248"/>
            <a:ext cx="2243794" cy="339290"/>
          </a:xfrm>
          <a:prstGeom prst="rect">
            <a:avLst/>
          </a:prstGeom>
        </p:spPr>
      </p:pic>
      <p:pic>
        <p:nvPicPr>
          <p:cNvPr id="13" name="Picture 12"/>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541843" y="3489823"/>
            <a:ext cx="4783667" cy="1168307"/>
          </a:xfrm>
          <a:prstGeom prst="rect">
            <a:avLst/>
          </a:prstGeom>
        </p:spPr>
      </p:pic>
    </p:spTree>
    <p:extLst>
      <p:ext uri="{BB962C8B-B14F-4D97-AF65-F5344CB8AC3E}">
        <p14:creationId xmlns:p14="http://schemas.microsoft.com/office/powerpoint/2010/main" val="272706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BRDF </a:t>
            </a:r>
            <a:r>
              <a:rPr lang="hu-HU" dirty="0" smtClean="0"/>
              <a:t>mérése</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657350" y="2000250"/>
            <a:ext cx="5786438" cy="3857625"/>
          </a:xfrm>
          <a:prstGeom prst="rect">
            <a:avLst/>
          </a:prstGeom>
          <a:noFill/>
          <a:ln w="9525">
            <a:noFill/>
            <a:miter lim="800000"/>
            <a:headEnd/>
            <a:tailEnd/>
          </a:ln>
        </p:spPr>
      </p:pic>
    </p:spTree>
    <p:extLst>
      <p:ext uri="{BB962C8B-B14F-4D97-AF65-F5344CB8AC3E}">
        <p14:creationId xmlns:p14="http://schemas.microsoft.com/office/powerpoint/2010/main" val="1190834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67" descr="http://www.psdgraphics.com/file/glossy-light-bulb.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4888" r="23761"/>
          <a:stretch/>
        </p:blipFill>
        <p:spPr bwMode="auto">
          <a:xfrm>
            <a:off x="4229100" y="3314701"/>
            <a:ext cx="663836" cy="1034185"/>
          </a:xfrm>
          <a:prstGeom prst="rect">
            <a:avLst/>
          </a:prstGeom>
          <a:noFill/>
          <a:extLst>
            <a:ext uri="{909E8E84-426E-40DD-AFC4-6F175D3DCCD1}">
              <a14:hiddenFill xmlns:a14="http://schemas.microsoft.com/office/drawing/2010/main">
                <a:solidFill>
                  <a:srgbClr val="FFFFFF"/>
                </a:solidFill>
              </a14:hiddenFill>
            </a:ext>
          </a:extLst>
        </p:spPr>
      </p:pic>
      <p:sp>
        <p:nvSpPr>
          <p:cNvPr id="4" name="Ellipszis 3"/>
          <p:cNvSpPr/>
          <p:nvPr/>
        </p:nvSpPr>
        <p:spPr>
          <a:xfrm>
            <a:off x="3459893" y="2766369"/>
            <a:ext cx="2242752" cy="202032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5" name="Ellipszis 4"/>
          <p:cNvSpPr/>
          <p:nvPr/>
        </p:nvSpPr>
        <p:spPr>
          <a:xfrm>
            <a:off x="4423204" y="3509062"/>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6" name="Ellipszis 5"/>
          <p:cNvSpPr/>
          <p:nvPr/>
        </p:nvSpPr>
        <p:spPr>
          <a:xfrm>
            <a:off x="4442254" y="3547162"/>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7" name="Ellipszis 6"/>
          <p:cNvSpPr/>
          <p:nvPr/>
        </p:nvSpPr>
        <p:spPr>
          <a:xfrm>
            <a:off x="4470829" y="3509062"/>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8" name="Ellipszis 7"/>
          <p:cNvSpPr/>
          <p:nvPr/>
        </p:nvSpPr>
        <p:spPr>
          <a:xfrm>
            <a:off x="4461304" y="3556687"/>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9" name="Ellipszis 8"/>
          <p:cNvSpPr/>
          <p:nvPr/>
        </p:nvSpPr>
        <p:spPr>
          <a:xfrm>
            <a:off x="4470829" y="3537637"/>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10" name="Ellipszis 9"/>
          <p:cNvSpPr/>
          <p:nvPr/>
        </p:nvSpPr>
        <p:spPr>
          <a:xfrm>
            <a:off x="4480354" y="3556687"/>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11" name="Ellipszis 10"/>
          <p:cNvSpPr/>
          <p:nvPr/>
        </p:nvSpPr>
        <p:spPr>
          <a:xfrm>
            <a:off x="4480354" y="3556687"/>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12" name="Ellipszis 11"/>
          <p:cNvSpPr/>
          <p:nvPr/>
        </p:nvSpPr>
        <p:spPr>
          <a:xfrm>
            <a:off x="4537504" y="3623362"/>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13" name="Szövegdoboz 12"/>
          <p:cNvSpPr txBox="1"/>
          <p:nvPr/>
        </p:nvSpPr>
        <p:spPr>
          <a:xfrm>
            <a:off x="1556634" y="5095360"/>
            <a:ext cx="5968301" cy="507831"/>
          </a:xfrm>
          <a:prstGeom prst="rect">
            <a:avLst/>
          </a:prstGeom>
          <a:noFill/>
        </p:spPr>
        <p:txBody>
          <a:bodyPr wrap="none" rtlCol="0">
            <a:spAutoFit/>
          </a:bodyPr>
          <a:lstStyle/>
          <a:p>
            <a:r>
              <a:rPr lang="en-US" sz="2700" dirty="0">
                <a:latin typeface="Whipsmart" pitchFamily="34" charset="0"/>
              </a:rPr>
              <a:t>~ </a:t>
            </a:r>
            <a:r>
              <a:rPr lang="hu-HU" sz="2700" dirty="0">
                <a:latin typeface="Whipsmart" pitchFamily="34" charset="0"/>
              </a:rPr>
              <a:t>átlépő fotonok száma másodpercenként</a:t>
            </a:r>
            <a:endParaRPr lang="en-US" sz="2700" dirty="0">
              <a:latin typeface="Whipsmart" pitchFamily="34" charset="0"/>
            </a:endParaRPr>
          </a:p>
        </p:txBody>
      </p:sp>
      <p:sp>
        <p:nvSpPr>
          <p:cNvPr id="14" name="Szövegdoboz 13"/>
          <p:cNvSpPr txBox="1"/>
          <p:nvPr/>
        </p:nvSpPr>
        <p:spPr>
          <a:xfrm>
            <a:off x="3819526" y="2057401"/>
            <a:ext cx="1566454" cy="507831"/>
          </a:xfrm>
          <a:prstGeom prst="rect">
            <a:avLst/>
          </a:prstGeom>
          <a:noFill/>
        </p:spPr>
        <p:txBody>
          <a:bodyPr wrap="none" rtlCol="0">
            <a:spAutoFit/>
          </a:bodyPr>
          <a:lstStyle/>
          <a:p>
            <a:r>
              <a:rPr lang="en-US" sz="2700" dirty="0">
                <a:latin typeface="Whipsmart" pitchFamily="34" charset="0"/>
              </a:rPr>
              <a:t>Watt [ W ]</a:t>
            </a:r>
          </a:p>
        </p:txBody>
      </p:sp>
      <p:pic>
        <p:nvPicPr>
          <p:cNvPr id="23" name="Picture 2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96634" y="1453551"/>
            <a:ext cx="2494832" cy="384788"/>
          </a:xfrm>
          <a:prstGeom prst="rect">
            <a:avLst/>
          </a:prstGeom>
        </p:spPr>
      </p:pic>
    </p:spTree>
    <p:extLst>
      <p:ext uri="{BB962C8B-B14F-4D97-AF65-F5344CB8AC3E}">
        <p14:creationId xmlns:p14="http://schemas.microsoft.com/office/powerpoint/2010/main" val="67473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56" presetClass="path" presetSubtype="0" fill="hold" grpId="1" nodeType="afterEffect">
                                  <p:stCondLst>
                                    <p:cond delay="0"/>
                                  </p:stCondLst>
                                  <p:childTnLst>
                                    <p:animMotion origin="layout" path="M -2.77778E-7 3.33333E-6 L -0.3625 -0.10741 " pathEditMode="relative" rAng="0" ptsTypes="AA">
                                      <p:cBhvr>
                                        <p:cTn id="9" dur="500" fill="hold"/>
                                        <p:tgtEl>
                                          <p:spTgt spid="5"/>
                                        </p:tgtEl>
                                        <p:attrNameLst>
                                          <p:attrName>ppt_x</p:attrName>
                                          <p:attrName>ppt_y</p:attrName>
                                        </p:attrNameLst>
                                      </p:cBhvr>
                                      <p:rCtr x="-18100" y="-5400"/>
                                    </p:animMotion>
                                  </p:childTnLst>
                                  <p:subTnLst>
                                    <p:set>
                                      <p:cBhvr override="childStyle">
                                        <p:cTn dur="1" fill="hold" display="0" masterRel="sameClick" afterEffect="1">
                                          <p:stCondLst>
                                            <p:cond evt="end" delay="0">
                                              <p:tn val="8"/>
                                            </p:cond>
                                          </p:stCondLst>
                                        </p:cTn>
                                        <p:tgtEl>
                                          <p:spTgt spid="5"/>
                                        </p:tgtEl>
                                        <p:attrNameLst>
                                          <p:attrName>style.visibility</p:attrName>
                                        </p:attrNameLst>
                                      </p:cBhvr>
                                      <p:to>
                                        <p:strVal val="hidden"/>
                                      </p:to>
                                    </p:set>
                                  </p:subTnLst>
                                </p:cTn>
                              </p:par>
                              <p:par>
                                <p:cTn id="10" presetID="26" presetClass="emph" presetSubtype="0" fill="hold" grpId="0" nodeType="withEffect">
                                  <p:stCondLst>
                                    <p:cond delay="200"/>
                                  </p:stCondLst>
                                  <p:childTnLst>
                                    <p:animEffect transition="out" filter="fade">
                                      <p:cBhvr>
                                        <p:cTn id="11" dur="200" tmFilter="0, 0; .2, .5; .8, .5; 1, 0"/>
                                        <p:tgtEl>
                                          <p:spTgt spid="4"/>
                                        </p:tgtEl>
                                      </p:cBhvr>
                                    </p:animEffect>
                                    <p:animScale>
                                      <p:cBhvr>
                                        <p:cTn id="12" dur="100" autoRev="1" fill="hold"/>
                                        <p:tgtEl>
                                          <p:spTgt spid="4"/>
                                        </p:tgtEl>
                                      </p:cBhvr>
                                      <p:by x="105000" y="105000"/>
                                    </p:animScale>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500"/>
                            </p:stCondLst>
                            <p:childTnLst>
                              <p:par>
                                <p:cTn id="17" presetID="56" presetClass="path" presetSubtype="0" fill="hold" grpId="1" nodeType="afterEffect">
                                  <p:stCondLst>
                                    <p:cond delay="0"/>
                                  </p:stCondLst>
                                  <p:childTnLst>
                                    <p:animMotion origin="layout" path="M 1.94444E-6 -4.07407E-6 L -0.17222 0.34074 " pathEditMode="relative" rAng="0" ptsTypes="AA">
                                      <p:cBhvr>
                                        <p:cTn id="18" dur="500" fill="hold"/>
                                        <p:tgtEl>
                                          <p:spTgt spid="6"/>
                                        </p:tgtEl>
                                        <p:attrNameLst>
                                          <p:attrName>ppt_x</p:attrName>
                                          <p:attrName>ppt_y</p:attrName>
                                        </p:attrNameLst>
                                      </p:cBhvr>
                                      <p:rCtr x="-8600" y="17000"/>
                                    </p:animMotion>
                                  </p:childTnLst>
                                  <p:subTnLst>
                                    <p:set>
                                      <p:cBhvr override="childStyle">
                                        <p:cTn dur="1" fill="hold" display="0" masterRel="sameClick" afterEffect="1">
                                          <p:stCondLst>
                                            <p:cond evt="end" delay="0">
                                              <p:tn val="17"/>
                                            </p:cond>
                                          </p:stCondLst>
                                        </p:cTn>
                                        <p:tgtEl>
                                          <p:spTgt spid="6"/>
                                        </p:tgtEl>
                                        <p:attrNameLst>
                                          <p:attrName>style.visibility</p:attrName>
                                        </p:attrNameLst>
                                      </p:cBhvr>
                                      <p:to>
                                        <p:strVal val="hidden"/>
                                      </p:to>
                                    </p:set>
                                  </p:subTnLst>
                                </p:cTn>
                              </p:par>
                              <p:par>
                                <p:cTn id="19" presetID="26" presetClass="emph" presetSubtype="0" fill="hold" grpId="1" nodeType="withEffect">
                                  <p:stCondLst>
                                    <p:cond delay="200"/>
                                  </p:stCondLst>
                                  <p:childTnLst>
                                    <p:animEffect transition="out" filter="fade">
                                      <p:cBhvr>
                                        <p:cTn id="20" dur="200" tmFilter="0, 0; .2, .5; .8, .5; 1, 0"/>
                                        <p:tgtEl>
                                          <p:spTgt spid="4"/>
                                        </p:tgtEl>
                                      </p:cBhvr>
                                    </p:animEffect>
                                    <p:animScale>
                                      <p:cBhvr>
                                        <p:cTn id="21" dur="100" autoRev="1" fill="hold"/>
                                        <p:tgtEl>
                                          <p:spTgt spid="4"/>
                                        </p:tgtEl>
                                      </p:cBhvr>
                                      <p:by x="105000" y="105000"/>
                                    </p:animScale>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par>
                          <p:cTn id="25" fill="hold">
                            <p:stCondLst>
                              <p:cond delay="1000"/>
                            </p:stCondLst>
                            <p:childTnLst>
                              <p:par>
                                <p:cTn id="26" presetID="56" presetClass="path" presetSubtype="0" fill="hold" grpId="1" nodeType="afterEffect">
                                  <p:stCondLst>
                                    <p:cond delay="0"/>
                                  </p:stCondLst>
                                  <p:childTnLst>
                                    <p:animMotion origin="layout" path="M -4.72222E-6 3.33333E-6 L -0.03333 -0.45926 " pathEditMode="relative" rAng="0" ptsTypes="AA">
                                      <p:cBhvr>
                                        <p:cTn id="27" dur="500" fill="hold"/>
                                        <p:tgtEl>
                                          <p:spTgt spid="7"/>
                                        </p:tgtEl>
                                        <p:attrNameLst>
                                          <p:attrName>ppt_x</p:attrName>
                                          <p:attrName>ppt_y</p:attrName>
                                        </p:attrNameLst>
                                      </p:cBhvr>
                                      <p:rCtr x="-1700" y="-23000"/>
                                    </p:animMotion>
                                  </p:childTnLst>
                                  <p:subTnLst>
                                    <p:set>
                                      <p:cBhvr override="childStyle">
                                        <p:cTn dur="1" fill="hold" display="0" masterRel="sameClick" afterEffect="1">
                                          <p:stCondLst>
                                            <p:cond evt="end" delay="0">
                                              <p:tn val="26"/>
                                            </p:cond>
                                          </p:stCondLst>
                                        </p:cTn>
                                        <p:tgtEl>
                                          <p:spTgt spid="7"/>
                                        </p:tgtEl>
                                        <p:attrNameLst>
                                          <p:attrName>style.visibility</p:attrName>
                                        </p:attrNameLst>
                                      </p:cBhvr>
                                      <p:to>
                                        <p:strVal val="hidden"/>
                                      </p:to>
                                    </p:set>
                                  </p:subTnLst>
                                </p:cTn>
                              </p:par>
                              <p:par>
                                <p:cTn id="28" presetID="26" presetClass="emph" presetSubtype="0" fill="hold" grpId="2" nodeType="withEffect">
                                  <p:stCondLst>
                                    <p:cond delay="200"/>
                                  </p:stCondLst>
                                  <p:childTnLst>
                                    <p:animEffect transition="out" filter="fade">
                                      <p:cBhvr>
                                        <p:cTn id="29" dur="200" tmFilter="0, 0; .2, .5; .8, .5; 1, 0"/>
                                        <p:tgtEl>
                                          <p:spTgt spid="4"/>
                                        </p:tgtEl>
                                      </p:cBhvr>
                                    </p:animEffect>
                                    <p:animScale>
                                      <p:cBhvr>
                                        <p:cTn id="30" dur="100" autoRev="1" fill="hold"/>
                                        <p:tgtEl>
                                          <p:spTgt spid="4"/>
                                        </p:tgtEl>
                                      </p:cBhvr>
                                      <p:by x="105000" y="105000"/>
                                    </p:animScale>
                                  </p:childTnLst>
                                </p:cTn>
                              </p:par>
                            </p:childTnLst>
                          </p:cTn>
                        </p:par>
                        <p:par>
                          <p:cTn id="31" fill="hold">
                            <p:stCondLst>
                              <p:cond delay="1500"/>
                            </p:stCondLst>
                            <p:childTnLst>
                              <p:par>
                                <p:cTn id="32" presetID="1"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1500"/>
                            </p:stCondLst>
                            <p:childTnLst>
                              <p:par>
                                <p:cTn id="35" presetID="56" presetClass="path" presetSubtype="0" fill="hold" grpId="1" nodeType="afterEffect">
                                  <p:stCondLst>
                                    <p:cond delay="0"/>
                                  </p:stCondLst>
                                  <p:childTnLst>
                                    <p:animMotion origin="layout" path="M 4.16667E-6 4.07407E-6 L 0.38472 -0.23704 " pathEditMode="relative" rAng="0" ptsTypes="AA">
                                      <p:cBhvr>
                                        <p:cTn id="36" dur="500" fill="hold"/>
                                        <p:tgtEl>
                                          <p:spTgt spid="8"/>
                                        </p:tgtEl>
                                        <p:attrNameLst>
                                          <p:attrName>ppt_x</p:attrName>
                                          <p:attrName>ppt_y</p:attrName>
                                        </p:attrNameLst>
                                      </p:cBhvr>
                                      <p:rCtr x="19200" y="-11900"/>
                                    </p:animMotion>
                                  </p:childTnLst>
                                  <p:subTnLst>
                                    <p:set>
                                      <p:cBhvr override="childStyle">
                                        <p:cTn dur="1" fill="hold" display="0" masterRel="sameClick" afterEffect="1">
                                          <p:stCondLst>
                                            <p:cond evt="end" delay="0">
                                              <p:tn val="35"/>
                                            </p:cond>
                                          </p:stCondLst>
                                        </p:cTn>
                                        <p:tgtEl>
                                          <p:spTgt spid="8"/>
                                        </p:tgtEl>
                                        <p:attrNameLst>
                                          <p:attrName>style.visibility</p:attrName>
                                        </p:attrNameLst>
                                      </p:cBhvr>
                                      <p:to>
                                        <p:strVal val="hidden"/>
                                      </p:to>
                                    </p:set>
                                  </p:subTnLst>
                                </p:cTn>
                              </p:par>
                              <p:par>
                                <p:cTn id="37" presetID="26" presetClass="emph" presetSubtype="0" fill="hold" grpId="3" nodeType="withEffect">
                                  <p:stCondLst>
                                    <p:cond delay="200"/>
                                  </p:stCondLst>
                                  <p:childTnLst>
                                    <p:animEffect transition="out" filter="fade">
                                      <p:cBhvr>
                                        <p:cTn id="38" dur="200" tmFilter="0, 0; .2, .5; .8, .5; 1, 0"/>
                                        <p:tgtEl>
                                          <p:spTgt spid="4"/>
                                        </p:tgtEl>
                                      </p:cBhvr>
                                    </p:animEffect>
                                    <p:animScale>
                                      <p:cBhvr>
                                        <p:cTn id="39" dur="100" autoRev="1" fill="hold"/>
                                        <p:tgtEl>
                                          <p:spTgt spid="4"/>
                                        </p:tgtEl>
                                      </p:cBhvr>
                                      <p:by x="105000" y="105000"/>
                                    </p:animScale>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par>
                          <p:cTn id="43" fill="hold">
                            <p:stCondLst>
                              <p:cond delay="2000"/>
                            </p:stCondLst>
                            <p:childTnLst>
                              <p:par>
                                <p:cTn id="44" presetID="56" presetClass="path" presetSubtype="0" fill="hold" grpId="1" nodeType="afterEffect">
                                  <p:stCondLst>
                                    <p:cond delay="0"/>
                                  </p:stCondLst>
                                  <p:childTnLst>
                                    <p:animMotion origin="layout" path="M -4.72222E-6 -2.22222E-6 L 0.17084 0.30741 " pathEditMode="relative" rAng="0" ptsTypes="AA">
                                      <p:cBhvr>
                                        <p:cTn id="45" dur="500" fill="hold"/>
                                        <p:tgtEl>
                                          <p:spTgt spid="9"/>
                                        </p:tgtEl>
                                        <p:attrNameLst>
                                          <p:attrName>ppt_x</p:attrName>
                                          <p:attrName>ppt_y</p:attrName>
                                        </p:attrNameLst>
                                      </p:cBhvr>
                                      <p:rCtr x="8500" y="15400"/>
                                    </p:animMotion>
                                  </p:childTnLst>
                                  <p:subTnLst>
                                    <p:set>
                                      <p:cBhvr override="childStyle">
                                        <p:cTn dur="1" fill="hold" display="0" masterRel="sameClick" afterEffect="1">
                                          <p:stCondLst>
                                            <p:cond evt="end" delay="0">
                                              <p:tn val="44"/>
                                            </p:cond>
                                          </p:stCondLst>
                                        </p:cTn>
                                        <p:tgtEl>
                                          <p:spTgt spid="9"/>
                                        </p:tgtEl>
                                        <p:attrNameLst>
                                          <p:attrName>style.visibility</p:attrName>
                                        </p:attrNameLst>
                                      </p:cBhvr>
                                      <p:to>
                                        <p:strVal val="hidden"/>
                                      </p:to>
                                    </p:set>
                                  </p:subTnLst>
                                </p:cTn>
                              </p:par>
                              <p:par>
                                <p:cTn id="46" presetID="26" presetClass="emph" presetSubtype="0" fill="hold" grpId="4" nodeType="withEffect">
                                  <p:stCondLst>
                                    <p:cond delay="200"/>
                                  </p:stCondLst>
                                  <p:childTnLst>
                                    <p:animEffect transition="out" filter="fade">
                                      <p:cBhvr>
                                        <p:cTn id="47" dur="200" tmFilter="0, 0; .2, .5; .8, .5; 1, 0"/>
                                        <p:tgtEl>
                                          <p:spTgt spid="4"/>
                                        </p:tgtEl>
                                      </p:cBhvr>
                                    </p:animEffect>
                                    <p:animScale>
                                      <p:cBhvr>
                                        <p:cTn id="48" dur="100" autoRev="1" fill="hold"/>
                                        <p:tgtEl>
                                          <p:spTgt spid="4"/>
                                        </p:tgtEl>
                                      </p:cBhvr>
                                      <p:by x="105000" y="105000"/>
                                    </p:animScale>
                                  </p:childTnLst>
                                </p:cTn>
                              </p:par>
                            </p:childTnLst>
                          </p:cTn>
                        </p:par>
                        <p:par>
                          <p:cTn id="49" fill="hold">
                            <p:stCondLst>
                              <p:cond delay="2500"/>
                            </p:stCondLst>
                            <p:childTnLst>
                              <p:par>
                                <p:cTn id="50" presetID="1" presetClass="entr" presetSubtype="0" fill="hold" grpId="0" nodeType="afterEffect">
                                  <p:stCondLst>
                                    <p:cond delay="0"/>
                                  </p:stCondLst>
                                  <p:childTnLst>
                                    <p:set>
                                      <p:cBhvr>
                                        <p:cTn id="51" dur="1" fill="hold">
                                          <p:stCondLst>
                                            <p:cond delay="0"/>
                                          </p:stCondLst>
                                        </p:cTn>
                                        <p:tgtEl>
                                          <p:spTgt spid="10"/>
                                        </p:tgtEl>
                                        <p:attrNameLst>
                                          <p:attrName>style.visibility</p:attrName>
                                        </p:attrNameLst>
                                      </p:cBhvr>
                                      <p:to>
                                        <p:strVal val="visible"/>
                                      </p:to>
                                    </p:set>
                                  </p:childTnLst>
                                </p:cTn>
                              </p:par>
                            </p:childTnLst>
                          </p:cTn>
                        </p:par>
                        <p:par>
                          <p:cTn id="52" fill="hold">
                            <p:stCondLst>
                              <p:cond delay="2500"/>
                            </p:stCondLst>
                            <p:childTnLst>
                              <p:par>
                                <p:cTn id="53" presetID="56" presetClass="path" presetSubtype="0" fill="hold" grpId="1" nodeType="afterEffect">
                                  <p:stCondLst>
                                    <p:cond delay="0"/>
                                  </p:stCondLst>
                                  <p:childTnLst>
                                    <p:animMotion origin="layout" path="M -3.61111E-6 4.07407E-6 L 0.32639 0.19259 " pathEditMode="relative" rAng="0" ptsTypes="AA">
                                      <p:cBhvr>
                                        <p:cTn id="54" dur="500" fill="hold"/>
                                        <p:tgtEl>
                                          <p:spTgt spid="10"/>
                                        </p:tgtEl>
                                        <p:attrNameLst>
                                          <p:attrName>ppt_x</p:attrName>
                                          <p:attrName>ppt_y</p:attrName>
                                        </p:attrNameLst>
                                      </p:cBhvr>
                                      <p:rCtr x="16300" y="9600"/>
                                    </p:animMotion>
                                  </p:childTnLst>
                                  <p:subTnLst>
                                    <p:set>
                                      <p:cBhvr override="childStyle">
                                        <p:cTn dur="1" fill="hold" display="0" masterRel="sameClick" afterEffect="1">
                                          <p:stCondLst>
                                            <p:cond evt="end" delay="0">
                                              <p:tn val="53"/>
                                            </p:cond>
                                          </p:stCondLst>
                                        </p:cTn>
                                        <p:tgtEl>
                                          <p:spTgt spid="10"/>
                                        </p:tgtEl>
                                        <p:attrNameLst>
                                          <p:attrName>style.visibility</p:attrName>
                                        </p:attrNameLst>
                                      </p:cBhvr>
                                      <p:to>
                                        <p:strVal val="hidden"/>
                                      </p:to>
                                    </p:set>
                                  </p:subTnLst>
                                </p:cTn>
                              </p:par>
                              <p:par>
                                <p:cTn id="55" presetID="26" presetClass="emph" presetSubtype="0" fill="hold" grpId="5" nodeType="withEffect">
                                  <p:stCondLst>
                                    <p:cond delay="200"/>
                                  </p:stCondLst>
                                  <p:childTnLst>
                                    <p:animEffect transition="out" filter="fade">
                                      <p:cBhvr>
                                        <p:cTn id="56" dur="200" tmFilter="0, 0; .2, .5; .8, .5; 1, 0"/>
                                        <p:tgtEl>
                                          <p:spTgt spid="4"/>
                                        </p:tgtEl>
                                      </p:cBhvr>
                                    </p:animEffect>
                                    <p:animScale>
                                      <p:cBhvr>
                                        <p:cTn id="57" dur="100" autoRev="1" fill="hold"/>
                                        <p:tgtEl>
                                          <p:spTgt spid="4"/>
                                        </p:tgtEl>
                                      </p:cBhvr>
                                      <p:by x="105000" y="105000"/>
                                    </p:animScale>
                                  </p:childTnLst>
                                </p:cTn>
                              </p:par>
                            </p:childTnLst>
                          </p:cTn>
                        </p:par>
                        <p:par>
                          <p:cTn id="58" fill="hold">
                            <p:stCondLst>
                              <p:cond delay="3000"/>
                            </p:stCondLst>
                            <p:childTnLst>
                              <p:par>
                                <p:cTn id="59" presetID="1" presetClass="entr" presetSubtype="0"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par>
                          <p:cTn id="61" fill="hold">
                            <p:stCondLst>
                              <p:cond delay="3000"/>
                            </p:stCondLst>
                            <p:childTnLst>
                              <p:par>
                                <p:cTn id="62" presetID="56" presetClass="path" presetSubtype="0" fill="hold" grpId="1" nodeType="afterEffect">
                                  <p:stCondLst>
                                    <p:cond delay="0"/>
                                  </p:stCondLst>
                                  <p:childTnLst>
                                    <p:animMotion origin="layout" path="M -3.61111E-6 4.07407E-6 L -0.23472 -0.23334 " pathEditMode="relative" rAng="0" ptsTypes="AA">
                                      <p:cBhvr>
                                        <p:cTn id="63" dur="500" fill="hold"/>
                                        <p:tgtEl>
                                          <p:spTgt spid="11"/>
                                        </p:tgtEl>
                                        <p:attrNameLst>
                                          <p:attrName>ppt_x</p:attrName>
                                          <p:attrName>ppt_y</p:attrName>
                                        </p:attrNameLst>
                                      </p:cBhvr>
                                      <p:rCtr x="-11700" y="-11700"/>
                                    </p:animMotion>
                                  </p:childTnLst>
                                  <p:subTnLst>
                                    <p:set>
                                      <p:cBhvr override="childStyle">
                                        <p:cTn dur="1" fill="hold" display="0" masterRel="sameClick" afterEffect="1">
                                          <p:stCondLst>
                                            <p:cond evt="end" delay="0">
                                              <p:tn val="62"/>
                                            </p:cond>
                                          </p:stCondLst>
                                        </p:cTn>
                                        <p:tgtEl>
                                          <p:spTgt spid="11"/>
                                        </p:tgtEl>
                                        <p:attrNameLst>
                                          <p:attrName>style.visibility</p:attrName>
                                        </p:attrNameLst>
                                      </p:cBhvr>
                                      <p:to>
                                        <p:strVal val="hidden"/>
                                      </p:to>
                                    </p:set>
                                  </p:subTnLst>
                                </p:cTn>
                              </p:par>
                              <p:par>
                                <p:cTn id="64" presetID="26" presetClass="emph" presetSubtype="0" fill="hold" grpId="6" nodeType="withEffect">
                                  <p:stCondLst>
                                    <p:cond delay="200"/>
                                  </p:stCondLst>
                                  <p:childTnLst>
                                    <p:animEffect transition="out" filter="fade">
                                      <p:cBhvr>
                                        <p:cTn id="65" dur="200" tmFilter="0, 0; .2, .5; .8, .5; 1, 0"/>
                                        <p:tgtEl>
                                          <p:spTgt spid="4"/>
                                        </p:tgtEl>
                                      </p:cBhvr>
                                    </p:animEffect>
                                    <p:animScale>
                                      <p:cBhvr>
                                        <p:cTn id="66" dur="100" autoRev="1" fill="hold"/>
                                        <p:tgtEl>
                                          <p:spTgt spid="4"/>
                                        </p:tgtEl>
                                      </p:cBhvr>
                                      <p:by x="105000" y="105000"/>
                                    </p:animScale>
                                  </p:childTnLst>
                                </p:cTn>
                              </p:par>
                            </p:childTnLst>
                          </p:cTn>
                        </p:par>
                        <p:par>
                          <p:cTn id="67" fill="hold">
                            <p:stCondLst>
                              <p:cond delay="3500"/>
                            </p:stCondLst>
                            <p:childTnLst>
                              <p:par>
                                <p:cTn id="68" presetID="1" presetClass="entr" presetSubtype="0" fill="hold" grpId="0" nodeType="afterEffect">
                                  <p:stCondLst>
                                    <p:cond delay="0"/>
                                  </p:stCondLst>
                                  <p:childTnLst>
                                    <p:set>
                                      <p:cBhvr>
                                        <p:cTn id="69" dur="1" fill="hold">
                                          <p:stCondLst>
                                            <p:cond delay="0"/>
                                          </p:stCondLst>
                                        </p:cTn>
                                        <p:tgtEl>
                                          <p:spTgt spid="12"/>
                                        </p:tgtEl>
                                        <p:attrNameLst>
                                          <p:attrName>style.visibility</p:attrName>
                                        </p:attrNameLst>
                                      </p:cBhvr>
                                      <p:to>
                                        <p:strVal val="visible"/>
                                      </p:to>
                                    </p:set>
                                  </p:childTnLst>
                                </p:cTn>
                              </p:par>
                            </p:childTnLst>
                          </p:cTn>
                        </p:par>
                        <p:par>
                          <p:cTn id="70" fill="hold">
                            <p:stCondLst>
                              <p:cond delay="3500"/>
                            </p:stCondLst>
                            <p:childTnLst>
                              <p:par>
                                <p:cTn id="71" presetID="56" presetClass="path" presetSubtype="0" fill="hold" grpId="1" nodeType="afterEffect">
                                  <p:stCondLst>
                                    <p:cond delay="0"/>
                                  </p:stCondLst>
                                  <p:childTnLst>
                                    <p:animMotion origin="layout" path="M 3.05556E-6 1.11111E-6 L -0.38334 0.18704 " pathEditMode="relative" rAng="0" ptsTypes="AA">
                                      <p:cBhvr>
                                        <p:cTn id="72" dur="500" fill="hold"/>
                                        <p:tgtEl>
                                          <p:spTgt spid="12"/>
                                        </p:tgtEl>
                                        <p:attrNameLst>
                                          <p:attrName>ppt_x</p:attrName>
                                          <p:attrName>ppt_y</p:attrName>
                                        </p:attrNameLst>
                                      </p:cBhvr>
                                      <p:rCtr x="-19200" y="9400"/>
                                    </p:animMotion>
                                  </p:childTnLst>
                                  <p:subTnLst>
                                    <p:set>
                                      <p:cBhvr override="childStyle">
                                        <p:cTn dur="1" fill="hold" display="0" masterRel="sameClick" afterEffect="1">
                                          <p:stCondLst>
                                            <p:cond evt="end" delay="0">
                                              <p:tn val="71"/>
                                            </p:cond>
                                          </p:stCondLst>
                                        </p:cTn>
                                        <p:tgtEl>
                                          <p:spTgt spid="12"/>
                                        </p:tgtEl>
                                        <p:attrNameLst>
                                          <p:attrName>style.visibility</p:attrName>
                                        </p:attrNameLst>
                                      </p:cBhvr>
                                      <p:to>
                                        <p:strVal val="hidden"/>
                                      </p:to>
                                    </p:set>
                                  </p:subTnLst>
                                </p:cTn>
                              </p:par>
                              <p:par>
                                <p:cTn id="73" presetID="26" presetClass="emph" presetSubtype="0" fill="hold" grpId="7" nodeType="withEffect">
                                  <p:stCondLst>
                                    <p:cond delay="200"/>
                                  </p:stCondLst>
                                  <p:childTnLst>
                                    <p:animEffect transition="out" filter="fade">
                                      <p:cBhvr>
                                        <p:cTn id="74" dur="200" tmFilter="0, 0; .2, .5; .8, .5; 1, 0"/>
                                        <p:tgtEl>
                                          <p:spTgt spid="4"/>
                                        </p:tgtEl>
                                      </p:cBhvr>
                                    </p:animEffect>
                                    <p:animScale>
                                      <p:cBhvr>
                                        <p:cTn id="75" dur="1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4" grpId="5" animBg="1"/>
      <p:bldP spid="4" grpId="6" animBg="1"/>
      <p:bldP spid="4" grpId="7"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BRDF </a:t>
            </a:r>
            <a:r>
              <a:rPr lang="hu-HU" dirty="0" smtClean="0"/>
              <a:t>mérése</a:t>
            </a:r>
            <a:endParaRPr lang="en-US" dirty="0"/>
          </a:p>
        </p:txBody>
      </p:sp>
      <p:sp>
        <p:nvSpPr>
          <p:cNvPr id="3" name="Content Placeholder 2"/>
          <p:cNvSpPr>
            <a:spLocks noGrp="1"/>
          </p:cNvSpPr>
          <p:nvPr>
            <p:ph idx="1"/>
          </p:nvPr>
        </p:nvSpPr>
        <p:spPr/>
        <p:txBody>
          <a:bodyPr>
            <a:normAutofit/>
          </a:bodyPr>
          <a:lstStyle/>
          <a:p>
            <a:r>
              <a:rPr lang="hu-HU" dirty="0"/>
              <a:t>512 </a:t>
            </a:r>
            <a:r>
              <a:rPr lang="hu-HU" dirty="0" smtClean="0"/>
              <a:t>kamera</a:t>
            </a:r>
            <a:endParaRPr lang="hu-HU" dirty="0"/>
          </a:p>
          <a:p>
            <a:r>
              <a:rPr lang="hu-HU" dirty="0"/>
              <a:t>512 </a:t>
            </a:r>
            <a:r>
              <a:rPr lang="hu-HU" dirty="0" smtClean="0"/>
              <a:t>vaku</a:t>
            </a:r>
            <a:endParaRPr lang="hu-HU" dirty="0"/>
          </a:p>
          <a:p>
            <a:r>
              <a:rPr lang="hu-HU" dirty="0"/>
              <a:t>3 </a:t>
            </a:r>
            <a:r>
              <a:rPr lang="hu-HU" dirty="0" smtClean="0"/>
              <a:t>hullámhossz</a:t>
            </a:r>
            <a:endParaRPr lang="hu-HU" dirty="0"/>
          </a:p>
          <a:p>
            <a:r>
              <a:rPr lang="hu-HU" dirty="0" smtClean="0"/>
              <a:t>kb. </a:t>
            </a:r>
            <a:r>
              <a:rPr lang="hu-HU" dirty="0"/>
              <a:t>3 </a:t>
            </a:r>
            <a:r>
              <a:rPr lang="hu-HU" dirty="0" smtClean="0"/>
              <a:t>Mbyte</a:t>
            </a:r>
            <a:r>
              <a:rPr lang="en-US" dirty="0" smtClean="0"/>
              <a:t>s</a:t>
            </a:r>
            <a:r>
              <a:rPr lang="hu-HU" dirty="0" smtClean="0"/>
              <a:t> adat felületi pontonként</a:t>
            </a:r>
            <a:endParaRPr lang="hu-HU" dirty="0"/>
          </a:p>
          <a:p>
            <a:r>
              <a:rPr lang="hu-HU" dirty="0" smtClean="0"/>
              <a:t>szorozva a képfelbontással</a:t>
            </a:r>
            <a:endParaRPr lang="hu-HU" dirty="0"/>
          </a:p>
          <a:p>
            <a:endParaRPr lang="en-US" dirty="0" smtClean="0"/>
          </a:p>
          <a:p>
            <a:r>
              <a:rPr lang="hu-HU" dirty="0" smtClean="0"/>
              <a:t>csak akkor van értelme, ha feltétlenül pontosan szeretnénk reprodukálni a valós felület tulajdonságait</a:t>
            </a:r>
            <a:endParaRPr lang="en-US" dirty="0"/>
          </a:p>
          <a:p>
            <a:pPr lvl="1"/>
            <a:r>
              <a:rPr lang="hu-HU" dirty="0" smtClean="0"/>
              <a:t>pl. a gépjárműiparban</a:t>
            </a:r>
            <a:endParaRPr lang="en-US" dirty="0"/>
          </a:p>
        </p:txBody>
      </p:sp>
    </p:spTree>
    <p:extLst>
      <p:ext uri="{BB962C8B-B14F-4D97-AF65-F5344CB8AC3E}">
        <p14:creationId xmlns:p14="http://schemas.microsoft.com/office/powerpoint/2010/main" val="18114151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Analitikus</a:t>
            </a:r>
            <a:r>
              <a:rPr lang="en-US" dirty="0" smtClean="0"/>
              <a:t> BRDF </a:t>
            </a:r>
            <a:r>
              <a:rPr lang="hu-HU" dirty="0" smtClean="0"/>
              <a:t>modellek</a:t>
            </a:r>
            <a:endParaRPr lang="en-US" dirty="0"/>
          </a:p>
        </p:txBody>
      </p:sp>
      <p:sp>
        <p:nvSpPr>
          <p:cNvPr id="3" name="Content Placeholder 2"/>
          <p:cNvSpPr>
            <a:spLocks noGrp="1"/>
          </p:cNvSpPr>
          <p:nvPr>
            <p:ph idx="1"/>
          </p:nvPr>
        </p:nvSpPr>
        <p:spPr/>
        <p:txBody>
          <a:bodyPr/>
          <a:lstStyle/>
          <a:p>
            <a:r>
              <a:rPr lang="hu-HU" dirty="0" smtClean="0"/>
              <a:t>nagy táblázat helyett egyszerű képlet</a:t>
            </a:r>
            <a:endParaRPr lang="en-US" dirty="0" smtClean="0"/>
          </a:p>
          <a:p>
            <a:r>
              <a:rPr lang="hu-HU" dirty="0" smtClean="0"/>
              <a:t>több tucat ilyen van</a:t>
            </a:r>
            <a:endParaRPr lang="en-US" dirty="0" smtClean="0"/>
          </a:p>
          <a:p>
            <a:pPr lvl="1"/>
            <a:endParaRPr lang="en-US" dirty="0" smtClean="0"/>
          </a:p>
          <a:p>
            <a:r>
              <a:rPr lang="en-US" dirty="0" smtClean="0"/>
              <a:t>Lambert BRDF model</a:t>
            </a:r>
          </a:p>
          <a:p>
            <a:pPr lvl="1"/>
            <a:r>
              <a:rPr lang="hu-HU" dirty="0" smtClean="0"/>
              <a:t>diffúz visszaverődés, matt felületek</a:t>
            </a:r>
            <a:endParaRPr lang="en-US" dirty="0" smtClean="0"/>
          </a:p>
          <a:p>
            <a:r>
              <a:rPr lang="en-US" dirty="0" err="1" smtClean="0"/>
              <a:t>Phong</a:t>
            </a:r>
            <a:r>
              <a:rPr lang="en-US" dirty="0" smtClean="0"/>
              <a:t> </a:t>
            </a:r>
            <a:r>
              <a:rPr lang="hu-HU" dirty="0" smtClean="0"/>
              <a:t>és</a:t>
            </a:r>
            <a:r>
              <a:rPr lang="en-US" dirty="0" smtClean="0"/>
              <a:t> </a:t>
            </a:r>
            <a:r>
              <a:rPr lang="en-US" dirty="0" err="1" smtClean="0"/>
              <a:t>Phong-Blinn</a:t>
            </a:r>
            <a:r>
              <a:rPr lang="en-US" dirty="0" smtClean="0"/>
              <a:t> BRDF model</a:t>
            </a:r>
            <a:r>
              <a:rPr lang="hu-HU" dirty="0" smtClean="0"/>
              <a:t>lek</a:t>
            </a:r>
            <a:endParaRPr lang="en-US" dirty="0" smtClean="0"/>
          </a:p>
          <a:p>
            <a:pPr lvl="1"/>
            <a:r>
              <a:rPr lang="hu-HU" dirty="0" smtClean="0"/>
              <a:t>spekuláris visszaverődés, fényes műanyagok</a:t>
            </a:r>
            <a:endParaRPr lang="en-US" dirty="0" smtClean="0"/>
          </a:p>
          <a:p>
            <a:r>
              <a:rPr lang="hu-HU" dirty="0" smtClean="0"/>
              <a:t>Ideális visszaverődés és fénytörés</a:t>
            </a:r>
            <a:endParaRPr lang="en-US" dirty="0" smtClean="0"/>
          </a:p>
          <a:p>
            <a:pPr lvl="1"/>
            <a:r>
              <a:rPr lang="hu-HU" dirty="0" smtClean="0"/>
              <a:t>tükrök, fényes fémek, üveg, víz</a:t>
            </a:r>
            <a:endParaRPr lang="en-US" dirty="0"/>
          </a:p>
        </p:txBody>
      </p:sp>
    </p:spTree>
    <p:extLst>
      <p:ext uri="{BB962C8B-B14F-4D97-AF65-F5344CB8AC3E}">
        <p14:creationId xmlns:p14="http://schemas.microsoft.com/office/powerpoint/2010/main" val="41298000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AutoShape 7"/>
          <p:cNvSpPr>
            <a:spLocks noChangeArrowheads="1"/>
          </p:cNvSpPr>
          <p:nvPr/>
        </p:nvSpPr>
        <p:spPr bwMode="auto">
          <a:xfrm>
            <a:off x="5890025" y="2258528"/>
            <a:ext cx="1428750" cy="285750"/>
          </a:xfrm>
          <a:prstGeom prst="parallelogram">
            <a:avLst>
              <a:gd name="adj" fmla="val 125000"/>
            </a:avLst>
          </a:prstGeom>
          <a:solidFill>
            <a:schemeClr val="accent1"/>
          </a:solidFill>
          <a:ln w="12700">
            <a:solidFill>
              <a:schemeClr val="tx1"/>
            </a:solidFill>
            <a:miter lim="800000"/>
            <a:headEnd/>
            <a:tailEnd/>
          </a:ln>
        </p:spPr>
        <p:txBody>
          <a:bodyPr wrap="none" anchor="ctr"/>
          <a:lstStyle/>
          <a:p>
            <a:endParaRPr lang="en-US" sz="1350"/>
          </a:p>
        </p:txBody>
      </p:sp>
      <p:sp>
        <p:nvSpPr>
          <p:cNvPr id="18438" name="Line 8"/>
          <p:cNvSpPr>
            <a:spLocks noChangeShapeType="1"/>
          </p:cNvSpPr>
          <p:nvPr/>
        </p:nvSpPr>
        <p:spPr bwMode="auto">
          <a:xfrm flipH="1">
            <a:off x="6575825" y="1915628"/>
            <a:ext cx="742950" cy="400050"/>
          </a:xfrm>
          <a:prstGeom prst="line">
            <a:avLst/>
          </a:prstGeom>
          <a:noFill/>
          <a:ln w="73025">
            <a:solidFill>
              <a:schemeClr val="hlink"/>
            </a:solidFill>
            <a:round/>
            <a:headEnd type="triangle" w="med" len="med"/>
            <a:tailEnd/>
          </a:ln>
        </p:spPr>
        <p:txBody>
          <a:bodyPr wrap="none" anchor="ctr"/>
          <a:lstStyle/>
          <a:p>
            <a:endParaRPr lang="en-US" sz="1350"/>
          </a:p>
        </p:txBody>
      </p:sp>
      <p:sp>
        <p:nvSpPr>
          <p:cNvPr id="18439" name="Line 9"/>
          <p:cNvSpPr>
            <a:spLocks noChangeShapeType="1"/>
          </p:cNvSpPr>
          <p:nvPr/>
        </p:nvSpPr>
        <p:spPr bwMode="auto">
          <a:xfrm flipH="1" flipV="1">
            <a:off x="6600825" y="1515578"/>
            <a:ext cx="0" cy="800100"/>
          </a:xfrm>
          <a:prstGeom prst="line">
            <a:avLst/>
          </a:prstGeom>
          <a:noFill/>
          <a:ln w="73025">
            <a:solidFill>
              <a:srgbClr val="00FF00"/>
            </a:solidFill>
            <a:round/>
            <a:headEnd/>
            <a:tailEnd type="triangle" w="med" len="med"/>
          </a:ln>
        </p:spPr>
        <p:txBody>
          <a:bodyPr wrap="none" anchor="ctr"/>
          <a:lstStyle/>
          <a:p>
            <a:endParaRPr lang="en-US" sz="1350"/>
          </a:p>
        </p:txBody>
      </p:sp>
      <p:sp>
        <p:nvSpPr>
          <p:cNvPr id="18446" name="Line 28"/>
          <p:cNvSpPr>
            <a:spLocks noChangeShapeType="1"/>
          </p:cNvSpPr>
          <p:nvPr/>
        </p:nvSpPr>
        <p:spPr bwMode="auto">
          <a:xfrm>
            <a:off x="6144820" y="1591778"/>
            <a:ext cx="450056" cy="714375"/>
          </a:xfrm>
          <a:prstGeom prst="line">
            <a:avLst/>
          </a:prstGeom>
          <a:noFill/>
          <a:ln w="73025">
            <a:solidFill>
              <a:schemeClr val="hlink"/>
            </a:solidFill>
            <a:round/>
            <a:headEnd type="triangle" w="med" len="med"/>
            <a:tailEnd/>
          </a:ln>
        </p:spPr>
        <p:txBody>
          <a:bodyPr wrap="none" anchor="ctr"/>
          <a:lstStyle/>
          <a:p>
            <a:endParaRPr lang="en-US" sz="1350"/>
          </a:p>
        </p:txBody>
      </p:sp>
      <p:sp>
        <p:nvSpPr>
          <p:cNvPr id="3" name="Title 2"/>
          <p:cNvSpPr>
            <a:spLocks noGrp="1"/>
          </p:cNvSpPr>
          <p:nvPr>
            <p:ph type="title"/>
          </p:nvPr>
        </p:nvSpPr>
        <p:spPr/>
        <p:txBody>
          <a:bodyPr/>
          <a:lstStyle/>
          <a:p>
            <a:r>
              <a:rPr lang="hu-HU" dirty="0" smtClean="0"/>
              <a:t>Diffúz visszaverődés</a:t>
            </a:r>
            <a:endParaRPr lang="en-US" dirty="0"/>
          </a:p>
        </p:txBody>
      </p:sp>
      <p:sp>
        <p:nvSpPr>
          <p:cNvPr id="4" name="Content Placeholder 3"/>
          <p:cNvSpPr>
            <a:spLocks noGrp="1"/>
          </p:cNvSpPr>
          <p:nvPr>
            <p:ph idx="1"/>
          </p:nvPr>
        </p:nvSpPr>
        <p:spPr/>
        <p:txBody>
          <a:bodyPr>
            <a:normAutofit/>
          </a:bodyPr>
          <a:lstStyle/>
          <a:p>
            <a:r>
              <a:rPr lang="hu-HU" dirty="0" smtClean="0"/>
              <a:t>radiancia:</a:t>
            </a:r>
            <a:endParaRPr lang="en-US" dirty="0" smtClean="0"/>
          </a:p>
          <a:p>
            <a:r>
              <a:rPr lang="hu-HU" dirty="0" smtClean="0"/>
              <a:t>független a nézeti iránytól</a:t>
            </a:r>
            <a:endParaRPr lang="en-US" dirty="0" smtClean="0"/>
          </a:p>
          <a:p>
            <a:r>
              <a:rPr lang="hu-HU" dirty="0" smtClean="0"/>
              <a:t>így a </a:t>
            </a:r>
            <a:r>
              <a:rPr lang="en-US" dirty="0" smtClean="0"/>
              <a:t>BRDF </a:t>
            </a:r>
            <a:r>
              <a:rPr lang="hu-HU" dirty="0" smtClean="0"/>
              <a:t>is független kell legyen a nézeti iránytól</a:t>
            </a:r>
            <a:endParaRPr lang="en-US" dirty="0"/>
          </a:p>
          <a:p>
            <a:r>
              <a:rPr lang="en-US" dirty="0"/>
              <a:t>Helmholtz: BRDF </a:t>
            </a:r>
            <a:r>
              <a:rPr lang="hu-HU" dirty="0" smtClean="0"/>
              <a:t>független a megvilágítás irányától is</a:t>
            </a:r>
            <a:endParaRPr lang="en-US" dirty="0"/>
          </a:p>
          <a:p>
            <a:r>
              <a:rPr lang="hu-HU" dirty="0" smtClean="0"/>
              <a:t>vagyis a </a:t>
            </a:r>
            <a:r>
              <a:rPr lang="en-US" dirty="0" smtClean="0"/>
              <a:t>BRDF </a:t>
            </a:r>
            <a:r>
              <a:rPr lang="hu-HU" dirty="0" smtClean="0"/>
              <a:t>konstans</a:t>
            </a:r>
            <a:r>
              <a:rPr lang="en-US" dirty="0" smtClean="0"/>
              <a:t>:</a:t>
            </a:r>
            <a:endParaRPr lang="en-US" dirty="0"/>
          </a:p>
          <a:p>
            <a:endParaRPr lang="en-US" dirty="0"/>
          </a:p>
          <a:p>
            <a:endParaRPr lang="en-US" dirty="0"/>
          </a:p>
          <a:p>
            <a:r>
              <a:rPr lang="hu-HU" dirty="0" smtClean="0"/>
              <a:t>a diffúz felület optikailag durva felület</a:t>
            </a:r>
            <a:endParaRPr lang="en-US" dirty="0"/>
          </a:p>
          <a:p>
            <a:pPr marL="0" indent="0">
              <a:buNone/>
            </a:pPr>
            <a:endParaRPr lang="en-US" dirty="0"/>
          </a:p>
        </p:txBody>
      </p:sp>
      <p:pic>
        <p:nvPicPr>
          <p:cNvPr id="29" name="Picture 28"/>
          <p:cNvPicPr>
            <a:picLocks noChangeAspect="1"/>
          </p:cNvPicPr>
          <p:nvPr/>
        </p:nvPicPr>
        <p:blipFill>
          <a:blip r:embed="rId10" cstate="print"/>
          <a:stretch>
            <a:fillRect/>
          </a:stretch>
        </p:blipFill>
        <p:spPr>
          <a:xfrm rot="2700000">
            <a:off x="5688482" y="1176455"/>
            <a:ext cx="532293" cy="468768"/>
          </a:xfrm>
          <a:prstGeom prst="rect">
            <a:avLst/>
          </a:prstGeom>
        </p:spPr>
      </p:pic>
      <p:sp>
        <p:nvSpPr>
          <p:cNvPr id="30" name="Sun 29"/>
          <p:cNvSpPr/>
          <p:nvPr/>
        </p:nvSpPr>
        <p:spPr>
          <a:xfrm>
            <a:off x="7297025" y="1630277"/>
            <a:ext cx="455286" cy="455286"/>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2" name="Arc 1"/>
          <p:cNvSpPr/>
          <p:nvPr/>
        </p:nvSpPr>
        <p:spPr>
          <a:xfrm>
            <a:off x="6115923" y="1828801"/>
            <a:ext cx="1056403" cy="1056403"/>
          </a:xfrm>
          <a:prstGeom prst="arc">
            <a:avLst>
              <a:gd name="adj1" fmla="val 10848014"/>
              <a:gd name="adj2" fmla="val 0"/>
            </a:avLst>
          </a:prstGeom>
          <a:noFill/>
          <a:ln w="34925" cap="flat" cmpd="sng">
            <a:solidFill>
              <a:schemeClr val="tx1"/>
            </a:solidFill>
            <a:prstDash val="solid"/>
            <a:round/>
            <a:headEnd type="none" w="med" len="med"/>
            <a:tailEnd type="none" w="med" len="med"/>
          </a:ln>
        </p:spPr>
        <p:txBody>
          <a:bodyPr wrap="none" anchor="ctr"/>
          <a:lstStyle/>
          <a:p>
            <a:endParaRPr lang="en-US" sz="1350"/>
          </a:p>
        </p:txBody>
      </p:sp>
      <p:pic>
        <p:nvPicPr>
          <p:cNvPr id="6" name="Picture 5"/>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2409932" y="1928349"/>
            <a:ext cx="1657808" cy="320041"/>
          </a:xfrm>
          <a:prstGeom prst="rect">
            <a:avLst/>
          </a:prstGeom>
        </p:spPr>
      </p:pic>
      <p:pic>
        <p:nvPicPr>
          <p:cNvPr id="7" name="Picture 6"/>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1742648" y="4550842"/>
            <a:ext cx="2325092" cy="320041"/>
          </a:xfrm>
          <a:prstGeom prst="rect">
            <a:avLst/>
          </a:prstGeom>
        </p:spPr>
      </p:pic>
      <p:pic>
        <p:nvPicPr>
          <p:cNvPr id="8" name="Picture 7"/>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7077688" y="1677117"/>
            <a:ext cx="97613" cy="251232"/>
          </a:xfrm>
          <a:prstGeom prst="rect">
            <a:avLst/>
          </a:prstGeom>
        </p:spPr>
      </p:pic>
      <p:pic>
        <p:nvPicPr>
          <p:cNvPr id="9" name="Picture 8"/>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6697289" y="1474449"/>
            <a:ext cx="136018" cy="185624"/>
          </a:xfrm>
          <a:prstGeom prst="rect">
            <a:avLst/>
          </a:prstGeom>
        </p:spPr>
      </p:pic>
      <p:pic>
        <p:nvPicPr>
          <p:cNvPr id="10" name="Picture 9"/>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6281981" y="1474449"/>
            <a:ext cx="134417" cy="185624"/>
          </a:xfrm>
          <a:prstGeom prst="rect">
            <a:avLst/>
          </a:prstGeom>
        </p:spPr>
      </p:pic>
      <p:pic>
        <p:nvPicPr>
          <p:cNvPr id="11" name="Picture 10"/>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6532816" y="2576338"/>
            <a:ext cx="136018" cy="129617"/>
          </a:xfrm>
          <a:prstGeom prst="rect">
            <a:avLst/>
          </a:prstGeom>
        </p:spPr>
      </p:pic>
      <p:pic>
        <p:nvPicPr>
          <p:cNvPr id="12" name="Picture 11"/>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6681065" y="1908844"/>
            <a:ext cx="182424" cy="230429"/>
          </a:xfrm>
          <a:prstGeom prst="rect">
            <a:avLst/>
          </a:prstGeom>
        </p:spPr>
      </p:pic>
    </p:spTree>
    <p:extLst>
      <p:ext uri="{BB962C8B-B14F-4D97-AF65-F5344CB8AC3E}">
        <p14:creationId xmlns:p14="http://schemas.microsoft.com/office/powerpoint/2010/main" val="197020580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8" name="Rectangle 25"/>
          <p:cNvSpPr>
            <a:spLocks noChangeArrowheads="1"/>
          </p:cNvSpPr>
          <p:nvPr/>
        </p:nvSpPr>
        <p:spPr bwMode="auto">
          <a:xfrm>
            <a:off x="4054080" y="2400301"/>
            <a:ext cx="184731" cy="461665"/>
          </a:xfrm>
          <a:prstGeom prst="rect">
            <a:avLst/>
          </a:prstGeom>
          <a:noFill/>
          <a:ln w="12700">
            <a:noFill/>
            <a:miter lim="800000"/>
            <a:headEnd/>
            <a:tailEnd/>
          </a:ln>
        </p:spPr>
        <p:txBody>
          <a:bodyPr wrap="none">
            <a:spAutoFit/>
          </a:bodyPr>
          <a:lstStyle/>
          <a:p>
            <a:endParaRPr lang="es-ES_tradnl" sz="2400"/>
          </a:p>
        </p:txBody>
      </p:sp>
      <p:pic>
        <p:nvPicPr>
          <p:cNvPr id="19470" name="Picture 29" descr="gombok"/>
          <p:cNvPicPr>
            <a:picLocks noChangeAspect="1" noChangeArrowheads="1"/>
          </p:cNvPicPr>
          <p:nvPr/>
        </p:nvPicPr>
        <p:blipFill>
          <a:blip r:embed="rId9" cstate="print"/>
          <a:srcRect/>
          <a:stretch>
            <a:fillRect/>
          </a:stretch>
        </p:blipFill>
        <p:spPr bwMode="auto">
          <a:xfrm>
            <a:off x="1244945" y="3786784"/>
            <a:ext cx="1674019" cy="1674019"/>
          </a:xfrm>
          <a:prstGeom prst="rect">
            <a:avLst/>
          </a:prstGeom>
          <a:noFill/>
          <a:ln w="9525">
            <a:noFill/>
            <a:miter lim="800000"/>
            <a:headEnd/>
            <a:tailEnd/>
          </a:ln>
        </p:spPr>
      </p:pic>
      <p:pic>
        <p:nvPicPr>
          <p:cNvPr id="19471" name="Picture 31"/>
          <p:cNvPicPr>
            <a:picLocks noChangeAspect="1" noChangeArrowheads="1"/>
          </p:cNvPicPr>
          <p:nvPr/>
        </p:nvPicPr>
        <p:blipFill>
          <a:blip r:embed="rId10" cstate="print"/>
          <a:srcRect/>
          <a:stretch>
            <a:fillRect/>
          </a:stretch>
        </p:blipFill>
        <p:spPr bwMode="auto">
          <a:xfrm>
            <a:off x="3008949" y="3726657"/>
            <a:ext cx="2375297" cy="1794272"/>
          </a:xfrm>
          <a:prstGeom prst="rect">
            <a:avLst/>
          </a:prstGeom>
          <a:noFill/>
          <a:ln w="57150" algn="ctr">
            <a:noFill/>
            <a:miter lim="800000"/>
            <a:headEnd/>
            <a:tailEnd/>
          </a:ln>
        </p:spPr>
      </p:pic>
      <p:sp>
        <p:nvSpPr>
          <p:cNvPr id="3" name="Title 2"/>
          <p:cNvSpPr>
            <a:spLocks noGrp="1"/>
          </p:cNvSpPr>
          <p:nvPr>
            <p:ph type="title"/>
          </p:nvPr>
        </p:nvSpPr>
        <p:spPr/>
        <p:txBody>
          <a:bodyPr/>
          <a:lstStyle/>
          <a:p>
            <a:r>
              <a:rPr lang="en-US" dirty="0" smtClean="0"/>
              <a:t>Lambert-t</a:t>
            </a:r>
            <a:r>
              <a:rPr lang="hu-HU" dirty="0" smtClean="0"/>
              <a:t>örvény</a:t>
            </a:r>
            <a:endParaRPr lang="en-US" dirty="0"/>
          </a:p>
        </p:txBody>
      </p:sp>
      <p:sp>
        <p:nvSpPr>
          <p:cNvPr id="4" name="Content Placeholder 3"/>
          <p:cNvSpPr>
            <a:spLocks noGrp="1"/>
          </p:cNvSpPr>
          <p:nvPr>
            <p:ph idx="1"/>
          </p:nvPr>
        </p:nvSpPr>
        <p:spPr/>
        <p:txBody>
          <a:bodyPr/>
          <a:lstStyle/>
          <a:p>
            <a:r>
              <a:rPr lang="hu-HU" dirty="0" smtClean="0"/>
              <a:t>a </a:t>
            </a:r>
            <a:r>
              <a:rPr lang="en-US" dirty="0" smtClean="0"/>
              <a:t>BRDF </a:t>
            </a:r>
            <a:r>
              <a:rPr lang="hu-HU" dirty="0" smtClean="0"/>
              <a:t>független az iránytól</a:t>
            </a:r>
            <a:r>
              <a:rPr lang="en-US" dirty="0" smtClean="0"/>
              <a:t>, </a:t>
            </a:r>
            <a:r>
              <a:rPr lang="hu-HU" dirty="0" smtClean="0"/>
              <a:t>DE a kimenő radiancia függ a megvilágítás irányától</a:t>
            </a:r>
            <a:endParaRPr lang="en-US" dirty="0"/>
          </a:p>
          <a:p>
            <a:endParaRPr lang="en-US" dirty="0"/>
          </a:p>
        </p:txBody>
      </p:sp>
      <p:pic>
        <p:nvPicPr>
          <p:cNvPr id="5" name="Picture 4"/>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5129558" y="908302"/>
            <a:ext cx="1947672" cy="362102"/>
          </a:xfrm>
          <a:prstGeom prst="rect">
            <a:avLst/>
          </a:prstGeom>
        </p:spPr>
      </p:pic>
      <p:sp>
        <p:nvSpPr>
          <p:cNvPr id="20" name="AutoShape 7"/>
          <p:cNvSpPr>
            <a:spLocks noChangeArrowheads="1"/>
          </p:cNvSpPr>
          <p:nvPr/>
        </p:nvSpPr>
        <p:spPr bwMode="auto">
          <a:xfrm>
            <a:off x="6163317" y="4397410"/>
            <a:ext cx="1428750" cy="285750"/>
          </a:xfrm>
          <a:prstGeom prst="parallelogram">
            <a:avLst>
              <a:gd name="adj" fmla="val 125000"/>
            </a:avLst>
          </a:prstGeom>
          <a:solidFill>
            <a:schemeClr val="accent1"/>
          </a:solidFill>
          <a:ln w="12700">
            <a:solidFill>
              <a:schemeClr val="tx1"/>
            </a:solidFill>
            <a:miter lim="800000"/>
            <a:headEnd/>
            <a:tailEnd/>
          </a:ln>
        </p:spPr>
        <p:txBody>
          <a:bodyPr wrap="none" anchor="ctr"/>
          <a:lstStyle/>
          <a:p>
            <a:endParaRPr lang="en-US" sz="1350"/>
          </a:p>
        </p:txBody>
      </p:sp>
      <p:sp>
        <p:nvSpPr>
          <p:cNvPr id="21" name="Line 8"/>
          <p:cNvSpPr>
            <a:spLocks noChangeShapeType="1"/>
          </p:cNvSpPr>
          <p:nvPr/>
        </p:nvSpPr>
        <p:spPr bwMode="auto">
          <a:xfrm flipH="1">
            <a:off x="6849117" y="4054510"/>
            <a:ext cx="742950" cy="400050"/>
          </a:xfrm>
          <a:prstGeom prst="line">
            <a:avLst/>
          </a:prstGeom>
          <a:noFill/>
          <a:ln w="73025">
            <a:solidFill>
              <a:schemeClr val="hlink"/>
            </a:solidFill>
            <a:round/>
            <a:headEnd type="triangle" w="med" len="med"/>
            <a:tailEnd/>
          </a:ln>
        </p:spPr>
        <p:txBody>
          <a:bodyPr wrap="none" anchor="ctr"/>
          <a:lstStyle/>
          <a:p>
            <a:endParaRPr lang="en-US" sz="1350"/>
          </a:p>
        </p:txBody>
      </p:sp>
      <p:sp>
        <p:nvSpPr>
          <p:cNvPr id="22" name="Line 9"/>
          <p:cNvSpPr>
            <a:spLocks noChangeShapeType="1"/>
          </p:cNvSpPr>
          <p:nvPr/>
        </p:nvSpPr>
        <p:spPr bwMode="auto">
          <a:xfrm flipH="1" flipV="1">
            <a:off x="6874117" y="3654460"/>
            <a:ext cx="0" cy="800100"/>
          </a:xfrm>
          <a:prstGeom prst="line">
            <a:avLst/>
          </a:prstGeom>
          <a:noFill/>
          <a:ln w="73025">
            <a:solidFill>
              <a:srgbClr val="00FF00"/>
            </a:solidFill>
            <a:round/>
            <a:headEnd/>
            <a:tailEnd type="triangle" w="med" len="med"/>
          </a:ln>
        </p:spPr>
        <p:txBody>
          <a:bodyPr wrap="none" anchor="ctr"/>
          <a:lstStyle/>
          <a:p>
            <a:endParaRPr lang="en-US" sz="1350"/>
          </a:p>
        </p:txBody>
      </p:sp>
      <p:sp>
        <p:nvSpPr>
          <p:cNvPr id="23" name="Line 28"/>
          <p:cNvSpPr>
            <a:spLocks noChangeShapeType="1"/>
          </p:cNvSpPr>
          <p:nvPr/>
        </p:nvSpPr>
        <p:spPr bwMode="auto">
          <a:xfrm>
            <a:off x="6418112" y="3730660"/>
            <a:ext cx="450056" cy="714375"/>
          </a:xfrm>
          <a:prstGeom prst="line">
            <a:avLst/>
          </a:prstGeom>
          <a:noFill/>
          <a:ln w="73025">
            <a:solidFill>
              <a:schemeClr val="hlink"/>
            </a:solidFill>
            <a:round/>
            <a:headEnd type="triangle" w="med" len="med"/>
            <a:tailEnd/>
          </a:ln>
        </p:spPr>
        <p:txBody>
          <a:bodyPr wrap="none" anchor="ctr"/>
          <a:lstStyle/>
          <a:p>
            <a:endParaRPr lang="en-US" sz="1350"/>
          </a:p>
        </p:txBody>
      </p:sp>
      <p:pic>
        <p:nvPicPr>
          <p:cNvPr id="24" name="Picture 23"/>
          <p:cNvPicPr>
            <a:picLocks noChangeAspect="1"/>
          </p:cNvPicPr>
          <p:nvPr/>
        </p:nvPicPr>
        <p:blipFill>
          <a:blip r:embed="rId12" cstate="print"/>
          <a:stretch>
            <a:fillRect/>
          </a:stretch>
        </p:blipFill>
        <p:spPr>
          <a:xfrm rot="2700000">
            <a:off x="5961774" y="3315337"/>
            <a:ext cx="532293" cy="468768"/>
          </a:xfrm>
          <a:prstGeom prst="rect">
            <a:avLst/>
          </a:prstGeom>
        </p:spPr>
      </p:pic>
      <p:sp>
        <p:nvSpPr>
          <p:cNvPr id="25" name="Sun 24"/>
          <p:cNvSpPr/>
          <p:nvPr/>
        </p:nvSpPr>
        <p:spPr>
          <a:xfrm>
            <a:off x="7570316" y="3769158"/>
            <a:ext cx="455286" cy="455286"/>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26" name="Arc 25"/>
          <p:cNvSpPr/>
          <p:nvPr/>
        </p:nvSpPr>
        <p:spPr>
          <a:xfrm>
            <a:off x="6389215" y="3967683"/>
            <a:ext cx="1056403" cy="1056403"/>
          </a:xfrm>
          <a:prstGeom prst="arc">
            <a:avLst>
              <a:gd name="adj1" fmla="val 10848014"/>
              <a:gd name="adj2" fmla="val 0"/>
            </a:avLst>
          </a:prstGeom>
          <a:noFill/>
          <a:ln w="34925" cap="flat" cmpd="sng">
            <a:solidFill>
              <a:schemeClr val="tx1"/>
            </a:solidFill>
            <a:prstDash val="solid"/>
            <a:round/>
            <a:headEnd type="none" w="med" len="med"/>
            <a:tailEnd type="none" w="med" len="med"/>
          </a:ln>
        </p:spPr>
        <p:txBody>
          <a:bodyPr wrap="none" anchor="ctr"/>
          <a:lstStyle/>
          <a:p>
            <a:endParaRPr lang="en-US" sz="1350"/>
          </a:p>
        </p:txBody>
      </p:sp>
      <p:pic>
        <p:nvPicPr>
          <p:cNvPr id="27" name="Picture 26"/>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7350979" y="3815999"/>
            <a:ext cx="97613" cy="251232"/>
          </a:xfrm>
          <a:prstGeom prst="rect">
            <a:avLst/>
          </a:prstGeom>
        </p:spPr>
      </p:pic>
      <p:pic>
        <p:nvPicPr>
          <p:cNvPr id="28" name="Picture 27"/>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6970581" y="3613330"/>
            <a:ext cx="136018" cy="185624"/>
          </a:xfrm>
          <a:prstGeom prst="rect">
            <a:avLst/>
          </a:prstGeom>
        </p:spPr>
      </p:pic>
      <p:pic>
        <p:nvPicPr>
          <p:cNvPr id="29" name="Picture 28"/>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6555273" y="3613330"/>
            <a:ext cx="134417" cy="185624"/>
          </a:xfrm>
          <a:prstGeom prst="rect">
            <a:avLst/>
          </a:prstGeom>
        </p:spPr>
      </p:pic>
      <p:pic>
        <p:nvPicPr>
          <p:cNvPr id="30" name="Picture 29"/>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6806108" y="4715219"/>
            <a:ext cx="136018" cy="129617"/>
          </a:xfrm>
          <a:prstGeom prst="rect">
            <a:avLst/>
          </a:prstGeom>
        </p:spPr>
      </p:pic>
      <p:pic>
        <p:nvPicPr>
          <p:cNvPr id="31" name="Picture 30"/>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6954357" y="4047725"/>
            <a:ext cx="182424" cy="230429"/>
          </a:xfrm>
          <a:prstGeom prst="rect">
            <a:avLst/>
          </a:prstGeom>
        </p:spPr>
      </p:pic>
    </p:spTree>
    <p:extLst>
      <p:ext uri="{BB962C8B-B14F-4D97-AF65-F5344CB8AC3E}">
        <p14:creationId xmlns:p14="http://schemas.microsoft.com/office/powerpoint/2010/main" val="28593765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A </a:t>
            </a:r>
            <a:r>
              <a:rPr lang="en-US" dirty="0" smtClean="0"/>
              <a:t>Lambert</a:t>
            </a:r>
            <a:r>
              <a:rPr lang="hu-HU" dirty="0" smtClean="0"/>
              <a:t>-törvény RGB hullámhosszokkal</a:t>
            </a:r>
            <a:endParaRPr lang="en-US" dirty="0"/>
          </a:p>
        </p:txBody>
      </p:sp>
      <p:sp>
        <p:nvSpPr>
          <p:cNvPr id="5" name="Text Box 42"/>
          <p:cNvSpPr txBox="1">
            <a:spLocks noChangeArrowheads="1"/>
          </p:cNvSpPr>
          <p:nvPr/>
        </p:nvSpPr>
        <p:spPr bwMode="auto">
          <a:xfrm>
            <a:off x="1609880" y="3740390"/>
            <a:ext cx="1962397" cy="738664"/>
          </a:xfrm>
          <a:prstGeom prst="rect">
            <a:avLst/>
          </a:prstGeom>
          <a:noFill/>
        </p:spPr>
        <p:txBody>
          <a:bodyPr wrap="none" rtlCol="0">
            <a:spAutoFit/>
          </a:bodyPr>
          <a:lstStyle>
            <a:defPPr>
              <a:defRPr lang="en-US"/>
            </a:defPPr>
            <a:lvl1pPr>
              <a:defRPr sz="2800">
                <a:latin typeface="Whipsmart" pitchFamily="34" charset="0"/>
              </a:defRPr>
            </a:lvl1pPr>
          </a:lstStyle>
          <a:p>
            <a:r>
              <a:rPr lang="hu-HU" sz="2100" dirty="0"/>
              <a:t>kimenő radiancia</a:t>
            </a:r>
            <a:endParaRPr lang="en-US" sz="2100" dirty="0"/>
          </a:p>
          <a:p>
            <a:r>
              <a:rPr lang="en-US" sz="2100" dirty="0"/>
              <a:t>[RGB </a:t>
            </a:r>
            <a:r>
              <a:rPr lang="en-US" sz="2100" dirty="0" err="1"/>
              <a:t>ve</a:t>
            </a:r>
            <a:r>
              <a:rPr lang="hu-HU" sz="2100" dirty="0"/>
              <a:t>k</a:t>
            </a:r>
            <a:r>
              <a:rPr lang="en-US" sz="2100" dirty="0"/>
              <a:t>tor]</a:t>
            </a:r>
            <a:endParaRPr lang="hu-HU" sz="2100" dirty="0"/>
          </a:p>
        </p:txBody>
      </p:sp>
      <p:sp>
        <p:nvSpPr>
          <p:cNvPr id="6" name="Text Box 42"/>
          <p:cNvSpPr txBox="1">
            <a:spLocks noChangeArrowheads="1"/>
          </p:cNvSpPr>
          <p:nvPr/>
        </p:nvSpPr>
        <p:spPr bwMode="auto">
          <a:xfrm>
            <a:off x="1611722" y="4997723"/>
            <a:ext cx="4618572" cy="738664"/>
          </a:xfrm>
          <a:prstGeom prst="rect">
            <a:avLst/>
          </a:prstGeom>
          <a:noFill/>
        </p:spPr>
        <p:txBody>
          <a:bodyPr wrap="none" rtlCol="0">
            <a:spAutoFit/>
          </a:bodyPr>
          <a:lstStyle>
            <a:defPPr>
              <a:defRPr lang="en-US"/>
            </a:defPPr>
            <a:lvl1pPr>
              <a:defRPr sz="2800">
                <a:latin typeface="Whipsmart" pitchFamily="34" charset="0"/>
              </a:defRPr>
            </a:lvl1pPr>
          </a:lstStyle>
          <a:p>
            <a:r>
              <a:rPr lang="en-US" sz="2100" dirty="0"/>
              <a:t>a f</a:t>
            </a:r>
            <a:r>
              <a:rPr lang="hu-HU" sz="2100" dirty="0"/>
              <a:t>ényforrásból érkező teljesítménysűrűség</a:t>
            </a:r>
          </a:p>
          <a:p>
            <a:r>
              <a:rPr lang="en-US" sz="2100" dirty="0"/>
              <a:t>[RGB </a:t>
            </a:r>
            <a:r>
              <a:rPr lang="en-US" sz="2100" dirty="0" err="1"/>
              <a:t>ve</a:t>
            </a:r>
            <a:r>
              <a:rPr lang="hu-HU" sz="2100" dirty="0"/>
              <a:t>k</a:t>
            </a:r>
            <a:r>
              <a:rPr lang="en-US" sz="2100" dirty="0"/>
              <a:t>tor]</a:t>
            </a:r>
            <a:endParaRPr lang="hu-HU" sz="2100" dirty="0"/>
          </a:p>
        </p:txBody>
      </p:sp>
      <p:sp>
        <p:nvSpPr>
          <p:cNvPr id="7" name="Text Box 42"/>
          <p:cNvSpPr txBox="1">
            <a:spLocks noChangeArrowheads="1"/>
          </p:cNvSpPr>
          <p:nvPr/>
        </p:nvSpPr>
        <p:spPr bwMode="auto">
          <a:xfrm>
            <a:off x="2857501" y="2065841"/>
            <a:ext cx="2225289" cy="415498"/>
          </a:xfrm>
          <a:prstGeom prst="rect">
            <a:avLst/>
          </a:prstGeom>
          <a:noFill/>
        </p:spPr>
        <p:txBody>
          <a:bodyPr wrap="none" rtlCol="0">
            <a:spAutoFit/>
          </a:bodyPr>
          <a:lstStyle>
            <a:defPPr>
              <a:defRPr lang="en-US"/>
            </a:defPPr>
            <a:lvl1pPr>
              <a:defRPr sz="2800">
                <a:latin typeface="Whipsmart" pitchFamily="34" charset="0"/>
              </a:defRPr>
            </a:lvl1pPr>
          </a:lstStyle>
          <a:p>
            <a:r>
              <a:rPr lang="hu-HU" sz="2100" dirty="0"/>
              <a:t>elemenkénti szorzat</a:t>
            </a:r>
          </a:p>
        </p:txBody>
      </p:sp>
      <p:sp>
        <p:nvSpPr>
          <p:cNvPr id="8" name="Text Box 42"/>
          <p:cNvSpPr txBox="1">
            <a:spLocks noChangeArrowheads="1"/>
          </p:cNvSpPr>
          <p:nvPr/>
        </p:nvSpPr>
        <p:spPr bwMode="auto">
          <a:xfrm>
            <a:off x="6532591" y="3932277"/>
            <a:ext cx="946093" cy="415498"/>
          </a:xfrm>
          <a:prstGeom prst="rect">
            <a:avLst/>
          </a:prstGeom>
          <a:noFill/>
        </p:spPr>
        <p:txBody>
          <a:bodyPr wrap="none" rtlCol="0">
            <a:spAutoFit/>
          </a:bodyPr>
          <a:lstStyle>
            <a:defPPr>
              <a:defRPr lang="en-US"/>
            </a:defPPr>
            <a:lvl1pPr>
              <a:defRPr sz="2800">
                <a:latin typeface="Whipsmart" pitchFamily="34" charset="0"/>
              </a:defRPr>
            </a:lvl1pPr>
          </a:lstStyle>
          <a:p>
            <a:r>
              <a:rPr lang="en-US" sz="2100" dirty="0">
                <a:sym typeface="Symbol" pitchFamily="18" charset="2"/>
              </a:rPr>
              <a:t>[s</a:t>
            </a:r>
            <a:r>
              <a:rPr lang="hu-HU" sz="2100" dirty="0">
                <a:sym typeface="Symbol" pitchFamily="18" charset="2"/>
              </a:rPr>
              <a:t>k</a:t>
            </a:r>
            <a:r>
              <a:rPr lang="en-US" sz="2100" dirty="0">
                <a:sym typeface="Symbol" pitchFamily="18" charset="2"/>
              </a:rPr>
              <a:t>al</a:t>
            </a:r>
            <a:r>
              <a:rPr lang="hu-HU" sz="2100" dirty="0">
                <a:sym typeface="Symbol" pitchFamily="18" charset="2"/>
              </a:rPr>
              <a:t>á</a:t>
            </a:r>
            <a:r>
              <a:rPr lang="en-US" sz="2100" dirty="0">
                <a:sym typeface="Symbol" pitchFamily="18" charset="2"/>
              </a:rPr>
              <a:t>r]</a:t>
            </a:r>
            <a:endParaRPr lang="hu-HU" sz="2100" dirty="0"/>
          </a:p>
        </p:txBody>
      </p:sp>
      <p:sp>
        <p:nvSpPr>
          <p:cNvPr id="9" name="Text Box 42"/>
          <p:cNvSpPr txBox="1">
            <a:spLocks noChangeArrowheads="1"/>
          </p:cNvSpPr>
          <p:nvPr/>
        </p:nvSpPr>
        <p:spPr bwMode="auto">
          <a:xfrm>
            <a:off x="4370011" y="4128485"/>
            <a:ext cx="1473760" cy="738664"/>
          </a:xfrm>
          <a:prstGeom prst="rect">
            <a:avLst/>
          </a:prstGeom>
          <a:noFill/>
        </p:spPr>
        <p:txBody>
          <a:bodyPr wrap="square" rtlCol="0">
            <a:spAutoFit/>
          </a:bodyPr>
          <a:lstStyle>
            <a:defPPr>
              <a:defRPr lang="en-US"/>
            </a:defPPr>
            <a:lvl1pPr>
              <a:defRPr sz="2800">
                <a:latin typeface="Whipsmart" pitchFamily="34" charset="0"/>
              </a:defRPr>
            </a:lvl1pPr>
          </a:lstStyle>
          <a:p>
            <a:r>
              <a:rPr lang="hu-HU" sz="2100" dirty="0"/>
              <a:t>diffúz szín</a:t>
            </a:r>
            <a:endParaRPr lang="en-US" sz="2100" dirty="0"/>
          </a:p>
          <a:p>
            <a:r>
              <a:rPr lang="en-US" sz="2100" dirty="0"/>
              <a:t>[RGB </a:t>
            </a:r>
            <a:r>
              <a:rPr lang="en-US" sz="2100" dirty="0" err="1"/>
              <a:t>ve</a:t>
            </a:r>
            <a:r>
              <a:rPr lang="hu-HU" sz="2100" dirty="0"/>
              <a:t>k</a:t>
            </a:r>
            <a:r>
              <a:rPr lang="en-US" sz="2100" dirty="0"/>
              <a:t>tor]</a:t>
            </a:r>
            <a:endParaRPr lang="hu-HU" sz="2100" dirty="0"/>
          </a:p>
        </p:txBody>
      </p:sp>
      <p:cxnSp>
        <p:nvCxnSpPr>
          <p:cNvPr id="11" name="Straight Arrow Connector 10"/>
          <p:cNvCxnSpPr>
            <a:stCxn id="5" idx="0"/>
          </p:cNvCxnSpPr>
          <p:nvPr/>
        </p:nvCxnSpPr>
        <p:spPr>
          <a:xfrm flipV="1">
            <a:off x="2591079" y="3305773"/>
            <a:ext cx="497211" cy="4346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314701" y="3523080"/>
            <a:ext cx="519707" cy="15632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5591557" y="3321586"/>
            <a:ext cx="1369990" cy="3409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0"/>
          </p:cNvCxnSpPr>
          <p:nvPr/>
        </p:nvCxnSpPr>
        <p:spPr>
          <a:xfrm flipH="1" flipV="1">
            <a:off x="4629151" y="3617034"/>
            <a:ext cx="477740" cy="5114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2"/>
          </p:cNvCxnSpPr>
          <p:nvPr/>
        </p:nvCxnSpPr>
        <p:spPr>
          <a:xfrm>
            <a:off x="3970146" y="2481339"/>
            <a:ext cx="230380" cy="7232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 Box 42"/>
          <p:cNvSpPr txBox="1">
            <a:spLocks noChangeArrowheads="1"/>
          </p:cNvSpPr>
          <p:nvPr/>
        </p:nvSpPr>
        <p:spPr bwMode="auto">
          <a:xfrm>
            <a:off x="5282209" y="2412899"/>
            <a:ext cx="2698175" cy="415498"/>
          </a:xfrm>
          <a:prstGeom prst="rect">
            <a:avLst/>
          </a:prstGeom>
          <a:noFill/>
        </p:spPr>
        <p:txBody>
          <a:bodyPr wrap="none" rtlCol="0">
            <a:spAutoFit/>
          </a:bodyPr>
          <a:lstStyle>
            <a:defPPr>
              <a:defRPr lang="en-US"/>
            </a:defPPr>
            <a:lvl1pPr>
              <a:defRPr sz="2800">
                <a:latin typeface="Whipsmart" pitchFamily="34" charset="0"/>
              </a:defRPr>
            </a:lvl1pPr>
          </a:lstStyle>
          <a:p>
            <a:r>
              <a:rPr lang="hu-HU" sz="2100" dirty="0"/>
              <a:t>vektor és skalár szorzása</a:t>
            </a:r>
          </a:p>
        </p:txBody>
      </p:sp>
      <p:cxnSp>
        <p:nvCxnSpPr>
          <p:cNvPr id="32" name="Straight Arrow Connector 31"/>
          <p:cNvCxnSpPr>
            <a:stCxn id="31" idx="1"/>
          </p:cNvCxnSpPr>
          <p:nvPr/>
        </p:nvCxnSpPr>
        <p:spPr>
          <a:xfrm flipH="1">
            <a:off x="4766651" y="2620648"/>
            <a:ext cx="515558" cy="558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187157" y="3154935"/>
            <a:ext cx="2276856" cy="363931"/>
          </a:xfrm>
          <a:prstGeom prst="rect">
            <a:avLst/>
          </a:prstGeom>
        </p:spPr>
      </p:pic>
      <p:pic>
        <p:nvPicPr>
          <p:cNvPr id="18" name="Picture 17"/>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6638515" y="3653985"/>
            <a:ext cx="691286" cy="267005"/>
          </a:xfrm>
          <a:prstGeom prst="rect">
            <a:avLst/>
          </a:prstGeom>
        </p:spPr>
      </p:pic>
    </p:spTree>
    <p:extLst>
      <p:ext uri="{BB962C8B-B14F-4D97-AF65-F5344CB8AC3E}">
        <p14:creationId xmlns:p14="http://schemas.microsoft.com/office/powerpoint/2010/main" val="26873793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hu-HU" dirty="0" smtClean="0"/>
              <a:t>Legegyszerűbb eset</a:t>
            </a:r>
            <a:endParaRPr lang="en-US" dirty="0"/>
          </a:p>
        </p:txBody>
      </p:sp>
      <p:sp>
        <p:nvSpPr>
          <p:cNvPr id="5" name="Subtitle 4"/>
          <p:cNvSpPr>
            <a:spLocks noGrp="1"/>
          </p:cNvSpPr>
          <p:nvPr>
            <p:ph type="subTitle" idx="1"/>
          </p:nvPr>
        </p:nvSpPr>
        <p:spPr/>
        <p:txBody>
          <a:bodyPr/>
          <a:lstStyle/>
          <a:p>
            <a:r>
              <a:rPr lang="hu-HU" dirty="0" smtClean="0"/>
              <a:t>irányfény és diffúz felület</a:t>
            </a:r>
            <a:endParaRPr lang="en-US" dirty="0"/>
          </a:p>
        </p:txBody>
      </p:sp>
    </p:spTree>
    <p:extLst>
      <p:ext uri="{BB962C8B-B14F-4D97-AF65-F5344CB8AC3E}">
        <p14:creationId xmlns:p14="http://schemas.microsoft.com/office/powerpoint/2010/main" val="24170458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Feltételezések</a:t>
            </a:r>
            <a:endParaRPr lang="en-US" dirty="0"/>
          </a:p>
        </p:txBody>
      </p:sp>
      <p:sp>
        <p:nvSpPr>
          <p:cNvPr id="3" name="Content Placeholder 2"/>
          <p:cNvSpPr>
            <a:spLocks noGrp="1"/>
          </p:cNvSpPr>
          <p:nvPr>
            <p:ph idx="1"/>
          </p:nvPr>
        </p:nvSpPr>
        <p:spPr/>
        <p:txBody>
          <a:bodyPr/>
          <a:lstStyle/>
          <a:p>
            <a:r>
              <a:rPr lang="hu-HU" dirty="0" smtClean="0"/>
              <a:t>a megvilágítás mindenhol azonos</a:t>
            </a:r>
            <a:endParaRPr lang="en-US" dirty="0" smtClean="0"/>
          </a:p>
          <a:p>
            <a:pPr lvl="1"/>
            <a:r>
              <a:rPr lang="hu-HU" dirty="0" smtClean="0"/>
              <a:t>kisszámú</a:t>
            </a:r>
            <a:r>
              <a:rPr lang="en-US" dirty="0" smtClean="0"/>
              <a:t> </a:t>
            </a:r>
            <a:r>
              <a:rPr lang="hu-HU" i="1" dirty="0" smtClean="0"/>
              <a:t>irányfényforrás</a:t>
            </a:r>
            <a:endParaRPr lang="en-US" i="1" dirty="0" smtClean="0"/>
          </a:p>
          <a:p>
            <a:pPr lvl="1"/>
            <a:r>
              <a:rPr lang="hu-HU" dirty="0" smtClean="0"/>
              <a:t>a teljesítménysűrűség és az irány adott, mindenhol ugyanannyi</a:t>
            </a:r>
            <a:endParaRPr lang="en-US" dirty="0" smtClean="0"/>
          </a:p>
          <a:p>
            <a:r>
              <a:rPr lang="hu-HU" dirty="0" smtClean="0"/>
              <a:t>minden felület</a:t>
            </a:r>
            <a:r>
              <a:rPr lang="en-US" dirty="0" smtClean="0"/>
              <a:t> </a:t>
            </a:r>
            <a:r>
              <a:rPr lang="hu-HU" i="1" dirty="0" smtClean="0"/>
              <a:t>diffúz</a:t>
            </a:r>
            <a:endParaRPr lang="en-US" i="1" dirty="0" smtClean="0"/>
          </a:p>
          <a:p>
            <a:pPr lvl="1"/>
            <a:r>
              <a:rPr lang="hu-HU" dirty="0" smtClean="0"/>
              <a:t>nem számít, honnan nézünk rájuk</a:t>
            </a:r>
            <a:endParaRPr lang="en-US" dirty="0" smtClean="0"/>
          </a:p>
          <a:p>
            <a:pPr lvl="1"/>
            <a:r>
              <a:rPr lang="hu-HU" dirty="0" smtClean="0"/>
              <a:t>nem fényes vagy tükröző</a:t>
            </a:r>
            <a:endParaRPr lang="en-US" dirty="0" smtClean="0"/>
          </a:p>
          <a:p>
            <a:r>
              <a:rPr lang="hu-HU" dirty="0" smtClean="0"/>
              <a:t>a megjelenése csak ezektől függ:</a:t>
            </a:r>
            <a:endParaRPr lang="en-US" dirty="0" smtClean="0"/>
          </a:p>
          <a:p>
            <a:pPr lvl="1"/>
            <a:r>
              <a:rPr lang="hu-HU" dirty="0" smtClean="0"/>
              <a:t>a fény teljesítménysűrűsége</a:t>
            </a:r>
            <a:endParaRPr lang="en-US" dirty="0" smtClean="0"/>
          </a:p>
          <a:p>
            <a:pPr lvl="1"/>
            <a:r>
              <a:rPr lang="hu-HU" dirty="0" smtClean="0"/>
              <a:t>a felület színe</a:t>
            </a:r>
            <a:endParaRPr lang="en-US" dirty="0" smtClean="0"/>
          </a:p>
          <a:p>
            <a:pPr lvl="1"/>
            <a:r>
              <a:rPr lang="hu-HU" dirty="0" smtClean="0"/>
              <a:t>a fény beesési szöge</a:t>
            </a:r>
            <a:endParaRPr lang="en-US" dirty="0" smtClean="0"/>
          </a:p>
        </p:txBody>
      </p:sp>
    </p:spTree>
    <p:extLst>
      <p:ext uri="{BB962C8B-B14F-4D97-AF65-F5344CB8AC3E}">
        <p14:creationId xmlns:p14="http://schemas.microsoft.com/office/powerpoint/2010/main" val="326391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Absztrakt fényforrásmodell</a:t>
            </a:r>
            <a:r>
              <a:rPr lang="en-US" dirty="0" smtClean="0"/>
              <a:t>: </a:t>
            </a:r>
            <a:r>
              <a:rPr lang="hu-HU" dirty="0" smtClean="0"/>
              <a:t>irányfény</a:t>
            </a:r>
            <a:endParaRPr lang="en-US" dirty="0"/>
          </a:p>
        </p:txBody>
      </p:sp>
      <p:sp>
        <p:nvSpPr>
          <p:cNvPr id="16" name="Line 7"/>
          <p:cNvSpPr>
            <a:spLocks noChangeShapeType="1"/>
          </p:cNvSpPr>
          <p:nvPr/>
        </p:nvSpPr>
        <p:spPr bwMode="auto">
          <a:xfrm flipH="1">
            <a:off x="6383685" y="2226469"/>
            <a:ext cx="828674" cy="951441"/>
          </a:xfrm>
          <a:prstGeom prst="line">
            <a:avLst/>
          </a:prstGeom>
          <a:noFill/>
          <a:ln w="57150">
            <a:solidFill>
              <a:schemeClr val="accent2"/>
            </a:solidFill>
            <a:round/>
            <a:headEnd/>
            <a:tailEnd type="triangle" w="med" len="med"/>
          </a:ln>
        </p:spPr>
        <p:txBody>
          <a:bodyPr wrap="none" anchor="ctr"/>
          <a:lstStyle/>
          <a:p>
            <a:endParaRPr lang="en-US" sz="1350"/>
          </a:p>
        </p:txBody>
      </p:sp>
      <p:sp>
        <p:nvSpPr>
          <p:cNvPr id="19" name="Line 7"/>
          <p:cNvSpPr>
            <a:spLocks noChangeShapeType="1"/>
          </p:cNvSpPr>
          <p:nvPr/>
        </p:nvSpPr>
        <p:spPr bwMode="auto">
          <a:xfrm flipH="1">
            <a:off x="6612283" y="2226469"/>
            <a:ext cx="771525" cy="885825"/>
          </a:xfrm>
          <a:prstGeom prst="line">
            <a:avLst/>
          </a:prstGeom>
          <a:noFill/>
          <a:ln w="57150">
            <a:solidFill>
              <a:schemeClr val="accent2"/>
            </a:solidFill>
            <a:round/>
            <a:headEnd/>
            <a:tailEnd type="triangle" w="med" len="med"/>
          </a:ln>
        </p:spPr>
        <p:txBody>
          <a:bodyPr wrap="none" anchor="ctr"/>
          <a:lstStyle/>
          <a:p>
            <a:endParaRPr lang="en-US" sz="1350"/>
          </a:p>
        </p:txBody>
      </p:sp>
      <p:sp>
        <p:nvSpPr>
          <p:cNvPr id="20" name="Line 7"/>
          <p:cNvSpPr>
            <a:spLocks noChangeShapeType="1"/>
          </p:cNvSpPr>
          <p:nvPr/>
        </p:nvSpPr>
        <p:spPr bwMode="auto">
          <a:xfrm flipH="1">
            <a:off x="6798020" y="2226469"/>
            <a:ext cx="771525" cy="885825"/>
          </a:xfrm>
          <a:prstGeom prst="line">
            <a:avLst/>
          </a:prstGeom>
          <a:noFill/>
          <a:ln w="57150">
            <a:solidFill>
              <a:schemeClr val="accent2"/>
            </a:solidFill>
            <a:round/>
            <a:headEnd/>
            <a:tailEnd type="triangle" w="med" len="med"/>
          </a:ln>
        </p:spPr>
        <p:txBody>
          <a:bodyPr wrap="none" anchor="ctr"/>
          <a:lstStyle/>
          <a:p>
            <a:endParaRPr lang="en-US" sz="1350"/>
          </a:p>
        </p:txBody>
      </p:sp>
      <p:sp>
        <p:nvSpPr>
          <p:cNvPr id="21" name="Line 7"/>
          <p:cNvSpPr>
            <a:spLocks noChangeShapeType="1"/>
          </p:cNvSpPr>
          <p:nvPr/>
        </p:nvSpPr>
        <p:spPr bwMode="auto">
          <a:xfrm flipH="1">
            <a:off x="6912320" y="2226469"/>
            <a:ext cx="828675" cy="951442"/>
          </a:xfrm>
          <a:prstGeom prst="line">
            <a:avLst/>
          </a:prstGeom>
          <a:noFill/>
          <a:ln w="57150">
            <a:solidFill>
              <a:schemeClr val="accent2"/>
            </a:solidFill>
            <a:round/>
            <a:headEnd/>
            <a:tailEnd type="triangle" w="med" len="med"/>
          </a:ln>
        </p:spPr>
        <p:txBody>
          <a:bodyPr wrap="none" anchor="ctr"/>
          <a:lstStyle/>
          <a:p>
            <a:endParaRPr lang="en-US" sz="1350"/>
          </a:p>
        </p:txBody>
      </p:sp>
      <p:sp>
        <p:nvSpPr>
          <p:cNvPr id="22" name="Line 7"/>
          <p:cNvSpPr>
            <a:spLocks noChangeShapeType="1"/>
          </p:cNvSpPr>
          <p:nvPr/>
        </p:nvSpPr>
        <p:spPr bwMode="auto">
          <a:xfrm flipH="1">
            <a:off x="7003807" y="2226469"/>
            <a:ext cx="922927" cy="1059656"/>
          </a:xfrm>
          <a:prstGeom prst="line">
            <a:avLst/>
          </a:prstGeom>
          <a:noFill/>
          <a:ln w="57150">
            <a:solidFill>
              <a:schemeClr val="accent2"/>
            </a:solidFill>
            <a:round/>
            <a:headEnd/>
            <a:tailEnd type="triangle" w="med" len="med"/>
          </a:ln>
        </p:spPr>
        <p:txBody>
          <a:bodyPr wrap="none" anchor="ctr"/>
          <a:lstStyle/>
          <a:p>
            <a:endParaRPr lang="en-US" sz="1350"/>
          </a:p>
        </p:txBody>
      </p:sp>
      <p:sp>
        <p:nvSpPr>
          <p:cNvPr id="23" name="Line 7"/>
          <p:cNvSpPr>
            <a:spLocks noChangeShapeType="1"/>
          </p:cNvSpPr>
          <p:nvPr/>
        </p:nvSpPr>
        <p:spPr bwMode="auto">
          <a:xfrm flipH="1">
            <a:off x="7326658" y="2226469"/>
            <a:ext cx="771525" cy="885825"/>
          </a:xfrm>
          <a:prstGeom prst="line">
            <a:avLst/>
          </a:prstGeom>
          <a:noFill/>
          <a:ln w="57150">
            <a:solidFill>
              <a:schemeClr val="accent2"/>
            </a:solidFill>
            <a:round/>
            <a:headEnd/>
            <a:tailEnd type="triangle" w="med" len="med"/>
          </a:ln>
        </p:spPr>
        <p:txBody>
          <a:bodyPr wrap="none" anchor="ctr"/>
          <a:lstStyle/>
          <a:p>
            <a:endParaRPr lang="en-US" sz="1350"/>
          </a:p>
        </p:txBody>
      </p:sp>
      <p:sp>
        <p:nvSpPr>
          <p:cNvPr id="24" name="Line 7"/>
          <p:cNvSpPr>
            <a:spLocks noChangeShapeType="1"/>
          </p:cNvSpPr>
          <p:nvPr/>
        </p:nvSpPr>
        <p:spPr bwMode="auto">
          <a:xfrm flipH="1">
            <a:off x="7512395" y="2226469"/>
            <a:ext cx="771525" cy="885825"/>
          </a:xfrm>
          <a:prstGeom prst="line">
            <a:avLst/>
          </a:prstGeom>
          <a:noFill/>
          <a:ln w="57150">
            <a:solidFill>
              <a:schemeClr val="accent2"/>
            </a:solidFill>
            <a:round/>
            <a:headEnd/>
            <a:tailEnd type="triangle" w="med" len="med"/>
          </a:ln>
        </p:spPr>
        <p:txBody>
          <a:bodyPr wrap="none" anchor="ctr"/>
          <a:lstStyle/>
          <a:p>
            <a:endParaRPr lang="en-US" sz="1350"/>
          </a:p>
        </p:txBody>
      </p:sp>
      <p:sp>
        <p:nvSpPr>
          <p:cNvPr id="25" name="Line 7"/>
          <p:cNvSpPr>
            <a:spLocks noChangeShapeType="1"/>
          </p:cNvSpPr>
          <p:nvPr/>
        </p:nvSpPr>
        <p:spPr bwMode="auto">
          <a:xfrm flipH="1">
            <a:off x="7683845" y="2226469"/>
            <a:ext cx="771525" cy="885825"/>
          </a:xfrm>
          <a:prstGeom prst="line">
            <a:avLst/>
          </a:prstGeom>
          <a:noFill/>
          <a:ln w="57150">
            <a:solidFill>
              <a:schemeClr val="accent2"/>
            </a:solidFill>
            <a:round/>
            <a:headEnd/>
            <a:tailEnd type="triangle" w="med" len="med"/>
          </a:ln>
        </p:spPr>
        <p:txBody>
          <a:bodyPr wrap="none" anchor="ctr"/>
          <a:lstStyle/>
          <a:p>
            <a:endParaRPr lang="en-US" sz="1350"/>
          </a:p>
        </p:txBody>
      </p:sp>
      <p:sp>
        <p:nvSpPr>
          <p:cNvPr id="26" name="Oval 25"/>
          <p:cNvSpPr/>
          <p:nvPr/>
        </p:nvSpPr>
        <p:spPr>
          <a:xfrm>
            <a:off x="6312247" y="3112295"/>
            <a:ext cx="688181" cy="68818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27" name="Rounded Rectangle 26"/>
          <p:cNvSpPr/>
          <p:nvPr/>
        </p:nvSpPr>
        <p:spPr>
          <a:xfrm>
            <a:off x="7180096" y="3112294"/>
            <a:ext cx="732350" cy="488157"/>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pic>
        <p:nvPicPr>
          <p:cNvPr id="4" name="Picture 3"/>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41843" y="2222636"/>
            <a:ext cx="6177635" cy="307281"/>
          </a:xfrm>
          <a:prstGeom prst="rect">
            <a:avLst/>
          </a:prstGeom>
        </p:spPr>
      </p:pic>
      <p:pic>
        <p:nvPicPr>
          <p:cNvPr id="5" name="Picture 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41844" y="2909855"/>
            <a:ext cx="2751128" cy="249666"/>
          </a:xfrm>
          <a:prstGeom prst="rect">
            <a:avLst/>
          </a:prstGeom>
        </p:spPr>
      </p:pic>
      <p:pic>
        <p:nvPicPr>
          <p:cNvPr id="6" name="Picture 5"/>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41844" y="3186680"/>
            <a:ext cx="2488659" cy="307281"/>
          </a:xfrm>
          <a:prstGeom prst="rect">
            <a:avLst/>
          </a:prstGeom>
        </p:spPr>
      </p:pic>
      <p:pic>
        <p:nvPicPr>
          <p:cNvPr id="7" name="Picture 6"/>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541844" y="3591676"/>
            <a:ext cx="3780200" cy="243264"/>
          </a:xfrm>
          <a:prstGeom prst="rect">
            <a:avLst/>
          </a:prstGeom>
        </p:spPr>
      </p:pic>
    </p:spTree>
    <p:extLst>
      <p:ext uri="{BB962C8B-B14F-4D97-AF65-F5344CB8AC3E}">
        <p14:creationId xmlns:p14="http://schemas.microsoft.com/office/powerpoint/2010/main" val="298131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Fel</a:t>
            </a:r>
            <a:r>
              <a:rPr lang="hu-HU" dirty="0" smtClean="0"/>
              <a:t>ü</a:t>
            </a:r>
            <a:r>
              <a:rPr lang="en-US" dirty="0" err="1" smtClean="0"/>
              <a:t>leti</a:t>
            </a:r>
            <a:r>
              <a:rPr lang="en-US" dirty="0" smtClean="0"/>
              <a:t> </a:t>
            </a:r>
            <a:r>
              <a:rPr lang="en-US" dirty="0" err="1" smtClean="0"/>
              <a:t>pont</a:t>
            </a:r>
            <a:r>
              <a:rPr lang="en-US" dirty="0" smtClean="0"/>
              <a:t> </a:t>
            </a:r>
            <a:r>
              <a:rPr lang="hu-HU" dirty="0" smtClean="0"/>
              <a:t>árnyalása, egyszerű eset</a:t>
            </a:r>
            <a:endParaRPr lang="en-US" dirty="0"/>
          </a:p>
        </p:txBody>
      </p:sp>
      <p:pic>
        <p:nvPicPr>
          <p:cNvPr id="19" name="Picture 18"/>
          <p:cNvPicPr>
            <a:picLocks noChangeAspect="1"/>
          </p:cNvPicPr>
          <p:nvPr/>
        </p:nvPicPr>
        <p:blipFill>
          <a:blip r:embed="rId8" cstate="print"/>
          <a:stretch>
            <a:fillRect/>
          </a:stretch>
        </p:blipFill>
        <p:spPr>
          <a:xfrm rot="1495480">
            <a:off x="2578641" y="3189662"/>
            <a:ext cx="532293" cy="468768"/>
          </a:xfrm>
          <a:prstGeom prst="rect">
            <a:avLst/>
          </a:prstGeom>
        </p:spPr>
      </p:pic>
      <p:sp>
        <p:nvSpPr>
          <p:cNvPr id="20" name="AutoShape 3"/>
          <p:cNvSpPr>
            <a:spLocks noChangeArrowheads="1"/>
          </p:cNvSpPr>
          <p:nvPr/>
        </p:nvSpPr>
        <p:spPr bwMode="auto">
          <a:xfrm>
            <a:off x="3829050" y="3896833"/>
            <a:ext cx="1943100" cy="285750"/>
          </a:xfrm>
          <a:prstGeom prst="parallelogram">
            <a:avLst>
              <a:gd name="adj" fmla="val 170000"/>
            </a:avLst>
          </a:prstGeom>
          <a:solidFill>
            <a:srgbClr val="00B050"/>
          </a:solidFill>
          <a:ln w="12700">
            <a:solidFill>
              <a:schemeClr val="tx1"/>
            </a:solidFill>
            <a:miter lim="800000"/>
            <a:headEnd/>
            <a:tailEnd/>
          </a:ln>
          <a:effectLst/>
        </p:spPr>
        <p:txBody>
          <a:bodyPr wrap="none" anchor="ctr"/>
          <a:lstStyle/>
          <a:p>
            <a:endParaRPr lang="en-US" sz="1350"/>
          </a:p>
        </p:txBody>
      </p:sp>
      <p:sp>
        <p:nvSpPr>
          <p:cNvPr id="21" name="Line 7"/>
          <p:cNvSpPr>
            <a:spLocks noChangeShapeType="1"/>
          </p:cNvSpPr>
          <p:nvPr/>
        </p:nvSpPr>
        <p:spPr bwMode="auto">
          <a:xfrm flipV="1">
            <a:off x="4629152" y="3009817"/>
            <a:ext cx="1251113" cy="1027896"/>
          </a:xfrm>
          <a:prstGeom prst="line">
            <a:avLst/>
          </a:prstGeom>
          <a:noFill/>
          <a:ln w="73025">
            <a:solidFill>
              <a:schemeClr val="hlink"/>
            </a:solidFill>
            <a:round/>
            <a:headEnd/>
            <a:tailEnd type="triangle" w="med" len="med"/>
          </a:ln>
          <a:effectLst/>
        </p:spPr>
        <p:txBody>
          <a:bodyPr wrap="none" anchor="ctr"/>
          <a:lstStyle/>
          <a:p>
            <a:endParaRPr lang="en-US" sz="1350"/>
          </a:p>
        </p:txBody>
      </p:sp>
      <p:sp>
        <p:nvSpPr>
          <p:cNvPr id="22" name="Line 8"/>
          <p:cNvSpPr>
            <a:spLocks noChangeShapeType="1"/>
          </p:cNvSpPr>
          <p:nvPr/>
        </p:nvSpPr>
        <p:spPr bwMode="auto">
          <a:xfrm flipH="1" flipV="1">
            <a:off x="3028950" y="3496783"/>
            <a:ext cx="1600200" cy="540930"/>
          </a:xfrm>
          <a:prstGeom prst="line">
            <a:avLst/>
          </a:prstGeom>
          <a:noFill/>
          <a:ln w="73025">
            <a:solidFill>
              <a:schemeClr val="hlink"/>
            </a:solidFill>
            <a:round/>
            <a:headEnd/>
            <a:tailEnd type="triangle" w="med" len="med"/>
          </a:ln>
          <a:effectLst/>
        </p:spPr>
        <p:txBody>
          <a:bodyPr wrap="none" anchor="ctr"/>
          <a:lstStyle/>
          <a:p>
            <a:endParaRPr lang="en-US" sz="1350"/>
          </a:p>
        </p:txBody>
      </p:sp>
      <p:sp>
        <p:nvSpPr>
          <p:cNvPr id="23" name="Line 9"/>
          <p:cNvSpPr>
            <a:spLocks noChangeShapeType="1"/>
          </p:cNvSpPr>
          <p:nvPr/>
        </p:nvSpPr>
        <p:spPr bwMode="auto">
          <a:xfrm flipH="1" flipV="1">
            <a:off x="4629150" y="3268183"/>
            <a:ext cx="0" cy="800100"/>
          </a:xfrm>
          <a:prstGeom prst="line">
            <a:avLst/>
          </a:prstGeom>
          <a:noFill/>
          <a:ln w="73025">
            <a:solidFill>
              <a:schemeClr val="tx1"/>
            </a:solidFill>
            <a:round/>
            <a:headEnd/>
            <a:tailEnd type="triangle" w="med" len="med"/>
          </a:ln>
          <a:effectLst/>
        </p:spPr>
        <p:txBody>
          <a:bodyPr wrap="none" anchor="ctr"/>
          <a:lstStyle/>
          <a:p>
            <a:endParaRPr lang="en-US" sz="1350"/>
          </a:p>
        </p:txBody>
      </p:sp>
      <p:sp>
        <p:nvSpPr>
          <p:cNvPr id="24" name="Line 7"/>
          <p:cNvSpPr>
            <a:spLocks noChangeShapeType="1"/>
          </p:cNvSpPr>
          <p:nvPr/>
        </p:nvSpPr>
        <p:spPr bwMode="auto">
          <a:xfrm flipH="1">
            <a:off x="4643479" y="3576649"/>
            <a:ext cx="549071" cy="448187"/>
          </a:xfrm>
          <a:prstGeom prst="line">
            <a:avLst/>
          </a:prstGeom>
          <a:noFill/>
          <a:ln w="73025">
            <a:solidFill>
              <a:srgbClr val="FFC000"/>
            </a:solidFill>
            <a:round/>
            <a:headEnd/>
            <a:tailEnd type="triangle" w="med" len="med"/>
          </a:ln>
          <a:effectLst/>
        </p:spPr>
        <p:txBody>
          <a:bodyPr wrap="none" anchor="ctr"/>
          <a:lstStyle/>
          <a:p>
            <a:endParaRPr lang="en-US" sz="1350"/>
          </a:p>
        </p:txBody>
      </p:sp>
      <p:pic>
        <p:nvPicPr>
          <p:cNvPr id="5" name="Picture 4"/>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3312735" y="3202461"/>
            <a:ext cx="1045250" cy="427976"/>
          </a:xfrm>
          <a:prstGeom prst="rect">
            <a:avLst/>
          </a:prstGeom>
        </p:spPr>
      </p:pic>
      <p:pic>
        <p:nvPicPr>
          <p:cNvPr id="27" name="Picture 26"/>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4541711" y="4233700"/>
            <a:ext cx="174879" cy="166649"/>
          </a:xfrm>
          <a:prstGeom prst="rect">
            <a:avLst/>
          </a:prstGeom>
        </p:spPr>
      </p:pic>
      <p:pic>
        <p:nvPicPr>
          <p:cNvPr id="11" name="Picture 10"/>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4807773" y="3253078"/>
            <a:ext cx="345674" cy="310694"/>
          </a:xfrm>
          <a:prstGeom prst="rect">
            <a:avLst/>
          </a:prstGeom>
        </p:spPr>
      </p:pic>
      <p:pic>
        <p:nvPicPr>
          <p:cNvPr id="29" name="Picture 28"/>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5917028" y="2937825"/>
            <a:ext cx="125501" cy="323012"/>
          </a:xfrm>
          <a:prstGeom prst="rect">
            <a:avLst/>
          </a:prstGeom>
        </p:spPr>
      </p:pic>
      <p:pic>
        <p:nvPicPr>
          <p:cNvPr id="9" name="Picture 8"/>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5917027" y="3924026"/>
            <a:ext cx="312752" cy="392998"/>
          </a:xfrm>
          <a:prstGeom prst="rect">
            <a:avLst/>
          </a:prstGeom>
        </p:spPr>
      </p:pic>
    </p:spTree>
    <p:extLst>
      <p:ext uri="{BB962C8B-B14F-4D97-AF65-F5344CB8AC3E}">
        <p14:creationId xmlns:p14="http://schemas.microsoft.com/office/powerpoint/2010/main" val="5286904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Árnyalási képlet, egyszerű eset</a:t>
            </a:r>
            <a:endParaRPr lang="en-US" dirty="0"/>
          </a:p>
        </p:txBody>
      </p:sp>
      <p:pic>
        <p:nvPicPr>
          <p:cNvPr id="45" name="Picture 4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000135" y="3284963"/>
            <a:ext cx="3843556" cy="670770"/>
          </a:xfrm>
          <a:prstGeom prst="rect">
            <a:avLst/>
          </a:prstGeom>
        </p:spPr>
      </p:pic>
      <p:sp>
        <p:nvSpPr>
          <p:cNvPr id="7" name="Szövegdoboz 58"/>
          <p:cNvSpPr txBox="1"/>
          <p:nvPr/>
        </p:nvSpPr>
        <p:spPr>
          <a:xfrm>
            <a:off x="112052" y="4246543"/>
            <a:ext cx="2011734" cy="1477328"/>
          </a:xfrm>
          <a:prstGeom prst="rect">
            <a:avLst/>
          </a:prstGeom>
          <a:noFill/>
        </p:spPr>
        <p:txBody>
          <a:bodyPr wrap="square" rtlCol="0">
            <a:spAutoFit/>
          </a:bodyPr>
          <a:lstStyle/>
          <a:p>
            <a:pPr algn="ctr"/>
            <a:r>
              <a:rPr lang="hu-HU" dirty="0" smtClean="0">
                <a:latin typeface="Whipsmart" pitchFamily="34" charset="0"/>
              </a:rPr>
              <a:t>a felületi pont látható</a:t>
            </a:r>
            <a:r>
              <a:rPr lang="en-US" dirty="0" smtClean="0">
                <a:latin typeface="Whipsmart" pitchFamily="34" charset="0"/>
              </a:rPr>
              <a:t> “</a:t>
            </a:r>
            <a:r>
              <a:rPr lang="hu-HU" dirty="0" smtClean="0">
                <a:latin typeface="Whipsmart" pitchFamily="34" charset="0"/>
              </a:rPr>
              <a:t>színe</a:t>
            </a:r>
            <a:r>
              <a:rPr lang="en-US" dirty="0" smtClean="0">
                <a:latin typeface="Whipsmart" pitchFamily="34" charset="0"/>
              </a:rPr>
              <a:t>”</a:t>
            </a:r>
            <a:endParaRPr lang="en-US" dirty="0">
              <a:latin typeface="Whipsmart" pitchFamily="34" charset="0"/>
            </a:endParaRPr>
          </a:p>
          <a:p>
            <a:pPr algn="ctr"/>
            <a:endParaRPr lang="en-US" dirty="0">
              <a:latin typeface="Whipsmart" pitchFamily="34" charset="0"/>
            </a:endParaRPr>
          </a:p>
          <a:p>
            <a:pPr algn="ctr"/>
            <a:r>
              <a:rPr lang="hu-HU" dirty="0" smtClean="0">
                <a:solidFill>
                  <a:schemeClr val="accent4">
                    <a:lumMod val="50000"/>
                  </a:schemeClr>
                </a:solidFill>
                <a:latin typeface="Whipsmart" pitchFamily="34" charset="0"/>
              </a:rPr>
              <a:t>vagyis a szemirányú sugársűrűség</a:t>
            </a:r>
            <a:endParaRPr lang="en-US" dirty="0">
              <a:solidFill>
                <a:schemeClr val="accent4">
                  <a:lumMod val="50000"/>
                </a:schemeClr>
              </a:solidFill>
              <a:latin typeface="Whipsmart" pitchFamily="34" charset="0"/>
            </a:endParaRPr>
          </a:p>
        </p:txBody>
      </p:sp>
      <p:cxnSp>
        <p:nvCxnSpPr>
          <p:cNvPr id="8" name="Straight Arrow Connector 7"/>
          <p:cNvCxnSpPr>
            <a:stCxn id="7" idx="0"/>
          </p:cNvCxnSpPr>
          <p:nvPr/>
        </p:nvCxnSpPr>
        <p:spPr>
          <a:xfrm flipV="1">
            <a:off x="1117919" y="3796421"/>
            <a:ext cx="858646" cy="45012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5" name="Szövegdoboz 58"/>
          <p:cNvSpPr txBox="1"/>
          <p:nvPr/>
        </p:nvSpPr>
        <p:spPr>
          <a:xfrm>
            <a:off x="2452438" y="4268097"/>
            <a:ext cx="2119563" cy="1477328"/>
          </a:xfrm>
          <a:prstGeom prst="rect">
            <a:avLst/>
          </a:prstGeom>
          <a:noFill/>
        </p:spPr>
        <p:txBody>
          <a:bodyPr wrap="square" rtlCol="0">
            <a:spAutoFit/>
          </a:bodyPr>
          <a:lstStyle/>
          <a:p>
            <a:pPr algn="ctr"/>
            <a:r>
              <a:rPr lang="hu-HU" dirty="0" smtClean="0">
                <a:latin typeface="Whipsmart" pitchFamily="34" charset="0"/>
              </a:rPr>
              <a:t>a fény </a:t>
            </a:r>
            <a:r>
              <a:rPr lang="en-US" dirty="0" smtClean="0">
                <a:latin typeface="Whipsmart" pitchFamily="34" charset="0"/>
              </a:rPr>
              <a:t>“</a:t>
            </a:r>
            <a:r>
              <a:rPr lang="hu-HU" dirty="0" smtClean="0">
                <a:latin typeface="Whipsmart" pitchFamily="34" charset="0"/>
              </a:rPr>
              <a:t>színe</a:t>
            </a:r>
            <a:r>
              <a:rPr lang="en-US" dirty="0" smtClean="0">
                <a:latin typeface="Whipsmart" pitchFamily="34" charset="0"/>
              </a:rPr>
              <a:t>”</a:t>
            </a:r>
            <a:endParaRPr lang="hu-HU" dirty="0" smtClean="0">
              <a:latin typeface="Whipsmart" pitchFamily="34" charset="0"/>
            </a:endParaRPr>
          </a:p>
          <a:p>
            <a:pPr algn="ctr"/>
            <a:endParaRPr lang="en-US" dirty="0">
              <a:latin typeface="Whipsmart" pitchFamily="34" charset="0"/>
            </a:endParaRPr>
          </a:p>
          <a:p>
            <a:pPr algn="ctr"/>
            <a:r>
              <a:rPr lang="hu-HU" dirty="0" smtClean="0">
                <a:solidFill>
                  <a:schemeClr val="accent4">
                    <a:lumMod val="50000"/>
                  </a:schemeClr>
                </a:solidFill>
                <a:latin typeface="Whipsmart" pitchFamily="34" charset="0"/>
              </a:rPr>
              <a:t>vagyis az irányfényforrás teljesítménysűrűsége</a:t>
            </a:r>
            <a:endParaRPr lang="en-US" dirty="0">
              <a:solidFill>
                <a:schemeClr val="accent4">
                  <a:lumMod val="50000"/>
                </a:schemeClr>
              </a:solidFill>
              <a:latin typeface="Whipsmart" pitchFamily="34" charset="0"/>
            </a:endParaRPr>
          </a:p>
        </p:txBody>
      </p:sp>
      <p:cxnSp>
        <p:nvCxnSpPr>
          <p:cNvPr id="16" name="Straight Arrow Connector 15"/>
          <p:cNvCxnSpPr>
            <a:stCxn id="15" idx="0"/>
          </p:cNvCxnSpPr>
          <p:nvPr/>
        </p:nvCxnSpPr>
        <p:spPr>
          <a:xfrm flipV="1">
            <a:off x="3512220" y="3796421"/>
            <a:ext cx="188320" cy="47167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1" name="Szövegdoboz 58"/>
          <p:cNvSpPr txBox="1"/>
          <p:nvPr/>
        </p:nvSpPr>
        <p:spPr>
          <a:xfrm>
            <a:off x="3662654" y="1897146"/>
            <a:ext cx="5267194" cy="369332"/>
          </a:xfrm>
          <a:prstGeom prst="rect">
            <a:avLst/>
          </a:prstGeom>
          <a:noFill/>
        </p:spPr>
        <p:txBody>
          <a:bodyPr wrap="square" rtlCol="0">
            <a:spAutoFit/>
          </a:bodyPr>
          <a:lstStyle/>
          <a:p>
            <a:pPr algn="ctr"/>
            <a:r>
              <a:rPr lang="hu-HU" dirty="0" smtClean="0">
                <a:latin typeface="Whipsmart" pitchFamily="34" charset="0"/>
              </a:rPr>
              <a:t>a felület</a:t>
            </a:r>
            <a:r>
              <a:rPr lang="en-US" dirty="0" smtClean="0">
                <a:latin typeface="Whipsmart" pitchFamily="34" charset="0"/>
              </a:rPr>
              <a:t> “</a:t>
            </a:r>
            <a:r>
              <a:rPr lang="hu-HU" dirty="0" smtClean="0">
                <a:latin typeface="Whipsmart" pitchFamily="34" charset="0"/>
              </a:rPr>
              <a:t>színe</a:t>
            </a:r>
            <a:r>
              <a:rPr lang="en-US" dirty="0" smtClean="0">
                <a:latin typeface="Whipsmart" pitchFamily="34" charset="0"/>
              </a:rPr>
              <a:t>”      </a:t>
            </a:r>
            <a:r>
              <a:rPr lang="hu-HU" dirty="0" smtClean="0">
                <a:solidFill>
                  <a:schemeClr val="accent4">
                    <a:lumMod val="50000"/>
                  </a:schemeClr>
                </a:solidFill>
                <a:latin typeface="Whipsmart" pitchFamily="34" charset="0"/>
              </a:rPr>
              <a:t>vagyis a diffúz visszaverődési tényező</a:t>
            </a:r>
            <a:endParaRPr lang="en-US" dirty="0">
              <a:solidFill>
                <a:schemeClr val="accent4">
                  <a:lumMod val="50000"/>
                </a:schemeClr>
              </a:solidFill>
              <a:latin typeface="Whipsmart" pitchFamily="34" charset="0"/>
            </a:endParaRPr>
          </a:p>
        </p:txBody>
      </p:sp>
      <p:cxnSp>
        <p:nvCxnSpPr>
          <p:cNvPr id="22" name="Straight Arrow Connector 21"/>
          <p:cNvCxnSpPr/>
          <p:nvPr/>
        </p:nvCxnSpPr>
        <p:spPr>
          <a:xfrm flipH="1">
            <a:off x="4457700" y="2243395"/>
            <a:ext cx="114302" cy="126136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5" name="Szövegdoboz 58"/>
          <p:cNvSpPr txBox="1"/>
          <p:nvPr/>
        </p:nvSpPr>
        <p:spPr>
          <a:xfrm>
            <a:off x="6546850" y="4187166"/>
            <a:ext cx="2382998" cy="1477328"/>
          </a:xfrm>
          <a:prstGeom prst="rect">
            <a:avLst/>
          </a:prstGeom>
          <a:noFill/>
        </p:spPr>
        <p:txBody>
          <a:bodyPr wrap="square" rtlCol="0">
            <a:spAutoFit/>
          </a:bodyPr>
          <a:lstStyle/>
          <a:p>
            <a:pPr algn="ctr"/>
            <a:r>
              <a:rPr lang="hu-HU" dirty="0" smtClean="0">
                <a:latin typeface="Whipsmart" pitchFamily="34" charset="0"/>
              </a:rPr>
              <a:t>a fény beesési szögének koszinusza, ha pozitív</a:t>
            </a:r>
            <a:endParaRPr lang="en-US" dirty="0">
              <a:latin typeface="Whipsmart" pitchFamily="34" charset="0"/>
            </a:endParaRPr>
          </a:p>
          <a:p>
            <a:pPr algn="ctr"/>
            <a:endParaRPr lang="en-US" dirty="0">
              <a:solidFill>
                <a:schemeClr val="accent4">
                  <a:lumMod val="50000"/>
                </a:schemeClr>
              </a:solidFill>
              <a:latin typeface="Whipsmart" pitchFamily="34" charset="0"/>
            </a:endParaRPr>
          </a:p>
          <a:p>
            <a:pPr algn="ctr"/>
            <a:r>
              <a:rPr lang="hu-HU" dirty="0" smtClean="0">
                <a:solidFill>
                  <a:schemeClr val="accent4">
                    <a:lumMod val="50000"/>
                  </a:schemeClr>
                </a:solidFill>
                <a:latin typeface="Whipsmart" pitchFamily="34" charset="0"/>
              </a:rPr>
              <a:t>a fényirány és felületi normális skalárszorzata</a:t>
            </a:r>
            <a:endParaRPr lang="en-US" dirty="0">
              <a:solidFill>
                <a:schemeClr val="accent4">
                  <a:lumMod val="50000"/>
                </a:schemeClr>
              </a:solidFill>
              <a:latin typeface="Whipsmart" pitchFamily="34" charset="0"/>
            </a:endParaRPr>
          </a:p>
        </p:txBody>
      </p:sp>
      <p:cxnSp>
        <p:nvCxnSpPr>
          <p:cNvPr id="26" name="Straight Arrow Connector 25"/>
          <p:cNvCxnSpPr>
            <a:stCxn id="25" idx="0"/>
          </p:cNvCxnSpPr>
          <p:nvPr/>
        </p:nvCxnSpPr>
        <p:spPr>
          <a:xfrm flipH="1" flipV="1">
            <a:off x="5653863" y="3669980"/>
            <a:ext cx="2084486" cy="51718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6" name="Szövegdoboz 58"/>
          <p:cNvSpPr txBox="1"/>
          <p:nvPr/>
        </p:nvSpPr>
        <p:spPr>
          <a:xfrm>
            <a:off x="6826614" y="2588758"/>
            <a:ext cx="2038215" cy="646331"/>
          </a:xfrm>
          <a:prstGeom prst="rect">
            <a:avLst/>
          </a:prstGeom>
          <a:noFill/>
        </p:spPr>
        <p:txBody>
          <a:bodyPr wrap="square" rtlCol="0">
            <a:spAutoFit/>
          </a:bodyPr>
          <a:lstStyle/>
          <a:p>
            <a:pPr algn="ctr"/>
            <a:r>
              <a:rPr lang="hu-HU" dirty="0" smtClean="0">
                <a:latin typeface="Whipsmart" pitchFamily="34" charset="0"/>
              </a:rPr>
              <a:t>negatív nem lehet, helyette nulla</a:t>
            </a:r>
            <a:endParaRPr lang="en-US" dirty="0">
              <a:latin typeface="Whipsmart" pitchFamily="34" charset="0"/>
            </a:endParaRPr>
          </a:p>
        </p:txBody>
      </p:sp>
      <p:cxnSp>
        <p:nvCxnSpPr>
          <p:cNvPr id="37" name="Straight Arrow Connector 36"/>
          <p:cNvCxnSpPr>
            <a:stCxn id="36" idx="1"/>
          </p:cNvCxnSpPr>
          <p:nvPr/>
        </p:nvCxnSpPr>
        <p:spPr>
          <a:xfrm flipH="1">
            <a:off x="5810626" y="2911924"/>
            <a:ext cx="1015988" cy="362087"/>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6" name="Szövegdoboz 58"/>
          <p:cNvSpPr txBox="1"/>
          <p:nvPr/>
        </p:nvSpPr>
        <p:spPr>
          <a:xfrm>
            <a:off x="1433331" y="2484249"/>
            <a:ext cx="2038215" cy="369332"/>
          </a:xfrm>
          <a:prstGeom prst="rect">
            <a:avLst/>
          </a:prstGeom>
          <a:noFill/>
        </p:spPr>
        <p:txBody>
          <a:bodyPr wrap="square" rtlCol="0">
            <a:spAutoFit/>
          </a:bodyPr>
          <a:lstStyle/>
          <a:p>
            <a:pPr algn="ctr"/>
            <a:r>
              <a:rPr lang="hu-HU" dirty="0" smtClean="0">
                <a:latin typeface="Whipsmart" pitchFamily="34" charset="0"/>
              </a:rPr>
              <a:t>elemenkénti szorzat</a:t>
            </a:r>
            <a:endParaRPr lang="en-US" dirty="0">
              <a:latin typeface="Whipsmart" pitchFamily="34" charset="0"/>
            </a:endParaRPr>
          </a:p>
        </p:txBody>
      </p:sp>
      <p:cxnSp>
        <p:nvCxnSpPr>
          <p:cNvPr id="47" name="Straight Arrow Connector 46"/>
          <p:cNvCxnSpPr>
            <a:stCxn id="46" idx="3"/>
          </p:cNvCxnSpPr>
          <p:nvPr/>
        </p:nvCxnSpPr>
        <p:spPr>
          <a:xfrm>
            <a:off x="3471546" y="2668915"/>
            <a:ext cx="595409" cy="78457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41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Mennyiségek és mértékegységek</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78538917"/>
              </p:ext>
            </p:extLst>
          </p:nvPr>
        </p:nvGraphicFramePr>
        <p:xfrm>
          <a:off x="438616" y="2181580"/>
          <a:ext cx="8170124" cy="3148932"/>
        </p:xfrm>
        <a:graphic>
          <a:graphicData uri="http://schemas.openxmlformats.org/drawingml/2006/table">
            <a:tbl>
              <a:tblPr firstRow="1" bandRow="1">
                <a:tableStyleId>{5C22544A-7EE6-4342-B048-85BDC9FD1C3A}</a:tableStyleId>
              </a:tblPr>
              <a:tblGrid>
                <a:gridCol w="2527608"/>
                <a:gridCol w="1557454"/>
                <a:gridCol w="2538761"/>
                <a:gridCol w="1546301"/>
              </a:tblGrid>
              <a:tr h="531484">
                <a:tc>
                  <a:txBody>
                    <a:bodyPr/>
                    <a:lstStyle/>
                    <a:p>
                      <a:pPr algn="ctr"/>
                      <a:r>
                        <a:rPr lang="hu-HU" dirty="0" smtClean="0">
                          <a:latin typeface="Whipsmart" panose="020B0502030203050204" pitchFamily="34" charset="0"/>
                        </a:rPr>
                        <a:t>Mennyiség</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Mértékegység</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Mennyiség</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Mértékegység</a:t>
                      </a:r>
                      <a:endParaRPr lang="en-US" dirty="0">
                        <a:latin typeface="Whipsmart" panose="020B0502030203050204" pitchFamily="34" charset="0"/>
                      </a:endParaRPr>
                    </a:p>
                  </a:txBody>
                  <a:tcPr/>
                </a:tc>
              </a:tr>
              <a:tr h="591416">
                <a:tc>
                  <a:txBody>
                    <a:bodyPr/>
                    <a:lstStyle/>
                    <a:p>
                      <a:pPr algn="ctr"/>
                      <a:r>
                        <a:rPr lang="hu-HU" dirty="0" smtClean="0">
                          <a:latin typeface="Whipsmart" panose="020B0502030203050204" pitchFamily="34" charset="0"/>
                        </a:rPr>
                        <a:t>sugárzott </a:t>
                      </a:r>
                      <a:r>
                        <a:rPr lang="hu-HU" b="1" dirty="0" smtClean="0">
                          <a:latin typeface="Whipsmart" panose="020B0502030203050204" pitchFamily="34" charset="0"/>
                        </a:rPr>
                        <a:t>teljesítmény</a:t>
                      </a:r>
                    </a:p>
                    <a:p>
                      <a:pPr algn="ctr"/>
                      <a:r>
                        <a:rPr lang="hu-HU" dirty="0" err="1" smtClean="0">
                          <a:solidFill>
                            <a:schemeClr val="tx1"/>
                          </a:solidFill>
                          <a:latin typeface="Whipsmart" panose="020B0502030203050204" pitchFamily="34" charset="0"/>
                        </a:rPr>
                        <a:t>radiant</a:t>
                      </a:r>
                      <a:r>
                        <a:rPr lang="hu-HU" dirty="0" smtClean="0">
                          <a:solidFill>
                            <a:schemeClr val="tx1"/>
                          </a:solidFill>
                          <a:latin typeface="Whipsmart" panose="020B0502030203050204" pitchFamily="34" charset="0"/>
                        </a:rPr>
                        <a:t> </a:t>
                      </a:r>
                      <a:r>
                        <a:rPr lang="hu-HU" b="1" dirty="0" err="1" smtClean="0">
                          <a:latin typeface="Whipsmart" panose="020B0502030203050204" pitchFamily="34" charset="0"/>
                        </a:rPr>
                        <a:t>power</a:t>
                      </a:r>
                      <a:r>
                        <a:rPr lang="hu-HU" dirty="0" smtClean="0">
                          <a:latin typeface="Whipsmart" panose="020B0502030203050204" pitchFamily="34" charset="0"/>
                        </a:rPr>
                        <a:t>, </a:t>
                      </a:r>
                      <a:r>
                        <a:rPr lang="hu-HU" dirty="0" err="1" smtClean="0">
                          <a:latin typeface="Whipsmart" panose="020B0502030203050204" pitchFamily="34" charset="0"/>
                        </a:rPr>
                        <a:t>radiant</a:t>
                      </a:r>
                      <a:r>
                        <a:rPr lang="hu-HU" dirty="0" smtClean="0">
                          <a:latin typeface="Whipsmart" panose="020B0502030203050204" pitchFamily="34" charset="0"/>
                        </a:rPr>
                        <a:t> </a:t>
                      </a:r>
                      <a:r>
                        <a:rPr lang="hu-HU" dirty="0" err="1" smtClean="0">
                          <a:latin typeface="Whipsmart" panose="020B0502030203050204" pitchFamily="34" charset="0"/>
                        </a:rPr>
                        <a:t>flux</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W</a:t>
                      </a:r>
                    </a:p>
                    <a:p>
                      <a:pPr algn="ctr"/>
                      <a:r>
                        <a:rPr lang="hu-HU" dirty="0" smtClean="0">
                          <a:latin typeface="Whipsmart" panose="020B0502030203050204" pitchFamily="34" charset="0"/>
                        </a:rPr>
                        <a:t>watt</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fényáram</a:t>
                      </a:r>
                    </a:p>
                    <a:p>
                      <a:pPr algn="ctr"/>
                      <a:r>
                        <a:rPr lang="hu-HU" dirty="0" err="1" smtClean="0">
                          <a:solidFill>
                            <a:schemeClr val="tx1"/>
                          </a:solidFill>
                          <a:latin typeface="Whipsmart" panose="020B0502030203050204" pitchFamily="34" charset="0"/>
                        </a:rPr>
                        <a:t>luminous</a:t>
                      </a:r>
                      <a:r>
                        <a:rPr lang="hu-HU" dirty="0" smtClean="0">
                          <a:solidFill>
                            <a:schemeClr val="tx1"/>
                          </a:solidFill>
                          <a:latin typeface="Whipsmart" panose="020B0502030203050204" pitchFamily="34" charset="0"/>
                        </a:rPr>
                        <a:t> </a:t>
                      </a:r>
                      <a:r>
                        <a:rPr lang="hu-HU" dirty="0" err="1" smtClean="0">
                          <a:latin typeface="Whipsmart" panose="020B0502030203050204" pitchFamily="34" charset="0"/>
                        </a:rPr>
                        <a:t>flux</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lm</a:t>
                      </a:r>
                    </a:p>
                    <a:p>
                      <a:pPr algn="ctr"/>
                      <a:r>
                        <a:rPr lang="hu-HU" dirty="0" smtClean="0">
                          <a:latin typeface="Whipsmart" panose="020B0502030203050204" pitchFamily="34" charset="0"/>
                        </a:rPr>
                        <a:t>lumen</a:t>
                      </a:r>
                      <a:endParaRPr lang="en-US" dirty="0">
                        <a:latin typeface="Whipsmart" panose="020B0502030203050204" pitchFamily="34" charset="0"/>
                      </a:endParaRPr>
                    </a:p>
                  </a:txBody>
                  <a:tcPr/>
                </a:tc>
              </a:tr>
              <a:tr h="531484">
                <a:tc>
                  <a:txBody>
                    <a:bodyPr/>
                    <a:lstStyle/>
                    <a:p>
                      <a:pPr algn="ctr"/>
                      <a:r>
                        <a:rPr lang="hu-HU" b="1" dirty="0" smtClean="0">
                          <a:latin typeface="Whipsmart" panose="020B0502030203050204" pitchFamily="34" charset="0"/>
                        </a:rPr>
                        <a:t>s. teljesítménysűrűség</a:t>
                      </a:r>
                    </a:p>
                    <a:p>
                      <a:pPr algn="ctr"/>
                      <a:r>
                        <a:rPr lang="hu-HU" dirty="0" smtClean="0">
                          <a:latin typeface="Whipsmart" panose="020B0502030203050204" pitchFamily="34" charset="0"/>
                        </a:rPr>
                        <a:t>r. </a:t>
                      </a:r>
                      <a:r>
                        <a:rPr lang="hu-HU" dirty="0" err="1" smtClean="0">
                          <a:latin typeface="Whipsmart" panose="020B0502030203050204" pitchFamily="34" charset="0"/>
                        </a:rPr>
                        <a:t>power</a:t>
                      </a:r>
                      <a:r>
                        <a:rPr lang="hu-HU" baseline="0" dirty="0" smtClean="0">
                          <a:latin typeface="Whipsmart" panose="020B0502030203050204" pitchFamily="34" charset="0"/>
                        </a:rPr>
                        <a:t> </a:t>
                      </a:r>
                      <a:r>
                        <a:rPr lang="hu-HU" baseline="0" dirty="0" err="1" smtClean="0">
                          <a:latin typeface="Whipsmart" panose="020B0502030203050204" pitchFamily="34" charset="0"/>
                        </a:rPr>
                        <a:t>density</a:t>
                      </a:r>
                      <a:r>
                        <a:rPr lang="hu-HU" baseline="0" dirty="0" smtClean="0">
                          <a:latin typeface="Whipsmart" panose="020B0502030203050204" pitchFamily="34" charset="0"/>
                        </a:rPr>
                        <a:t>, </a:t>
                      </a:r>
                      <a:r>
                        <a:rPr lang="hu-HU" baseline="0" dirty="0" err="1" smtClean="0">
                          <a:latin typeface="Whipsmart" panose="020B0502030203050204" pitchFamily="34" charset="0"/>
                        </a:rPr>
                        <a:t>radiosity</a:t>
                      </a:r>
                      <a:r>
                        <a:rPr lang="en-US" baseline="0" dirty="0" smtClean="0">
                          <a:latin typeface="Whipsmart" panose="020B0502030203050204" pitchFamily="34" charset="0"/>
                        </a:rPr>
                        <a:t>,</a:t>
                      </a:r>
                      <a:endParaRPr lang="hu-HU" baseline="0" dirty="0" smtClean="0">
                        <a:latin typeface="Whipsmart" panose="020B0502030203050204" pitchFamily="34" charset="0"/>
                      </a:endParaRPr>
                    </a:p>
                    <a:p>
                      <a:pPr algn="ctr"/>
                      <a:r>
                        <a:rPr lang="hu-HU" baseline="0" dirty="0" smtClean="0">
                          <a:latin typeface="Whipsmart" panose="020B0502030203050204" pitchFamily="34" charset="0"/>
                        </a:rPr>
                        <a:t>r. </a:t>
                      </a:r>
                      <a:r>
                        <a:rPr lang="hu-HU" baseline="0" dirty="0" err="1" smtClean="0">
                          <a:latin typeface="Whipsmart" panose="020B0502030203050204" pitchFamily="34" charset="0"/>
                        </a:rPr>
                        <a:t>exitance</a:t>
                      </a:r>
                      <a:r>
                        <a:rPr lang="hu-HU" baseline="0" dirty="0" smtClean="0">
                          <a:latin typeface="Whipsmart" panose="020B0502030203050204" pitchFamily="34" charset="0"/>
                        </a:rPr>
                        <a:t>, </a:t>
                      </a:r>
                      <a:r>
                        <a:rPr lang="hu-HU" baseline="0" dirty="0" err="1" smtClean="0">
                          <a:latin typeface="Whipsmart" panose="020B0502030203050204" pitchFamily="34" charset="0"/>
                        </a:rPr>
                        <a:t>irradiance</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W/m</a:t>
                      </a:r>
                      <a:r>
                        <a:rPr lang="hu-HU" baseline="30000" dirty="0" smtClean="0">
                          <a:latin typeface="Whipsmart" panose="020B0502030203050204" pitchFamily="34" charset="0"/>
                        </a:rPr>
                        <a:t>2</a:t>
                      </a:r>
                      <a:endParaRPr lang="en-US" baseline="30000" dirty="0">
                        <a:latin typeface="Whipsmart" panose="020B0502030203050204" pitchFamily="34" charset="0"/>
                      </a:endParaRPr>
                    </a:p>
                  </a:txBody>
                  <a:tcPr/>
                </a:tc>
                <a:tc>
                  <a:txBody>
                    <a:bodyPr/>
                    <a:lstStyle/>
                    <a:p>
                      <a:pPr algn="ctr"/>
                      <a:r>
                        <a:rPr lang="hu-HU" dirty="0" smtClean="0">
                          <a:latin typeface="Whipsmart" panose="020B0502030203050204" pitchFamily="34" charset="0"/>
                        </a:rPr>
                        <a:t>megvilágítás, fénykibocsátás</a:t>
                      </a:r>
                    </a:p>
                    <a:p>
                      <a:pPr algn="ctr"/>
                      <a:r>
                        <a:rPr lang="hu-HU" dirty="0" smtClean="0">
                          <a:latin typeface="Whipsmart" panose="020B0502030203050204" pitchFamily="34" charset="0"/>
                        </a:rPr>
                        <a:t>l. </a:t>
                      </a:r>
                      <a:r>
                        <a:rPr lang="hu-HU" dirty="0" err="1" smtClean="0">
                          <a:latin typeface="Whipsmart" panose="020B0502030203050204" pitchFamily="34" charset="0"/>
                        </a:rPr>
                        <a:t>emittance</a:t>
                      </a:r>
                      <a:r>
                        <a:rPr lang="hu-HU" dirty="0" smtClean="0">
                          <a:latin typeface="Whipsmart" panose="020B0502030203050204" pitchFamily="34" charset="0"/>
                        </a:rPr>
                        <a:t>, </a:t>
                      </a:r>
                      <a:r>
                        <a:rPr lang="hu-HU" dirty="0" err="1" smtClean="0">
                          <a:latin typeface="Whipsmart" panose="020B0502030203050204" pitchFamily="34" charset="0"/>
                        </a:rPr>
                        <a:t>illuminance</a:t>
                      </a:r>
                      <a:endParaRPr lang="en-US" dirty="0">
                        <a:latin typeface="Whipsmart" panose="020B0502030203050204" pitchFamily="34" charset="0"/>
                      </a:endParaRPr>
                    </a:p>
                  </a:txBody>
                  <a:tcPr/>
                </a:tc>
                <a:tc>
                  <a:txBody>
                    <a:bodyPr/>
                    <a:lstStyle/>
                    <a:p>
                      <a:pPr algn="ctr"/>
                      <a:r>
                        <a:rPr lang="hu-HU" dirty="0" err="1" smtClean="0">
                          <a:latin typeface="Whipsmart" panose="020B0502030203050204" pitchFamily="34" charset="0"/>
                        </a:rPr>
                        <a:t>lx</a:t>
                      </a:r>
                      <a:endParaRPr lang="hu-HU" dirty="0" smtClean="0">
                        <a:latin typeface="Whipsmart" panose="020B0502030203050204" pitchFamily="34" charset="0"/>
                      </a:endParaRPr>
                    </a:p>
                    <a:p>
                      <a:pPr algn="ctr"/>
                      <a:r>
                        <a:rPr lang="hu-HU" dirty="0" smtClean="0">
                          <a:latin typeface="Whipsmart" panose="020B0502030203050204" pitchFamily="34" charset="0"/>
                        </a:rPr>
                        <a:t>lux</a:t>
                      </a:r>
                      <a:endParaRPr lang="en-US" dirty="0">
                        <a:latin typeface="Whipsmart" panose="020B0502030203050204" pitchFamily="34" charset="0"/>
                      </a:endParaRPr>
                    </a:p>
                  </a:txBody>
                  <a:tcPr/>
                </a:tc>
              </a:tr>
              <a:tr h="531484">
                <a:tc>
                  <a:txBody>
                    <a:bodyPr/>
                    <a:lstStyle/>
                    <a:p>
                      <a:pPr algn="ctr"/>
                      <a:endParaRPr lang="en-US" dirty="0">
                        <a:latin typeface="Whipsmart" panose="020B0502030203050204" pitchFamily="34" charset="0"/>
                      </a:endParaRPr>
                    </a:p>
                  </a:txBody>
                  <a:tcPr/>
                </a:tc>
                <a:tc>
                  <a:txBody>
                    <a:bodyPr/>
                    <a:lstStyle/>
                    <a:p>
                      <a:pPr algn="ctr"/>
                      <a:endParaRPr lang="en-US" dirty="0">
                        <a:latin typeface="Whipsmart" panose="020B0502030203050204" pitchFamily="34" charset="0"/>
                      </a:endParaRPr>
                    </a:p>
                  </a:txBody>
                  <a:tcPr/>
                </a:tc>
                <a:tc>
                  <a:txBody>
                    <a:bodyPr/>
                    <a:lstStyle/>
                    <a:p>
                      <a:pPr algn="ctr"/>
                      <a:endParaRPr lang="en-US" dirty="0">
                        <a:latin typeface="Whipsmart" panose="020B0502030203050204" pitchFamily="34" charset="0"/>
                      </a:endParaRPr>
                    </a:p>
                  </a:txBody>
                  <a:tcPr/>
                </a:tc>
                <a:tc>
                  <a:txBody>
                    <a:bodyPr/>
                    <a:lstStyle/>
                    <a:p>
                      <a:pPr algn="ctr"/>
                      <a:endParaRPr lang="en-US" dirty="0">
                        <a:latin typeface="Whipsmart" panose="020B0502030203050204" pitchFamily="34" charset="0"/>
                      </a:endParaRPr>
                    </a:p>
                  </a:txBody>
                  <a:tcPr/>
                </a:tc>
              </a:tr>
              <a:tr h="531484">
                <a:tc>
                  <a:txBody>
                    <a:bodyPr/>
                    <a:lstStyle/>
                    <a:p>
                      <a:pPr algn="ctr"/>
                      <a:endParaRPr lang="en-US" dirty="0">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c>
                  <a:txBody>
                    <a:bodyPr/>
                    <a:lstStyle/>
                    <a:p>
                      <a:pPr algn="ctr"/>
                      <a:endParaRPr lang="en-US" dirty="0">
                        <a:latin typeface="Whipsmart" panose="020B0502030203050204" pitchFamily="34" charset="0"/>
                      </a:endParaRPr>
                    </a:p>
                  </a:txBody>
                  <a:tcPr/>
                </a:tc>
                <a:tc>
                  <a:txBody>
                    <a:bodyPr/>
                    <a:lstStyle/>
                    <a:p>
                      <a:pPr algn="ctr"/>
                      <a:endParaRPr lang="en-US" dirty="0">
                        <a:latin typeface="Whipsmart" panose="020B0502030203050204" pitchFamily="34" charset="0"/>
                      </a:endParaRPr>
                    </a:p>
                  </a:txBody>
                  <a:tcPr/>
                </a:tc>
              </a:tr>
            </a:tbl>
          </a:graphicData>
        </a:graphic>
      </p:graphicFrame>
      <p:graphicFrame>
        <p:nvGraphicFramePr>
          <p:cNvPr id="5" name="Table 4"/>
          <p:cNvGraphicFramePr>
            <a:graphicFrameLocks noGrp="1"/>
          </p:cNvGraphicFramePr>
          <p:nvPr/>
        </p:nvGraphicFramePr>
        <p:xfrm>
          <a:off x="438616" y="1390185"/>
          <a:ext cx="8170124" cy="654205"/>
        </p:xfrm>
        <a:graphic>
          <a:graphicData uri="http://schemas.openxmlformats.org/drawingml/2006/table">
            <a:tbl>
              <a:tblPr firstRow="1" bandRow="1">
                <a:tableStyleId>{5C22544A-7EE6-4342-B048-85BDC9FD1C3A}</a:tableStyleId>
              </a:tblPr>
              <a:tblGrid>
                <a:gridCol w="4085062"/>
                <a:gridCol w="4085062"/>
              </a:tblGrid>
              <a:tr h="654205">
                <a:tc>
                  <a:txBody>
                    <a:bodyPr/>
                    <a:lstStyle/>
                    <a:p>
                      <a:pPr algn="ctr"/>
                      <a:r>
                        <a:rPr lang="hu-HU" b="1" dirty="0" smtClean="0">
                          <a:solidFill>
                            <a:schemeClr val="tx1"/>
                          </a:solidFill>
                          <a:latin typeface="Whipsmart" panose="020B0502030203050204" pitchFamily="34" charset="0"/>
                        </a:rPr>
                        <a:t>radiometriai</a:t>
                      </a:r>
                    </a:p>
                    <a:p>
                      <a:pPr algn="ctr"/>
                      <a:r>
                        <a:rPr lang="hu-HU" b="0" dirty="0" smtClean="0">
                          <a:solidFill>
                            <a:schemeClr val="tx1"/>
                          </a:solidFill>
                          <a:latin typeface="Whipsmart" panose="020B0502030203050204" pitchFamily="34" charset="0"/>
                        </a:rPr>
                        <a:t>egy (vagy három) hullámhosszon</a:t>
                      </a:r>
                      <a:endParaRPr lang="en-US" b="0" dirty="0">
                        <a:solidFill>
                          <a:schemeClr val="tx1"/>
                        </a:solidFill>
                        <a:latin typeface="Whipsmart" panose="020B0502030203050204" pitchFamily="34" charset="0"/>
                      </a:endParaRPr>
                    </a:p>
                  </a:txBody>
                  <a:tcPr/>
                </a:tc>
                <a:tc>
                  <a:txBody>
                    <a:bodyPr/>
                    <a:lstStyle/>
                    <a:p>
                      <a:pPr algn="ctr"/>
                      <a:r>
                        <a:rPr lang="hu-HU" b="1" dirty="0" smtClean="0">
                          <a:solidFill>
                            <a:schemeClr val="tx1"/>
                          </a:solidFill>
                          <a:latin typeface="Whipsmart" panose="020B0502030203050204" pitchFamily="34" charset="0"/>
                        </a:rPr>
                        <a:t>fotometriai</a:t>
                      </a:r>
                    </a:p>
                    <a:p>
                      <a:pPr algn="ctr"/>
                      <a:r>
                        <a:rPr lang="hu-HU" b="0" dirty="0" smtClean="0">
                          <a:solidFill>
                            <a:schemeClr val="tx1"/>
                          </a:solidFill>
                          <a:latin typeface="Whipsmart" panose="020B0502030203050204" pitchFamily="34" charset="0"/>
                        </a:rPr>
                        <a:t>hullámhosszokat észlelőre súlyozva </a:t>
                      </a:r>
                      <a:endParaRPr lang="en-US" b="0" dirty="0">
                        <a:solidFill>
                          <a:schemeClr val="tx1"/>
                        </a:solidFill>
                        <a:latin typeface="Whipsmart" panose="020B0502030203050204" pitchFamily="34" charset="0"/>
                      </a:endParaRPr>
                    </a:p>
                  </a:txBody>
                  <a:tcPr/>
                </a:tc>
              </a:tr>
            </a:tbl>
          </a:graphicData>
        </a:graphic>
      </p:graphicFrame>
    </p:spTree>
    <p:extLst>
      <p:ext uri="{BB962C8B-B14F-4D97-AF65-F5344CB8AC3E}">
        <p14:creationId xmlns:p14="http://schemas.microsoft.com/office/powerpoint/2010/main" val="1427323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smtClean="0"/>
              <a:t>Kicsit összetettebb eset</a:t>
            </a:r>
            <a:endParaRPr lang="en-US" dirty="0"/>
          </a:p>
        </p:txBody>
      </p:sp>
      <p:sp>
        <p:nvSpPr>
          <p:cNvPr id="5" name="Text Placeholder 4"/>
          <p:cNvSpPr>
            <a:spLocks noGrp="1"/>
          </p:cNvSpPr>
          <p:nvPr>
            <p:ph type="body" idx="1"/>
          </p:nvPr>
        </p:nvSpPr>
        <p:spPr/>
        <p:txBody>
          <a:bodyPr/>
          <a:lstStyle/>
          <a:p>
            <a:r>
              <a:rPr lang="hu-HU" dirty="0" smtClean="0"/>
              <a:t>pontszerű fényforrással</a:t>
            </a:r>
            <a:endParaRPr lang="en-US" dirty="0"/>
          </a:p>
        </p:txBody>
      </p:sp>
    </p:spTree>
    <p:extLst>
      <p:ext uri="{BB962C8B-B14F-4D97-AF65-F5344CB8AC3E}">
        <p14:creationId xmlns:p14="http://schemas.microsoft.com/office/powerpoint/2010/main" val="13401622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49"/>
          <p:cNvSpPr/>
          <p:nvPr/>
        </p:nvSpPr>
        <p:spPr>
          <a:xfrm>
            <a:off x="7315200" y="2089636"/>
            <a:ext cx="789731" cy="7897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2" name="Title 1"/>
          <p:cNvSpPr>
            <a:spLocks noGrp="1"/>
          </p:cNvSpPr>
          <p:nvPr>
            <p:ph type="title"/>
          </p:nvPr>
        </p:nvSpPr>
        <p:spPr/>
        <p:txBody>
          <a:bodyPr/>
          <a:lstStyle/>
          <a:p>
            <a:r>
              <a:rPr lang="hu-HU" dirty="0" smtClean="0"/>
              <a:t>Absztrakt fényforrásmodell: pontfény</a:t>
            </a:r>
            <a:endParaRPr lang="en-US" dirty="0"/>
          </a:p>
        </p:txBody>
      </p:sp>
      <p:sp>
        <p:nvSpPr>
          <p:cNvPr id="26" name="Oval 25"/>
          <p:cNvSpPr/>
          <p:nvPr/>
        </p:nvSpPr>
        <p:spPr>
          <a:xfrm>
            <a:off x="6915151" y="2915382"/>
            <a:ext cx="688181" cy="68818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27" name="Rounded Rectangle 26"/>
          <p:cNvSpPr/>
          <p:nvPr/>
        </p:nvSpPr>
        <p:spPr>
          <a:xfrm>
            <a:off x="7783000" y="2915381"/>
            <a:ext cx="732350" cy="488157"/>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cxnSp>
        <p:nvCxnSpPr>
          <p:cNvPr id="6" name="Straight Arrow Connector 5"/>
          <p:cNvCxnSpPr/>
          <p:nvPr/>
        </p:nvCxnSpPr>
        <p:spPr>
          <a:xfrm flipH="1" flipV="1">
            <a:off x="7715251" y="1477952"/>
            <a:ext cx="7144" cy="935831"/>
          </a:xfrm>
          <a:prstGeom prst="straightConnector1">
            <a:avLst/>
          </a:prstGeom>
          <a:noFill/>
          <a:ln w="57150">
            <a:solidFill>
              <a:schemeClr val="accent2"/>
            </a:solidFill>
            <a:round/>
            <a:headEnd/>
            <a:tailEnd type="triangle" w="med" len="med"/>
          </a:ln>
        </p:spPr>
      </p:cxnSp>
      <p:cxnSp>
        <p:nvCxnSpPr>
          <p:cNvPr id="18" name="Straight Arrow Connector 17"/>
          <p:cNvCxnSpPr/>
          <p:nvPr/>
        </p:nvCxnSpPr>
        <p:spPr>
          <a:xfrm flipV="1">
            <a:off x="7793113" y="1781342"/>
            <a:ext cx="661733" cy="661733"/>
          </a:xfrm>
          <a:prstGeom prst="straightConnector1">
            <a:avLst/>
          </a:prstGeom>
          <a:noFill/>
          <a:ln w="57150">
            <a:solidFill>
              <a:schemeClr val="accent2"/>
            </a:solidFill>
            <a:round/>
            <a:headEnd/>
            <a:tailEnd type="triangle" w="med" len="med"/>
          </a:ln>
        </p:spPr>
      </p:cxnSp>
      <p:cxnSp>
        <p:nvCxnSpPr>
          <p:cNvPr id="28" name="Straight Arrow Connector 27"/>
          <p:cNvCxnSpPr/>
          <p:nvPr/>
        </p:nvCxnSpPr>
        <p:spPr>
          <a:xfrm>
            <a:off x="7822408" y="2513795"/>
            <a:ext cx="935831" cy="0"/>
          </a:xfrm>
          <a:prstGeom prst="straightConnector1">
            <a:avLst/>
          </a:prstGeom>
          <a:noFill/>
          <a:ln w="57150">
            <a:solidFill>
              <a:schemeClr val="accent2"/>
            </a:solidFill>
            <a:round/>
            <a:headEnd/>
            <a:tailEnd type="triangle" w="med" len="med"/>
          </a:ln>
        </p:spPr>
      </p:cxnSp>
      <p:cxnSp>
        <p:nvCxnSpPr>
          <p:cNvPr id="29" name="Straight Arrow Connector 28"/>
          <p:cNvCxnSpPr>
            <a:endCxn id="27" idx="0"/>
          </p:cNvCxnSpPr>
          <p:nvPr/>
        </p:nvCxnSpPr>
        <p:spPr>
          <a:xfrm>
            <a:off x="7793115" y="2584516"/>
            <a:ext cx="356062" cy="330866"/>
          </a:xfrm>
          <a:prstGeom prst="straightConnector1">
            <a:avLst/>
          </a:prstGeom>
          <a:noFill/>
          <a:ln w="57150">
            <a:solidFill>
              <a:schemeClr val="accent2"/>
            </a:solidFill>
            <a:round/>
            <a:headEnd/>
            <a:tailEnd type="triangle" w="med" len="med"/>
          </a:ln>
        </p:spPr>
      </p:cxnSp>
      <p:cxnSp>
        <p:nvCxnSpPr>
          <p:cNvPr id="30" name="Straight Arrow Connector 29"/>
          <p:cNvCxnSpPr/>
          <p:nvPr/>
        </p:nvCxnSpPr>
        <p:spPr>
          <a:xfrm>
            <a:off x="7722394" y="2613808"/>
            <a:ext cx="0" cy="935831"/>
          </a:xfrm>
          <a:prstGeom prst="straightConnector1">
            <a:avLst/>
          </a:prstGeom>
          <a:noFill/>
          <a:ln w="57150">
            <a:solidFill>
              <a:schemeClr val="accent2"/>
            </a:solidFill>
            <a:round/>
            <a:headEnd/>
            <a:tailEnd type="triangle" w="med" len="med"/>
          </a:ln>
        </p:spPr>
      </p:cxnSp>
      <p:cxnSp>
        <p:nvCxnSpPr>
          <p:cNvPr id="31" name="Straight Arrow Connector 30"/>
          <p:cNvCxnSpPr/>
          <p:nvPr/>
        </p:nvCxnSpPr>
        <p:spPr>
          <a:xfrm flipH="1">
            <a:off x="7356168" y="2584514"/>
            <a:ext cx="295506" cy="295506"/>
          </a:xfrm>
          <a:prstGeom prst="straightConnector1">
            <a:avLst/>
          </a:prstGeom>
          <a:noFill/>
          <a:ln w="57150">
            <a:solidFill>
              <a:schemeClr val="accent2"/>
            </a:solidFill>
            <a:round/>
            <a:headEnd/>
            <a:tailEnd type="triangle" w="med" len="med"/>
          </a:ln>
        </p:spPr>
      </p:cxnSp>
      <p:cxnSp>
        <p:nvCxnSpPr>
          <p:cNvPr id="33" name="Straight Arrow Connector 32"/>
          <p:cNvCxnSpPr/>
          <p:nvPr/>
        </p:nvCxnSpPr>
        <p:spPr>
          <a:xfrm flipH="1">
            <a:off x="6686551" y="2513795"/>
            <a:ext cx="935831" cy="0"/>
          </a:xfrm>
          <a:prstGeom prst="straightConnector1">
            <a:avLst/>
          </a:prstGeom>
          <a:noFill/>
          <a:ln w="57150">
            <a:solidFill>
              <a:schemeClr val="accent2"/>
            </a:solidFill>
            <a:round/>
            <a:headEnd/>
            <a:tailEnd type="triangle" w="med" len="med"/>
          </a:ln>
        </p:spPr>
      </p:cxnSp>
      <p:cxnSp>
        <p:nvCxnSpPr>
          <p:cNvPr id="36" name="Straight Arrow Connector 35"/>
          <p:cNvCxnSpPr/>
          <p:nvPr/>
        </p:nvCxnSpPr>
        <p:spPr>
          <a:xfrm flipH="1" flipV="1">
            <a:off x="6929437" y="1781342"/>
            <a:ext cx="722237" cy="661733"/>
          </a:xfrm>
          <a:prstGeom prst="straightConnector1">
            <a:avLst/>
          </a:prstGeom>
          <a:noFill/>
          <a:ln w="57150">
            <a:solidFill>
              <a:schemeClr val="accent2"/>
            </a:solidFill>
            <a:round/>
            <a:headEnd/>
            <a:tailEnd type="triangle" w="med" len="med"/>
          </a:ln>
        </p:spPr>
      </p:cxnSp>
      <p:pic>
        <p:nvPicPr>
          <p:cNvPr id="21" name="Picture 20"/>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7877533" y="1905886"/>
            <a:ext cx="187223" cy="184023"/>
          </a:xfrm>
          <a:prstGeom prst="rect">
            <a:avLst/>
          </a:prstGeom>
        </p:spPr>
      </p:pic>
      <p:pic>
        <p:nvPicPr>
          <p:cNvPr id="22" name="Picture 21"/>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7658877" y="2453065"/>
            <a:ext cx="140818" cy="196825"/>
          </a:xfrm>
          <a:prstGeom prst="rect">
            <a:avLst/>
          </a:prstGeom>
        </p:spPr>
      </p:pic>
      <p:pic>
        <p:nvPicPr>
          <p:cNvPr id="9" name="Picture 8"/>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541844" y="2222636"/>
            <a:ext cx="5038133" cy="256067"/>
          </a:xfrm>
          <a:prstGeom prst="rect">
            <a:avLst/>
          </a:prstGeom>
        </p:spPr>
      </p:pic>
      <p:pic>
        <p:nvPicPr>
          <p:cNvPr id="10" name="Picture 9"/>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541843" y="2794424"/>
            <a:ext cx="2142968" cy="249666"/>
          </a:xfrm>
          <a:prstGeom prst="rect">
            <a:avLst/>
          </a:prstGeom>
        </p:spPr>
      </p:pic>
      <p:pic>
        <p:nvPicPr>
          <p:cNvPr id="11" name="Picture 10"/>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541845" y="3071248"/>
            <a:ext cx="2243794" cy="339290"/>
          </a:xfrm>
          <a:prstGeom prst="rect">
            <a:avLst/>
          </a:prstGeom>
        </p:spPr>
      </p:pic>
      <p:pic>
        <p:nvPicPr>
          <p:cNvPr id="13" name="Picture 12"/>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541843" y="3489823"/>
            <a:ext cx="4783667" cy="1168307"/>
          </a:xfrm>
          <a:prstGeom prst="rect">
            <a:avLst/>
          </a:prstGeom>
        </p:spPr>
      </p:pic>
    </p:spTree>
    <p:extLst>
      <p:ext uri="{BB962C8B-B14F-4D97-AF65-F5344CB8AC3E}">
        <p14:creationId xmlns:p14="http://schemas.microsoft.com/office/powerpoint/2010/main" val="194647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Árnyalási képlet, pontszerű fényforrás</a:t>
            </a:r>
            <a:endParaRPr lang="en-US" dirty="0"/>
          </a:p>
        </p:txBody>
      </p:sp>
      <p:pic>
        <p:nvPicPr>
          <p:cNvPr id="30" name="Picture 29"/>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355578" y="3009448"/>
            <a:ext cx="7770341" cy="1085429"/>
          </a:xfrm>
          <a:prstGeom prst="rect">
            <a:avLst/>
          </a:prstGeom>
        </p:spPr>
      </p:pic>
      <p:sp>
        <p:nvSpPr>
          <p:cNvPr id="7" name="Szövegdoboz 58"/>
          <p:cNvSpPr txBox="1"/>
          <p:nvPr/>
        </p:nvSpPr>
        <p:spPr>
          <a:xfrm>
            <a:off x="112052" y="4246543"/>
            <a:ext cx="2011734" cy="1477328"/>
          </a:xfrm>
          <a:prstGeom prst="rect">
            <a:avLst/>
          </a:prstGeom>
          <a:noFill/>
        </p:spPr>
        <p:txBody>
          <a:bodyPr wrap="square" rtlCol="0">
            <a:spAutoFit/>
          </a:bodyPr>
          <a:lstStyle/>
          <a:p>
            <a:pPr algn="ctr"/>
            <a:r>
              <a:rPr lang="hu-HU" dirty="0">
                <a:latin typeface="Whipsmart" pitchFamily="34" charset="0"/>
              </a:rPr>
              <a:t>a felületi pont látható</a:t>
            </a:r>
            <a:r>
              <a:rPr lang="en-US" dirty="0">
                <a:latin typeface="Whipsmart" pitchFamily="34" charset="0"/>
              </a:rPr>
              <a:t> “</a:t>
            </a:r>
            <a:r>
              <a:rPr lang="hu-HU" dirty="0">
                <a:latin typeface="Whipsmart" pitchFamily="34" charset="0"/>
              </a:rPr>
              <a:t>színe</a:t>
            </a:r>
            <a:r>
              <a:rPr lang="en-US" dirty="0">
                <a:latin typeface="Whipsmart" pitchFamily="34" charset="0"/>
              </a:rPr>
              <a:t>”</a:t>
            </a:r>
          </a:p>
          <a:p>
            <a:pPr algn="ctr"/>
            <a:endParaRPr lang="en-US" dirty="0">
              <a:latin typeface="Whipsmart" pitchFamily="34" charset="0"/>
            </a:endParaRPr>
          </a:p>
          <a:p>
            <a:pPr algn="ctr"/>
            <a:r>
              <a:rPr lang="hu-HU" dirty="0">
                <a:solidFill>
                  <a:schemeClr val="accent4">
                    <a:lumMod val="50000"/>
                  </a:schemeClr>
                </a:solidFill>
                <a:latin typeface="Whipsmart" pitchFamily="34" charset="0"/>
              </a:rPr>
              <a:t>vagyis a szemirányú sugársűrűség</a:t>
            </a:r>
            <a:endParaRPr lang="en-US" dirty="0">
              <a:solidFill>
                <a:schemeClr val="accent4">
                  <a:lumMod val="50000"/>
                </a:schemeClr>
              </a:solidFill>
              <a:latin typeface="Whipsmart" pitchFamily="34" charset="0"/>
            </a:endParaRPr>
          </a:p>
        </p:txBody>
      </p:sp>
      <p:cxnSp>
        <p:nvCxnSpPr>
          <p:cNvPr id="8" name="Straight Arrow Connector 7"/>
          <p:cNvCxnSpPr>
            <a:stCxn id="7" idx="0"/>
          </p:cNvCxnSpPr>
          <p:nvPr/>
        </p:nvCxnSpPr>
        <p:spPr>
          <a:xfrm flipV="1">
            <a:off x="1117919" y="3796421"/>
            <a:ext cx="858646" cy="45012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5" name="Szövegdoboz 58"/>
          <p:cNvSpPr txBox="1"/>
          <p:nvPr/>
        </p:nvSpPr>
        <p:spPr>
          <a:xfrm>
            <a:off x="837704" y="1606711"/>
            <a:ext cx="2011734" cy="1477328"/>
          </a:xfrm>
          <a:prstGeom prst="rect">
            <a:avLst/>
          </a:prstGeom>
          <a:noFill/>
        </p:spPr>
        <p:txBody>
          <a:bodyPr wrap="square" rtlCol="0">
            <a:spAutoFit/>
          </a:bodyPr>
          <a:lstStyle/>
          <a:p>
            <a:pPr algn="ctr"/>
            <a:r>
              <a:rPr lang="hu-HU" dirty="0" smtClean="0">
                <a:latin typeface="Whipsmart" pitchFamily="34" charset="0"/>
              </a:rPr>
              <a:t>a fény </a:t>
            </a:r>
            <a:r>
              <a:rPr lang="en-US" dirty="0" smtClean="0">
                <a:latin typeface="Whipsmart" pitchFamily="34" charset="0"/>
              </a:rPr>
              <a:t>“</a:t>
            </a:r>
            <a:r>
              <a:rPr lang="hu-HU" dirty="0" smtClean="0">
                <a:latin typeface="Whipsmart" pitchFamily="34" charset="0"/>
              </a:rPr>
              <a:t>színe</a:t>
            </a:r>
            <a:r>
              <a:rPr lang="en-US" dirty="0" smtClean="0">
                <a:latin typeface="Whipsmart" pitchFamily="34" charset="0"/>
              </a:rPr>
              <a:t>”</a:t>
            </a:r>
            <a:endParaRPr lang="en-US" dirty="0">
              <a:latin typeface="Whipsmart" pitchFamily="34" charset="0"/>
            </a:endParaRPr>
          </a:p>
          <a:p>
            <a:pPr algn="ctr"/>
            <a:endParaRPr lang="en-US" dirty="0">
              <a:latin typeface="Whipsmart" pitchFamily="34" charset="0"/>
            </a:endParaRPr>
          </a:p>
          <a:p>
            <a:pPr algn="ctr"/>
            <a:r>
              <a:rPr lang="hu-HU" dirty="0" smtClean="0">
                <a:solidFill>
                  <a:schemeClr val="accent4">
                    <a:lumMod val="50000"/>
                  </a:schemeClr>
                </a:solidFill>
                <a:latin typeface="Whipsmart" pitchFamily="34" charset="0"/>
              </a:rPr>
              <a:t>vagyis a pontfényforrás teljesítménye</a:t>
            </a:r>
            <a:endParaRPr lang="en-US" dirty="0">
              <a:solidFill>
                <a:schemeClr val="accent4">
                  <a:lumMod val="50000"/>
                </a:schemeClr>
              </a:solidFill>
              <a:latin typeface="Whipsmart" pitchFamily="34" charset="0"/>
            </a:endParaRPr>
          </a:p>
        </p:txBody>
      </p:sp>
      <p:cxnSp>
        <p:nvCxnSpPr>
          <p:cNvPr id="16" name="Straight Arrow Connector 15"/>
          <p:cNvCxnSpPr>
            <a:stCxn id="15" idx="3"/>
          </p:cNvCxnSpPr>
          <p:nvPr/>
        </p:nvCxnSpPr>
        <p:spPr>
          <a:xfrm>
            <a:off x="2849438" y="2345375"/>
            <a:ext cx="1238625" cy="73866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1" name="Szövegdoboz 58"/>
          <p:cNvSpPr txBox="1"/>
          <p:nvPr/>
        </p:nvSpPr>
        <p:spPr>
          <a:xfrm>
            <a:off x="3449444" y="1897146"/>
            <a:ext cx="5195721" cy="369332"/>
          </a:xfrm>
          <a:prstGeom prst="rect">
            <a:avLst/>
          </a:prstGeom>
          <a:noFill/>
        </p:spPr>
        <p:txBody>
          <a:bodyPr wrap="square" rtlCol="0">
            <a:spAutoFit/>
          </a:bodyPr>
          <a:lstStyle/>
          <a:p>
            <a:pPr algn="ctr"/>
            <a:r>
              <a:rPr lang="hu-HU" dirty="0">
                <a:latin typeface="Whipsmart" pitchFamily="34" charset="0"/>
              </a:rPr>
              <a:t>a felület</a:t>
            </a:r>
            <a:r>
              <a:rPr lang="en-US" dirty="0">
                <a:latin typeface="Whipsmart" pitchFamily="34" charset="0"/>
              </a:rPr>
              <a:t> “</a:t>
            </a:r>
            <a:r>
              <a:rPr lang="hu-HU" dirty="0">
                <a:latin typeface="Whipsmart" pitchFamily="34" charset="0"/>
              </a:rPr>
              <a:t>színe</a:t>
            </a:r>
            <a:r>
              <a:rPr lang="en-US" dirty="0">
                <a:latin typeface="Whipsmart" pitchFamily="34" charset="0"/>
              </a:rPr>
              <a:t>”      </a:t>
            </a:r>
            <a:r>
              <a:rPr lang="hu-HU" dirty="0">
                <a:solidFill>
                  <a:schemeClr val="accent4">
                    <a:lumMod val="50000"/>
                  </a:schemeClr>
                </a:solidFill>
                <a:latin typeface="Whipsmart" pitchFamily="34" charset="0"/>
              </a:rPr>
              <a:t>vagyis a diffúz visszaverődési tényező</a:t>
            </a:r>
            <a:endParaRPr lang="en-US" dirty="0">
              <a:solidFill>
                <a:schemeClr val="accent4">
                  <a:lumMod val="50000"/>
                </a:schemeClr>
              </a:solidFill>
              <a:latin typeface="Whipsmart" pitchFamily="34" charset="0"/>
            </a:endParaRPr>
          </a:p>
        </p:txBody>
      </p:sp>
      <p:cxnSp>
        <p:nvCxnSpPr>
          <p:cNvPr id="22" name="Straight Arrow Connector 21"/>
          <p:cNvCxnSpPr/>
          <p:nvPr/>
        </p:nvCxnSpPr>
        <p:spPr>
          <a:xfrm>
            <a:off x="4572002" y="2243395"/>
            <a:ext cx="1238625" cy="114190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5" name="Szövegdoboz 58"/>
          <p:cNvSpPr txBox="1"/>
          <p:nvPr/>
        </p:nvSpPr>
        <p:spPr>
          <a:xfrm>
            <a:off x="6918114" y="4187166"/>
            <a:ext cx="2011734" cy="2308324"/>
          </a:xfrm>
          <a:prstGeom prst="rect">
            <a:avLst/>
          </a:prstGeom>
          <a:noFill/>
        </p:spPr>
        <p:txBody>
          <a:bodyPr wrap="square" rtlCol="0">
            <a:spAutoFit/>
          </a:bodyPr>
          <a:lstStyle/>
          <a:p>
            <a:pPr algn="ctr"/>
            <a:r>
              <a:rPr lang="hu-HU" dirty="0">
                <a:latin typeface="Whipsmart" pitchFamily="34" charset="0"/>
              </a:rPr>
              <a:t>a fény beesési szögének koszinusza, ha pozitív</a:t>
            </a:r>
            <a:endParaRPr lang="en-US" dirty="0">
              <a:latin typeface="Whipsmart" pitchFamily="34" charset="0"/>
            </a:endParaRPr>
          </a:p>
          <a:p>
            <a:pPr algn="ctr"/>
            <a:endParaRPr lang="en-US" dirty="0">
              <a:solidFill>
                <a:schemeClr val="accent4">
                  <a:lumMod val="50000"/>
                </a:schemeClr>
              </a:solidFill>
              <a:latin typeface="Whipsmart" pitchFamily="34" charset="0"/>
            </a:endParaRPr>
          </a:p>
          <a:p>
            <a:pPr algn="ctr"/>
            <a:r>
              <a:rPr lang="hu-HU" dirty="0">
                <a:solidFill>
                  <a:schemeClr val="accent4">
                    <a:lumMod val="50000"/>
                  </a:schemeClr>
                </a:solidFill>
                <a:latin typeface="Whipsmart" pitchFamily="34" charset="0"/>
              </a:rPr>
              <a:t>a fényirány és felületi normális skalárszorzata</a:t>
            </a:r>
            <a:endParaRPr lang="en-US" dirty="0">
              <a:solidFill>
                <a:schemeClr val="accent4">
                  <a:lumMod val="50000"/>
                </a:schemeClr>
              </a:solidFill>
              <a:latin typeface="Whipsmart" pitchFamily="34" charset="0"/>
            </a:endParaRPr>
          </a:p>
        </p:txBody>
      </p:sp>
      <p:cxnSp>
        <p:nvCxnSpPr>
          <p:cNvPr id="26" name="Straight Arrow Connector 25"/>
          <p:cNvCxnSpPr>
            <a:stCxn id="25" idx="0"/>
          </p:cNvCxnSpPr>
          <p:nvPr/>
        </p:nvCxnSpPr>
        <p:spPr>
          <a:xfrm flipV="1">
            <a:off x="7923981" y="3714750"/>
            <a:ext cx="325790" cy="47241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6" name="Szövegdoboz 58"/>
          <p:cNvSpPr txBox="1"/>
          <p:nvPr/>
        </p:nvSpPr>
        <p:spPr>
          <a:xfrm>
            <a:off x="6894369" y="2321079"/>
            <a:ext cx="2038215" cy="646331"/>
          </a:xfrm>
          <a:prstGeom prst="rect">
            <a:avLst/>
          </a:prstGeom>
          <a:noFill/>
        </p:spPr>
        <p:txBody>
          <a:bodyPr wrap="square" rtlCol="0">
            <a:spAutoFit/>
          </a:bodyPr>
          <a:lstStyle/>
          <a:p>
            <a:pPr algn="ctr"/>
            <a:r>
              <a:rPr lang="hu-HU" dirty="0">
                <a:latin typeface="Whipsmart" pitchFamily="34" charset="0"/>
              </a:rPr>
              <a:t>negatív nem lehet, helyette nulla</a:t>
            </a:r>
            <a:endParaRPr lang="en-US" dirty="0">
              <a:latin typeface="Whipsmart" pitchFamily="34" charset="0"/>
            </a:endParaRPr>
          </a:p>
        </p:txBody>
      </p:sp>
      <p:cxnSp>
        <p:nvCxnSpPr>
          <p:cNvPr id="37" name="Straight Arrow Connector 36"/>
          <p:cNvCxnSpPr>
            <a:stCxn id="36" idx="2"/>
          </p:cNvCxnSpPr>
          <p:nvPr/>
        </p:nvCxnSpPr>
        <p:spPr>
          <a:xfrm>
            <a:off x="7913477" y="2967410"/>
            <a:ext cx="1016371" cy="29014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6" name="Szövegdoboz 58"/>
          <p:cNvSpPr txBox="1"/>
          <p:nvPr/>
        </p:nvSpPr>
        <p:spPr>
          <a:xfrm>
            <a:off x="5027120" y="4280312"/>
            <a:ext cx="2038215" cy="646331"/>
          </a:xfrm>
          <a:prstGeom prst="rect">
            <a:avLst/>
          </a:prstGeom>
          <a:noFill/>
        </p:spPr>
        <p:txBody>
          <a:bodyPr wrap="square" rtlCol="0">
            <a:spAutoFit/>
          </a:bodyPr>
          <a:lstStyle/>
          <a:p>
            <a:pPr algn="ctr"/>
            <a:r>
              <a:rPr lang="hu-HU" dirty="0" smtClean="0">
                <a:latin typeface="Whipsmart" pitchFamily="34" charset="0"/>
              </a:rPr>
              <a:t>elemenkénti</a:t>
            </a:r>
          </a:p>
          <a:p>
            <a:pPr algn="ctr"/>
            <a:r>
              <a:rPr lang="hu-HU" dirty="0" smtClean="0">
                <a:latin typeface="Whipsmart" pitchFamily="34" charset="0"/>
              </a:rPr>
              <a:t>szorzat</a:t>
            </a:r>
            <a:endParaRPr lang="en-US" dirty="0">
              <a:latin typeface="Whipsmart" pitchFamily="34" charset="0"/>
            </a:endParaRPr>
          </a:p>
        </p:txBody>
      </p:sp>
      <p:cxnSp>
        <p:nvCxnSpPr>
          <p:cNvPr id="47" name="Straight Arrow Connector 46"/>
          <p:cNvCxnSpPr>
            <a:stCxn id="46" idx="0"/>
          </p:cNvCxnSpPr>
          <p:nvPr/>
        </p:nvCxnSpPr>
        <p:spPr>
          <a:xfrm flipH="1" flipV="1">
            <a:off x="5625044" y="3714750"/>
            <a:ext cx="421184" cy="56556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8" name="Szövegdoboz 58"/>
          <p:cNvSpPr txBox="1"/>
          <p:nvPr/>
        </p:nvSpPr>
        <p:spPr>
          <a:xfrm>
            <a:off x="2320875" y="5335418"/>
            <a:ext cx="2038215" cy="646331"/>
          </a:xfrm>
          <a:prstGeom prst="rect">
            <a:avLst/>
          </a:prstGeom>
          <a:noFill/>
        </p:spPr>
        <p:txBody>
          <a:bodyPr wrap="square" rtlCol="0">
            <a:spAutoFit/>
          </a:bodyPr>
          <a:lstStyle/>
          <a:p>
            <a:pPr algn="ctr"/>
            <a:r>
              <a:rPr lang="hu-HU" dirty="0" smtClean="0">
                <a:latin typeface="Whipsmart" pitchFamily="34" charset="0"/>
              </a:rPr>
              <a:t>a fényforrás pozíciója</a:t>
            </a:r>
            <a:endParaRPr lang="en-US" dirty="0">
              <a:latin typeface="Whipsmart" pitchFamily="34" charset="0"/>
            </a:endParaRPr>
          </a:p>
        </p:txBody>
      </p:sp>
      <p:cxnSp>
        <p:nvCxnSpPr>
          <p:cNvPr id="29" name="Straight Arrow Connector 28"/>
          <p:cNvCxnSpPr>
            <a:stCxn id="28" idx="0"/>
          </p:cNvCxnSpPr>
          <p:nvPr/>
        </p:nvCxnSpPr>
        <p:spPr>
          <a:xfrm flipV="1">
            <a:off x="3339983" y="4159998"/>
            <a:ext cx="748081" cy="117542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2" name="Szövegdoboz 58"/>
          <p:cNvSpPr txBox="1"/>
          <p:nvPr/>
        </p:nvSpPr>
        <p:spPr>
          <a:xfrm>
            <a:off x="4088063" y="4903560"/>
            <a:ext cx="2038215" cy="646331"/>
          </a:xfrm>
          <a:prstGeom prst="rect">
            <a:avLst/>
          </a:prstGeom>
          <a:noFill/>
        </p:spPr>
        <p:txBody>
          <a:bodyPr wrap="square" rtlCol="0">
            <a:spAutoFit/>
          </a:bodyPr>
          <a:lstStyle/>
          <a:p>
            <a:pPr algn="ctr"/>
            <a:r>
              <a:rPr lang="hu-HU" dirty="0" smtClean="0">
                <a:latin typeface="Whipsmart" pitchFamily="34" charset="0"/>
              </a:rPr>
              <a:t>az árnyalt felületi pont pozíciója</a:t>
            </a:r>
            <a:endParaRPr lang="en-US" dirty="0">
              <a:latin typeface="Whipsmart" pitchFamily="34" charset="0"/>
            </a:endParaRPr>
          </a:p>
        </p:txBody>
      </p:sp>
      <p:cxnSp>
        <p:nvCxnSpPr>
          <p:cNvPr id="33" name="Straight Arrow Connector 32"/>
          <p:cNvCxnSpPr>
            <a:stCxn id="32" idx="0"/>
          </p:cNvCxnSpPr>
          <p:nvPr/>
        </p:nvCxnSpPr>
        <p:spPr>
          <a:xfrm flipH="1" flipV="1">
            <a:off x="4879901" y="4094878"/>
            <a:ext cx="227270" cy="80868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745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Egységes képlet irány- és pontszerű fényforrásokra</a:t>
            </a:r>
            <a:endParaRPr lang="en-US" dirty="0"/>
          </a:p>
        </p:txBody>
      </p:sp>
      <p:pic>
        <p:nvPicPr>
          <p:cNvPr id="3" name="Picture 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15897" y="3022010"/>
            <a:ext cx="8485387" cy="1082857"/>
          </a:xfrm>
          <a:prstGeom prst="rect">
            <a:avLst/>
          </a:prstGeom>
        </p:spPr>
      </p:pic>
      <p:sp>
        <p:nvSpPr>
          <p:cNvPr id="7" name="Szövegdoboz 58"/>
          <p:cNvSpPr txBox="1"/>
          <p:nvPr/>
        </p:nvSpPr>
        <p:spPr>
          <a:xfrm>
            <a:off x="112052" y="4246543"/>
            <a:ext cx="2011734" cy="646331"/>
          </a:xfrm>
          <a:prstGeom prst="rect">
            <a:avLst/>
          </a:prstGeom>
          <a:noFill/>
        </p:spPr>
        <p:txBody>
          <a:bodyPr wrap="square" rtlCol="0">
            <a:spAutoFit/>
          </a:bodyPr>
          <a:lstStyle/>
          <a:p>
            <a:pPr algn="ctr"/>
            <a:r>
              <a:rPr lang="hu-HU" dirty="0">
                <a:latin typeface="Whipsmart" pitchFamily="34" charset="0"/>
              </a:rPr>
              <a:t>a felületi pont látható</a:t>
            </a:r>
            <a:r>
              <a:rPr lang="en-US" dirty="0">
                <a:latin typeface="Whipsmart" pitchFamily="34" charset="0"/>
              </a:rPr>
              <a:t> “</a:t>
            </a:r>
            <a:r>
              <a:rPr lang="hu-HU" dirty="0">
                <a:latin typeface="Whipsmart" pitchFamily="34" charset="0"/>
              </a:rPr>
              <a:t>színe</a:t>
            </a:r>
            <a:r>
              <a:rPr lang="en-US" dirty="0">
                <a:latin typeface="Whipsmart" pitchFamily="34" charset="0"/>
              </a:rPr>
              <a:t>”</a:t>
            </a:r>
          </a:p>
        </p:txBody>
      </p:sp>
      <p:cxnSp>
        <p:nvCxnSpPr>
          <p:cNvPr id="8" name="Straight Arrow Connector 7"/>
          <p:cNvCxnSpPr>
            <a:stCxn id="7" idx="0"/>
          </p:cNvCxnSpPr>
          <p:nvPr/>
        </p:nvCxnSpPr>
        <p:spPr>
          <a:xfrm flipH="1" flipV="1">
            <a:off x="1048871" y="3842497"/>
            <a:ext cx="69048" cy="40404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5" name="Szövegdoboz 58"/>
          <p:cNvSpPr txBox="1"/>
          <p:nvPr/>
        </p:nvSpPr>
        <p:spPr>
          <a:xfrm>
            <a:off x="74749" y="1669825"/>
            <a:ext cx="2898777" cy="1477328"/>
          </a:xfrm>
          <a:prstGeom prst="rect">
            <a:avLst/>
          </a:prstGeom>
          <a:noFill/>
        </p:spPr>
        <p:txBody>
          <a:bodyPr wrap="square" rtlCol="0">
            <a:spAutoFit/>
          </a:bodyPr>
          <a:lstStyle/>
          <a:p>
            <a:pPr algn="ctr"/>
            <a:r>
              <a:rPr lang="hu-HU" dirty="0" smtClean="0">
                <a:latin typeface="Whipsmart" pitchFamily="34" charset="0"/>
              </a:rPr>
              <a:t>a fény </a:t>
            </a:r>
            <a:r>
              <a:rPr lang="en-US" dirty="0" smtClean="0">
                <a:latin typeface="Whipsmart" pitchFamily="34" charset="0"/>
              </a:rPr>
              <a:t>“</a:t>
            </a:r>
            <a:r>
              <a:rPr lang="hu-HU" dirty="0" smtClean="0">
                <a:latin typeface="Whipsmart" pitchFamily="34" charset="0"/>
              </a:rPr>
              <a:t>színe</a:t>
            </a:r>
            <a:r>
              <a:rPr lang="en-US" dirty="0" smtClean="0">
                <a:latin typeface="Whipsmart" pitchFamily="34" charset="0"/>
              </a:rPr>
              <a:t>”</a:t>
            </a:r>
            <a:endParaRPr lang="en-US" dirty="0">
              <a:latin typeface="Whipsmart" pitchFamily="34" charset="0"/>
            </a:endParaRPr>
          </a:p>
          <a:p>
            <a:pPr algn="ctr"/>
            <a:r>
              <a:rPr lang="hu-HU" dirty="0" smtClean="0">
                <a:solidFill>
                  <a:schemeClr val="accent4">
                    <a:lumMod val="50000"/>
                  </a:schemeClr>
                </a:solidFill>
                <a:latin typeface="Whipsmart" pitchFamily="34" charset="0"/>
              </a:rPr>
              <a:t>a pontfény teljesítménye </a:t>
            </a:r>
            <a:r>
              <a:rPr lang="en-US" dirty="0" smtClean="0">
                <a:solidFill>
                  <a:schemeClr val="accent4">
                    <a:lumMod val="50000"/>
                  </a:schemeClr>
                </a:solidFill>
                <a:latin typeface="Whipsmart" pitchFamily="34" charset="0"/>
              </a:rPr>
              <a:t>/ </a:t>
            </a:r>
            <a:r>
              <a:rPr lang="en-US" dirty="0">
                <a:solidFill>
                  <a:schemeClr val="accent4">
                    <a:lumMod val="50000"/>
                  </a:schemeClr>
                </a:solidFill>
                <a:latin typeface="Whipsmart" pitchFamily="34" charset="0"/>
              </a:rPr>
              <a:t>4 pi</a:t>
            </a:r>
          </a:p>
          <a:p>
            <a:pPr algn="ctr"/>
            <a:r>
              <a:rPr lang="hu-HU" dirty="0" smtClean="0">
                <a:solidFill>
                  <a:schemeClr val="accent4">
                    <a:lumMod val="50000"/>
                  </a:schemeClr>
                </a:solidFill>
                <a:latin typeface="Whipsmart" pitchFamily="34" charset="0"/>
              </a:rPr>
              <a:t>VAGY</a:t>
            </a:r>
            <a:endParaRPr lang="en-US" dirty="0">
              <a:solidFill>
                <a:schemeClr val="accent4">
                  <a:lumMod val="50000"/>
                </a:schemeClr>
              </a:solidFill>
              <a:latin typeface="Whipsmart" pitchFamily="34" charset="0"/>
            </a:endParaRPr>
          </a:p>
          <a:p>
            <a:pPr algn="ctr"/>
            <a:r>
              <a:rPr lang="hu-HU" dirty="0" smtClean="0">
                <a:solidFill>
                  <a:schemeClr val="accent4">
                    <a:lumMod val="50000"/>
                  </a:schemeClr>
                </a:solidFill>
                <a:latin typeface="Whipsmart" pitchFamily="34" charset="0"/>
              </a:rPr>
              <a:t>az irányfény teljesítménysűrűsége</a:t>
            </a:r>
            <a:endParaRPr lang="en-US" dirty="0">
              <a:solidFill>
                <a:schemeClr val="accent4">
                  <a:lumMod val="50000"/>
                </a:schemeClr>
              </a:solidFill>
              <a:latin typeface="Whipsmart" pitchFamily="34" charset="0"/>
            </a:endParaRPr>
          </a:p>
        </p:txBody>
      </p:sp>
      <p:cxnSp>
        <p:nvCxnSpPr>
          <p:cNvPr id="16" name="Straight Arrow Connector 15"/>
          <p:cNvCxnSpPr>
            <a:stCxn id="15" idx="3"/>
          </p:cNvCxnSpPr>
          <p:nvPr/>
        </p:nvCxnSpPr>
        <p:spPr>
          <a:xfrm>
            <a:off x="2973526" y="2408489"/>
            <a:ext cx="401576" cy="58689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1" name="Szövegdoboz 58"/>
          <p:cNvSpPr txBox="1"/>
          <p:nvPr/>
        </p:nvSpPr>
        <p:spPr>
          <a:xfrm>
            <a:off x="3375102" y="1897146"/>
            <a:ext cx="5270063" cy="369332"/>
          </a:xfrm>
          <a:prstGeom prst="rect">
            <a:avLst/>
          </a:prstGeom>
          <a:noFill/>
        </p:spPr>
        <p:txBody>
          <a:bodyPr wrap="square" rtlCol="0">
            <a:spAutoFit/>
          </a:bodyPr>
          <a:lstStyle/>
          <a:p>
            <a:pPr algn="ctr"/>
            <a:r>
              <a:rPr lang="hu-HU" dirty="0">
                <a:latin typeface="Whipsmart" pitchFamily="34" charset="0"/>
              </a:rPr>
              <a:t>a felület</a:t>
            </a:r>
            <a:r>
              <a:rPr lang="en-US" dirty="0">
                <a:latin typeface="Whipsmart" pitchFamily="34" charset="0"/>
              </a:rPr>
              <a:t> “</a:t>
            </a:r>
            <a:r>
              <a:rPr lang="hu-HU" dirty="0">
                <a:latin typeface="Whipsmart" pitchFamily="34" charset="0"/>
              </a:rPr>
              <a:t>színe</a:t>
            </a:r>
            <a:r>
              <a:rPr lang="en-US" dirty="0">
                <a:latin typeface="Whipsmart" pitchFamily="34" charset="0"/>
              </a:rPr>
              <a:t>”      </a:t>
            </a:r>
            <a:r>
              <a:rPr lang="hu-HU" dirty="0">
                <a:solidFill>
                  <a:schemeClr val="accent4">
                    <a:lumMod val="50000"/>
                  </a:schemeClr>
                </a:solidFill>
                <a:latin typeface="Whipsmart" pitchFamily="34" charset="0"/>
              </a:rPr>
              <a:t>vagyis a diffúz visszaverődési tényező</a:t>
            </a:r>
            <a:endParaRPr lang="en-US" dirty="0">
              <a:solidFill>
                <a:schemeClr val="accent4">
                  <a:lumMod val="50000"/>
                </a:schemeClr>
              </a:solidFill>
              <a:latin typeface="Whipsmart" pitchFamily="34" charset="0"/>
            </a:endParaRPr>
          </a:p>
        </p:txBody>
      </p:sp>
      <p:cxnSp>
        <p:nvCxnSpPr>
          <p:cNvPr id="22" name="Straight Arrow Connector 21"/>
          <p:cNvCxnSpPr/>
          <p:nvPr/>
        </p:nvCxnSpPr>
        <p:spPr>
          <a:xfrm>
            <a:off x="4572002" y="2243395"/>
            <a:ext cx="455119" cy="1014155"/>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5" name="Szövegdoboz 58"/>
          <p:cNvSpPr txBox="1"/>
          <p:nvPr/>
        </p:nvSpPr>
        <p:spPr>
          <a:xfrm>
            <a:off x="6918114" y="4187166"/>
            <a:ext cx="2011734" cy="2308324"/>
          </a:xfrm>
          <a:prstGeom prst="rect">
            <a:avLst/>
          </a:prstGeom>
          <a:noFill/>
        </p:spPr>
        <p:txBody>
          <a:bodyPr wrap="square" rtlCol="0">
            <a:spAutoFit/>
          </a:bodyPr>
          <a:lstStyle/>
          <a:p>
            <a:pPr algn="ctr"/>
            <a:r>
              <a:rPr lang="hu-HU" dirty="0">
                <a:latin typeface="Whipsmart" pitchFamily="34" charset="0"/>
              </a:rPr>
              <a:t>a fény beesési szögének koszinusza, ha pozitív</a:t>
            </a:r>
            <a:endParaRPr lang="en-US" dirty="0">
              <a:latin typeface="Whipsmart" pitchFamily="34" charset="0"/>
            </a:endParaRPr>
          </a:p>
          <a:p>
            <a:pPr algn="ctr"/>
            <a:endParaRPr lang="en-US" dirty="0">
              <a:solidFill>
                <a:schemeClr val="accent4">
                  <a:lumMod val="50000"/>
                </a:schemeClr>
              </a:solidFill>
              <a:latin typeface="Whipsmart" pitchFamily="34" charset="0"/>
            </a:endParaRPr>
          </a:p>
          <a:p>
            <a:pPr algn="ctr"/>
            <a:r>
              <a:rPr lang="hu-HU" dirty="0">
                <a:solidFill>
                  <a:schemeClr val="accent4">
                    <a:lumMod val="50000"/>
                  </a:schemeClr>
                </a:solidFill>
                <a:latin typeface="Whipsmart" pitchFamily="34" charset="0"/>
              </a:rPr>
              <a:t>a fényirány és felületi normális skalárszorzata</a:t>
            </a:r>
            <a:endParaRPr lang="en-US" dirty="0">
              <a:solidFill>
                <a:schemeClr val="accent4">
                  <a:lumMod val="50000"/>
                </a:schemeClr>
              </a:solidFill>
              <a:latin typeface="Whipsmart" pitchFamily="34" charset="0"/>
            </a:endParaRPr>
          </a:p>
        </p:txBody>
      </p:sp>
      <p:cxnSp>
        <p:nvCxnSpPr>
          <p:cNvPr id="26" name="Straight Arrow Connector 25"/>
          <p:cNvCxnSpPr>
            <a:stCxn id="25" idx="0"/>
          </p:cNvCxnSpPr>
          <p:nvPr/>
        </p:nvCxnSpPr>
        <p:spPr>
          <a:xfrm flipV="1">
            <a:off x="7923981" y="3714750"/>
            <a:ext cx="86524" cy="47241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6" name="Szövegdoboz 58"/>
          <p:cNvSpPr txBox="1"/>
          <p:nvPr/>
        </p:nvSpPr>
        <p:spPr>
          <a:xfrm>
            <a:off x="6894369" y="2321079"/>
            <a:ext cx="2038215" cy="646331"/>
          </a:xfrm>
          <a:prstGeom prst="rect">
            <a:avLst/>
          </a:prstGeom>
          <a:noFill/>
        </p:spPr>
        <p:txBody>
          <a:bodyPr wrap="square" rtlCol="0">
            <a:spAutoFit/>
          </a:bodyPr>
          <a:lstStyle/>
          <a:p>
            <a:pPr algn="ctr"/>
            <a:r>
              <a:rPr lang="hu-HU" dirty="0">
                <a:latin typeface="Whipsmart" pitchFamily="34" charset="0"/>
              </a:rPr>
              <a:t>negatív nem lehet, helyette nulla</a:t>
            </a:r>
            <a:endParaRPr lang="en-US" dirty="0">
              <a:latin typeface="Whipsmart" pitchFamily="34" charset="0"/>
            </a:endParaRPr>
          </a:p>
        </p:txBody>
      </p:sp>
      <p:cxnSp>
        <p:nvCxnSpPr>
          <p:cNvPr id="37" name="Straight Arrow Connector 36"/>
          <p:cNvCxnSpPr>
            <a:stCxn id="36" idx="2"/>
          </p:cNvCxnSpPr>
          <p:nvPr/>
        </p:nvCxnSpPr>
        <p:spPr>
          <a:xfrm>
            <a:off x="7913477" y="2967410"/>
            <a:ext cx="786770" cy="337205"/>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8" name="Szövegdoboz 58"/>
          <p:cNvSpPr txBox="1"/>
          <p:nvPr/>
        </p:nvSpPr>
        <p:spPr>
          <a:xfrm>
            <a:off x="1573306" y="4961344"/>
            <a:ext cx="2708762" cy="923330"/>
          </a:xfrm>
          <a:prstGeom prst="rect">
            <a:avLst/>
          </a:prstGeom>
          <a:noFill/>
        </p:spPr>
        <p:txBody>
          <a:bodyPr wrap="square" rtlCol="0">
            <a:spAutoFit/>
          </a:bodyPr>
          <a:lstStyle/>
          <a:p>
            <a:pPr algn="ctr"/>
            <a:r>
              <a:rPr lang="hu-HU" dirty="0" smtClean="0">
                <a:latin typeface="Whipsmart" pitchFamily="34" charset="0"/>
              </a:rPr>
              <a:t>fény pozíciója</a:t>
            </a:r>
            <a:endParaRPr lang="en-US" dirty="0">
              <a:latin typeface="Whipsmart" pitchFamily="34" charset="0"/>
            </a:endParaRPr>
          </a:p>
          <a:p>
            <a:pPr algn="ctr"/>
            <a:r>
              <a:rPr lang="hu-HU" dirty="0" smtClean="0">
                <a:latin typeface="Whipsmart" pitchFamily="34" charset="0"/>
              </a:rPr>
              <a:t>VAGY</a:t>
            </a:r>
            <a:endParaRPr lang="en-US" dirty="0">
              <a:latin typeface="Whipsmart" pitchFamily="34" charset="0"/>
            </a:endParaRPr>
          </a:p>
          <a:p>
            <a:pPr algn="ctr"/>
            <a:r>
              <a:rPr lang="hu-HU" dirty="0" smtClean="0">
                <a:latin typeface="Whipsmart" pitchFamily="34" charset="0"/>
              </a:rPr>
              <a:t>fény iránya</a:t>
            </a:r>
            <a:r>
              <a:rPr lang="en-US" dirty="0" smtClean="0">
                <a:latin typeface="Whipsmart" pitchFamily="34" charset="0"/>
              </a:rPr>
              <a:t> (</a:t>
            </a:r>
            <a:r>
              <a:rPr lang="hu-HU" dirty="0" smtClean="0">
                <a:latin typeface="Whipsmart" pitchFamily="34" charset="0"/>
              </a:rPr>
              <a:t>egységhosszú</a:t>
            </a:r>
            <a:r>
              <a:rPr lang="en-US" dirty="0" smtClean="0">
                <a:latin typeface="Whipsmart" pitchFamily="34" charset="0"/>
              </a:rPr>
              <a:t>)</a:t>
            </a:r>
            <a:endParaRPr lang="en-US" dirty="0">
              <a:latin typeface="Whipsmart" pitchFamily="34" charset="0"/>
            </a:endParaRPr>
          </a:p>
        </p:txBody>
      </p:sp>
      <p:cxnSp>
        <p:nvCxnSpPr>
          <p:cNvPr id="29" name="Straight Arrow Connector 28"/>
          <p:cNvCxnSpPr>
            <a:stCxn id="28" idx="0"/>
          </p:cNvCxnSpPr>
          <p:nvPr/>
        </p:nvCxnSpPr>
        <p:spPr>
          <a:xfrm flipH="1" flipV="1">
            <a:off x="2703675" y="4104868"/>
            <a:ext cx="224012" cy="85647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2" name="Szövegdoboz 58"/>
          <p:cNvSpPr txBox="1"/>
          <p:nvPr/>
        </p:nvSpPr>
        <p:spPr>
          <a:xfrm>
            <a:off x="4393329" y="4937107"/>
            <a:ext cx="2038215" cy="923330"/>
          </a:xfrm>
          <a:prstGeom prst="rect">
            <a:avLst/>
          </a:prstGeom>
          <a:noFill/>
        </p:spPr>
        <p:txBody>
          <a:bodyPr wrap="square" rtlCol="0">
            <a:spAutoFit/>
          </a:bodyPr>
          <a:lstStyle/>
          <a:p>
            <a:pPr algn="ctr"/>
            <a:r>
              <a:rPr lang="en-US" dirty="0">
                <a:latin typeface="Whipsmart" pitchFamily="34" charset="0"/>
              </a:rPr>
              <a:t>1 </a:t>
            </a:r>
            <a:r>
              <a:rPr lang="hu-HU" dirty="0" smtClean="0">
                <a:latin typeface="Whipsmart" pitchFamily="34" charset="0"/>
              </a:rPr>
              <a:t>pontfényre</a:t>
            </a:r>
            <a:endParaRPr lang="en-US" dirty="0">
              <a:latin typeface="Whipsmart" pitchFamily="34" charset="0"/>
            </a:endParaRPr>
          </a:p>
          <a:p>
            <a:pPr algn="ctr"/>
            <a:r>
              <a:rPr lang="hu-HU" dirty="0" smtClean="0">
                <a:latin typeface="Whipsmart" pitchFamily="34" charset="0"/>
              </a:rPr>
              <a:t>VAGY</a:t>
            </a:r>
            <a:endParaRPr lang="en-US" dirty="0">
              <a:latin typeface="Whipsmart" pitchFamily="34" charset="0"/>
            </a:endParaRPr>
          </a:p>
          <a:p>
            <a:pPr algn="ctr"/>
            <a:r>
              <a:rPr lang="en-US" dirty="0">
                <a:latin typeface="Whipsmart" pitchFamily="34" charset="0"/>
              </a:rPr>
              <a:t>0 </a:t>
            </a:r>
            <a:r>
              <a:rPr lang="hu-HU" dirty="0" smtClean="0">
                <a:latin typeface="Whipsmart" pitchFamily="34" charset="0"/>
              </a:rPr>
              <a:t>irányfényre</a:t>
            </a:r>
            <a:endParaRPr lang="en-US" dirty="0">
              <a:latin typeface="Whipsmart" pitchFamily="34" charset="0"/>
            </a:endParaRPr>
          </a:p>
        </p:txBody>
      </p:sp>
      <p:cxnSp>
        <p:nvCxnSpPr>
          <p:cNvPr id="33" name="Straight Arrow Connector 32"/>
          <p:cNvCxnSpPr>
            <a:stCxn id="32" idx="0"/>
          </p:cNvCxnSpPr>
          <p:nvPr/>
        </p:nvCxnSpPr>
        <p:spPr>
          <a:xfrm flipH="1" flipV="1">
            <a:off x="3970809" y="4011930"/>
            <a:ext cx="1441628" cy="925177"/>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32" idx="0"/>
          </p:cNvCxnSpPr>
          <p:nvPr/>
        </p:nvCxnSpPr>
        <p:spPr>
          <a:xfrm flipV="1">
            <a:off x="5412437" y="3740579"/>
            <a:ext cx="1771478" cy="119652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8" idx="0"/>
          </p:cNvCxnSpPr>
          <p:nvPr/>
        </p:nvCxnSpPr>
        <p:spPr>
          <a:xfrm flipV="1">
            <a:off x="2927687" y="3842498"/>
            <a:ext cx="2918527" cy="111884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2248288" y="5001610"/>
            <a:ext cx="2701103" cy="2797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p:cNvSpPr/>
          <p:nvPr/>
        </p:nvSpPr>
        <p:spPr>
          <a:xfrm>
            <a:off x="1612557" y="5538097"/>
            <a:ext cx="3405492" cy="2797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8281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8" name="Rectangle 4"/>
          <p:cNvSpPr>
            <a:spLocks noGrp="1" noChangeArrowheads="1"/>
          </p:cNvSpPr>
          <p:nvPr>
            <p:ph type="title"/>
          </p:nvPr>
        </p:nvSpPr>
        <p:spPr/>
        <p:txBody>
          <a:bodyPr/>
          <a:lstStyle/>
          <a:p>
            <a:pPr>
              <a:defRPr/>
            </a:pPr>
            <a:r>
              <a:rPr lang="hu-HU" dirty="0" smtClean="0"/>
              <a:t>Fényes felületek</a:t>
            </a:r>
          </a:p>
        </p:txBody>
      </p:sp>
      <p:sp>
        <p:nvSpPr>
          <p:cNvPr id="17411" name="AutoShape 5"/>
          <p:cNvSpPr>
            <a:spLocks noChangeArrowheads="1"/>
          </p:cNvSpPr>
          <p:nvPr/>
        </p:nvSpPr>
        <p:spPr bwMode="auto">
          <a:xfrm>
            <a:off x="2724729" y="2724049"/>
            <a:ext cx="1428750" cy="283369"/>
          </a:xfrm>
          <a:prstGeom prst="parallelogram">
            <a:avLst>
              <a:gd name="adj" fmla="val 126050"/>
            </a:avLst>
          </a:prstGeom>
          <a:solidFill>
            <a:schemeClr val="accent1"/>
          </a:solidFill>
          <a:ln w="12700">
            <a:solidFill>
              <a:schemeClr val="tx1"/>
            </a:solidFill>
            <a:miter lim="800000"/>
            <a:headEnd/>
            <a:tailEnd/>
          </a:ln>
        </p:spPr>
        <p:txBody>
          <a:bodyPr wrap="none" anchor="ctr"/>
          <a:lstStyle/>
          <a:p>
            <a:endParaRPr lang="en-US" sz="1350"/>
          </a:p>
        </p:txBody>
      </p:sp>
      <p:sp>
        <p:nvSpPr>
          <p:cNvPr id="17412" name="Line 6"/>
          <p:cNvSpPr>
            <a:spLocks noChangeShapeType="1"/>
          </p:cNvSpPr>
          <p:nvPr/>
        </p:nvSpPr>
        <p:spPr bwMode="auto">
          <a:xfrm flipH="1">
            <a:off x="3410530" y="2274095"/>
            <a:ext cx="551936" cy="501150"/>
          </a:xfrm>
          <a:prstGeom prst="line">
            <a:avLst/>
          </a:prstGeom>
          <a:noFill/>
          <a:ln w="73025">
            <a:solidFill>
              <a:schemeClr val="hlink"/>
            </a:solidFill>
            <a:round/>
            <a:headEnd/>
            <a:tailEnd type="triangle" w="med" len="med"/>
          </a:ln>
        </p:spPr>
        <p:txBody>
          <a:bodyPr wrap="none" anchor="ctr"/>
          <a:lstStyle/>
          <a:p>
            <a:endParaRPr lang="en-US" sz="1350"/>
          </a:p>
        </p:txBody>
      </p:sp>
      <p:sp>
        <p:nvSpPr>
          <p:cNvPr id="17413" name="Line 7"/>
          <p:cNvSpPr>
            <a:spLocks noChangeShapeType="1"/>
          </p:cNvSpPr>
          <p:nvPr/>
        </p:nvSpPr>
        <p:spPr bwMode="auto">
          <a:xfrm flipH="1" flipV="1">
            <a:off x="3410529" y="1981099"/>
            <a:ext cx="1191" cy="792956"/>
          </a:xfrm>
          <a:prstGeom prst="line">
            <a:avLst/>
          </a:prstGeom>
          <a:noFill/>
          <a:ln w="73025">
            <a:solidFill>
              <a:srgbClr val="00FF00"/>
            </a:solidFill>
            <a:round/>
            <a:headEnd/>
            <a:tailEnd type="triangle" w="med" len="med"/>
          </a:ln>
        </p:spPr>
        <p:txBody>
          <a:bodyPr wrap="none" anchor="ctr"/>
          <a:lstStyle/>
          <a:p>
            <a:endParaRPr lang="en-US" sz="1350"/>
          </a:p>
        </p:txBody>
      </p:sp>
      <p:sp>
        <p:nvSpPr>
          <p:cNvPr id="17417" name="Freeform 22"/>
          <p:cNvSpPr>
            <a:spLocks/>
          </p:cNvSpPr>
          <p:nvPr/>
        </p:nvSpPr>
        <p:spPr bwMode="auto">
          <a:xfrm>
            <a:off x="2770293" y="2084328"/>
            <a:ext cx="1212051" cy="746877"/>
          </a:xfrm>
          <a:custGeom>
            <a:avLst/>
            <a:gdLst>
              <a:gd name="T0" fmla="*/ 2147483647 w 1051"/>
              <a:gd name="T1" fmla="*/ 2147483647 h 648"/>
              <a:gd name="T2" fmla="*/ 2147483647 w 1051"/>
              <a:gd name="T3" fmla="*/ 2147483647 h 648"/>
              <a:gd name="T4" fmla="*/ 2147483647 w 1051"/>
              <a:gd name="T5" fmla="*/ 2147483647 h 648"/>
              <a:gd name="T6" fmla="*/ 2147483647 w 1051"/>
              <a:gd name="T7" fmla="*/ 2147483647 h 648"/>
              <a:gd name="T8" fmla="*/ 2147483647 w 1051"/>
              <a:gd name="T9" fmla="*/ 2147483647 h 648"/>
              <a:gd name="T10" fmla="*/ 2147483647 w 1051"/>
              <a:gd name="T11" fmla="*/ 2147483647 h 648"/>
              <a:gd name="T12" fmla="*/ 2147483647 w 1051"/>
              <a:gd name="T13" fmla="*/ 2147483647 h 648"/>
              <a:gd name="T14" fmla="*/ 2147483647 w 1051"/>
              <a:gd name="T15" fmla="*/ 2147483647 h 648"/>
              <a:gd name="T16" fmla="*/ 2147483647 w 1051"/>
              <a:gd name="T17" fmla="*/ 2147483647 h 648"/>
              <a:gd name="T18" fmla="*/ 2147483647 w 1051"/>
              <a:gd name="T19" fmla="*/ 2147483647 h 648"/>
              <a:gd name="T20" fmla="*/ 2147483647 w 1051"/>
              <a:gd name="T21" fmla="*/ 2147483647 h 648"/>
              <a:gd name="T22" fmla="*/ 2147483647 w 1051"/>
              <a:gd name="T23" fmla="*/ 2147483647 h 6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51"/>
              <a:gd name="T37" fmla="*/ 0 h 648"/>
              <a:gd name="T38" fmla="*/ 1051 w 1051"/>
              <a:gd name="T39" fmla="*/ 648 h 648"/>
              <a:gd name="connsiteX0" fmla="*/ 1463 w 9685"/>
              <a:gd name="connsiteY0" fmla="*/ 9771 h 9771"/>
              <a:gd name="connsiteX1" fmla="*/ 1862 w 9685"/>
              <a:gd name="connsiteY1" fmla="*/ 6592 h 9771"/>
              <a:gd name="connsiteX2" fmla="*/ 1396 w 9685"/>
              <a:gd name="connsiteY2" fmla="*/ 3984 h 9771"/>
              <a:gd name="connsiteX3" fmla="*/ 55 w 9685"/>
              <a:gd name="connsiteY3" fmla="*/ 18 h 9771"/>
              <a:gd name="connsiteX4" fmla="*/ 3423 w 9685"/>
              <a:gd name="connsiteY4" fmla="*/ 2549 h 9771"/>
              <a:gd name="connsiteX5" fmla="*/ 5193 w 9685"/>
              <a:gd name="connsiteY5" fmla="*/ 2209 h 9771"/>
              <a:gd name="connsiteX6" fmla="*/ 6658 w 9685"/>
              <a:gd name="connsiteY6" fmla="*/ 2502 h 9771"/>
              <a:gd name="connsiteX7" fmla="*/ 7876 w 9685"/>
              <a:gd name="connsiteY7" fmla="*/ 3336 h 9771"/>
              <a:gd name="connsiteX8" fmla="*/ 8818 w 9685"/>
              <a:gd name="connsiteY8" fmla="*/ 4678 h 9771"/>
              <a:gd name="connsiteX9" fmla="*/ 9293 w 9685"/>
              <a:gd name="connsiteY9" fmla="*/ 5898 h 9771"/>
              <a:gd name="connsiteX10" fmla="*/ 9645 w 9685"/>
              <a:gd name="connsiteY10" fmla="*/ 8212 h 9771"/>
              <a:gd name="connsiteX11" fmla="*/ 9683 w 9685"/>
              <a:gd name="connsiteY11" fmla="*/ 9771 h 9771"/>
              <a:gd name="connsiteX0" fmla="*/ 1511 w 10001"/>
              <a:gd name="connsiteY0" fmla="*/ 10000 h 10000"/>
              <a:gd name="connsiteX1" fmla="*/ 1923 w 10001"/>
              <a:gd name="connsiteY1" fmla="*/ 6746 h 10000"/>
              <a:gd name="connsiteX2" fmla="*/ 1441 w 10001"/>
              <a:gd name="connsiteY2" fmla="*/ 4077 h 10000"/>
              <a:gd name="connsiteX3" fmla="*/ 57 w 10001"/>
              <a:gd name="connsiteY3" fmla="*/ 18 h 10000"/>
              <a:gd name="connsiteX4" fmla="*/ 3534 w 10001"/>
              <a:gd name="connsiteY4" fmla="*/ 2609 h 10000"/>
              <a:gd name="connsiteX5" fmla="*/ 5362 w 10001"/>
              <a:gd name="connsiteY5" fmla="*/ 2261 h 10000"/>
              <a:gd name="connsiteX6" fmla="*/ 6875 w 10001"/>
              <a:gd name="connsiteY6" fmla="*/ 2561 h 10000"/>
              <a:gd name="connsiteX7" fmla="*/ 8132 w 10001"/>
              <a:gd name="connsiteY7" fmla="*/ 3414 h 10000"/>
              <a:gd name="connsiteX8" fmla="*/ 9105 w 10001"/>
              <a:gd name="connsiteY8" fmla="*/ 4788 h 10000"/>
              <a:gd name="connsiteX9" fmla="*/ 9713 w 10001"/>
              <a:gd name="connsiteY9" fmla="*/ 6546 h 10000"/>
              <a:gd name="connsiteX10" fmla="*/ 9959 w 10001"/>
              <a:gd name="connsiteY10" fmla="*/ 8404 h 10000"/>
              <a:gd name="connsiteX11" fmla="*/ 9998 w 10001"/>
              <a:gd name="connsiteY1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1" h="10000">
                <a:moveTo>
                  <a:pt x="1511" y="10000"/>
                </a:moveTo>
                <a:cubicBezTo>
                  <a:pt x="1579" y="9463"/>
                  <a:pt x="1933" y="7726"/>
                  <a:pt x="1923" y="6746"/>
                </a:cubicBezTo>
                <a:cubicBezTo>
                  <a:pt x="1913" y="5767"/>
                  <a:pt x="1756" y="5199"/>
                  <a:pt x="1441" y="4077"/>
                </a:cubicBezTo>
                <a:cubicBezTo>
                  <a:pt x="1128" y="2956"/>
                  <a:pt x="-297" y="271"/>
                  <a:pt x="57" y="18"/>
                </a:cubicBezTo>
                <a:cubicBezTo>
                  <a:pt x="410" y="-234"/>
                  <a:pt x="2650" y="2235"/>
                  <a:pt x="3534" y="2609"/>
                </a:cubicBezTo>
                <a:cubicBezTo>
                  <a:pt x="4418" y="2982"/>
                  <a:pt x="4801" y="2261"/>
                  <a:pt x="5362" y="2261"/>
                </a:cubicBezTo>
                <a:cubicBezTo>
                  <a:pt x="5922" y="2261"/>
                  <a:pt x="6413" y="2368"/>
                  <a:pt x="6875" y="2561"/>
                </a:cubicBezTo>
                <a:cubicBezTo>
                  <a:pt x="7336" y="2753"/>
                  <a:pt x="7758" y="3034"/>
                  <a:pt x="8132" y="3414"/>
                </a:cubicBezTo>
                <a:cubicBezTo>
                  <a:pt x="8505" y="3778"/>
                  <a:pt x="8842" y="4266"/>
                  <a:pt x="9105" y="4788"/>
                </a:cubicBezTo>
                <a:cubicBezTo>
                  <a:pt x="9368" y="5310"/>
                  <a:pt x="9576" y="5930"/>
                  <a:pt x="9713" y="6546"/>
                </a:cubicBezTo>
                <a:cubicBezTo>
                  <a:pt x="9861" y="7146"/>
                  <a:pt x="9900" y="7741"/>
                  <a:pt x="9959" y="8404"/>
                </a:cubicBezTo>
                <a:cubicBezTo>
                  <a:pt x="10028" y="9069"/>
                  <a:pt x="9989" y="9668"/>
                  <a:pt x="9998" y="10000"/>
                </a:cubicBezTo>
              </a:path>
            </a:pathLst>
          </a:custGeom>
          <a:noFill/>
          <a:ln w="34925" cap="flat" cmpd="sng">
            <a:solidFill>
              <a:schemeClr val="tx1"/>
            </a:solidFill>
            <a:prstDash val="solid"/>
            <a:round/>
            <a:headEnd type="none" w="med" len="med"/>
            <a:tailEnd type="none" w="med" len="med"/>
          </a:ln>
        </p:spPr>
        <p:txBody>
          <a:bodyPr wrap="none" anchor="ctr"/>
          <a:lstStyle/>
          <a:p>
            <a:endParaRPr lang="en-US" sz="1350"/>
          </a:p>
        </p:txBody>
      </p:sp>
      <p:sp>
        <p:nvSpPr>
          <p:cNvPr id="17418" name="Line 23"/>
          <p:cNvSpPr>
            <a:spLocks noChangeShapeType="1"/>
          </p:cNvSpPr>
          <p:nvPr/>
        </p:nvSpPr>
        <p:spPr bwMode="auto">
          <a:xfrm flipH="1" flipV="1">
            <a:off x="2667579" y="1981099"/>
            <a:ext cx="742950" cy="792956"/>
          </a:xfrm>
          <a:prstGeom prst="line">
            <a:avLst/>
          </a:prstGeom>
          <a:noFill/>
          <a:ln w="73025">
            <a:solidFill>
              <a:schemeClr val="hlink"/>
            </a:solidFill>
            <a:round/>
            <a:headEnd/>
            <a:tailEnd type="triangle" w="med" len="med"/>
          </a:ln>
        </p:spPr>
        <p:txBody>
          <a:bodyPr wrap="none" anchor="ctr"/>
          <a:lstStyle/>
          <a:p>
            <a:endParaRPr lang="en-US" sz="1350"/>
          </a:p>
        </p:txBody>
      </p:sp>
      <p:sp>
        <p:nvSpPr>
          <p:cNvPr id="17419" name="Line 25"/>
          <p:cNvSpPr>
            <a:spLocks noChangeShapeType="1"/>
          </p:cNvSpPr>
          <p:nvPr/>
        </p:nvSpPr>
        <p:spPr bwMode="auto">
          <a:xfrm flipH="1" flipV="1">
            <a:off x="2610429" y="2323998"/>
            <a:ext cx="800100" cy="452438"/>
          </a:xfrm>
          <a:prstGeom prst="line">
            <a:avLst/>
          </a:prstGeom>
          <a:noFill/>
          <a:ln w="73025">
            <a:solidFill>
              <a:schemeClr val="hlink"/>
            </a:solidFill>
            <a:round/>
            <a:headEnd/>
            <a:tailEnd type="triangle" w="med" len="med"/>
          </a:ln>
        </p:spPr>
        <p:txBody>
          <a:bodyPr wrap="none" anchor="ctr"/>
          <a:lstStyle/>
          <a:p>
            <a:endParaRPr lang="en-US" sz="1350"/>
          </a:p>
        </p:txBody>
      </p:sp>
      <p:sp>
        <p:nvSpPr>
          <p:cNvPr id="17420" name="Freeform 27"/>
          <p:cNvSpPr>
            <a:spLocks/>
          </p:cNvSpPr>
          <p:nvPr/>
        </p:nvSpPr>
        <p:spPr bwMode="auto">
          <a:xfrm>
            <a:off x="4809607" y="1755127"/>
            <a:ext cx="2862263" cy="810815"/>
          </a:xfrm>
          <a:custGeom>
            <a:avLst/>
            <a:gdLst>
              <a:gd name="T0" fmla="*/ 0 w 2404"/>
              <a:gd name="T1" fmla="*/ 0 h 681"/>
              <a:gd name="T2" fmla="*/ 2147483647 w 2404"/>
              <a:gd name="T3" fmla="*/ 2147483647 h 681"/>
              <a:gd name="T4" fmla="*/ 2147483647 w 2404"/>
              <a:gd name="T5" fmla="*/ 2147483647 h 681"/>
              <a:gd name="T6" fmla="*/ 2147483647 w 2404"/>
              <a:gd name="T7" fmla="*/ 2147483647 h 681"/>
              <a:gd name="T8" fmla="*/ 2147483647 w 2404"/>
              <a:gd name="T9" fmla="*/ 2147483647 h 681"/>
              <a:gd name="T10" fmla="*/ 2147483647 w 2404"/>
              <a:gd name="T11" fmla="*/ 2147483647 h 681"/>
              <a:gd name="T12" fmla="*/ 2147483647 w 2404"/>
              <a:gd name="T13" fmla="*/ 2147483647 h 681"/>
              <a:gd name="T14" fmla="*/ 0 60000 65536"/>
              <a:gd name="T15" fmla="*/ 0 60000 65536"/>
              <a:gd name="T16" fmla="*/ 0 60000 65536"/>
              <a:gd name="T17" fmla="*/ 0 60000 65536"/>
              <a:gd name="T18" fmla="*/ 0 60000 65536"/>
              <a:gd name="T19" fmla="*/ 0 60000 65536"/>
              <a:gd name="T20" fmla="*/ 0 60000 65536"/>
              <a:gd name="T21" fmla="*/ 0 w 2404"/>
              <a:gd name="T22" fmla="*/ 0 h 681"/>
              <a:gd name="T23" fmla="*/ 2404 w 2404"/>
              <a:gd name="T24" fmla="*/ 681 h 6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04" h="681">
                <a:moveTo>
                  <a:pt x="0" y="0"/>
                </a:moveTo>
                <a:lnTo>
                  <a:pt x="272" y="681"/>
                </a:lnTo>
                <a:lnTo>
                  <a:pt x="680" y="227"/>
                </a:lnTo>
                <a:lnTo>
                  <a:pt x="1224" y="635"/>
                </a:lnTo>
                <a:lnTo>
                  <a:pt x="1406" y="46"/>
                </a:lnTo>
                <a:lnTo>
                  <a:pt x="1859" y="681"/>
                </a:lnTo>
                <a:lnTo>
                  <a:pt x="2404" y="46"/>
                </a:lnTo>
              </a:path>
            </a:pathLst>
          </a:custGeom>
          <a:noFill/>
          <a:ln w="38100" cap="flat" cmpd="sng">
            <a:solidFill>
              <a:schemeClr val="tx1"/>
            </a:solidFill>
            <a:prstDash val="solid"/>
            <a:round/>
            <a:headEnd type="none" w="med" len="med"/>
            <a:tailEnd type="none" w="med" len="med"/>
          </a:ln>
        </p:spPr>
        <p:txBody>
          <a:bodyPr/>
          <a:lstStyle/>
          <a:p>
            <a:endParaRPr lang="en-US" sz="1350"/>
          </a:p>
        </p:txBody>
      </p:sp>
      <p:sp>
        <p:nvSpPr>
          <p:cNvPr id="17421" name="Line 28"/>
          <p:cNvSpPr>
            <a:spLocks noChangeShapeType="1"/>
          </p:cNvSpPr>
          <p:nvPr/>
        </p:nvSpPr>
        <p:spPr bwMode="auto">
          <a:xfrm flipH="1">
            <a:off x="5025112" y="999078"/>
            <a:ext cx="1510903" cy="1243013"/>
          </a:xfrm>
          <a:prstGeom prst="line">
            <a:avLst/>
          </a:prstGeom>
          <a:noFill/>
          <a:ln w="38100">
            <a:solidFill>
              <a:schemeClr val="accent2"/>
            </a:solidFill>
            <a:round/>
            <a:headEnd/>
            <a:tailEnd type="triangle" w="med" len="med"/>
          </a:ln>
        </p:spPr>
        <p:txBody>
          <a:bodyPr/>
          <a:lstStyle/>
          <a:p>
            <a:endParaRPr lang="en-US" sz="1350"/>
          </a:p>
        </p:txBody>
      </p:sp>
      <p:sp>
        <p:nvSpPr>
          <p:cNvPr id="17422" name="Line 29"/>
          <p:cNvSpPr>
            <a:spLocks noChangeShapeType="1"/>
          </p:cNvSpPr>
          <p:nvPr/>
        </p:nvSpPr>
        <p:spPr bwMode="auto">
          <a:xfrm flipH="1">
            <a:off x="5781159" y="1161003"/>
            <a:ext cx="1188244" cy="971550"/>
          </a:xfrm>
          <a:prstGeom prst="line">
            <a:avLst/>
          </a:prstGeom>
          <a:noFill/>
          <a:ln w="38100">
            <a:solidFill>
              <a:schemeClr val="accent2"/>
            </a:solidFill>
            <a:round/>
            <a:headEnd/>
            <a:tailEnd type="triangle" w="med" len="med"/>
          </a:ln>
        </p:spPr>
        <p:txBody>
          <a:bodyPr/>
          <a:lstStyle/>
          <a:p>
            <a:endParaRPr lang="en-US" sz="1350"/>
          </a:p>
        </p:txBody>
      </p:sp>
      <p:sp>
        <p:nvSpPr>
          <p:cNvPr id="17423" name="Line 30"/>
          <p:cNvSpPr>
            <a:spLocks noChangeShapeType="1"/>
          </p:cNvSpPr>
          <p:nvPr/>
        </p:nvSpPr>
        <p:spPr bwMode="auto">
          <a:xfrm flipH="1">
            <a:off x="6590783" y="1431275"/>
            <a:ext cx="648891" cy="485775"/>
          </a:xfrm>
          <a:prstGeom prst="line">
            <a:avLst/>
          </a:prstGeom>
          <a:noFill/>
          <a:ln w="38100">
            <a:solidFill>
              <a:schemeClr val="accent2"/>
            </a:solidFill>
            <a:round/>
            <a:headEnd/>
            <a:tailEnd type="triangle" w="med" len="med"/>
          </a:ln>
        </p:spPr>
        <p:txBody>
          <a:bodyPr/>
          <a:lstStyle/>
          <a:p>
            <a:endParaRPr lang="en-US" sz="1350"/>
          </a:p>
        </p:txBody>
      </p:sp>
      <p:sp>
        <p:nvSpPr>
          <p:cNvPr id="17424" name="Line 31"/>
          <p:cNvSpPr>
            <a:spLocks noChangeShapeType="1"/>
          </p:cNvSpPr>
          <p:nvPr/>
        </p:nvSpPr>
        <p:spPr bwMode="auto">
          <a:xfrm flipV="1">
            <a:off x="6590783" y="1377697"/>
            <a:ext cx="486966" cy="539354"/>
          </a:xfrm>
          <a:prstGeom prst="line">
            <a:avLst/>
          </a:prstGeom>
          <a:noFill/>
          <a:ln w="38100">
            <a:solidFill>
              <a:schemeClr val="hlink"/>
            </a:solidFill>
            <a:round/>
            <a:headEnd/>
            <a:tailEnd type="triangle" w="med" len="med"/>
          </a:ln>
        </p:spPr>
        <p:txBody>
          <a:bodyPr/>
          <a:lstStyle/>
          <a:p>
            <a:endParaRPr lang="en-US" sz="1350"/>
          </a:p>
        </p:txBody>
      </p:sp>
      <p:sp>
        <p:nvSpPr>
          <p:cNvPr id="17425" name="Line 32"/>
          <p:cNvSpPr>
            <a:spLocks noChangeShapeType="1"/>
          </p:cNvSpPr>
          <p:nvPr/>
        </p:nvSpPr>
        <p:spPr bwMode="auto">
          <a:xfrm flipV="1">
            <a:off x="5781157" y="1161004"/>
            <a:ext cx="215504" cy="917972"/>
          </a:xfrm>
          <a:prstGeom prst="line">
            <a:avLst/>
          </a:prstGeom>
          <a:noFill/>
          <a:ln w="38100">
            <a:solidFill>
              <a:schemeClr val="hlink"/>
            </a:solidFill>
            <a:round/>
            <a:headEnd/>
            <a:tailEnd type="triangle" w="med" len="med"/>
          </a:ln>
        </p:spPr>
        <p:txBody>
          <a:bodyPr/>
          <a:lstStyle/>
          <a:p>
            <a:endParaRPr lang="en-US" sz="1350"/>
          </a:p>
        </p:txBody>
      </p:sp>
      <p:sp>
        <p:nvSpPr>
          <p:cNvPr id="17426" name="Line 33"/>
          <p:cNvSpPr>
            <a:spLocks noChangeShapeType="1"/>
          </p:cNvSpPr>
          <p:nvPr/>
        </p:nvSpPr>
        <p:spPr bwMode="auto">
          <a:xfrm>
            <a:off x="5078690" y="2242090"/>
            <a:ext cx="270272" cy="53579"/>
          </a:xfrm>
          <a:prstGeom prst="line">
            <a:avLst/>
          </a:prstGeom>
          <a:noFill/>
          <a:ln w="38100">
            <a:solidFill>
              <a:schemeClr val="hlink"/>
            </a:solidFill>
            <a:round/>
            <a:headEnd/>
            <a:tailEnd type="triangle" w="med" len="med"/>
          </a:ln>
        </p:spPr>
        <p:txBody>
          <a:bodyPr/>
          <a:lstStyle/>
          <a:p>
            <a:endParaRPr lang="en-US" sz="1350"/>
          </a:p>
        </p:txBody>
      </p:sp>
      <p:sp>
        <p:nvSpPr>
          <p:cNvPr id="17427" name="Line 34"/>
          <p:cNvSpPr>
            <a:spLocks noChangeShapeType="1"/>
          </p:cNvSpPr>
          <p:nvPr/>
        </p:nvSpPr>
        <p:spPr bwMode="auto">
          <a:xfrm flipV="1">
            <a:off x="5348961" y="1322928"/>
            <a:ext cx="108347" cy="972741"/>
          </a:xfrm>
          <a:prstGeom prst="line">
            <a:avLst/>
          </a:prstGeom>
          <a:noFill/>
          <a:ln w="38100">
            <a:solidFill>
              <a:schemeClr val="hlink"/>
            </a:solidFill>
            <a:round/>
            <a:headEnd/>
            <a:tailEnd type="triangle" w="med" len="med"/>
          </a:ln>
        </p:spPr>
        <p:txBody>
          <a:bodyPr/>
          <a:lstStyle/>
          <a:p>
            <a:endParaRPr lang="en-US" sz="1350"/>
          </a:p>
        </p:txBody>
      </p:sp>
      <p:pic>
        <p:nvPicPr>
          <p:cNvPr id="17428" name="Picture 35" descr="shadphong"/>
          <p:cNvPicPr>
            <a:picLocks noChangeAspect="1" noChangeArrowheads="1"/>
          </p:cNvPicPr>
          <p:nvPr/>
        </p:nvPicPr>
        <p:blipFill>
          <a:blip r:embed="rId4" cstate="print"/>
          <a:srcRect/>
          <a:stretch>
            <a:fillRect/>
          </a:stretch>
        </p:blipFill>
        <p:spPr bwMode="auto">
          <a:xfrm>
            <a:off x="1547812" y="4670822"/>
            <a:ext cx="1890713" cy="1260872"/>
          </a:xfrm>
          <a:prstGeom prst="rect">
            <a:avLst/>
          </a:prstGeom>
          <a:noFill/>
          <a:ln w="9525">
            <a:noFill/>
            <a:miter lim="800000"/>
            <a:headEnd/>
            <a:tailEnd/>
          </a:ln>
        </p:spPr>
      </p:pic>
      <p:pic>
        <p:nvPicPr>
          <p:cNvPr id="17429" name="Picture 36"/>
          <p:cNvPicPr>
            <a:picLocks noChangeAspect="1" noChangeArrowheads="1"/>
          </p:cNvPicPr>
          <p:nvPr/>
        </p:nvPicPr>
        <p:blipFill>
          <a:blip r:embed="rId5" cstate="print"/>
          <a:srcRect/>
          <a:stretch>
            <a:fillRect/>
          </a:stretch>
        </p:blipFill>
        <p:spPr bwMode="auto">
          <a:xfrm>
            <a:off x="1169194" y="3482580"/>
            <a:ext cx="1944291" cy="1296590"/>
          </a:xfrm>
          <a:prstGeom prst="rect">
            <a:avLst/>
          </a:prstGeom>
          <a:noFill/>
          <a:ln w="9525">
            <a:noFill/>
            <a:miter lim="800000"/>
            <a:headEnd/>
            <a:tailEnd/>
          </a:ln>
        </p:spPr>
      </p:pic>
      <p:pic>
        <p:nvPicPr>
          <p:cNvPr id="17430" name="Picture 37"/>
          <p:cNvPicPr>
            <a:picLocks noChangeAspect="1" noChangeArrowheads="1"/>
          </p:cNvPicPr>
          <p:nvPr/>
        </p:nvPicPr>
        <p:blipFill>
          <a:blip r:embed="rId6" cstate="print"/>
          <a:srcRect/>
          <a:stretch>
            <a:fillRect/>
          </a:stretch>
        </p:blipFill>
        <p:spPr bwMode="auto">
          <a:xfrm>
            <a:off x="5975747" y="4142185"/>
            <a:ext cx="1943100" cy="1808559"/>
          </a:xfrm>
          <a:prstGeom prst="rect">
            <a:avLst/>
          </a:prstGeom>
          <a:noFill/>
          <a:ln w="38100" algn="ctr">
            <a:noFill/>
            <a:miter lim="800000"/>
            <a:headEnd/>
            <a:tailEnd/>
          </a:ln>
        </p:spPr>
      </p:pic>
      <p:pic>
        <p:nvPicPr>
          <p:cNvPr id="17431" name="Picture 39"/>
          <p:cNvPicPr>
            <a:picLocks noChangeAspect="1" noChangeArrowheads="1"/>
          </p:cNvPicPr>
          <p:nvPr/>
        </p:nvPicPr>
        <p:blipFill>
          <a:blip r:embed="rId7" cstate="print"/>
          <a:srcRect/>
          <a:stretch>
            <a:fillRect/>
          </a:stretch>
        </p:blipFill>
        <p:spPr bwMode="auto">
          <a:xfrm>
            <a:off x="3492103" y="4131470"/>
            <a:ext cx="2375297" cy="1794272"/>
          </a:xfrm>
          <a:prstGeom prst="rect">
            <a:avLst/>
          </a:prstGeom>
          <a:noFill/>
          <a:ln w="57150" algn="ctr">
            <a:noFill/>
            <a:miter lim="800000"/>
            <a:headEnd/>
            <a:tailEnd/>
          </a:ln>
        </p:spPr>
      </p:pic>
      <p:sp>
        <p:nvSpPr>
          <p:cNvPr id="17433" name="Rectangle 41"/>
          <p:cNvSpPr>
            <a:spLocks noChangeArrowheads="1"/>
          </p:cNvSpPr>
          <p:nvPr/>
        </p:nvSpPr>
        <p:spPr bwMode="auto">
          <a:xfrm>
            <a:off x="4997727" y="2577847"/>
            <a:ext cx="2478564" cy="415498"/>
          </a:xfrm>
          <a:prstGeom prst="rect">
            <a:avLst/>
          </a:prstGeom>
          <a:noFill/>
        </p:spPr>
        <p:txBody>
          <a:bodyPr wrap="none" rtlCol="0">
            <a:spAutoFit/>
          </a:bodyPr>
          <a:lstStyle/>
          <a:p>
            <a:r>
              <a:rPr lang="hu-HU" sz="2100" dirty="0" smtClean="0">
                <a:latin typeface="Whipsmart" pitchFamily="34" charset="0"/>
              </a:rPr>
              <a:t>pixelben látszó felület</a:t>
            </a:r>
            <a:endParaRPr lang="hu-HU" sz="2100" dirty="0">
              <a:latin typeface="Whipsmart" pitchFamily="34" charset="0"/>
            </a:endParaRPr>
          </a:p>
        </p:txBody>
      </p:sp>
      <p:sp>
        <p:nvSpPr>
          <p:cNvPr id="17434" name="Text Box 42"/>
          <p:cNvSpPr txBox="1">
            <a:spLocks noChangeArrowheads="1"/>
          </p:cNvSpPr>
          <p:nvPr/>
        </p:nvSpPr>
        <p:spPr bwMode="auto">
          <a:xfrm>
            <a:off x="2527086" y="2971800"/>
            <a:ext cx="2182008" cy="415498"/>
          </a:xfrm>
          <a:prstGeom prst="rect">
            <a:avLst/>
          </a:prstGeom>
          <a:noFill/>
        </p:spPr>
        <p:txBody>
          <a:bodyPr wrap="none" rtlCol="0">
            <a:spAutoFit/>
          </a:bodyPr>
          <a:lstStyle>
            <a:defPPr>
              <a:defRPr lang="en-US"/>
            </a:defPPr>
            <a:lvl1pPr>
              <a:defRPr sz="2800">
                <a:latin typeface="Whipsmart" pitchFamily="34" charset="0"/>
              </a:defRPr>
            </a:lvl1pPr>
          </a:lstStyle>
          <a:p>
            <a:r>
              <a:rPr lang="hu-HU" sz="2100" dirty="0" smtClean="0"/>
              <a:t>tapasztalati modell</a:t>
            </a:r>
            <a:endParaRPr lang="hu-HU" sz="2100" dirty="0"/>
          </a:p>
        </p:txBody>
      </p:sp>
      <p:sp>
        <p:nvSpPr>
          <p:cNvPr id="17435" name="Line 43"/>
          <p:cNvSpPr>
            <a:spLocks noChangeShapeType="1"/>
          </p:cNvSpPr>
          <p:nvPr/>
        </p:nvSpPr>
        <p:spPr bwMode="auto">
          <a:xfrm>
            <a:off x="4719121" y="2320672"/>
            <a:ext cx="2964656" cy="0"/>
          </a:xfrm>
          <a:prstGeom prst="line">
            <a:avLst/>
          </a:prstGeom>
          <a:noFill/>
          <a:ln w="12700">
            <a:solidFill>
              <a:schemeClr val="tx1"/>
            </a:solidFill>
            <a:prstDash val="dash"/>
            <a:round/>
            <a:headEnd/>
            <a:tailEnd/>
          </a:ln>
        </p:spPr>
        <p:txBody>
          <a:bodyPr/>
          <a:lstStyle/>
          <a:p>
            <a:endParaRPr lang="en-US" sz="1350"/>
          </a:p>
        </p:txBody>
      </p:sp>
      <p:pic>
        <p:nvPicPr>
          <p:cNvPr id="38" name="Picture 37"/>
          <p:cNvPicPr>
            <a:picLocks noChangeAspect="1"/>
          </p:cNvPicPr>
          <p:nvPr/>
        </p:nvPicPr>
        <p:blipFill>
          <a:blip r:embed="rId8" cstate="print"/>
          <a:stretch>
            <a:fillRect/>
          </a:stretch>
        </p:blipFill>
        <p:spPr>
          <a:xfrm rot="1495480">
            <a:off x="2056385" y="1979342"/>
            <a:ext cx="532293" cy="468768"/>
          </a:xfrm>
          <a:prstGeom prst="rect">
            <a:avLst/>
          </a:prstGeom>
        </p:spPr>
      </p:pic>
      <p:sp>
        <p:nvSpPr>
          <p:cNvPr id="39" name="Sun 38"/>
          <p:cNvSpPr/>
          <p:nvPr/>
        </p:nvSpPr>
        <p:spPr>
          <a:xfrm>
            <a:off x="3946405" y="1865386"/>
            <a:ext cx="455286" cy="455286"/>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pic>
        <p:nvPicPr>
          <p:cNvPr id="28" name="Picture 27"/>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3489930" y="2339155"/>
            <a:ext cx="179248" cy="211062"/>
          </a:xfrm>
          <a:prstGeom prst="rect">
            <a:avLst/>
          </a:prstGeom>
        </p:spPr>
      </p:pic>
    </p:spTree>
    <p:extLst>
      <p:ext uri="{BB962C8B-B14F-4D97-AF65-F5344CB8AC3E}">
        <p14:creationId xmlns:p14="http://schemas.microsoft.com/office/powerpoint/2010/main" val="372454537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Irányok jelölése</a:t>
            </a:r>
            <a:endParaRPr lang="en-US" dirty="0"/>
          </a:p>
        </p:txBody>
      </p:sp>
      <p:sp>
        <p:nvSpPr>
          <p:cNvPr id="27" name="Rectangle 16"/>
          <p:cNvSpPr>
            <a:spLocks noChangeArrowheads="1"/>
          </p:cNvSpPr>
          <p:nvPr/>
        </p:nvSpPr>
        <p:spPr bwMode="auto">
          <a:xfrm>
            <a:off x="4717044" y="2228850"/>
            <a:ext cx="4426956" cy="2631490"/>
          </a:xfrm>
          <a:prstGeom prst="rect">
            <a:avLst/>
          </a:prstGeom>
          <a:noFill/>
          <a:ln w="12700">
            <a:noFill/>
            <a:miter lim="800000"/>
            <a:headEnd/>
            <a:tailEnd/>
          </a:ln>
        </p:spPr>
        <p:txBody>
          <a:bodyPr wrap="square">
            <a:spAutoFit/>
          </a:bodyPr>
          <a:lstStyle/>
          <a:p>
            <a:pPr>
              <a:lnSpc>
                <a:spcPts val="3300"/>
              </a:lnSpc>
            </a:pPr>
            <a:r>
              <a:rPr lang="hu-HU" sz="2400" dirty="0" smtClean="0">
                <a:latin typeface="Whipsmart" pitchFamily="34" charset="0"/>
                <a:sym typeface="Symbol" pitchFamily="18" charset="2"/>
              </a:rPr>
              <a:t>árnyalt felületi pont</a:t>
            </a:r>
            <a:endParaRPr lang="en-US" sz="2400" dirty="0">
              <a:latin typeface="Whipsmart" pitchFamily="34" charset="0"/>
              <a:sym typeface="Symbol" pitchFamily="18" charset="2"/>
            </a:endParaRPr>
          </a:p>
          <a:p>
            <a:pPr>
              <a:lnSpc>
                <a:spcPts val="3300"/>
              </a:lnSpc>
            </a:pPr>
            <a:r>
              <a:rPr lang="hu-HU" sz="2400" dirty="0" smtClean="0">
                <a:latin typeface="Whipsmart" pitchFamily="34" charset="0"/>
                <a:sym typeface="Symbol" pitchFamily="18" charset="2"/>
              </a:rPr>
              <a:t>felületi normálvektor</a:t>
            </a:r>
            <a:endParaRPr lang="en-US" sz="2400" dirty="0">
              <a:latin typeface="Whipsmart" pitchFamily="34" charset="0"/>
              <a:sym typeface="Symbol" pitchFamily="18" charset="2"/>
            </a:endParaRPr>
          </a:p>
          <a:p>
            <a:pPr>
              <a:lnSpc>
                <a:spcPts val="3300"/>
              </a:lnSpc>
            </a:pPr>
            <a:r>
              <a:rPr lang="hu-HU" sz="2400" dirty="0" smtClean="0">
                <a:latin typeface="Whipsmart" pitchFamily="34" charset="0"/>
                <a:sym typeface="Symbol" pitchFamily="18" charset="2"/>
              </a:rPr>
              <a:t>nézeti irány</a:t>
            </a:r>
            <a:endParaRPr lang="en-US" sz="2400" dirty="0">
              <a:latin typeface="Whipsmart" pitchFamily="34" charset="0"/>
              <a:sym typeface="Symbol" pitchFamily="18" charset="2"/>
            </a:endParaRPr>
          </a:p>
          <a:p>
            <a:pPr>
              <a:lnSpc>
                <a:spcPts val="3300"/>
              </a:lnSpc>
            </a:pPr>
            <a:r>
              <a:rPr lang="hu-HU" sz="2400" dirty="0" smtClean="0">
                <a:latin typeface="Whipsmart" pitchFamily="34" charset="0"/>
                <a:sym typeface="Symbol" pitchFamily="18" charset="2"/>
              </a:rPr>
              <a:t>fényirány</a:t>
            </a:r>
            <a:endParaRPr lang="en-US" sz="2400" dirty="0">
              <a:latin typeface="Whipsmart" pitchFamily="34" charset="0"/>
              <a:sym typeface="Symbol" pitchFamily="18" charset="2"/>
            </a:endParaRPr>
          </a:p>
          <a:p>
            <a:pPr>
              <a:lnSpc>
                <a:spcPts val="3300"/>
              </a:lnSpc>
            </a:pPr>
            <a:r>
              <a:rPr lang="hu-HU" sz="2400" dirty="0" smtClean="0">
                <a:latin typeface="Whipsmart" pitchFamily="34" charset="0"/>
                <a:sym typeface="Symbol" pitchFamily="18" charset="2"/>
              </a:rPr>
              <a:t>félúton a nézeti- és fényirány között</a:t>
            </a:r>
            <a:endParaRPr lang="en-US" sz="2400" dirty="0">
              <a:latin typeface="Whipsmart" pitchFamily="34" charset="0"/>
              <a:sym typeface="Symbol" pitchFamily="18" charset="2"/>
            </a:endParaRPr>
          </a:p>
          <a:p>
            <a:pPr>
              <a:lnSpc>
                <a:spcPts val="3300"/>
              </a:lnSpc>
            </a:pPr>
            <a:r>
              <a:rPr lang="hu-HU" sz="2400" dirty="0" smtClean="0">
                <a:latin typeface="Whipsmart" pitchFamily="34" charset="0"/>
                <a:sym typeface="Symbol" pitchFamily="18" charset="2"/>
              </a:rPr>
              <a:t>eltérés az ideális esettől</a:t>
            </a:r>
            <a:endParaRPr lang="en-US" sz="2400" dirty="0">
              <a:latin typeface="Whipsmart" pitchFamily="34" charset="0"/>
              <a:sym typeface="Symbol" pitchFamily="18" charset="2"/>
            </a:endParaRPr>
          </a:p>
        </p:txBody>
      </p:sp>
      <p:pic>
        <p:nvPicPr>
          <p:cNvPr id="24" name="Picture 62"/>
          <p:cNvPicPr>
            <a:picLocks noChangeAspect="1"/>
          </p:cNvPicPr>
          <p:nvPr/>
        </p:nvPicPr>
        <p:blipFill>
          <a:blip r:embed="rId10" cstate="print"/>
          <a:stretch>
            <a:fillRect/>
          </a:stretch>
        </p:blipFill>
        <p:spPr>
          <a:xfrm rot="1800000">
            <a:off x="1204950" y="3874794"/>
            <a:ext cx="447816" cy="394373"/>
          </a:xfrm>
          <a:prstGeom prst="rect">
            <a:avLst/>
          </a:prstGeom>
        </p:spPr>
      </p:pic>
      <p:sp>
        <p:nvSpPr>
          <p:cNvPr id="31" name="Text Box 3"/>
          <p:cNvSpPr txBox="1">
            <a:spLocks noChangeArrowheads="1"/>
          </p:cNvSpPr>
          <p:nvPr/>
        </p:nvSpPr>
        <p:spPr bwMode="auto">
          <a:xfrm>
            <a:off x="1495925" y="3934515"/>
            <a:ext cx="184731" cy="461665"/>
          </a:xfrm>
          <a:prstGeom prst="rect">
            <a:avLst/>
          </a:prstGeom>
          <a:noFill/>
          <a:ln w="12700">
            <a:noFill/>
            <a:miter lim="800000"/>
            <a:headEnd/>
            <a:tailEnd/>
          </a:ln>
        </p:spPr>
        <p:txBody>
          <a:bodyPr wrap="none">
            <a:spAutoFit/>
          </a:bodyPr>
          <a:lstStyle/>
          <a:p>
            <a:endParaRPr lang="es-ES_tradnl" sz="2400"/>
          </a:p>
        </p:txBody>
      </p:sp>
      <p:sp>
        <p:nvSpPr>
          <p:cNvPr id="37" name="Line 5"/>
          <p:cNvSpPr>
            <a:spLocks noChangeShapeType="1"/>
          </p:cNvSpPr>
          <p:nvPr/>
        </p:nvSpPr>
        <p:spPr bwMode="auto">
          <a:xfrm flipH="1" flipV="1">
            <a:off x="1630463" y="4194070"/>
            <a:ext cx="1143000" cy="685800"/>
          </a:xfrm>
          <a:prstGeom prst="line">
            <a:avLst/>
          </a:prstGeom>
          <a:noFill/>
          <a:ln w="38100">
            <a:solidFill>
              <a:schemeClr val="hlink"/>
            </a:solidFill>
            <a:round/>
            <a:headEnd type="none" w="med" len="med"/>
            <a:tailEnd type="arrow" w="med" len="med"/>
          </a:ln>
        </p:spPr>
        <p:txBody>
          <a:bodyPr wrap="none" anchor="ctr"/>
          <a:lstStyle/>
          <a:p>
            <a:endParaRPr lang="en-US" sz="2400"/>
          </a:p>
        </p:txBody>
      </p:sp>
      <p:sp>
        <p:nvSpPr>
          <p:cNvPr id="39" name="Line 7"/>
          <p:cNvSpPr>
            <a:spLocks noChangeShapeType="1"/>
          </p:cNvSpPr>
          <p:nvPr/>
        </p:nvSpPr>
        <p:spPr bwMode="auto">
          <a:xfrm>
            <a:off x="1336379" y="4875107"/>
            <a:ext cx="2800350" cy="0"/>
          </a:xfrm>
          <a:prstGeom prst="line">
            <a:avLst/>
          </a:prstGeom>
          <a:noFill/>
          <a:ln w="57150">
            <a:solidFill>
              <a:schemeClr val="tx1"/>
            </a:solidFill>
            <a:round/>
            <a:headEnd/>
            <a:tailEnd/>
          </a:ln>
        </p:spPr>
        <p:txBody>
          <a:bodyPr wrap="none" anchor="ctr"/>
          <a:lstStyle/>
          <a:p>
            <a:endParaRPr lang="en-US" sz="2400"/>
          </a:p>
        </p:txBody>
      </p:sp>
      <p:sp>
        <p:nvSpPr>
          <p:cNvPr id="40" name="Line 8"/>
          <p:cNvSpPr>
            <a:spLocks noChangeShapeType="1"/>
          </p:cNvSpPr>
          <p:nvPr/>
        </p:nvSpPr>
        <p:spPr bwMode="auto">
          <a:xfrm flipV="1">
            <a:off x="2765129" y="3546370"/>
            <a:ext cx="0" cy="1314450"/>
          </a:xfrm>
          <a:prstGeom prst="line">
            <a:avLst/>
          </a:prstGeom>
          <a:noFill/>
          <a:ln w="28575">
            <a:solidFill>
              <a:schemeClr val="tx1"/>
            </a:solidFill>
            <a:round/>
            <a:headEnd/>
            <a:tailEnd type="triangle" w="med" len="med"/>
          </a:ln>
        </p:spPr>
        <p:txBody>
          <a:bodyPr wrap="none" anchor="ctr"/>
          <a:lstStyle/>
          <a:p>
            <a:endParaRPr lang="en-US" sz="2400"/>
          </a:p>
        </p:txBody>
      </p:sp>
      <p:sp>
        <p:nvSpPr>
          <p:cNvPr id="41" name="Line 6"/>
          <p:cNvSpPr>
            <a:spLocks noChangeShapeType="1"/>
          </p:cNvSpPr>
          <p:nvPr/>
        </p:nvSpPr>
        <p:spPr bwMode="auto">
          <a:xfrm flipH="1">
            <a:off x="2793704" y="3689677"/>
            <a:ext cx="400050" cy="1171575"/>
          </a:xfrm>
          <a:prstGeom prst="line">
            <a:avLst/>
          </a:prstGeom>
          <a:noFill/>
          <a:ln w="38100">
            <a:solidFill>
              <a:schemeClr val="hlink"/>
            </a:solidFill>
            <a:round/>
            <a:headEnd type="stealth" w="lg" len="lg"/>
            <a:tailEnd/>
          </a:ln>
        </p:spPr>
        <p:txBody>
          <a:bodyPr wrap="none" anchor="ctr"/>
          <a:lstStyle/>
          <a:p>
            <a:endParaRPr lang="en-US" sz="2400"/>
          </a:p>
        </p:txBody>
      </p:sp>
      <p:sp>
        <p:nvSpPr>
          <p:cNvPr id="42" name="Line 6"/>
          <p:cNvSpPr>
            <a:spLocks noChangeShapeType="1"/>
          </p:cNvSpPr>
          <p:nvPr/>
        </p:nvSpPr>
        <p:spPr bwMode="auto">
          <a:xfrm>
            <a:off x="2336504" y="3661102"/>
            <a:ext cx="428625" cy="1171575"/>
          </a:xfrm>
          <a:prstGeom prst="line">
            <a:avLst/>
          </a:prstGeom>
          <a:noFill/>
          <a:ln w="38100">
            <a:solidFill>
              <a:schemeClr val="hlink"/>
            </a:solidFill>
            <a:round/>
            <a:headEnd type="stealth" w="lg" len="lg"/>
            <a:tailEnd/>
          </a:ln>
        </p:spPr>
        <p:txBody>
          <a:bodyPr wrap="none" anchor="ctr"/>
          <a:lstStyle/>
          <a:p>
            <a:endParaRPr lang="en-US" sz="2400"/>
          </a:p>
        </p:txBody>
      </p:sp>
      <p:sp>
        <p:nvSpPr>
          <p:cNvPr id="43" name="Sun 63"/>
          <p:cNvSpPr/>
          <p:nvPr/>
        </p:nvSpPr>
        <p:spPr>
          <a:xfrm>
            <a:off x="3136604" y="2975301"/>
            <a:ext cx="455286" cy="455286"/>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pic>
        <p:nvPicPr>
          <p:cNvPr id="44" name="Picture 43"/>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2809231" y="3478957"/>
            <a:ext cx="153641" cy="210341"/>
          </a:xfrm>
          <a:prstGeom prst="rect">
            <a:avLst/>
          </a:prstGeom>
        </p:spPr>
      </p:pic>
      <p:pic>
        <p:nvPicPr>
          <p:cNvPr id="45" name="Picture 44"/>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3251646" y="3478995"/>
            <a:ext cx="111572" cy="287162"/>
          </a:xfrm>
          <a:prstGeom prst="rect">
            <a:avLst/>
          </a:prstGeom>
        </p:spPr>
      </p:pic>
      <p:pic>
        <p:nvPicPr>
          <p:cNvPr id="47" name="Picture 46"/>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1647850" y="4400665"/>
            <a:ext cx="153641" cy="210341"/>
          </a:xfrm>
          <a:prstGeom prst="rect">
            <a:avLst/>
          </a:prstGeom>
        </p:spPr>
      </p:pic>
      <p:pic>
        <p:nvPicPr>
          <p:cNvPr id="48" name="Picture 47"/>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2687395" y="4962578"/>
            <a:ext cx="155470" cy="146324"/>
          </a:xfrm>
          <a:prstGeom prst="rect">
            <a:avLst/>
          </a:prstGeom>
        </p:spPr>
      </p:pic>
      <p:pic>
        <p:nvPicPr>
          <p:cNvPr id="3" name="Picture 2"/>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4400550" y="2419573"/>
            <a:ext cx="159106" cy="2271368"/>
          </a:xfrm>
          <a:prstGeom prst="rect">
            <a:avLst/>
          </a:prstGeom>
        </p:spPr>
      </p:pic>
      <p:pic>
        <p:nvPicPr>
          <p:cNvPr id="22" name="Picture 21"/>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2213745" y="3335375"/>
            <a:ext cx="153641" cy="287162"/>
          </a:xfrm>
          <a:prstGeom prst="rect">
            <a:avLst/>
          </a:prstGeom>
        </p:spPr>
      </p:pic>
      <p:pic>
        <p:nvPicPr>
          <p:cNvPr id="23" name="Picture 22"/>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2558368" y="3810219"/>
            <a:ext cx="129863" cy="217657"/>
          </a:xfrm>
          <a:prstGeom prst="rect">
            <a:avLst/>
          </a:prstGeom>
        </p:spPr>
      </p:pic>
    </p:spTree>
    <p:extLst>
      <p:ext uri="{BB962C8B-B14F-4D97-AF65-F5344CB8AC3E}">
        <p14:creationId xmlns:p14="http://schemas.microsoft.com/office/powerpoint/2010/main" val="29312264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pPr>
              <a:defRPr/>
            </a:pPr>
            <a:r>
              <a:rPr lang="hu-HU" dirty="0" err="1" smtClean="0"/>
              <a:t>Phong-Blinn</a:t>
            </a:r>
            <a:r>
              <a:rPr lang="hu-HU" dirty="0" smtClean="0"/>
              <a:t> </a:t>
            </a:r>
            <a:r>
              <a:rPr lang="hu-HU" dirty="0" err="1" smtClean="0"/>
              <a:t>model</a:t>
            </a:r>
            <a:endParaRPr lang="hu-HU" dirty="0" smtClean="0"/>
          </a:p>
        </p:txBody>
      </p:sp>
      <p:sp>
        <p:nvSpPr>
          <p:cNvPr id="22541" name="Text Box 26"/>
          <p:cNvSpPr txBox="1">
            <a:spLocks noChangeArrowheads="1"/>
          </p:cNvSpPr>
          <p:nvPr/>
        </p:nvSpPr>
        <p:spPr bwMode="auto">
          <a:xfrm>
            <a:off x="536346" y="1949375"/>
            <a:ext cx="1616148" cy="461665"/>
          </a:xfrm>
          <a:prstGeom prst="rect">
            <a:avLst/>
          </a:prstGeom>
          <a:noFill/>
          <a:ln w="12700">
            <a:noFill/>
            <a:miter lim="800000"/>
            <a:headEnd/>
            <a:tailEnd/>
          </a:ln>
        </p:spPr>
        <p:txBody>
          <a:bodyPr wrap="none">
            <a:spAutoFit/>
          </a:bodyPr>
          <a:lstStyle/>
          <a:p>
            <a:r>
              <a:rPr lang="hu-HU" sz="2400" dirty="0" smtClean="0">
                <a:latin typeface="Whipsmart" panose="020B0502030203050204" pitchFamily="34" charset="0"/>
              </a:rPr>
              <a:t>felezővektor</a:t>
            </a:r>
            <a:endParaRPr lang="hu-HU" sz="2400" dirty="0">
              <a:latin typeface="Whipsmart" panose="020B0502030203050204" pitchFamily="34" charset="0"/>
            </a:endParaRPr>
          </a:p>
        </p:txBody>
      </p:sp>
      <p:sp>
        <p:nvSpPr>
          <p:cNvPr id="26" name="AutoShape 3"/>
          <p:cNvSpPr>
            <a:spLocks noChangeArrowheads="1"/>
          </p:cNvSpPr>
          <p:nvPr/>
        </p:nvSpPr>
        <p:spPr bwMode="auto">
          <a:xfrm>
            <a:off x="1697206" y="4018680"/>
            <a:ext cx="2255044" cy="395288"/>
          </a:xfrm>
          <a:prstGeom prst="parallelogram">
            <a:avLst>
              <a:gd name="adj" fmla="val 142620"/>
            </a:avLst>
          </a:prstGeom>
          <a:solidFill>
            <a:schemeClr val="accent1"/>
          </a:solidFill>
          <a:ln w="12700">
            <a:solidFill>
              <a:schemeClr val="tx1"/>
            </a:solidFill>
            <a:miter lim="800000"/>
            <a:headEnd/>
            <a:tailEnd/>
          </a:ln>
        </p:spPr>
        <p:txBody>
          <a:bodyPr wrap="none" anchor="ctr"/>
          <a:lstStyle/>
          <a:p>
            <a:endParaRPr lang="en-US" sz="1350"/>
          </a:p>
        </p:txBody>
      </p:sp>
      <p:sp>
        <p:nvSpPr>
          <p:cNvPr id="27" name="Line 4"/>
          <p:cNvSpPr>
            <a:spLocks noChangeShapeType="1"/>
          </p:cNvSpPr>
          <p:nvPr/>
        </p:nvSpPr>
        <p:spPr bwMode="auto">
          <a:xfrm flipH="1">
            <a:off x="2779483" y="3099519"/>
            <a:ext cx="838200" cy="997744"/>
          </a:xfrm>
          <a:prstGeom prst="line">
            <a:avLst/>
          </a:prstGeom>
          <a:noFill/>
          <a:ln w="73025">
            <a:solidFill>
              <a:schemeClr val="hlink"/>
            </a:solidFill>
            <a:round/>
            <a:headEnd type="triangle" w="med" len="med"/>
            <a:tailEnd/>
          </a:ln>
        </p:spPr>
        <p:txBody>
          <a:bodyPr wrap="none" anchor="ctr"/>
          <a:lstStyle/>
          <a:p>
            <a:endParaRPr lang="en-US" sz="1350"/>
          </a:p>
        </p:txBody>
      </p:sp>
      <p:sp>
        <p:nvSpPr>
          <p:cNvPr id="28" name="Line 5"/>
          <p:cNvSpPr>
            <a:spLocks noChangeShapeType="1"/>
          </p:cNvSpPr>
          <p:nvPr/>
        </p:nvSpPr>
        <p:spPr bwMode="auto">
          <a:xfrm flipH="1" flipV="1">
            <a:off x="2779483" y="2861394"/>
            <a:ext cx="0" cy="1235869"/>
          </a:xfrm>
          <a:prstGeom prst="line">
            <a:avLst/>
          </a:prstGeom>
          <a:noFill/>
          <a:ln w="73025">
            <a:solidFill>
              <a:srgbClr val="00FF00"/>
            </a:solidFill>
            <a:round/>
            <a:headEnd/>
            <a:tailEnd type="triangle" w="med" len="med"/>
          </a:ln>
        </p:spPr>
        <p:txBody>
          <a:bodyPr wrap="none" anchor="ctr"/>
          <a:lstStyle/>
          <a:p>
            <a:endParaRPr lang="en-US" sz="1350"/>
          </a:p>
        </p:txBody>
      </p:sp>
      <p:sp>
        <p:nvSpPr>
          <p:cNvPr id="29" name="Freeform 23"/>
          <p:cNvSpPr>
            <a:spLocks/>
          </p:cNvSpPr>
          <p:nvPr/>
        </p:nvSpPr>
        <p:spPr bwMode="auto">
          <a:xfrm>
            <a:off x="1631722" y="3059038"/>
            <a:ext cx="1212056" cy="1044178"/>
          </a:xfrm>
          <a:custGeom>
            <a:avLst/>
            <a:gdLst>
              <a:gd name="T0" fmla="*/ 2147483647 w 645"/>
              <a:gd name="T1" fmla="*/ 2147483647 h 634"/>
              <a:gd name="T2" fmla="*/ 2147483647 w 645"/>
              <a:gd name="T3" fmla="*/ 2147483647 h 634"/>
              <a:gd name="T4" fmla="*/ 2147483647 w 645"/>
              <a:gd name="T5" fmla="*/ 2147483647 h 634"/>
              <a:gd name="T6" fmla="*/ 2147483647 w 645"/>
              <a:gd name="T7" fmla="*/ 2147483647 h 634"/>
              <a:gd name="T8" fmla="*/ 2147483647 w 645"/>
              <a:gd name="T9" fmla="*/ 2147483647 h 634"/>
              <a:gd name="T10" fmla="*/ 2147483647 w 645"/>
              <a:gd name="T11" fmla="*/ 2147483647 h 634"/>
              <a:gd name="T12" fmla="*/ 2147483647 w 645"/>
              <a:gd name="T13" fmla="*/ 2147483647 h 634"/>
              <a:gd name="T14" fmla="*/ 2147483647 w 645"/>
              <a:gd name="T15" fmla="*/ 2147483647 h 634"/>
              <a:gd name="T16" fmla="*/ 2147483647 w 645"/>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5"/>
              <a:gd name="T28" fmla="*/ 0 h 634"/>
              <a:gd name="T29" fmla="*/ 645 w 645"/>
              <a:gd name="T30" fmla="*/ 634 h 6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5" h="634">
                <a:moveTo>
                  <a:pt x="605" y="610"/>
                </a:moveTo>
                <a:cubicBezTo>
                  <a:pt x="565" y="634"/>
                  <a:pt x="407" y="598"/>
                  <a:pt x="317" y="562"/>
                </a:cubicBezTo>
                <a:cubicBezTo>
                  <a:pt x="227" y="526"/>
                  <a:pt x="114" y="450"/>
                  <a:pt x="62" y="395"/>
                </a:cubicBezTo>
                <a:cubicBezTo>
                  <a:pt x="10" y="340"/>
                  <a:pt x="0" y="291"/>
                  <a:pt x="2" y="231"/>
                </a:cubicBezTo>
                <a:cubicBezTo>
                  <a:pt x="4" y="171"/>
                  <a:pt x="26" y="68"/>
                  <a:pt x="77" y="34"/>
                </a:cubicBezTo>
                <a:cubicBezTo>
                  <a:pt x="128" y="0"/>
                  <a:pt x="249" y="8"/>
                  <a:pt x="307" y="24"/>
                </a:cubicBezTo>
                <a:cubicBezTo>
                  <a:pt x="365" y="40"/>
                  <a:pt x="385" y="62"/>
                  <a:pt x="427" y="128"/>
                </a:cubicBezTo>
                <a:cubicBezTo>
                  <a:pt x="469" y="194"/>
                  <a:pt x="527" y="338"/>
                  <a:pt x="557" y="418"/>
                </a:cubicBezTo>
                <a:cubicBezTo>
                  <a:pt x="587" y="498"/>
                  <a:pt x="645" y="586"/>
                  <a:pt x="605" y="610"/>
                </a:cubicBezTo>
                <a:close/>
              </a:path>
            </a:pathLst>
          </a:custGeom>
          <a:noFill/>
          <a:ln w="38100" cap="flat" cmpd="sng">
            <a:solidFill>
              <a:schemeClr val="tx1"/>
            </a:solidFill>
            <a:prstDash val="solid"/>
            <a:round/>
            <a:headEnd/>
            <a:tailEnd/>
          </a:ln>
        </p:spPr>
        <p:txBody>
          <a:bodyPr wrap="none" anchor="ctr"/>
          <a:lstStyle/>
          <a:p>
            <a:endParaRPr lang="en-US" sz="1350"/>
          </a:p>
        </p:txBody>
      </p:sp>
      <p:sp>
        <p:nvSpPr>
          <p:cNvPr id="30" name="Freeform 24"/>
          <p:cNvSpPr>
            <a:spLocks/>
          </p:cNvSpPr>
          <p:nvPr/>
        </p:nvSpPr>
        <p:spPr bwMode="auto">
          <a:xfrm>
            <a:off x="2568742" y="3219772"/>
            <a:ext cx="200025" cy="41672"/>
          </a:xfrm>
          <a:custGeom>
            <a:avLst/>
            <a:gdLst>
              <a:gd name="T0" fmla="*/ 2147483647 w 168"/>
              <a:gd name="T1" fmla="*/ 2147483647 h 35"/>
              <a:gd name="T2" fmla="*/ 2147483647 w 168"/>
              <a:gd name="T3" fmla="*/ 2147483647 h 35"/>
              <a:gd name="T4" fmla="*/ 0 w 168"/>
              <a:gd name="T5" fmla="*/ 2147483647 h 35"/>
              <a:gd name="T6" fmla="*/ 0 60000 65536"/>
              <a:gd name="T7" fmla="*/ 0 60000 65536"/>
              <a:gd name="T8" fmla="*/ 0 60000 65536"/>
              <a:gd name="T9" fmla="*/ 0 w 168"/>
              <a:gd name="T10" fmla="*/ 0 h 35"/>
              <a:gd name="T11" fmla="*/ 168 w 168"/>
              <a:gd name="T12" fmla="*/ 35 h 35"/>
            </a:gdLst>
            <a:ahLst/>
            <a:cxnLst>
              <a:cxn ang="T6">
                <a:pos x="T0" y="T1"/>
              </a:cxn>
              <a:cxn ang="T7">
                <a:pos x="T2" y="T3"/>
              </a:cxn>
              <a:cxn ang="T8">
                <a:pos x="T4" y="T5"/>
              </a:cxn>
            </a:cxnLst>
            <a:rect l="T9" t="T10" r="T11" b="T12"/>
            <a:pathLst>
              <a:path w="168" h="35">
                <a:moveTo>
                  <a:pt x="168" y="5"/>
                </a:moveTo>
                <a:cubicBezTo>
                  <a:pt x="152" y="5"/>
                  <a:pt x="106" y="0"/>
                  <a:pt x="78" y="5"/>
                </a:cubicBezTo>
                <a:cubicBezTo>
                  <a:pt x="50" y="10"/>
                  <a:pt x="16" y="29"/>
                  <a:pt x="0" y="35"/>
                </a:cubicBezTo>
              </a:path>
            </a:pathLst>
          </a:custGeom>
          <a:noFill/>
          <a:ln w="28575" cap="flat" cmpd="sng">
            <a:solidFill>
              <a:schemeClr val="tx1"/>
            </a:solidFill>
            <a:prstDash val="solid"/>
            <a:round/>
            <a:headEnd type="none" w="med" len="med"/>
            <a:tailEnd type="none" w="med" len="med"/>
          </a:ln>
        </p:spPr>
        <p:txBody>
          <a:bodyPr wrap="none" anchor="ctr"/>
          <a:lstStyle/>
          <a:p>
            <a:endParaRPr lang="en-US" sz="1350"/>
          </a:p>
        </p:txBody>
      </p:sp>
      <p:sp>
        <p:nvSpPr>
          <p:cNvPr id="31" name="Rectangle 31"/>
          <p:cNvSpPr>
            <a:spLocks noChangeArrowheads="1"/>
          </p:cNvSpPr>
          <p:nvPr/>
        </p:nvSpPr>
        <p:spPr bwMode="auto">
          <a:xfrm>
            <a:off x="5639932" y="2685269"/>
            <a:ext cx="1953452" cy="628650"/>
          </a:xfrm>
          <a:prstGeom prst="rect">
            <a:avLst/>
          </a:prstGeom>
          <a:noFill/>
          <a:ln w="12700">
            <a:solidFill>
              <a:schemeClr val="tx1"/>
            </a:solidFill>
            <a:miter lim="800000"/>
            <a:headEnd/>
            <a:tailEnd/>
          </a:ln>
        </p:spPr>
        <p:txBody>
          <a:bodyPr wrap="none" anchor="ctr"/>
          <a:lstStyle/>
          <a:p>
            <a:endParaRPr lang="en-US" sz="1350"/>
          </a:p>
        </p:txBody>
      </p:sp>
      <p:sp>
        <p:nvSpPr>
          <p:cNvPr id="32" name="Line 20"/>
          <p:cNvSpPr>
            <a:spLocks noChangeShapeType="1"/>
          </p:cNvSpPr>
          <p:nvPr/>
        </p:nvSpPr>
        <p:spPr bwMode="auto">
          <a:xfrm flipH="1" flipV="1">
            <a:off x="2418725" y="2831628"/>
            <a:ext cx="360760" cy="1265635"/>
          </a:xfrm>
          <a:prstGeom prst="line">
            <a:avLst/>
          </a:prstGeom>
          <a:noFill/>
          <a:ln w="73025">
            <a:solidFill>
              <a:schemeClr val="hlink"/>
            </a:solidFill>
            <a:round/>
            <a:headEnd/>
            <a:tailEnd type="triangle" w="med" len="med"/>
          </a:ln>
        </p:spPr>
        <p:txBody>
          <a:bodyPr wrap="none" anchor="ctr"/>
          <a:lstStyle/>
          <a:p>
            <a:endParaRPr lang="en-US" sz="1350"/>
          </a:p>
        </p:txBody>
      </p:sp>
      <p:sp>
        <p:nvSpPr>
          <p:cNvPr id="33" name="Line 22"/>
          <p:cNvSpPr>
            <a:spLocks noChangeShapeType="1"/>
          </p:cNvSpPr>
          <p:nvPr/>
        </p:nvSpPr>
        <p:spPr bwMode="auto">
          <a:xfrm flipH="1" flipV="1">
            <a:off x="1438841" y="3649586"/>
            <a:ext cx="1340644" cy="447675"/>
          </a:xfrm>
          <a:prstGeom prst="line">
            <a:avLst/>
          </a:prstGeom>
          <a:noFill/>
          <a:ln w="73025">
            <a:solidFill>
              <a:schemeClr val="hlink"/>
            </a:solidFill>
            <a:round/>
            <a:headEnd/>
            <a:tailEnd type="triangle" w="med" len="med"/>
          </a:ln>
        </p:spPr>
        <p:txBody>
          <a:bodyPr wrap="none" anchor="ctr"/>
          <a:lstStyle/>
          <a:p>
            <a:endParaRPr lang="en-US" sz="1350"/>
          </a:p>
        </p:txBody>
      </p:sp>
      <p:sp>
        <p:nvSpPr>
          <p:cNvPr id="40" name="Freeform 27"/>
          <p:cNvSpPr>
            <a:spLocks/>
          </p:cNvSpPr>
          <p:nvPr/>
        </p:nvSpPr>
        <p:spPr bwMode="auto">
          <a:xfrm>
            <a:off x="1256675" y="3887713"/>
            <a:ext cx="2917031" cy="364331"/>
          </a:xfrm>
          <a:custGeom>
            <a:avLst/>
            <a:gdLst>
              <a:gd name="T0" fmla="*/ 0 w 10000"/>
              <a:gd name="T1" fmla="*/ 2147483647 h 10000"/>
              <a:gd name="T2" fmla="*/ 2147483647 w 10000"/>
              <a:gd name="T3" fmla="*/ 2147483647 h 10000"/>
              <a:gd name="T4" fmla="*/ 2147483647 w 10000"/>
              <a:gd name="T5" fmla="*/ 2147483647 h 10000"/>
              <a:gd name="T6" fmla="*/ 2147483647 w 10000"/>
              <a:gd name="T7" fmla="*/ 2147483647 h 10000"/>
              <a:gd name="T8" fmla="*/ 2147483647 w 10000"/>
              <a:gd name="T9" fmla="*/ 0 h 10000"/>
              <a:gd name="T10" fmla="*/ 2147483647 w 10000"/>
              <a:gd name="T11" fmla="*/ 2147483647 h 10000"/>
              <a:gd name="T12" fmla="*/ 2147483647 w 10000"/>
              <a:gd name="T13" fmla="*/ 2147483647 h 10000"/>
              <a:gd name="T14" fmla="*/ 0 60000 65536"/>
              <a:gd name="T15" fmla="*/ 0 60000 65536"/>
              <a:gd name="T16" fmla="*/ 0 60000 65536"/>
              <a:gd name="T17" fmla="*/ 0 60000 65536"/>
              <a:gd name="T18" fmla="*/ 0 60000 65536"/>
              <a:gd name="T19" fmla="*/ 0 60000 65536"/>
              <a:gd name="T20" fmla="*/ 0 60000 65536"/>
              <a:gd name="T21" fmla="*/ 0 w 10000"/>
              <a:gd name="T22" fmla="*/ 0 h 10000"/>
              <a:gd name="T23" fmla="*/ 10000 w 10000"/>
              <a:gd name="T24" fmla="*/ 10000 h 10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00" h="10000">
                <a:moveTo>
                  <a:pt x="0" y="5987"/>
                </a:moveTo>
                <a:lnTo>
                  <a:pt x="1299" y="10000"/>
                </a:lnTo>
                <a:lnTo>
                  <a:pt x="2889" y="4892"/>
                </a:lnTo>
                <a:lnTo>
                  <a:pt x="4503" y="9906"/>
                </a:lnTo>
                <a:cubicBezTo>
                  <a:pt x="4750" y="6909"/>
                  <a:pt x="6287" y="2998"/>
                  <a:pt x="6534" y="0"/>
                </a:cubicBezTo>
                <a:lnTo>
                  <a:pt x="7776" y="10000"/>
                </a:lnTo>
                <a:lnTo>
                  <a:pt x="10000" y="304"/>
                </a:lnTo>
              </a:path>
            </a:pathLst>
          </a:custGeom>
          <a:noFill/>
          <a:ln w="38100" cap="flat" cmpd="sng">
            <a:solidFill>
              <a:srgbClr val="FFC000"/>
            </a:solidFill>
            <a:prstDash val="solid"/>
            <a:round/>
            <a:headEnd type="none" w="med" len="med"/>
            <a:tailEnd type="none" w="med" len="med"/>
          </a:ln>
        </p:spPr>
        <p:txBody>
          <a:bodyPr/>
          <a:lstStyle/>
          <a:p>
            <a:endParaRPr lang="en-US" sz="1350"/>
          </a:p>
        </p:txBody>
      </p:sp>
      <p:sp>
        <p:nvSpPr>
          <p:cNvPr id="41" name="Freeform 1077"/>
          <p:cNvSpPr>
            <a:spLocks/>
          </p:cNvSpPr>
          <p:nvPr/>
        </p:nvSpPr>
        <p:spPr bwMode="auto">
          <a:xfrm>
            <a:off x="2250845" y="2149399"/>
            <a:ext cx="1085850" cy="857250"/>
          </a:xfrm>
          <a:custGeom>
            <a:avLst/>
            <a:gdLst>
              <a:gd name="T0" fmla="*/ 0 w 912"/>
              <a:gd name="T1" fmla="*/ 2147483647 h 720"/>
              <a:gd name="T2" fmla="*/ 2147483647 w 912"/>
              <a:gd name="T3" fmla="*/ 2147483647 h 720"/>
              <a:gd name="T4" fmla="*/ 2147483647 w 912"/>
              <a:gd name="T5" fmla="*/ 2147483647 h 720"/>
              <a:gd name="T6" fmla="*/ 2147483647 w 912"/>
              <a:gd name="T7" fmla="*/ 0 h 720"/>
              <a:gd name="T8" fmla="*/ 2147483647 w 912"/>
              <a:gd name="T9" fmla="*/ 2147483647 h 720"/>
              <a:gd name="T10" fmla="*/ 2147483647 w 912"/>
              <a:gd name="T11" fmla="*/ 2147483647 h 720"/>
              <a:gd name="T12" fmla="*/ 2147483647 w 912"/>
              <a:gd name="T13" fmla="*/ 2147483647 h 720"/>
              <a:gd name="T14" fmla="*/ 0 60000 65536"/>
              <a:gd name="T15" fmla="*/ 0 60000 65536"/>
              <a:gd name="T16" fmla="*/ 0 60000 65536"/>
              <a:gd name="T17" fmla="*/ 0 60000 65536"/>
              <a:gd name="T18" fmla="*/ 0 60000 65536"/>
              <a:gd name="T19" fmla="*/ 0 60000 65536"/>
              <a:gd name="T20" fmla="*/ 0 60000 65536"/>
              <a:gd name="T21" fmla="*/ 0 w 912"/>
              <a:gd name="T22" fmla="*/ 0 h 720"/>
              <a:gd name="T23" fmla="*/ 912 w 912"/>
              <a:gd name="T24" fmla="*/ 720 h 7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720">
                <a:moveTo>
                  <a:pt x="0" y="720"/>
                </a:moveTo>
                <a:cubicBezTo>
                  <a:pt x="31" y="705"/>
                  <a:pt x="130" y="718"/>
                  <a:pt x="186" y="630"/>
                </a:cubicBezTo>
                <a:cubicBezTo>
                  <a:pt x="242" y="542"/>
                  <a:pt x="287" y="297"/>
                  <a:pt x="336" y="192"/>
                </a:cubicBezTo>
                <a:cubicBezTo>
                  <a:pt x="385" y="87"/>
                  <a:pt x="435" y="0"/>
                  <a:pt x="480" y="0"/>
                </a:cubicBezTo>
                <a:cubicBezTo>
                  <a:pt x="525" y="0"/>
                  <a:pt x="566" y="98"/>
                  <a:pt x="606" y="194"/>
                </a:cubicBezTo>
                <a:cubicBezTo>
                  <a:pt x="646" y="290"/>
                  <a:pt x="669" y="488"/>
                  <a:pt x="720" y="576"/>
                </a:cubicBezTo>
                <a:cubicBezTo>
                  <a:pt x="771" y="664"/>
                  <a:pt x="840" y="696"/>
                  <a:pt x="912" y="720"/>
                </a:cubicBezTo>
              </a:path>
            </a:pathLst>
          </a:custGeom>
          <a:noFill/>
          <a:ln w="28575" cap="flat" cmpd="sng">
            <a:solidFill>
              <a:schemeClr val="accent2"/>
            </a:solidFill>
            <a:prstDash val="solid"/>
            <a:round/>
            <a:headEnd type="none" w="med" len="med"/>
            <a:tailEnd type="none" w="med" len="med"/>
          </a:ln>
        </p:spPr>
        <p:txBody>
          <a:bodyPr wrap="none" anchor="ctr"/>
          <a:lstStyle/>
          <a:p>
            <a:endParaRPr lang="en-US" sz="1350"/>
          </a:p>
        </p:txBody>
      </p:sp>
      <p:pic>
        <p:nvPicPr>
          <p:cNvPr id="42" name="Picture 62"/>
          <p:cNvPicPr>
            <a:picLocks noChangeAspect="1"/>
          </p:cNvPicPr>
          <p:nvPr/>
        </p:nvPicPr>
        <p:blipFill>
          <a:blip r:embed="rId17" cstate="print"/>
          <a:stretch>
            <a:fillRect/>
          </a:stretch>
        </p:blipFill>
        <p:spPr>
          <a:xfrm rot="900000">
            <a:off x="862974" y="3337817"/>
            <a:ext cx="532293" cy="468768"/>
          </a:xfrm>
          <a:prstGeom prst="rect">
            <a:avLst/>
          </a:prstGeom>
        </p:spPr>
      </p:pic>
      <p:sp>
        <p:nvSpPr>
          <p:cNvPr id="43" name="Sun 63"/>
          <p:cNvSpPr/>
          <p:nvPr/>
        </p:nvSpPr>
        <p:spPr>
          <a:xfrm>
            <a:off x="3526004" y="2676845"/>
            <a:ext cx="455286" cy="455286"/>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pic>
        <p:nvPicPr>
          <p:cNvPr id="44" name="Picture 43"/>
          <p:cNvPicPr>
            <a:picLocks noChangeAspect="1"/>
          </p:cNvPicPr>
          <p:nvPr>
            <p:custDataLst>
              <p:tags r:id="rId1"/>
            </p:custDataLst>
          </p:nvPr>
        </p:nvPicPr>
        <p:blipFill>
          <a:blip r:embed="rId18" cstate="print">
            <a:extLst>
              <a:ext uri="{28A0092B-C50C-407E-A947-70E740481C1C}">
                <a14:useLocalDpi xmlns:a14="http://schemas.microsoft.com/office/drawing/2010/main" val="0"/>
              </a:ext>
            </a:extLst>
          </a:blip>
          <a:stretch>
            <a:fillRect/>
          </a:stretch>
        </p:blipFill>
        <p:spPr>
          <a:xfrm>
            <a:off x="1510822" y="3791296"/>
            <a:ext cx="153641" cy="210341"/>
          </a:xfrm>
          <a:prstGeom prst="rect">
            <a:avLst/>
          </a:prstGeom>
        </p:spPr>
      </p:pic>
      <p:pic>
        <p:nvPicPr>
          <p:cNvPr id="45" name="Picture 44"/>
          <p:cNvPicPr>
            <a:picLocks noChangeAspect="1"/>
          </p:cNvPicPr>
          <p:nvPr>
            <p:custDataLst>
              <p:tags r:id="rId2"/>
            </p:custDataLst>
          </p:nvPr>
        </p:nvPicPr>
        <p:blipFill>
          <a:blip r:embed="rId19" cstate="print">
            <a:extLst>
              <a:ext uri="{28A0092B-C50C-407E-A947-70E740481C1C}">
                <a14:useLocalDpi xmlns:a14="http://schemas.microsoft.com/office/drawing/2010/main" val="0"/>
              </a:ext>
            </a:extLst>
          </a:blip>
          <a:stretch>
            <a:fillRect/>
          </a:stretch>
        </p:blipFill>
        <p:spPr>
          <a:xfrm>
            <a:off x="3623637" y="3252568"/>
            <a:ext cx="111572" cy="287162"/>
          </a:xfrm>
          <a:prstGeom prst="rect">
            <a:avLst/>
          </a:prstGeom>
        </p:spPr>
      </p:pic>
      <p:pic>
        <p:nvPicPr>
          <p:cNvPr id="46" name="Picture 45"/>
          <p:cNvPicPr>
            <a:picLocks noChangeAspect="1"/>
          </p:cNvPicPr>
          <p:nvPr>
            <p:custDataLst>
              <p:tags r:id="rId3"/>
            </p:custDataLst>
          </p:nvPr>
        </p:nvPicPr>
        <p:blipFill>
          <a:blip r:embed="rId20" cstate="print">
            <a:extLst>
              <a:ext uri="{28A0092B-C50C-407E-A947-70E740481C1C}">
                <a14:useLocalDpi xmlns:a14="http://schemas.microsoft.com/office/drawing/2010/main" val="0"/>
              </a:ext>
            </a:extLst>
          </a:blip>
          <a:stretch>
            <a:fillRect/>
          </a:stretch>
        </p:blipFill>
        <p:spPr>
          <a:xfrm>
            <a:off x="2891972" y="2801071"/>
            <a:ext cx="153641" cy="210341"/>
          </a:xfrm>
          <a:prstGeom prst="rect">
            <a:avLst/>
          </a:prstGeom>
        </p:spPr>
      </p:pic>
      <p:pic>
        <p:nvPicPr>
          <p:cNvPr id="47" name="Picture 46"/>
          <p:cNvPicPr>
            <a:picLocks noChangeAspect="1"/>
          </p:cNvPicPr>
          <p:nvPr>
            <p:custDataLst>
              <p:tags r:id="rId4"/>
            </p:custDataLst>
          </p:nvPr>
        </p:nvPicPr>
        <p:blipFill>
          <a:blip r:embed="rId21" cstate="print">
            <a:extLst>
              <a:ext uri="{28A0092B-C50C-407E-A947-70E740481C1C}">
                <a14:useLocalDpi xmlns:a14="http://schemas.microsoft.com/office/drawing/2010/main" val="0"/>
              </a:ext>
            </a:extLst>
          </a:blip>
          <a:stretch>
            <a:fillRect/>
          </a:stretch>
        </p:blipFill>
        <p:spPr>
          <a:xfrm>
            <a:off x="2254842" y="2535535"/>
            <a:ext cx="153641" cy="287162"/>
          </a:xfrm>
          <a:prstGeom prst="rect">
            <a:avLst/>
          </a:prstGeom>
        </p:spPr>
      </p:pic>
      <p:pic>
        <p:nvPicPr>
          <p:cNvPr id="48" name="Picture 47"/>
          <p:cNvPicPr>
            <a:picLocks noChangeAspect="1"/>
          </p:cNvPicPr>
          <p:nvPr>
            <p:custDataLst>
              <p:tags r:id="rId5"/>
            </p:custDataLst>
          </p:nvPr>
        </p:nvPicPr>
        <p:blipFill>
          <a:blip r:embed="rId22" cstate="print">
            <a:extLst>
              <a:ext uri="{28A0092B-C50C-407E-A947-70E740481C1C}">
                <a14:useLocalDpi xmlns:a14="http://schemas.microsoft.com/office/drawing/2010/main" val="0"/>
              </a:ext>
            </a:extLst>
          </a:blip>
          <a:stretch>
            <a:fillRect/>
          </a:stretch>
        </p:blipFill>
        <p:spPr>
          <a:xfrm>
            <a:off x="2952153" y="3260752"/>
            <a:ext cx="204854" cy="261554"/>
          </a:xfrm>
          <a:prstGeom prst="rect">
            <a:avLst/>
          </a:prstGeom>
        </p:spPr>
      </p:pic>
      <p:pic>
        <p:nvPicPr>
          <p:cNvPr id="49" name="Picture 48"/>
          <p:cNvPicPr>
            <a:picLocks noChangeAspect="1"/>
          </p:cNvPicPr>
          <p:nvPr>
            <p:custDataLst>
              <p:tags r:id="rId6"/>
            </p:custDataLst>
          </p:nvPr>
        </p:nvPicPr>
        <p:blipFill>
          <a:blip r:embed="rId23" cstate="print">
            <a:extLst>
              <a:ext uri="{28A0092B-C50C-407E-A947-70E740481C1C}">
                <a14:useLocalDpi xmlns:a14="http://schemas.microsoft.com/office/drawing/2010/main" val="0"/>
              </a:ext>
            </a:extLst>
          </a:blip>
          <a:stretch>
            <a:fillRect/>
          </a:stretch>
        </p:blipFill>
        <p:spPr>
          <a:xfrm>
            <a:off x="2583974" y="2921941"/>
            <a:ext cx="129863" cy="217657"/>
          </a:xfrm>
          <a:prstGeom prst="rect">
            <a:avLst/>
          </a:prstGeom>
        </p:spPr>
      </p:pic>
      <p:pic>
        <p:nvPicPr>
          <p:cNvPr id="50" name="Picture 49"/>
          <p:cNvPicPr>
            <a:picLocks noChangeAspect="1"/>
          </p:cNvPicPr>
          <p:nvPr>
            <p:custDataLst>
              <p:tags r:id="rId7"/>
            </p:custDataLst>
          </p:nvPr>
        </p:nvPicPr>
        <p:blipFill>
          <a:blip r:embed="rId24" cstate="print">
            <a:extLst>
              <a:ext uri="{28A0092B-C50C-407E-A947-70E740481C1C}">
                <a14:useLocalDpi xmlns:a14="http://schemas.microsoft.com/office/drawing/2010/main" val="0"/>
              </a:ext>
            </a:extLst>
          </a:blip>
          <a:stretch>
            <a:fillRect/>
          </a:stretch>
        </p:blipFill>
        <p:spPr>
          <a:xfrm>
            <a:off x="5682069" y="2153491"/>
            <a:ext cx="1666267" cy="362153"/>
          </a:xfrm>
          <a:prstGeom prst="rect">
            <a:avLst/>
          </a:prstGeom>
        </p:spPr>
      </p:pic>
      <p:pic>
        <p:nvPicPr>
          <p:cNvPr id="51" name="Picture 50"/>
          <p:cNvPicPr>
            <a:picLocks noChangeAspect="1"/>
          </p:cNvPicPr>
          <p:nvPr>
            <p:custDataLst>
              <p:tags r:id="rId8"/>
            </p:custDataLst>
          </p:nvPr>
        </p:nvPicPr>
        <p:blipFill>
          <a:blip r:embed="rId25" cstate="print">
            <a:extLst>
              <a:ext uri="{28A0092B-C50C-407E-A947-70E740481C1C}">
                <a14:useLocalDpi xmlns:a14="http://schemas.microsoft.com/office/drawing/2010/main" val="0"/>
              </a:ext>
            </a:extLst>
          </a:blip>
          <a:stretch>
            <a:fillRect/>
          </a:stretch>
        </p:blipFill>
        <p:spPr>
          <a:xfrm>
            <a:off x="5811459" y="2831729"/>
            <a:ext cx="1596764" cy="288991"/>
          </a:xfrm>
          <a:prstGeom prst="rect">
            <a:avLst/>
          </a:prstGeom>
        </p:spPr>
      </p:pic>
      <p:pic>
        <p:nvPicPr>
          <p:cNvPr id="52" name="Picture 51"/>
          <p:cNvPicPr>
            <a:picLocks noChangeAspect="1"/>
          </p:cNvPicPr>
          <p:nvPr>
            <p:custDataLst>
              <p:tags r:id="rId9"/>
            </p:custDataLst>
          </p:nvPr>
        </p:nvPicPr>
        <p:blipFill>
          <a:blip r:embed="rId26" cstate="print">
            <a:extLst>
              <a:ext uri="{28A0092B-C50C-407E-A947-70E740481C1C}">
                <a14:useLocalDpi xmlns:a14="http://schemas.microsoft.com/office/drawing/2010/main" val="0"/>
              </a:ext>
            </a:extLst>
          </a:blip>
          <a:stretch>
            <a:fillRect/>
          </a:stretch>
        </p:blipFill>
        <p:spPr>
          <a:xfrm>
            <a:off x="1181322" y="4992180"/>
            <a:ext cx="2394230" cy="343862"/>
          </a:xfrm>
          <a:prstGeom prst="rect">
            <a:avLst/>
          </a:prstGeom>
        </p:spPr>
      </p:pic>
      <p:sp>
        <p:nvSpPr>
          <p:cNvPr id="34" name="Line 1074"/>
          <p:cNvSpPr>
            <a:spLocks noChangeShapeType="1"/>
          </p:cNvSpPr>
          <p:nvPr/>
        </p:nvSpPr>
        <p:spPr bwMode="auto">
          <a:xfrm flipV="1">
            <a:off x="6720107" y="4253597"/>
            <a:ext cx="0" cy="1085850"/>
          </a:xfrm>
          <a:prstGeom prst="line">
            <a:avLst/>
          </a:prstGeom>
          <a:noFill/>
          <a:ln w="12700">
            <a:solidFill>
              <a:schemeClr val="tx1"/>
            </a:solidFill>
            <a:round/>
            <a:headEnd/>
            <a:tailEnd type="triangle" w="med" len="med"/>
          </a:ln>
        </p:spPr>
        <p:txBody>
          <a:bodyPr wrap="none" anchor="ctr"/>
          <a:lstStyle/>
          <a:p>
            <a:endParaRPr lang="en-US" sz="1350"/>
          </a:p>
        </p:txBody>
      </p:sp>
      <p:sp>
        <p:nvSpPr>
          <p:cNvPr id="35" name="Line 1075"/>
          <p:cNvSpPr>
            <a:spLocks noChangeShapeType="1"/>
          </p:cNvSpPr>
          <p:nvPr/>
        </p:nvSpPr>
        <p:spPr bwMode="auto">
          <a:xfrm>
            <a:off x="5478287" y="5343020"/>
            <a:ext cx="2484835" cy="0"/>
          </a:xfrm>
          <a:prstGeom prst="line">
            <a:avLst/>
          </a:prstGeom>
          <a:noFill/>
          <a:ln w="12700">
            <a:solidFill>
              <a:schemeClr val="tx1"/>
            </a:solidFill>
            <a:round/>
            <a:headEnd/>
            <a:tailEnd type="triangle" w="med" len="med"/>
          </a:ln>
        </p:spPr>
        <p:txBody>
          <a:bodyPr wrap="none" anchor="ctr"/>
          <a:lstStyle/>
          <a:p>
            <a:endParaRPr lang="en-US" sz="1350"/>
          </a:p>
        </p:txBody>
      </p:sp>
      <p:sp>
        <p:nvSpPr>
          <p:cNvPr id="36" name="Freeform 1076"/>
          <p:cNvSpPr>
            <a:spLocks/>
          </p:cNvSpPr>
          <p:nvPr/>
        </p:nvSpPr>
        <p:spPr bwMode="auto">
          <a:xfrm>
            <a:off x="5748557" y="4478626"/>
            <a:ext cx="2000250" cy="860822"/>
          </a:xfrm>
          <a:custGeom>
            <a:avLst/>
            <a:gdLst>
              <a:gd name="T0" fmla="*/ 0 w 1680"/>
              <a:gd name="T1" fmla="*/ 2147483647 h 723"/>
              <a:gd name="T2" fmla="*/ 2147483647 w 1680"/>
              <a:gd name="T3" fmla="*/ 2147483647 h 723"/>
              <a:gd name="T4" fmla="*/ 2147483647 w 1680"/>
              <a:gd name="T5" fmla="*/ 2147483647 h 723"/>
              <a:gd name="T6" fmla="*/ 2147483647 w 1680"/>
              <a:gd name="T7" fmla="*/ 2147483647 h 723"/>
              <a:gd name="T8" fmla="*/ 2147483647 w 1680"/>
              <a:gd name="T9" fmla="*/ 2147483647 h 723"/>
              <a:gd name="T10" fmla="*/ 0 60000 65536"/>
              <a:gd name="T11" fmla="*/ 0 60000 65536"/>
              <a:gd name="T12" fmla="*/ 0 60000 65536"/>
              <a:gd name="T13" fmla="*/ 0 60000 65536"/>
              <a:gd name="T14" fmla="*/ 0 60000 65536"/>
              <a:gd name="T15" fmla="*/ 0 w 1680"/>
              <a:gd name="T16" fmla="*/ 0 h 723"/>
              <a:gd name="T17" fmla="*/ 1680 w 1680"/>
              <a:gd name="T18" fmla="*/ 723 h 723"/>
            </a:gdLst>
            <a:ahLst/>
            <a:cxnLst>
              <a:cxn ang="T10">
                <a:pos x="T0" y="T1"/>
              </a:cxn>
              <a:cxn ang="T11">
                <a:pos x="T2" y="T3"/>
              </a:cxn>
              <a:cxn ang="T12">
                <a:pos x="T4" y="T5"/>
              </a:cxn>
              <a:cxn ang="T13">
                <a:pos x="T6" y="T7"/>
              </a:cxn>
              <a:cxn ang="T14">
                <a:pos x="T8" y="T9"/>
              </a:cxn>
            </a:cxnLst>
            <a:rect l="T15" t="T16" r="T17" b="T18"/>
            <a:pathLst>
              <a:path w="1680" h="723">
                <a:moveTo>
                  <a:pt x="0" y="723"/>
                </a:moveTo>
                <a:cubicBezTo>
                  <a:pt x="41" y="641"/>
                  <a:pt x="108" y="350"/>
                  <a:pt x="244" y="230"/>
                </a:cubicBezTo>
                <a:cubicBezTo>
                  <a:pt x="380" y="110"/>
                  <a:pt x="622" y="6"/>
                  <a:pt x="816" y="3"/>
                </a:cubicBezTo>
                <a:cubicBezTo>
                  <a:pt x="1010" y="0"/>
                  <a:pt x="1267" y="93"/>
                  <a:pt x="1411" y="213"/>
                </a:cubicBezTo>
                <a:cubicBezTo>
                  <a:pt x="1555" y="333"/>
                  <a:pt x="1624" y="617"/>
                  <a:pt x="1680" y="723"/>
                </a:cubicBezTo>
              </a:path>
            </a:pathLst>
          </a:custGeom>
          <a:noFill/>
          <a:ln w="28575" cap="flat" cmpd="sng">
            <a:solidFill>
              <a:schemeClr val="accent2"/>
            </a:solidFill>
            <a:prstDash val="solid"/>
            <a:round/>
            <a:headEnd type="none" w="med" len="med"/>
            <a:tailEnd type="none" w="med" len="med"/>
          </a:ln>
        </p:spPr>
        <p:txBody>
          <a:bodyPr wrap="none" anchor="ctr"/>
          <a:lstStyle/>
          <a:p>
            <a:endParaRPr lang="en-US" sz="1350"/>
          </a:p>
        </p:txBody>
      </p:sp>
      <p:sp>
        <p:nvSpPr>
          <p:cNvPr id="37" name="Freeform 1077"/>
          <p:cNvSpPr>
            <a:spLocks/>
          </p:cNvSpPr>
          <p:nvPr/>
        </p:nvSpPr>
        <p:spPr bwMode="auto">
          <a:xfrm>
            <a:off x="6148607" y="4482197"/>
            <a:ext cx="1085850" cy="857250"/>
          </a:xfrm>
          <a:custGeom>
            <a:avLst/>
            <a:gdLst>
              <a:gd name="T0" fmla="*/ 0 w 912"/>
              <a:gd name="T1" fmla="*/ 2147483647 h 720"/>
              <a:gd name="T2" fmla="*/ 2147483647 w 912"/>
              <a:gd name="T3" fmla="*/ 2147483647 h 720"/>
              <a:gd name="T4" fmla="*/ 2147483647 w 912"/>
              <a:gd name="T5" fmla="*/ 2147483647 h 720"/>
              <a:gd name="T6" fmla="*/ 2147483647 w 912"/>
              <a:gd name="T7" fmla="*/ 0 h 720"/>
              <a:gd name="T8" fmla="*/ 2147483647 w 912"/>
              <a:gd name="T9" fmla="*/ 2147483647 h 720"/>
              <a:gd name="T10" fmla="*/ 2147483647 w 912"/>
              <a:gd name="T11" fmla="*/ 2147483647 h 720"/>
              <a:gd name="T12" fmla="*/ 2147483647 w 912"/>
              <a:gd name="T13" fmla="*/ 2147483647 h 720"/>
              <a:gd name="T14" fmla="*/ 0 60000 65536"/>
              <a:gd name="T15" fmla="*/ 0 60000 65536"/>
              <a:gd name="T16" fmla="*/ 0 60000 65536"/>
              <a:gd name="T17" fmla="*/ 0 60000 65536"/>
              <a:gd name="T18" fmla="*/ 0 60000 65536"/>
              <a:gd name="T19" fmla="*/ 0 60000 65536"/>
              <a:gd name="T20" fmla="*/ 0 60000 65536"/>
              <a:gd name="T21" fmla="*/ 0 w 912"/>
              <a:gd name="T22" fmla="*/ 0 h 720"/>
              <a:gd name="T23" fmla="*/ 912 w 912"/>
              <a:gd name="T24" fmla="*/ 720 h 7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720">
                <a:moveTo>
                  <a:pt x="0" y="720"/>
                </a:moveTo>
                <a:cubicBezTo>
                  <a:pt x="31" y="705"/>
                  <a:pt x="130" y="718"/>
                  <a:pt x="186" y="630"/>
                </a:cubicBezTo>
                <a:cubicBezTo>
                  <a:pt x="242" y="542"/>
                  <a:pt x="287" y="297"/>
                  <a:pt x="336" y="192"/>
                </a:cubicBezTo>
                <a:cubicBezTo>
                  <a:pt x="385" y="87"/>
                  <a:pt x="435" y="0"/>
                  <a:pt x="480" y="0"/>
                </a:cubicBezTo>
                <a:cubicBezTo>
                  <a:pt x="525" y="0"/>
                  <a:pt x="566" y="98"/>
                  <a:pt x="606" y="194"/>
                </a:cubicBezTo>
                <a:cubicBezTo>
                  <a:pt x="646" y="290"/>
                  <a:pt x="669" y="488"/>
                  <a:pt x="720" y="576"/>
                </a:cubicBezTo>
                <a:cubicBezTo>
                  <a:pt x="771" y="664"/>
                  <a:pt x="840" y="696"/>
                  <a:pt x="912" y="720"/>
                </a:cubicBezTo>
              </a:path>
            </a:pathLst>
          </a:custGeom>
          <a:noFill/>
          <a:ln w="28575" cap="flat" cmpd="sng">
            <a:solidFill>
              <a:schemeClr val="accent2"/>
            </a:solidFill>
            <a:prstDash val="solid"/>
            <a:round/>
            <a:headEnd type="none" w="med" len="med"/>
            <a:tailEnd type="none" w="med" len="med"/>
          </a:ln>
        </p:spPr>
        <p:txBody>
          <a:bodyPr wrap="none" anchor="ctr"/>
          <a:lstStyle/>
          <a:p>
            <a:endParaRPr lang="en-US" sz="1350"/>
          </a:p>
        </p:txBody>
      </p:sp>
      <p:sp>
        <p:nvSpPr>
          <p:cNvPr id="38" name="Freeform 1078"/>
          <p:cNvSpPr>
            <a:spLocks/>
          </p:cNvSpPr>
          <p:nvPr/>
        </p:nvSpPr>
        <p:spPr bwMode="auto">
          <a:xfrm>
            <a:off x="6434357" y="4482197"/>
            <a:ext cx="571500" cy="857250"/>
          </a:xfrm>
          <a:custGeom>
            <a:avLst/>
            <a:gdLst>
              <a:gd name="T0" fmla="*/ 0 w 912"/>
              <a:gd name="T1" fmla="*/ 2147483647 h 720"/>
              <a:gd name="T2" fmla="*/ 2147483647 w 912"/>
              <a:gd name="T3" fmla="*/ 2147483647 h 720"/>
              <a:gd name="T4" fmla="*/ 2147483647 w 912"/>
              <a:gd name="T5" fmla="*/ 2147483647 h 720"/>
              <a:gd name="T6" fmla="*/ 2147483647 w 912"/>
              <a:gd name="T7" fmla="*/ 0 h 720"/>
              <a:gd name="T8" fmla="*/ 2147483647 w 912"/>
              <a:gd name="T9" fmla="*/ 2147483647 h 720"/>
              <a:gd name="T10" fmla="*/ 2147483647 w 912"/>
              <a:gd name="T11" fmla="*/ 2147483647 h 720"/>
              <a:gd name="T12" fmla="*/ 2147483647 w 912"/>
              <a:gd name="T13" fmla="*/ 2147483647 h 720"/>
              <a:gd name="T14" fmla="*/ 0 60000 65536"/>
              <a:gd name="T15" fmla="*/ 0 60000 65536"/>
              <a:gd name="T16" fmla="*/ 0 60000 65536"/>
              <a:gd name="T17" fmla="*/ 0 60000 65536"/>
              <a:gd name="T18" fmla="*/ 0 60000 65536"/>
              <a:gd name="T19" fmla="*/ 0 60000 65536"/>
              <a:gd name="T20" fmla="*/ 0 60000 65536"/>
              <a:gd name="T21" fmla="*/ 0 w 912"/>
              <a:gd name="T22" fmla="*/ 0 h 720"/>
              <a:gd name="T23" fmla="*/ 912 w 912"/>
              <a:gd name="T24" fmla="*/ 720 h 7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720">
                <a:moveTo>
                  <a:pt x="0" y="720"/>
                </a:moveTo>
                <a:cubicBezTo>
                  <a:pt x="31" y="705"/>
                  <a:pt x="130" y="718"/>
                  <a:pt x="186" y="630"/>
                </a:cubicBezTo>
                <a:cubicBezTo>
                  <a:pt x="242" y="542"/>
                  <a:pt x="287" y="297"/>
                  <a:pt x="336" y="192"/>
                </a:cubicBezTo>
                <a:cubicBezTo>
                  <a:pt x="385" y="87"/>
                  <a:pt x="435" y="0"/>
                  <a:pt x="480" y="0"/>
                </a:cubicBezTo>
                <a:cubicBezTo>
                  <a:pt x="525" y="0"/>
                  <a:pt x="566" y="98"/>
                  <a:pt x="606" y="194"/>
                </a:cubicBezTo>
                <a:cubicBezTo>
                  <a:pt x="646" y="290"/>
                  <a:pt x="669" y="488"/>
                  <a:pt x="720" y="576"/>
                </a:cubicBezTo>
                <a:cubicBezTo>
                  <a:pt x="771" y="664"/>
                  <a:pt x="840" y="696"/>
                  <a:pt x="912" y="720"/>
                </a:cubicBezTo>
              </a:path>
            </a:pathLst>
          </a:custGeom>
          <a:noFill/>
          <a:ln w="28575" cap="flat" cmpd="sng">
            <a:solidFill>
              <a:schemeClr val="accent2"/>
            </a:solidFill>
            <a:prstDash val="solid"/>
            <a:round/>
            <a:headEnd type="none" w="med" len="med"/>
            <a:tailEnd type="none" w="med" len="med"/>
          </a:ln>
        </p:spPr>
        <p:txBody>
          <a:bodyPr wrap="none" anchor="ctr"/>
          <a:lstStyle/>
          <a:p>
            <a:endParaRPr lang="en-US" sz="1350"/>
          </a:p>
        </p:txBody>
      </p:sp>
      <p:pic>
        <p:nvPicPr>
          <p:cNvPr id="39" name="Picture 38"/>
          <p:cNvPicPr>
            <a:picLocks noChangeAspect="1"/>
          </p:cNvPicPr>
          <p:nvPr>
            <p:custDataLst>
              <p:tags r:id="rId10"/>
            </p:custDataLst>
          </p:nvPr>
        </p:nvPicPr>
        <p:blipFill>
          <a:blip r:embed="rId27" cstate="print">
            <a:extLst>
              <a:ext uri="{28A0092B-C50C-407E-A947-70E740481C1C}">
                <a14:useLocalDpi xmlns:a14="http://schemas.microsoft.com/office/drawing/2010/main" val="0"/>
              </a:ext>
            </a:extLst>
          </a:blip>
          <a:stretch>
            <a:fillRect/>
          </a:stretch>
        </p:blipFill>
        <p:spPr>
          <a:xfrm>
            <a:off x="7556350" y="4276517"/>
            <a:ext cx="733451" cy="278016"/>
          </a:xfrm>
          <a:prstGeom prst="rect">
            <a:avLst/>
          </a:prstGeom>
        </p:spPr>
      </p:pic>
      <p:pic>
        <p:nvPicPr>
          <p:cNvPr id="54" name="Picture 53"/>
          <p:cNvPicPr>
            <a:picLocks noChangeAspect="1"/>
          </p:cNvPicPr>
          <p:nvPr>
            <p:custDataLst>
              <p:tags r:id="rId11"/>
            </p:custDataLst>
          </p:nvPr>
        </p:nvPicPr>
        <p:blipFill>
          <a:blip r:embed="rId28" cstate="print">
            <a:extLst>
              <a:ext uri="{28A0092B-C50C-407E-A947-70E740481C1C}">
                <a14:useLocalDpi xmlns:a14="http://schemas.microsoft.com/office/drawing/2010/main" val="0"/>
              </a:ext>
            </a:extLst>
          </a:blip>
          <a:stretch>
            <a:fillRect/>
          </a:stretch>
        </p:blipFill>
        <p:spPr>
          <a:xfrm>
            <a:off x="7666564" y="4605956"/>
            <a:ext cx="749913" cy="278016"/>
          </a:xfrm>
          <a:prstGeom prst="rect">
            <a:avLst/>
          </a:prstGeom>
        </p:spPr>
      </p:pic>
      <p:pic>
        <p:nvPicPr>
          <p:cNvPr id="55" name="Picture 54"/>
          <p:cNvPicPr>
            <a:picLocks noChangeAspect="1"/>
          </p:cNvPicPr>
          <p:nvPr>
            <p:custDataLst>
              <p:tags r:id="rId12"/>
            </p:custDataLst>
          </p:nvPr>
        </p:nvPicPr>
        <p:blipFill>
          <a:blip r:embed="rId29" cstate="print">
            <a:extLst>
              <a:ext uri="{28A0092B-C50C-407E-A947-70E740481C1C}">
                <a14:useLocalDpi xmlns:a14="http://schemas.microsoft.com/office/drawing/2010/main" val="0"/>
              </a:ext>
            </a:extLst>
          </a:blip>
          <a:stretch>
            <a:fillRect/>
          </a:stretch>
        </p:blipFill>
        <p:spPr>
          <a:xfrm>
            <a:off x="7805958" y="4935394"/>
            <a:ext cx="899896" cy="278016"/>
          </a:xfrm>
          <a:prstGeom prst="rect">
            <a:avLst/>
          </a:prstGeom>
        </p:spPr>
      </p:pic>
      <p:pic>
        <p:nvPicPr>
          <p:cNvPr id="57" name="Picture 56"/>
          <p:cNvPicPr>
            <a:picLocks noChangeAspect="1"/>
          </p:cNvPicPr>
          <p:nvPr>
            <p:custDataLst>
              <p:tags r:id="rId13"/>
            </p:custDataLst>
          </p:nvPr>
        </p:nvPicPr>
        <p:blipFill>
          <a:blip r:embed="rId23" cstate="print">
            <a:extLst>
              <a:ext uri="{28A0092B-C50C-407E-A947-70E740481C1C}">
                <a14:useLocalDpi xmlns:a14="http://schemas.microsoft.com/office/drawing/2010/main" val="0"/>
              </a:ext>
            </a:extLst>
          </a:blip>
          <a:stretch>
            <a:fillRect/>
          </a:stretch>
        </p:blipFill>
        <p:spPr>
          <a:xfrm>
            <a:off x="7923075" y="5363802"/>
            <a:ext cx="129863" cy="217657"/>
          </a:xfrm>
          <a:prstGeom prst="rect">
            <a:avLst/>
          </a:prstGeom>
        </p:spPr>
      </p:pic>
      <p:sp>
        <p:nvSpPr>
          <p:cNvPr id="58" name="Text Box 26"/>
          <p:cNvSpPr txBox="1">
            <a:spLocks noChangeArrowheads="1"/>
          </p:cNvSpPr>
          <p:nvPr/>
        </p:nvSpPr>
        <p:spPr bwMode="auto">
          <a:xfrm>
            <a:off x="5478287" y="3548448"/>
            <a:ext cx="1789272" cy="461665"/>
          </a:xfrm>
          <a:prstGeom prst="rect">
            <a:avLst/>
          </a:prstGeom>
          <a:noFill/>
          <a:ln w="12700">
            <a:noFill/>
            <a:miter lim="800000"/>
            <a:headEnd/>
            <a:tailEnd/>
          </a:ln>
        </p:spPr>
        <p:txBody>
          <a:bodyPr wrap="none">
            <a:spAutoFit/>
          </a:bodyPr>
          <a:lstStyle/>
          <a:p>
            <a:r>
              <a:rPr lang="hu-HU" sz="2400" dirty="0" smtClean="0">
                <a:latin typeface="Whipsmart" panose="020B0502030203050204" pitchFamily="34" charset="0"/>
              </a:rPr>
              <a:t>maximális, ha</a:t>
            </a:r>
            <a:endParaRPr lang="hu-HU" sz="2400" dirty="0">
              <a:latin typeface="Whipsmart" panose="020B0502030203050204" pitchFamily="34" charset="0"/>
            </a:endParaRPr>
          </a:p>
        </p:txBody>
      </p:sp>
      <p:pic>
        <p:nvPicPr>
          <p:cNvPr id="2" name="Picture 1"/>
          <p:cNvPicPr>
            <a:picLocks noChangeAspect="1"/>
          </p:cNvPicPr>
          <p:nvPr>
            <p:custDataLst>
              <p:tags r:id="rId14"/>
            </p:custDataLst>
          </p:nvPr>
        </p:nvPicPr>
        <p:blipFill>
          <a:blip r:embed="rId30" cstate="print">
            <a:extLst>
              <a:ext uri="{28A0092B-C50C-407E-A947-70E740481C1C}">
                <a14:useLocalDpi xmlns:a14="http://schemas.microsoft.com/office/drawing/2010/main" val="0"/>
              </a:ext>
            </a:extLst>
          </a:blip>
          <a:stretch>
            <a:fillRect/>
          </a:stretch>
        </p:blipFill>
        <p:spPr>
          <a:xfrm>
            <a:off x="7314520" y="3673518"/>
            <a:ext cx="704087" cy="221284"/>
          </a:xfrm>
          <a:prstGeom prst="rect">
            <a:avLst/>
          </a:prstGeom>
        </p:spPr>
      </p:pic>
    </p:spTree>
    <p:extLst>
      <p:ext uri="{BB962C8B-B14F-4D97-AF65-F5344CB8AC3E}">
        <p14:creationId xmlns:p14="http://schemas.microsoft.com/office/powerpoint/2010/main" val="27349652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500"/>
                                        <p:tgtEl>
                                          <p:spTgt spid="3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par>
                                <p:cTn id="31" presetID="10" presetClass="entr" presetSubtype="0"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fade">
                                      <p:cBhvr>
                                        <p:cTn id="33" dur="500"/>
                                        <p:tgtEl>
                                          <p:spTgt spid="5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par>
                                <p:cTn id="39" presetID="10"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fade">
                                      <p:cBhvr>
                                        <p:cTn id="4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34" grpId="0" animBg="1"/>
      <p:bldP spid="35" grpId="0" animBg="1"/>
      <p:bldP spid="36" grpId="0" animBg="1"/>
      <p:bldP spid="37" grpId="0" animBg="1"/>
      <p:bldP spid="3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Spektrális (RGB)</a:t>
            </a:r>
            <a:r>
              <a:rPr lang="en-US" dirty="0" smtClean="0"/>
              <a:t> </a:t>
            </a:r>
            <a:r>
              <a:rPr lang="en-US" dirty="0" err="1" smtClean="0"/>
              <a:t>Phong-Blinn</a:t>
            </a:r>
            <a:r>
              <a:rPr lang="en-US" dirty="0" smtClean="0"/>
              <a:t> BRDF</a:t>
            </a:r>
            <a:endParaRPr lang="en-US" dirty="0"/>
          </a:p>
        </p:txBody>
      </p:sp>
      <p:pic>
        <p:nvPicPr>
          <p:cNvPr id="6" name="Picture 5"/>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743075" y="3600451"/>
            <a:ext cx="3103473" cy="568757"/>
          </a:xfrm>
          <a:prstGeom prst="rect">
            <a:avLst/>
          </a:prstGeom>
        </p:spPr>
      </p:pic>
      <p:cxnSp>
        <p:nvCxnSpPr>
          <p:cNvPr id="4" name="Straight Arrow Connector 3"/>
          <p:cNvCxnSpPr>
            <a:stCxn id="5" idx="1"/>
          </p:cNvCxnSpPr>
          <p:nvPr/>
        </p:nvCxnSpPr>
        <p:spPr>
          <a:xfrm flipH="1">
            <a:off x="4937534" y="3215477"/>
            <a:ext cx="518436" cy="3134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 Box 42"/>
          <p:cNvSpPr txBox="1">
            <a:spLocks noChangeArrowheads="1"/>
          </p:cNvSpPr>
          <p:nvPr/>
        </p:nvSpPr>
        <p:spPr bwMode="auto">
          <a:xfrm>
            <a:off x="5455970" y="2361397"/>
            <a:ext cx="2297424" cy="1708160"/>
          </a:xfrm>
          <a:prstGeom prst="rect">
            <a:avLst/>
          </a:prstGeom>
          <a:noFill/>
        </p:spPr>
        <p:txBody>
          <a:bodyPr wrap="none" rtlCol="0">
            <a:spAutoFit/>
          </a:bodyPr>
          <a:lstStyle>
            <a:defPPr>
              <a:defRPr lang="en-US"/>
            </a:defPPr>
            <a:lvl1pPr>
              <a:defRPr sz="2800">
                <a:latin typeface="Whipsmart" pitchFamily="34" charset="0"/>
              </a:defRPr>
            </a:lvl1pPr>
          </a:lstStyle>
          <a:p>
            <a:r>
              <a:rPr lang="hu-HU" sz="2100" dirty="0" err="1" smtClean="0"/>
              <a:t>spekuláris</a:t>
            </a:r>
            <a:r>
              <a:rPr lang="hu-HU" sz="2100" dirty="0" smtClean="0"/>
              <a:t> exponens</a:t>
            </a:r>
            <a:endParaRPr lang="en-US" sz="2100" dirty="0"/>
          </a:p>
          <a:p>
            <a:r>
              <a:rPr lang="hu-HU" sz="2100" dirty="0" smtClean="0"/>
              <a:t>vagyis</a:t>
            </a:r>
            <a:endParaRPr lang="hu-HU" sz="2100" dirty="0"/>
          </a:p>
          <a:p>
            <a:r>
              <a:rPr lang="hu-HU" sz="2100" dirty="0" err="1"/>
              <a:t>Phong</a:t>
            </a:r>
            <a:r>
              <a:rPr lang="hu-HU" sz="2100" dirty="0"/>
              <a:t> </a:t>
            </a:r>
            <a:r>
              <a:rPr lang="hu-HU" sz="2100" dirty="0" smtClean="0"/>
              <a:t>exponens</a:t>
            </a:r>
            <a:endParaRPr lang="en-US" sz="2100" dirty="0"/>
          </a:p>
          <a:p>
            <a:r>
              <a:rPr lang="hu-HU" sz="2100" dirty="0" smtClean="0"/>
              <a:t>vagyis</a:t>
            </a:r>
            <a:endParaRPr lang="hu-HU" sz="2100" dirty="0"/>
          </a:p>
          <a:p>
            <a:r>
              <a:rPr lang="hu-HU" sz="2100" dirty="0" smtClean="0"/>
              <a:t>fényesség</a:t>
            </a:r>
            <a:endParaRPr lang="en-US" sz="2100" dirty="0"/>
          </a:p>
        </p:txBody>
      </p:sp>
    </p:spTree>
    <p:extLst>
      <p:ext uri="{BB962C8B-B14F-4D97-AF65-F5344CB8AC3E}">
        <p14:creationId xmlns:p14="http://schemas.microsoft.com/office/powerpoint/2010/main" val="36928039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defRPr/>
            </a:pPr>
            <a:r>
              <a:rPr lang="hu-HU" dirty="0" smtClean="0"/>
              <a:t>Diffúz</a:t>
            </a:r>
            <a:r>
              <a:rPr lang="en-US" dirty="0" smtClean="0"/>
              <a:t> </a:t>
            </a:r>
            <a:r>
              <a:rPr lang="hu-HU" dirty="0" smtClean="0"/>
              <a:t>+</a:t>
            </a:r>
            <a:r>
              <a:rPr lang="en-US" dirty="0" smtClean="0"/>
              <a:t> </a:t>
            </a:r>
            <a:r>
              <a:rPr lang="hu-HU" dirty="0" err="1" smtClean="0"/>
              <a:t>Phong</a:t>
            </a:r>
            <a:r>
              <a:rPr lang="en-US" dirty="0" smtClean="0"/>
              <a:t>-</a:t>
            </a:r>
            <a:r>
              <a:rPr lang="en-US" dirty="0" err="1" smtClean="0"/>
              <a:t>Blinn</a:t>
            </a:r>
            <a:r>
              <a:rPr lang="hu-HU" dirty="0" smtClean="0"/>
              <a:t> anyagok</a:t>
            </a:r>
          </a:p>
        </p:txBody>
      </p:sp>
      <p:pic>
        <p:nvPicPr>
          <p:cNvPr id="21507" name="Picture 3" descr="PHONG"/>
          <p:cNvPicPr>
            <a:picLocks noChangeAspect="1" noChangeArrowheads="1"/>
          </p:cNvPicPr>
          <p:nvPr/>
        </p:nvPicPr>
        <p:blipFill>
          <a:blip r:embed="rId3" cstate="print">
            <a:lum bright="20000" contrast="20000"/>
          </a:blip>
          <a:srcRect/>
          <a:stretch>
            <a:fillRect/>
          </a:stretch>
        </p:blipFill>
        <p:spPr bwMode="auto">
          <a:xfrm>
            <a:off x="1314451" y="2228850"/>
            <a:ext cx="5950744" cy="3514725"/>
          </a:xfrm>
          <a:prstGeom prst="rect">
            <a:avLst/>
          </a:prstGeom>
          <a:noFill/>
          <a:ln w="9525">
            <a:noFill/>
            <a:miter lim="800000"/>
            <a:headEnd/>
            <a:tailEnd/>
          </a:ln>
        </p:spPr>
      </p:pic>
      <p:sp>
        <p:nvSpPr>
          <p:cNvPr id="21508" name="Text Box 4"/>
          <p:cNvSpPr txBox="1">
            <a:spLocks noChangeArrowheads="1"/>
          </p:cNvSpPr>
          <p:nvPr/>
        </p:nvSpPr>
        <p:spPr bwMode="auto">
          <a:xfrm>
            <a:off x="2457450" y="5314951"/>
            <a:ext cx="3608680" cy="369332"/>
          </a:xfrm>
          <a:prstGeom prst="rect">
            <a:avLst/>
          </a:prstGeom>
          <a:noFill/>
          <a:ln w="12700">
            <a:noFill/>
            <a:miter lim="800000"/>
            <a:headEnd/>
            <a:tailEnd/>
          </a:ln>
        </p:spPr>
        <p:txBody>
          <a:bodyPr wrap="none">
            <a:spAutoFit/>
          </a:bodyPr>
          <a:lstStyle/>
          <a:p>
            <a:r>
              <a:rPr lang="en-US">
                <a:solidFill>
                  <a:schemeClr val="bg1"/>
                </a:solidFill>
                <a:latin typeface="Whipsmart" pitchFamily="34" charset="0"/>
              </a:rPr>
              <a:t>5                 10             20             50</a:t>
            </a:r>
          </a:p>
        </p:txBody>
      </p:sp>
      <p:sp>
        <p:nvSpPr>
          <p:cNvPr id="21509" name="Text Box 5"/>
          <p:cNvSpPr txBox="1">
            <a:spLocks noChangeArrowheads="1"/>
          </p:cNvSpPr>
          <p:nvPr/>
        </p:nvSpPr>
        <p:spPr bwMode="auto">
          <a:xfrm>
            <a:off x="1885951" y="5314951"/>
            <a:ext cx="479618" cy="369332"/>
          </a:xfrm>
          <a:prstGeom prst="rect">
            <a:avLst/>
          </a:prstGeom>
          <a:noFill/>
          <a:ln w="12700">
            <a:noFill/>
            <a:miter lim="800000"/>
            <a:headEnd/>
            <a:tailEnd/>
          </a:ln>
        </p:spPr>
        <p:txBody>
          <a:bodyPr wrap="none">
            <a:spAutoFit/>
          </a:bodyPr>
          <a:lstStyle/>
          <a:p>
            <a:r>
              <a:rPr lang="el-GR" dirty="0">
                <a:solidFill>
                  <a:schemeClr val="bg1"/>
                </a:solidFill>
                <a:latin typeface="Times New Roman" pitchFamily="18" charset="0"/>
                <a:cs typeface="Times New Roman" pitchFamily="18" charset="0"/>
              </a:rPr>
              <a:t>γ </a:t>
            </a:r>
            <a:r>
              <a:rPr lang="en-US" dirty="0">
                <a:solidFill>
                  <a:schemeClr val="bg1"/>
                </a:solidFill>
                <a:latin typeface="Whipsmart" pitchFamily="34" charset="0"/>
              </a:rPr>
              <a:t>=</a:t>
            </a:r>
          </a:p>
        </p:txBody>
      </p:sp>
      <p:sp>
        <p:nvSpPr>
          <p:cNvPr id="21510" name="Text Box 6"/>
          <p:cNvSpPr txBox="1">
            <a:spLocks noChangeArrowheads="1"/>
          </p:cNvSpPr>
          <p:nvPr/>
        </p:nvSpPr>
        <p:spPr bwMode="auto">
          <a:xfrm rot="18502940">
            <a:off x="1508062" y="2648316"/>
            <a:ext cx="795411" cy="369332"/>
          </a:xfrm>
          <a:prstGeom prst="rect">
            <a:avLst/>
          </a:prstGeom>
          <a:noFill/>
          <a:ln w="12700">
            <a:noFill/>
            <a:miter lim="800000"/>
            <a:headEnd/>
            <a:tailEnd/>
          </a:ln>
        </p:spPr>
        <p:txBody>
          <a:bodyPr wrap="none">
            <a:spAutoFit/>
          </a:bodyPr>
          <a:lstStyle/>
          <a:p>
            <a:r>
              <a:rPr lang="en-US" dirty="0">
                <a:solidFill>
                  <a:schemeClr val="bg1"/>
                </a:solidFill>
                <a:latin typeface="Whipsmart" pitchFamily="34" charset="0"/>
              </a:rPr>
              <a:t>diffuse</a:t>
            </a:r>
          </a:p>
        </p:txBody>
      </p:sp>
      <p:sp>
        <p:nvSpPr>
          <p:cNvPr id="21511" name="Text Box 7"/>
          <p:cNvSpPr txBox="1">
            <a:spLocks noChangeArrowheads="1"/>
          </p:cNvSpPr>
          <p:nvPr/>
        </p:nvSpPr>
        <p:spPr bwMode="auto">
          <a:xfrm rot="18375004">
            <a:off x="1259648" y="3716530"/>
            <a:ext cx="1279517" cy="369332"/>
          </a:xfrm>
          <a:prstGeom prst="rect">
            <a:avLst/>
          </a:prstGeom>
          <a:noFill/>
          <a:ln w="12700">
            <a:noFill/>
            <a:miter lim="800000"/>
            <a:headEnd/>
            <a:tailEnd/>
          </a:ln>
        </p:spPr>
        <p:txBody>
          <a:bodyPr wrap="none">
            <a:spAutoFit/>
          </a:bodyPr>
          <a:lstStyle/>
          <a:p>
            <a:r>
              <a:rPr lang="en-US" dirty="0" err="1">
                <a:solidFill>
                  <a:schemeClr val="bg1"/>
                </a:solidFill>
                <a:latin typeface="Whipsmart" pitchFamily="34" charset="0"/>
              </a:rPr>
              <a:t>Phong-Blinn</a:t>
            </a:r>
            <a:endParaRPr lang="en-US" dirty="0">
              <a:solidFill>
                <a:schemeClr val="bg1"/>
              </a:solidFill>
              <a:latin typeface="Whipsmart" pitchFamily="34" charset="0"/>
            </a:endParaRPr>
          </a:p>
        </p:txBody>
      </p:sp>
      <p:sp>
        <p:nvSpPr>
          <p:cNvPr id="21512" name="Text Box 8"/>
          <p:cNvSpPr txBox="1">
            <a:spLocks noChangeArrowheads="1"/>
          </p:cNvSpPr>
          <p:nvPr/>
        </p:nvSpPr>
        <p:spPr bwMode="auto">
          <a:xfrm rot="18340487">
            <a:off x="1286888" y="4541865"/>
            <a:ext cx="1279517" cy="646331"/>
          </a:xfrm>
          <a:prstGeom prst="rect">
            <a:avLst/>
          </a:prstGeom>
          <a:noFill/>
          <a:ln w="12700">
            <a:noFill/>
            <a:miter lim="800000"/>
            <a:headEnd/>
            <a:tailEnd/>
          </a:ln>
        </p:spPr>
        <p:txBody>
          <a:bodyPr wrap="none">
            <a:spAutoFit/>
          </a:bodyPr>
          <a:lstStyle/>
          <a:p>
            <a:r>
              <a:rPr lang="en-US" dirty="0">
                <a:solidFill>
                  <a:schemeClr val="bg1"/>
                </a:solidFill>
                <a:latin typeface="Whipsmart" pitchFamily="34" charset="0"/>
              </a:rPr>
              <a:t>diffuse +</a:t>
            </a:r>
          </a:p>
          <a:p>
            <a:r>
              <a:rPr lang="en-US" dirty="0" err="1">
                <a:solidFill>
                  <a:schemeClr val="bg1"/>
                </a:solidFill>
                <a:latin typeface="Whipsmart" pitchFamily="34" charset="0"/>
              </a:rPr>
              <a:t>Phong-Blinn</a:t>
            </a:r>
            <a:endParaRPr lang="en-US" dirty="0">
              <a:solidFill>
                <a:schemeClr val="bg1"/>
              </a:solidFill>
              <a:latin typeface="Whipsmart" pitchFamily="34" charset="0"/>
            </a:endParaRPr>
          </a:p>
        </p:txBody>
      </p:sp>
    </p:spTree>
    <p:extLst>
      <p:ext uri="{BB962C8B-B14F-4D97-AF65-F5344CB8AC3E}">
        <p14:creationId xmlns:p14="http://schemas.microsoft.com/office/powerpoint/2010/main" val="65859104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p:cNvSpPr/>
          <p:nvPr/>
        </p:nvSpPr>
        <p:spPr>
          <a:xfrm>
            <a:off x="4082956" y="3434411"/>
            <a:ext cx="2765087" cy="27064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ine 4"/>
          <p:cNvSpPr>
            <a:spLocks noChangeShapeType="1"/>
          </p:cNvSpPr>
          <p:nvPr/>
        </p:nvSpPr>
        <p:spPr bwMode="auto">
          <a:xfrm flipH="1">
            <a:off x="4505092" y="3352800"/>
            <a:ext cx="1335072" cy="438496"/>
          </a:xfrm>
          <a:prstGeom prst="line">
            <a:avLst/>
          </a:prstGeom>
          <a:noFill/>
          <a:ln w="73025">
            <a:solidFill>
              <a:schemeClr val="hlink"/>
            </a:solidFill>
            <a:round/>
            <a:headEnd type="triangle" w="med" len="med"/>
            <a:tailEnd/>
          </a:ln>
        </p:spPr>
        <p:txBody>
          <a:bodyPr wrap="none" anchor="ctr"/>
          <a:lstStyle/>
          <a:p>
            <a:endParaRPr lang="en-US" sz="1350"/>
          </a:p>
        </p:txBody>
      </p:sp>
      <p:sp>
        <p:nvSpPr>
          <p:cNvPr id="2" name="Title 1"/>
          <p:cNvSpPr>
            <a:spLocks noGrp="1"/>
          </p:cNvSpPr>
          <p:nvPr>
            <p:ph type="title"/>
          </p:nvPr>
        </p:nvSpPr>
        <p:spPr/>
        <p:txBody>
          <a:bodyPr/>
          <a:lstStyle/>
          <a:p>
            <a:r>
              <a:rPr lang="en-US" dirty="0" err="1" smtClean="0"/>
              <a:t>Phong-Blinn</a:t>
            </a:r>
            <a:r>
              <a:rPr lang="en-US" dirty="0" smtClean="0"/>
              <a:t> </a:t>
            </a:r>
            <a:r>
              <a:rPr lang="en-US" dirty="0" err="1" smtClean="0"/>
              <a:t>probl</a:t>
            </a:r>
            <a:r>
              <a:rPr lang="hu-HU" dirty="0" err="1" smtClean="0"/>
              <a:t>éma</a:t>
            </a:r>
            <a:endParaRPr lang="en-US" dirty="0"/>
          </a:p>
        </p:txBody>
      </p:sp>
      <p:sp>
        <p:nvSpPr>
          <p:cNvPr id="9" name="Line 22"/>
          <p:cNvSpPr>
            <a:spLocks noChangeShapeType="1"/>
          </p:cNvSpPr>
          <p:nvPr/>
        </p:nvSpPr>
        <p:spPr bwMode="auto">
          <a:xfrm flipH="1" flipV="1">
            <a:off x="3172469" y="3434410"/>
            <a:ext cx="1364224" cy="361627"/>
          </a:xfrm>
          <a:prstGeom prst="line">
            <a:avLst/>
          </a:prstGeom>
          <a:noFill/>
          <a:ln w="73025">
            <a:solidFill>
              <a:schemeClr val="hlink"/>
            </a:solidFill>
            <a:round/>
            <a:headEnd/>
            <a:tailEnd type="triangle" w="med" len="med"/>
          </a:ln>
        </p:spPr>
        <p:txBody>
          <a:bodyPr wrap="none" anchor="ctr"/>
          <a:lstStyle/>
          <a:p>
            <a:endParaRPr lang="en-US" sz="1350"/>
          </a:p>
        </p:txBody>
      </p:sp>
      <p:pic>
        <p:nvPicPr>
          <p:cNvPr id="12" name="Picture 62"/>
          <p:cNvPicPr>
            <a:picLocks noChangeAspect="1"/>
          </p:cNvPicPr>
          <p:nvPr/>
        </p:nvPicPr>
        <p:blipFill>
          <a:blip r:embed="rId5" cstate="print"/>
          <a:stretch>
            <a:fillRect/>
          </a:stretch>
        </p:blipFill>
        <p:spPr>
          <a:xfrm rot="900000">
            <a:off x="2494705" y="3064375"/>
            <a:ext cx="532293" cy="468768"/>
          </a:xfrm>
          <a:prstGeom prst="rect">
            <a:avLst/>
          </a:prstGeom>
        </p:spPr>
      </p:pic>
      <p:sp>
        <p:nvSpPr>
          <p:cNvPr id="13" name="Sun 63"/>
          <p:cNvSpPr/>
          <p:nvPr/>
        </p:nvSpPr>
        <p:spPr>
          <a:xfrm>
            <a:off x="7993493" y="2307892"/>
            <a:ext cx="455286" cy="455286"/>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pic>
        <p:nvPicPr>
          <p:cNvPr id="14" name="Picture 1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809644" y="3298759"/>
            <a:ext cx="153641" cy="210341"/>
          </a:xfrm>
          <a:prstGeom prst="rect">
            <a:avLst/>
          </a:prstGeom>
        </p:spPr>
      </p:pic>
      <p:pic>
        <p:nvPicPr>
          <p:cNvPr id="15" name="Picture 14"/>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6060872" y="3221938"/>
            <a:ext cx="111572" cy="287162"/>
          </a:xfrm>
          <a:prstGeom prst="rect">
            <a:avLst/>
          </a:prstGeom>
        </p:spPr>
      </p:pic>
      <p:pic>
        <p:nvPicPr>
          <p:cNvPr id="22" name="Picture 21"/>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4281714" y="2797668"/>
            <a:ext cx="733259" cy="215771"/>
          </a:xfrm>
          <a:prstGeom prst="rect">
            <a:avLst/>
          </a:prstGeom>
        </p:spPr>
      </p:pic>
      <p:sp>
        <p:nvSpPr>
          <p:cNvPr id="23" name="Oval 22"/>
          <p:cNvSpPr/>
          <p:nvPr/>
        </p:nvSpPr>
        <p:spPr>
          <a:xfrm>
            <a:off x="4388735" y="3657482"/>
            <a:ext cx="267629" cy="26762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8425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Egyenes összekötő nyíllal 71"/>
          <p:cNvCxnSpPr/>
          <p:nvPr/>
        </p:nvCxnSpPr>
        <p:spPr>
          <a:xfrm flipV="1">
            <a:off x="2800351" y="4137660"/>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5" name="Egyenes összekötő nyíllal 74"/>
          <p:cNvCxnSpPr/>
          <p:nvPr/>
        </p:nvCxnSpPr>
        <p:spPr>
          <a:xfrm flipV="1">
            <a:off x="6309361" y="4154805"/>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6" name="Egyenes összekötő nyíllal 75"/>
          <p:cNvCxnSpPr/>
          <p:nvPr/>
        </p:nvCxnSpPr>
        <p:spPr>
          <a:xfrm flipV="1">
            <a:off x="3429001" y="4114800"/>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7" name="Egyenes összekötő nyíllal 76"/>
          <p:cNvCxnSpPr/>
          <p:nvPr/>
        </p:nvCxnSpPr>
        <p:spPr>
          <a:xfrm flipV="1">
            <a:off x="3771901" y="4114800"/>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8" name="Egyenes összekötő nyíllal 77"/>
          <p:cNvCxnSpPr/>
          <p:nvPr/>
        </p:nvCxnSpPr>
        <p:spPr>
          <a:xfrm flipV="1">
            <a:off x="5372101" y="4114800"/>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9" name="Egyenes összekötő nyíllal 78"/>
          <p:cNvCxnSpPr/>
          <p:nvPr/>
        </p:nvCxnSpPr>
        <p:spPr>
          <a:xfrm flipV="1">
            <a:off x="4400551" y="4114800"/>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0" name="Egyenes összekötő nyíllal 79"/>
          <p:cNvCxnSpPr/>
          <p:nvPr/>
        </p:nvCxnSpPr>
        <p:spPr>
          <a:xfrm flipV="1">
            <a:off x="4743451" y="4114800"/>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1" name="Egyenes összekötő nyíllal 80"/>
          <p:cNvCxnSpPr/>
          <p:nvPr/>
        </p:nvCxnSpPr>
        <p:spPr>
          <a:xfrm flipV="1">
            <a:off x="5046162" y="4091940"/>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2" name="Egyenes összekötő nyíllal 81"/>
          <p:cNvCxnSpPr/>
          <p:nvPr/>
        </p:nvCxnSpPr>
        <p:spPr>
          <a:xfrm flipV="1">
            <a:off x="5372101" y="3714750"/>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3" name="Egyenes összekötő nyíllal 82"/>
          <p:cNvCxnSpPr/>
          <p:nvPr/>
        </p:nvCxnSpPr>
        <p:spPr>
          <a:xfrm flipV="1">
            <a:off x="4086226" y="4114800"/>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4" name="Egyenes összekötő nyíllal 83"/>
          <p:cNvCxnSpPr/>
          <p:nvPr/>
        </p:nvCxnSpPr>
        <p:spPr>
          <a:xfrm flipV="1">
            <a:off x="5972176" y="4114800"/>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5" name="Egyenes összekötő nyíllal 84"/>
          <p:cNvCxnSpPr/>
          <p:nvPr/>
        </p:nvCxnSpPr>
        <p:spPr>
          <a:xfrm flipV="1">
            <a:off x="4400551" y="3686175"/>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6" name="Egyenes összekötő nyíllal 85"/>
          <p:cNvCxnSpPr/>
          <p:nvPr/>
        </p:nvCxnSpPr>
        <p:spPr>
          <a:xfrm flipV="1">
            <a:off x="3114676" y="4114800"/>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7" name="Egyenes összekötő nyíllal 86"/>
          <p:cNvCxnSpPr/>
          <p:nvPr/>
        </p:nvCxnSpPr>
        <p:spPr>
          <a:xfrm flipV="1">
            <a:off x="4743451" y="3686175"/>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8" name="Egyenes összekötő nyíllal 87"/>
          <p:cNvCxnSpPr/>
          <p:nvPr/>
        </p:nvCxnSpPr>
        <p:spPr>
          <a:xfrm flipV="1">
            <a:off x="5657851" y="4114800"/>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9" name="Egyenes összekötő nyíllal 88"/>
          <p:cNvCxnSpPr/>
          <p:nvPr/>
        </p:nvCxnSpPr>
        <p:spPr>
          <a:xfrm flipV="1">
            <a:off x="3429001" y="3714750"/>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0" name="Egyenes összekötő nyíllal 89"/>
          <p:cNvCxnSpPr/>
          <p:nvPr/>
        </p:nvCxnSpPr>
        <p:spPr>
          <a:xfrm flipV="1">
            <a:off x="3771901" y="3686175"/>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1" name="Egyenes összekötő nyíllal 90"/>
          <p:cNvCxnSpPr/>
          <p:nvPr/>
        </p:nvCxnSpPr>
        <p:spPr>
          <a:xfrm flipV="1">
            <a:off x="3429001" y="3286125"/>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2" name="Egyenes összekötő nyíllal 91"/>
          <p:cNvCxnSpPr/>
          <p:nvPr/>
        </p:nvCxnSpPr>
        <p:spPr>
          <a:xfrm flipV="1">
            <a:off x="4086226" y="3686175"/>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3" name="Egyenes összekötő nyíllal 92"/>
          <p:cNvCxnSpPr/>
          <p:nvPr/>
        </p:nvCxnSpPr>
        <p:spPr>
          <a:xfrm flipV="1">
            <a:off x="4743451" y="3286125"/>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4" name="Egyenes összekötő nyíllal 93"/>
          <p:cNvCxnSpPr/>
          <p:nvPr/>
        </p:nvCxnSpPr>
        <p:spPr>
          <a:xfrm flipV="1">
            <a:off x="5057776" y="3686175"/>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2624227" y="4616682"/>
            <a:ext cx="383794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Ellipszis 11"/>
          <p:cNvSpPr/>
          <p:nvPr/>
        </p:nvSpPr>
        <p:spPr>
          <a:xfrm>
            <a:off x="2647572" y="4513837"/>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cxnSp>
        <p:nvCxnSpPr>
          <p:cNvPr id="7" name="Straight Connector 6"/>
          <p:cNvCxnSpPr/>
          <p:nvPr/>
        </p:nvCxnSpPr>
        <p:spPr>
          <a:xfrm>
            <a:off x="2624226" y="4513839"/>
            <a:ext cx="0" cy="2056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944266" y="4513839"/>
            <a:ext cx="0" cy="2056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264306" y="4513837"/>
            <a:ext cx="0" cy="2056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584345" y="4513837"/>
            <a:ext cx="0" cy="2056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906140" y="4513837"/>
            <a:ext cx="0" cy="2056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226505" y="4513837"/>
            <a:ext cx="0" cy="2056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544465" y="4513839"/>
            <a:ext cx="0" cy="2056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864504" y="4513839"/>
            <a:ext cx="0" cy="2056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194869" y="4513839"/>
            <a:ext cx="0" cy="2056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504583" y="4515658"/>
            <a:ext cx="0" cy="2056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24623" y="4513839"/>
            <a:ext cx="0" cy="2056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144663" y="4513839"/>
            <a:ext cx="0" cy="2056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462169" y="4513839"/>
            <a:ext cx="0" cy="2056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Ellipszis 11"/>
          <p:cNvSpPr/>
          <p:nvPr/>
        </p:nvSpPr>
        <p:spPr>
          <a:xfrm>
            <a:off x="6215569" y="4507772"/>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0" name="Ellipszis 11"/>
          <p:cNvSpPr/>
          <p:nvPr/>
        </p:nvSpPr>
        <p:spPr>
          <a:xfrm>
            <a:off x="3368623" y="4513837"/>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1" name="Ellipszis 11"/>
          <p:cNvSpPr/>
          <p:nvPr/>
        </p:nvSpPr>
        <p:spPr>
          <a:xfrm>
            <a:off x="3666817" y="4513837"/>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2" name="Ellipszis 11"/>
          <p:cNvSpPr/>
          <p:nvPr/>
        </p:nvSpPr>
        <p:spPr>
          <a:xfrm>
            <a:off x="5252301" y="4513836"/>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3" name="Ellipszis 11"/>
          <p:cNvSpPr/>
          <p:nvPr/>
        </p:nvSpPr>
        <p:spPr>
          <a:xfrm>
            <a:off x="4251330" y="4513837"/>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4" name="Ellipszis 11"/>
          <p:cNvSpPr/>
          <p:nvPr/>
        </p:nvSpPr>
        <p:spPr>
          <a:xfrm>
            <a:off x="4612746" y="4513837"/>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5" name="Ellipszis 11"/>
          <p:cNvSpPr/>
          <p:nvPr/>
        </p:nvSpPr>
        <p:spPr>
          <a:xfrm>
            <a:off x="4866258" y="4513837"/>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6" name="Ellipszis 11"/>
          <p:cNvSpPr/>
          <p:nvPr/>
        </p:nvSpPr>
        <p:spPr>
          <a:xfrm>
            <a:off x="5301384" y="4513836"/>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7" name="Ellipszis 11"/>
          <p:cNvSpPr/>
          <p:nvPr/>
        </p:nvSpPr>
        <p:spPr>
          <a:xfrm>
            <a:off x="4016060" y="4513836"/>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8" name="Ellipszis 11"/>
          <p:cNvSpPr/>
          <p:nvPr/>
        </p:nvSpPr>
        <p:spPr>
          <a:xfrm>
            <a:off x="5837273" y="4513836"/>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9" name="Ellipszis 11"/>
          <p:cNvSpPr/>
          <p:nvPr/>
        </p:nvSpPr>
        <p:spPr>
          <a:xfrm>
            <a:off x="4322141" y="4513836"/>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50" name="Ellipszis 11"/>
          <p:cNvSpPr/>
          <p:nvPr/>
        </p:nvSpPr>
        <p:spPr>
          <a:xfrm>
            <a:off x="3010924" y="4513836"/>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51" name="Ellipszis 11"/>
          <p:cNvSpPr/>
          <p:nvPr/>
        </p:nvSpPr>
        <p:spPr>
          <a:xfrm>
            <a:off x="4592592" y="4513836"/>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52" name="Ellipszis 11"/>
          <p:cNvSpPr/>
          <p:nvPr/>
        </p:nvSpPr>
        <p:spPr>
          <a:xfrm>
            <a:off x="5583319" y="4507772"/>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53" name="Ellipszis 11"/>
          <p:cNvSpPr/>
          <p:nvPr/>
        </p:nvSpPr>
        <p:spPr>
          <a:xfrm>
            <a:off x="3321876" y="4507772"/>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54" name="Ellipszis 11"/>
          <p:cNvSpPr/>
          <p:nvPr/>
        </p:nvSpPr>
        <p:spPr>
          <a:xfrm>
            <a:off x="3657601" y="4514851"/>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55" name="Ellipszis 11"/>
          <p:cNvSpPr/>
          <p:nvPr/>
        </p:nvSpPr>
        <p:spPr>
          <a:xfrm>
            <a:off x="3329339" y="4513836"/>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56" name="Ellipszis 11"/>
          <p:cNvSpPr/>
          <p:nvPr/>
        </p:nvSpPr>
        <p:spPr>
          <a:xfrm>
            <a:off x="3915146" y="4507773"/>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57" name="Ellipszis 11"/>
          <p:cNvSpPr/>
          <p:nvPr/>
        </p:nvSpPr>
        <p:spPr>
          <a:xfrm>
            <a:off x="4651995" y="4513836"/>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58" name="Ellipszis 11"/>
          <p:cNvSpPr/>
          <p:nvPr/>
        </p:nvSpPr>
        <p:spPr>
          <a:xfrm>
            <a:off x="4990628" y="4507774"/>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59" name="Szövegdoboz 58"/>
          <p:cNvSpPr txBox="1"/>
          <p:nvPr/>
        </p:nvSpPr>
        <p:spPr>
          <a:xfrm>
            <a:off x="2406983" y="2067637"/>
            <a:ext cx="4466287" cy="507831"/>
          </a:xfrm>
          <a:prstGeom prst="rect">
            <a:avLst/>
          </a:prstGeom>
          <a:noFill/>
        </p:spPr>
        <p:txBody>
          <a:bodyPr wrap="none" rtlCol="0">
            <a:spAutoFit/>
          </a:bodyPr>
          <a:lstStyle/>
          <a:p>
            <a:r>
              <a:rPr lang="en-US" sz="2700" dirty="0">
                <a:latin typeface="Whipsmart" pitchFamily="34" charset="0"/>
              </a:rPr>
              <a:t>Watt per </a:t>
            </a:r>
            <a:r>
              <a:rPr lang="hu-HU" sz="2700" dirty="0">
                <a:latin typeface="Whipsmart" pitchFamily="34" charset="0"/>
              </a:rPr>
              <a:t>négyzetméter</a:t>
            </a:r>
            <a:r>
              <a:rPr lang="en-US" sz="2700" dirty="0">
                <a:latin typeface="Whipsmart" pitchFamily="34" charset="0"/>
              </a:rPr>
              <a:t> [ Wm</a:t>
            </a:r>
            <a:r>
              <a:rPr lang="en-US" sz="2700" baseline="30000" dirty="0">
                <a:latin typeface="Whipsmart" pitchFamily="34" charset="0"/>
              </a:rPr>
              <a:t>-2</a:t>
            </a:r>
            <a:r>
              <a:rPr lang="en-US" sz="2700" dirty="0">
                <a:latin typeface="Whipsmart" pitchFamily="34" charset="0"/>
              </a:rPr>
              <a:t> ]</a:t>
            </a:r>
          </a:p>
        </p:txBody>
      </p:sp>
      <p:sp>
        <p:nvSpPr>
          <p:cNvPr id="60" name="Szabadkézi sokszög 59"/>
          <p:cNvSpPr/>
          <p:nvPr/>
        </p:nvSpPr>
        <p:spPr>
          <a:xfrm>
            <a:off x="2743200" y="3214689"/>
            <a:ext cx="3657600" cy="1116013"/>
          </a:xfrm>
          <a:custGeom>
            <a:avLst/>
            <a:gdLst>
              <a:gd name="connsiteX0" fmla="*/ 0 w 4876800"/>
              <a:gd name="connsiteY0" fmla="*/ 1441450 h 1488017"/>
              <a:gd name="connsiteX1" fmla="*/ 584200 w 4876800"/>
              <a:gd name="connsiteY1" fmla="*/ 1263650 h 1488017"/>
              <a:gd name="connsiteX2" fmla="*/ 1028700 w 4876800"/>
              <a:gd name="connsiteY2" fmla="*/ 95250 h 1488017"/>
              <a:gd name="connsiteX3" fmla="*/ 1422400 w 4876800"/>
              <a:gd name="connsiteY3" fmla="*/ 692150 h 1488017"/>
              <a:gd name="connsiteX4" fmla="*/ 2197100 w 4876800"/>
              <a:gd name="connsiteY4" fmla="*/ 831850 h 1488017"/>
              <a:gd name="connsiteX5" fmla="*/ 2768600 w 4876800"/>
              <a:gd name="connsiteY5" fmla="*/ 209550 h 1488017"/>
              <a:gd name="connsiteX6" fmla="*/ 3581400 w 4876800"/>
              <a:gd name="connsiteY6" fmla="*/ 857250 h 1488017"/>
              <a:gd name="connsiteX7" fmla="*/ 4876800 w 4876800"/>
              <a:gd name="connsiteY7" fmla="*/ 1428750 h 148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76800" h="1488017">
                <a:moveTo>
                  <a:pt x="0" y="1441450"/>
                </a:moveTo>
                <a:cubicBezTo>
                  <a:pt x="206375" y="1464733"/>
                  <a:pt x="412750" y="1488017"/>
                  <a:pt x="584200" y="1263650"/>
                </a:cubicBezTo>
                <a:cubicBezTo>
                  <a:pt x="755650" y="1039283"/>
                  <a:pt x="889000" y="190500"/>
                  <a:pt x="1028700" y="95250"/>
                </a:cubicBezTo>
                <a:cubicBezTo>
                  <a:pt x="1168400" y="0"/>
                  <a:pt x="1227667" y="569383"/>
                  <a:pt x="1422400" y="692150"/>
                </a:cubicBezTo>
                <a:cubicBezTo>
                  <a:pt x="1617133" y="814917"/>
                  <a:pt x="1972733" y="912283"/>
                  <a:pt x="2197100" y="831850"/>
                </a:cubicBezTo>
                <a:cubicBezTo>
                  <a:pt x="2421467" y="751417"/>
                  <a:pt x="2537883" y="205317"/>
                  <a:pt x="2768600" y="209550"/>
                </a:cubicBezTo>
                <a:cubicBezTo>
                  <a:pt x="2999317" y="213783"/>
                  <a:pt x="3230033" y="654050"/>
                  <a:pt x="3581400" y="857250"/>
                </a:cubicBezTo>
                <a:cubicBezTo>
                  <a:pt x="3932767" y="1060450"/>
                  <a:pt x="4404783" y="1244600"/>
                  <a:pt x="4876800" y="1428750"/>
                </a:cubicBezTo>
              </a:path>
            </a:pathLst>
          </a:cu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pic>
        <p:nvPicPr>
          <p:cNvPr id="9" name="Picture 8"/>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96905" y="1417183"/>
            <a:ext cx="6249654" cy="435086"/>
          </a:xfrm>
          <a:prstGeom prst="rect">
            <a:avLst/>
          </a:prstGeom>
        </p:spPr>
      </p:pic>
    </p:spTree>
    <p:extLst>
      <p:ext uri="{BB962C8B-B14F-4D97-AF65-F5344CB8AC3E}">
        <p14:creationId xmlns:p14="http://schemas.microsoft.com/office/powerpoint/2010/main" val="207320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56" presetClass="path" presetSubtype="0" fill="hold" grpId="1" nodeType="afterEffect">
                                  <p:stCondLst>
                                    <p:cond delay="0"/>
                                  </p:stCondLst>
                                  <p:childTnLst>
                                    <p:animMotion origin="layout" path="M 5.55556E-7 2.96296E-6 L 0.26649 -0.34861 " pathEditMode="relative" rAng="0" ptsTypes="AA">
                                      <p:cBhvr>
                                        <p:cTn id="9" dur="500" fill="hold"/>
                                        <p:tgtEl>
                                          <p:spTgt spid="5"/>
                                        </p:tgtEl>
                                        <p:attrNameLst>
                                          <p:attrName>ppt_x</p:attrName>
                                          <p:attrName>ppt_y</p:attrName>
                                        </p:attrNameLst>
                                      </p:cBhvr>
                                      <p:rCtr x="13316" y="-17431"/>
                                    </p:animMotion>
                                  </p:childTnLst>
                                  <p:subTnLst>
                                    <p:set>
                                      <p:cBhvr override="childStyle">
                                        <p:cTn dur="1" fill="hold" display="0" masterRel="sameClick" afterEffect="1">
                                          <p:stCondLst>
                                            <p:cond evt="end" delay="0">
                                              <p:tn val="8"/>
                                            </p:cond>
                                          </p:stCondLst>
                                        </p:cTn>
                                        <p:tgtEl>
                                          <p:spTgt spid="5"/>
                                        </p:tgtEl>
                                        <p:attrNameLst>
                                          <p:attrName>style.visibility</p:attrName>
                                        </p:attrNameLst>
                                      </p:cBhvr>
                                      <p:to>
                                        <p:strVal val="hidden"/>
                                      </p:to>
                                    </p:set>
                                  </p:subTnLst>
                                </p:cTn>
                              </p:par>
                              <p:par>
                                <p:cTn id="10" presetID="12" presetClass="entr" presetSubtype="4" fill="hold" nodeType="with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slide(fromBottom)">
                                      <p:cBhvr>
                                        <p:cTn id="12" dur="500"/>
                                        <p:tgtEl>
                                          <p:spTgt spid="72"/>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39"/>
                                        </p:tgtEl>
                                        <p:attrNameLst>
                                          <p:attrName>style.visibility</p:attrName>
                                        </p:attrNameLst>
                                      </p:cBhvr>
                                      <p:to>
                                        <p:strVal val="visible"/>
                                      </p:to>
                                    </p:set>
                                  </p:childTnLst>
                                </p:cTn>
                              </p:par>
                            </p:childTnLst>
                          </p:cTn>
                        </p:par>
                        <p:par>
                          <p:cTn id="16" fill="hold">
                            <p:stCondLst>
                              <p:cond delay="500"/>
                            </p:stCondLst>
                            <p:childTnLst>
                              <p:par>
                                <p:cTn id="17" presetID="56" presetClass="path" presetSubtype="0" fill="hold" grpId="1" nodeType="afterEffect">
                                  <p:stCondLst>
                                    <p:cond delay="0"/>
                                  </p:stCondLst>
                                  <p:childTnLst>
                                    <p:animMotion origin="layout" path="M 1.66667E-6 3.7037E-7 L -0.13264 -0.3419 " pathEditMode="relative" rAng="0" ptsTypes="AA">
                                      <p:cBhvr>
                                        <p:cTn id="18" dur="500" fill="hold"/>
                                        <p:tgtEl>
                                          <p:spTgt spid="39"/>
                                        </p:tgtEl>
                                        <p:attrNameLst>
                                          <p:attrName>ppt_x</p:attrName>
                                          <p:attrName>ppt_y</p:attrName>
                                        </p:attrNameLst>
                                      </p:cBhvr>
                                      <p:rCtr x="-6632" y="-17106"/>
                                    </p:animMotion>
                                  </p:childTnLst>
                                  <p:subTnLst>
                                    <p:set>
                                      <p:cBhvr override="childStyle">
                                        <p:cTn dur="1" fill="hold" display="0" masterRel="sameClick" afterEffect="1">
                                          <p:stCondLst>
                                            <p:cond evt="end" delay="0">
                                              <p:tn val="17"/>
                                            </p:cond>
                                          </p:stCondLst>
                                        </p:cTn>
                                        <p:tgtEl>
                                          <p:spTgt spid="39"/>
                                        </p:tgtEl>
                                        <p:attrNameLst>
                                          <p:attrName>style.visibility</p:attrName>
                                        </p:attrNameLst>
                                      </p:cBhvr>
                                      <p:to>
                                        <p:strVal val="hidden"/>
                                      </p:to>
                                    </p:set>
                                  </p:subTnLst>
                                </p:cTn>
                              </p:par>
                              <p:par>
                                <p:cTn id="19" presetID="12" presetClass="entr" presetSubtype="4"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slide(fromBottom)">
                                      <p:cBhvr>
                                        <p:cTn id="21" dur="500"/>
                                        <p:tgtEl>
                                          <p:spTgt spid="75"/>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1000"/>
                            </p:stCondLst>
                            <p:childTnLst>
                              <p:par>
                                <p:cTn id="26" presetID="56" presetClass="path" presetSubtype="0" fill="hold" grpId="1" nodeType="afterEffect">
                                  <p:stCondLst>
                                    <p:cond delay="0"/>
                                  </p:stCondLst>
                                  <p:childTnLst>
                                    <p:animMotion origin="layout" path="M -4.16667E-6 2.96296E-6 L 0.13178 -0.34746 " pathEditMode="relative" rAng="0" ptsTypes="AA">
                                      <p:cBhvr>
                                        <p:cTn id="27" dur="500" fill="hold"/>
                                        <p:tgtEl>
                                          <p:spTgt spid="40"/>
                                        </p:tgtEl>
                                        <p:attrNameLst>
                                          <p:attrName>ppt_x</p:attrName>
                                          <p:attrName>ppt_y</p:attrName>
                                        </p:attrNameLst>
                                      </p:cBhvr>
                                      <p:rCtr x="6580" y="-17384"/>
                                    </p:animMotion>
                                  </p:childTnLst>
                                  <p:subTnLst>
                                    <p:set>
                                      <p:cBhvr override="childStyle">
                                        <p:cTn dur="1" fill="hold" display="0" masterRel="sameClick" afterEffect="1">
                                          <p:stCondLst>
                                            <p:cond evt="end" delay="0">
                                              <p:tn val="26"/>
                                            </p:cond>
                                          </p:stCondLst>
                                        </p:cTn>
                                        <p:tgtEl>
                                          <p:spTgt spid="40"/>
                                        </p:tgtEl>
                                        <p:attrNameLst>
                                          <p:attrName>style.visibility</p:attrName>
                                        </p:attrNameLst>
                                      </p:cBhvr>
                                      <p:to>
                                        <p:strVal val="hidden"/>
                                      </p:to>
                                    </p:set>
                                  </p:subTnLst>
                                </p:cTn>
                              </p:par>
                              <p:par>
                                <p:cTn id="28" presetID="12" presetClass="entr" presetSubtype="4" fill="hold" nodeType="with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slide(fromBottom)">
                                      <p:cBhvr>
                                        <p:cTn id="30" dur="500"/>
                                        <p:tgtEl>
                                          <p:spTgt spid="76"/>
                                        </p:tgtEl>
                                      </p:cBhvr>
                                    </p:animEffect>
                                  </p:childTnLst>
                                </p:cTn>
                              </p:par>
                            </p:childTnLst>
                          </p:cTn>
                        </p:par>
                        <p:par>
                          <p:cTn id="31" fill="hold">
                            <p:stCondLst>
                              <p:cond delay="1500"/>
                            </p:stCondLst>
                            <p:childTnLst>
                              <p:par>
                                <p:cTn id="32" presetID="1" presetClass="entr" presetSubtype="0" fill="hold" grpId="0" nodeType="afterEffect">
                                  <p:stCondLst>
                                    <p:cond delay="0"/>
                                  </p:stCondLst>
                                  <p:childTnLst>
                                    <p:set>
                                      <p:cBhvr>
                                        <p:cTn id="33" dur="1" fill="hold">
                                          <p:stCondLst>
                                            <p:cond delay="0"/>
                                          </p:stCondLst>
                                        </p:cTn>
                                        <p:tgtEl>
                                          <p:spTgt spid="41"/>
                                        </p:tgtEl>
                                        <p:attrNameLst>
                                          <p:attrName>style.visibility</p:attrName>
                                        </p:attrNameLst>
                                      </p:cBhvr>
                                      <p:to>
                                        <p:strVal val="visible"/>
                                      </p:to>
                                    </p:set>
                                  </p:childTnLst>
                                </p:cTn>
                              </p:par>
                            </p:childTnLst>
                          </p:cTn>
                        </p:par>
                        <p:par>
                          <p:cTn id="34" fill="hold">
                            <p:stCondLst>
                              <p:cond delay="1500"/>
                            </p:stCondLst>
                            <p:childTnLst>
                              <p:par>
                                <p:cTn id="35" presetID="56" presetClass="path" presetSubtype="0" fill="hold" grpId="1" nodeType="afterEffect">
                                  <p:stCondLst>
                                    <p:cond delay="0"/>
                                  </p:stCondLst>
                                  <p:childTnLst>
                                    <p:animMotion origin="layout" path="M -5.55556E-7 2.96296E-6 L -0.1349 -0.34306 " pathEditMode="relative" rAng="0" ptsTypes="AA">
                                      <p:cBhvr>
                                        <p:cTn id="36" dur="500" fill="hold"/>
                                        <p:tgtEl>
                                          <p:spTgt spid="41"/>
                                        </p:tgtEl>
                                        <p:attrNameLst>
                                          <p:attrName>ppt_x</p:attrName>
                                          <p:attrName>ppt_y</p:attrName>
                                        </p:attrNameLst>
                                      </p:cBhvr>
                                      <p:rCtr x="-6753" y="-17153"/>
                                    </p:animMotion>
                                  </p:childTnLst>
                                  <p:subTnLst>
                                    <p:set>
                                      <p:cBhvr override="childStyle">
                                        <p:cTn dur="1" fill="hold" display="0" masterRel="sameClick" afterEffect="1">
                                          <p:stCondLst>
                                            <p:cond evt="end" delay="0">
                                              <p:tn val="35"/>
                                            </p:cond>
                                          </p:stCondLst>
                                        </p:cTn>
                                        <p:tgtEl>
                                          <p:spTgt spid="41"/>
                                        </p:tgtEl>
                                        <p:attrNameLst>
                                          <p:attrName>style.visibility</p:attrName>
                                        </p:attrNameLst>
                                      </p:cBhvr>
                                      <p:to>
                                        <p:strVal val="hidden"/>
                                      </p:to>
                                    </p:set>
                                  </p:subTnLst>
                                </p:cTn>
                              </p:par>
                              <p:par>
                                <p:cTn id="37" presetID="12" presetClass="entr" presetSubtype="4" fill="hold" nodeType="withEffect">
                                  <p:stCondLst>
                                    <p:cond delay="0"/>
                                  </p:stCondLst>
                                  <p:childTnLst>
                                    <p:set>
                                      <p:cBhvr>
                                        <p:cTn id="38" dur="1" fill="hold">
                                          <p:stCondLst>
                                            <p:cond delay="0"/>
                                          </p:stCondLst>
                                        </p:cTn>
                                        <p:tgtEl>
                                          <p:spTgt spid="77"/>
                                        </p:tgtEl>
                                        <p:attrNameLst>
                                          <p:attrName>style.visibility</p:attrName>
                                        </p:attrNameLst>
                                      </p:cBhvr>
                                      <p:to>
                                        <p:strVal val="visible"/>
                                      </p:to>
                                    </p:set>
                                    <p:animEffect transition="in" filter="slide(fromBottom)">
                                      <p:cBhvr>
                                        <p:cTn id="39" dur="500"/>
                                        <p:tgtEl>
                                          <p:spTgt spid="77"/>
                                        </p:tgtEl>
                                      </p:cBhvr>
                                    </p:animEffec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par>
                          <p:cTn id="43" fill="hold">
                            <p:stCondLst>
                              <p:cond delay="2000"/>
                            </p:stCondLst>
                            <p:childTnLst>
                              <p:par>
                                <p:cTn id="44" presetID="56" presetClass="path" presetSubtype="0" fill="hold" grpId="1" nodeType="afterEffect">
                                  <p:stCondLst>
                                    <p:cond delay="0"/>
                                  </p:stCondLst>
                                  <p:childTnLst>
                                    <p:animMotion origin="layout" path="M 3.05556E-6 2.96296E-6 L 0.17691 -0.32963 " pathEditMode="relative" rAng="0" ptsTypes="AA">
                                      <p:cBhvr>
                                        <p:cTn id="45" dur="500" fill="hold"/>
                                        <p:tgtEl>
                                          <p:spTgt spid="42"/>
                                        </p:tgtEl>
                                        <p:attrNameLst>
                                          <p:attrName>ppt_x</p:attrName>
                                          <p:attrName>ppt_y</p:attrName>
                                        </p:attrNameLst>
                                      </p:cBhvr>
                                      <p:rCtr x="8837" y="-16481"/>
                                    </p:animMotion>
                                  </p:childTnLst>
                                  <p:subTnLst>
                                    <p:set>
                                      <p:cBhvr override="childStyle">
                                        <p:cTn dur="1" fill="hold" display="0" masterRel="sameClick" afterEffect="1">
                                          <p:stCondLst>
                                            <p:cond evt="end" delay="0">
                                              <p:tn val="44"/>
                                            </p:cond>
                                          </p:stCondLst>
                                        </p:cTn>
                                        <p:tgtEl>
                                          <p:spTgt spid="42"/>
                                        </p:tgtEl>
                                        <p:attrNameLst>
                                          <p:attrName>style.visibility</p:attrName>
                                        </p:attrNameLst>
                                      </p:cBhvr>
                                      <p:to>
                                        <p:strVal val="hidden"/>
                                      </p:to>
                                    </p:set>
                                  </p:subTnLst>
                                </p:cTn>
                              </p:par>
                              <p:par>
                                <p:cTn id="46" presetID="12" presetClass="entr" presetSubtype="4" fill="hold" nodeType="withEffect">
                                  <p:stCondLst>
                                    <p:cond delay="0"/>
                                  </p:stCondLst>
                                  <p:childTnLst>
                                    <p:set>
                                      <p:cBhvr>
                                        <p:cTn id="47" dur="1" fill="hold">
                                          <p:stCondLst>
                                            <p:cond delay="0"/>
                                          </p:stCondLst>
                                        </p:cTn>
                                        <p:tgtEl>
                                          <p:spTgt spid="78"/>
                                        </p:tgtEl>
                                        <p:attrNameLst>
                                          <p:attrName>style.visibility</p:attrName>
                                        </p:attrNameLst>
                                      </p:cBhvr>
                                      <p:to>
                                        <p:strVal val="visible"/>
                                      </p:to>
                                    </p:set>
                                    <p:animEffect transition="in" filter="slide(fromBottom)">
                                      <p:cBhvr>
                                        <p:cTn id="48" dur="500"/>
                                        <p:tgtEl>
                                          <p:spTgt spid="78"/>
                                        </p:tgtEl>
                                      </p:cBhvr>
                                    </p:animEffect>
                                  </p:childTnLst>
                                </p:cTn>
                              </p:par>
                            </p:childTnLst>
                          </p:cTn>
                        </p:par>
                        <p:par>
                          <p:cTn id="49" fill="hold">
                            <p:stCondLst>
                              <p:cond delay="2500"/>
                            </p:stCondLst>
                            <p:childTnLst>
                              <p:par>
                                <p:cTn id="50" presetID="1" presetClass="entr" presetSubtype="0" fill="hold" grpId="0" nodeType="afterEffect">
                                  <p:stCondLst>
                                    <p:cond delay="0"/>
                                  </p:stCondLst>
                                  <p:childTnLst>
                                    <p:set>
                                      <p:cBhvr>
                                        <p:cTn id="51" dur="1" fill="hold">
                                          <p:stCondLst>
                                            <p:cond delay="0"/>
                                          </p:stCondLst>
                                        </p:cTn>
                                        <p:tgtEl>
                                          <p:spTgt spid="43"/>
                                        </p:tgtEl>
                                        <p:attrNameLst>
                                          <p:attrName>style.visibility</p:attrName>
                                        </p:attrNameLst>
                                      </p:cBhvr>
                                      <p:to>
                                        <p:strVal val="visible"/>
                                      </p:to>
                                    </p:set>
                                  </p:childTnLst>
                                </p:cTn>
                              </p:par>
                            </p:childTnLst>
                          </p:cTn>
                        </p:par>
                        <p:par>
                          <p:cTn id="52" fill="hold">
                            <p:stCondLst>
                              <p:cond delay="2500"/>
                            </p:stCondLst>
                            <p:childTnLst>
                              <p:par>
                                <p:cTn id="53" presetID="56" presetClass="path" presetSubtype="0" fill="hold" grpId="1" nodeType="afterEffect">
                                  <p:stCondLst>
                                    <p:cond delay="0"/>
                                  </p:stCondLst>
                                  <p:childTnLst>
                                    <p:animMotion origin="layout" path="M -3.61111E-6 2.96296E-6 L -0.08385 -0.34769 " pathEditMode="relative" rAng="0" ptsTypes="AA">
                                      <p:cBhvr>
                                        <p:cTn id="54" dur="500" fill="hold"/>
                                        <p:tgtEl>
                                          <p:spTgt spid="43"/>
                                        </p:tgtEl>
                                        <p:attrNameLst>
                                          <p:attrName>ppt_x</p:attrName>
                                          <p:attrName>ppt_y</p:attrName>
                                        </p:attrNameLst>
                                      </p:cBhvr>
                                      <p:rCtr x="-4201" y="-17384"/>
                                    </p:animMotion>
                                  </p:childTnLst>
                                  <p:subTnLst>
                                    <p:set>
                                      <p:cBhvr override="childStyle">
                                        <p:cTn dur="1" fill="hold" display="0" masterRel="sameClick" afterEffect="1">
                                          <p:stCondLst>
                                            <p:cond evt="end" delay="0">
                                              <p:tn val="53"/>
                                            </p:cond>
                                          </p:stCondLst>
                                        </p:cTn>
                                        <p:tgtEl>
                                          <p:spTgt spid="43"/>
                                        </p:tgtEl>
                                        <p:attrNameLst>
                                          <p:attrName>style.visibility</p:attrName>
                                        </p:attrNameLst>
                                      </p:cBhvr>
                                      <p:to>
                                        <p:strVal val="hidden"/>
                                      </p:to>
                                    </p:set>
                                  </p:subTnLst>
                                </p:cTn>
                              </p:par>
                              <p:par>
                                <p:cTn id="55" presetID="12" presetClass="entr" presetSubtype="4" fill="hold" nodeType="with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slide(fromBottom)">
                                      <p:cBhvr>
                                        <p:cTn id="57" dur="500"/>
                                        <p:tgtEl>
                                          <p:spTgt spid="79"/>
                                        </p:tgtEl>
                                      </p:cBhvr>
                                    </p:animEffect>
                                  </p:childTnLst>
                                </p:cTn>
                              </p:par>
                            </p:childTnLst>
                          </p:cTn>
                        </p:par>
                        <p:par>
                          <p:cTn id="58" fill="hold">
                            <p:stCondLst>
                              <p:cond delay="3000"/>
                            </p:stCondLst>
                            <p:childTnLst>
                              <p:par>
                                <p:cTn id="59" presetID="1" presetClass="entr" presetSubtype="0" fill="hold" grpId="0" nodeType="after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childTnLst>
                          </p:cTn>
                        </p:par>
                        <p:par>
                          <p:cTn id="61" fill="hold">
                            <p:stCondLst>
                              <p:cond delay="3000"/>
                            </p:stCondLst>
                            <p:childTnLst>
                              <p:par>
                                <p:cTn id="62" presetID="56" presetClass="path" presetSubtype="0" fill="hold" grpId="1" nodeType="afterEffect">
                                  <p:stCondLst>
                                    <p:cond delay="0"/>
                                  </p:stCondLst>
                                  <p:childTnLst>
                                    <p:animMotion origin="layout" path="M 2.22222E-6 2.96296E-6 L 0.14948 -0.33403 " pathEditMode="relative" rAng="0" ptsTypes="AA">
                                      <p:cBhvr>
                                        <p:cTn id="63" dur="500" fill="hold"/>
                                        <p:tgtEl>
                                          <p:spTgt spid="44"/>
                                        </p:tgtEl>
                                        <p:attrNameLst>
                                          <p:attrName>ppt_x</p:attrName>
                                          <p:attrName>ppt_y</p:attrName>
                                        </p:attrNameLst>
                                      </p:cBhvr>
                                      <p:rCtr x="7465" y="-16713"/>
                                    </p:animMotion>
                                  </p:childTnLst>
                                  <p:subTnLst>
                                    <p:set>
                                      <p:cBhvr override="childStyle">
                                        <p:cTn dur="1" fill="hold" display="0" masterRel="sameClick" afterEffect="1">
                                          <p:stCondLst>
                                            <p:cond evt="end" delay="0">
                                              <p:tn val="62"/>
                                            </p:cond>
                                          </p:stCondLst>
                                        </p:cTn>
                                        <p:tgtEl>
                                          <p:spTgt spid="44"/>
                                        </p:tgtEl>
                                        <p:attrNameLst>
                                          <p:attrName>style.visibility</p:attrName>
                                        </p:attrNameLst>
                                      </p:cBhvr>
                                      <p:to>
                                        <p:strVal val="hidden"/>
                                      </p:to>
                                    </p:set>
                                  </p:subTnLst>
                                </p:cTn>
                              </p:par>
                              <p:par>
                                <p:cTn id="64" presetID="12" presetClass="entr" presetSubtype="4" fill="hold" nodeType="withEffect">
                                  <p:stCondLst>
                                    <p:cond delay="0"/>
                                  </p:stCondLst>
                                  <p:childTnLst>
                                    <p:set>
                                      <p:cBhvr>
                                        <p:cTn id="65" dur="1" fill="hold">
                                          <p:stCondLst>
                                            <p:cond delay="0"/>
                                          </p:stCondLst>
                                        </p:cTn>
                                        <p:tgtEl>
                                          <p:spTgt spid="80"/>
                                        </p:tgtEl>
                                        <p:attrNameLst>
                                          <p:attrName>style.visibility</p:attrName>
                                        </p:attrNameLst>
                                      </p:cBhvr>
                                      <p:to>
                                        <p:strVal val="visible"/>
                                      </p:to>
                                    </p:set>
                                    <p:animEffect transition="in" filter="slide(fromBottom)">
                                      <p:cBhvr>
                                        <p:cTn id="66" dur="500"/>
                                        <p:tgtEl>
                                          <p:spTgt spid="80"/>
                                        </p:tgtEl>
                                      </p:cBhvr>
                                    </p:animEffect>
                                  </p:childTnLst>
                                </p:cTn>
                              </p:par>
                            </p:childTnLst>
                          </p:cTn>
                        </p:par>
                        <p:par>
                          <p:cTn id="67" fill="hold">
                            <p:stCondLst>
                              <p:cond delay="3500"/>
                            </p:stCondLst>
                            <p:childTnLst>
                              <p:par>
                                <p:cTn id="68" presetID="1" presetClass="entr" presetSubtype="0" fill="hold" grpId="0" nodeType="afterEffect">
                                  <p:stCondLst>
                                    <p:cond delay="0"/>
                                  </p:stCondLst>
                                  <p:childTnLst>
                                    <p:set>
                                      <p:cBhvr>
                                        <p:cTn id="69" dur="1" fill="hold">
                                          <p:stCondLst>
                                            <p:cond delay="0"/>
                                          </p:stCondLst>
                                        </p:cTn>
                                        <p:tgtEl>
                                          <p:spTgt spid="45"/>
                                        </p:tgtEl>
                                        <p:attrNameLst>
                                          <p:attrName>style.visibility</p:attrName>
                                        </p:attrNameLst>
                                      </p:cBhvr>
                                      <p:to>
                                        <p:strVal val="visible"/>
                                      </p:to>
                                    </p:set>
                                  </p:childTnLst>
                                </p:cTn>
                              </p:par>
                            </p:childTnLst>
                          </p:cTn>
                        </p:par>
                        <p:par>
                          <p:cTn id="70" fill="hold">
                            <p:stCondLst>
                              <p:cond delay="3500"/>
                            </p:stCondLst>
                            <p:childTnLst>
                              <p:par>
                                <p:cTn id="71" presetID="56" presetClass="path" presetSubtype="0" fill="hold" grpId="1" nodeType="afterEffect">
                                  <p:stCondLst>
                                    <p:cond delay="0"/>
                                  </p:stCondLst>
                                  <p:childTnLst>
                                    <p:animMotion origin="layout" path="M 3.05556E-6 2.96296E-6 L -0.30973 -0.33635 " pathEditMode="relative" rAng="0" ptsTypes="AA">
                                      <p:cBhvr>
                                        <p:cTn id="72" dur="500" fill="hold"/>
                                        <p:tgtEl>
                                          <p:spTgt spid="45"/>
                                        </p:tgtEl>
                                        <p:attrNameLst>
                                          <p:attrName>ppt_x</p:attrName>
                                          <p:attrName>ppt_y</p:attrName>
                                        </p:attrNameLst>
                                      </p:cBhvr>
                                      <p:rCtr x="-15486" y="-16829"/>
                                    </p:animMotion>
                                  </p:childTnLst>
                                  <p:subTnLst>
                                    <p:set>
                                      <p:cBhvr override="childStyle">
                                        <p:cTn dur="1" fill="hold" display="0" masterRel="sameClick" afterEffect="1">
                                          <p:stCondLst>
                                            <p:cond evt="end" delay="0">
                                              <p:tn val="71"/>
                                            </p:cond>
                                          </p:stCondLst>
                                        </p:cTn>
                                        <p:tgtEl>
                                          <p:spTgt spid="45"/>
                                        </p:tgtEl>
                                        <p:attrNameLst>
                                          <p:attrName>style.visibility</p:attrName>
                                        </p:attrNameLst>
                                      </p:cBhvr>
                                      <p:to>
                                        <p:strVal val="hidden"/>
                                      </p:to>
                                    </p:set>
                                  </p:subTnLst>
                                </p:cTn>
                              </p:par>
                              <p:par>
                                <p:cTn id="73" presetID="12" presetClass="entr" presetSubtype="4" fill="hold" nodeType="withEffect">
                                  <p:stCondLst>
                                    <p:cond delay="0"/>
                                  </p:stCondLst>
                                  <p:childTnLst>
                                    <p:set>
                                      <p:cBhvr>
                                        <p:cTn id="74" dur="1" fill="hold">
                                          <p:stCondLst>
                                            <p:cond delay="0"/>
                                          </p:stCondLst>
                                        </p:cTn>
                                        <p:tgtEl>
                                          <p:spTgt spid="81"/>
                                        </p:tgtEl>
                                        <p:attrNameLst>
                                          <p:attrName>style.visibility</p:attrName>
                                        </p:attrNameLst>
                                      </p:cBhvr>
                                      <p:to>
                                        <p:strVal val="visible"/>
                                      </p:to>
                                    </p:set>
                                    <p:animEffect transition="in" filter="slide(fromBottom)">
                                      <p:cBhvr>
                                        <p:cTn id="75" dur="500"/>
                                        <p:tgtEl>
                                          <p:spTgt spid="81"/>
                                        </p:tgtEl>
                                      </p:cBhvr>
                                    </p:animEffect>
                                  </p:childTnLst>
                                </p:cTn>
                              </p:par>
                            </p:childTnLst>
                          </p:cTn>
                        </p:par>
                        <p:par>
                          <p:cTn id="76" fill="hold">
                            <p:stCondLst>
                              <p:cond delay="4000"/>
                            </p:stCondLst>
                            <p:childTnLst>
                              <p:par>
                                <p:cTn id="77" presetID="1" presetClass="entr" presetSubtype="0" fill="hold" grpId="0" nodeType="afterEffect">
                                  <p:stCondLst>
                                    <p:cond delay="0"/>
                                  </p:stCondLst>
                                  <p:childTnLst>
                                    <p:set>
                                      <p:cBhvr>
                                        <p:cTn id="78" dur="1" fill="hold">
                                          <p:stCondLst>
                                            <p:cond delay="0"/>
                                          </p:stCondLst>
                                        </p:cTn>
                                        <p:tgtEl>
                                          <p:spTgt spid="46"/>
                                        </p:tgtEl>
                                        <p:attrNameLst>
                                          <p:attrName>style.visibility</p:attrName>
                                        </p:attrNameLst>
                                      </p:cBhvr>
                                      <p:to>
                                        <p:strVal val="visible"/>
                                      </p:to>
                                    </p:set>
                                  </p:childTnLst>
                                </p:cTn>
                              </p:par>
                            </p:childTnLst>
                          </p:cTn>
                        </p:par>
                        <p:par>
                          <p:cTn id="79" fill="hold">
                            <p:stCondLst>
                              <p:cond delay="4000"/>
                            </p:stCondLst>
                            <p:childTnLst>
                              <p:par>
                                <p:cTn id="80" presetID="56" presetClass="path" presetSubtype="0" fill="hold" grpId="1" nodeType="afterEffect">
                                  <p:stCondLst>
                                    <p:cond delay="0"/>
                                  </p:stCondLst>
                                  <p:childTnLst>
                                    <p:animMotion origin="layout" path="M 1.38889E-6 2.96296E-6 L 0.14062 -0.34861 " pathEditMode="relative" rAng="0" ptsTypes="AA">
                                      <p:cBhvr>
                                        <p:cTn id="81" dur="500" fill="hold"/>
                                        <p:tgtEl>
                                          <p:spTgt spid="46"/>
                                        </p:tgtEl>
                                        <p:attrNameLst>
                                          <p:attrName>ppt_x</p:attrName>
                                          <p:attrName>ppt_y</p:attrName>
                                        </p:attrNameLst>
                                      </p:cBhvr>
                                      <p:rCtr x="7031" y="-17431"/>
                                    </p:animMotion>
                                  </p:childTnLst>
                                  <p:subTnLst>
                                    <p:set>
                                      <p:cBhvr override="childStyle">
                                        <p:cTn dur="1" fill="hold" display="0" masterRel="sameClick" afterEffect="1">
                                          <p:stCondLst>
                                            <p:cond evt="end" delay="0">
                                              <p:tn val="80"/>
                                            </p:cond>
                                          </p:stCondLst>
                                        </p:cTn>
                                        <p:tgtEl>
                                          <p:spTgt spid="46"/>
                                        </p:tgtEl>
                                        <p:attrNameLst>
                                          <p:attrName>style.visibility</p:attrName>
                                        </p:attrNameLst>
                                      </p:cBhvr>
                                      <p:to>
                                        <p:strVal val="hidden"/>
                                      </p:to>
                                    </p:set>
                                  </p:subTnLst>
                                </p:cTn>
                              </p:par>
                              <p:par>
                                <p:cTn id="82" presetID="12" presetClass="entr" presetSubtype="4" fill="hold" nodeType="withEffect">
                                  <p:stCondLst>
                                    <p:cond delay="0"/>
                                  </p:stCondLst>
                                  <p:childTnLst>
                                    <p:set>
                                      <p:cBhvr>
                                        <p:cTn id="83" dur="1" fill="hold">
                                          <p:stCondLst>
                                            <p:cond delay="0"/>
                                          </p:stCondLst>
                                        </p:cTn>
                                        <p:tgtEl>
                                          <p:spTgt spid="82"/>
                                        </p:tgtEl>
                                        <p:attrNameLst>
                                          <p:attrName>style.visibility</p:attrName>
                                        </p:attrNameLst>
                                      </p:cBhvr>
                                      <p:to>
                                        <p:strVal val="visible"/>
                                      </p:to>
                                    </p:set>
                                    <p:animEffect transition="in" filter="slide(fromBottom)">
                                      <p:cBhvr>
                                        <p:cTn id="84" dur="500"/>
                                        <p:tgtEl>
                                          <p:spTgt spid="82"/>
                                        </p:tgtEl>
                                      </p:cBhvr>
                                    </p:animEffect>
                                  </p:childTnLst>
                                </p:cTn>
                              </p:par>
                            </p:childTnLst>
                          </p:cTn>
                        </p:par>
                        <p:par>
                          <p:cTn id="85" fill="hold">
                            <p:stCondLst>
                              <p:cond delay="4500"/>
                            </p:stCondLst>
                            <p:childTnLst>
                              <p:par>
                                <p:cTn id="86" presetID="1" presetClass="entr" presetSubtype="0" fill="hold" grpId="0" nodeType="afterEffect">
                                  <p:stCondLst>
                                    <p:cond delay="0"/>
                                  </p:stCondLst>
                                  <p:childTnLst>
                                    <p:set>
                                      <p:cBhvr>
                                        <p:cTn id="87" dur="1" fill="hold">
                                          <p:stCondLst>
                                            <p:cond delay="0"/>
                                          </p:stCondLst>
                                        </p:cTn>
                                        <p:tgtEl>
                                          <p:spTgt spid="47"/>
                                        </p:tgtEl>
                                        <p:attrNameLst>
                                          <p:attrName>style.visibility</p:attrName>
                                        </p:attrNameLst>
                                      </p:cBhvr>
                                      <p:to>
                                        <p:strVal val="visible"/>
                                      </p:to>
                                    </p:set>
                                  </p:childTnLst>
                                </p:cTn>
                              </p:par>
                            </p:childTnLst>
                          </p:cTn>
                        </p:par>
                        <p:par>
                          <p:cTn id="88" fill="hold">
                            <p:stCondLst>
                              <p:cond delay="4500"/>
                            </p:stCondLst>
                            <p:childTnLst>
                              <p:par>
                                <p:cTn id="89" presetID="56" presetClass="path" presetSubtype="0" fill="hold" grpId="1" nodeType="afterEffect">
                                  <p:stCondLst>
                                    <p:cond delay="0"/>
                                  </p:stCondLst>
                                  <p:childTnLst>
                                    <p:animMotion origin="layout" path="M 1.38889E-6 2.96296E-6 L -0.31979 -0.33542 " pathEditMode="relative" rAng="0" ptsTypes="AA">
                                      <p:cBhvr>
                                        <p:cTn id="90" dur="500" fill="hold"/>
                                        <p:tgtEl>
                                          <p:spTgt spid="47"/>
                                        </p:tgtEl>
                                        <p:attrNameLst>
                                          <p:attrName>ppt_x</p:attrName>
                                          <p:attrName>ppt_y</p:attrName>
                                        </p:attrNameLst>
                                      </p:cBhvr>
                                      <p:rCtr x="-15990" y="-16782"/>
                                    </p:animMotion>
                                  </p:childTnLst>
                                  <p:subTnLst>
                                    <p:set>
                                      <p:cBhvr override="childStyle">
                                        <p:cTn dur="1" fill="hold" display="0" masterRel="sameClick" afterEffect="1">
                                          <p:stCondLst>
                                            <p:cond evt="end" delay="0">
                                              <p:tn val="89"/>
                                            </p:cond>
                                          </p:stCondLst>
                                        </p:cTn>
                                        <p:tgtEl>
                                          <p:spTgt spid="47"/>
                                        </p:tgtEl>
                                        <p:attrNameLst>
                                          <p:attrName>style.visibility</p:attrName>
                                        </p:attrNameLst>
                                      </p:cBhvr>
                                      <p:to>
                                        <p:strVal val="hidden"/>
                                      </p:to>
                                    </p:set>
                                  </p:subTnLst>
                                </p:cTn>
                              </p:par>
                              <p:par>
                                <p:cTn id="91" presetID="12" presetClass="entr" presetSubtype="4" fill="hold" nodeType="withEffect">
                                  <p:stCondLst>
                                    <p:cond delay="0"/>
                                  </p:stCondLst>
                                  <p:childTnLst>
                                    <p:set>
                                      <p:cBhvr>
                                        <p:cTn id="92" dur="1" fill="hold">
                                          <p:stCondLst>
                                            <p:cond delay="0"/>
                                          </p:stCondLst>
                                        </p:cTn>
                                        <p:tgtEl>
                                          <p:spTgt spid="83"/>
                                        </p:tgtEl>
                                        <p:attrNameLst>
                                          <p:attrName>style.visibility</p:attrName>
                                        </p:attrNameLst>
                                      </p:cBhvr>
                                      <p:to>
                                        <p:strVal val="visible"/>
                                      </p:to>
                                    </p:set>
                                    <p:animEffect transition="in" filter="slide(fromBottom)">
                                      <p:cBhvr>
                                        <p:cTn id="93" dur="500"/>
                                        <p:tgtEl>
                                          <p:spTgt spid="83"/>
                                        </p:tgtEl>
                                      </p:cBhvr>
                                    </p:animEffect>
                                  </p:childTnLst>
                                </p:cTn>
                              </p:par>
                            </p:childTnLst>
                          </p:cTn>
                        </p:par>
                        <p:par>
                          <p:cTn id="94" fill="hold">
                            <p:stCondLst>
                              <p:cond delay="5000"/>
                            </p:stCondLst>
                            <p:childTnLst>
                              <p:par>
                                <p:cTn id="95" presetID="1" presetClass="entr" presetSubtype="0" fill="hold" grpId="0" nodeType="afterEffect">
                                  <p:stCondLst>
                                    <p:cond delay="0"/>
                                  </p:stCondLst>
                                  <p:childTnLst>
                                    <p:set>
                                      <p:cBhvr>
                                        <p:cTn id="96" dur="1" fill="hold">
                                          <p:stCondLst>
                                            <p:cond delay="0"/>
                                          </p:stCondLst>
                                        </p:cTn>
                                        <p:tgtEl>
                                          <p:spTgt spid="48"/>
                                        </p:tgtEl>
                                        <p:attrNameLst>
                                          <p:attrName>style.visibility</p:attrName>
                                        </p:attrNameLst>
                                      </p:cBhvr>
                                      <p:to>
                                        <p:strVal val="visible"/>
                                      </p:to>
                                    </p:set>
                                  </p:childTnLst>
                                </p:cTn>
                              </p:par>
                            </p:childTnLst>
                          </p:cTn>
                        </p:par>
                        <p:par>
                          <p:cTn id="97" fill="hold">
                            <p:stCondLst>
                              <p:cond delay="5000"/>
                            </p:stCondLst>
                            <p:childTnLst>
                              <p:par>
                                <p:cTn id="98" presetID="56" presetClass="path" presetSubtype="0" fill="hold" grpId="1" nodeType="afterEffect">
                                  <p:stCondLst>
                                    <p:cond delay="0"/>
                                  </p:stCondLst>
                                  <p:childTnLst>
                                    <p:animMotion origin="layout" path="M -3.61111E-6 2.96296E-6 L -0.20034 -0.33519 " pathEditMode="relative" rAng="0" ptsTypes="AA">
                                      <p:cBhvr>
                                        <p:cTn id="99" dur="500" fill="hold"/>
                                        <p:tgtEl>
                                          <p:spTgt spid="48"/>
                                        </p:tgtEl>
                                        <p:attrNameLst>
                                          <p:attrName>ppt_x</p:attrName>
                                          <p:attrName>ppt_y</p:attrName>
                                        </p:attrNameLst>
                                      </p:cBhvr>
                                      <p:rCtr x="-10017" y="-16759"/>
                                    </p:animMotion>
                                  </p:childTnLst>
                                  <p:subTnLst>
                                    <p:set>
                                      <p:cBhvr override="childStyle">
                                        <p:cTn dur="1" fill="hold" display="0" masterRel="sameClick" afterEffect="1">
                                          <p:stCondLst>
                                            <p:cond evt="end" delay="0">
                                              <p:tn val="98"/>
                                            </p:cond>
                                          </p:stCondLst>
                                        </p:cTn>
                                        <p:tgtEl>
                                          <p:spTgt spid="48"/>
                                        </p:tgtEl>
                                        <p:attrNameLst>
                                          <p:attrName>style.visibility</p:attrName>
                                        </p:attrNameLst>
                                      </p:cBhvr>
                                      <p:to>
                                        <p:strVal val="hidden"/>
                                      </p:to>
                                    </p:set>
                                  </p:subTnLst>
                                </p:cTn>
                              </p:par>
                              <p:par>
                                <p:cTn id="100" presetID="12" presetClass="entr" presetSubtype="4" fill="hold" nodeType="withEffect">
                                  <p:stCondLst>
                                    <p:cond delay="0"/>
                                  </p:stCondLst>
                                  <p:childTnLst>
                                    <p:set>
                                      <p:cBhvr>
                                        <p:cTn id="101" dur="1" fill="hold">
                                          <p:stCondLst>
                                            <p:cond delay="0"/>
                                          </p:stCondLst>
                                        </p:cTn>
                                        <p:tgtEl>
                                          <p:spTgt spid="84"/>
                                        </p:tgtEl>
                                        <p:attrNameLst>
                                          <p:attrName>style.visibility</p:attrName>
                                        </p:attrNameLst>
                                      </p:cBhvr>
                                      <p:to>
                                        <p:strVal val="visible"/>
                                      </p:to>
                                    </p:set>
                                    <p:animEffect transition="in" filter="slide(fromBottom)">
                                      <p:cBhvr>
                                        <p:cTn id="102" dur="500"/>
                                        <p:tgtEl>
                                          <p:spTgt spid="84"/>
                                        </p:tgtEl>
                                      </p:cBhvr>
                                    </p:animEffect>
                                  </p:childTnLst>
                                </p:cTn>
                              </p:par>
                            </p:childTnLst>
                          </p:cTn>
                        </p:par>
                        <p:par>
                          <p:cTn id="103" fill="hold">
                            <p:stCondLst>
                              <p:cond delay="5500"/>
                            </p:stCondLst>
                            <p:childTnLst>
                              <p:par>
                                <p:cTn id="104" presetID="1" presetClass="entr" presetSubtype="0" fill="hold" grpId="0" nodeType="afterEffect">
                                  <p:stCondLst>
                                    <p:cond delay="0"/>
                                  </p:stCondLst>
                                  <p:childTnLst>
                                    <p:set>
                                      <p:cBhvr>
                                        <p:cTn id="105" dur="1" fill="hold">
                                          <p:stCondLst>
                                            <p:cond delay="0"/>
                                          </p:stCondLst>
                                        </p:cTn>
                                        <p:tgtEl>
                                          <p:spTgt spid="49"/>
                                        </p:tgtEl>
                                        <p:attrNameLst>
                                          <p:attrName>style.visibility</p:attrName>
                                        </p:attrNameLst>
                                      </p:cBhvr>
                                      <p:to>
                                        <p:strVal val="visible"/>
                                      </p:to>
                                    </p:set>
                                  </p:childTnLst>
                                </p:cTn>
                              </p:par>
                            </p:childTnLst>
                          </p:cTn>
                        </p:par>
                        <p:par>
                          <p:cTn id="106" fill="hold">
                            <p:stCondLst>
                              <p:cond delay="5500"/>
                            </p:stCondLst>
                            <p:childTnLst>
                              <p:par>
                                <p:cTn id="107" presetID="56" presetClass="path" presetSubtype="0" fill="hold" grpId="1" nodeType="afterEffect">
                                  <p:stCondLst>
                                    <p:cond delay="0"/>
                                  </p:stCondLst>
                                  <p:childTnLst>
                                    <p:animMotion origin="layout" path="M 3.33333E-6 2.96296E-6 L -0.00573 -0.35533 " pathEditMode="relative" rAng="0" ptsTypes="AA">
                                      <p:cBhvr>
                                        <p:cTn id="108" dur="500" fill="hold"/>
                                        <p:tgtEl>
                                          <p:spTgt spid="49"/>
                                        </p:tgtEl>
                                        <p:attrNameLst>
                                          <p:attrName>ppt_x</p:attrName>
                                          <p:attrName>ppt_y</p:attrName>
                                        </p:attrNameLst>
                                      </p:cBhvr>
                                      <p:rCtr x="-295" y="-17778"/>
                                    </p:animMotion>
                                  </p:childTnLst>
                                  <p:subTnLst>
                                    <p:set>
                                      <p:cBhvr override="childStyle">
                                        <p:cTn dur="1" fill="hold" display="0" masterRel="sameClick" afterEffect="1">
                                          <p:stCondLst>
                                            <p:cond evt="end" delay="0">
                                              <p:tn val="107"/>
                                            </p:cond>
                                          </p:stCondLst>
                                        </p:cTn>
                                        <p:tgtEl>
                                          <p:spTgt spid="49"/>
                                        </p:tgtEl>
                                        <p:attrNameLst>
                                          <p:attrName>style.visibility</p:attrName>
                                        </p:attrNameLst>
                                      </p:cBhvr>
                                      <p:to>
                                        <p:strVal val="hidden"/>
                                      </p:to>
                                    </p:set>
                                  </p:subTnLst>
                                </p:cTn>
                              </p:par>
                              <p:par>
                                <p:cTn id="109" presetID="12" presetClass="entr" presetSubtype="4" fill="hold" nodeType="withEffect">
                                  <p:stCondLst>
                                    <p:cond delay="0"/>
                                  </p:stCondLst>
                                  <p:childTnLst>
                                    <p:set>
                                      <p:cBhvr>
                                        <p:cTn id="110" dur="1" fill="hold">
                                          <p:stCondLst>
                                            <p:cond delay="0"/>
                                          </p:stCondLst>
                                        </p:cTn>
                                        <p:tgtEl>
                                          <p:spTgt spid="85"/>
                                        </p:tgtEl>
                                        <p:attrNameLst>
                                          <p:attrName>style.visibility</p:attrName>
                                        </p:attrNameLst>
                                      </p:cBhvr>
                                      <p:to>
                                        <p:strVal val="visible"/>
                                      </p:to>
                                    </p:set>
                                    <p:animEffect transition="in" filter="slide(fromBottom)">
                                      <p:cBhvr>
                                        <p:cTn id="111" dur="500"/>
                                        <p:tgtEl>
                                          <p:spTgt spid="85"/>
                                        </p:tgtEl>
                                      </p:cBhvr>
                                    </p:animEffect>
                                  </p:childTnLst>
                                </p:cTn>
                              </p:par>
                            </p:childTnLst>
                          </p:cTn>
                        </p:par>
                        <p:par>
                          <p:cTn id="112" fill="hold">
                            <p:stCondLst>
                              <p:cond delay="6000"/>
                            </p:stCondLst>
                            <p:childTnLst>
                              <p:par>
                                <p:cTn id="113" presetID="1" presetClass="entr" presetSubtype="0" fill="hold" grpId="0" nodeType="afterEffect">
                                  <p:stCondLst>
                                    <p:cond delay="0"/>
                                  </p:stCondLst>
                                  <p:childTnLst>
                                    <p:set>
                                      <p:cBhvr>
                                        <p:cTn id="114" dur="1" fill="hold">
                                          <p:stCondLst>
                                            <p:cond delay="0"/>
                                          </p:stCondLst>
                                        </p:cTn>
                                        <p:tgtEl>
                                          <p:spTgt spid="50"/>
                                        </p:tgtEl>
                                        <p:attrNameLst>
                                          <p:attrName>style.visibility</p:attrName>
                                        </p:attrNameLst>
                                      </p:cBhvr>
                                      <p:to>
                                        <p:strVal val="visible"/>
                                      </p:to>
                                    </p:set>
                                  </p:childTnLst>
                                </p:cTn>
                              </p:par>
                            </p:childTnLst>
                          </p:cTn>
                        </p:par>
                        <p:par>
                          <p:cTn id="115" fill="hold">
                            <p:stCondLst>
                              <p:cond delay="6000"/>
                            </p:stCondLst>
                            <p:childTnLst>
                              <p:par>
                                <p:cTn id="116" presetID="56" presetClass="path" presetSubtype="0" fill="hold" grpId="1" nodeType="afterEffect">
                                  <p:stCondLst>
                                    <p:cond delay="0"/>
                                  </p:stCondLst>
                                  <p:childTnLst>
                                    <p:animMotion origin="layout" path="M -8.33333E-7 2.96296E-6 L 0.05087 -0.35463 " pathEditMode="relative" rAng="0" ptsTypes="AA">
                                      <p:cBhvr>
                                        <p:cTn id="117" dur="500" fill="hold"/>
                                        <p:tgtEl>
                                          <p:spTgt spid="50"/>
                                        </p:tgtEl>
                                        <p:attrNameLst>
                                          <p:attrName>ppt_x</p:attrName>
                                          <p:attrName>ppt_y</p:attrName>
                                        </p:attrNameLst>
                                      </p:cBhvr>
                                      <p:rCtr x="2535" y="-17731"/>
                                    </p:animMotion>
                                  </p:childTnLst>
                                  <p:subTnLst>
                                    <p:set>
                                      <p:cBhvr override="childStyle">
                                        <p:cTn dur="1" fill="hold" display="0" masterRel="sameClick" afterEffect="1">
                                          <p:stCondLst>
                                            <p:cond evt="end" delay="0">
                                              <p:tn val="116"/>
                                            </p:cond>
                                          </p:stCondLst>
                                        </p:cTn>
                                        <p:tgtEl>
                                          <p:spTgt spid="50"/>
                                        </p:tgtEl>
                                        <p:attrNameLst>
                                          <p:attrName>style.visibility</p:attrName>
                                        </p:attrNameLst>
                                      </p:cBhvr>
                                      <p:to>
                                        <p:strVal val="hidden"/>
                                      </p:to>
                                    </p:set>
                                  </p:subTnLst>
                                </p:cTn>
                              </p:par>
                              <p:par>
                                <p:cTn id="118" presetID="12" presetClass="entr" presetSubtype="4" fill="hold" nodeType="withEffect">
                                  <p:stCondLst>
                                    <p:cond delay="0"/>
                                  </p:stCondLst>
                                  <p:childTnLst>
                                    <p:set>
                                      <p:cBhvr>
                                        <p:cTn id="119" dur="1" fill="hold">
                                          <p:stCondLst>
                                            <p:cond delay="0"/>
                                          </p:stCondLst>
                                        </p:cTn>
                                        <p:tgtEl>
                                          <p:spTgt spid="86"/>
                                        </p:tgtEl>
                                        <p:attrNameLst>
                                          <p:attrName>style.visibility</p:attrName>
                                        </p:attrNameLst>
                                      </p:cBhvr>
                                      <p:to>
                                        <p:strVal val="visible"/>
                                      </p:to>
                                    </p:set>
                                    <p:animEffect transition="in" filter="slide(fromBottom)">
                                      <p:cBhvr>
                                        <p:cTn id="120" dur="500"/>
                                        <p:tgtEl>
                                          <p:spTgt spid="86"/>
                                        </p:tgtEl>
                                      </p:cBhvr>
                                    </p:animEffect>
                                  </p:childTnLst>
                                </p:cTn>
                              </p:par>
                            </p:childTnLst>
                          </p:cTn>
                        </p:par>
                        <p:par>
                          <p:cTn id="121" fill="hold">
                            <p:stCondLst>
                              <p:cond delay="6500"/>
                            </p:stCondLst>
                            <p:childTnLst>
                              <p:par>
                                <p:cTn id="122" presetID="1" presetClass="entr" presetSubtype="0" fill="hold" grpId="0" nodeType="afterEffect">
                                  <p:stCondLst>
                                    <p:cond delay="0"/>
                                  </p:stCondLst>
                                  <p:childTnLst>
                                    <p:set>
                                      <p:cBhvr>
                                        <p:cTn id="123" dur="1" fill="hold">
                                          <p:stCondLst>
                                            <p:cond delay="0"/>
                                          </p:stCondLst>
                                        </p:cTn>
                                        <p:tgtEl>
                                          <p:spTgt spid="51"/>
                                        </p:tgtEl>
                                        <p:attrNameLst>
                                          <p:attrName>style.visibility</p:attrName>
                                        </p:attrNameLst>
                                      </p:cBhvr>
                                      <p:to>
                                        <p:strVal val="visible"/>
                                      </p:to>
                                    </p:set>
                                  </p:childTnLst>
                                </p:cTn>
                              </p:par>
                            </p:childTnLst>
                          </p:cTn>
                        </p:par>
                        <p:par>
                          <p:cTn id="124" fill="hold">
                            <p:stCondLst>
                              <p:cond delay="6500"/>
                            </p:stCondLst>
                            <p:childTnLst>
                              <p:par>
                                <p:cTn id="125" presetID="56" presetClass="path" presetSubtype="0" fill="hold" grpId="1" nodeType="afterEffect">
                                  <p:stCondLst>
                                    <p:cond delay="0"/>
                                  </p:stCondLst>
                                  <p:childTnLst>
                                    <p:animMotion origin="layout" path="M 3.61111E-6 2.96296E-6 L -0.00868 -0.34514 " pathEditMode="relative" rAng="0" ptsTypes="AA">
                                      <p:cBhvr>
                                        <p:cTn id="126" dur="500" fill="hold"/>
                                        <p:tgtEl>
                                          <p:spTgt spid="51"/>
                                        </p:tgtEl>
                                        <p:attrNameLst>
                                          <p:attrName>ppt_x</p:attrName>
                                          <p:attrName>ppt_y</p:attrName>
                                        </p:attrNameLst>
                                      </p:cBhvr>
                                      <p:rCtr x="-434" y="-17269"/>
                                    </p:animMotion>
                                  </p:childTnLst>
                                  <p:subTnLst>
                                    <p:set>
                                      <p:cBhvr override="childStyle">
                                        <p:cTn dur="1" fill="hold" display="0" masterRel="sameClick" afterEffect="1">
                                          <p:stCondLst>
                                            <p:cond evt="end" delay="0">
                                              <p:tn val="125"/>
                                            </p:cond>
                                          </p:stCondLst>
                                        </p:cTn>
                                        <p:tgtEl>
                                          <p:spTgt spid="51"/>
                                        </p:tgtEl>
                                        <p:attrNameLst>
                                          <p:attrName>style.visibility</p:attrName>
                                        </p:attrNameLst>
                                      </p:cBhvr>
                                      <p:to>
                                        <p:strVal val="hidden"/>
                                      </p:to>
                                    </p:set>
                                  </p:subTnLst>
                                </p:cTn>
                              </p:par>
                              <p:par>
                                <p:cTn id="127" presetID="12" presetClass="entr" presetSubtype="4" fill="hold" nodeType="withEffect">
                                  <p:stCondLst>
                                    <p:cond delay="0"/>
                                  </p:stCondLst>
                                  <p:childTnLst>
                                    <p:set>
                                      <p:cBhvr>
                                        <p:cTn id="128" dur="1" fill="hold">
                                          <p:stCondLst>
                                            <p:cond delay="0"/>
                                          </p:stCondLst>
                                        </p:cTn>
                                        <p:tgtEl>
                                          <p:spTgt spid="87"/>
                                        </p:tgtEl>
                                        <p:attrNameLst>
                                          <p:attrName>style.visibility</p:attrName>
                                        </p:attrNameLst>
                                      </p:cBhvr>
                                      <p:to>
                                        <p:strVal val="visible"/>
                                      </p:to>
                                    </p:set>
                                    <p:animEffect transition="in" filter="slide(fromBottom)">
                                      <p:cBhvr>
                                        <p:cTn id="129" dur="500"/>
                                        <p:tgtEl>
                                          <p:spTgt spid="87"/>
                                        </p:tgtEl>
                                      </p:cBhvr>
                                    </p:animEffect>
                                  </p:childTnLst>
                                </p:cTn>
                              </p:par>
                            </p:childTnLst>
                          </p:cTn>
                        </p:par>
                        <p:par>
                          <p:cTn id="130" fill="hold">
                            <p:stCondLst>
                              <p:cond delay="7000"/>
                            </p:stCondLst>
                            <p:childTnLst>
                              <p:par>
                                <p:cTn id="131" presetID="1" presetClass="entr" presetSubtype="0" fill="hold" grpId="0" nodeType="afterEffect">
                                  <p:stCondLst>
                                    <p:cond delay="0"/>
                                  </p:stCondLst>
                                  <p:childTnLst>
                                    <p:set>
                                      <p:cBhvr>
                                        <p:cTn id="132" dur="1" fill="hold">
                                          <p:stCondLst>
                                            <p:cond delay="0"/>
                                          </p:stCondLst>
                                        </p:cTn>
                                        <p:tgtEl>
                                          <p:spTgt spid="52"/>
                                        </p:tgtEl>
                                        <p:attrNameLst>
                                          <p:attrName>style.visibility</p:attrName>
                                        </p:attrNameLst>
                                      </p:cBhvr>
                                      <p:to>
                                        <p:strVal val="visible"/>
                                      </p:to>
                                    </p:set>
                                  </p:childTnLst>
                                </p:cTn>
                              </p:par>
                            </p:childTnLst>
                          </p:cTn>
                        </p:par>
                        <p:par>
                          <p:cTn id="133" fill="hold">
                            <p:stCondLst>
                              <p:cond delay="7000"/>
                            </p:stCondLst>
                            <p:childTnLst>
                              <p:par>
                                <p:cTn id="134" presetID="56" presetClass="path" presetSubtype="0" fill="hold" grpId="1" nodeType="afterEffect">
                                  <p:stCondLst>
                                    <p:cond delay="0"/>
                                  </p:stCondLst>
                                  <p:childTnLst>
                                    <p:animMotion origin="layout" path="M -8.33333E-7 3.7037E-7 L -0.13663 -0.34074 " pathEditMode="relative" rAng="0" ptsTypes="AA">
                                      <p:cBhvr>
                                        <p:cTn id="135" dur="500" fill="hold"/>
                                        <p:tgtEl>
                                          <p:spTgt spid="52"/>
                                        </p:tgtEl>
                                        <p:attrNameLst>
                                          <p:attrName>ppt_x</p:attrName>
                                          <p:attrName>ppt_y</p:attrName>
                                        </p:attrNameLst>
                                      </p:cBhvr>
                                      <p:rCtr x="-6840" y="-17037"/>
                                    </p:animMotion>
                                  </p:childTnLst>
                                  <p:subTnLst>
                                    <p:set>
                                      <p:cBhvr override="childStyle">
                                        <p:cTn dur="1" fill="hold" display="0" masterRel="sameClick" afterEffect="1">
                                          <p:stCondLst>
                                            <p:cond evt="end" delay="0">
                                              <p:tn val="134"/>
                                            </p:cond>
                                          </p:stCondLst>
                                        </p:cTn>
                                        <p:tgtEl>
                                          <p:spTgt spid="52"/>
                                        </p:tgtEl>
                                        <p:attrNameLst>
                                          <p:attrName>style.visibility</p:attrName>
                                        </p:attrNameLst>
                                      </p:cBhvr>
                                      <p:to>
                                        <p:strVal val="hidden"/>
                                      </p:to>
                                    </p:set>
                                  </p:subTnLst>
                                </p:cTn>
                              </p:par>
                              <p:par>
                                <p:cTn id="136" presetID="12" presetClass="entr" presetSubtype="4" fill="hold" nodeType="withEffect">
                                  <p:stCondLst>
                                    <p:cond delay="0"/>
                                  </p:stCondLst>
                                  <p:childTnLst>
                                    <p:set>
                                      <p:cBhvr>
                                        <p:cTn id="137" dur="1" fill="hold">
                                          <p:stCondLst>
                                            <p:cond delay="0"/>
                                          </p:stCondLst>
                                        </p:cTn>
                                        <p:tgtEl>
                                          <p:spTgt spid="88"/>
                                        </p:tgtEl>
                                        <p:attrNameLst>
                                          <p:attrName>style.visibility</p:attrName>
                                        </p:attrNameLst>
                                      </p:cBhvr>
                                      <p:to>
                                        <p:strVal val="visible"/>
                                      </p:to>
                                    </p:set>
                                    <p:animEffect transition="in" filter="slide(fromBottom)">
                                      <p:cBhvr>
                                        <p:cTn id="138" dur="500"/>
                                        <p:tgtEl>
                                          <p:spTgt spid="88"/>
                                        </p:tgtEl>
                                      </p:cBhvr>
                                    </p:animEffect>
                                  </p:childTnLst>
                                </p:cTn>
                              </p:par>
                            </p:childTnLst>
                          </p:cTn>
                        </p:par>
                        <p:par>
                          <p:cTn id="139" fill="hold">
                            <p:stCondLst>
                              <p:cond delay="7500"/>
                            </p:stCondLst>
                            <p:childTnLst>
                              <p:par>
                                <p:cTn id="140" presetID="1" presetClass="entr" presetSubtype="0" fill="hold" grpId="0" nodeType="afterEffect">
                                  <p:stCondLst>
                                    <p:cond delay="0"/>
                                  </p:stCondLst>
                                  <p:childTnLst>
                                    <p:set>
                                      <p:cBhvr>
                                        <p:cTn id="141" dur="1" fill="hold">
                                          <p:stCondLst>
                                            <p:cond delay="0"/>
                                          </p:stCondLst>
                                        </p:cTn>
                                        <p:tgtEl>
                                          <p:spTgt spid="53"/>
                                        </p:tgtEl>
                                        <p:attrNameLst>
                                          <p:attrName>style.visibility</p:attrName>
                                        </p:attrNameLst>
                                      </p:cBhvr>
                                      <p:to>
                                        <p:strVal val="visible"/>
                                      </p:to>
                                    </p:set>
                                  </p:childTnLst>
                                </p:cTn>
                              </p:par>
                            </p:childTnLst>
                          </p:cTn>
                        </p:par>
                        <p:par>
                          <p:cTn id="142" fill="hold">
                            <p:stCondLst>
                              <p:cond delay="7500"/>
                            </p:stCondLst>
                            <p:childTnLst>
                              <p:par>
                                <p:cTn id="143" presetID="56" presetClass="path" presetSubtype="0" fill="hold" grpId="1" nodeType="afterEffect">
                                  <p:stCondLst>
                                    <p:cond delay="0"/>
                                  </p:stCondLst>
                                  <p:childTnLst>
                                    <p:animMotion origin="layout" path="M -3.33333E-6 3.7037E-7 L 0.39306 -0.35301 " pathEditMode="relative" rAng="0" ptsTypes="AA">
                                      <p:cBhvr>
                                        <p:cTn id="144" dur="500" fill="hold"/>
                                        <p:tgtEl>
                                          <p:spTgt spid="53"/>
                                        </p:tgtEl>
                                        <p:attrNameLst>
                                          <p:attrName>ppt_x</p:attrName>
                                          <p:attrName>ppt_y</p:attrName>
                                        </p:attrNameLst>
                                      </p:cBhvr>
                                      <p:rCtr x="19653" y="-17662"/>
                                    </p:animMotion>
                                  </p:childTnLst>
                                  <p:subTnLst>
                                    <p:set>
                                      <p:cBhvr override="childStyle">
                                        <p:cTn dur="1" fill="hold" display="0" masterRel="sameClick" afterEffect="1">
                                          <p:stCondLst>
                                            <p:cond evt="end" delay="0">
                                              <p:tn val="143"/>
                                            </p:cond>
                                          </p:stCondLst>
                                        </p:cTn>
                                        <p:tgtEl>
                                          <p:spTgt spid="53"/>
                                        </p:tgtEl>
                                        <p:attrNameLst>
                                          <p:attrName>style.visibility</p:attrName>
                                        </p:attrNameLst>
                                      </p:cBhvr>
                                      <p:to>
                                        <p:strVal val="hidden"/>
                                      </p:to>
                                    </p:set>
                                  </p:subTnLst>
                                </p:cTn>
                              </p:par>
                              <p:par>
                                <p:cTn id="145" presetID="12" presetClass="entr" presetSubtype="4" fill="hold" nodeType="withEffect">
                                  <p:stCondLst>
                                    <p:cond delay="0"/>
                                  </p:stCondLst>
                                  <p:childTnLst>
                                    <p:set>
                                      <p:cBhvr>
                                        <p:cTn id="146" dur="1" fill="hold">
                                          <p:stCondLst>
                                            <p:cond delay="0"/>
                                          </p:stCondLst>
                                        </p:cTn>
                                        <p:tgtEl>
                                          <p:spTgt spid="89"/>
                                        </p:tgtEl>
                                        <p:attrNameLst>
                                          <p:attrName>style.visibility</p:attrName>
                                        </p:attrNameLst>
                                      </p:cBhvr>
                                      <p:to>
                                        <p:strVal val="visible"/>
                                      </p:to>
                                    </p:set>
                                    <p:animEffect transition="in" filter="slide(fromBottom)">
                                      <p:cBhvr>
                                        <p:cTn id="147" dur="500"/>
                                        <p:tgtEl>
                                          <p:spTgt spid="89"/>
                                        </p:tgtEl>
                                      </p:cBhvr>
                                    </p:animEffect>
                                  </p:childTnLst>
                                </p:cTn>
                              </p:par>
                            </p:childTnLst>
                          </p:cTn>
                        </p:par>
                        <p:par>
                          <p:cTn id="148" fill="hold">
                            <p:stCondLst>
                              <p:cond delay="8000"/>
                            </p:stCondLst>
                            <p:childTnLst>
                              <p:par>
                                <p:cTn id="149" presetID="1" presetClass="entr" presetSubtype="0" fill="hold" grpId="0" nodeType="afterEffect">
                                  <p:stCondLst>
                                    <p:cond delay="0"/>
                                  </p:stCondLst>
                                  <p:childTnLst>
                                    <p:set>
                                      <p:cBhvr>
                                        <p:cTn id="150" dur="1" fill="hold">
                                          <p:stCondLst>
                                            <p:cond delay="0"/>
                                          </p:stCondLst>
                                        </p:cTn>
                                        <p:tgtEl>
                                          <p:spTgt spid="54"/>
                                        </p:tgtEl>
                                        <p:attrNameLst>
                                          <p:attrName>style.visibility</p:attrName>
                                        </p:attrNameLst>
                                      </p:cBhvr>
                                      <p:to>
                                        <p:strVal val="visible"/>
                                      </p:to>
                                    </p:set>
                                  </p:childTnLst>
                                </p:cTn>
                              </p:par>
                            </p:childTnLst>
                          </p:cTn>
                        </p:par>
                        <p:par>
                          <p:cTn id="151" fill="hold">
                            <p:stCondLst>
                              <p:cond delay="8000"/>
                            </p:stCondLst>
                            <p:childTnLst>
                              <p:par>
                                <p:cTn id="152" presetID="56" presetClass="path" presetSubtype="0" fill="hold" grpId="1" nodeType="afterEffect">
                                  <p:stCondLst>
                                    <p:cond delay="0"/>
                                  </p:stCondLst>
                                  <p:childTnLst>
                                    <p:animMotion origin="layout" path="M 3.33333E-6 2.96296E-6 L -0.08386 -0.34769 " pathEditMode="relative" rAng="0" ptsTypes="AA">
                                      <p:cBhvr>
                                        <p:cTn id="153" dur="500" fill="hold"/>
                                        <p:tgtEl>
                                          <p:spTgt spid="54"/>
                                        </p:tgtEl>
                                        <p:attrNameLst>
                                          <p:attrName>ppt_x</p:attrName>
                                          <p:attrName>ppt_y</p:attrName>
                                        </p:attrNameLst>
                                      </p:cBhvr>
                                      <p:rCtr x="-4201" y="-17384"/>
                                    </p:animMotion>
                                  </p:childTnLst>
                                  <p:subTnLst>
                                    <p:set>
                                      <p:cBhvr override="childStyle">
                                        <p:cTn dur="1" fill="hold" display="0" masterRel="sameClick" afterEffect="1">
                                          <p:stCondLst>
                                            <p:cond evt="end" delay="0">
                                              <p:tn val="152"/>
                                            </p:cond>
                                          </p:stCondLst>
                                        </p:cTn>
                                        <p:tgtEl>
                                          <p:spTgt spid="54"/>
                                        </p:tgtEl>
                                        <p:attrNameLst>
                                          <p:attrName>style.visibility</p:attrName>
                                        </p:attrNameLst>
                                      </p:cBhvr>
                                      <p:to>
                                        <p:strVal val="hidden"/>
                                      </p:to>
                                    </p:set>
                                  </p:subTnLst>
                                </p:cTn>
                              </p:par>
                              <p:par>
                                <p:cTn id="154" presetID="12" presetClass="entr" presetSubtype="4" fill="hold" nodeType="withEffect">
                                  <p:stCondLst>
                                    <p:cond delay="0"/>
                                  </p:stCondLst>
                                  <p:childTnLst>
                                    <p:set>
                                      <p:cBhvr>
                                        <p:cTn id="155" dur="1" fill="hold">
                                          <p:stCondLst>
                                            <p:cond delay="0"/>
                                          </p:stCondLst>
                                        </p:cTn>
                                        <p:tgtEl>
                                          <p:spTgt spid="90"/>
                                        </p:tgtEl>
                                        <p:attrNameLst>
                                          <p:attrName>style.visibility</p:attrName>
                                        </p:attrNameLst>
                                      </p:cBhvr>
                                      <p:to>
                                        <p:strVal val="visible"/>
                                      </p:to>
                                    </p:set>
                                    <p:animEffect transition="in" filter="slide(fromBottom)">
                                      <p:cBhvr>
                                        <p:cTn id="156" dur="500"/>
                                        <p:tgtEl>
                                          <p:spTgt spid="90"/>
                                        </p:tgtEl>
                                      </p:cBhvr>
                                    </p:animEffect>
                                  </p:childTnLst>
                                </p:cTn>
                              </p:par>
                            </p:childTnLst>
                          </p:cTn>
                        </p:par>
                        <p:par>
                          <p:cTn id="157" fill="hold">
                            <p:stCondLst>
                              <p:cond delay="8500"/>
                            </p:stCondLst>
                            <p:childTnLst>
                              <p:par>
                                <p:cTn id="158" presetID="1" presetClass="entr" presetSubtype="0" fill="hold" grpId="0" nodeType="afterEffect">
                                  <p:stCondLst>
                                    <p:cond delay="0"/>
                                  </p:stCondLst>
                                  <p:childTnLst>
                                    <p:set>
                                      <p:cBhvr>
                                        <p:cTn id="159" dur="1" fill="hold">
                                          <p:stCondLst>
                                            <p:cond delay="0"/>
                                          </p:stCondLst>
                                        </p:cTn>
                                        <p:tgtEl>
                                          <p:spTgt spid="55"/>
                                        </p:tgtEl>
                                        <p:attrNameLst>
                                          <p:attrName>style.visibility</p:attrName>
                                        </p:attrNameLst>
                                      </p:cBhvr>
                                      <p:to>
                                        <p:strVal val="visible"/>
                                      </p:to>
                                    </p:set>
                                  </p:childTnLst>
                                </p:cTn>
                              </p:par>
                            </p:childTnLst>
                          </p:cTn>
                        </p:par>
                        <p:par>
                          <p:cTn id="160" fill="hold">
                            <p:stCondLst>
                              <p:cond delay="8500"/>
                            </p:stCondLst>
                            <p:childTnLst>
                              <p:par>
                                <p:cTn id="161" presetID="56" presetClass="path" presetSubtype="0" fill="hold" grpId="1" nodeType="afterEffect">
                                  <p:stCondLst>
                                    <p:cond delay="0"/>
                                  </p:stCondLst>
                                  <p:childTnLst>
                                    <p:animMotion origin="layout" path="M 5E-6 2.96296E-6 L -0.03542 -0.3419 " pathEditMode="relative" rAng="0" ptsTypes="AA">
                                      <p:cBhvr>
                                        <p:cTn id="162" dur="500" fill="hold"/>
                                        <p:tgtEl>
                                          <p:spTgt spid="55"/>
                                        </p:tgtEl>
                                        <p:attrNameLst>
                                          <p:attrName>ppt_x</p:attrName>
                                          <p:attrName>ppt_y</p:attrName>
                                        </p:attrNameLst>
                                      </p:cBhvr>
                                      <p:rCtr x="-1771" y="-17106"/>
                                    </p:animMotion>
                                  </p:childTnLst>
                                  <p:subTnLst>
                                    <p:set>
                                      <p:cBhvr override="childStyle">
                                        <p:cTn dur="1" fill="hold" display="0" masterRel="sameClick" afterEffect="1">
                                          <p:stCondLst>
                                            <p:cond evt="end" delay="0">
                                              <p:tn val="161"/>
                                            </p:cond>
                                          </p:stCondLst>
                                        </p:cTn>
                                        <p:tgtEl>
                                          <p:spTgt spid="55"/>
                                        </p:tgtEl>
                                        <p:attrNameLst>
                                          <p:attrName>style.visibility</p:attrName>
                                        </p:attrNameLst>
                                      </p:cBhvr>
                                      <p:to>
                                        <p:strVal val="hidden"/>
                                      </p:to>
                                    </p:set>
                                  </p:subTnLst>
                                </p:cTn>
                              </p:par>
                              <p:par>
                                <p:cTn id="163" presetID="12" presetClass="entr" presetSubtype="4" fill="hold" nodeType="withEffect">
                                  <p:stCondLst>
                                    <p:cond delay="0"/>
                                  </p:stCondLst>
                                  <p:childTnLst>
                                    <p:set>
                                      <p:cBhvr>
                                        <p:cTn id="164" dur="1" fill="hold">
                                          <p:stCondLst>
                                            <p:cond delay="0"/>
                                          </p:stCondLst>
                                        </p:cTn>
                                        <p:tgtEl>
                                          <p:spTgt spid="91"/>
                                        </p:tgtEl>
                                        <p:attrNameLst>
                                          <p:attrName>style.visibility</p:attrName>
                                        </p:attrNameLst>
                                      </p:cBhvr>
                                      <p:to>
                                        <p:strVal val="visible"/>
                                      </p:to>
                                    </p:set>
                                    <p:animEffect transition="in" filter="slide(fromBottom)">
                                      <p:cBhvr>
                                        <p:cTn id="165" dur="500"/>
                                        <p:tgtEl>
                                          <p:spTgt spid="91"/>
                                        </p:tgtEl>
                                      </p:cBhvr>
                                    </p:animEffect>
                                  </p:childTnLst>
                                </p:cTn>
                              </p:par>
                            </p:childTnLst>
                          </p:cTn>
                        </p:par>
                        <p:par>
                          <p:cTn id="166" fill="hold">
                            <p:stCondLst>
                              <p:cond delay="9000"/>
                            </p:stCondLst>
                            <p:childTnLst>
                              <p:par>
                                <p:cTn id="167" presetID="1" presetClass="entr" presetSubtype="0" fill="hold" grpId="0" nodeType="afterEffect">
                                  <p:stCondLst>
                                    <p:cond delay="0"/>
                                  </p:stCondLst>
                                  <p:childTnLst>
                                    <p:set>
                                      <p:cBhvr>
                                        <p:cTn id="168" dur="1" fill="hold">
                                          <p:stCondLst>
                                            <p:cond delay="0"/>
                                          </p:stCondLst>
                                        </p:cTn>
                                        <p:tgtEl>
                                          <p:spTgt spid="56"/>
                                        </p:tgtEl>
                                        <p:attrNameLst>
                                          <p:attrName>style.visibility</p:attrName>
                                        </p:attrNameLst>
                                      </p:cBhvr>
                                      <p:to>
                                        <p:strVal val="visible"/>
                                      </p:to>
                                    </p:set>
                                  </p:childTnLst>
                                </p:cTn>
                              </p:par>
                            </p:childTnLst>
                          </p:cTn>
                        </p:par>
                        <p:par>
                          <p:cTn id="169" fill="hold">
                            <p:stCondLst>
                              <p:cond delay="9000"/>
                            </p:stCondLst>
                            <p:childTnLst>
                              <p:par>
                                <p:cTn id="170" presetID="56" presetClass="path" presetSubtype="0" fill="hold" grpId="1" nodeType="afterEffect">
                                  <p:stCondLst>
                                    <p:cond delay="0"/>
                                  </p:stCondLst>
                                  <p:childTnLst>
                                    <p:animMotion origin="layout" path="M -1.66667E-6 3.7037E-7 L -0.20312 -0.3375 " pathEditMode="relative" rAng="0" ptsTypes="AA">
                                      <p:cBhvr>
                                        <p:cTn id="171" dur="500" fill="hold"/>
                                        <p:tgtEl>
                                          <p:spTgt spid="56"/>
                                        </p:tgtEl>
                                        <p:attrNameLst>
                                          <p:attrName>ppt_x</p:attrName>
                                          <p:attrName>ppt_y</p:attrName>
                                        </p:attrNameLst>
                                      </p:cBhvr>
                                      <p:rCtr x="-10156" y="-16875"/>
                                    </p:animMotion>
                                  </p:childTnLst>
                                  <p:subTnLst>
                                    <p:set>
                                      <p:cBhvr override="childStyle">
                                        <p:cTn dur="1" fill="hold" display="0" masterRel="sameClick" afterEffect="1">
                                          <p:stCondLst>
                                            <p:cond evt="end" delay="0">
                                              <p:tn val="170"/>
                                            </p:cond>
                                          </p:stCondLst>
                                        </p:cTn>
                                        <p:tgtEl>
                                          <p:spTgt spid="56"/>
                                        </p:tgtEl>
                                        <p:attrNameLst>
                                          <p:attrName>style.visibility</p:attrName>
                                        </p:attrNameLst>
                                      </p:cBhvr>
                                      <p:to>
                                        <p:strVal val="hidden"/>
                                      </p:to>
                                    </p:set>
                                  </p:subTnLst>
                                </p:cTn>
                              </p:par>
                              <p:par>
                                <p:cTn id="172" presetID="12" presetClass="entr" presetSubtype="4" fill="hold" nodeType="withEffect">
                                  <p:stCondLst>
                                    <p:cond delay="0"/>
                                  </p:stCondLst>
                                  <p:childTnLst>
                                    <p:set>
                                      <p:cBhvr>
                                        <p:cTn id="173" dur="1" fill="hold">
                                          <p:stCondLst>
                                            <p:cond delay="0"/>
                                          </p:stCondLst>
                                        </p:cTn>
                                        <p:tgtEl>
                                          <p:spTgt spid="92"/>
                                        </p:tgtEl>
                                        <p:attrNameLst>
                                          <p:attrName>style.visibility</p:attrName>
                                        </p:attrNameLst>
                                      </p:cBhvr>
                                      <p:to>
                                        <p:strVal val="visible"/>
                                      </p:to>
                                    </p:set>
                                    <p:animEffect transition="in" filter="slide(fromBottom)">
                                      <p:cBhvr>
                                        <p:cTn id="174" dur="500"/>
                                        <p:tgtEl>
                                          <p:spTgt spid="92"/>
                                        </p:tgtEl>
                                      </p:cBhvr>
                                    </p:animEffect>
                                  </p:childTnLst>
                                </p:cTn>
                              </p:par>
                            </p:childTnLst>
                          </p:cTn>
                        </p:par>
                        <p:par>
                          <p:cTn id="175" fill="hold">
                            <p:stCondLst>
                              <p:cond delay="9500"/>
                            </p:stCondLst>
                            <p:childTnLst>
                              <p:par>
                                <p:cTn id="176" presetID="1" presetClass="entr" presetSubtype="0" fill="hold" grpId="0" nodeType="afterEffect">
                                  <p:stCondLst>
                                    <p:cond delay="0"/>
                                  </p:stCondLst>
                                  <p:childTnLst>
                                    <p:set>
                                      <p:cBhvr>
                                        <p:cTn id="177" dur="1" fill="hold">
                                          <p:stCondLst>
                                            <p:cond delay="0"/>
                                          </p:stCondLst>
                                        </p:cTn>
                                        <p:tgtEl>
                                          <p:spTgt spid="57"/>
                                        </p:tgtEl>
                                        <p:attrNameLst>
                                          <p:attrName>style.visibility</p:attrName>
                                        </p:attrNameLst>
                                      </p:cBhvr>
                                      <p:to>
                                        <p:strVal val="visible"/>
                                      </p:to>
                                    </p:set>
                                  </p:childTnLst>
                                </p:cTn>
                              </p:par>
                            </p:childTnLst>
                          </p:cTn>
                        </p:par>
                        <p:par>
                          <p:cTn id="178" fill="hold">
                            <p:stCondLst>
                              <p:cond delay="9500"/>
                            </p:stCondLst>
                            <p:childTnLst>
                              <p:par>
                                <p:cTn id="179" presetID="56" presetClass="path" presetSubtype="0" fill="hold" grpId="1" nodeType="afterEffect">
                                  <p:stCondLst>
                                    <p:cond delay="0"/>
                                  </p:stCondLst>
                                  <p:childTnLst>
                                    <p:animMotion origin="layout" path="M 3.05556E-6 2.96296E-6 L -0.08386 -0.34769 " pathEditMode="relative" rAng="0" ptsTypes="AA">
                                      <p:cBhvr>
                                        <p:cTn id="180" dur="500" fill="hold"/>
                                        <p:tgtEl>
                                          <p:spTgt spid="57"/>
                                        </p:tgtEl>
                                        <p:attrNameLst>
                                          <p:attrName>ppt_x</p:attrName>
                                          <p:attrName>ppt_y</p:attrName>
                                        </p:attrNameLst>
                                      </p:cBhvr>
                                      <p:rCtr x="-4201" y="-17384"/>
                                    </p:animMotion>
                                  </p:childTnLst>
                                  <p:subTnLst>
                                    <p:set>
                                      <p:cBhvr override="childStyle">
                                        <p:cTn dur="1" fill="hold" display="0" masterRel="sameClick" afterEffect="1">
                                          <p:stCondLst>
                                            <p:cond evt="end" delay="0">
                                              <p:tn val="179"/>
                                            </p:cond>
                                          </p:stCondLst>
                                        </p:cTn>
                                        <p:tgtEl>
                                          <p:spTgt spid="57"/>
                                        </p:tgtEl>
                                        <p:attrNameLst>
                                          <p:attrName>style.visibility</p:attrName>
                                        </p:attrNameLst>
                                      </p:cBhvr>
                                      <p:to>
                                        <p:strVal val="hidden"/>
                                      </p:to>
                                    </p:set>
                                  </p:subTnLst>
                                </p:cTn>
                              </p:par>
                              <p:par>
                                <p:cTn id="181" presetID="12" presetClass="entr" presetSubtype="4" fill="hold" nodeType="withEffect">
                                  <p:stCondLst>
                                    <p:cond delay="0"/>
                                  </p:stCondLst>
                                  <p:childTnLst>
                                    <p:set>
                                      <p:cBhvr>
                                        <p:cTn id="182" dur="1" fill="hold">
                                          <p:stCondLst>
                                            <p:cond delay="0"/>
                                          </p:stCondLst>
                                        </p:cTn>
                                        <p:tgtEl>
                                          <p:spTgt spid="93"/>
                                        </p:tgtEl>
                                        <p:attrNameLst>
                                          <p:attrName>style.visibility</p:attrName>
                                        </p:attrNameLst>
                                      </p:cBhvr>
                                      <p:to>
                                        <p:strVal val="visible"/>
                                      </p:to>
                                    </p:set>
                                    <p:animEffect transition="in" filter="slide(fromBottom)">
                                      <p:cBhvr>
                                        <p:cTn id="183" dur="500"/>
                                        <p:tgtEl>
                                          <p:spTgt spid="93"/>
                                        </p:tgtEl>
                                      </p:cBhvr>
                                    </p:animEffect>
                                  </p:childTnLst>
                                </p:cTn>
                              </p:par>
                            </p:childTnLst>
                          </p:cTn>
                        </p:par>
                        <p:par>
                          <p:cTn id="184" fill="hold">
                            <p:stCondLst>
                              <p:cond delay="10000"/>
                            </p:stCondLst>
                            <p:childTnLst>
                              <p:par>
                                <p:cTn id="185" presetID="1" presetClass="entr" presetSubtype="0" fill="hold" grpId="0" nodeType="afterEffect">
                                  <p:stCondLst>
                                    <p:cond delay="0"/>
                                  </p:stCondLst>
                                  <p:childTnLst>
                                    <p:set>
                                      <p:cBhvr>
                                        <p:cTn id="186" dur="1" fill="hold">
                                          <p:stCondLst>
                                            <p:cond delay="0"/>
                                          </p:stCondLst>
                                        </p:cTn>
                                        <p:tgtEl>
                                          <p:spTgt spid="58"/>
                                        </p:tgtEl>
                                        <p:attrNameLst>
                                          <p:attrName>style.visibility</p:attrName>
                                        </p:attrNameLst>
                                      </p:cBhvr>
                                      <p:to>
                                        <p:strVal val="visible"/>
                                      </p:to>
                                    </p:set>
                                  </p:childTnLst>
                                </p:cTn>
                              </p:par>
                            </p:childTnLst>
                          </p:cTn>
                        </p:par>
                        <p:par>
                          <p:cTn id="187" fill="hold">
                            <p:stCondLst>
                              <p:cond delay="10000"/>
                            </p:stCondLst>
                            <p:childTnLst>
                              <p:par>
                                <p:cTn id="188" presetID="56" presetClass="path" presetSubtype="0" fill="hold" grpId="1" nodeType="afterEffect">
                                  <p:stCondLst>
                                    <p:cond delay="0"/>
                                  </p:stCondLst>
                                  <p:childTnLst>
                                    <p:animMotion origin="layout" path="M 3.88889E-6 3.7037E-7 L -0.05278 -0.34514 " pathEditMode="relative" rAng="0" ptsTypes="AA">
                                      <p:cBhvr>
                                        <p:cTn id="189" dur="500" fill="hold"/>
                                        <p:tgtEl>
                                          <p:spTgt spid="58"/>
                                        </p:tgtEl>
                                        <p:attrNameLst>
                                          <p:attrName>ppt_x</p:attrName>
                                          <p:attrName>ppt_y</p:attrName>
                                        </p:attrNameLst>
                                      </p:cBhvr>
                                      <p:rCtr x="-2639" y="-17269"/>
                                    </p:animMotion>
                                  </p:childTnLst>
                                  <p:subTnLst>
                                    <p:set>
                                      <p:cBhvr override="childStyle">
                                        <p:cTn dur="1" fill="hold" display="0" masterRel="sameClick" afterEffect="1">
                                          <p:stCondLst>
                                            <p:cond evt="end" delay="0">
                                              <p:tn val="188"/>
                                            </p:cond>
                                          </p:stCondLst>
                                        </p:cTn>
                                        <p:tgtEl>
                                          <p:spTgt spid="58"/>
                                        </p:tgtEl>
                                        <p:attrNameLst>
                                          <p:attrName>style.visibility</p:attrName>
                                        </p:attrNameLst>
                                      </p:cBhvr>
                                      <p:to>
                                        <p:strVal val="hidden"/>
                                      </p:to>
                                    </p:set>
                                  </p:subTnLst>
                                </p:cTn>
                              </p:par>
                              <p:par>
                                <p:cTn id="190" presetID="12" presetClass="entr" presetSubtype="4" fill="hold" nodeType="withEffect">
                                  <p:stCondLst>
                                    <p:cond delay="0"/>
                                  </p:stCondLst>
                                  <p:childTnLst>
                                    <p:set>
                                      <p:cBhvr>
                                        <p:cTn id="191" dur="1" fill="hold">
                                          <p:stCondLst>
                                            <p:cond delay="0"/>
                                          </p:stCondLst>
                                        </p:cTn>
                                        <p:tgtEl>
                                          <p:spTgt spid="94"/>
                                        </p:tgtEl>
                                        <p:attrNameLst>
                                          <p:attrName>style.visibility</p:attrName>
                                        </p:attrNameLst>
                                      </p:cBhvr>
                                      <p:to>
                                        <p:strVal val="visible"/>
                                      </p:to>
                                    </p:set>
                                    <p:animEffect transition="in" filter="slide(fromBottom)">
                                      <p:cBhvr>
                                        <p:cTn id="192" dur="500"/>
                                        <p:tgtEl>
                                          <p:spTgt spid="94"/>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60"/>
                                        </p:tgtEl>
                                        <p:attrNameLst>
                                          <p:attrName>style.visibility</p:attrName>
                                        </p:attrNameLst>
                                      </p:cBhvr>
                                      <p:to>
                                        <p:strVal val="visible"/>
                                      </p:to>
                                    </p:set>
                                    <p:animEffect transition="in" filter="fade">
                                      <p:cBhvr>
                                        <p:cTn id="19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6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p:cNvSpPr/>
          <p:nvPr/>
        </p:nvSpPr>
        <p:spPr>
          <a:xfrm>
            <a:off x="4082956" y="3434411"/>
            <a:ext cx="2765087" cy="27064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ine 4"/>
          <p:cNvSpPr>
            <a:spLocks noChangeShapeType="1"/>
          </p:cNvSpPr>
          <p:nvPr/>
        </p:nvSpPr>
        <p:spPr bwMode="auto">
          <a:xfrm flipH="1">
            <a:off x="5072277" y="3093896"/>
            <a:ext cx="1380561" cy="404674"/>
          </a:xfrm>
          <a:prstGeom prst="line">
            <a:avLst/>
          </a:prstGeom>
          <a:noFill/>
          <a:ln w="73025">
            <a:solidFill>
              <a:schemeClr val="hlink"/>
            </a:solidFill>
            <a:round/>
            <a:headEnd type="triangle" w="med" len="med"/>
            <a:tailEnd/>
          </a:ln>
        </p:spPr>
        <p:txBody>
          <a:bodyPr wrap="none" anchor="ctr"/>
          <a:lstStyle/>
          <a:p>
            <a:endParaRPr lang="en-US" sz="1350"/>
          </a:p>
        </p:txBody>
      </p:sp>
      <p:sp>
        <p:nvSpPr>
          <p:cNvPr id="2" name="Title 1"/>
          <p:cNvSpPr>
            <a:spLocks noGrp="1"/>
          </p:cNvSpPr>
          <p:nvPr>
            <p:ph type="title"/>
          </p:nvPr>
        </p:nvSpPr>
        <p:spPr/>
        <p:txBody>
          <a:bodyPr/>
          <a:lstStyle/>
          <a:p>
            <a:r>
              <a:rPr lang="en-US" dirty="0" err="1" smtClean="0"/>
              <a:t>Phong-Blinn</a:t>
            </a:r>
            <a:r>
              <a:rPr lang="en-US" dirty="0" smtClean="0"/>
              <a:t> </a:t>
            </a:r>
            <a:r>
              <a:rPr lang="en-US" dirty="0" err="1" smtClean="0"/>
              <a:t>probl</a:t>
            </a:r>
            <a:r>
              <a:rPr lang="hu-HU" dirty="0" err="1" smtClean="0"/>
              <a:t>éma</a:t>
            </a:r>
            <a:endParaRPr lang="en-US" dirty="0"/>
          </a:p>
        </p:txBody>
      </p:sp>
      <p:sp>
        <p:nvSpPr>
          <p:cNvPr id="9" name="Line 22"/>
          <p:cNvSpPr>
            <a:spLocks noChangeShapeType="1"/>
          </p:cNvSpPr>
          <p:nvPr/>
        </p:nvSpPr>
        <p:spPr bwMode="auto">
          <a:xfrm flipH="1" flipV="1">
            <a:off x="3665034" y="3367667"/>
            <a:ext cx="1407243" cy="130902"/>
          </a:xfrm>
          <a:prstGeom prst="line">
            <a:avLst/>
          </a:prstGeom>
          <a:noFill/>
          <a:ln w="73025">
            <a:solidFill>
              <a:schemeClr val="hlink"/>
            </a:solidFill>
            <a:round/>
            <a:headEnd/>
            <a:tailEnd type="triangle" w="med" len="med"/>
          </a:ln>
        </p:spPr>
        <p:txBody>
          <a:bodyPr wrap="none" anchor="ctr"/>
          <a:lstStyle/>
          <a:p>
            <a:endParaRPr lang="en-US" sz="1350"/>
          </a:p>
        </p:txBody>
      </p:sp>
      <p:pic>
        <p:nvPicPr>
          <p:cNvPr id="12" name="Picture 62"/>
          <p:cNvPicPr>
            <a:picLocks noChangeAspect="1"/>
          </p:cNvPicPr>
          <p:nvPr/>
        </p:nvPicPr>
        <p:blipFill>
          <a:blip r:embed="rId5" cstate="print"/>
          <a:stretch>
            <a:fillRect/>
          </a:stretch>
        </p:blipFill>
        <p:spPr>
          <a:xfrm rot="900000">
            <a:off x="2494705" y="3064375"/>
            <a:ext cx="532293" cy="468768"/>
          </a:xfrm>
          <a:prstGeom prst="rect">
            <a:avLst/>
          </a:prstGeom>
        </p:spPr>
      </p:pic>
      <p:sp>
        <p:nvSpPr>
          <p:cNvPr id="13" name="Sun 63"/>
          <p:cNvSpPr/>
          <p:nvPr/>
        </p:nvSpPr>
        <p:spPr>
          <a:xfrm>
            <a:off x="7993493" y="2307892"/>
            <a:ext cx="455286" cy="455286"/>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pic>
        <p:nvPicPr>
          <p:cNvPr id="14" name="Picture 1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643534" y="3561999"/>
            <a:ext cx="153641" cy="210341"/>
          </a:xfrm>
          <a:prstGeom prst="rect">
            <a:avLst/>
          </a:prstGeom>
        </p:spPr>
      </p:pic>
      <p:pic>
        <p:nvPicPr>
          <p:cNvPr id="15" name="Picture 14"/>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6060872" y="3221938"/>
            <a:ext cx="111572" cy="287162"/>
          </a:xfrm>
          <a:prstGeom prst="rect">
            <a:avLst/>
          </a:prstGeom>
        </p:spPr>
      </p:pic>
      <p:pic>
        <p:nvPicPr>
          <p:cNvPr id="3" name="Picture 2"/>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4572000" y="2883833"/>
            <a:ext cx="740573" cy="296228"/>
          </a:xfrm>
          <a:prstGeom prst="rect">
            <a:avLst/>
          </a:prstGeom>
        </p:spPr>
      </p:pic>
      <p:sp>
        <p:nvSpPr>
          <p:cNvPr id="16" name="Oval 15"/>
          <p:cNvSpPr/>
          <p:nvPr/>
        </p:nvSpPr>
        <p:spPr>
          <a:xfrm>
            <a:off x="4388735" y="3657482"/>
            <a:ext cx="267629" cy="26762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955807" y="3350397"/>
            <a:ext cx="267629" cy="2676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830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a:t>
            </a:r>
            <a:r>
              <a:rPr lang="en-US" dirty="0" smtClean="0"/>
              <a:t> a BRDF </a:t>
            </a:r>
            <a:r>
              <a:rPr lang="en-US" dirty="0" err="1" smtClean="0"/>
              <a:t>itt</a:t>
            </a:r>
            <a:r>
              <a:rPr lang="en-US" dirty="0"/>
              <a:t>?</a:t>
            </a:r>
          </a:p>
        </p:txBody>
      </p:sp>
      <p:sp>
        <p:nvSpPr>
          <p:cNvPr id="7" name="Content Placeholder 6"/>
          <p:cNvSpPr>
            <a:spLocks noGrp="1"/>
          </p:cNvSpPr>
          <p:nvPr>
            <p:ph idx="1"/>
          </p:nvPr>
        </p:nvSpPr>
        <p:spPr/>
        <p:txBody>
          <a:bodyPr/>
          <a:lstStyle/>
          <a:p>
            <a:r>
              <a:rPr lang="en-US" dirty="0" err="1" smtClean="0"/>
              <a:t>Phong-Blinn</a:t>
            </a:r>
            <a:r>
              <a:rPr lang="en-US" dirty="0" smtClean="0"/>
              <a:t> k</a:t>
            </a:r>
            <a:r>
              <a:rPr lang="hu-HU" dirty="0" smtClean="0"/>
              <a:t>é</a:t>
            </a:r>
            <a:r>
              <a:rPr lang="en-US" dirty="0" err="1" smtClean="0"/>
              <a:t>plet</a:t>
            </a:r>
            <a:endParaRPr lang="hu-HU" dirty="0" smtClean="0"/>
          </a:p>
          <a:p>
            <a:r>
              <a:rPr lang="hu-HU" dirty="0" smtClean="0"/>
              <a:t>árnyalási egyenlet</a:t>
            </a:r>
          </a:p>
          <a:p>
            <a:endParaRPr lang="hu-HU" dirty="0"/>
          </a:p>
          <a:p>
            <a:r>
              <a:rPr lang="hu-HU" dirty="0" smtClean="0"/>
              <a:t>tehát a BRDF</a:t>
            </a:r>
            <a:endParaRPr lang="en-US" dirty="0"/>
          </a:p>
        </p:txBody>
      </p:sp>
      <p:pic>
        <p:nvPicPr>
          <p:cNvPr id="8" name="Picture 7"/>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928714" y="1898031"/>
            <a:ext cx="2329600" cy="334629"/>
          </a:xfrm>
          <a:prstGeom prst="rect">
            <a:avLst/>
          </a:prstGeom>
        </p:spPr>
      </p:pic>
      <p:pic>
        <p:nvPicPr>
          <p:cNvPr id="22" name="Picture 21"/>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3928716" y="2454872"/>
            <a:ext cx="2247315" cy="378515"/>
          </a:xfrm>
          <a:prstGeom prst="rect">
            <a:avLst/>
          </a:prstGeom>
        </p:spPr>
      </p:pic>
      <p:pic>
        <p:nvPicPr>
          <p:cNvPr id="23" name="Picture 22"/>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2772705" y="4307612"/>
            <a:ext cx="1870629" cy="704000"/>
          </a:xfrm>
          <a:prstGeom prst="rect">
            <a:avLst/>
          </a:prstGeom>
        </p:spPr>
      </p:pic>
      <p:sp>
        <p:nvSpPr>
          <p:cNvPr id="14" name="TextBox 13"/>
          <p:cNvSpPr txBox="1"/>
          <p:nvPr/>
        </p:nvSpPr>
        <p:spPr>
          <a:xfrm>
            <a:off x="7121912" y="3858766"/>
            <a:ext cx="1311578" cy="369332"/>
          </a:xfrm>
          <a:prstGeom prst="rect">
            <a:avLst/>
          </a:prstGeom>
          <a:noFill/>
        </p:spPr>
        <p:txBody>
          <a:bodyPr wrap="none" rtlCol="0">
            <a:spAutoFit/>
          </a:bodyPr>
          <a:lstStyle/>
          <a:p>
            <a:r>
              <a:rPr lang="en-US" dirty="0" err="1" smtClean="0">
                <a:latin typeface="Whipsmart" panose="020B0502030203050204" pitchFamily="34" charset="0"/>
              </a:rPr>
              <a:t>szimmetrikus</a:t>
            </a:r>
            <a:endParaRPr lang="en-US" dirty="0">
              <a:latin typeface="Whipsmart" panose="020B0502030203050204" pitchFamily="34" charset="0"/>
            </a:endParaRPr>
          </a:p>
        </p:txBody>
      </p:sp>
      <p:cxnSp>
        <p:nvCxnSpPr>
          <p:cNvPr id="16" name="Straight Arrow Connector 15"/>
          <p:cNvCxnSpPr>
            <a:stCxn id="14" idx="1"/>
          </p:cNvCxnSpPr>
          <p:nvPr/>
        </p:nvCxnSpPr>
        <p:spPr>
          <a:xfrm flipH="1">
            <a:off x="4765288" y="4043432"/>
            <a:ext cx="2356624" cy="439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75863" y="5036658"/>
            <a:ext cx="1918010" cy="369332"/>
          </a:xfrm>
          <a:prstGeom prst="rect">
            <a:avLst/>
          </a:prstGeom>
          <a:noFill/>
        </p:spPr>
        <p:txBody>
          <a:bodyPr wrap="square" rtlCol="0">
            <a:spAutoFit/>
          </a:bodyPr>
          <a:lstStyle/>
          <a:p>
            <a:r>
              <a:rPr lang="en-US" dirty="0" err="1" smtClean="0">
                <a:latin typeface="Whipsmart" panose="020B0502030203050204" pitchFamily="34" charset="0"/>
              </a:rPr>
              <a:t>nem</a:t>
            </a:r>
            <a:r>
              <a:rPr lang="en-US" dirty="0" smtClean="0">
                <a:latin typeface="Whipsmart" panose="020B0502030203050204" pitchFamily="34" charset="0"/>
              </a:rPr>
              <a:t> </a:t>
            </a:r>
            <a:r>
              <a:rPr lang="en-US" dirty="0" err="1" smtClean="0">
                <a:latin typeface="Whipsmart" panose="020B0502030203050204" pitchFamily="34" charset="0"/>
              </a:rPr>
              <a:t>szimmetrikus</a:t>
            </a:r>
            <a:endParaRPr lang="en-US" dirty="0">
              <a:latin typeface="Whipsmart" panose="020B0502030203050204" pitchFamily="34" charset="0"/>
            </a:endParaRPr>
          </a:p>
        </p:txBody>
      </p:sp>
      <p:cxnSp>
        <p:nvCxnSpPr>
          <p:cNvPr id="18" name="Straight Arrow Connector 17"/>
          <p:cNvCxnSpPr>
            <a:stCxn id="17" idx="1"/>
          </p:cNvCxnSpPr>
          <p:nvPr/>
        </p:nvCxnSpPr>
        <p:spPr>
          <a:xfrm flipH="1" flipV="1">
            <a:off x="4475357" y="4908340"/>
            <a:ext cx="2200506" cy="312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3702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Szimmetrikus</a:t>
            </a:r>
            <a:r>
              <a:rPr lang="en-US" dirty="0" smtClean="0"/>
              <a:t> </a:t>
            </a:r>
            <a:r>
              <a:rPr lang="en-US" dirty="0" err="1" smtClean="0"/>
              <a:t>verzi</a:t>
            </a:r>
            <a:r>
              <a:rPr lang="hu-HU" dirty="0"/>
              <a:t>ó</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max-</a:t>
            </a:r>
            <a:r>
              <a:rPr lang="en-US" dirty="0" err="1" smtClean="0"/>
              <a:t>Blinn</a:t>
            </a:r>
            <a:r>
              <a:rPr lang="en-US" dirty="0" smtClean="0"/>
              <a:t> BRDF</a:t>
            </a:r>
            <a:endParaRPr lang="en-US" dirty="0"/>
          </a:p>
        </p:txBody>
      </p:sp>
      <p:pic>
        <p:nvPicPr>
          <p:cNvPr id="5" name="Picture 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017714" y="2114539"/>
            <a:ext cx="3108572" cy="778971"/>
          </a:xfrm>
          <a:prstGeom prst="rect">
            <a:avLst/>
          </a:prstGeom>
        </p:spPr>
      </p:pic>
      <p:pic>
        <p:nvPicPr>
          <p:cNvPr id="7" name="Picture 6"/>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847154" y="4100981"/>
            <a:ext cx="4737829" cy="740573"/>
          </a:xfrm>
          <a:prstGeom prst="rect">
            <a:avLst/>
          </a:prstGeom>
        </p:spPr>
      </p:pic>
      <p:pic>
        <p:nvPicPr>
          <p:cNvPr id="9" name="Picture 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4572000" y="5299918"/>
            <a:ext cx="967314" cy="343772"/>
          </a:xfrm>
          <a:prstGeom prst="rect">
            <a:avLst/>
          </a:prstGeom>
        </p:spPr>
      </p:pic>
      <p:pic>
        <p:nvPicPr>
          <p:cNvPr id="11" name="Picture 10"/>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6672147" y="3564046"/>
            <a:ext cx="908800" cy="360229"/>
          </a:xfrm>
          <a:prstGeom prst="rect">
            <a:avLst/>
          </a:prstGeom>
        </p:spPr>
      </p:pic>
      <p:cxnSp>
        <p:nvCxnSpPr>
          <p:cNvPr id="12" name="Straight Arrow Connector 11"/>
          <p:cNvCxnSpPr>
            <a:stCxn id="11" idx="1"/>
          </p:cNvCxnSpPr>
          <p:nvPr/>
        </p:nvCxnSpPr>
        <p:spPr>
          <a:xfrm flipH="1">
            <a:off x="5798634" y="3744161"/>
            <a:ext cx="873513" cy="448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1"/>
          </p:cNvCxnSpPr>
          <p:nvPr/>
        </p:nvCxnSpPr>
        <p:spPr>
          <a:xfrm flipH="1">
            <a:off x="6126286" y="3744161"/>
            <a:ext cx="545861" cy="783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0"/>
          </p:cNvCxnSpPr>
          <p:nvPr/>
        </p:nvCxnSpPr>
        <p:spPr>
          <a:xfrm flipV="1">
            <a:off x="5055657" y="4841554"/>
            <a:ext cx="285411" cy="45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474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zövegdoboz 58"/>
          <p:cNvSpPr txBox="1"/>
          <p:nvPr/>
        </p:nvSpPr>
        <p:spPr>
          <a:xfrm>
            <a:off x="2406983" y="2067637"/>
            <a:ext cx="4466287" cy="507831"/>
          </a:xfrm>
          <a:prstGeom prst="rect">
            <a:avLst/>
          </a:prstGeom>
          <a:noFill/>
        </p:spPr>
        <p:txBody>
          <a:bodyPr wrap="none" rtlCol="0">
            <a:spAutoFit/>
          </a:bodyPr>
          <a:lstStyle/>
          <a:p>
            <a:r>
              <a:rPr lang="en-US" sz="2700" dirty="0">
                <a:latin typeface="Whipsmart" pitchFamily="34" charset="0"/>
              </a:rPr>
              <a:t>Watt per </a:t>
            </a:r>
            <a:r>
              <a:rPr lang="hu-HU" sz="2700" dirty="0">
                <a:latin typeface="Whipsmart" pitchFamily="34" charset="0"/>
              </a:rPr>
              <a:t>négyzetméter</a:t>
            </a:r>
            <a:r>
              <a:rPr lang="en-US" sz="2700" dirty="0">
                <a:latin typeface="Whipsmart" pitchFamily="34" charset="0"/>
              </a:rPr>
              <a:t> [ Wm</a:t>
            </a:r>
            <a:r>
              <a:rPr lang="en-US" sz="2700" baseline="30000" dirty="0">
                <a:latin typeface="Whipsmart" pitchFamily="34" charset="0"/>
              </a:rPr>
              <a:t>-2</a:t>
            </a:r>
            <a:r>
              <a:rPr lang="en-US" sz="2700" dirty="0">
                <a:latin typeface="Whipsmart" pitchFamily="34" charset="0"/>
              </a:rPr>
              <a:t> ]</a:t>
            </a:r>
          </a:p>
        </p:txBody>
      </p:sp>
      <p:cxnSp>
        <p:nvCxnSpPr>
          <p:cNvPr id="60" name="Egyenes összekötő nyíllal 59"/>
          <p:cNvCxnSpPr/>
          <p:nvPr/>
        </p:nvCxnSpPr>
        <p:spPr>
          <a:xfrm flipV="1">
            <a:off x="2800351" y="4137660"/>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1" name="Egyenes összekötő nyíllal 60"/>
          <p:cNvCxnSpPr/>
          <p:nvPr/>
        </p:nvCxnSpPr>
        <p:spPr>
          <a:xfrm flipV="1">
            <a:off x="6309361" y="4154805"/>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2" name="Egyenes összekötő nyíllal 61"/>
          <p:cNvCxnSpPr/>
          <p:nvPr/>
        </p:nvCxnSpPr>
        <p:spPr>
          <a:xfrm flipV="1">
            <a:off x="3429001" y="4114800"/>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3" name="Egyenes összekötő nyíllal 62"/>
          <p:cNvCxnSpPr/>
          <p:nvPr/>
        </p:nvCxnSpPr>
        <p:spPr>
          <a:xfrm flipV="1">
            <a:off x="3771901" y="4114800"/>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4" name="Egyenes összekötő nyíllal 63"/>
          <p:cNvCxnSpPr/>
          <p:nvPr/>
        </p:nvCxnSpPr>
        <p:spPr>
          <a:xfrm flipV="1">
            <a:off x="5372101" y="4114800"/>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5" name="Egyenes összekötő nyíllal 64"/>
          <p:cNvCxnSpPr/>
          <p:nvPr/>
        </p:nvCxnSpPr>
        <p:spPr>
          <a:xfrm flipV="1">
            <a:off x="4400551" y="4114800"/>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6" name="Egyenes összekötő nyíllal 65"/>
          <p:cNvCxnSpPr/>
          <p:nvPr/>
        </p:nvCxnSpPr>
        <p:spPr>
          <a:xfrm flipV="1">
            <a:off x="4743451" y="4114800"/>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7" name="Egyenes összekötő nyíllal 66"/>
          <p:cNvCxnSpPr/>
          <p:nvPr/>
        </p:nvCxnSpPr>
        <p:spPr>
          <a:xfrm flipV="1">
            <a:off x="5046162" y="4091940"/>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8" name="Egyenes összekötő nyíllal 67"/>
          <p:cNvCxnSpPr/>
          <p:nvPr/>
        </p:nvCxnSpPr>
        <p:spPr>
          <a:xfrm flipV="1">
            <a:off x="5372101" y="3714750"/>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9" name="Egyenes összekötő nyíllal 68"/>
          <p:cNvCxnSpPr/>
          <p:nvPr/>
        </p:nvCxnSpPr>
        <p:spPr>
          <a:xfrm flipV="1">
            <a:off x="4086226" y="4114800"/>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0" name="Egyenes összekötő nyíllal 69"/>
          <p:cNvCxnSpPr/>
          <p:nvPr/>
        </p:nvCxnSpPr>
        <p:spPr>
          <a:xfrm flipV="1">
            <a:off x="5972176" y="4114800"/>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1" name="Egyenes összekötő nyíllal 70"/>
          <p:cNvCxnSpPr/>
          <p:nvPr/>
        </p:nvCxnSpPr>
        <p:spPr>
          <a:xfrm flipV="1">
            <a:off x="4400551" y="3686175"/>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3" name="Egyenes összekötő nyíllal 72"/>
          <p:cNvCxnSpPr/>
          <p:nvPr/>
        </p:nvCxnSpPr>
        <p:spPr>
          <a:xfrm flipV="1">
            <a:off x="3114676" y="4114800"/>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4" name="Egyenes összekötő nyíllal 73"/>
          <p:cNvCxnSpPr/>
          <p:nvPr/>
        </p:nvCxnSpPr>
        <p:spPr>
          <a:xfrm flipV="1">
            <a:off x="4743451" y="3686175"/>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5" name="Egyenes összekötő nyíllal 94"/>
          <p:cNvCxnSpPr/>
          <p:nvPr/>
        </p:nvCxnSpPr>
        <p:spPr>
          <a:xfrm flipV="1">
            <a:off x="5657851" y="4114800"/>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6" name="Egyenes összekötő nyíllal 95"/>
          <p:cNvCxnSpPr/>
          <p:nvPr/>
        </p:nvCxnSpPr>
        <p:spPr>
          <a:xfrm flipV="1">
            <a:off x="3429001" y="3714750"/>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7" name="Egyenes összekötő nyíllal 96"/>
          <p:cNvCxnSpPr/>
          <p:nvPr/>
        </p:nvCxnSpPr>
        <p:spPr>
          <a:xfrm flipV="1">
            <a:off x="3771901" y="3686175"/>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8" name="Egyenes összekötő nyíllal 97"/>
          <p:cNvCxnSpPr/>
          <p:nvPr/>
        </p:nvCxnSpPr>
        <p:spPr>
          <a:xfrm flipV="1">
            <a:off x="3429001" y="3286125"/>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9" name="Egyenes összekötő nyíllal 98"/>
          <p:cNvCxnSpPr/>
          <p:nvPr/>
        </p:nvCxnSpPr>
        <p:spPr>
          <a:xfrm flipV="1">
            <a:off x="4086226" y="3686175"/>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00" name="Egyenes összekötő nyíllal 99"/>
          <p:cNvCxnSpPr/>
          <p:nvPr/>
        </p:nvCxnSpPr>
        <p:spPr>
          <a:xfrm flipV="1">
            <a:off x="4743451" y="3286125"/>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01" name="Egyenes összekötő nyíllal 100"/>
          <p:cNvCxnSpPr/>
          <p:nvPr/>
        </p:nvCxnSpPr>
        <p:spPr>
          <a:xfrm flipV="1">
            <a:off x="5057776" y="3686175"/>
            <a:ext cx="11614" cy="48006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02" name="Straight Connector 3"/>
          <p:cNvCxnSpPr/>
          <p:nvPr/>
        </p:nvCxnSpPr>
        <p:spPr>
          <a:xfrm>
            <a:off x="2624227" y="4616682"/>
            <a:ext cx="383794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Ellipszis 11"/>
          <p:cNvSpPr/>
          <p:nvPr/>
        </p:nvSpPr>
        <p:spPr>
          <a:xfrm>
            <a:off x="2647572" y="4513837"/>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cxnSp>
        <p:nvCxnSpPr>
          <p:cNvPr id="104" name="Straight Connector 6"/>
          <p:cNvCxnSpPr/>
          <p:nvPr/>
        </p:nvCxnSpPr>
        <p:spPr>
          <a:xfrm>
            <a:off x="2624226" y="4513839"/>
            <a:ext cx="0" cy="2056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7"/>
          <p:cNvCxnSpPr/>
          <p:nvPr/>
        </p:nvCxnSpPr>
        <p:spPr>
          <a:xfrm>
            <a:off x="2944266" y="4513839"/>
            <a:ext cx="0" cy="2056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26"/>
          <p:cNvCxnSpPr/>
          <p:nvPr/>
        </p:nvCxnSpPr>
        <p:spPr>
          <a:xfrm>
            <a:off x="3264306" y="4513837"/>
            <a:ext cx="0" cy="2056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27"/>
          <p:cNvCxnSpPr/>
          <p:nvPr/>
        </p:nvCxnSpPr>
        <p:spPr>
          <a:xfrm>
            <a:off x="3584345" y="4513837"/>
            <a:ext cx="0" cy="2056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28"/>
          <p:cNvCxnSpPr/>
          <p:nvPr/>
        </p:nvCxnSpPr>
        <p:spPr>
          <a:xfrm>
            <a:off x="3906140" y="4513837"/>
            <a:ext cx="0" cy="2056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29"/>
          <p:cNvCxnSpPr/>
          <p:nvPr/>
        </p:nvCxnSpPr>
        <p:spPr>
          <a:xfrm>
            <a:off x="4226505" y="4513837"/>
            <a:ext cx="0" cy="2056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30"/>
          <p:cNvCxnSpPr/>
          <p:nvPr/>
        </p:nvCxnSpPr>
        <p:spPr>
          <a:xfrm>
            <a:off x="4544465" y="4513839"/>
            <a:ext cx="0" cy="2056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31"/>
          <p:cNvCxnSpPr/>
          <p:nvPr/>
        </p:nvCxnSpPr>
        <p:spPr>
          <a:xfrm>
            <a:off x="4864504" y="4513839"/>
            <a:ext cx="0" cy="2056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32"/>
          <p:cNvCxnSpPr/>
          <p:nvPr/>
        </p:nvCxnSpPr>
        <p:spPr>
          <a:xfrm>
            <a:off x="5194869" y="4513839"/>
            <a:ext cx="0" cy="2056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33"/>
          <p:cNvCxnSpPr/>
          <p:nvPr/>
        </p:nvCxnSpPr>
        <p:spPr>
          <a:xfrm>
            <a:off x="5504583" y="4515658"/>
            <a:ext cx="0" cy="2056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34"/>
          <p:cNvCxnSpPr/>
          <p:nvPr/>
        </p:nvCxnSpPr>
        <p:spPr>
          <a:xfrm>
            <a:off x="5824623" y="4513839"/>
            <a:ext cx="0" cy="2056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35"/>
          <p:cNvCxnSpPr/>
          <p:nvPr/>
        </p:nvCxnSpPr>
        <p:spPr>
          <a:xfrm>
            <a:off x="6144663" y="4513839"/>
            <a:ext cx="0" cy="2056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36"/>
          <p:cNvCxnSpPr/>
          <p:nvPr/>
        </p:nvCxnSpPr>
        <p:spPr>
          <a:xfrm>
            <a:off x="6462169" y="4513839"/>
            <a:ext cx="0" cy="2056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Ellipszis 11"/>
          <p:cNvSpPr/>
          <p:nvPr/>
        </p:nvSpPr>
        <p:spPr>
          <a:xfrm>
            <a:off x="6215569" y="4507772"/>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118" name="Ellipszis 11"/>
          <p:cNvSpPr/>
          <p:nvPr/>
        </p:nvSpPr>
        <p:spPr>
          <a:xfrm>
            <a:off x="3368623" y="4513837"/>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119" name="Ellipszis 11"/>
          <p:cNvSpPr/>
          <p:nvPr/>
        </p:nvSpPr>
        <p:spPr>
          <a:xfrm>
            <a:off x="3666817" y="4513837"/>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120" name="Ellipszis 11"/>
          <p:cNvSpPr/>
          <p:nvPr/>
        </p:nvSpPr>
        <p:spPr>
          <a:xfrm>
            <a:off x="5252301" y="4513836"/>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121" name="Ellipszis 11"/>
          <p:cNvSpPr/>
          <p:nvPr/>
        </p:nvSpPr>
        <p:spPr>
          <a:xfrm>
            <a:off x="4251330" y="4513837"/>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122" name="Ellipszis 11"/>
          <p:cNvSpPr/>
          <p:nvPr/>
        </p:nvSpPr>
        <p:spPr>
          <a:xfrm>
            <a:off x="4612746" y="4513837"/>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123" name="Ellipszis 11"/>
          <p:cNvSpPr/>
          <p:nvPr/>
        </p:nvSpPr>
        <p:spPr>
          <a:xfrm>
            <a:off x="4866258" y="4513837"/>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124" name="Ellipszis 11"/>
          <p:cNvSpPr/>
          <p:nvPr/>
        </p:nvSpPr>
        <p:spPr>
          <a:xfrm>
            <a:off x="5301384" y="4513836"/>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125" name="Ellipszis 11"/>
          <p:cNvSpPr/>
          <p:nvPr/>
        </p:nvSpPr>
        <p:spPr>
          <a:xfrm>
            <a:off x="4016060" y="4513836"/>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126" name="Ellipszis 11"/>
          <p:cNvSpPr/>
          <p:nvPr/>
        </p:nvSpPr>
        <p:spPr>
          <a:xfrm>
            <a:off x="5837273" y="4513836"/>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127" name="Ellipszis 11"/>
          <p:cNvSpPr/>
          <p:nvPr/>
        </p:nvSpPr>
        <p:spPr>
          <a:xfrm>
            <a:off x="4322141" y="4513836"/>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128" name="Ellipszis 11"/>
          <p:cNvSpPr/>
          <p:nvPr/>
        </p:nvSpPr>
        <p:spPr>
          <a:xfrm>
            <a:off x="3010924" y="4513836"/>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129" name="Ellipszis 11"/>
          <p:cNvSpPr/>
          <p:nvPr/>
        </p:nvSpPr>
        <p:spPr>
          <a:xfrm>
            <a:off x="4592592" y="4513836"/>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130" name="Ellipszis 11"/>
          <p:cNvSpPr/>
          <p:nvPr/>
        </p:nvSpPr>
        <p:spPr>
          <a:xfrm>
            <a:off x="5583319" y="4507772"/>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131" name="Ellipszis 11"/>
          <p:cNvSpPr/>
          <p:nvPr/>
        </p:nvSpPr>
        <p:spPr>
          <a:xfrm>
            <a:off x="3321876" y="4507772"/>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132" name="Ellipszis 11"/>
          <p:cNvSpPr/>
          <p:nvPr/>
        </p:nvSpPr>
        <p:spPr>
          <a:xfrm>
            <a:off x="3657601" y="4514851"/>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133" name="Ellipszis 11"/>
          <p:cNvSpPr/>
          <p:nvPr/>
        </p:nvSpPr>
        <p:spPr>
          <a:xfrm>
            <a:off x="3329339" y="4513836"/>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134" name="Ellipszis 11"/>
          <p:cNvSpPr/>
          <p:nvPr/>
        </p:nvSpPr>
        <p:spPr>
          <a:xfrm>
            <a:off x="3915146" y="4507773"/>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135" name="Ellipszis 11"/>
          <p:cNvSpPr/>
          <p:nvPr/>
        </p:nvSpPr>
        <p:spPr>
          <a:xfrm>
            <a:off x="4651995" y="4513836"/>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136" name="Ellipszis 11"/>
          <p:cNvSpPr/>
          <p:nvPr/>
        </p:nvSpPr>
        <p:spPr>
          <a:xfrm>
            <a:off x="4990628" y="4507774"/>
            <a:ext cx="186991" cy="20568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137" name="Szabadkézi sokszög 136"/>
          <p:cNvSpPr/>
          <p:nvPr/>
        </p:nvSpPr>
        <p:spPr>
          <a:xfrm>
            <a:off x="2743200" y="3214689"/>
            <a:ext cx="3657600" cy="1116013"/>
          </a:xfrm>
          <a:custGeom>
            <a:avLst/>
            <a:gdLst>
              <a:gd name="connsiteX0" fmla="*/ 0 w 4876800"/>
              <a:gd name="connsiteY0" fmla="*/ 1441450 h 1488017"/>
              <a:gd name="connsiteX1" fmla="*/ 584200 w 4876800"/>
              <a:gd name="connsiteY1" fmla="*/ 1263650 h 1488017"/>
              <a:gd name="connsiteX2" fmla="*/ 1028700 w 4876800"/>
              <a:gd name="connsiteY2" fmla="*/ 95250 h 1488017"/>
              <a:gd name="connsiteX3" fmla="*/ 1422400 w 4876800"/>
              <a:gd name="connsiteY3" fmla="*/ 692150 h 1488017"/>
              <a:gd name="connsiteX4" fmla="*/ 2197100 w 4876800"/>
              <a:gd name="connsiteY4" fmla="*/ 831850 h 1488017"/>
              <a:gd name="connsiteX5" fmla="*/ 2768600 w 4876800"/>
              <a:gd name="connsiteY5" fmla="*/ 209550 h 1488017"/>
              <a:gd name="connsiteX6" fmla="*/ 3581400 w 4876800"/>
              <a:gd name="connsiteY6" fmla="*/ 857250 h 1488017"/>
              <a:gd name="connsiteX7" fmla="*/ 4876800 w 4876800"/>
              <a:gd name="connsiteY7" fmla="*/ 1428750 h 148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76800" h="1488017">
                <a:moveTo>
                  <a:pt x="0" y="1441450"/>
                </a:moveTo>
                <a:cubicBezTo>
                  <a:pt x="206375" y="1464733"/>
                  <a:pt x="412750" y="1488017"/>
                  <a:pt x="584200" y="1263650"/>
                </a:cubicBezTo>
                <a:cubicBezTo>
                  <a:pt x="755650" y="1039283"/>
                  <a:pt x="889000" y="190500"/>
                  <a:pt x="1028700" y="95250"/>
                </a:cubicBezTo>
                <a:cubicBezTo>
                  <a:pt x="1168400" y="0"/>
                  <a:pt x="1227667" y="569383"/>
                  <a:pt x="1422400" y="692150"/>
                </a:cubicBezTo>
                <a:cubicBezTo>
                  <a:pt x="1617133" y="814917"/>
                  <a:pt x="1972733" y="912283"/>
                  <a:pt x="2197100" y="831850"/>
                </a:cubicBezTo>
                <a:cubicBezTo>
                  <a:pt x="2421467" y="751417"/>
                  <a:pt x="2537883" y="205317"/>
                  <a:pt x="2768600" y="209550"/>
                </a:cubicBezTo>
                <a:cubicBezTo>
                  <a:pt x="2999317" y="213783"/>
                  <a:pt x="3230033" y="654050"/>
                  <a:pt x="3581400" y="857250"/>
                </a:cubicBezTo>
                <a:cubicBezTo>
                  <a:pt x="3932767" y="1060450"/>
                  <a:pt x="4404783" y="1244600"/>
                  <a:pt x="4876800" y="1428750"/>
                </a:cubicBezTo>
              </a:path>
            </a:pathLst>
          </a:cu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pic>
        <p:nvPicPr>
          <p:cNvPr id="5" name="Picture 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96904" y="1417183"/>
            <a:ext cx="6325103" cy="435086"/>
          </a:xfrm>
          <a:prstGeom prst="rect">
            <a:avLst/>
          </a:prstGeom>
        </p:spPr>
      </p:pic>
    </p:spTree>
    <p:extLst>
      <p:ext uri="{BB962C8B-B14F-4D97-AF65-F5344CB8AC3E}">
        <p14:creationId xmlns:p14="http://schemas.microsoft.com/office/powerpoint/2010/main" val="211844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par>
                          <p:cTn id="7" fill="hold">
                            <p:stCondLst>
                              <p:cond delay="0"/>
                            </p:stCondLst>
                            <p:childTnLst>
                              <p:par>
                                <p:cTn id="8" presetID="56" presetClass="path" presetSubtype="0" fill="hold" grpId="1" nodeType="afterEffect">
                                  <p:stCondLst>
                                    <p:cond delay="0"/>
                                  </p:stCondLst>
                                  <p:childTnLst>
                                    <p:animMotion origin="layout" path="M 5.55556E-7 2.96296E-6 L 0.26649 -0.34861 " pathEditMode="relative" rAng="0" ptsTypes="AA">
                                      <p:cBhvr>
                                        <p:cTn id="9" dur="500" spd="-100000" fill="hold"/>
                                        <p:tgtEl>
                                          <p:spTgt spid="103"/>
                                        </p:tgtEl>
                                        <p:attrNameLst>
                                          <p:attrName>ppt_x</p:attrName>
                                          <p:attrName>ppt_y</p:attrName>
                                        </p:attrNameLst>
                                      </p:cBhvr>
                                      <p:rCtr x="13316" y="-17431"/>
                                    </p:animMotion>
                                  </p:childTnLst>
                                  <p:subTnLst>
                                    <p:set>
                                      <p:cBhvr override="childStyle">
                                        <p:cTn dur="1" fill="hold" display="0" masterRel="sameClick" afterEffect="1">
                                          <p:stCondLst>
                                            <p:cond evt="end" delay="0">
                                              <p:tn val="8"/>
                                            </p:cond>
                                          </p:stCondLst>
                                        </p:cTn>
                                        <p:tgtEl>
                                          <p:spTgt spid="103"/>
                                        </p:tgtEl>
                                        <p:attrNameLst>
                                          <p:attrName>style.visibility</p:attrName>
                                        </p:attrNameLst>
                                      </p:cBhvr>
                                      <p:to>
                                        <p:strVal val="hidden"/>
                                      </p:to>
                                    </p:set>
                                  </p:subTnLst>
                                </p:cTn>
                              </p:par>
                              <p:par>
                                <p:cTn id="10" presetID="12" presetClass="entr" presetSubtype="4" fill="hold" nodeType="with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slide(fromBottom)">
                                      <p:cBhvr>
                                        <p:cTn id="12" dur="500"/>
                                        <p:tgtEl>
                                          <p:spTgt spid="60"/>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117"/>
                                        </p:tgtEl>
                                        <p:attrNameLst>
                                          <p:attrName>style.visibility</p:attrName>
                                        </p:attrNameLst>
                                      </p:cBhvr>
                                      <p:to>
                                        <p:strVal val="visible"/>
                                      </p:to>
                                    </p:set>
                                  </p:childTnLst>
                                </p:cTn>
                              </p:par>
                            </p:childTnLst>
                          </p:cTn>
                        </p:par>
                        <p:par>
                          <p:cTn id="16" fill="hold">
                            <p:stCondLst>
                              <p:cond delay="500"/>
                            </p:stCondLst>
                            <p:childTnLst>
                              <p:par>
                                <p:cTn id="17" presetID="56" presetClass="path" presetSubtype="0" fill="hold" grpId="1" nodeType="afterEffect">
                                  <p:stCondLst>
                                    <p:cond delay="0"/>
                                  </p:stCondLst>
                                  <p:childTnLst>
                                    <p:animMotion origin="layout" path="M 1.66667E-6 3.7037E-7 L -0.13264 -0.3419 " pathEditMode="relative" rAng="0" ptsTypes="AA">
                                      <p:cBhvr>
                                        <p:cTn id="18" dur="500" spd="-100000" fill="hold"/>
                                        <p:tgtEl>
                                          <p:spTgt spid="117"/>
                                        </p:tgtEl>
                                        <p:attrNameLst>
                                          <p:attrName>ppt_x</p:attrName>
                                          <p:attrName>ppt_y</p:attrName>
                                        </p:attrNameLst>
                                      </p:cBhvr>
                                      <p:rCtr x="-6632" y="-17106"/>
                                    </p:animMotion>
                                  </p:childTnLst>
                                  <p:subTnLst>
                                    <p:set>
                                      <p:cBhvr override="childStyle">
                                        <p:cTn dur="1" fill="hold" display="0" masterRel="sameClick" afterEffect="1">
                                          <p:stCondLst>
                                            <p:cond evt="end" delay="0">
                                              <p:tn val="17"/>
                                            </p:cond>
                                          </p:stCondLst>
                                        </p:cTn>
                                        <p:tgtEl>
                                          <p:spTgt spid="117"/>
                                        </p:tgtEl>
                                        <p:attrNameLst>
                                          <p:attrName>style.visibility</p:attrName>
                                        </p:attrNameLst>
                                      </p:cBhvr>
                                      <p:to>
                                        <p:strVal val="hidden"/>
                                      </p:to>
                                    </p:set>
                                  </p:subTnLst>
                                </p:cTn>
                              </p:par>
                              <p:par>
                                <p:cTn id="19" presetID="12" presetClass="entr" presetSubtype="4"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slide(fromBottom)">
                                      <p:cBhvr>
                                        <p:cTn id="21" dur="500"/>
                                        <p:tgtEl>
                                          <p:spTgt spid="61"/>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8"/>
                                        </p:tgtEl>
                                        <p:attrNameLst>
                                          <p:attrName>style.visibility</p:attrName>
                                        </p:attrNameLst>
                                      </p:cBhvr>
                                      <p:to>
                                        <p:strVal val="visible"/>
                                      </p:to>
                                    </p:set>
                                  </p:childTnLst>
                                </p:cTn>
                              </p:par>
                            </p:childTnLst>
                          </p:cTn>
                        </p:par>
                        <p:par>
                          <p:cTn id="25" fill="hold">
                            <p:stCondLst>
                              <p:cond delay="1000"/>
                            </p:stCondLst>
                            <p:childTnLst>
                              <p:par>
                                <p:cTn id="26" presetID="56" presetClass="path" presetSubtype="0" fill="hold" grpId="1" nodeType="afterEffect">
                                  <p:stCondLst>
                                    <p:cond delay="0"/>
                                  </p:stCondLst>
                                  <p:childTnLst>
                                    <p:animMotion origin="layout" path="M -4.16667E-6 2.96296E-6 L 0.13178 -0.34746 " pathEditMode="relative" rAng="0" ptsTypes="AA">
                                      <p:cBhvr>
                                        <p:cTn id="27" dur="500" spd="-100000" fill="hold"/>
                                        <p:tgtEl>
                                          <p:spTgt spid="118"/>
                                        </p:tgtEl>
                                        <p:attrNameLst>
                                          <p:attrName>ppt_x</p:attrName>
                                          <p:attrName>ppt_y</p:attrName>
                                        </p:attrNameLst>
                                      </p:cBhvr>
                                      <p:rCtr x="6580" y="-17384"/>
                                    </p:animMotion>
                                  </p:childTnLst>
                                  <p:subTnLst>
                                    <p:set>
                                      <p:cBhvr override="childStyle">
                                        <p:cTn dur="1" fill="hold" display="0" masterRel="sameClick" afterEffect="1">
                                          <p:stCondLst>
                                            <p:cond evt="end" delay="0">
                                              <p:tn val="26"/>
                                            </p:cond>
                                          </p:stCondLst>
                                        </p:cTn>
                                        <p:tgtEl>
                                          <p:spTgt spid="118"/>
                                        </p:tgtEl>
                                        <p:attrNameLst>
                                          <p:attrName>style.visibility</p:attrName>
                                        </p:attrNameLst>
                                      </p:cBhvr>
                                      <p:to>
                                        <p:strVal val="hidden"/>
                                      </p:to>
                                    </p:set>
                                  </p:subTnLst>
                                </p:cTn>
                              </p:par>
                              <p:par>
                                <p:cTn id="28" presetID="12" presetClass="entr" presetSubtype="4" fill="hold" nodeType="with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slide(fromBottom)">
                                      <p:cBhvr>
                                        <p:cTn id="30" dur="500"/>
                                        <p:tgtEl>
                                          <p:spTgt spid="62"/>
                                        </p:tgtEl>
                                      </p:cBhvr>
                                    </p:animEffect>
                                  </p:childTnLst>
                                </p:cTn>
                              </p:par>
                            </p:childTnLst>
                          </p:cTn>
                        </p:par>
                        <p:par>
                          <p:cTn id="31" fill="hold">
                            <p:stCondLst>
                              <p:cond delay="1500"/>
                            </p:stCondLst>
                            <p:childTnLst>
                              <p:par>
                                <p:cTn id="32" presetID="1" presetClass="entr" presetSubtype="0" fill="hold" grpId="0" nodeType="afterEffect">
                                  <p:stCondLst>
                                    <p:cond delay="0"/>
                                  </p:stCondLst>
                                  <p:childTnLst>
                                    <p:set>
                                      <p:cBhvr>
                                        <p:cTn id="33" dur="1" fill="hold">
                                          <p:stCondLst>
                                            <p:cond delay="0"/>
                                          </p:stCondLst>
                                        </p:cTn>
                                        <p:tgtEl>
                                          <p:spTgt spid="119"/>
                                        </p:tgtEl>
                                        <p:attrNameLst>
                                          <p:attrName>style.visibility</p:attrName>
                                        </p:attrNameLst>
                                      </p:cBhvr>
                                      <p:to>
                                        <p:strVal val="visible"/>
                                      </p:to>
                                    </p:set>
                                  </p:childTnLst>
                                </p:cTn>
                              </p:par>
                            </p:childTnLst>
                          </p:cTn>
                        </p:par>
                        <p:par>
                          <p:cTn id="34" fill="hold">
                            <p:stCondLst>
                              <p:cond delay="1500"/>
                            </p:stCondLst>
                            <p:childTnLst>
                              <p:par>
                                <p:cTn id="35" presetID="56" presetClass="path" presetSubtype="0" fill="hold" grpId="1" nodeType="afterEffect">
                                  <p:stCondLst>
                                    <p:cond delay="0"/>
                                  </p:stCondLst>
                                  <p:childTnLst>
                                    <p:animMotion origin="layout" path="M -5.55556E-7 2.96296E-6 L -0.1349 -0.34306 " pathEditMode="relative" rAng="0" ptsTypes="AA">
                                      <p:cBhvr>
                                        <p:cTn id="36" dur="500" spd="-100000" fill="hold"/>
                                        <p:tgtEl>
                                          <p:spTgt spid="119"/>
                                        </p:tgtEl>
                                        <p:attrNameLst>
                                          <p:attrName>ppt_x</p:attrName>
                                          <p:attrName>ppt_y</p:attrName>
                                        </p:attrNameLst>
                                      </p:cBhvr>
                                      <p:rCtr x="-6753" y="-17153"/>
                                    </p:animMotion>
                                  </p:childTnLst>
                                  <p:subTnLst>
                                    <p:set>
                                      <p:cBhvr override="childStyle">
                                        <p:cTn dur="1" fill="hold" display="0" masterRel="sameClick" afterEffect="1">
                                          <p:stCondLst>
                                            <p:cond evt="end" delay="0">
                                              <p:tn val="35"/>
                                            </p:cond>
                                          </p:stCondLst>
                                        </p:cTn>
                                        <p:tgtEl>
                                          <p:spTgt spid="119"/>
                                        </p:tgtEl>
                                        <p:attrNameLst>
                                          <p:attrName>style.visibility</p:attrName>
                                        </p:attrNameLst>
                                      </p:cBhvr>
                                      <p:to>
                                        <p:strVal val="hidden"/>
                                      </p:to>
                                    </p:set>
                                  </p:subTnLst>
                                </p:cTn>
                              </p:par>
                              <p:par>
                                <p:cTn id="37" presetID="12" presetClass="entr" presetSubtype="4"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slide(fromBottom)">
                                      <p:cBhvr>
                                        <p:cTn id="39" dur="500"/>
                                        <p:tgtEl>
                                          <p:spTgt spid="63"/>
                                        </p:tgtEl>
                                      </p:cBhvr>
                                    </p:animEffec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120"/>
                                        </p:tgtEl>
                                        <p:attrNameLst>
                                          <p:attrName>style.visibility</p:attrName>
                                        </p:attrNameLst>
                                      </p:cBhvr>
                                      <p:to>
                                        <p:strVal val="visible"/>
                                      </p:to>
                                    </p:set>
                                  </p:childTnLst>
                                </p:cTn>
                              </p:par>
                            </p:childTnLst>
                          </p:cTn>
                        </p:par>
                        <p:par>
                          <p:cTn id="43" fill="hold">
                            <p:stCondLst>
                              <p:cond delay="2000"/>
                            </p:stCondLst>
                            <p:childTnLst>
                              <p:par>
                                <p:cTn id="44" presetID="56" presetClass="path" presetSubtype="0" fill="hold" grpId="1" nodeType="afterEffect">
                                  <p:stCondLst>
                                    <p:cond delay="0"/>
                                  </p:stCondLst>
                                  <p:childTnLst>
                                    <p:animMotion origin="layout" path="M 3.05556E-6 2.96296E-6 L 0.17691 -0.32963 " pathEditMode="relative" rAng="0" ptsTypes="AA">
                                      <p:cBhvr>
                                        <p:cTn id="45" dur="500" spd="-100000" fill="hold"/>
                                        <p:tgtEl>
                                          <p:spTgt spid="120"/>
                                        </p:tgtEl>
                                        <p:attrNameLst>
                                          <p:attrName>ppt_x</p:attrName>
                                          <p:attrName>ppt_y</p:attrName>
                                        </p:attrNameLst>
                                      </p:cBhvr>
                                      <p:rCtr x="8837" y="-16481"/>
                                    </p:animMotion>
                                  </p:childTnLst>
                                  <p:subTnLst>
                                    <p:set>
                                      <p:cBhvr override="childStyle">
                                        <p:cTn dur="1" fill="hold" display="0" masterRel="sameClick" afterEffect="1">
                                          <p:stCondLst>
                                            <p:cond evt="end" delay="0">
                                              <p:tn val="44"/>
                                            </p:cond>
                                          </p:stCondLst>
                                        </p:cTn>
                                        <p:tgtEl>
                                          <p:spTgt spid="120"/>
                                        </p:tgtEl>
                                        <p:attrNameLst>
                                          <p:attrName>style.visibility</p:attrName>
                                        </p:attrNameLst>
                                      </p:cBhvr>
                                      <p:to>
                                        <p:strVal val="hidden"/>
                                      </p:to>
                                    </p:set>
                                  </p:subTnLst>
                                </p:cTn>
                              </p:par>
                              <p:par>
                                <p:cTn id="46" presetID="12" presetClass="entr" presetSubtype="4" fill="hold" nodeType="with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slide(fromBottom)">
                                      <p:cBhvr>
                                        <p:cTn id="48" dur="500"/>
                                        <p:tgtEl>
                                          <p:spTgt spid="64"/>
                                        </p:tgtEl>
                                      </p:cBhvr>
                                    </p:animEffect>
                                  </p:childTnLst>
                                </p:cTn>
                              </p:par>
                            </p:childTnLst>
                          </p:cTn>
                        </p:par>
                        <p:par>
                          <p:cTn id="49" fill="hold">
                            <p:stCondLst>
                              <p:cond delay="2500"/>
                            </p:stCondLst>
                            <p:childTnLst>
                              <p:par>
                                <p:cTn id="50" presetID="1" presetClass="entr" presetSubtype="0" fill="hold" grpId="0" nodeType="afterEffect">
                                  <p:stCondLst>
                                    <p:cond delay="0"/>
                                  </p:stCondLst>
                                  <p:childTnLst>
                                    <p:set>
                                      <p:cBhvr>
                                        <p:cTn id="51" dur="1" fill="hold">
                                          <p:stCondLst>
                                            <p:cond delay="0"/>
                                          </p:stCondLst>
                                        </p:cTn>
                                        <p:tgtEl>
                                          <p:spTgt spid="121"/>
                                        </p:tgtEl>
                                        <p:attrNameLst>
                                          <p:attrName>style.visibility</p:attrName>
                                        </p:attrNameLst>
                                      </p:cBhvr>
                                      <p:to>
                                        <p:strVal val="visible"/>
                                      </p:to>
                                    </p:set>
                                  </p:childTnLst>
                                </p:cTn>
                              </p:par>
                            </p:childTnLst>
                          </p:cTn>
                        </p:par>
                        <p:par>
                          <p:cTn id="52" fill="hold">
                            <p:stCondLst>
                              <p:cond delay="2500"/>
                            </p:stCondLst>
                            <p:childTnLst>
                              <p:par>
                                <p:cTn id="53" presetID="56" presetClass="path" presetSubtype="0" fill="hold" grpId="1" nodeType="afterEffect">
                                  <p:stCondLst>
                                    <p:cond delay="0"/>
                                  </p:stCondLst>
                                  <p:childTnLst>
                                    <p:animMotion origin="layout" path="M -3.61111E-6 2.96296E-6 L -0.08385 -0.34769 " pathEditMode="relative" rAng="0" ptsTypes="AA">
                                      <p:cBhvr>
                                        <p:cTn id="54" dur="500" spd="-100000" fill="hold"/>
                                        <p:tgtEl>
                                          <p:spTgt spid="121"/>
                                        </p:tgtEl>
                                        <p:attrNameLst>
                                          <p:attrName>ppt_x</p:attrName>
                                          <p:attrName>ppt_y</p:attrName>
                                        </p:attrNameLst>
                                      </p:cBhvr>
                                      <p:rCtr x="-4201" y="-17384"/>
                                    </p:animMotion>
                                  </p:childTnLst>
                                  <p:subTnLst>
                                    <p:set>
                                      <p:cBhvr override="childStyle">
                                        <p:cTn dur="1" fill="hold" display="0" masterRel="sameClick" afterEffect="1">
                                          <p:stCondLst>
                                            <p:cond evt="end" delay="0">
                                              <p:tn val="53"/>
                                            </p:cond>
                                          </p:stCondLst>
                                        </p:cTn>
                                        <p:tgtEl>
                                          <p:spTgt spid="121"/>
                                        </p:tgtEl>
                                        <p:attrNameLst>
                                          <p:attrName>style.visibility</p:attrName>
                                        </p:attrNameLst>
                                      </p:cBhvr>
                                      <p:to>
                                        <p:strVal val="hidden"/>
                                      </p:to>
                                    </p:set>
                                  </p:subTnLst>
                                </p:cTn>
                              </p:par>
                              <p:par>
                                <p:cTn id="55" presetID="12" presetClass="entr" presetSubtype="4" fill="hold" nodeType="withEffect">
                                  <p:stCondLst>
                                    <p:cond delay="0"/>
                                  </p:stCondLst>
                                  <p:childTnLst>
                                    <p:set>
                                      <p:cBhvr>
                                        <p:cTn id="56" dur="1" fill="hold">
                                          <p:stCondLst>
                                            <p:cond delay="0"/>
                                          </p:stCondLst>
                                        </p:cTn>
                                        <p:tgtEl>
                                          <p:spTgt spid="65"/>
                                        </p:tgtEl>
                                        <p:attrNameLst>
                                          <p:attrName>style.visibility</p:attrName>
                                        </p:attrNameLst>
                                      </p:cBhvr>
                                      <p:to>
                                        <p:strVal val="visible"/>
                                      </p:to>
                                    </p:set>
                                    <p:animEffect transition="in" filter="slide(fromBottom)">
                                      <p:cBhvr>
                                        <p:cTn id="57" dur="500"/>
                                        <p:tgtEl>
                                          <p:spTgt spid="65"/>
                                        </p:tgtEl>
                                      </p:cBhvr>
                                    </p:animEffect>
                                  </p:childTnLst>
                                </p:cTn>
                              </p:par>
                            </p:childTnLst>
                          </p:cTn>
                        </p:par>
                        <p:par>
                          <p:cTn id="58" fill="hold">
                            <p:stCondLst>
                              <p:cond delay="3000"/>
                            </p:stCondLst>
                            <p:childTnLst>
                              <p:par>
                                <p:cTn id="59" presetID="1" presetClass="entr" presetSubtype="0" fill="hold" grpId="0" nodeType="afterEffect">
                                  <p:stCondLst>
                                    <p:cond delay="0"/>
                                  </p:stCondLst>
                                  <p:childTnLst>
                                    <p:set>
                                      <p:cBhvr>
                                        <p:cTn id="60" dur="1" fill="hold">
                                          <p:stCondLst>
                                            <p:cond delay="0"/>
                                          </p:stCondLst>
                                        </p:cTn>
                                        <p:tgtEl>
                                          <p:spTgt spid="122"/>
                                        </p:tgtEl>
                                        <p:attrNameLst>
                                          <p:attrName>style.visibility</p:attrName>
                                        </p:attrNameLst>
                                      </p:cBhvr>
                                      <p:to>
                                        <p:strVal val="visible"/>
                                      </p:to>
                                    </p:set>
                                  </p:childTnLst>
                                </p:cTn>
                              </p:par>
                            </p:childTnLst>
                          </p:cTn>
                        </p:par>
                        <p:par>
                          <p:cTn id="61" fill="hold">
                            <p:stCondLst>
                              <p:cond delay="3000"/>
                            </p:stCondLst>
                            <p:childTnLst>
                              <p:par>
                                <p:cTn id="62" presetID="56" presetClass="path" presetSubtype="0" fill="hold" grpId="1" nodeType="afterEffect">
                                  <p:stCondLst>
                                    <p:cond delay="0"/>
                                  </p:stCondLst>
                                  <p:childTnLst>
                                    <p:animMotion origin="layout" path="M 2.22222E-6 2.96296E-6 L 0.14948 -0.33403 " pathEditMode="relative" rAng="0" ptsTypes="AA">
                                      <p:cBhvr>
                                        <p:cTn id="63" dur="500" spd="-100000" fill="hold"/>
                                        <p:tgtEl>
                                          <p:spTgt spid="122"/>
                                        </p:tgtEl>
                                        <p:attrNameLst>
                                          <p:attrName>ppt_x</p:attrName>
                                          <p:attrName>ppt_y</p:attrName>
                                        </p:attrNameLst>
                                      </p:cBhvr>
                                      <p:rCtr x="7465" y="-16713"/>
                                    </p:animMotion>
                                  </p:childTnLst>
                                  <p:subTnLst>
                                    <p:set>
                                      <p:cBhvr override="childStyle">
                                        <p:cTn dur="1" fill="hold" display="0" masterRel="sameClick" afterEffect="1">
                                          <p:stCondLst>
                                            <p:cond evt="end" delay="0">
                                              <p:tn val="62"/>
                                            </p:cond>
                                          </p:stCondLst>
                                        </p:cTn>
                                        <p:tgtEl>
                                          <p:spTgt spid="122"/>
                                        </p:tgtEl>
                                        <p:attrNameLst>
                                          <p:attrName>style.visibility</p:attrName>
                                        </p:attrNameLst>
                                      </p:cBhvr>
                                      <p:to>
                                        <p:strVal val="hidden"/>
                                      </p:to>
                                    </p:set>
                                  </p:subTnLst>
                                </p:cTn>
                              </p:par>
                              <p:par>
                                <p:cTn id="64" presetID="12" presetClass="entr" presetSubtype="4" fill="hold" nodeType="withEffect">
                                  <p:stCondLst>
                                    <p:cond delay="0"/>
                                  </p:stCondLst>
                                  <p:childTnLst>
                                    <p:set>
                                      <p:cBhvr>
                                        <p:cTn id="65" dur="1" fill="hold">
                                          <p:stCondLst>
                                            <p:cond delay="0"/>
                                          </p:stCondLst>
                                        </p:cTn>
                                        <p:tgtEl>
                                          <p:spTgt spid="66"/>
                                        </p:tgtEl>
                                        <p:attrNameLst>
                                          <p:attrName>style.visibility</p:attrName>
                                        </p:attrNameLst>
                                      </p:cBhvr>
                                      <p:to>
                                        <p:strVal val="visible"/>
                                      </p:to>
                                    </p:set>
                                    <p:animEffect transition="in" filter="slide(fromBottom)">
                                      <p:cBhvr>
                                        <p:cTn id="66" dur="500"/>
                                        <p:tgtEl>
                                          <p:spTgt spid="66"/>
                                        </p:tgtEl>
                                      </p:cBhvr>
                                    </p:animEffect>
                                  </p:childTnLst>
                                </p:cTn>
                              </p:par>
                            </p:childTnLst>
                          </p:cTn>
                        </p:par>
                        <p:par>
                          <p:cTn id="67" fill="hold">
                            <p:stCondLst>
                              <p:cond delay="3500"/>
                            </p:stCondLst>
                            <p:childTnLst>
                              <p:par>
                                <p:cTn id="68" presetID="1" presetClass="entr" presetSubtype="0" fill="hold" grpId="0" nodeType="afterEffect">
                                  <p:stCondLst>
                                    <p:cond delay="0"/>
                                  </p:stCondLst>
                                  <p:childTnLst>
                                    <p:set>
                                      <p:cBhvr>
                                        <p:cTn id="69" dur="1" fill="hold">
                                          <p:stCondLst>
                                            <p:cond delay="0"/>
                                          </p:stCondLst>
                                        </p:cTn>
                                        <p:tgtEl>
                                          <p:spTgt spid="123"/>
                                        </p:tgtEl>
                                        <p:attrNameLst>
                                          <p:attrName>style.visibility</p:attrName>
                                        </p:attrNameLst>
                                      </p:cBhvr>
                                      <p:to>
                                        <p:strVal val="visible"/>
                                      </p:to>
                                    </p:set>
                                  </p:childTnLst>
                                </p:cTn>
                              </p:par>
                            </p:childTnLst>
                          </p:cTn>
                        </p:par>
                        <p:par>
                          <p:cTn id="70" fill="hold">
                            <p:stCondLst>
                              <p:cond delay="3500"/>
                            </p:stCondLst>
                            <p:childTnLst>
                              <p:par>
                                <p:cTn id="71" presetID="56" presetClass="path" presetSubtype="0" fill="hold" grpId="1" nodeType="afterEffect">
                                  <p:stCondLst>
                                    <p:cond delay="0"/>
                                  </p:stCondLst>
                                  <p:childTnLst>
                                    <p:animMotion origin="layout" path="M 3.05556E-6 2.96296E-6 L -0.30973 -0.33635 " pathEditMode="relative" rAng="0" ptsTypes="AA">
                                      <p:cBhvr>
                                        <p:cTn id="72" dur="500" spd="-100000" fill="hold"/>
                                        <p:tgtEl>
                                          <p:spTgt spid="123"/>
                                        </p:tgtEl>
                                        <p:attrNameLst>
                                          <p:attrName>ppt_x</p:attrName>
                                          <p:attrName>ppt_y</p:attrName>
                                        </p:attrNameLst>
                                      </p:cBhvr>
                                      <p:rCtr x="-15486" y="-16829"/>
                                    </p:animMotion>
                                  </p:childTnLst>
                                  <p:subTnLst>
                                    <p:set>
                                      <p:cBhvr override="childStyle">
                                        <p:cTn dur="1" fill="hold" display="0" masterRel="sameClick" afterEffect="1">
                                          <p:stCondLst>
                                            <p:cond evt="end" delay="0">
                                              <p:tn val="71"/>
                                            </p:cond>
                                          </p:stCondLst>
                                        </p:cTn>
                                        <p:tgtEl>
                                          <p:spTgt spid="123"/>
                                        </p:tgtEl>
                                        <p:attrNameLst>
                                          <p:attrName>style.visibility</p:attrName>
                                        </p:attrNameLst>
                                      </p:cBhvr>
                                      <p:to>
                                        <p:strVal val="hidden"/>
                                      </p:to>
                                    </p:set>
                                  </p:subTnLst>
                                </p:cTn>
                              </p:par>
                              <p:par>
                                <p:cTn id="73" presetID="12" presetClass="entr" presetSubtype="4" fill="hold" nodeType="withEffect">
                                  <p:stCondLst>
                                    <p:cond delay="0"/>
                                  </p:stCondLst>
                                  <p:childTnLst>
                                    <p:set>
                                      <p:cBhvr>
                                        <p:cTn id="74" dur="1" fill="hold">
                                          <p:stCondLst>
                                            <p:cond delay="0"/>
                                          </p:stCondLst>
                                        </p:cTn>
                                        <p:tgtEl>
                                          <p:spTgt spid="67"/>
                                        </p:tgtEl>
                                        <p:attrNameLst>
                                          <p:attrName>style.visibility</p:attrName>
                                        </p:attrNameLst>
                                      </p:cBhvr>
                                      <p:to>
                                        <p:strVal val="visible"/>
                                      </p:to>
                                    </p:set>
                                    <p:animEffect transition="in" filter="slide(fromBottom)">
                                      <p:cBhvr>
                                        <p:cTn id="75" dur="500"/>
                                        <p:tgtEl>
                                          <p:spTgt spid="67"/>
                                        </p:tgtEl>
                                      </p:cBhvr>
                                    </p:animEffect>
                                  </p:childTnLst>
                                </p:cTn>
                              </p:par>
                            </p:childTnLst>
                          </p:cTn>
                        </p:par>
                        <p:par>
                          <p:cTn id="76" fill="hold">
                            <p:stCondLst>
                              <p:cond delay="4000"/>
                            </p:stCondLst>
                            <p:childTnLst>
                              <p:par>
                                <p:cTn id="77" presetID="1" presetClass="entr" presetSubtype="0" fill="hold" grpId="0" nodeType="afterEffect">
                                  <p:stCondLst>
                                    <p:cond delay="0"/>
                                  </p:stCondLst>
                                  <p:childTnLst>
                                    <p:set>
                                      <p:cBhvr>
                                        <p:cTn id="78" dur="1" fill="hold">
                                          <p:stCondLst>
                                            <p:cond delay="0"/>
                                          </p:stCondLst>
                                        </p:cTn>
                                        <p:tgtEl>
                                          <p:spTgt spid="124"/>
                                        </p:tgtEl>
                                        <p:attrNameLst>
                                          <p:attrName>style.visibility</p:attrName>
                                        </p:attrNameLst>
                                      </p:cBhvr>
                                      <p:to>
                                        <p:strVal val="visible"/>
                                      </p:to>
                                    </p:set>
                                  </p:childTnLst>
                                </p:cTn>
                              </p:par>
                            </p:childTnLst>
                          </p:cTn>
                        </p:par>
                        <p:par>
                          <p:cTn id="79" fill="hold">
                            <p:stCondLst>
                              <p:cond delay="4000"/>
                            </p:stCondLst>
                            <p:childTnLst>
                              <p:par>
                                <p:cTn id="80" presetID="56" presetClass="path" presetSubtype="0" fill="hold" grpId="1" nodeType="afterEffect">
                                  <p:stCondLst>
                                    <p:cond delay="0"/>
                                  </p:stCondLst>
                                  <p:childTnLst>
                                    <p:animMotion origin="layout" path="M 1.38889E-6 2.96296E-6 L 0.14062 -0.34861 " pathEditMode="relative" rAng="0" ptsTypes="AA">
                                      <p:cBhvr>
                                        <p:cTn id="81" dur="500" spd="-100000" fill="hold"/>
                                        <p:tgtEl>
                                          <p:spTgt spid="124"/>
                                        </p:tgtEl>
                                        <p:attrNameLst>
                                          <p:attrName>ppt_x</p:attrName>
                                          <p:attrName>ppt_y</p:attrName>
                                        </p:attrNameLst>
                                      </p:cBhvr>
                                      <p:rCtr x="7031" y="-17431"/>
                                    </p:animMotion>
                                  </p:childTnLst>
                                  <p:subTnLst>
                                    <p:set>
                                      <p:cBhvr override="childStyle">
                                        <p:cTn dur="1" fill="hold" display="0" masterRel="sameClick" afterEffect="1">
                                          <p:stCondLst>
                                            <p:cond evt="end" delay="0">
                                              <p:tn val="80"/>
                                            </p:cond>
                                          </p:stCondLst>
                                        </p:cTn>
                                        <p:tgtEl>
                                          <p:spTgt spid="124"/>
                                        </p:tgtEl>
                                        <p:attrNameLst>
                                          <p:attrName>style.visibility</p:attrName>
                                        </p:attrNameLst>
                                      </p:cBhvr>
                                      <p:to>
                                        <p:strVal val="hidden"/>
                                      </p:to>
                                    </p:set>
                                  </p:subTnLst>
                                </p:cTn>
                              </p:par>
                              <p:par>
                                <p:cTn id="82" presetID="12" presetClass="entr" presetSubtype="4" fill="hold" nodeType="withEffect">
                                  <p:stCondLst>
                                    <p:cond delay="0"/>
                                  </p:stCondLst>
                                  <p:childTnLst>
                                    <p:set>
                                      <p:cBhvr>
                                        <p:cTn id="83" dur="1" fill="hold">
                                          <p:stCondLst>
                                            <p:cond delay="0"/>
                                          </p:stCondLst>
                                        </p:cTn>
                                        <p:tgtEl>
                                          <p:spTgt spid="68"/>
                                        </p:tgtEl>
                                        <p:attrNameLst>
                                          <p:attrName>style.visibility</p:attrName>
                                        </p:attrNameLst>
                                      </p:cBhvr>
                                      <p:to>
                                        <p:strVal val="visible"/>
                                      </p:to>
                                    </p:set>
                                    <p:animEffect transition="in" filter="slide(fromBottom)">
                                      <p:cBhvr>
                                        <p:cTn id="84" dur="500"/>
                                        <p:tgtEl>
                                          <p:spTgt spid="68"/>
                                        </p:tgtEl>
                                      </p:cBhvr>
                                    </p:animEffect>
                                  </p:childTnLst>
                                </p:cTn>
                              </p:par>
                            </p:childTnLst>
                          </p:cTn>
                        </p:par>
                        <p:par>
                          <p:cTn id="85" fill="hold">
                            <p:stCondLst>
                              <p:cond delay="4500"/>
                            </p:stCondLst>
                            <p:childTnLst>
                              <p:par>
                                <p:cTn id="86" presetID="1" presetClass="entr" presetSubtype="0" fill="hold" grpId="0" nodeType="afterEffect">
                                  <p:stCondLst>
                                    <p:cond delay="0"/>
                                  </p:stCondLst>
                                  <p:childTnLst>
                                    <p:set>
                                      <p:cBhvr>
                                        <p:cTn id="87" dur="1" fill="hold">
                                          <p:stCondLst>
                                            <p:cond delay="0"/>
                                          </p:stCondLst>
                                        </p:cTn>
                                        <p:tgtEl>
                                          <p:spTgt spid="125"/>
                                        </p:tgtEl>
                                        <p:attrNameLst>
                                          <p:attrName>style.visibility</p:attrName>
                                        </p:attrNameLst>
                                      </p:cBhvr>
                                      <p:to>
                                        <p:strVal val="visible"/>
                                      </p:to>
                                    </p:set>
                                  </p:childTnLst>
                                </p:cTn>
                              </p:par>
                            </p:childTnLst>
                          </p:cTn>
                        </p:par>
                        <p:par>
                          <p:cTn id="88" fill="hold">
                            <p:stCondLst>
                              <p:cond delay="4500"/>
                            </p:stCondLst>
                            <p:childTnLst>
                              <p:par>
                                <p:cTn id="89" presetID="56" presetClass="path" presetSubtype="0" fill="hold" grpId="1" nodeType="afterEffect">
                                  <p:stCondLst>
                                    <p:cond delay="0"/>
                                  </p:stCondLst>
                                  <p:childTnLst>
                                    <p:animMotion origin="layout" path="M 1.38889E-6 2.96296E-6 L -0.31979 -0.33542 " pathEditMode="relative" rAng="0" ptsTypes="AA">
                                      <p:cBhvr>
                                        <p:cTn id="90" dur="500" spd="-100000" fill="hold"/>
                                        <p:tgtEl>
                                          <p:spTgt spid="125"/>
                                        </p:tgtEl>
                                        <p:attrNameLst>
                                          <p:attrName>ppt_x</p:attrName>
                                          <p:attrName>ppt_y</p:attrName>
                                        </p:attrNameLst>
                                      </p:cBhvr>
                                      <p:rCtr x="-15990" y="-16782"/>
                                    </p:animMotion>
                                  </p:childTnLst>
                                  <p:subTnLst>
                                    <p:set>
                                      <p:cBhvr override="childStyle">
                                        <p:cTn dur="1" fill="hold" display="0" masterRel="sameClick" afterEffect="1">
                                          <p:stCondLst>
                                            <p:cond evt="end" delay="0">
                                              <p:tn val="89"/>
                                            </p:cond>
                                          </p:stCondLst>
                                        </p:cTn>
                                        <p:tgtEl>
                                          <p:spTgt spid="125"/>
                                        </p:tgtEl>
                                        <p:attrNameLst>
                                          <p:attrName>style.visibility</p:attrName>
                                        </p:attrNameLst>
                                      </p:cBhvr>
                                      <p:to>
                                        <p:strVal val="hidden"/>
                                      </p:to>
                                    </p:set>
                                  </p:subTnLst>
                                </p:cTn>
                              </p:par>
                              <p:par>
                                <p:cTn id="91" presetID="12" presetClass="entr" presetSubtype="4" fill="hold" nodeType="with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slide(fromBottom)">
                                      <p:cBhvr>
                                        <p:cTn id="93" dur="500"/>
                                        <p:tgtEl>
                                          <p:spTgt spid="69"/>
                                        </p:tgtEl>
                                      </p:cBhvr>
                                    </p:animEffect>
                                  </p:childTnLst>
                                </p:cTn>
                              </p:par>
                            </p:childTnLst>
                          </p:cTn>
                        </p:par>
                        <p:par>
                          <p:cTn id="94" fill="hold">
                            <p:stCondLst>
                              <p:cond delay="5000"/>
                            </p:stCondLst>
                            <p:childTnLst>
                              <p:par>
                                <p:cTn id="95" presetID="1" presetClass="entr" presetSubtype="0" fill="hold" grpId="0" nodeType="afterEffect">
                                  <p:stCondLst>
                                    <p:cond delay="0"/>
                                  </p:stCondLst>
                                  <p:childTnLst>
                                    <p:set>
                                      <p:cBhvr>
                                        <p:cTn id="96" dur="1" fill="hold">
                                          <p:stCondLst>
                                            <p:cond delay="0"/>
                                          </p:stCondLst>
                                        </p:cTn>
                                        <p:tgtEl>
                                          <p:spTgt spid="126"/>
                                        </p:tgtEl>
                                        <p:attrNameLst>
                                          <p:attrName>style.visibility</p:attrName>
                                        </p:attrNameLst>
                                      </p:cBhvr>
                                      <p:to>
                                        <p:strVal val="visible"/>
                                      </p:to>
                                    </p:set>
                                  </p:childTnLst>
                                </p:cTn>
                              </p:par>
                            </p:childTnLst>
                          </p:cTn>
                        </p:par>
                        <p:par>
                          <p:cTn id="97" fill="hold">
                            <p:stCondLst>
                              <p:cond delay="5000"/>
                            </p:stCondLst>
                            <p:childTnLst>
                              <p:par>
                                <p:cTn id="98" presetID="56" presetClass="path" presetSubtype="0" fill="hold" grpId="1" nodeType="afterEffect">
                                  <p:stCondLst>
                                    <p:cond delay="0"/>
                                  </p:stCondLst>
                                  <p:childTnLst>
                                    <p:animMotion origin="layout" path="M -3.61111E-6 2.96296E-6 L -0.20034 -0.33519 " pathEditMode="relative" rAng="0" ptsTypes="AA">
                                      <p:cBhvr>
                                        <p:cTn id="99" dur="500" spd="-100000" fill="hold"/>
                                        <p:tgtEl>
                                          <p:spTgt spid="126"/>
                                        </p:tgtEl>
                                        <p:attrNameLst>
                                          <p:attrName>ppt_x</p:attrName>
                                          <p:attrName>ppt_y</p:attrName>
                                        </p:attrNameLst>
                                      </p:cBhvr>
                                      <p:rCtr x="-10017" y="-16759"/>
                                    </p:animMotion>
                                  </p:childTnLst>
                                  <p:subTnLst>
                                    <p:set>
                                      <p:cBhvr override="childStyle">
                                        <p:cTn dur="1" fill="hold" display="0" masterRel="sameClick" afterEffect="1">
                                          <p:stCondLst>
                                            <p:cond evt="end" delay="0">
                                              <p:tn val="98"/>
                                            </p:cond>
                                          </p:stCondLst>
                                        </p:cTn>
                                        <p:tgtEl>
                                          <p:spTgt spid="126"/>
                                        </p:tgtEl>
                                        <p:attrNameLst>
                                          <p:attrName>style.visibility</p:attrName>
                                        </p:attrNameLst>
                                      </p:cBhvr>
                                      <p:to>
                                        <p:strVal val="hidden"/>
                                      </p:to>
                                    </p:set>
                                  </p:subTnLst>
                                </p:cTn>
                              </p:par>
                              <p:par>
                                <p:cTn id="100" presetID="12" presetClass="entr" presetSubtype="4" fill="hold" nodeType="withEffect">
                                  <p:stCondLst>
                                    <p:cond delay="0"/>
                                  </p:stCondLst>
                                  <p:childTnLst>
                                    <p:set>
                                      <p:cBhvr>
                                        <p:cTn id="101" dur="1" fill="hold">
                                          <p:stCondLst>
                                            <p:cond delay="0"/>
                                          </p:stCondLst>
                                        </p:cTn>
                                        <p:tgtEl>
                                          <p:spTgt spid="70"/>
                                        </p:tgtEl>
                                        <p:attrNameLst>
                                          <p:attrName>style.visibility</p:attrName>
                                        </p:attrNameLst>
                                      </p:cBhvr>
                                      <p:to>
                                        <p:strVal val="visible"/>
                                      </p:to>
                                    </p:set>
                                    <p:animEffect transition="in" filter="slide(fromBottom)">
                                      <p:cBhvr>
                                        <p:cTn id="102" dur="500"/>
                                        <p:tgtEl>
                                          <p:spTgt spid="70"/>
                                        </p:tgtEl>
                                      </p:cBhvr>
                                    </p:animEffect>
                                  </p:childTnLst>
                                </p:cTn>
                              </p:par>
                            </p:childTnLst>
                          </p:cTn>
                        </p:par>
                        <p:par>
                          <p:cTn id="103" fill="hold">
                            <p:stCondLst>
                              <p:cond delay="5500"/>
                            </p:stCondLst>
                            <p:childTnLst>
                              <p:par>
                                <p:cTn id="104" presetID="1" presetClass="entr" presetSubtype="0" fill="hold" grpId="0" nodeType="afterEffect">
                                  <p:stCondLst>
                                    <p:cond delay="0"/>
                                  </p:stCondLst>
                                  <p:childTnLst>
                                    <p:set>
                                      <p:cBhvr>
                                        <p:cTn id="105" dur="1" fill="hold">
                                          <p:stCondLst>
                                            <p:cond delay="0"/>
                                          </p:stCondLst>
                                        </p:cTn>
                                        <p:tgtEl>
                                          <p:spTgt spid="127"/>
                                        </p:tgtEl>
                                        <p:attrNameLst>
                                          <p:attrName>style.visibility</p:attrName>
                                        </p:attrNameLst>
                                      </p:cBhvr>
                                      <p:to>
                                        <p:strVal val="visible"/>
                                      </p:to>
                                    </p:set>
                                  </p:childTnLst>
                                </p:cTn>
                              </p:par>
                            </p:childTnLst>
                          </p:cTn>
                        </p:par>
                        <p:par>
                          <p:cTn id="106" fill="hold">
                            <p:stCondLst>
                              <p:cond delay="5500"/>
                            </p:stCondLst>
                            <p:childTnLst>
                              <p:par>
                                <p:cTn id="107" presetID="56" presetClass="path" presetSubtype="0" fill="hold" grpId="1" nodeType="afterEffect">
                                  <p:stCondLst>
                                    <p:cond delay="0"/>
                                  </p:stCondLst>
                                  <p:childTnLst>
                                    <p:animMotion origin="layout" path="M 3.33333E-6 2.96296E-6 L -0.00573 -0.35533 " pathEditMode="relative" rAng="0" ptsTypes="AA">
                                      <p:cBhvr>
                                        <p:cTn id="108" dur="500" spd="-100000" fill="hold"/>
                                        <p:tgtEl>
                                          <p:spTgt spid="127"/>
                                        </p:tgtEl>
                                        <p:attrNameLst>
                                          <p:attrName>ppt_x</p:attrName>
                                          <p:attrName>ppt_y</p:attrName>
                                        </p:attrNameLst>
                                      </p:cBhvr>
                                      <p:rCtr x="-295" y="-17778"/>
                                    </p:animMotion>
                                  </p:childTnLst>
                                  <p:subTnLst>
                                    <p:set>
                                      <p:cBhvr override="childStyle">
                                        <p:cTn dur="1" fill="hold" display="0" masterRel="sameClick" afterEffect="1">
                                          <p:stCondLst>
                                            <p:cond evt="end" delay="0">
                                              <p:tn val="107"/>
                                            </p:cond>
                                          </p:stCondLst>
                                        </p:cTn>
                                        <p:tgtEl>
                                          <p:spTgt spid="127"/>
                                        </p:tgtEl>
                                        <p:attrNameLst>
                                          <p:attrName>style.visibility</p:attrName>
                                        </p:attrNameLst>
                                      </p:cBhvr>
                                      <p:to>
                                        <p:strVal val="hidden"/>
                                      </p:to>
                                    </p:set>
                                  </p:subTnLst>
                                </p:cTn>
                              </p:par>
                              <p:par>
                                <p:cTn id="109" presetID="12" presetClass="entr" presetSubtype="4" fill="hold" nodeType="withEffect">
                                  <p:stCondLst>
                                    <p:cond delay="0"/>
                                  </p:stCondLst>
                                  <p:childTnLst>
                                    <p:set>
                                      <p:cBhvr>
                                        <p:cTn id="110" dur="1" fill="hold">
                                          <p:stCondLst>
                                            <p:cond delay="0"/>
                                          </p:stCondLst>
                                        </p:cTn>
                                        <p:tgtEl>
                                          <p:spTgt spid="71"/>
                                        </p:tgtEl>
                                        <p:attrNameLst>
                                          <p:attrName>style.visibility</p:attrName>
                                        </p:attrNameLst>
                                      </p:cBhvr>
                                      <p:to>
                                        <p:strVal val="visible"/>
                                      </p:to>
                                    </p:set>
                                    <p:animEffect transition="in" filter="slide(fromBottom)">
                                      <p:cBhvr>
                                        <p:cTn id="111" dur="500"/>
                                        <p:tgtEl>
                                          <p:spTgt spid="71"/>
                                        </p:tgtEl>
                                      </p:cBhvr>
                                    </p:animEffect>
                                  </p:childTnLst>
                                </p:cTn>
                              </p:par>
                            </p:childTnLst>
                          </p:cTn>
                        </p:par>
                        <p:par>
                          <p:cTn id="112" fill="hold">
                            <p:stCondLst>
                              <p:cond delay="6000"/>
                            </p:stCondLst>
                            <p:childTnLst>
                              <p:par>
                                <p:cTn id="113" presetID="1" presetClass="entr" presetSubtype="0" fill="hold" grpId="0" nodeType="afterEffect">
                                  <p:stCondLst>
                                    <p:cond delay="0"/>
                                  </p:stCondLst>
                                  <p:childTnLst>
                                    <p:set>
                                      <p:cBhvr>
                                        <p:cTn id="114" dur="1" fill="hold">
                                          <p:stCondLst>
                                            <p:cond delay="0"/>
                                          </p:stCondLst>
                                        </p:cTn>
                                        <p:tgtEl>
                                          <p:spTgt spid="128"/>
                                        </p:tgtEl>
                                        <p:attrNameLst>
                                          <p:attrName>style.visibility</p:attrName>
                                        </p:attrNameLst>
                                      </p:cBhvr>
                                      <p:to>
                                        <p:strVal val="visible"/>
                                      </p:to>
                                    </p:set>
                                  </p:childTnLst>
                                </p:cTn>
                              </p:par>
                            </p:childTnLst>
                          </p:cTn>
                        </p:par>
                        <p:par>
                          <p:cTn id="115" fill="hold">
                            <p:stCondLst>
                              <p:cond delay="6000"/>
                            </p:stCondLst>
                            <p:childTnLst>
                              <p:par>
                                <p:cTn id="116" presetID="56" presetClass="path" presetSubtype="0" fill="hold" grpId="1" nodeType="afterEffect">
                                  <p:stCondLst>
                                    <p:cond delay="0"/>
                                  </p:stCondLst>
                                  <p:childTnLst>
                                    <p:animMotion origin="layout" path="M -8.33333E-7 2.96296E-6 L 0.05087 -0.35463 " pathEditMode="relative" rAng="0" ptsTypes="AA">
                                      <p:cBhvr>
                                        <p:cTn id="117" dur="500" spd="-100000" fill="hold"/>
                                        <p:tgtEl>
                                          <p:spTgt spid="128"/>
                                        </p:tgtEl>
                                        <p:attrNameLst>
                                          <p:attrName>ppt_x</p:attrName>
                                          <p:attrName>ppt_y</p:attrName>
                                        </p:attrNameLst>
                                      </p:cBhvr>
                                      <p:rCtr x="2535" y="-17731"/>
                                    </p:animMotion>
                                  </p:childTnLst>
                                  <p:subTnLst>
                                    <p:set>
                                      <p:cBhvr override="childStyle">
                                        <p:cTn dur="1" fill="hold" display="0" masterRel="sameClick" afterEffect="1">
                                          <p:stCondLst>
                                            <p:cond evt="end" delay="0">
                                              <p:tn val="116"/>
                                            </p:cond>
                                          </p:stCondLst>
                                        </p:cTn>
                                        <p:tgtEl>
                                          <p:spTgt spid="128"/>
                                        </p:tgtEl>
                                        <p:attrNameLst>
                                          <p:attrName>style.visibility</p:attrName>
                                        </p:attrNameLst>
                                      </p:cBhvr>
                                      <p:to>
                                        <p:strVal val="hidden"/>
                                      </p:to>
                                    </p:set>
                                  </p:subTnLst>
                                </p:cTn>
                              </p:par>
                              <p:par>
                                <p:cTn id="118" presetID="12" presetClass="entr" presetSubtype="4" fill="hold" nodeType="withEffect">
                                  <p:stCondLst>
                                    <p:cond delay="0"/>
                                  </p:stCondLst>
                                  <p:childTnLst>
                                    <p:set>
                                      <p:cBhvr>
                                        <p:cTn id="119" dur="1" fill="hold">
                                          <p:stCondLst>
                                            <p:cond delay="0"/>
                                          </p:stCondLst>
                                        </p:cTn>
                                        <p:tgtEl>
                                          <p:spTgt spid="73"/>
                                        </p:tgtEl>
                                        <p:attrNameLst>
                                          <p:attrName>style.visibility</p:attrName>
                                        </p:attrNameLst>
                                      </p:cBhvr>
                                      <p:to>
                                        <p:strVal val="visible"/>
                                      </p:to>
                                    </p:set>
                                    <p:animEffect transition="in" filter="slide(fromBottom)">
                                      <p:cBhvr>
                                        <p:cTn id="120" dur="500"/>
                                        <p:tgtEl>
                                          <p:spTgt spid="73"/>
                                        </p:tgtEl>
                                      </p:cBhvr>
                                    </p:animEffect>
                                  </p:childTnLst>
                                </p:cTn>
                              </p:par>
                            </p:childTnLst>
                          </p:cTn>
                        </p:par>
                        <p:par>
                          <p:cTn id="121" fill="hold">
                            <p:stCondLst>
                              <p:cond delay="6500"/>
                            </p:stCondLst>
                            <p:childTnLst>
                              <p:par>
                                <p:cTn id="122" presetID="1" presetClass="entr" presetSubtype="0" fill="hold" grpId="0" nodeType="afterEffect">
                                  <p:stCondLst>
                                    <p:cond delay="0"/>
                                  </p:stCondLst>
                                  <p:childTnLst>
                                    <p:set>
                                      <p:cBhvr>
                                        <p:cTn id="123" dur="1" fill="hold">
                                          <p:stCondLst>
                                            <p:cond delay="0"/>
                                          </p:stCondLst>
                                        </p:cTn>
                                        <p:tgtEl>
                                          <p:spTgt spid="129"/>
                                        </p:tgtEl>
                                        <p:attrNameLst>
                                          <p:attrName>style.visibility</p:attrName>
                                        </p:attrNameLst>
                                      </p:cBhvr>
                                      <p:to>
                                        <p:strVal val="visible"/>
                                      </p:to>
                                    </p:set>
                                  </p:childTnLst>
                                </p:cTn>
                              </p:par>
                            </p:childTnLst>
                          </p:cTn>
                        </p:par>
                        <p:par>
                          <p:cTn id="124" fill="hold">
                            <p:stCondLst>
                              <p:cond delay="6500"/>
                            </p:stCondLst>
                            <p:childTnLst>
                              <p:par>
                                <p:cTn id="125" presetID="56" presetClass="path" presetSubtype="0" fill="hold" grpId="1" nodeType="afterEffect">
                                  <p:stCondLst>
                                    <p:cond delay="0"/>
                                  </p:stCondLst>
                                  <p:childTnLst>
                                    <p:animMotion origin="layout" path="M 3.61111E-6 2.96296E-6 L -0.00868 -0.34514 " pathEditMode="relative" rAng="0" ptsTypes="AA">
                                      <p:cBhvr>
                                        <p:cTn id="126" dur="500" spd="-100000" fill="hold"/>
                                        <p:tgtEl>
                                          <p:spTgt spid="129"/>
                                        </p:tgtEl>
                                        <p:attrNameLst>
                                          <p:attrName>ppt_x</p:attrName>
                                          <p:attrName>ppt_y</p:attrName>
                                        </p:attrNameLst>
                                      </p:cBhvr>
                                      <p:rCtr x="-434" y="-17269"/>
                                    </p:animMotion>
                                  </p:childTnLst>
                                  <p:subTnLst>
                                    <p:set>
                                      <p:cBhvr override="childStyle">
                                        <p:cTn dur="1" fill="hold" display="0" masterRel="sameClick" afterEffect="1">
                                          <p:stCondLst>
                                            <p:cond evt="end" delay="0">
                                              <p:tn val="125"/>
                                            </p:cond>
                                          </p:stCondLst>
                                        </p:cTn>
                                        <p:tgtEl>
                                          <p:spTgt spid="129"/>
                                        </p:tgtEl>
                                        <p:attrNameLst>
                                          <p:attrName>style.visibility</p:attrName>
                                        </p:attrNameLst>
                                      </p:cBhvr>
                                      <p:to>
                                        <p:strVal val="hidden"/>
                                      </p:to>
                                    </p:set>
                                  </p:subTnLst>
                                </p:cTn>
                              </p:par>
                              <p:par>
                                <p:cTn id="127" presetID="12" presetClass="entr" presetSubtype="4" fill="hold" nodeType="withEffect">
                                  <p:stCondLst>
                                    <p:cond delay="0"/>
                                  </p:stCondLst>
                                  <p:childTnLst>
                                    <p:set>
                                      <p:cBhvr>
                                        <p:cTn id="128" dur="1" fill="hold">
                                          <p:stCondLst>
                                            <p:cond delay="0"/>
                                          </p:stCondLst>
                                        </p:cTn>
                                        <p:tgtEl>
                                          <p:spTgt spid="74"/>
                                        </p:tgtEl>
                                        <p:attrNameLst>
                                          <p:attrName>style.visibility</p:attrName>
                                        </p:attrNameLst>
                                      </p:cBhvr>
                                      <p:to>
                                        <p:strVal val="visible"/>
                                      </p:to>
                                    </p:set>
                                    <p:animEffect transition="in" filter="slide(fromBottom)">
                                      <p:cBhvr>
                                        <p:cTn id="129" dur="500"/>
                                        <p:tgtEl>
                                          <p:spTgt spid="74"/>
                                        </p:tgtEl>
                                      </p:cBhvr>
                                    </p:animEffect>
                                  </p:childTnLst>
                                </p:cTn>
                              </p:par>
                            </p:childTnLst>
                          </p:cTn>
                        </p:par>
                        <p:par>
                          <p:cTn id="130" fill="hold">
                            <p:stCondLst>
                              <p:cond delay="7000"/>
                            </p:stCondLst>
                            <p:childTnLst>
                              <p:par>
                                <p:cTn id="131" presetID="1" presetClass="entr" presetSubtype="0" fill="hold" grpId="0" nodeType="afterEffect">
                                  <p:stCondLst>
                                    <p:cond delay="0"/>
                                  </p:stCondLst>
                                  <p:childTnLst>
                                    <p:set>
                                      <p:cBhvr>
                                        <p:cTn id="132" dur="1" fill="hold">
                                          <p:stCondLst>
                                            <p:cond delay="0"/>
                                          </p:stCondLst>
                                        </p:cTn>
                                        <p:tgtEl>
                                          <p:spTgt spid="130"/>
                                        </p:tgtEl>
                                        <p:attrNameLst>
                                          <p:attrName>style.visibility</p:attrName>
                                        </p:attrNameLst>
                                      </p:cBhvr>
                                      <p:to>
                                        <p:strVal val="visible"/>
                                      </p:to>
                                    </p:set>
                                  </p:childTnLst>
                                </p:cTn>
                              </p:par>
                            </p:childTnLst>
                          </p:cTn>
                        </p:par>
                        <p:par>
                          <p:cTn id="133" fill="hold">
                            <p:stCondLst>
                              <p:cond delay="7000"/>
                            </p:stCondLst>
                            <p:childTnLst>
                              <p:par>
                                <p:cTn id="134" presetID="56" presetClass="path" presetSubtype="0" fill="hold" grpId="1" nodeType="afterEffect">
                                  <p:stCondLst>
                                    <p:cond delay="0"/>
                                  </p:stCondLst>
                                  <p:childTnLst>
                                    <p:animMotion origin="layout" path="M -8.33333E-7 3.7037E-7 L -0.13663 -0.34074 " pathEditMode="relative" rAng="0" ptsTypes="AA">
                                      <p:cBhvr>
                                        <p:cTn id="135" dur="500" spd="-100000" fill="hold"/>
                                        <p:tgtEl>
                                          <p:spTgt spid="130"/>
                                        </p:tgtEl>
                                        <p:attrNameLst>
                                          <p:attrName>ppt_x</p:attrName>
                                          <p:attrName>ppt_y</p:attrName>
                                        </p:attrNameLst>
                                      </p:cBhvr>
                                      <p:rCtr x="-6840" y="-17037"/>
                                    </p:animMotion>
                                  </p:childTnLst>
                                  <p:subTnLst>
                                    <p:set>
                                      <p:cBhvr override="childStyle">
                                        <p:cTn dur="1" fill="hold" display="0" masterRel="sameClick" afterEffect="1">
                                          <p:stCondLst>
                                            <p:cond evt="end" delay="0">
                                              <p:tn val="134"/>
                                            </p:cond>
                                          </p:stCondLst>
                                        </p:cTn>
                                        <p:tgtEl>
                                          <p:spTgt spid="130"/>
                                        </p:tgtEl>
                                        <p:attrNameLst>
                                          <p:attrName>style.visibility</p:attrName>
                                        </p:attrNameLst>
                                      </p:cBhvr>
                                      <p:to>
                                        <p:strVal val="hidden"/>
                                      </p:to>
                                    </p:set>
                                  </p:subTnLst>
                                </p:cTn>
                              </p:par>
                              <p:par>
                                <p:cTn id="136" presetID="12" presetClass="entr" presetSubtype="4" fill="hold" nodeType="withEffect">
                                  <p:stCondLst>
                                    <p:cond delay="0"/>
                                  </p:stCondLst>
                                  <p:childTnLst>
                                    <p:set>
                                      <p:cBhvr>
                                        <p:cTn id="137" dur="1" fill="hold">
                                          <p:stCondLst>
                                            <p:cond delay="0"/>
                                          </p:stCondLst>
                                        </p:cTn>
                                        <p:tgtEl>
                                          <p:spTgt spid="95"/>
                                        </p:tgtEl>
                                        <p:attrNameLst>
                                          <p:attrName>style.visibility</p:attrName>
                                        </p:attrNameLst>
                                      </p:cBhvr>
                                      <p:to>
                                        <p:strVal val="visible"/>
                                      </p:to>
                                    </p:set>
                                    <p:animEffect transition="in" filter="slide(fromBottom)">
                                      <p:cBhvr>
                                        <p:cTn id="138" dur="500"/>
                                        <p:tgtEl>
                                          <p:spTgt spid="95"/>
                                        </p:tgtEl>
                                      </p:cBhvr>
                                    </p:animEffect>
                                  </p:childTnLst>
                                </p:cTn>
                              </p:par>
                            </p:childTnLst>
                          </p:cTn>
                        </p:par>
                        <p:par>
                          <p:cTn id="139" fill="hold">
                            <p:stCondLst>
                              <p:cond delay="7500"/>
                            </p:stCondLst>
                            <p:childTnLst>
                              <p:par>
                                <p:cTn id="140" presetID="1" presetClass="entr" presetSubtype="0" fill="hold" grpId="0" nodeType="afterEffect">
                                  <p:stCondLst>
                                    <p:cond delay="0"/>
                                  </p:stCondLst>
                                  <p:childTnLst>
                                    <p:set>
                                      <p:cBhvr>
                                        <p:cTn id="141" dur="1" fill="hold">
                                          <p:stCondLst>
                                            <p:cond delay="0"/>
                                          </p:stCondLst>
                                        </p:cTn>
                                        <p:tgtEl>
                                          <p:spTgt spid="131"/>
                                        </p:tgtEl>
                                        <p:attrNameLst>
                                          <p:attrName>style.visibility</p:attrName>
                                        </p:attrNameLst>
                                      </p:cBhvr>
                                      <p:to>
                                        <p:strVal val="visible"/>
                                      </p:to>
                                    </p:set>
                                  </p:childTnLst>
                                </p:cTn>
                              </p:par>
                            </p:childTnLst>
                          </p:cTn>
                        </p:par>
                        <p:par>
                          <p:cTn id="142" fill="hold">
                            <p:stCondLst>
                              <p:cond delay="7500"/>
                            </p:stCondLst>
                            <p:childTnLst>
                              <p:par>
                                <p:cTn id="143" presetID="56" presetClass="path" presetSubtype="0" fill="hold" grpId="1" nodeType="afterEffect">
                                  <p:stCondLst>
                                    <p:cond delay="0"/>
                                  </p:stCondLst>
                                  <p:childTnLst>
                                    <p:animMotion origin="layout" path="M -3.33333E-6 3.7037E-7 L 0.39306 -0.35301 " pathEditMode="relative" rAng="0" ptsTypes="AA">
                                      <p:cBhvr>
                                        <p:cTn id="144" dur="500" spd="-100000" fill="hold"/>
                                        <p:tgtEl>
                                          <p:spTgt spid="131"/>
                                        </p:tgtEl>
                                        <p:attrNameLst>
                                          <p:attrName>ppt_x</p:attrName>
                                          <p:attrName>ppt_y</p:attrName>
                                        </p:attrNameLst>
                                      </p:cBhvr>
                                      <p:rCtr x="19653" y="-17662"/>
                                    </p:animMotion>
                                  </p:childTnLst>
                                  <p:subTnLst>
                                    <p:set>
                                      <p:cBhvr override="childStyle">
                                        <p:cTn dur="1" fill="hold" display="0" masterRel="sameClick" afterEffect="1">
                                          <p:stCondLst>
                                            <p:cond evt="end" delay="0">
                                              <p:tn val="143"/>
                                            </p:cond>
                                          </p:stCondLst>
                                        </p:cTn>
                                        <p:tgtEl>
                                          <p:spTgt spid="131"/>
                                        </p:tgtEl>
                                        <p:attrNameLst>
                                          <p:attrName>style.visibility</p:attrName>
                                        </p:attrNameLst>
                                      </p:cBhvr>
                                      <p:to>
                                        <p:strVal val="hidden"/>
                                      </p:to>
                                    </p:set>
                                  </p:subTnLst>
                                </p:cTn>
                              </p:par>
                              <p:par>
                                <p:cTn id="145" presetID="12" presetClass="entr" presetSubtype="4" fill="hold" nodeType="withEffect">
                                  <p:stCondLst>
                                    <p:cond delay="0"/>
                                  </p:stCondLst>
                                  <p:childTnLst>
                                    <p:set>
                                      <p:cBhvr>
                                        <p:cTn id="146" dur="1" fill="hold">
                                          <p:stCondLst>
                                            <p:cond delay="0"/>
                                          </p:stCondLst>
                                        </p:cTn>
                                        <p:tgtEl>
                                          <p:spTgt spid="96"/>
                                        </p:tgtEl>
                                        <p:attrNameLst>
                                          <p:attrName>style.visibility</p:attrName>
                                        </p:attrNameLst>
                                      </p:cBhvr>
                                      <p:to>
                                        <p:strVal val="visible"/>
                                      </p:to>
                                    </p:set>
                                    <p:animEffect transition="in" filter="slide(fromBottom)">
                                      <p:cBhvr>
                                        <p:cTn id="147" dur="500"/>
                                        <p:tgtEl>
                                          <p:spTgt spid="96"/>
                                        </p:tgtEl>
                                      </p:cBhvr>
                                    </p:animEffect>
                                  </p:childTnLst>
                                </p:cTn>
                              </p:par>
                            </p:childTnLst>
                          </p:cTn>
                        </p:par>
                        <p:par>
                          <p:cTn id="148" fill="hold">
                            <p:stCondLst>
                              <p:cond delay="8000"/>
                            </p:stCondLst>
                            <p:childTnLst>
                              <p:par>
                                <p:cTn id="149" presetID="1" presetClass="entr" presetSubtype="0" fill="hold" grpId="0" nodeType="afterEffect">
                                  <p:stCondLst>
                                    <p:cond delay="0"/>
                                  </p:stCondLst>
                                  <p:childTnLst>
                                    <p:set>
                                      <p:cBhvr>
                                        <p:cTn id="150" dur="1" fill="hold">
                                          <p:stCondLst>
                                            <p:cond delay="0"/>
                                          </p:stCondLst>
                                        </p:cTn>
                                        <p:tgtEl>
                                          <p:spTgt spid="132"/>
                                        </p:tgtEl>
                                        <p:attrNameLst>
                                          <p:attrName>style.visibility</p:attrName>
                                        </p:attrNameLst>
                                      </p:cBhvr>
                                      <p:to>
                                        <p:strVal val="visible"/>
                                      </p:to>
                                    </p:set>
                                  </p:childTnLst>
                                </p:cTn>
                              </p:par>
                            </p:childTnLst>
                          </p:cTn>
                        </p:par>
                        <p:par>
                          <p:cTn id="151" fill="hold">
                            <p:stCondLst>
                              <p:cond delay="8000"/>
                            </p:stCondLst>
                            <p:childTnLst>
                              <p:par>
                                <p:cTn id="152" presetID="56" presetClass="path" presetSubtype="0" fill="hold" grpId="1" nodeType="afterEffect">
                                  <p:stCondLst>
                                    <p:cond delay="0"/>
                                  </p:stCondLst>
                                  <p:childTnLst>
                                    <p:animMotion origin="layout" path="M 3.33333E-6 2.96296E-6 L -0.08386 -0.34769 " pathEditMode="relative" rAng="0" ptsTypes="AA">
                                      <p:cBhvr>
                                        <p:cTn id="153" dur="500" spd="-100000" fill="hold"/>
                                        <p:tgtEl>
                                          <p:spTgt spid="132"/>
                                        </p:tgtEl>
                                        <p:attrNameLst>
                                          <p:attrName>ppt_x</p:attrName>
                                          <p:attrName>ppt_y</p:attrName>
                                        </p:attrNameLst>
                                      </p:cBhvr>
                                      <p:rCtr x="-4201" y="-17384"/>
                                    </p:animMotion>
                                  </p:childTnLst>
                                  <p:subTnLst>
                                    <p:set>
                                      <p:cBhvr override="childStyle">
                                        <p:cTn dur="1" fill="hold" display="0" masterRel="sameClick" afterEffect="1">
                                          <p:stCondLst>
                                            <p:cond evt="end" delay="0">
                                              <p:tn val="152"/>
                                            </p:cond>
                                          </p:stCondLst>
                                        </p:cTn>
                                        <p:tgtEl>
                                          <p:spTgt spid="132"/>
                                        </p:tgtEl>
                                        <p:attrNameLst>
                                          <p:attrName>style.visibility</p:attrName>
                                        </p:attrNameLst>
                                      </p:cBhvr>
                                      <p:to>
                                        <p:strVal val="hidden"/>
                                      </p:to>
                                    </p:set>
                                  </p:subTnLst>
                                </p:cTn>
                              </p:par>
                              <p:par>
                                <p:cTn id="154" presetID="12" presetClass="entr" presetSubtype="4" fill="hold" nodeType="withEffect">
                                  <p:stCondLst>
                                    <p:cond delay="0"/>
                                  </p:stCondLst>
                                  <p:childTnLst>
                                    <p:set>
                                      <p:cBhvr>
                                        <p:cTn id="155" dur="1" fill="hold">
                                          <p:stCondLst>
                                            <p:cond delay="0"/>
                                          </p:stCondLst>
                                        </p:cTn>
                                        <p:tgtEl>
                                          <p:spTgt spid="97"/>
                                        </p:tgtEl>
                                        <p:attrNameLst>
                                          <p:attrName>style.visibility</p:attrName>
                                        </p:attrNameLst>
                                      </p:cBhvr>
                                      <p:to>
                                        <p:strVal val="visible"/>
                                      </p:to>
                                    </p:set>
                                    <p:animEffect transition="in" filter="slide(fromBottom)">
                                      <p:cBhvr>
                                        <p:cTn id="156" dur="500"/>
                                        <p:tgtEl>
                                          <p:spTgt spid="97"/>
                                        </p:tgtEl>
                                      </p:cBhvr>
                                    </p:animEffect>
                                  </p:childTnLst>
                                </p:cTn>
                              </p:par>
                            </p:childTnLst>
                          </p:cTn>
                        </p:par>
                        <p:par>
                          <p:cTn id="157" fill="hold">
                            <p:stCondLst>
                              <p:cond delay="8500"/>
                            </p:stCondLst>
                            <p:childTnLst>
                              <p:par>
                                <p:cTn id="158" presetID="1" presetClass="entr" presetSubtype="0" fill="hold" grpId="0" nodeType="afterEffect">
                                  <p:stCondLst>
                                    <p:cond delay="0"/>
                                  </p:stCondLst>
                                  <p:childTnLst>
                                    <p:set>
                                      <p:cBhvr>
                                        <p:cTn id="159" dur="1" fill="hold">
                                          <p:stCondLst>
                                            <p:cond delay="0"/>
                                          </p:stCondLst>
                                        </p:cTn>
                                        <p:tgtEl>
                                          <p:spTgt spid="133"/>
                                        </p:tgtEl>
                                        <p:attrNameLst>
                                          <p:attrName>style.visibility</p:attrName>
                                        </p:attrNameLst>
                                      </p:cBhvr>
                                      <p:to>
                                        <p:strVal val="visible"/>
                                      </p:to>
                                    </p:set>
                                  </p:childTnLst>
                                </p:cTn>
                              </p:par>
                            </p:childTnLst>
                          </p:cTn>
                        </p:par>
                        <p:par>
                          <p:cTn id="160" fill="hold">
                            <p:stCondLst>
                              <p:cond delay="8500"/>
                            </p:stCondLst>
                            <p:childTnLst>
                              <p:par>
                                <p:cTn id="161" presetID="56" presetClass="path" presetSubtype="0" fill="hold" grpId="1" nodeType="afterEffect">
                                  <p:stCondLst>
                                    <p:cond delay="0"/>
                                  </p:stCondLst>
                                  <p:childTnLst>
                                    <p:animMotion origin="layout" path="M 5E-6 2.96296E-6 L -0.03542 -0.3419 " pathEditMode="relative" rAng="0" ptsTypes="AA">
                                      <p:cBhvr>
                                        <p:cTn id="162" dur="500" spd="-100000" fill="hold"/>
                                        <p:tgtEl>
                                          <p:spTgt spid="133"/>
                                        </p:tgtEl>
                                        <p:attrNameLst>
                                          <p:attrName>ppt_x</p:attrName>
                                          <p:attrName>ppt_y</p:attrName>
                                        </p:attrNameLst>
                                      </p:cBhvr>
                                      <p:rCtr x="-1771" y="-17106"/>
                                    </p:animMotion>
                                  </p:childTnLst>
                                  <p:subTnLst>
                                    <p:set>
                                      <p:cBhvr override="childStyle">
                                        <p:cTn dur="1" fill="hold" display="0" masterRel="sameClick" afterEffect="1">
                                          <p:stCondLst>
                                            <p:cond evt="end" delay="0">
                                              <p:tn val="161"/>
                                            </p:cond>
                                          </p:stCondLst>
                                        </p:cTn>
                                        <p:tgtEl>
                                          <p:spTgt spid="133"/>
                                        </p:tgtEl>
                                        <p:attrNameLst>
                                          <p:attrName>style.visibility</p:attrName>
                                        </p:attrNameLst>
                                      </p:cBhvr>
                                      <p:to>
                                        <p:strVal val="hidden"/>
                                      </p:to>
                                    </p:set>
                                  </p:subTnLst>
                                </p:cTn>
                              </p:par>
                              <p:par>
                                <p:cTn id="163" presetID="12" presetClass="entr" presetSubtype="4" fill="hold" nodeType="withEffect">
                                  <p:stCondLst>
                                    <p:cond delay="0"/>
                                  </p:stCondLst>
                                  <p:childTnLst>
                                    <p:set>
                                      <p:cBhvr>
                                        <p:cTn id="164" dur="1" fill="hold">
                                          <p:stCondLst>
                                            <p:cond delay="0"/>
                                          </p:stCondLst>
                                        </p:cTn>
                                        <p:tgtEl>
                                          <p:spTgt spid="98"/>
                                        </p:tgtEl>
                                        <p:attrNameLst>
                                          <p:attrName>style.visibility</p:attrName>
                                        </p:attrNameLst>
                                      </p:cBhvr>
                                      <p:to>
                                        <p:strVal val="visible"/>
                                      </p:to>
                                    </p:set>
                                    <p:animEffect transition="in" filter="slide(fromBottom)">
                                      <p:cBhvr>
                                        <p:cTn id="165" dur="500"/>
                                        <p:tgtEl>
                                          <p:spTgt spid="98"/>
                                        </p:tgtEl>
                                      </p:cBhvr>
                                    </p:animEffect>
                                  </p:childTnLst>
                                </p:cTn>
                              </p:par>
                            </p:childTnLst>
                          </p:cTn>
                        </p:par>
                        <p:par>
                          <p:cTn id="166" fill="hold">
                            <p:stCondLst>
                              <p:cond delay="9000"/>
                            </p:stCondLst>
                            <p:childTnLst>
                              <p:par>
                                <p:cTn id="167" presetID="1" presetClass="entr" presetSubtype="0" fill="hold" grpId="0" nodeType="afterEffect">
                                  <p:stCondLst>
                                    <p:cond delay="0"/>
                                  </p:stCondLst>
                                  <p:childTnLst>
                                    <p:set>
                                      <p:cBhvr>
                                        <p:cTn id="168" dur="1" fill="hold">
                                          <p:stCondLst>
                                            <p:cond delay="0"/>
                                          </p:stCondLst>
                                        </p:cTn>
                                        <p:tgtEl>
                                          <p:spTgt spid="134"/>
                                        </p:tgtEl>
                                        <p:attrNameLst>
                                          <p:attrName>style.visibility</p:attrName>
                                        </p:attrNameLst>
                                      </p:cBhvr>
                                      <p:to>
                                        <p:strVal val="visible"/>
                                      </p:to>
                                    </p:set>
                                  </p:childTnLst>
                                </p:cTn>
                              </p:par>
                            </p:childTnLst>
                          </p:cTn>
                        </p:par>
                        <p:par>
                          <p:cTn id="169" fill="hold">
                            <p:stCondLst>
                              <p:cond delay="9000"/>
                            </p:stCondLst>
                            <p:childTnLst>
                              <p:par>
                                <p:cTn id="170" presetID="56" presetClass="path" presetSubtype="0" fill="hold" grpId="1" nodeType="afterEffect">
                                  <p:stCondLst>
                                    <p:cond delay="0"/>
                                  </p:stCondLst>
                                  <p:childTnLst>
                                    <p:animMotion origin="layout" path="M -1.66667E-6 3.7037E-7 L -0.20312 -0.3375 " pathEditMode="relative" rAng="0" ptsTypes="AA">
                                      <p:cBhvr>
                                        <p:cTn id="171" dur="500" spd="-100000" fill="hold"/>
                                        <p:tgtEl>
                                          <p:spTgt spid="134"/>
                                        </p:tgtEl>
                                        <p:attrNameLst>
                                          <p:attrName>ppt_x</p:attrName>
                                          <p:attrName>ppt_y</p:attrName>
                                        </p:attrNameLst>
                                      </p:cBhvr>
                                      <p:rCtr x="-10156" y="-16875"/>
                                    </p:animMotion>
                                  </p:childTnLst>
                                  <p:subTnLst>
                                    <p:set>
                                      <p:cBhvr override="childStyle">
                                        <p:cTn dur="1" fill="hold" display="0" masterRel="sameClick" afterEffect="1">
                                          <p:stCondLst>
                                            <p:cond evt="end" delay="0">
                                              <p:tn val="170"/>
                                            </p:cond>
                                          </p:stCondLst>
                                        </p:cTn>
                                        <p:tgtEl>
                                          <p:spTgt spid="134"/>
                                        </p:tgtEl>
                                        <p:attrNameLst>
                                          <p:attrName>style.visibility</p:attrName>
                                        </p:attrNameLst>
                                      </p:cBhvr>
                                      <p:to>
                                        <p:strVal val="hidden"/>
                                      </p:to>
                                    </p:set>
                                  </p:subTnLst>
                                </p:cTn>
                              </p:par>
                              <p:par>
                                <p:cTn id="172" presetID="12" presetClass="entr" presetSubtype="4" fill="hold" nodeType="withEffect">
                                  <p:stCondLst>
                                    <p:cond delay="0"/>
                                  </p:stCondLst>
                                  <p:childTnLst>
                                    <p:set>
                                      <p:cBhvr>
                                        <p:cTn id="173" dur="1" fill="hold">
                                          <p:stCondLst>
                                            <p:cond delay="0"/>
                                          </p:stCondLst>
                                        </p:cTn>
                                        <p:tgtEl>
                                          <p:spTgt spid="99"/>
                                        </p:tgtEl>
                                        <p:attrNameLst>
                                          <p:attrName>style.visibility</p:attrName>
                                        </p:attrNameLst>
                                      </p:cBhvr>
                                      <p:to>
                                        <p:strVal val="visible"/>
                                      </p:to>
                                    </p:set>
                                    <p:animEffect transition="in" filter="slide(fromBottom)">
                                      <p:cBhvr>
                                        <p:cTn id="174" dur="500"/>
                                        <p:tgtEl>
                                          <p:spTgt spid="99"/>
                                        </p:tgtEl>
                                      </p:cBhvr>
                                    </p:animEffect>
                                  </p:childTnLst>
                                </p:cTn>
                              </p:par>
                            </p:childTnLst>
                          </p:cTn>
                        </p:par>
                        <p:par>
                          <p:cTn id="175" fill="hold">
                            <p:stCondLst>
                              <p:cond delay="9500"/>
                            </p:stCondLst>
                            <p:childTnLst>
                              <p:par>
                                <p:cTn id="176" presetID="1" presetClass="entr" presetSubtype="0" fill="hold" grpId="0" nodeType="afterEffect">
                                  <p:stCondLst>
                                    <p:cond delay="0"/>
                                  </p:stCondLst>
                                  <p:childTnLst>
                                    <p:set>
                                      <p:cBhvr>
                                        <p:cTn id="177" dur="1" fill="hold">
                                          <p:stCondLst>
                                            <p:cond delay="0"/>
                                          </p:stCondLst>
                                        </p:cTn>
                                        <p:tgtEl>
                                          <p:spTgt spid="135"/>
                                        </p:tgtEl>
                                        <p:attrNameLst>
                                          <p:attrName>style.visibility</p:attrName>
                                        </p:attrNameLst>
                                      </p:cBhvr>
                                      <p:to>
                                        <p:strVal val="visible"/>
                                      </p:to>
                                    </p:set>
                                  </p:childTnLst>
                                </p:cTn>
                              </p:par>
                            </p:childTnLst>
                          </p:cTn>
                        </p:par>
                        <p:par>
                          <p:cTn id="178" fill="hold">
                            <p:stCondLst>
                              <p:cond delay="9500"/>
                            </p:stCondLst>
                            <p:childTnLst>
                              <p:par>
                                <p:cTn id="179" presetID="56" presetClass="path" presetSubtype="0" fill="hold" grpId="1" nodeType="afterEffect">
                                  <p:stCondLst>
                                    <p:cond delay="0"/>
                                  </p:stCondLst>
                                  <p:childTnLst>
                                    <p:animMotion origin="layout" path="M 3.05556E-6 2.96296E-6 L -0.08386 -0.34769 " pathEditMode="relative" rAng="0" ptsTypes="AA">
                                      <p:cBhvr>
                                        <p:cTn id="180" dur="500" spd="-100000" fill="hold"/>
                                        <p:tgtEl>
                                          <p:spTgt spid="135"/>
                                        </p:tgtEl>
                                        <p:attrNameLst>
                                          <p:attrName>ppt_x</p:attrName>
                                          <p:attrName>ppt_y</p:attrName>
                                        </p:attrNameLst>
                                      </p:cBhvr>
                                      <p:rCtr x="-4201" y="-17384"/>
                                    </p:animMotion>
                                  </p:childTnLst>
                                  <p:subTnLst>
                                    <p:set>
                                      <p:cBhvr override="childStyle">
                                        <p:cTn dur="1" fill="hold" display="0" masterRel="sameClick" afterEffect="1">
                                          <p:stCondLst>
                                            <p:cond evt="end" delay="0">
                                              <p:tn val="179"/>
                                            </p:cond>
                                          </p:stCondLst>
                                        </p:cTn>
                                        <p:tgtEl>
                                          <p:spTgt spid="135"/>
                                        </p:tgtEl>
                                        <p:attrNameLst>
                                          <p:attrName>style.visibility</p:attrName>
                                        </p:attrNameLst>
                                      </p:cBhvr>
                                      <p:to>
                                        <p:strVal val="hidden"/>
                                      </p:to>
                                    </p:set>
                                  </p:subTnLst>
                                </p:cTn>
                              </p:par>
                              <p:par>
                                <p:cTn id="181" presetID="12" presetClass="entr" presetSubtype="4" fill="hold" nodeType="withEffect">
                                  <p:stCondLst>
                                    <p:cond delay="0"/>
                                  </p:stCondLst>
                                  <p:childTnLst>
                                    <p:set>
                                      <p:cBhvr>
                                        <p:cTn id="182" dur="1" fill="hold">
                                          <p:stCondLst>
                                            <p:cond delay="0"/>
                                          </p:stCondLst>
                                        </p:cTn>
                                        <p:tgtEl>
                                          <p:spTgt spid="100"/>
                                        </p:tgtEl>
                                        <p:attrNameLst>
                                          <p:attrName>style.visibility</p:attrName>
                                        </p:attrNameLst>
                                      </p:cBhvr>
                                      <p:to>
                                        <p:strVal val="visible"/>
                                      </p:to>
                                    </p:set>
                                    <p:animEffect transition="in" filter="slide(fromBottom)">
                                      <p:cBhvr>
                                        <p:cTn id="183" dur="500"/>
                                        <p:tgtEl>
                                          <p:spTgt spid="100"/>
                                        </p:tgtEl>
                                      </p:cBhvr>
                                    </p:animEffect>
                                  </p:childTnLst>
                                </p:cTn>
                              </p:par>
                            </p:childTnLst>
                          </p:cTn>
                        </p:par>
                        <p:par>
                          <p:cTn id="184" fill="hold">
                            <p:stCondLst>
                              <p:cond delay="10000"/>
                            </p:stCondLst>
                            <p:childTnLst>
                              <p:par>
                                <p:cTn id="185" presetID="1" presetClass="entr" presetSubtype="0" fill="hold" grpId="0" nodeType="afterEffect">
                                  <p:stCondLst>
                                    <p:cond delay="0"/>
                                  </p:stCondLst>
                                  <p:childTnLst>
                                    <p:set>
                                      <p:cBhvr>
                                        <p:cTn id="186" dur="1" fill="hold">
                                          <p:stCondLst>
                                            <p:cond delay="0"/>
                                          </p:stCondLst>
                                        </p:cTn>
                                        <p:tgtEl>
                                          <p:spTgt spid="136"/>
                                        </p:tgtEl>
                                        <p:attrNameLst>
                                          <p:attrName>style.visibility</p:attrName>
                                        </p:attrNameLst>
                                      </p:cBhvr>
                                      <p:to>
                                        <p:strVal val="visible"/>
                                      </p:to>
                                    </p:set>
                                  </p:childTnLst>
                                </p:cTn>
                              </p:par>
                            </p:childTnLst>
                          </p:cTn>
                        </p:par>
                        <p:par>
                          <p:cTn id="187" fill="hold">
                            <p:stCondLst>
                              <p:cond delay="10000"/>
                            </p:stCondLst>
                            <p:childTnLst>
                              <p:par>
                                <p:cTn id="188" presetID="56" presetClass="path" presetSubtype="0" fill="hold" grpId="1" nodeType="afterEffect">
                                  <p:stCondLst>
                                    <p:cond delay="0"/>
                                  </p:stCondLst>
                                  <p:childTnLst>
                                    <p:animMotion origin="layout" path="M 3.88889E-6 3.7037E-7 L -0.05278 -0.34514 " pathEditMode="relative" rAng="0" ptsTypes="AA">
                                      <p:cBhvr>
                                        <p:cTn id="189" dur="500" spd="-100000" fill="hold"/>
                                        <p:tgtEl>
                                          <p:spTgt spid="136"/>
                                        </p:tgtEl>
                                        <p:attrNameLst>
                                          <p:attrName>ppt_x</p:attrName>
                                          <p:attrName>ppt_y</p:attrName>
                                        </p:attrNameLst>
                                      </p:cBhvr>
                                      <p:rCtr x="-2639" y="-17269"/>
                                    </p:animMotion>
                                  </p:childTnLst>
                                  <p:subTnLst>
                                    <p:set>
                                      <p:cBhvr override="childStyle">
                                        <p:cTn dur="1" fill="hold" display="0" masterRel="sameClick" afterEffect="1">
                                          <p:stCondLst>
                                            <p:cond evt="end" delay="0">
                                              <p:tn val="188"/>
                                            </p:cond>
                                          </p:stCondLst>
                                        </p:cTn>
                                        <p:tgtEl>
                                          <p:spTgt spid="136"/>
                                        </p:tgtEl>
                                        <p:attrNameLst>
                                          <p:attrName>style.visibility</p:attrName>
                                        </p:attrNameLst>
                                      </p:cBhvr>
                                      <p:to>
                                        <p:strVal val="hidden"/>
                                      </p:to>
                                    </p:set>
                                  </p:subTnLst>
                                </p:cTn>
                              </p:par>
                              <p:par>
                                <p:cTn id="190" presetID="12" presetClass="entr" presetSubtype="4" fill="hold" nodeType="withEffect">
                                  <p:stCondLst>
                                    <p:cond delay="0"/>
                                  </p:stCondLst>
                                  <p:childTnLst>
                                    <p:set>
                                      <p:cBhvr>
                                        <p:cTn id="191" dur="1" fill="hold">
                                          <p:stCondLst>
                                            <p:cond delay="0"/>
                                          </p:stCondLst>
                                        </p:cTn>
                                        <p:tgtEl>
                                          <p:spTgt spid="101"/>
                                        </p:tgtEl>
                                        <p:attrNameLst>
                                          <p:attrName>style.visibility</p:attrName>
                                        </p:attrNameLst>
                                      </p:cBhvr>
                                      <p:to>
                                        <p:strVal val="visible"/>
                                      </p:to>
                                    </p:set>
                                    <p:animEffect transition="in" filter="slide(fromBottom)">
                                      <p:cBhvr>
                                        <p:cTn id="192" dur="500"/>
                                        <p:tgtEl>
                                          <p:spTgt spid="101"/>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137"/>
                                        </p:tgtEl>
                                        <p:attrNameLst>
                                          <p:attrName>style.visibility</p:attrName>
                                        </p:attrNameLst>
                                      </p:cBhvr>
                                      <p:to>
                                        <p:strVal val="visible"/>
                                      </p:to>
                                    </p:set>
                                    <p:animEffect transition="in" filter="fade">
                                      <p:cBhvr>
                                        <p:cTn id="197"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3" grpId="1" animBg="1"/>
      <p:bldP spid="117" grpId="0" animBg="1"/>
      <p:bldP spid="117" grpId="1" animBg="1"/>
      <p:bldP spid="118" grpId="0" animBg="1"/>
      <p:bldP spid="118" grpId="1" animBg="1"/>
      <p:bldP spid="119" grpId="0" animBg="1"/>
      <p:bldP spid="119" grpId="1" animBg="1"/>
      <p:bldP spid="120" grpId="0" animBg="1"/>
      <p:bldP spid="120" grpId="1" animBg="1"/>
      <p:bldP spid="121" grpId="0" animBg="1"/>
      <p:bldP spid="121" grpId="1" animBg="1"/>
      <p:bldP spid="122" grpId="0" animBg="1"/>
      <p:bldP spid="122" grpId="1" animBg="1"/>
      <p:bldP spid="123" grpId="0" animBg="1"/>
      <p:bldP spid="123" grpId="1" animBg="1"/>
      <p:bldP spid="124" grpId="0" animBg="1"/>
      <p:bldP spid="124" grpId="1" animBg="1"/>
      <p:bldP spid="125" grpId="0" animBg="1"/>
      <p:bldP spid="125" grpId="1" animBg="1"/>
      <p:bldP spid="126" grpId="0" animBg="1"/>
      <p:bldP spid="126" grpId="1" animBg="1"/>
      <p:bldP spid="127" grpId="0" animBg="1"/>
      <p:bldP spid="127" grpId="1" animBg="1"/>
      <p:bldP spid="128" grpId="0" animBg="1"/>
      <p:bldP spid="128" grpId="1" animBg="1"/>
      <p:bldP spid="129" grpId="0" animBg="1"/>
      <p:bldP spid="129" grpId="1" animBg="1"/>
      <p:bldP spid="130" grpId="0" animBg="1"/>
      <p:bldP spid="130" grpId="1" animBg="1"/>
      <p:bldP spid="131" grpId="0" animBg="1"/>
      <p:bldP spid="131" grpId="1" animBg="1"/>
      <p:bldP spid="132" grpId="0" animBg="1"/>
      <p:bldP spid="132" grpId="1" animBg="1"/>
      <p:bldP spid="133" grpId="0" animBg="1"/>
      <p:bldP spid="133" grpId="1" animBg="1"/>
      <p:bldP spid="134" grpId="0" animBg="1"/>
      <p:bldP spid="134" grpId="1" animBg="1"/>
      <p:bldP spid="135" grpId="0" animBg="1"/>
      <p:bldP spid="135" grpId="1" animBg="1"/>
      <p:bldP spid="136" grpId="0" animBg="1"/>
      <p:bldP spid="136" grpId="1" animBg="1"/>
      <p:bldP spid="1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 </a:t>
            </a:r>
            <a:r>
              <a:rPr lang="hu-HU" dirty="0" smtClean="0"/>
              <a:t>lőtt előbb</a:t>
            </a:r>
            <a:endParaRPr lang="en-US" dirty="0"/>
          </a:p>
        </p:txBody>
      </p:sp>
      <p:pic>
        <p:nvPicPr>
          <p:cNvPr id="73730" name="Picture 2" descr="http://images.fandango.com/MDCsite/images/featured/201109/Han%20Shot%20First_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4451" y="2628901"/>
            <a:ext cx="6377920" cy="303761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flipV="1">
            <a:off x="3314700" y="4239817"/>
            <a:ext cx="634008" cy="10358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486275" y="4091584"/>
            <a:ext cx="353616" cy="5612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5354242" y="3880843"/>
            <a:ext cx="748307" cy="12323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Cloud 31"/>
          <p:cNvSpPr/>
          <p:nvPr/>
        </p:nvSpPr>
        <p:spPr>
          <a:xfrm>
            <a:off x="3631872" y="2946797"/>
            <a:ext cx="1743075" cy="1868091"/>
          </a:xfrm>
          <a:prstGeom prst="cloud">
            <a:avLst/>
          </a:prstGeom>
          <a:solidFill>
            <a:srgbClr val="7F7F7F">
              <a:alpha val="69804"/>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Tree>
    <p:extLst>
      <p:ext uri="{BB962C8B-B14F-4D97-AF65-F5344CB8AC3E}">
        <p14:creationId xmlns:p14="http://schemas.microsoft.com/office/powerpoint/2010/main" val="257948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250"/>
                                        <p:tgtEl>
                                          <p:spTgt spid="18"/>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32"/>
                                        </p:tgtEl>
                                        <p:attrNameLst>
                                          <p:attrName>style.visibility</p:attrName>
                                        </p:attrNameLst>
                                      </p:cBhvr>
                                      <p:to>
                                        <p:strVal val="visible"/>
                                      </p:to>
                                    </p:set>
                                    <p:anim calcmode="lin" valueType="num">
                                      <p:cBhvr>
                                        <p:cTn id="14" dur="500" fill="hold"/>
                                        <p:tgtEl>
                                          <p:spTgt spid="32"/>
                                        </p:tgtEl>
                                        <p:attrNameLst>
                                          <p:attrName>ppt_w</p:attrName>
                                        </p:attrNameLst>
                                      </p:cBhvr>
                                      <p:tavLst>
                                        <p:tav tm="0">
                                          <p:val>
                                            <p:fltVal val="0"/>
                                          </p:val>
                                        </p:tav>
                                        <p:tav tm="100000">
                                          <p:val>
                                            <p:strVal val="#ppt_w"/>
                                          </p:val>
                                        </p:tav>
                                      </p:tavLst>
                                    </p:anim>
                                    <p:anim calcmode="lin" valueType="num">
                                      <p:cBhvr>
                                        <p:cTn id="15" dur="500" fill="hold"/>
                                        <p:tgtEl>
                                          <p:spTgt spid="32"/>
                                        </p:tgtEl>
                                        <p:attrNameLst>
                                          <p:attrName>ppt_h</p:attrName>
                                        </p:attrNameLst>
                                      </p:cBhvr>
                                      <p:tavLst>
                                        <p:tav tm="0">
                                          <p:val>
                                            <p:fltVal val="0"/>
                                          </p:val>
                                        </p:tav>
                                        <p:tav tm="100000">
                                          <p:val>
                                            <p:strVal val="#ppt_h"/>
                                          </p:val>
                                        </p:tav>
                                      </p:tavLst>
                                    </p:anim>
                                    <p:animEffect transition="in" filter="fade">
                                      <p:cBhvr>
                                        <p:cTn id="16" dur="500"/>
                                        <p:tgtEl>
                                          <p:spTgt spid="32"/>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down)">
                                      <p:cBhvr>
                                        <p:cTn id="20" dur="2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Számoljuk meg a felületen áthaladó fotonokat!</a:t>
            </a:r>
            <a:endParaRPr lang="en-US" dirty="0"/>
          </a:p>
        </p:txBody>
      </p:sp>
      <p:sp>
        <p:nvSpPr>
          <p:cNvPr id="47" name="Oval 46"/>
          <p:cNvSpPr/>
          <p:nvPr/>
        </p:nvSpPr>
        <p:spPr>
          <a:xfrm>
            <a:off x="1457325" y="24574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291" name="Oval 290"/>
          <p:cNvSpPr/>
          <p:nvPr/>
        </p:nvSpPr>
        <p:spPr>
          <a:xfrm>
            <a:off x="1457325" y="26289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292" name="Oval 291"/>
          <p:cNvSpPr/>
          <p:nvPr/>
        </p:nvSpPr>
        <p:spPr>
          <a:xfrm>
            <a:off x="1457325" y="28003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293" name="Oval 292"/>
          <p:cNvSpPr/>
          <p:nvPr/>
        </p:nvSpPr>
        <p:spPr>
          <a:xfrm>
            <a:off x="1457325" y="29718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294" name="Oval 293"/>
          <p:cNvSpPr/>
          <p:nvPr/>
        </p:nvSpPr>
        <p:spPr>
          <a:xfrm>
            <a:off x="1457325" y="31432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295" name="Oval 294"/>
          <p:cNvSpPr/>
          <p:nvPr/>
        </p:nvSpPr>
        <p:spPr>
          <a:xfrm>
            <a:off x="1457325" y="33147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296" name="Oval 295"/>
          <p:cNvSpPr/>
          <p:nvPr/>
        </p:nvSpPr>
        <p:spPr>
          <a:xfrm>
            <a:off x="1457325" y="34861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297" name="Oval 296"/>
          <p:cNvSpPr/>
          <p:nvPr/>
        </p:nvSpPr>
        <p:spPr>
          <a:xfrm>
            <a:off x="1457325" y="36576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298" name="Oval 297"/>
          <p:cNvSpPr/>
          <p:nvPr/>
        </p:nvSpPr>
        <p:spPr>
          <a:xfrm>
            <a:off x="1457325" y="38290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299" name="Oval 298"/>
          <p:cNvSpPr/>
          <p:nvPr/>
        </p:nvSpPr>
        <p:spPr>
          <a:xfrm>
            <a:off x="1457325" y="40005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00" name="Oval 299"/>
          <p:cNvSpPr/>
          <p:nvPr/>
        </p:nvSpPr>
        <p:spPr>
          <a:xfrm>
            <a:off x="1457325" y="41719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01" name="Oval 300"/>
          <p:cNvSpPr/>
          <p:nvPr/>
        </p:nvSpPr>
        <p:spPr>
          <a:xfrm>
            <a:off x="1457325" y="43434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02" name="Oval 301"/>
          <p:cNvSpPr/>
          <p:nvPr/>
        </p:nvSpPr>
        <p:spPr>
          <a:xfrm>
            <a:off x="1457325" y="45148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03" name="Oval 302"/>
          <p:cNvSpPr/>
          <p:nvPr/>
        </p:nvSpPr>
        <p:spPr>
          <a:xfrm>
            <a:off x="1457325" y="46863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04" name="Oval 303"/>
          <p:cNvSpPr/>
          <p:nvPr/>
        </p:nvSpPr>
        <p:spPr>
          <a:xfrm>
            <a:off x="1457325" y="48577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05" name="Oval 304"/>
          <p:cNvSpPr/>
          <p:nvPr/>
        </p:nvSpPr>
        <p:spPr>
          <a:xfrm>
            <a:off x="-200025" y="24574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06" name="Oval 305"/>
          <p:cNvSpPr/>
          <p:nvPr/>
        </p:nvSpPr>
        <p:spPr>
          <a:xfrm>
            <a:off x="-200025" y="26289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07" name="Oval 306"/>
          <p:cNvSpPr/>
          <p:nvPr/>
        </p:nvSpPr>
        <p:spPr>
          <a:xfrm>
            <a:off x="-200025" y="28003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08" name="Oval 307"/>
          <p:cNvSpPr/>
          <p:nvPr/>
        </p:nvSpPr>
        <p:spPr>
          <a:xfrm>
            <a:off x="-200025" y="29718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09" name="Oval 308"/>
          <p:cNvSpPr/>
          <p:nvPr/>
        </p:nvSpPr>
        <p:spPr>
          <a:xfrm>
            <a:off x="-200025" y="31432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10" name="Oval 309"/>
          <p:cNvSpPr/>
          <p:nvPr/>
        </p:nvSpPr>
        <p:spPr>
          <a:xfrm>
            <a:off x="-200025" y="33147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11" name="Oval 310"/>
          <p:cNvSpPr/>
          <p:nvPr/>
        </p:nvSpPr>
        <p:spPr>
          <a:xfrm>
            <a:off x="-200025" y="34861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12" name="Oval 311"/>
          <p:cNvSpPr/>
          <p:nvPr/>
        </p:nvSpPr>
        <p:spPr>
          <a:xfrm>
            <a:off x="-200025" y="36576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13" name="Oval 312"/>
          <p:cNvSpPr/>
          <p:nvPr/>
        </p:nvSpPr>
        <p:spPr>
          <a:xfrm>
            <a:off x="-200025" y="38290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14" name="Oval 313"/>
          <p:cNvSpPr/>
          <p:nvPr/>
        </p:nvSpPr>
        <p:spPr>
          <a:xfrm>
            <a:off x="-200025" y="40005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15" name="Oval 314"/>
          <p:cNvSpPr/>
          <p:nvPr/>
        </p:nvSpPr>
        <p:spPr>
          <a:xfrm>
            <a:off x="-200025" y="41719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16" name="Oval 315"/>
          <p:cNvSpPr/>
          <p:nvPr/>
        </p:nvSpPr>
        <p:spPr>
          <a:xfrm>
            <a:off x="-200025" y="43434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17" name="Oval 316"/>
          <p:cNvSpPr/>
          <p:nvPr/>
        </p:nvSpPr>
        <p:spPr>
          <a:xfrm>
            <a:off x="-200025" y="45148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18" name="Oval 317"/>
          <p:cNvSpPr/>
          <p:nvPr/>
        </p:nvSpPr>
        <p:spPr>
          <a:xfrm>
            <a:off x="-200025" y="46863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19" name="Oval 318"/>
          <p:cNvSpPr/>
          <p:nvPr/>
        </p:nvSpPr>
        <p:spPr>
          <a:xfrm>
            <a:off x="-200025" y="48577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20" name="Oval 319"/>
          <p:cNvSpPr/>
          <p:nvPr/>
        </p:nvSpPr>
        <p:spPr>
          <a:xfrm>
            <a:off x="-714375" y="24574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21" name="Oval 320"/>
          <p:cNvSpPr/>
          <p:nvPr/>
        </p:nvSpPr>
        <p:spPr>
          <a:xfrm>
            <a:off x="-714375" y="26289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22" name="Oval 321"/>
          <p:cNvSpPr/>
          <p:nvPr/>
        </p:nvSpPr>
        <p:spPr>
          <a:xfrm>
            <a:off x="-714375" y="28003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23" name="Oval 322"/>
          <p:cNvSpPr/>
          <p:nvPr/>
        </p:nvSpPr>
        <p:spPr>
          <a:xfrm>
            <a:off x="-714375" y="29718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24" name="Oval 323"/>
          <p:cNvSpPr/>
          <p:nvPr/>
        </p:nvSpPr>
        <p:spPr>
          <a:xfrm>
            <a:off x="-714375" y="31432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25" name="Oval 324"/>
          <p:cNvSpPr/>
          <p:nvPr/>
        </p:nvSpPr>
        <p:spPr>
          <a:xfrm>
            <a:off x="-714375" y="33147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26" name="Oval 325"/>
          <p:cNvSpPr/>
          <p:nvPr/>
        </p:nvSpPr>
        <p:spPr>
          <a:xfrm>
            <a:off x="-714375" y="34861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27" name="Oval 326"/>
          <p:cNvSpPr/>
          <p:nvPr/>
        </p:nvSpPr>
        <p:spPr>
          <a:xfrm>
            <a:off x="-714375" y="36576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28" name="Oval 327"/>
          <p:cNvSpPr/>
          <p:nvPr/>
        </p:nvSpPr>
        <p:spPr>
          <a:xfrm>
            <a:off x="-714375" y="38290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29" name="Oval 328"/>
          <p:cNvSpPr/>
          <p:nvPr/>
        </p:nvSpPr>
        <p:spPr>
          <a:xfrm>
            <a:off x="-714375" y="40005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30" name="Oval 329"/>
          <p:cNvSpPr/>
          <p:nvPr/>
        </p:nvSpPr>
        <p:spPr>
          <a:xfrm>
            <a:off x="-714375" y="41719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31" name="Oval 330"/>
          <p:cNvSpPr/>
          <p:nvPr/>
        </p:nvSpPr>
        <p:spPr>
          <a:xfrm>
            <a:off x="-714375" y="43434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32" name="Oval 331"/>
          <p:cNvSpPr/>
          <p:nvPr/>
        </p:nvSpPr>
        <p:spPr>
          <a:xfrm>
            <a:off x="-714375" y="45148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33" name="Oval 332"/>
          <p:cNvSpPr/>
          <p:nvPr/>
        </p:nvSpPr>
        <p:spPr>
          <a:xfrm>
            <a:off x="-714375" y="46863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34" name="Oval 333"/>
          <p:cNvSpPr/>
          <p:nvPr/>
        </p:nvSpPr>
        <p:spPr>
          <a:xfrm>
            <a:off x="-714375" y="48577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35" name="Oval 334"/>
          <p:cNvSpPr/>
          <p:nvPr/>
        </p:nvSpPr>
        <p:spPr>
          <a:xfrm>
            <a:off x="-1234440" y="24574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36" name="Oval 335"/>
          <p:cNvSpPr/>
          <p:nvPr/>
        </p:nvSpPr>
        <p:spPr>
          <a:xfrm>
            <a:off x="-1234440" y="26289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37" name="Oval 336"/>
          <p:cNvSpPr/>
          <p:nvPr/>
        </p:nvSpPr>
        <p:spPr>
          <a:xfrm>
            <a:off x="-1234440" y="28003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38" name="Oval 337"/>
          <p:cNvSpPr/>
          <p:nvPr/>
        </p:nvSpPr>
        <p:spPr>
          <a:xfrm>
            <a:off x="-1234440" y="29718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39" name="Oval 338"/>
          <p:cNvSpPr/>
          <p:nvPr/>
        </p:nvSpPr>
        <p:spPr>
          <a:xfrm>
            <a:off x="-1234440" y="31432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40" name="Oval 339"/>
          <p:cNvSpPr/>
          <p:nvPr/>
        </p:nvSpPr>
        <p:spPr>
          <a:xfrm>
            <a:off x="-1234440" y="33147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41" name="Oval 340"/>
          <p:cNvSpPr/>
          <p:nvPr/>
        </p:nvSpPr>
        <p:spPr>
          <a:xfrm>
            <a:off x="-1234440" y="34861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42" name="Oval 341"/>
          <p:cNvSpPr/>
          <p:nvPr/>
        </p:nvSpPr>
        <p:spPr>
          <a:xfrm>
            <a:off x="-1234440" y="36576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43" name="Oval 342"/>
          <p:cNvSpPr/>
          <p:nvPr/>
        </p:nvSpPr>
        <p:spPr>
          <a:xfrm>
            <a:off x="-1234440" y="38290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44" name="Oval 343"/>
          <p:cNvSpPr/>
          <p:nvPr/>
        </p:nvSpPr>
        <p:spPr>
          <a:xfrm>
            <a:off x="-1234440" y="40005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45" name="Oval 344"/>
          <p:cNvSpPr/>
          <p:nvPr/>
        </p:nvSpPr>
        <p:spPr>
          <a:xfrm>
            <a:off x="-1234440" y="41719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46" name="Oval 345"/>
          <p:cNvSpPr/>
          <p:nvPr/>
        </p:nvSpPr>
        <p:spPr>
          <a:xfrm>
            <a:off x="-1234440" y="43434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47" name="Oval 346"/>
          <p:cNvSpPr/>
          <p:nvPr/>
        </p:nvSpPr>
        <p:spPr>
          <a:xfrm>
            <a:off x="-1234440" y="45148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48" name="Oval 347"/>
          <p:cNvSpPr/>
          <p:nvPr/>
        </p:nvSpPr>
        <p:spPr>
          <a:xfrm>
            <a:off x="-1234440" y="46863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49" name="Oval 348"/>
          <p:cNvSpPr/>
          <p:nvPr/>
        </p:nvSpPr>
        <p:spPr>
          <a:xfrm>
            <a:off x="-1234440" y="48577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50" name="Oval 349"/>
          <p:cNvSpPr/>
          <p:nvPr/>
        </p:nvSpPr>
        <p:spPr>
          <a:xfrm>
            <a:off x="-1748790" y="24574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51" name="Oval 350"/>
          <p:cNvSpPr/>
          <p:nvPr/>
        </p:nvSpPr>
        <p:spPr>
          <a:xfrm>
            <a:off x="-1748790" y="26289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52" name="Oval 351"/>
          <p:cNvSpPr/>
          <p:nvPr/>
        </p:nvSpPr>
        <p:spPr>
          <a:xfrm>
            <a:off x="-1748790" y="28003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53" name="Oval 352"/>
          <p:cNvSpPr/>
          <p:nvPr/>
        </p:nvSpPr>
        <p:spPr>
          <a:xfrm>
            <a:off x="-1748790" y="29718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54" name="Oval 353"/>
          <p:cNvSpPr/>
          <p:nvPr/>
        </p:nvSpPr>
        <p:spPr>
          <a:xfrm>
            <a:off x="-1748790" y="31432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55" name="Oval 354"/>
          <p:cNvSpPr/>
          <p:nvPr/>
        </p:nvSpPr>
        <p:spPr>
          <a:xfrm>
            <a:off x="-1748790" y="33147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56" name="Oval 355"/>
          <p:cNvSpPr/>
          <p:nvPr/>
        </p:nvSpPr>
        <p:spPr>
          <a:xfrm>
            <a:off x="-1748790" y="34861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57" name="Oval 356"/>
          <p:cNvSpPr/>
          <p:nvPr/>
        </p:nvSpPr>
        <p:spPr>
          <a:xfrm>
            <a:off x="-1748790" y="36576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58" name="Oval 357"/>
          <p:cNvSpPr/>
          <p:nvPr/>
        </p:nvSpPr>
        <p:spPr>
          <a:xfrm>
            <a:off x="-1748790" y="38290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59" name="Oval 358"/>
          <p:cNvSpPr/>
          <p:nvPr/>
        </p:nvSpPr>
        <p:spPr>
          <a:xfrm>
            <a:off x="-1748790" y="40005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60" name="Oval 359"/>
          <p:cNvSpPr/>
          <p:nvPr/>
        </p:nvSpPr>
        <p:spPr>
          <a:xfrm>
            <a:off x="-1748790" y="41719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61" name="Oval 360"/>
          <p:cNvSpPr/>
          <p:nvPr/>
        </p:nvSpPr>
        <p:spPr>
          <a:xfrm>
            <a:off x="-1748790" y="43434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62" name="Oval 361"/>
          <p:cNvSpPr/>
          <p:nvPr/>
        </p:nvSpPr>
        <p:spPr>
          <a:xfrm>
            <a:off x="-1748790" y="45148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63" name="Oval 362"/>
          <p:cNvSpPr/>
          <p:nvPr/>
        </p:nvSpPr>
        <p:spPr>
          <a:xfrm>
            <a:off x="-1748790" y="46863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64" name="Oval 363"/>
          <p:cNvSpPr/>
          <p:nvPr/>
        </p:nvSpPr>
        <p:spPr>
          <a:xfrm>
            <a:off x="-1748790" y="48577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65" name="Oval 364"/>
          <p:cNvSpPr/>
          <p:nvPr/>
        </p:nvSpPr>
        <p:spPr>
          <a:xfrm>
            <a:off x="-2263140" y="24574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66" name="Oval 365"/>
          <p:cNvSpPr/>
          <p:nvPr/>
        </p:nvSpPr>
        <p:spPr>
          <a:xfrm>
            <a:off x="-2263140" y="26289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67" name="Oval 366"/>
          <p:cNvSpPr/>
          <p:nvPr/>
        </p:nvSpPr>
        <p:spPr>
          <a:xfrm>
            <a:off x="-2263140" y="28003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68" name="Oval 367"/>
          <p:cNvSpPr/>
          <p:nvPr/>
        </p:nvSpPr>
        <p:spPr>
          <a:xfrm>
            <a:off x="-2263140" y="29718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69" name="Oval 368"/>
          <p:cNvSpPr/>
          <p:nvPr/>
        </p:nvSpPr>
        <p:spPr>
          <a:xfrm>
            <a:off x="-2263140" y="31432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70" name="Oval 369"/>
          <p:cNvSpPr/>
          <p:nvPr/>
        </p:nvSpPr>
        <p:spPr>
          <a:xfrm>
            <a:off x="-2263140" y="33147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71" name="Oval 370"/>
          <p:cNvSpPr/>
          <p:nvPr/>
        </p:nvSpPr>
        <p:spPr>
          <a:xfrm>
            <a:off x="-2263140" y="34861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72" name="Oval 371"/>
          <p:cNvSpPr/>
          <p:nvPr/>
        </p:nvSpPr>
        <p:spPr>
          <a:xfrm>
            <a:off x="-2263140" y="36576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73" name="Oval 372"/>
          <p:cNvSpPr/>
          <p:nvPr/>
        </p:nvSpPr>
        <p:spPr>
          <a:xfrm>
            <a:off x="-2263140" y="38290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74" name="Oval 373"/>
          <p:cNvSpPr/>
          <p:nvPr/>
        </p:nvSpPr>
        <p:spPr>
          <a:xfrm>
            <a:off x="-2263140" y="40005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75" name="Oval 374"/>
          <p:cNvSpPr/>
          <p:nvPr/>
        </p:nvSpPr>
        <p:spPr>
          <a:xfrm>
            <a:off x="-2263140" y="41719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76" name="Oval 375"/>
          <p:cNvSpPr/>
          <p:nvPr/>
        </p:nvSpPr>
        <p:spPr>
          <a:xfrm>
            <a:off x="-2263140" y="43434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77" name="Oval 376"/>
          <p:cNvSpPr/>
          <p:nvPr/>
        </p:nvSpPr>
        <p:spPr>
          <a:xfrm>
            <a:off x="-2263140" y="45148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78" name="Oval 377"/>
          <p:cNvSpPr/>
          <p:nvPr/>
        </p:nvSpPr>
        <p:spPr>
          <a:xfrm>
            <a:off x="-2263140" y="46863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79" name="Oval 378"/>
          <p:cNvSpPr/>
          <p:nvPr/>
        </p:nvSpPr>
        <p:spPr>
          <a:xfrm>
            <a:off x="-2263140" y="48577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80" name="Oval 379"/>
          <p:cNvSpPr/>
          <p:nvPr/>
        </p:nvSpPr>
        <p:spPr>
          <a:xfrm>
            <a:off x="-2806065" y="24574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81" name="Oval 380"/>
          <p:cNvSpPr/>
          <p:nvPr/>
        </p:nvSpPr>
        <p:spPr>
          <a:xfrm>
            <a:off x="-2806065" y="26289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82" name="Oval 381"/>
          <p:cNvSpPr/>
          <p:nvPr/>
        </p:nvSpPr>
        <p:spPr>
          <a:xfrm>
            <a:off x="-2806065" y="28003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83" name="Oval 382"/>
          <p:cNvSpPr/>
          <p:nvPr/>
        </p:nvSpPr>
        <p:spPr>
          <a:xfrm>
            <a:off x="-2806065" y="29718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84" name="Oval 383"/>
          <p:cNvSpPr/>
          <p:nvPr/>
        </p:nvSpPr>
        <p:spPr>
          <a:xfrm>
            <a:off x="-2806065" y="31432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85" name="Oval 384"/>
          <p:cNvSpPr/>
          <p:nvPr/>
        </p:nvSpPr>
        <p:spPr>
          <a:xfrm>
            <a:off x="-2806065" y="33147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86" name="Oval 385"/>
          <p:cNvSpPr/>
          <p:nvPr/>
        </p:nvSpPr>
        <p:spPr>
          <a:xfrm>
            <a:off x="-2806065" y="34861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87" name="Oval 386"/>
          <p:cNvSpPr/>
          <p:nvPr/>
        </p:nvSpPr>
        <p:spPr>
          <a:xfrm>
            <a:off x="-2806065" y="36576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88" name="Oval 387"/>
          <p:cNvSpPr/>
          <p:nvPr/>
        </p:nvSpPr>
        <p:spPr>
          <a:xfrm>
            <a:off x="-2806065" y="38290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89" name="Oval 388"/>
          <p:cNvSpPr/>
          <p:nvPr/>
        </p:nvSpPr>
        <p:spPr>
          <a:xfrm>
            <a:off x="-2806065" y="40005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90" name="Oval 389"/>
          <p:cNvSpPr/>
          <p:nvPr/>
        </p:nvSpPr>
        <p:spPr>
          <a:xfrm>
            <a:off x="-2806065" y="41719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91" name="Oval 390"/>
          <p:cNvSpPr/>
          <p:nvPr/>
        </p:nvSpPr>
        <p:spPr>
          <a:xfrm>
            <a:off x="-2806065" y="43434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92" name="Oval 391"/>
          <p:cNvSpPr/>
          <p:nvPr/>
        </p:nvSpPr>
        <p:spPr>
          <a:xfrm>
            <a:off x="-2806065" y="45148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93" name="Oval 392"/>
          <p:cNvSpPr/>
          <p:nvPr/>
        </p:nvSpPr>
        <p:spPr>
          <a:xfrm>
            <a:off x="-2806065" y="46863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94" name="Oval 393"/>
          <p:cNvSpPr/>
          <p:nvPr/>
        </p:nvSpPr>
        <p:spPr>
          <a:xfrm>
            <a:off x="-2806065" y="48577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95" name="Oval 394"/>
          <p:cNvSpPr/>
          <p:nvPr/>
        </p:nvSpPr>
        <p:spPr>
          <a:xfrm>
            <a:off x="-3320415" y="24574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96" name="Oval 395"/>
          <p:cNvSpPr/>
          <p:nvPr/>
        </p:nvSpPr>
        <p:spPr>
          <a:xfrm>
            <a:off x="-3320415" y="26289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97" name="Oval 396"/>
          <p:cNvSpPr/>
          <p:nvPr/>
        </p:nvSpPr>
        <p:spPr>
          <a:xfrm>
            <a:off x="-3320415" y="28003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98" name="Oval 397"/>
          <p:cNvSpPr/>
          <p:nvPr/>
        </p:nvSpPr>
        <p:spPr>
          <a:xfrm>
            <a:off x="-3320415" y="29718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99" name="Oval 398"/>
          <p:cNvSpPr/>
          <p:nvPr/>
        </p:nvSpPr>
        <p:spPr>
          <a:xfrm>
            <a:off x="-3320415" y="31432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00" name="Oval 399"/>
          <p:cNvSpPr/>
          <p:nvPr/>
        </p:nvSpPr>
        <p:spPr>
          <a:xfrm>
            <a:off x="-3320415" y="33147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01" name="Oval 400"/>
          <p:cNvSpPr/>
          <p:nvPr/>
        </p:nvSpPr>
        <p:spPr>
          <a:xfrm>
            <a:off x="-3320415" y="34861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02" name="Oval 401"/>
          <p:cNvSpPr/>
          <p:nvPr/>
        </p:nvSpPr>
        <p:spPr>
          <a:xfrm>
            <a:off x="-3320415" y="36576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03" name="Oval 402"/>
          <p:cNvSpPr/>
          <p:nvPr/>
        </p:nvSpPr>
        <p:spPr>
          <a:xfrm>
            <a:off x="-3320415" y="38290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04" name="Oval 403"/>
          <p:cNvSpPr/>
          <p:nvPr/>
        </p:nvSpPr>
        <p:spPr>
          <a:xfrm>
            <a:off x="-3320415" y="40005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05" name="Oval 404"/>
          <p:cNvSpPr/>
          <p:nvPr/>
        </p:nvSpPr>
        <p:spPr>
          <a:xfrm>
            <a:off x="-3320415" y="41719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06" name="Oval 405"/>
          <p:cNvSpPr/>
          <p:nvPr/>
        </p:nvSpPr>
        <p:spPr>
          <a:xfrm>
            <a:off x="-3320415" y="43434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07" name="Oval 406"/>
          <p:cNvSpPr/>
          <p:nvPr/>
        </p:nvSpPr>
        <p:spPr>
          <a:xfrm>
            <a:off x="-3320415" y="45148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08" name="Oval 407"/>
          <p:cNvSpPr/>
          <p:nvPr/>
        </p:nvSpPr>
        <p:spPr>
          <a:xfrm>
            <a:off x="-3320415" y="46863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09" name="Oval 408"/>
          <p:cNvSpPr/>
          <p:nvPr/>
        </p:nvSpPr>
        <p:spPr>
          <a:xfrm>
            <a:off x="-3320415" y="48577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10" name="Oval 409"/>
          <p:cNvSpPr/>
          <p:nvPr/>
        </p:nvSpPr>
        <p:spPr>
          <a:xfrm>
            <a:off x="-3834765" y="24574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11" name="Oval 410"/>
          <p:cNvSpPr/>
          <p:nvPr/>
        </p:nvSpPr>
        <p:spPr>
          <a:xfrm>
            <a:off x="-3834765" y="26289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12" name="Oval 411"/>
          <p:cNvSpPr/>
          <p:nvPr/>
        </p:nvSpPr>
        <p:spPr>
          <a:xfrm>
            <a:off x="-3834765" y="28003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13" name="Oval 412"/>
          <p:cNvSpPr/>
          <p:nvPr/>
        </p:nvSpPr>
        <p:spPr>
          <a:xfrm>
            <a:off x="-3834765" y="29718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14" name="Oval 413"/>
          <p:cNvSpPr/>
          <p:nvPr/>
        </p:nvSpPr>
        <p:spPr>
          <a:xfrm>
            <a:off x="-3834765" y="31432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15" name="Oval 414"/>
          <p:cNvSpPr/>
          <p:nvPr/>
        </p:nvSpPr>
        <p:spPr>
          <a:xfrm>
            <a:off x="-3834765" y="33147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16" name="Oval 415"/>
          <p:cNvSpPr/>
          <p:nvPr/>
        </p:nvSpPr>
        <p:spPr>
          <a:xfrm>
            <a:off x="-3834765" y="34861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17" name="Oval 416"/>
          <p:cNvSpPr/>
          <p:nvPr/>
        </p:nvSpPr>
        <p:spPr>
          <a:xfrm>
            <a:off x="-3834765" y="36576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18" name="Oval 417"/>
          <p:cNvSpPr/>
          <p:nvPr/>
        </p:nvSpPr>
        <p:spPr>
          <a:xfrm>
            <a:off x="-3834765" y="38290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19" name="Oval 418"/>
          <p:cNvSpPr/>
          <p:nvPr/>
        </p:nvSpPr>
        <p:spPr>
          <a:xfrm>
            <a:off x="-3834765" y="40005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20" name="Oval 419"/>
          <p:cNvSpPr/>
          <p:nvPr/>
        </p:nvSpPr>
        <p:spPr>
          <a:xfrm>
            <a:off x="-3834765" y="41719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21" name="Oval 420"/>
          <p:cNvSpPr/>
          <p:nvPr/>
        </p:nvSpPr>
        <p:spPr>
          <a:xfrm>
            <a:off x="-3834765" y="43434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22" name="Oval 421"/>
          <p:cNvSpPr/>
          <p:nvPr/>
        </p:nvSpPr>
        <p:spPr>
          <a:xfrm>
            <a:off x="-3834765" y="45148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23" name="Oval 422"/>
          <p:cNvSpPr/>
          <p:nvPr/>
        </p:nvSpPr>
        <p:spPr>
          <a:xfrm>
            <a:off x="-3834765" y="468630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424" name="Oval 423"/>
          <p:cNvSpPr/>
          <p:nvPr/>
        </p:nvSpPr>
        <p:spPr>
          <a:xfrm>
            <a:off x="-3834765" y="4857750"/>
            <a:ext cx="120015"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cxnSp>
        <p:nvCxnSpPr>
          <p:cNvPr id="471" name="Straight Connector 470"/>
          <p:cNvCxnSpPr/>
          <p:nvPr/>
        </p:nvCxnSpPr>
        <p:spPr>
          <a:xfrm>
            <a:off x="6943725" y="2428875"/>
            <a:ext cx="0" cy="257175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p:cNvCxnSpPr/>
          <p:nvPr/>
        </p:nvCxnSpPr>
        <p:spPr>
          <a:xfrm flipH="1">
            <a:off x="6915150" y="3286125"/>
            <a:ext cx="171450"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H="1">
            <a:off x="6915150" y="2428875"/>
            <a:ext cx="142875"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flipH="1">
            <a:off x="6943725" y="4143375"/>
            <a:ext cx="142875"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9" name="Straight Connector 478"/>
          <p:cNvCxnSpPr/>
          <p:nvPr/>
        </p:nvCxnSpPr>
        <p:spPr>
          <a:xfrm flipH="1">
            <a:off x="6915150" y="5000625"/>
            <a:ext cx="171450"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481" name="Szövegdoboz 58"/>
          <p:cNvSpPr txBox="1"/>
          <p:nvPr/>
        </p:nvSpPr>
        <p:spPr>
          <a:xfrm>
            <a:off x="5486549" y="1982148"/>
            <a:ext cx="2316660" cy="507831"/>
          </a:xfrm>
          <a:prstGeom prst="rect">
            <a:avLst/>
          </a:prstGeom>
          <a:noFill/>
          <a:ln>
            <a:noFill/>
          </a:ln>
        </p:spPr>
        <p:txBody>
          <a:bodyPr wrap="none" rtlCol="0">
            <a:spAutoFit/>
          </a:bodyPr>
          <a:lstStyle/>
          <a:p>
            <a:r>
              <a:rPr lang="en-US" sz="2700" dirty="0" err="1">
                <a:solidFill>
                  <a:srgbClr val="00B050"/>
                </a:solidFill>
                <a:latin typeface="Whipsmart" pitchFamily="34" charset="0"/>
              </a:rPr>
              <a:t>Greedo</a:t>
            </a:r>
            <a:r>
              <a:rPr lang="hu-HU" sz="2700" dirty="0">
                <a:solidFill>
                  <a:srgbClr val="00B050"/>
                </a:solidFill>
                <a:latin typeface="Whipsmart" pitchFamily="34" charset="0"/>
              </a:rPr>
              <a:t> felülete</a:t>
            </a:r>
            <a:endParaRPr lang="en-US" sz="2700" dirty="0">
              <a:solidFill>
                <a:srgbClr val="00B050"/>
              </a:solidFill>
              <a:latin typeface="Whipsmart" pitchFamily="34" charset="0"/>
            </a:endParaRPr>
          </a:p>
        </p:txBody>
      </p:sp>
      <p:grpSp>
        <p:nvGrpSpPr>
          <p:cNvPr id="507" name="Group 506"/>
          <p:cNvGrpSpPr/>
          <p:nvPr/>
        </p:nvGrpSpPr>
        <p:grpSpPr>
          <a:xfrm>
            <a:off x="1857376" y="2400300"/>
            <a:ext cx="3468532" cy="2681352"/>
            <a:chOff x="3109591" y="2063664"/>
            <a:chExt cx="4624709" cy="3575136"/>
          </a:xfrm>
        </p:grpSpPr>
        <p:cxnSp>
          <p:nvCxnSpPr>
            <p:cNvPr id="490" name="Straight Connector 489"/>
            <p:cNvCxnSpPr/>
            <p:nvPr/>
          </p:nvCxnSpPr>
          <p:spPr>
            <a:xfrm rot="18428487" flipH="1">
              <a:off x="5728708" y="4248341"/>
              <a:ext cx="2286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p:cNvCxnSpPr/>
            <p:nvPr/>
          </p:nvCxnSpPr>
          <p:spPr>
            <a:xfrm rot="18428487" flipH="1">
              <a:off x="6670400" y="4923281"/>
              <a:ext cx="1905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p:cNvCxnSpPr/>
            <p:nvPr/>
          </p:nvCxnSpPr>
          <p:spPr>
            <a:xfrm flipH="1">
              <a:off x="7658100" y="5537479"/>
              <a:ext cx="76200" cy="101321"/>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p:cNvCxnSpPr/>
            <p:nvPr/>
          </p:nvCxnSpPr>
          <p:spPr>
            <a:xfrm rot="18428487" flipH="1">
              <a:off x="3906430" y="2868090"/>
              <a:ext cx="2286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p:cNvCxnSpPr/>
            <p:nvPr/>
          </p:nvCxnSpPr>
          <p:spPr>
            <a:xfrm rot="18428487" flipH="1">
              <a:off x="2995291" y="2177964"/>
              <a:ext cx="2286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p:cNvCxnSpPr/>
            <p:nvPr/>
          </p:nvCxnSpPr>
          <p:spPr>
            <a:xfrm rot="18428487" flipH="1">
              <a:off x="4848122" y="3543030"/>
              <a:ext cx="1905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p:cNvCxnSpPr/>
            <p:nvPr/>
          </p:nvCxnSpPr>
          <p:spPr>
            <a:xfrm>
              <a:off x="3178604" y="2095500"/>
              <a:ext cx="4555696" cy="3441979"/>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505" name="Szövegdoboz 58"/>
          <p:cNvSpPr txBox="1"/>
          <p:nvPr/>
        </p:nvSpPr>
        <p:spPr>
          <a:xfrm>
            <a:off x="3483425" y="5038006"/>
            <a:ext cx="2446504" cy="507831"/>
          </a:xfrm>
          <a:prstGeom prst="rect">
            <a:avLst/>
          </a:prstGeom>
          <a:noFill/>
          <a:ln>
            <a:noFill/>
          </a:ln>
        </p:spPr>
        <p:txBody>
          <a:bodyPr wrap="none" rtlCol="0">
            <a:spAutoFit/>
          </a:bodyPr>
          <a:lstStyle/>
          <a:p>
            <a:r>
              <a:rPr lang="hu-HU" sz="2700" dirty="0">
                <a:solidFill>
                  <a:srgbClr val="7F7F7F"/>
                </a:solidFill>
                <a:latin typeface="Whipsmart" pitchFamily="34" charset="0"/>
              </a:rPr>
              <a:t>az asztal felülete</a:t>
            </a:r>
            <a:endParaRPr lang="en-US" sz="2700" dirty="0">
              <a:solidFill>
                <a:srgbClr val="7F7F7F"/>
              </a:solidFill>
              <a:latin typeface="Whipsmart" pitchFamily="34" charset="0"/>
            </a:endParaRPr>
          </a:p>
        </p:txBody>
      </p:sp>
      <p:sp>
        <p:nvSpPr>
          <p:cNvPr id="508" name="Rounded Rectangle 507"/>
          <p:cNvSpPr/>
          <p:nvPr/>
        </p:nvSpPr>
        <p:spPr>
          <a:xfrm>
            <a:off x="3275844" y="3529373"/>
            <a:ext cx="579834" cy="471128"/>
          </a:xfrm>
          <a:prstGeom prst="roundRect">
            <a:avLst/>
          </a:prstGeom>
          <a:solidFill>
            <a:srgbClr val="7F7F7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Whipsmart" panose="020B0502030203050204" pitchFamily="34" charset="0"/>
              </a:rPr>
              <a:t>27</a:t>
            </a:r>
          </a:p>
        </p:txBody>
      </p:sp>
      <p:sp>
        <p:nvSpPr>
          <p:cNvPr id="509" name="Rounded Rectangle 508"/>
          <p:cNvSpPr/>
          <p:nvPr/>
        </p:nvSpPr>
        <p:spPr>
          <a:xfrm>
            <a:off x="6653808" y="2613616"/>
            <a:ext cx="579834" cy="471128"/>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Whipsmart" panose="020B0502030203050204" pitchFamily="34" charset="0"/>
              </a:rPr>
              <a:t>0</a:t>
            </a:r>
          </a:p>
        </p:txBody>
      </p:sp>
      <p:sp>
        <p:nvSpPr>
          <p:cNvPr id="510" name="Rounded Rectangle 509"/>
          <p:cNvSpPr/>
          <p:nvPr/>
        </p:nvSpPr>
        <p:spPr>
          <a:xfrm>
            <a:off x="6653808" y="2612080"/>
            <a:ext cx="579834" cy="471128"/>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Whipsmart" panose="020B0502030203050204" pitchFamily="34" charset="0"/>
              </a:rPr>
              <a:t>5</a:t>
            </a:r>
          </a:p>
        </p:txBody>
      </p:sp>
      <p:sp>
        <p:nvSpPr>
          <p:cNvPr id="511" name="Rounded Rectangle 510"/>
          <p:cNvSpPr/>
          <p:nvPr/>
        </p:nvSpPr>
        <p:spPr>
          <a:xfrm>
            <a:off x="6653808" y="2610544"/>
            <a:ext cx="579834" cy="471128"/>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Whipsmart" panose="020B0502030203050204" pitchFamily="34" charset="0"/>
              </a:rPr>
              <a:t>10</a:t>
            </a:r>
          </a:p>
        </p:txBody>
      </p:sp>
      <p:sp>
        <p:nvSpPr>
          <p:cNvPr id="512" name="Rounded Rectangle 511"/>
          <p:cNvSpPr/>
          <p:nvPr/>
        </p:nvSpPr>
        <p:spPr>
          <a:xfrm>
            <a:off x="6657380" y="2611956"/>
            <a:ext cx="579834" cy="471128"/>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Whipsmart" panose="020B0502030203050204" pitchFamily="34" charset="0"/>
              </a:rPr>
              <a:t>15</a:t>
            </a:r>
          </a:p>
        </p:txBody>
      </p:sp>
      <p:sp>
        <p:nvSpPr>
          <p:cNvPr id="513" name="Rounded Rectangle 512"/>
          <p:cNvSpPr/>
          <p:nvPr/>
        </p:nvSpPr>
        <p:spPr>
          <a:xfrm>
            <a:off x="6657380" y="2610544"/>
            <a:ext cx="579834" cy="471128"/>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Whipsmart" panose="020B0502030203050204" pitchFamily="34" charset="0"/>
              </a:rPr>
              <a:t>20</a:t>
            </a:r>
          </a:p>
        </p:txBody>
      </p:sp>
      <p:sp>
        <p:nvSpPr>
          <p:cNvPr id="514" name="Rounded Rectangle 513"/>
          <p:cNvSpPr/>
          <p:nvPr/>
        </p:nvSpPr>
        <p:spPr>
          <a:xfrm>
            <a:off x="6657380" y="2610544"/>
            <a:ext cx="579834" cy="471128"/>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Whipsmart" panose="020B0502030203050204" pitchFamily="34" charset="0"/>
              </a:rPr>
              <a:t>25</a:t>
            </a:r>
          </a:p>
        </p:txBody>
      </p:sp>
      <p:sp>
        <p:nvSpPr>
          <p:cNvPr id="515" name="Rounded Rectangle 514"/>
          <p:cNvSpPr/>
          <p:nvPr/>
        </p:nvSpPr>
        <p:spPr>
          <a:xfrm>
            <a:off x="6657975" y="2614973"/>
            <a:ext cx="579834" cy="471128"/>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Whipsmart" panose="020B0502030203050204" pitchFamily="34" charset="0"/>
              </a:rPr>
              <a:t>30</a:t>
            </a:r>
          </a:p>
        </p:txBody>
      </p:sp>
      <p:sp>
        <p:nvSpPr>
          <p:cNvPr id="516" name="Rounded Rectangle 515"/>
          <p:cNvSpPr/>
          <p:nvPr/>
        </p:nvSpPr>
        <p:spPr>
          <a:xfrm>
            <a:off x="6657975" y="2614973"/>
            <a:ext cx="579834" cy="471128"/>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Whipsmart" panose="020B0502030203050204" pitchFamily="34" charset="0"/>
              </a:rPr>
              <a:t>35</a:t>
            </a:r>
          </a:p>
        </p:txBody>
      </p:sp>
      <p:sp>
        <p:nvSpPr>
          <p:cNvPr id="517" name="Rounded Rectangle 516"/>
          <p:cNvSpPr/>
          <p:nvPr/>
        </p:nvSpPr>
        <p:spPr>
          <a:xfrm>
            <a:off x="6653808" y="2614973"/>
            <a:ext cx="579834" cy="471128"/>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Whipsmart" panose="020B0502030203050204" pitchFamily="34" charset="0"/>
              </a:rPr>
              <a:t>40</a:t>
            </a:r>
          </a:p>
        </p:txBody>
      </p:sp>
      <p:sp>
        <p:nvSpPr>
          <p:cNvPr id="518" name="Rounded Rectangle 517"/>
          <p:cNvSpPr/>
          <p:nvPr/>
        </p:nvSpPr>
        <p:spPr>
          <a:xfrm>
            <a:off x="6660356" y="2614973"/>
            <a:ext cx="579834" cy="471128"/>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Whipsmart" panose="020B0502030203050204" pitchFamily="34" charset="0"/>
              </a:rPr>
              <a:t>45</a:t>
            </a:r>
          </a:p>
        </p:txBody>
      </p:sp>
    </p:spTree>
    <p:extLst>
      <p:ext uri="{BB962C8B-B14F-4D97-AF65-F5344CB8AC3E}">
        <p14:creationId xmlns:p14="http://schemas.microsoft.com/office/powerpoint/2010/main" val="2492992792"/>
      </p:ext>
    </p:extLst>
  </p:cSld>
  <p:clrMapOvr>
    <a:masterClrMapping/>
  </p:clrMapOvr>
  <mc:AlternateContent xmlns:mc="http://schemas.openxmlformats.org/markup-compatibility/2006" xmlns:p14="http://schemas.microsoft.com/office/powerpoint/2010/main">
    <mc:Choice Requires="p14">
      <p:transition spd="slow" p14:dur="8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fill="hold" grpId="0" nodeType="clickEffect">
                                  <p:stCondLst>
                                    <p:cond delay="0"/>
                                  </p:stCondLst>
                                  <p:childTnLst>
                                    <p:animMotion origin="layout" path="M -3.88889E-6 -2.22222E-6 L 1.44966 -2.22222E-6 " pathEditMode="relative" rAng="0" ptsTypes="AA">
                                      <p:cBhvr>
                                        <p:cTn id="6" dur="10000" fill="hold"/>
                                        <p:tgtEl>
                                          <p:spTgt spid="47"/>
                                        </p:tgtEl>
                                        <p:attrNameLst>
                                          <p:attrName>ppt_x</p:attrName>
                                          <p:attrName>ppt_y</p:attrName>
                                        </p:attrNameLst>
                                      </p:cBhvr>
                                      <p:rCtr x="72483" y="0"/>
                                    </p:animMotion>
                                  </p:childTnLst>
                                </p:cTn>
                              </p:par>
                              <p:par>
                                <p:cTn id="7" presetID="63" presetClass="path" presetSubtype="0" fill="hold" grpId="0" nodeType="withEffect">
                                  <p:stCondLst>
                                    <p:cond delay="0"/>
                                  </p:stCondLst>
                                  <p:childTnLst>
                                    <p:animMotion origin="layout" path="M -3.88889E-6 4.44444E-6 L 1.44966 4.44444E-6 " pathEditMode="relative" rAng="0" ptsTypes="AA">
                                      <p:cBhvr>
                                        <p:cTn id="8" dur="10000" fill="hold"/>
                                        <p:tgtEl>
                                          <p:spTgt spid="291"/>
                                        </p:tgtEl>
                                        <p:attrNameLst>
                                          <p:attrName>ppt_x</p:attrName>
                                          <p:attrName>ppt_y</p:attrName>
                                        </p:attrNameLst>
                                      </p:cBhvr>
                                      <p:rCtr x="72483" y="0"/>
                                    </p:animMotion>
                                  </p:childTnLst>
                                </p:cTn>
                              </p:par>
                              <p:par>
                                <p:cTn id="9" presetID="63" presetClass="path" presetSubtype="0" fill="hold" grpId="0" nodeType="withEffect">
                                  <p:stCondLst>
                                    <p:cond delay="0"/>
                                  </p:stCondLst>
                                  <p:childTnLst>
                                    <p:animMotion origin="layout" path="M -3.88889E-6 1.11111E-6 L 1.44966 1.11111E-6 " pathEditMode="relative" rAng="0" ptsTypes="AA">
                                      <p:cBhvr>
                                        <p:cTn id="10" dur="10000" fill="hold"/>
                                        <p:tgtEl>
                                          <p:spTgt spid="292"/>
                                        </p:tgtEl>
                                        <p:attrNameLst>
                                          <p:attrName>ppt_x</p:attrName>
                                          <p:attrName>ppt_y</p:attrName>
                                        </p:attrNameLst>
                                      </p:cBhvr>
                                      <p:rCtr x="72483" y="0"/>
                                    </p:animMotion>
                                  </p:childTnLst>
                                </p:cTn>
                              </p:par>
                              <p:par>
                                <p:cTn id="11" presetID="63" presetClass="path" presetSubtype="0" fill="hold" grpId="0" nodeType="withEffect">
                                  <p:stCondLst>
                                    <p:cond delay="0"/>
                                  </p:stCondLst>
                                  <p:childTnLst>
                                    <p:animMotion origin="layout" path="M -3.88889E-6 -2.22222E-6 L 1.44966 -2.22222E-6 " pathEditMode="relative" rAng="0" ptsTypes="AA">
                                      <p:cBhvr>
                                        <p:cTn id="12" dur="10000" fill="hold"/>
                                        <p:tgtEl>
                                          <p:spTgt spid="293"/>
                                        </p:tgtEl>
                                        <p:attrNameLst>
                                          <p:attrName>ppt_x</p:attrName>
                                          <p:attrName>ppt_y</p:attrName>
                                        </p:attrNameLst>
                                      </p:cBhvr>
                                      <p:rCtr x="72483" y="0"/>
                                    </p:animMotion>
                                  </p:childTnLst>
                                </p:cTn>
                              </p:par>
                              <p:par>
                                <p:cTn id="13" presetID="63" presetClass="path" presetSubtype="0" fill="hold" grpId="0" nodeType="withEffect">
                                  <p:stCondLst>
                                    <p:cond delay="0"/>
                                  </p:stCondLst>
                                  <p:childTnLst>
                                    <p:animMotion origin="layout" path="M -3.88889E-6 4.44444E-6 L 1.44966 4.44444E-6 " pathEditMode="relative" rAng="0" ptsTypes="AA">
                                      <p:cBhvr>
                                        <p:cTn id="14" dur="10000" fill="hold"/>
                                        <p:tgtEl>
                                          <p:spTgt spid="294"/>
                                        </p:tgtEl>
                                        <p:attrNameLst>
                                          <p:attrName>ppt_x</p:attrName>
                                          <p:attrName>ppt_y</p:attrName>
                                        </p:attrNameLst>
                                      </p:cBhvr>
                                      <p:rCtr x="72483" y="0"/>
                                    </p:animMotion>
                                  </p:childTnLst>
                                </p:cTn>
                              </p:par>
                              <p:par>
                                <p:cTn id="15" presetID="63" presetClass="path" presetSubtype="0" fill="hold" grpId="0" nodeType="withEffect">
                                  <p:stCondLst>
                                    <p:cond delay="0"/>
                                  </p:stCondLst>
                                  <p:childTnLst>
                                    <p:animMotion origin="layout" path="M -3.88889E-6 1.11111E-6 L 1.44966 1.11111E-6 " pathEditMode="relative" rAng="0" ptsTypes="AA">
                                      <p:cBhvr>
                                        <p:cTn id="16" dur="10000" fill="hold"/>
                                        <p:tgtEl>
                                          <p:spTgt spid="295"/>
                                        </p:tgtEl>
                                        <p:attrNameLst>
                                          <p:attrName>ppt_x</p:attrName>
                                          <p:attrName>ppt_y</p:attrName>
                                        </p:attrNameLst>
                                      </p:cBhvr>
                                      <p:rCtr x="72483" y="0"/>
                                    </p:animMotion>
                                  </p:childTnLst>
                                </p:cTn>
                              </p:par>
                              <p:par>
                                <p:cTn id="17" presetID="63" presetClass="path" presetSubtype="0" fill="hold" grpId="0" nodeType="withEffect">
                                  <p:stCondLst>
                                    <p:cond delay="0"/>
                                  </p:stCondLst>
                                  <p:childTnLst>
                                    <p:animMotion origin="layout" path="M -3.88889E-6 -2.22222E-6 L 1.44966 -2.22222E-6 " pathEditMode="relative" rAng="0" ptsTypes="AA">
                                      <p:cBhvr>
                                        <p:cTn id="18" dur="10000" fill="hold"/>
                                        <p:tgtEl>
                                          <p:spTgt spid="296"/>
                                        </p:tgtEl>
                                        <p:attrNameLst>
                                          <p:attrName>ppt_x</p:attrName>
                                          <p:attrName>ppt_y</p:attrName>
                                        </p:attrNameLst>
                                      </p:cBhvr>
                                      <p:rCtr x="72483" y="0"/>
                                    </p:animMotion>
                                  </p:childTnLst>
                                </p:cTn>
                              </p:par>
                              <p:par>
                                <p:cTn id="19" presetID="63" presetClass="path" presetSubtype="0" fill="hold" grpId="0" nodeType="withEffect">
                                  <p:stCondLst>
                                    <p:cond delay="0"/>
                                  </p:stCondLst>
                                  <p:childTnLst>
                                    <p:animMotion origin="layout" path="M -3.88889E-6 4.44444E-6 L 1.44966 4.44444E-6 " pathEditMode="relative" rAng="0" ptsTypes="AA">
                                      <p:cBhvr>
                                        <p:cTn id="20" dur="10000" fill="hold"/>
                                        <p:tgtEl>
                                          <p:spTgt spid="297"/>
                                        </p:tgtEl>
                                        <p:attrNameLst>
                                          <p:attrName>ppt_x</p:attrName>
                                          <p:attrName>ppt_y</p:attrName>
                                        </p:attrNameLst>
                                      </p:cBhvr>
                                      <p:rCtr x="72483" y="0"/>
                                    </p:animMotion>
                                  </p:childTnLst>
                                </p:cTn>
                              </p:par>
                              <p:par>
                                <p:cTn id="21" presetID="63" presetClass="path" presetSubtype="0" fill="hold" grpId="0" nodeType="withEffect">
                                  <p:stCondLst>
                                    <p:cond delay="0"/>
                                  </p:stCondLst>
                                  <p:childTnLst>
                                    <p:animMotion origin="layout" path="M -3.88889E-6 1.11111E-6 L 1.44966 1.11111E-6 " pathEditMode="relative" rAng="0" ptsTypes="AA">
                                      <p:cBhvr>
                                        <p:cTn id="22" dur="10000" fill="hold"/>
                                        <p:tgtEl>
                                          <p:spTgt spid="298"/>
                                        </p:tgtEl>
                                        <p:attrNameLst>
                                          <p:attrName>ppt_x</p:attrName>
                                          <p:attrName>ppt_y</p:attrName>
                                        </p:attrNameLst>
                                      </p:cBhvr>
                                      <p:rCtr x="72483" y="0"/>
                                    </p:animMotion>
                                  </p:childTnLst>
                                </p:cTn>
                              </p:par>
                              <p:par>
                                <p:cTn id="23" presetID="63" presetClass="path" presetSubtype="0" fill="hold" grpId="0" nodeType="withEffect">
                                  <p:stCondLst>
                                    <p:cond delay="0"/>
                                  </p:stCondLst>
                                  <p:childTnLst>
                                    <p:animMotion origin="layout" path="M -3.88889E-6 -2.22222E-6 L 1.44966 -2.22222E-6 " pathEditMode="relative" rAng="0" ptsTypes="AA">
                                      <p:cBhvr>
                                        <p:cTn id="24" dur="10000" fill="hold"/>
                                        <p:tgtEl>
                                          <p:spTgt spid="299"/>
                                        </p:tgtEl>
                                        <p:attrNameLst>
                                          <p:attrName>ppt_x</p:attrName>
                                          <p:attrName>ppt_y</p:attrName>
                                        </p:attrNameLst>
                                      </p:cBhvr>
                                      <p:rCtr x="72483" y="0"/>
                                    </p:animMotion>
                                  </p:childTnLst>
                                </p:cTn>
                              </p:par>
                              <p:par>
                                <p:cTn id="25" presetID="63" presetClass="path" presetSubtype="0" fill="hold" grpId="0" nodeType="withEffect">
                                  <p:stCondLst>
                                    <p:cond delay="0"/>
                                  </p:stCondLst>
                                  <p:childTnLst>
                                    <p:animMotion origin="layout" path="M -3.88889E-6 4.44444E-6 L 1.44966 4.44444E-6 " pathEditMode="relative" rAng="0" ptsTypes="AA">
                                      <p:cBhvr>
                                        <p:cTn id="26" dur="10000" fill="hold"/>
                                        <p:tgtEl>
                                          <p:spTgt spid="300"/>
                                        </p:tgtEl>
                                        <p:attrNameLst>
                                          <p:attrName>ppt_x</p:attrName>
                                          <p:attrName>ppt_y</p:attrName>
                                        </p:attrNameLst>
                                      </p:cBhvr>
                                      <p:rCtr x="72483" y="0"/>
                                    </p:animMotion>
                                  </p:childTnLst>
                                </p:cTn>
                              </p:par>
                              <p:par>
                                <p:cTn id="27" presetID="63" presetClass="path" presetSubtype="0" fill="hold" grpId="0" nodeType="withEffect">
                                  <p:stCondLst>
                                    <p:cond delay="0"/>
                                  </p:stCondLst>
                                  <p:childTnLst>
                                    <p:animMotion origin="layout" path="M -3.88889E-6 1.11111E-6 L 1.44966 1.11111E-6 " pathEditMode="relative" rAng="0" ptsTypes="AA">
                                      <p:cBhvr>
                                        <p:cTn id="28" dur="10000" fill="hold"/>
                                        <p:tgtEl>
                                          <p:spTgt spid="301"/>
                                        </p:tgtEl>
                                        <p:attrNameLst>
                                          <p:attrName>ppt_x</p:attrName>
                                          <p:attrName>ppt_y</p:attrName>
                                        </p:attrNameLst>
                                      </p:cBhvr>
                                      <p:rCtr x="72483" y="0"/>
                                    </p:animMotion>
                                  </p:childTnLst>
                                </p:cTn>
                              </p:par>
                              <p:par>
                                <p:cTn id="29" presetID="63" presetClass="path" presetSubtype="0" fill="hold" grpId="0" nodeType="withEffect">
                                  <p:stCondLst>
                                    <p:cond delay="0"/>
                                  </p:stCondLst>
                                  <p:childTnLst>
                                    <p:animMotion origin="layout" path="M -3.88889E-6 -2.22222E-6 L 1.44966 -2.22222E-6 " pathEditMode="relative" rAng="0" ptsTypes="AA">
                                      <p:cBhvr>
                                        <p:cTn id="30" dur="10000" fill="hold"/>
                                        <p:tgtEl>
                                          <p:spTgt spid="302"/>
                                        </p:tgtEl>
                                        <p:attrNameLst>
                                          <p:attrName>ppt_x</p:attrName>
                                          <p:attrName>ppt_y</p:attrName>
                                        </p:attrNameLst>
                                      </p:cBhvr>
                                      <p:rCtr x="72483" y="0"/>
                                    </p:animMotion>
                                  </p:childTnLst>
                                </p:cTn>
                              </p:par>
                              <p:par>
                                <p:cTn id="31" presetID="63" presetClass="path" presetSubtype="0" fill="hold" grpId="0" nodeType="withEffect">
                                  <p:stCondLst>
                                    <p:cond delay="0"/>
                                  </p:stCondLst>
                                  <p:childTnLst>
                                    <p:animMotion origin="layout" path="M -3.88889E-6 4.44444E-6 L 1.44966 4.44444E-6 " pathEditMode="relative" rAng="0" ptsTypes="AA">
                                      <p:cBhvr>
                                        <p:cTn id="32" dur="10000" fill="hold"/>
                                        <p:tgtEl>
                                          <p:spTgt spid="303"/>
                                        </p:tgtEl>
                                        <p:attrNameLst>
                                          <p:attrName>ppt_x</p:attrName>
                                          <p:attrName>ppt_y</p:attrName>
                                        </p:attrNameLst>
                                      </p:cBhvr>
                                      <p:rCtr x="72483" y="0"/>
                                    </p:animMotion>
                                  </p:childTnLst>
                                </p:cTn>
                              </p:par>
                              <p:par>
                                <p:cTn id="33" presetID="63" presetClass="path" presetSubtype="0" fill="hold" grpId="0" nodeType="withEffect">
                                  <p:stCondLst>
                                    <p:cond delay="0"/>
                                  </p:stCondLst>
                                  <p:childTnLst>
                                    <p:animMotion origin="layout" path="M -3.88889E-6 1.11111E-6 L 1.44966 1.11111E-6 " pathEditMode="relative" rAng="0" ptsTypes="AA">
                                      <p:cBhvr>
                                        <p:cTn id="34" dur="10000" fill="hold"/>
                                        <p:tgtEl>
                                          <p:spTgt spid="304"/>
                                        </p:tgtEl>
                                        <p:attrNameLst>
                                          <p:attrName>ppt_x</p:attrName>
                                          <p:attrName>ppt_y</p:attrName>
                                        </p:attrNameLst>
                                      </p:cBhvr>
                                      <p:rCtr x="72483" y="0"/>
                                    </p:animMotion>
                                  </p:childTnLst>
                                </p:cTn>
                              </p:par>
                              <p:par>
                                <p:cTn id="35" presetID="63" presetClass="path" presetSubtype="0" fill="hold" grpId="0" nodeType="withEffect">
                                  <p:stCondLst>
                                    <p:cond delay="0"/>
                                  </p:stCondLst>
                                  <p:childTnLst>
                                    <p:animMotion origin="layout" path="M 2.5E-6 -2.22222E-6 L 1.44965 -2.22222E-6 " pathEditMode="relative" rAng="0" ptsTypes="AA">
                                      <p:cBhvr>
                                        <p:cTn id="36" dur="10000" fill="hold"/>
                                        <p:tgtEl>
                                          <p:spTgt spid="305"/>
                                        </p:tgtEl>
                                        <p:attrNameLst>
                                          <p:attrName>ppt_x</p:attrName>
                                          <p:attrName>ppt_y</p:attrName>
                                        </p:attrNameLst>
                                      </p:cBhvr>
                                      <p:rCtr x="72483" y="0"/>
                                    </p:animMotion>
                                  </p:childTnLst>
                                </p:cTn>
                              </p:par>
                              <p:par>
                                <p:cTn id="37" presetID="63" presetClass="path" presetSubtype="0" fill="hold" grpId="0" nodeType="withEffect">
                                  <p:stCondLst>
                                    <p:cond delay="0"/>
                                  </p:stCondLst>
                                  <p:childTnLst>
                                    <p:animMotion origin="layout" path="M 2.5E-6 4.44444E-6 L 1.44965 4.44444E-6 " pathEditMode="relative" rAng="0" ptsTypes="AA">
                                      <p:cBhvr>
                                        <p:cTn id="38" dur="10000" fill="hold"/>
                                        <p:tgtEl>
                                          <p:spTgt spid="306"/>
                                        </p:tgtEl>
                                        <p:attrNameLst>
                                          <p:attrName>ppt_x</p:attrName>
                                          <p:attrName>ppt_y</p:attrName>
                                        </p:attrNameLst>
                                      </p:cBhvr>
                                      <p:rCtr x="72483" y="0"/>
                                    </p:animMotion>
                                  </p:childTnLst>
                                </p:cTn>
                              </p:par>
                              <p:par>
                                <p:cTn id="39" presetID="63" presetClass="path" presetSubtype="0" fill="hold" grpId="0" nodeType="withEffect">
                                  <p:stCondLst>
                                    <p:cond delay="0"/>
                                  </p:stCondLst>
                                  <p:childTnLst>
                                    <p:animMotion origin="layout" path="M 2.5E-6 1.11111E-6 L 1.44965 1.11111E-6 " pathEditMode="relative" rAng="0" ptsTypes="AA">
                                      <p:cBhvr>
                                        <p:cTn id="40" dur="10000" fill="hold"/>
                                        <p:tgtEl>
                                          <p:spTgt spid="307"/>
                                        </p:tgtEl>
                                        <p:attrNameLst>
                                          <p:attrName>ppt_x</p:attrName>
                                          <p:attrName>ppt_y</p:attrName>
                                        </p:attrNameLst>
                                      </p:cBhvr>
                                      <p:rCtr x="72483" y="0"/>
                                    </p:animMotion>
                                  </p:childTnLst>
                                </p:cTn>
                              </p:par>
                              <p:par>
                                <p:cTn id="41" presetID="63" presetClass="path" presetSubtype="0" fill="hold" grpId="0" nodeType="withEffect">
                                  <p:stCondLst>
                                    <p:cond delay="0"/>
                                  </p:stCondLst>
                                  <p:childTnLst>
                                    <p:animMotion origin="layout" path="M 2.5E-6 -2.22222E-6 L 1.44965 -2.22222E-6 " pathEditMode="relative" rAng="0" ptsTypes="AA">
                                      <p:cBhvr>
                                        <p:cTn id="42" dur="10000" fill="hold"/>
                                        <p:tgtEl>
                                          <p:spTgt spid="308"/>
                                        </p:tgtEl>
                                        <p:attrNameLst>
                                          <p:attrName>ppt_x</p:attrName>
                                          <p:attrName>ppt_y</p:attrName>
                                        </p:attrNameLst>
                                      </p:cBhvr>
                                      <p:rCtr x="72483" y="0"/>
                                    </p:animMotion>
                                  </p:childTnLst>
                                </p:cTn>
                              </p:par>
                              <p:par>
                                <p:cTn id="43" presetID="63" presetClass="path" presetSubtype="0" fill="hold" grpId="0" nodeType="withEffect">
                                  <p:stCondLst>
                                    <p:cond delay="0"/>
                                  </p:stCondLst>
                                  <p:childTnLst>
                                    <p:animMotion origin="layout" path="M 2.5E-6 4.44444E-6 L 1.44965 4.44444E-6 " pathEditMode="relative" rAng="0" ptsTypes="AA">
                                      <p:cBhvr>
                                        <p:cTn id="44" dur="10000" fill="hold"/>
                                        <p:tgtEl>
                                          <p:spTgt spid="309"/>
                                        </p:tgtEl>
                                        <p:attrNameLst>
                                          <p:attrName>ppt_x</p:attrName>
                                          <p:attrName>ppt_y</p:attrName>
                                        </p:attrNameLst>
                                      </p:cBhvr>
                                      <p:rCtr x="72483" y="0"/>
                                    </p:animMotion>
                                  </p:childTnLst>
                                </p:cTn>
                              </p:par>
                              <p:par>
                                <p:cTn id="45" presetID="63" presetClass="path" presetSubtype="0" fill="hold" grpId="0" nodeType="withEffect">
                                  <p:stCondLst>
                                    <p:cond delay="0"/>
                                  </p:stCondLst>
                                  <p:childTnLst>
                                    <p:animMotion origin="layout" path="M 2.5E-6 1.11111E-6 L 1.44965 1.11111E-6 " pathEditMode="relative" rAng="0" ptsTypes="AA">
                                      <p:cBhvr>
                                        <p:cTn id="46" dur="10000" fill="hold"/>
                                        <p:tgtEl>
                                          <p:spTgt spid="310"/>
                                        </p:tgtEl>
                                        <p:attrNameLst>
                                          <p:attrName>ppt_x</p:attrName>
                                          <p:attrName>ppt_y</p:attrName>
                                        </p:attrNameLst>
                                      </p:cBhvr>
                                      <p:rCtr x="72483" y="0"/>
                                    </p:animMotion>
                                  </p:childTnLst>
                                </p:cTn>
                              </p:par>
                              <p:par>
                                <p:cTn id="47" presetID="63" presetClass="path" presetSubtype="0" fill="hold" grpId="0" nodeType="withEffect">
                                  <p:stCondLst>
                                    <p:cond delay="0"/>
                                  </p:stCondLst>
                                  <p:childTnLst>
                                    <p:animMotion origin="layout" path="M 2.5E-6 -2.22222E-6 L 1.44965 -2.22222E-6 " pathEditMode="relative" rAng="0" ptsTypes="AA">
                                      <p:cBhvr>
                                        <p:cTn id="48" dur="10000" fill="hold"/>
                                        <p:tgtEl>
                                          <p:spTgt spid="311"/>
                                        </p:tgtEl>
                                        <p:attrNameLst>
                                          <p:attrName>ppt_x</p:attrName>
                                          <p:attrName>ppt_y</p:attrName>
                                        </p:attrNameLst>
                                      </p:cBhvr>
                                      <p:rCtr x="72483" y="0"/>
                                    </p:animMotion>
                                  </p:childTnLst>
                                </p:cTn>
                              </p:par>
                              <p:par>
                                <p:cTn id="49" presetID="63" presetClass="path" presetSubtype="0" fill="hold" grpId="0" nodeType="withEffect">
                                  <p:stCondLst>
                                    <p:cond delay="0"/>
                                  </p:stCondLst>
                                  <p:childTnLst>
                                    <p:animMotion origin="layout" path="M 2.5E-6 4.44444E-6 L 1.44965 4.44444E-6 " pathEditMode="relative" rAng="0" ptsTypes="AA">
                                      <p:cBhvr>
                                        <p:cTn id="50" dur="10000" fill="hold"/>
                                        <p:tgtEl>
                                          <p:spTgt spid="312"/>
                                        </p:tgtEl>
                                        <p:attrNameLst>
                                          <p:attrName>ppt_x</p:attrName>
                                          <p:attrName>ppt_y</p:attrName>
                                        </p:attrNameLst>
                                      </p:cBhvr>
                                      <p:rCtr x="72483" y="0"/>
                                    </p:animMotion>
                                  </p:childTnLst>
                                </p:cTn>
                              </p:par>
                              <p:par>
                                <p:cTn id="51" presetID="63" presetClass="path" presetSubtype="0" fill="hold" grpId="0" nodeType="withEffect">
                                  <p:stCondLst>
                                    <p:cond delay="0"/>
                                  </p:stCondLst>
                                  <p:childTnLst>
                                    <p:animMotion origin="layout" path="M 2.5E-6 1.11111E-6 L 1.44965 1.11111E-6 " pathEditMode="relative" rAng="0" ptsTypes="AA">
                                      <p:cBhvr>
                                        <p:cTn id="52" dur="10000" fill="hold"/>
                                        <p:tgtEl>
                                          <p:spTgt spid="313"/>
                                        </p:tgtEl>
                                        <p:attrNameLst>
                                          <p:attrName>ppt_x</p:attrName>
                                          <p:attrName>ppt_y</p:attrName>
                                        </p:attrNameLst>
                                      </p:cBhvr>
                                      <p:rCtr x="72483" y="0"/>
                                    </p:animMotion>
                                  </p:childTnLst>
                                </p:cTn>
                              </p:par>
                              <p:par>
                                <p:cTn id="53" presetID="63" presetClass="path" presetSubtype="0" fill="hold" grpId="0" nodeType="withEffect">
                                  <p:stCondLst>
                                    <p:cond delay="0"/>
                                  </p:stCondLst>
                                  <p:childTnLst>
                                    <p:animMotion origin="layout" path="M 2.5E-6 -2.22222E-6 L 1.44965 -2.22222E-6 " pathEditMode="relative" rAng="0" ptsTypes="AA">
                                      <p:cBhvr>
                                        <p:cTn id="54" dur="10000" fill="hold"/>
                                        <p:tgtEl>
                                          <p:spTgt spid="314"/>
                                        </p:tgtEl>
                                        <p:attrNameLst>
                                          <p:attrName>ppt_x</p:attrName>
                                          <p:attrName>ppt_y</p:attrName>
                                        </p:attrNameLst>
                                      </p:cBhvr>
                                      <p:rCtr x="72483" y="0"/>
                                    </p:animMotion>
                                  </p:childTnLst>
                                </p:cTn>
                              </p:par>
                              <p:par>
                                <p:cTn id="55" presetID="63" presetClass="path" presetSubtype="0" fill="hold" grpId="0" nodeType="withEffect">
                                  <p:stCondLst>
                                    <p:cond delay="0"/>
                                  </p:stCondLst>
                                  <p:childTnLst>
                                    <p:animMotion origin="layout" path="M 2.5E-6 4.44444E-6 L 1.44965 4.44444E-6 " pathEditMode="relative" rAng="0" ptsTypes="AA">
                                      <p:cBhvr>
                                        <p:cTn id="56" dur="10000" fill="hold"/>
                                        <p:tgtEl>
                                          <p:spTgt spid="315"/>
                                        </p:tgtEl>
                                        <p:attrNameLst>
                                          <p:attrName>ppt_x</p:attrName>
                                          <p:attrName>ppt_y</p:attrName>
                                        </p:attrNameLst>
                                      </p:cBhvr>
                                      <p:rCtr x="72483" y="0"/>
                                    </p:animMotion>
                                  </p:childTnLst>
                                </p:cTn>
                              </p:par>
                              <p:par>
                                <p:cTn id="57" presetID="63" presetClass="path" presetSubtype="0" fill="hold" grpId="0" nodeType="withEffect">
                                  <p:stCondLst>
                                    <p:cond delay="0"/>
                                  </p:stCondLst>
                                  <p:childTnLst>
                                    <p:animMotion origin="layout" path="M 2.5E-6 1.11111E-6 L 1.44965 1.11111E-6 " pathEditMode="relative" rAng="0" ptsTypes="AA">
                                      <p:cBhvr>
                                        <p:cTn id="58" dur="10000" fill="hold"/>
                                        <p:tgtEl>
                                          <p:spTgt spid="316"/>
                                        </p:tgtEl>
                                        <p:attrNameLst>
                                          <p:attrName>ppt_x</p:attrName>
                                          <p:attrName>ppt_y</p:attrName>
                                        </p:attrNameLst>
                                      </p:cBhvr>
                                      <p:rCtr x="72483" y="0"/>
                                    </p:animMotion>
                                  </p:childTnLst>
                                </p:cTn>
                              </p:par>
                              <p:par>
                                <p:cTn id="59" presetID="63" presetClass="path" presetSubtype="0" fill="hold" grpId="0" nodeType="withEffect">
                                  <p:stCondLst>
                                    <p:cond delay="0"/>
                                  </p:stCondLst>
                                  <p:childTnLst>
                                    <p:animMotion origin="layout" path="M 2.5E-6 -2.22222E-6 L 1.44965 -2.22222E-6 " pathEditMode="relative" rAng="0" ptsTypes="AA">
                                      <p:cBhvr>
                                        <p:cTn id="60" dur="10000" fill="hold"/>
                                        <p:tgtEl>
                                          <p:spTgt spid="317"/>
                                        </p:tgtEl>
                                        <p:attrNameLst>
                                          <p:attrName>ppt_x</p:attrName>
                                          <p:attrName>ppt_y</p:attrName>
                                        </p:attrNameLst>
                                      </p:cBhvr>
                                      <p:rCtr x="72483" y="0"/>
                                    </p:animMotion>
                                  </p:childTnLst>
                                </p:cTn>
                              </p:par>
                              <p:par>
                                <p:cTn id="61" presetID="63" presetClass="path" presetSubtype="0" fill="hold" grpId="0" nodeType="withEffect">
                                  <p:stCondLst>
                                    <p:cond delay="0"/>
                                  </p:stCondLst>
                                  <p:childTnLst>
                                    <p:animMotion origin="layout" path="M 2.5E-6 4.44444E-6 L 1.44965 4.44444E-6 " pathEditMode="relative" rAng="0" ptsTypes="AA">
                                      <p:cBhvr>
                                        <p:cTn id="62" dur="10000" fill="hold"/>
                                        <p:tgtEl>
                                          <p:spTgt spid="318"/>
                                        </p:tgtEl>
                                        <p:attrNameLst>
                                          <p:attrName>ppt_x</p:attrName>
                                          <p:attrName>ppt_y</p:attrName>
                                        </p:attrNameLst>
                                      </p:cBhvr>
                                      <p:rCtr x="72483" y="0"/>
                                    </p:animMotion>
                                  </p:childTnLst>
                                </p:cTn>
                              </p:par>
                              <p:par>
                                <p:cTn id="63" presetID="63" presetClass="path" presetSubtype="0" fill="hold" grpId="0" nodeType="withEffect">
                                  <p:stCondLst>
                                    <p:cond delay="0"/>
                                  </p:stCondLst>
                                  <p:childTnLst>
                                    <p:animMotion origin="layout" path="M 2.5E-6 1.11111E-6 L 1.44965 1.11111E-6 " pathEditMode="relative" rAng="0" ptsTypes="AA">
                                      <p:cBhvr>
                                        <p:cTn id="64" dur="10000" fill="hold"/>
                                        <p:tgtEl>
                                          <p:spTgt spid="319"/>
                                        </p:tgtEl>
                                        <p:attrNameLst>
                                          <p:attrName>ppt_x</p:attrName>
                                          <p:attrName>ppt_y</p:attrName>
                                        </p:attrNameLst>
                                      </p:cBhvr>
                                      <p:rCtr x="72483" y="0"/>
                                    </p:animMotion>
                                  </p:childTnLst>
                                </p:cTn>
                              </p:par>
                              <p:par>
                                <p:cTn id="65" presetID="63" presetClass="path" presetSubtype="0" fill="hold" grpId="0" nodeType="withEffect">
                                  <p:stCondLst>
                                    <p:cond delay="0"/>
                                  </p:stCondLst>
                                  <p:childTnLst>
                                    <p:animMotion origin="layout" path="M 2.5E-6 -2.22222E-6 L 1.44965 -2.22222E-6 " pathEditMode="relative" rAng="0" ptsTypes="AA">
                                      <p:cBhvr>
                                        <p:cTn id="66" dur="10000" fill="hold"/>
                                        <p:tgtEl>
                                          <p:spTgt spid="320"/>
                                        </p:tgtEl>
                                        <p:attrNameLst>
                                          <p:attrName>ppt_x</p:attrName>
                                          <p:attrName>ppt_y</p:attrName>
                                        </p:attrNameLst>
                                      </p:cBhvr>
                                      <p:rCtr x="72483" y="0"/>
                                    </p:animMotion>
                                  </p:childTnLst>
                                </p:cTn>
                              </p:par>
                              <p:par>
                                <p:cTn id="67" presetID="63" presetClass="path" presetSubtype="0" fill="hold" grpId="0" nodeType="withEffect">
                                  <p:stCondLst>
                                    <p:cond delay="0"/>
                                  </p:stCondLst>
                                  <p:childTnLst>
                                    <p:animMotion origin="layout" path="M 2.5E-6 4.44444E-6 L 1.44965 4.44444E-6 " pathEditMode="relative" rAng="0" ptsTypes="AA">
                                      <p:cBhvr>
                                        <p:cTn id="68" dur="10000" fill="hold"/>
                                        <p:tgtEl>
                                          <p:spTgt spid="321"/>
                                        </p:tgtEl>
                                        <p:attrNameLst>
                                          <p:attrName>ppt_x</p:attrName>
                                          <p:attrName>ppt_y</p:attrName>
                                        </p:attrNameLst>
                                      </p:cBhvr>
                                      <p:rCtr x="72483" y="0"/>
                                    </p:animMotion>
                                  </p:childTnLst>
                                </p:cTn>
                              </p:par>
                              <p:par>
                                <p:cTn id="69" presetID="63" presetClass="path" presetSubtype="0" fill="hold" grpId="0" nodeType="withEffect">
                                  <p:stCondLst>
                                    <p:cond delay="0"/>
                                  </p:stCondLst>
                                  <p:childTnLst>
                                    <p:animMotion origin="layout" path="M 2.5E-6 1.11111E-6 L 1.44965 1.11111E-6 " pathEditMode="relative" rAng="0" ptsTypes="AA">
                                      <p:cBhvr>
                                        <p:cTn id="70" dur="10000" fill="hold"/>
                                        <p:tgtEl>
                                          <p:spTgt spid="322"/>
                                        </p:tgtEl>
                                        <p:attrNameLst>
                                          <p:attrName>ppt_x</p:attrName>
                                          <p:attrName>ppt_y</p:attrName>
                                        </p:attrNameLst>
                                      </p:cBhvr>
                                      <p:rCtr x="72483" y="0"/>
                                    </p:animMotion>
                                  </p:childTnLst>
                                </p:cTn>
                              </p:par>
                              <p:par>
                                <p:cTn id="71" presetID="63" presetClass="path" presetSubtype="0" fill="hold" grpId="0" nodeType="withEffect">
                                  <p:stCondLst>
                                    <p:cond delay="0"/>
                                  </p:stCondLst>
                                  <p:childTnLst>
                                    <p:animMotion origin="layout" path="M 2.5E-6 -2.22222E-6 L 1.44965 -2.22222E-6 " pathEditMode="relative" rAng="0" ptsTypes="AA">
                                      <p:cBhvr>
                                        <p:cTn id="72" dur="10000" fill="hold"/>
                                        <p:tgtEl>
                                          <p:spTgt spid="323"/>
                                        </p:tgtEl>
                                        <p:attrNameLst>
                                          <p:attrName>ppt_x</p:attrName>
                                          <p:attrName>ppt_y</p:attrName>
                                        </p:attrNameLst>
                                      </p:cBhvr>
                                      <p:rCtr x="72483" y="0"/>
                                    </p:animMotion>
                                  </p:childTnLst>
                                </p:cTn>
                              </p:par>
                              <p:par>
                                <p:cTn id="73" presetID="63" presetClass="path" presetSubtype="0" fill="hold" grpId="0" nodeType="withEffect">
                                  <p:stCondLst>
                                    <p:cond delay="0"/>
                                  </p:stCondLst>
                                  <p:childTnLst>
                                    <p:animMotion origin="layout" path="M 2.5E-6 4.44444E-6 L 1.44965 4.44444E-6 " pathEditMode="relative" rAng="0" ptsTypes="AA">
                                      <p:cBhvr>
                                        <p:cTn id="74" dur="10000" fill="hold"/>
                                        <p:tgtEl>
                                          <p:spTgt spid="324"/>
                                        </p:tgtEl>
                                        <p:attrNameLst>
                                          <p:attrName>ppt_x</p:attrName>
                                          <p:attrName>ppt_y</p:attrName>
                                        </p:attrNameLst>
                                      </p:cBhvr>
                                      <p:rCtr x="72483" y="0"/>
                                    </p:animMotion>
                                  </p:childTnLst>
                                </p:cTn>
                              </p:par>
                              <p:par>
                                <p:cTn id="75" presetID="63" presetClass="path" presetSubtype="0" fill="hold" grpId="0" nodeType="withEffect">
                                  <p:stCondLst>
                                    <p:cond delay="0"/>
                                  </p:stCondLst>
                                  <p:childTnLst>
                                    <p:animMotion origin="layout" path="M 2.5E-6 1.11111E-6 L 1.44965 1.11111E-6 " pathEditMode="relative" rAng="0" ptsTypes="AA">
                                      <p:cBhvr>
                                        <p:cTn id="76" dur="10000" fill="hold"/>
                                        <p:tgtEl>
                                          <p:spTgt spid="325"/>
                                        </p:tgtEl>
                                        <p:attrNameLst>
                                          <p:attrName>ppt_x</p:attrName>
                                          <p:attrName>ppt_y</p:attrName>
                                        </p:attrNameLst>
                                      </p:cBhvr>
                                      <p:rCtr x="72483" y="0"/>
                                    </p:animMotion>
                                  </p:childTnLst>
                                </p:cTn>
                              </p:par>
                              <p:par>
                                <p:cTn id="77" presetID="63" presetClass="path" presetSubtype="0" fill="hold" grpId="0" nodeType="withEffect">
                                  <p:stCondLst>
                                    <p:cond delay="0"/>
                                  </p:stCondLst>
                                  <p:childTnLst>
                                    <p:animMotion origin="layout" path="M 2.5E-6 -2.22222E-6 L 1.44965 -2.22222E-6 " pathEditMode="relative" rAng="0" ptsTypes="AA">
                                      <p:cBhvr>
                                        <p:cTn id="78" dur="10000" fill="hold"/>
                                        <p:tgtEl>
                                          <p:spTgt spid="326"/>
                                        </p:tgtEl>
                                        <p:attrNameLst>
                                          <p:attrName>ppt_x</p:attrName>
                                          <p:attrName>ppt_y</p:attrName>
                                        </p:attrNameLst>
                                      </p:cBhvr>
                                      <p:rCtr x="72483" y="0"/>
                                    </p:animMotion>
                                  </p:childTnLst>
                                </p:cTn>
                              </p:par>
                              <p:par>
                                <p:cTn id="79" presetID="63" presetClass="path" presetSubtype="0" fill="hold" grpId="0" nodeType="withEffect">
                                  <p:stCondLst>
                                    <p:cond delay="0"/>
                                  </p:stCondLst>
                                  <p:childTnLst>
                                    <p:animMotion origin="layout" path="M 2.5E-6 4.44444E-6 L 1.44965 4.44444E-6 " pathEditMode="relative" rAng="0" ptsTypes="AA">
                                      <p:cBhvr>
                                        <p:cTn id="80" dur="10000" fill="hold"/>
                                        <p:tgtEl>
                                          <p:spTgt spid="327"/>
                                        </p:tgtEl>
                                        <p:attrNameLst>
                                          <p:attrName>ppt_x</p:attrName>
                                          <p:attrName>ppt_y</p:attrName>
                                        </p:attrNameLst>
                                      </p:cBhvr>
                                      <p:rCtr x="72483" y="0"/>
                                    </p:animMotion>
                                  </p:childTnLst>
                                </p:cTn>
                              </p:par>
                              <p:par>
                                <p:cTn id="81" presetID="63" presetClass="path" presetSubtype="0" fill="hold" grpId="0" nodeType="withEffect">
                                  <p:stCondLst>
                                    <p:cond delay="0"/>
                                  </p:stCondLst>
                                  <p:childTnLst>
                                    <p:animMotion origin="layout" path="M 2.5E-6 1.11111E-6 L 1.44965 1.11111E-6 " pathEditMode="relative" rAng="0" ptsTypes="AA">
                                      <p:cBhvr>
                                        <p:cTn id="82" dur="10000" fill="hold"/>
                                        <p:tgtEl>
                                          <p:spTgt spid="328"/>
                                        </p:tgtEl>
                                        <p:attrNameLst>
                                          <p:attrName>ppt_x</p:attrName>
                                          <p:attrName>ppt_y</p:attrName>
                                        </p:attrNameLst>
                                      </p:cBhvr>
                                      <p:rCtr x="72483" y="0"/>
                                    </p:animMotion>
                                  </p:childTnLst>
                                </p:cTn>
                              </p:par>
                              <p:par>
                                <p:cTn id="83" presetID="63" presetClass="path" presetSubtype="0" fill="hold" grpId="0" nodeType="withEffect">
                                  <p:stCondLst>
                                    <p:cond delay="0"/>
                                  </p:stCondLst>
                                  <p:childTnLst>
                                    <p:animMotion origin="layout" path="M 2.5E-6 -2.22222E-6 L 1.44965 -2.22222E-6 " pathEditMode="relative" rAng="0" ptsTypes="AA">
                                      <p:cBhvr>
                                        <p:cTn id="84" dur="10000" fill="hold"/>
                                        <p:tgtEl>
                                          <p:spTgt spid="329"/>
                                        </p:tgtEl>
                                        <p:attrNameLst>
                                          <p:attrName>ppt_x</p:attrName>
                                          <p:attrName>ppt_y</p:attrName>
                                        </p:attrNameLst>
                                      </p:cBhvr>
                                      <p:rCtr x="72483" y="0"/>
                                    </p:animMotion>
                                  </p:childTnLst>
                                </p:cTn>
                              </p:par>
                              <p:par>
                                <p:cTn id="85" presetID="63" presetClass="path" presetSubtype="0" fill="hold" grpId="0" nodeType="withEffect">
                                  <p:stCondLst>
                                    <p:cond delay="0"/>
                                  </p:stCondLst>
                                  <p:childTnLst>
                                    <p:animMotion origin="layout" path="M 2.5E-6 4.44444E-6 L 1.44965 4.44444E-6 " pathEditMode="relative" rAng="0" ptsTypes="AA">
                                      <p:cBhvr>
                                        <p:cTn id="86" dur="10000" fill="hold"/>
                                        <p:tgtEl>
                                          <p:spTgt spid="330"/>
                                        </p:tgtEl>
                                        <p:attrNameLst>
                                          <p:attrName>ppt_x</p:attrName>
                                          <p:attrName>ppt_y</p:attrName>
                                        </p:attrNameLst>
                                      </p:cBhvr>
                                      <p:rCtr x="72483" y="0"/>
                                    </p:animMotion>
                                  </p:childTnLst>
                                </p:cTn>
                              </p:par>
                              <p:par>
                                <p:cTn id="87" presetID="63" presetClass="path" presetSubtype="0" fill="hold" grpId="0" nodeType="withEffect">
                                  <p:stCondLst>
                                    <p:cond delay="0"/>
                                  </p:stCondLst>
                                  <p:childTnLst>
                                    <p:animMotion origin="layout" path="M 2.5E-6 1.11111E-6 L 1.44965 1.11111E-6 " pathEditMode="relative" rAng="0" ptsTypes="AA">
                                      <p:cBhvr>
                                        <p:cTn id="88" dur="10000" fill="hold"/>
                                        <p:tgtEl>
                                          <p:spTgt spid="331"/>
                                        </p:tgtEl>
                                        <p:attrNameLst>
                                          <p:attrName>ppt_x</p:attrName>
                                          <p:attrName>ppt_y</p:attrName>
                                        </p:attrNameLst>
                                      </p:cBhvr>
                                      <p:rCtr x="72483" y="0"/>
                                    </p:animMotion>
                                  </p:childTnLst>
                                </p:cTn>
                              </p:par>
                              <p:par>
                                <p:cTn id="89" presetID="63" presetClass="path" presetSubtype="0" fill="hold" grpId="0" nodeType="withEffect">
                                  <p:stCondLst>
                                    <p:cond delay="0"/>
                                  </p:stCondLst>
                                  <p:childTnLst>
                                    <p:animMotion origin="layout" path="M 2.5E-6 -2.22222E-6 L 1.44965 -2.22222E-6 " pathEditMode="relative" rAng="0" ptsTypes="AA">
                                      <p:cBhvr>
                                        <p:cTn id="90" dur="10000" fill="hold"/>
                                        <p:tgtEl>
                                          <p:spTgt spid="332"/>
                                        </p:tgtEl>
                                        <p:attrNameLst>
                                          <p:attrName>ppt_x</p:attrName>
                                          <p:attrName>ppt_y</p:attrName>
                                        </p:attrNameLst>
                                      </p:cBhvr>
                                      <p:rCtr x="72483" y="0"/>
                                    </p:animMotion>
                                  </p:childTnLst>
                                </p:cTn>
                              </p:par>
                              <p:par>
                                <p:cTn id="91" presetID="63" presetClass="path" presetSubtype="0" fill="hold" grpId="0" nodeType="withEffect">
                                  <p:stCondLst>
                                    <p:cond delay="0"/>
                                  </p:stCondLst>
                                  <p:childTnLst>
                                    <p:animMotion origin="layout" path="M 2.5E-6 4.44444E-6 L 1.44965 4.44444E-6 " pathEditMode="relative" rAng="0" ptsTypes="AA">
                                      <p:cBhvr>
                                        <p:cTn id="92" dur="10000" fill="hold"/>
                                        <p:tgtEl>
                                          <p:spTgt spid="333"/>
                                        </p:tgtEl>
                                        <p:attrNameLst>
                                          <p:attrName>ppt_x</p:attrName>
                                          <p:attrName>ppt_y</p:attrName>
                                        </p:attrNameLst>
                                      </p:cBhvr>
                                      <p:rCtr x="72483" y="0"/>
                                    </p:animMotion>
                                  </p:childTnLst>
                                </p:cTn>
                              </p:par>
                              <p:par>
                                <p:cTn id="93" presetID="63" presetClass="path" presetSubtype="0" fill="hold" grpId="0" nodeType="withEffect">
                                  <p:stCondLst>
                                    <p:cond delay="0"/>
                                  </p:stCondLst>
                                  <p:childTnLst>
                                    <p:animMotion origin="layout" path="M 2.5E-6 1.11111E-6 L 1.44965 1.11111E-6 " pathEditMode="relative" rAng="0" ptsTypes="AA">
                                      <p:cBhvr>
                                        <p:cTn id="94" dur="10000" fill="hold"/>
                                        <p:tgtEl>
                                          <p:spTgt spid="334"/>
                                        </p:tgtEl>
                                        <p:attrNameLst>
                                          <p:attrName>ppt_x</p:attrName>
                                          <p:attrName>ppt_y</p:attrName>
                                        </p:attrNameLst>
                                      </p:cBhvr>
                                      <p:rCtr x="72483" y="0"/>
                                    </p:animMotion>
                                  </p:childTnLst>
                                </p:cTn>
                              </p:par>
                              <p:par>
                                <p:cTn id="95" presetID="63" presetClass="path" presetSubtype="0" fill="hold" grpId="0" nodeType="withEffect">
                                  <p:stCondLst>
                                    <p:cond delay="0"/>
                                  </p:stCondLst>
                                  <p:childTnLst>
                                    <p:animMotion origin="layout" path="M 5.55556E-7 -2.22222E-6 L 1.44965 -2.22222E-6 " pathEditMode="relative" rAng="0" ptsTypes="AA">
                                      <p:cBhvr>
                                        <p:cTn id="96" dur="10000" fill="hold"/>
                                        <p:tgtEl>
                                          <p:spTgt spid="335"/>
                                        </p:tgtEl>
                                        <p:attrNameLst>
                                          <p:attrName>ppt_x</p:attrName>
                                          <p:attrName>ppt_y</p:attrName>
                                        </p:attrNameLst>
                                      </p:cBhvr>
                                      <p:rCtr x="72483" y="0"/>
                                    </p:animMotion>
                                  </p:childTnLst>
                                </p:cTn>
                              </p:par>
                              <p:par>
                                <p:cTn id="97" presetID="63" presetClass="path" presetSubtype="0" fill="hold" grpId="0" nodeType="withEffect">
                                  <p:stCondLst>
                                    <p:cond delay="0"/>
                                  </p:stCondLst>
                                  <p:childTnLst>
                                    <p:animMotion origin="layout" path="M 5.55556E-7 4.44444E-6 L 1.44965 4.44444E-6 " pathEditMode="relative" rAng="0" ptsTypes="AA">
                                      <p:cBhvr>
                                        <p:cTn id="98" dur="10000" fill="hold"/>
                                        <p:tgtEl>
                                          <p:spTgt spid="336"/>
                                        </p:tgtEl>
                                        <p:attrNameLst>
                                          <p:attrName>ppt_x</p:attrName>
                                          <p:attrName>ppt_y</p:attrName>
                                        </p:attrNameLst>
                                      </p:cBhvr>
                                      <p:rCtr x="72483" y="0"/>
                                    </p:animMotion>
                                  </p:childTnLst>
                                </p:cTn>
                              </p:par>
                              <p:par>
                                <p:cTn id="99" presetID="63" presetClass="path" presetSubtype="0" fill="hold" grpId="0" nodeType="withEffect">
                                  <p:stCondLst>
                                    <p:cond delay="0"/>
                                  </p:stCondLst>
                                  <p:childTnLst>
                                    <p:animMotion origin="layout" path="M 5.55556E-7 1.11111E-6 L 1.44965 1.11111E-6 " pathEditMode="relative" rAng="0" ptsTypes="AA">
                                      <p:cBhvr>
                                        <p:cTn id="100" dur="10000" fill="hold"/>
                                        <p:tgtEl>
                                          <p:spTgt spid="337"/>
                                        </p:tgtEl>
                                        <p:attrNameLst>
                                          <p:attrName>ppt_x</p:attrName>
                                          <p:attrName>ppt_y</p:attrName>
                                        </p:attrNameLst>
                                      </p:cBhvr>
                                      <p:rCtr x="72483" y="0"/>
                                    </p:animMotion>
                                  </p:childTnLst>
                                </p:cTn>
                              </p:par>
                              <p:par>
                                <p:cTn id="101" presetID="63" presetClass="path" presetSubtype="0" fill="hold" grpId="0" nodeType="withEffect">
                                  <p:stCondLst>
                                    <p:cond delay="0"/>
                                  </p:stCondLst>
                                  <p:childTnLst>
                                    <p:animMotion origin="layout" path="M 5.55556E-7 -2.22222E-6 L 1.44965 -2.22222E-6 " pathEditMode="relative" rAng="0" ptsTypes="AA">
                                      <p:cBhvr>
                                        <p:cTn id="102" dur="10000" fill="hold"/>
                                        <p:tgtEl>
                                          <p:spTgt spid="338"/>
                                        </p:tgtEl>
                                        <p:attrNameLst>
                                          <p:attrName>ppt_x</p:attrName>
                                          <p:attrName>ppt_y</p:attrName>
                                        </p:attrNameLst>
                                      </p:cBhvr>
                                      <p:rCtr x="72483" y="0"/>
                                    </p:animMotion>
                                  </p:childTnLst>
                                </p:cTn>
                              </p:par>
                              <p:par>
                                <p:cTn id="103" presetID="63" presetClass="path" presetSubtype="0" fill="hold" grpId="0" nodeType="withEffect">
                                  <p:stCondLst>
                                    <p:cond delay="0"/>
                                  </p:stCondLst>
                                  <p:childTnLst>
                                    <p:animMotion origin="layout" path="M 5.55556E-7 4.44444E-6 L 1.44965 4.44444E-6 " pathEditMode="relative" rAng="0" ptsTypes="AA">
                                      <p:cBhvr>
                                        <p:cTn id="104" dur="10000" fill="hold"/>
                                        <p:tgtEl>
                                          <p:spTgt spid="339"/>
                                        </p:tgtEl>
                                        <p:attrNameLst>
                                          <p:attrName>ppt_x</p:attrName>
                                          <p:attrName>ppt_y</p:attrName>
                                        </p:attrNameLst>
                                      </p:cBhvr>
                                      <p:rCtr x="72483" y="0"/>
                                    </p:animMotion>
                                  </p:childTnLst>
                                </p:cTn>
                              </p:par>
                              <p:par>
                                <p:cTn id="105" presetID="63" presetClass="path" presetSubtype="0" fill="hold" grpId="0" nodeType="withEffect">
                                  <p:stCondLst>
                                    <p:cond delay="0"/>
                                  </p:stCondLst>
                                  <p:childTnLst>
                                    <p:animMotion origin="layout" path="M 5.55556E-7 1.11111E-6 L 1.44965 1.11111E-6 " pathEditMode="relative" rAng="0" ptsTypes="AA">
                                      <p:cBhvr>
                                        <p:cTn id="106" dur="10000" fill="hold"/>
                                        <p:tgtEl>
                                          <p:spTgt spid="340"/>
                                        </p:tgtEl>
                                        <p:attrNameLst>
                                          <p:attrName>ppt_x</p:attrName>
                                          <p:attrName>ppt_y</p:attrName>
                                        </p:attrNameLst>
                                      </p:cBhvr>
                                      <p:rCtr x="72483" y="0"/>
                                    </p:animMotion>
                                  </p:childTnLst>
                                </p:cTn>
                              </p:par>
                              <p:par>
                                <p:cTn id="107" presetID="63" presetClass="path" presetSubtype="0" fill="hold" grpId="0" nodeType="withEffect">
                                  <p:stCondLst>
                                    <p:cond delay="0"/>
                                  </p:stCondLst>
                                  <p:childTnLst>
                                    <p:animMotion origin="layout" path="M 5.55556E-7 -2.22222E-6 L 1.44965 -2.22222E-6 " pathEditMode="relative" rAng="0" ptsTypes="AA">
                                      <p:cBhvr>
                                        <p:cTn id="108" dur="10000" fill="hold"/>
                                        <p:tgtEl>
                                          <p:spTgt spid="341"/>
                                        </p:tgtEl>
                                        <p:attrNameLst>
                                          <p:attrName>ppt_x</p:attrName>
                                          <p:attrName>ppt_y</p:attrName>
                                        </p:attrNameLst>
                                      </p:cBhvr>
                                      <p:rCtr x="72483" y="0"/>
                                    </p:animMotion>
                                  </p:childTnLst>
                                </p:cTn>
                              </p:par>
                              <p:par>
                                <p:cTn id="109" presetID="63" presetClass="path" presetSubtype="0" fill="hold" grpId="0" nodeType="withEffect">
                                  <p:stCondLst>
                                    <p:cond delay="0"/>
                                  </p:stCondLst>
                                  <p:childTnLst>
                                    <p:animMotion origin="layout" path="M 5.55556E-7 4.44444E-6 L 1.44965 4.44444E-6 " pathEditMode="relative" rAng="0" ptsTypes="AA">
                                      <p:cBhvr>
                                        <p:cTn id="110" dur="10000" fill="hold"/>
                                        <p:tgtEl>
                                          <p:spTgt spid="342"/>
                                        </p:tgtEl>
                                        <p:attrNameLst>
                                          <p:attrName>ppt_x</p:attrName>
                                          <p:attrName>ppt_y</p:attrName>
                                        </p:attrNameLst>
                                      </p:cBhvr>
                                      <p:rCtr x="72483" y="0"/>
                                    </p:animMotion>
                                  </p:childTnLst>
                                </p:cTn>
                              </p:par>
                              <p:par>
                                <p:cTn id="111" presetID="63" presetClass="path" presetSubtype="0" fill="hold" grpId="0" nodeType="withEffect">
                                  <p:stCondLst>
                                    <p:cond delay="0"/>
                                  </p:stCondLst>
                                  <p:childTnLst>
                                    <p:animMotion origin="layout" path="M 5.55556E-7 1.11111E-6 L 1.44965 1.11111E-6 " pathEditMode="relative" rAng="0" ptsTypes="AA">
                                      <p:cBhvr>
                                        <p:cTn id="112" dur="10000" fill="hold"/>
                                        <p:tgtEl>
                                          <p:spTgt spid="343"/>
                                        </p:tgtEl>
                                        <p:attrNameLst>
                                          <p:attrName>ppt_x</p:attrName>
                                          <p:attrName>ppt_y</p:attrName>
                                        </p:attrNameLst>
                                      </p:cBhvr>
                                      <p:rCtr x="72483" y="0"/>
                                    </p:animMotion>
                                  </p:childTnLst>
                                </p:cTn>
                              </p:par>
                              <p:par>
                                <p:cTn id="113" presetID="63" presetClass="path" presetSubtype="0" fill="hold" grpId="0" nodeType="withEffect">
                                  <p:stCondLst>
                                    <p:cond delay="0"/>
                                  </p:stCondLst>
                                  <p:childTnLst>
                                    <p:animMotion origin="layout" path="M 5.55556E-7 -2.22222E-6 L 1.44965 -2.22222E-6 " pathEditMode="relative" rAng="0" ptsTypes="AA">
                                      <p:cBhvr>
                                        <p:cTn id="114" dur="10000" fill="hold"/>
                                        <p:tgtEl>
                                          <p:spTgt spid="344"/>
                                        </p:tgtEl>
                                        <p:attrNameLst>
                                          <p:attrName>ppt_x</p:attrName>
                                          <p:attrName>ppt_y</p:attrName>
                                        </p:attrNameLst>
                                      </p:cBhvr>
                                      <p:rCtr x="72483" y="0"/>
                                    </p:animMotion>
                                  </p:childTnLst>
                                </p:cTn>
                              </p:par>
                              <p:par>
                                <p:cTn id="115" presetID="63" presetClass="path" presetSubtype="0" fill="hold" grpId="0" nodeType="withEffect">
                                  <p:stCondLst>
                                    <p:cond delay="0"/>
                                  </p:stCondLst>
                                  <p:childTnLst>
                                    <p:animMotion origin="layout" path="M 5.55556E-7 4.44444E-6 L 1.44965 4.44444E-6 " pathEditMode="relative" rAng="0" ptsTypes="AA">
                                      <p:cBhvr>
                                        <p:cTn id="116" dur="10000" fill="hold"/>
                                        <p:tgtEl>
                                          <p:spTgt spid="345"/>
                                        </p:tgtEl>
                                        <p:attrNameLst>
                                          <p:attrName>ppt_x</p:attrName>
                                          <p:attrName>ppt_y</p:attrName>
                                        </p:attrNameLst>
                                      </p:cBhvr>
                                      <p:rCtr x="72483" y="0"/>
                                    </p:animMotion>
                                  </p:childTnLst>
                                </p:cTn>
                              </p:par>
                              <p:par>
                                <p:cTn id="117" presetID="63" presetClass="path" presetSubtype="0" fill="hold" grpId="0" nodeType="withEffect">
                                  <p:stCondLst>
                                    <p:cond delay="0"/>
                                  </p:stCondLst>
                                  <p:childTnLst>
                                    <p:animMotion origin="layout" path="M 5.55556E-7 1.11111E-6 L 1.44965 1.11111E-6 " pathEditMode="relative" rAng="0" ptsTypes="AA">
                                      <p:cBhvr>
                                        <p:cTn id="118" dur="10000" fill="hold"/>
                                        <p:tgtEl>
                                          <p:spTgt spid="346"/>
                                        </p:tgtEl>
                                        <p:attrNameLst>
                                          <p:attrName>ppt_x</p:attrName>
                                          <p:attrName>ppt_y</p:attrName>
                                        </p:attrNameLst>
                                      </p:cBhvr>
                                      <p:rCtr x="72483" y="0"/>
                                    </p:animMotion>
                                  </p:childTnLst>
                                </p:cTn>
                              </p:par>
                              <p:par>
                                <p:cTn id="119" presetID="63" presetClass="path" presetSubtype="0" fill="hold" grpId="0" nodeType="withEffect">
                                  <p:stCondLst>
                                    <p:cond delay="0"/>
                                  </p:stCondLst>
                                  <p:childTnLst>
                                    <p:animMotion origin="layout" path="M 5.55556E-7 -2.22222E-6 L 1.44965 -2.22222E-6 " pathEditMode="relative" rAng="0" ptsTypes="AA">
                                      <p:cBhvr>
                                        <p:cTn id="120" dur="10000" fill="hold"/>
                                        <p:tgtEl>
                                          <p:spTgt spid="347"/>
                                        </p:tgtEl>
                                        <p:attrNameLst>
                                          <p:attrName>ppt_x</p:attrName>
                                          <p:attrName>ppt_y</p:attrName>
                                        </p:attrNameLst>
                                      </p:cBhvr>
                                      <p:rCtr x="72483" y="0"/>
                                    </p:animMotion>
                                  </p:childTnLst>
                                </p:cTn>
                              </p:par>
                              <p:par>
                                <p:cTn id="121" presetID="63" presetClass="path" presetSubtype="0" fill="hold" grpId="0" nodeType="withEffect">
                                  <p:stCondLst>
                                    <p:cond delay="0"/>
                                  </p:stCondLst>
                                  <p:childTnLst>
                                    <p:animMotion origin="layout" path="M 5.55556E-7 4.44444E-6 L 1.44965 4.44444E-6 " pathEditMode="relative" rAng="0" ptsTypes="AA">
                                      <p:cBhvr>
                                        <p:cTn id="122" dur="10000" fill="hold"/>
                                        <p:tgtEl>
                                          <p:spTgt spid="348"/>
                                        </p:tgtEl>
                                        <p:attrNameLst>
                                          <p:attrName>ppt_x</p:attrName>
                                          <p:attrName>ppt_y</p:attrName>
                                        </p:attrNameLst>
                                      </p:cBhvr>
                                      <p:rCtr x="72483" y="0"/>
                                    </p:animMotion>
                                  </p:childTnLst>
                                </p:cTn>
                              </p:par>
                              <p:par>
                                <p:cTn id="123" presetID="63" presetClass="path" presetSubtype="0" fill="hold" grpId="0" nodeType="withEffect">
                                  <p:stCondLst>
                                    <p:cond delay="0"/>
                                  </p:stCondLst>
                                  <p:childTnLst>
                                    <p:animMotion origin="layout" path="M 5.55556E-7 1.11111E-6 L 1.44965 1.11111E-6 " pathEditMode="relative" rAng="0" ptsTypes="AA">
                                      <p:cBhvr>
                                        <p:cTn id="124" dur="10000" fill="hold"/>
                                        <p:tgtEl>
                                          <p:spTgt spid="349"/>
                                        </p:tgtEl>
                                        <p:attrNameLst>
                                          <p:attrName>ppt_x</p:attrName>
                                          <p:attrName>ppt_y</p:attrName>
                                        </p:attrNameLst>
                                      </p:cBhvr>
                                      <p:rCtr x="72483" y="0"/>
                                    </p:animMotion>
                                  </p:childTnLst>
                                </p:cTn>
                              </p:par>
                              <p:par>
                                <p:cTn id="125" presetID="63" presetClass="path" presetSubtype="0" fill="hold" grpId="0" nodeType="withEffect">
                                  <p:stCondLst>
                                    <p:cond delay="0"/>
                                  </p:stCondLst>
                                  <p:childTnLst>
                                    <p:animMotion origin="layout" path="M 5.55556E-7 -2.22222E-6 L 1.44965 -2.22222E-6 " pathEditMode="relative" rAng="0" ptsTypes="AA">
                                      <p:cBhvr>
                                        <p:cTn id="126" dur="10000" fill="hold"/>
                                        <p:tgtEl>
                                          <p:spTgt spid="350"/>
                                        </p:tgtEl>
                                        <p:attrNameLst>
                                          <p:attrName>ppt_x</p:attrName>
                                          <p:attrName>ppt_y</p:attrName>
                                        </p:attrNameLst>
                                      </p:cBhvr>
                                      <p:rCtr x="72483" y="0"/>
                                    </p:animMotion>
                                  </p:childTnLst>
                                </p:cTn>
                              </p:par>
                              <p:par>
                                <p:cTn id="127" presetID="63" presetClass="path" presetSubtype="0" fill="hold" grpId="0" nodeType="withEffect">
                                  <p:stCondLst>
                                    <p:cond delay="0"/>
                                  </p:stCondLst>
                                  <p:childTnLst>
                                    <p:animMotion origin="layout" path="M 5.55556E-7 4.44444E-6 L 1.44965 4.44444E-6 " pathEditMode="relative" rAng="0" ptsTypes="AA">
                                      <p:cBhvr>
                                        <p:cTn id="128" dur="10000" fill="hold"/>
                                        <p:tgtEl>
                                          <p:spTgt spid="351"/>
                                        </p:tgtEl>
                                        <p:attrNameLst>
                                          <p:attrName>ppt_x</p:attrName>
                                          <p:attrName>ppt_y</p:attrName>
                                        </p:attrNameLst>
                                      </p:cBhvr>
                                      <p:rCtr x="72483" y="0"/>
                                    </p:animMotion>
                                  </p:childTnLst>
                                </p:cTn>
                              </p:par>
                              <p:par>
                                <p:cTn id="129" presetID="63" presetClass="path" presetSubtype="0" fill="hold" grpId="0" nodeType="withEffect">
                                  <p:stCondLst>
                                    <p:cond delay="0"/>
                                  </p:stCondLst>
                                  <p:childTnLst>
                                    <p:animMotion origin="layout" path="M 5.55556E-7 1.11111E-6 L 1.44965 1.11111E-6 " pathEditMode="relative" rAng="0" ptsTypes="AA">
                                      <p:cBhvr>
                                        <p:cTn id="130" dur="10000" fill="hold"/>
                                        <p:tgtEl>
                                          <p:spTgt spid="352"/>
                                        </p:tgtEl>
                                        <p:attrNameLst>
                                          <p:attrName>ppt_x</p:attrName>
                                          <p:attrName>ppt_y</p:attrName>
                                        </p:attrNameLst>
                                      </p:cBhvr>
                                      <p:rCtr x="72483" y="0"/>
                                    </p:animMotion>
                                  </p:childTnLst>
                                </p:cTn>
                              </p:par>
                              <p:par>
                                <p:cTn id="131" presetID="63" presetClass="path" presetSubtype="0" fill="hold" grpId="0" nodeType="withEffect">
                                  <p:stCondLst>
                                    <p:cond delay="0"/>
                                  </p:stCondLst>
                                  <p:childTnLst>
                                    <p:animMotion origin="layout" path="M 5.55556E-7 -2.22222E-6 L 1.44965 -2.22222E-6 " pathEditMode="relative" rAng="0" ptsTypes="AA">
                                      <p:cBhvr>
                                        <p:cTn id="132" dur="10000" fill="hold"/>
                                        <p:tgtEl>
                                          <p:spTgt spid="353"/>
                                        </p:tgtEl>
                                        <p:attrNameLst>
                                          <p:attrName>ppt_x</p:attrName>
                                          <p:attrName>ppt_y</p:attrName>
                                        </p:attrNameLst>
                                      </p:cBhvr>
                                      <p:rCtr x="72483" y="0"/>
                                    </p:animMotion>
                                  </p:childTnLst>
                                </p:cTn>
                              </p:par>
                              <p:par>
                                <p:cTn id="133" presetID="63" presetClass="path" presetSubtype="0" fill="hold" grpId="0" nodeType="withEffect">
                                  <p:stCondLst>
                                    <p:cond delay="0"/>
                                  </p:stCondLst>
                                  <p:childTnLst>
                                    <p:animMotion origin="layout" path="M 5.55556E-7 4.44444E-6 L 1.44965 4.44444E-6 " pathEditMode="relative" rAng="0" ptsTypes="AA">
                                      <p:cBhvr>
                                        <p:cTn id="134" dur="10000" fill="hold"/>
                                        <p:tgtEl>
                                          <p:spTgt spid="354"/>
                                        </p:tgtEl>
                                        <p:attrNameLst>
                                          <p:attrName>ppt_x</p:attrName>
                                          <p:attrName>ppt_y</p:attrName>
                                        </p:attrNameLst>
                                      </p:cBhvr>
                                      <p:rCtr x="72483" y="0"/>
                                    </p:animMotion>
                                  </p:childTnLst>
                                </p:cTn>
                              </p:par>
                              <p:par>
                                <p:cTn id="135" presetID="63" presetClass="path" presetSubtype="0" fill="hold" grpId="0" nodeType="withEffect">
                                  <p:stCondLst>
                                    <p:cond delay="0"/>
                                  </p:stCondLst>
                                  <p:childTnLst>
                                    <p:animMotion origin="layout" path="M 5.55556E-7 1.11111E-6 L 1.44965 1.11111E-6 " pathEditMode="relative" rAng="0" ptsTypes="AA">
                                      <p:cBhvr>
                                        <p:cTn id="136" dur="10000" fill="hold"/>
                                        <p:tgtEl>
                                          <p:spTgt spid="355"/>
                                        </p:tgtEl>
                                        <p:attrNameLst>
                                          <p:attrName>ppt_x</p:attrName>
                                          <p:attrName>ppt_y</p:attrName>
                                        </p:attrNameLst>
                                      </p:cBhvr>
                                      <p:rCtr x="72483" y="0"/>
                                    </p:animMotion>
                                  </p:childTnLst>
                                </p:cTn>
                              </p:par>
                              <p:par>
                                <p:cTn id="137" presetID="63" presetClass="path" presetSubtype="0" fill="hold" grpId="0" nodeType="withEffect">
                                  <p:stCondLst>
                                    <p:cond delay="0"/>
                                  </p:stCondLst>
                                  <p:childTnLst>
                                    <p:animMotion origin="layout" path="M 5.55556E-7 -2.22222E-6 L 1.44965 -2.22222E-6 " pathEditMode="relative" rAng="0" ptsTypes="AA">
                                      <p:cBhvr>
                                        <p:cTn id="138" dur="10000" fill="hold"/>
                                        <p:tgtEl>
                                          <p:spTgt spid="356"/>
                                        </p:tgtEl>
                                        <p:attrNameLst>
                                          <p:attrName>ppt_x</p:attrName>
                                          <p:attrName>ppt_y</p:attrName>
                                        </p:attrNameLst>
                                      </p:cBhvr>
                                      <p:rCtr x="72483" y="0"/>
                                    </p:animMotion>
                                  </p:childTnLst>
                                </p:cTn>
                              </p:par>
                              <p:par>
                                <p:cTn id="139" presetID="63" presetClass="path" presetSubtype="0" fill="hold" grpId="0" nodeType="withEffect">
                                  <p:stCondLst>
                                    <p:cond delay="0"/>
                                  </p:stCondLst>
                                  <p:childTnLst>
                                    <p:animMotion origin="layout" path="M 5.55556E-7 4.44444E-6 L 1.44965 4.44444E-6 " pathEditMode="relative" rAng="0" ptsTypes="AA">
                                      <p:cBhvr>
                                        <p:cTn id="140" dur="10000" fill="hold"/>
                                        <p:tgtEl>
                                          <p:spTgt spid="357"/>
                                        </p:tgtEl>
                                        <p:attrNameLst>
                                          <p:attrName>ppt_x</p:attrName>
                                          <p:attrName>ppt_y</p:attrName>
                                        </p:attrNameLst>
                                      </p:cBhvr>
                                      <p:rCtr x="72483" y="0"/>
                                    </p:animMotion>
                                  </p:childTnLst>
                                </p:cTn>
                              </p:par>
                              <p:par>
                                <p:cTn id="141" presetID="63" presetClass="path" presetSubtype="0" fill="hold" grpId="0" nodeType="withEffect">
                                  <p:stCondLst>
                                    <p:cond delay="0"/>
                                  </p:stCondLst>
                                  <p:childTnLst>
                                    <p:animMotion origin="layout" path="M 5.55556E-7 1.11111E-6 L 1.44965 1.11111E-6 " pathEditMode="relative" rAng="0" ptsTypes="AA">
                                      <p:cBhvr>
                                        <p:cTn id="142" dur="10000" fill="hold"/>
                                        <p:tgtEl>
                                          <p:spTgt spid="358"/>
                                        </p:tgtEl>
                                        <p:attrNameLst>
                                          <p:attrName>ppt_x</p:attrName>
                                          <p:attrName>ppt_y</p:attrName>
                                        </p:attrNameLst>
                                      </p:cBhvr>
                                      <p:rCtr x="72483" y="0"/>
                                    </p:animMotion>
                                  </p:childTnLst>
                                </p:cTn>
                              </p:par>
                              <p:par>
                                <p:cTn id="143" presetID="63" presetClass="path" presetSubtype="0" fill="hold" grpId="0" nodeType="withEffect">
                                  <p:stCondLst>
                                    <p:cond delay="0"/>
                                  </p:stCondLst>
                                  <p:childTnLst>
                                    <p:animMotion origin="layout" path="M 5.55556E-7 -2.22222E-6 L 1.44965 -2.22222E-6 " pathEditMode="relative" rAng="0" ptsTypes="AA">
                                      <p:cBhvr>
                                        <p:cTn id="144" dur="10000" fill="hold"/>
                                        <p:tgtEl>
                                          <p:spTgt spid="359"/>
                                        </p:tgtEl>
                                        <p:attrNameLst>
                                          <p:attrName>ppt_x</p:attrName>
                                          <p:attrName>ppt_y</p:attrName>
                                        </p:attrNameLst>
                                      </p:cBhvr>
                                      <p:rCtr x="72483" y="0"/>
                                    </p:animMotion>
                                  </p:childTnLst>
                                </p:cTn>
                              </p:par>
                              <p:par>
                                <p:cTn id="145" presetID="63" presetClass="path" presetSubtype="0" fill="hold" grpId="0" nodeType="withEffect">
                                  <p:stCondLst>
                                    <p:cond delay="0"/>
                                  </p:stCondLst>
                                  <p:childTnLst>
                                    <p:animMotion origin="layout" path="M 5.55556E-7 4.44444E-6 L 1.44965 4.44444E-6 " pathEditMode="relative" rAng="0" ptsTypes="AA">
                                      <p:cBhvr>
                                        <p:cTn id="146" dur="10000" fill="hold"/>
                                        <p:tgtEl>
                                          <p:spTgt spid="360"/>
                                        </p:tgtEl>
                                        <p:attrNameLst>
                                          <p:attrName>ppt_x</p:attrName>
                                          <p:attrName>ppt_y</p:attrName>
                                        </p:attrNameLst>
                                      </p:cBhvr>
                                      <p:rCtr x="72483" y="0"/>
                                    </p:animMotion>
                                  </p:childTnLst>
                                </p:cTn>
                              </p:par>
                              <p:par>
                                <p:cTn id="147" presetID="63" presetClass="path" presetSubtype="0" fill="hold" grpId="0" nodeType="withEffect">
                                  <p:stCondLst>
                                    <p:cond delay="0"/>
                                  </p:stCondLst>
                                  <p:childTnLst>
                                    <p:animMotion origin="layout" path="M 5.55556E-7 1.11111E-6 L 1.44965 1.11111E-6 " pathEditMode="relative" rAng="0" ptsTypes="AA">
                                      <p:cBhvr>
                                        <p:cTn id="148" dur="10000" fill="hold"/>
                                        <p:tgtEl>
                                          <p:spTgt spid="361"/>
                                        </p:tgtEl>
                                        <p:attrNameLst>
                                          <p:attrName>ppt_x</p:attrName>
                                          <p:attrName>ppt_y</p:attrName>
                                        </p:attrNameLst>
                                      </p:cBhvr>
                                      <p:rCtr x="72483" y="0"/>
                                    </p:animMotion>
                                  </p:childTnLst>
                                </p:cTn>
                              </p:par>
                              <p:par>
                                <p:cTn id="149" presetID="63" presetClass="path" presetSubtype="0" fill="hold" grpId="0" nodeType="withEffect">
                                  <p:stCondLst>
                                    <p:cond delay="0"/>
                                  </p:stCondLst>
                                  <p:childTnLst>
                                    <p:animMotion origin="layout" path="M 5.55556E-7 -2.22222E-6 L 1.44965 -2.22222E-6 " pathEditMode="relative" rAng="0" ptsTypes="AA">
                                      <p:cBhvr>
                                        <p:cTn id="150" dur="10000" fill="hold"/>
                                        <p:tgtEl>
                                          <p:spTgt spid="362"/>
                                        </p:tgtEl>
                                        <p:attrNameLst>
                                          <p:attrName>ppt_x</p:attrName>
                                          <p:attrName>ppt_y</p:attrName>
                                        </p:attrNameLst>
                                      </p:cBhvr>
                                      <p:rCtr x="72483" y="0"/>
                                    </p:animMotion>
                                  </p:childTnLst>
                                </p:cTn>
                              </p:par>
                              <p:par>
                                <p:cTn id="151" presetID="63" presetClass="path" presetSubtype="0" fill="hold" grpId="0" nodeType="withEffect">
                                  <p:stCondLst>
                                    <p:cond delay="0"/>
                                  </p:stCondLst>
                                  <p:childTnLst>
                                    <p:animMotion origin="layout" path="M 5.55556E-7 4.44444E-6 L 1.44965 4.44444E-6 " pathEditMode="relative" rAng="0" ptsTypes="AA">
                                      <p:cBhvr>
                                        <p:cTn id="152" dur="10000" fill="hold"/>
                                        <p:tgtEl>
                                          <p:spTgt spid="363"/>
                                        </p:tgtEl>
                                        <p:attrNameLst>
                                          <p:attrName>ppt_x</p:attrName>
                                          <p:attrName>ppt_y</p:attrName>
                                        </p:attrNameLst>
                                      </p:cBhvr>
                                      <p:rCtr x="72483" y="0"/>
                                    </p:animMotion>
                                  </p:childTnLst>
                                </p:cTn>
                              </p:par>
                              <p:par>
                                <p:cTn id="153" presetID="63" presetClass="path" presetSubtype="0" fill="hold" grpId="0" nodeType="withEffect">
                                  <p:stCondLst>
                                    <p:cond delay="0"/>
                                  </p:stCondLst>
                                  <p:childTnLst>
                                    <p:animMotion origin="layout" path="M 5.55556E-7 1.11111E-6 L 1.44965 1.11111E-6 " pathEditMode="relative" rAng="0" ptsTypes="AA">
                                      <p:cBhvr>
                                        <p:cTn id="154" dur="10000" fill="hold"/>
                                        <p:tgtEl>
                                          <p:spTgt spid="364"/>
                                        </p:tgtEl>
                                        <p:attrNameLst>
                                          <p:attrName>ppt_x</p:attrName>
                                          <p:attrName>ppt_y</p:attrName>
                                        </p:attrNameLst>
                                      </p:cBhvr>
                                      <p:rCtr x="72483" y="0"/>
                                    </p:animMotion>
                                  </p:childTnLst>
                                </p:cTn>
                              </p:par>
                              <p:par>
                                <p:cTn id="155" presetID="63" presetClass="path" presetSubtype="0" fill="hold" grpId="0" nodeType="withEffect">
                                  <p:stCondLst>
                                    <p:cond delay="0"/>
                                  </p:stCondLst>
                                  <p:childTnLst>
                                    <p:animMotion origin="layout" path="M 5.55556E-7 -2.22222E-6 L 1.44965 -2.22222E-6 " pathEditMode="relative" rAng="0" ptsTypes="AA">
                                      <p:cBhvr>
                                        <p:cTn id="156" dur="10000" fill="hold"/>
                                        <p:tgtEl>
                                          <p:spTgt spid="365"/>
                                        </p:tgtEl>
                                        <p:attrNameLst>
                                          <p:attrName>ppt_x</p:attrName>
                                          <p:attrName>ppt_y</p:attrName>
                                        </p:attrNameLst>
                                      </p:cBhvr>
                                      <p:rCtr x="72483" y="0"/>
                                    </p:animMotion>
                                  </p:childTnLst>
                                </p:cTn>
                              </p:par>
                              <p:par>
                                <p:cTn id="157" presetID="63" presetClass="path" presetSubtype="0" fill="hold" grpId="0" nodeType="withEffect">
                                  <p:stCondLst>
                                    <p:cond delay="0"/>
                                  </p:stCondLst>
                                  <p:childTnLst>
                                    <p:animMotion origin="layout" path="M 5.55556E-7 4.44444E-6 L 1.44965 4.44444E-6 " pathEditMode="relative" rAng="0" ptsTypes="AA">
                                      <p:cBhvr>
                                        <p:cTn id="158" dur="10000" fill="hold"/>
                                        <p:tgtEl>
                                          <p:spTgt spid="366"/>
                                        </p:tgtEl>
                                        <p:attrNameLst>
                                          <p:attrName>ppt_x</p:attrName>
                                          <p:attrName>ppt_y</p:attrName>
                                        </p:attrNameLst>
                                      </p:cBhvr>
                                      <p:rCtr x="72483" y="0"/>
                                    </p:animMotion>
                                  </p:childTnLst>
                                </p:cTn>
                              </p:par>
                              <p:par>
                                <p:cTn id="159" presetID="63" presetClass="path" presetSubtype="0" fill="hold" grpId="0" nodeType="withEffect">
                                  <p:stCondLst>
                                    <p:cond delay="0"/>
                                  </p:stCondLst>
                                  <p:childTnLst>
                                    <p:animMotion origin="layout" path="M 5.55556E-7 1.11111E-6 L 1.44965 1.11111E-6 " pathEditMode="relative" rAng="0" ptsTypes="AA">
                                      <p:cBhvr>
                                        <p:cTn id="160" dur="10000" fill="hold"/>
                                        <p:tgtEl>
                                          <p:spTgt spid="367"/>
                                        </p:tgtEl>
                                        <p:attrNameLst>
                                          <p:attrName>ppt_x</p:attrName>
                                          <p:attrName>ppt_y</p:attrName>
                                        </p:attrNameLst>
                                      </p:cBhvr>
                                      <p:rCtr x="72483" y="0"/>
                                    </p:animMotion>
                                  </p:childTnLst>
                                </p:cTn>
                              </p:par>
                              <p:par>
                                <p:cTn id="161" presetID="63" presetClass="path" presetSubtype="0" fill="hold" grpId="0" nodeType="withEffect">
                                  <p:stCondLst>
                                    <p:cond delay="0"/>
                                  </p:stCondLst>
                                  <p:childTnLst>
                                    <p:animMotion origin="layout" path="M 5.55556E-7 -2.22222E-6 L 1.44965 -2.22222E-6 " pathEditMode="relative" rAng="0" ptsTypes="AA">
                                      <p:cBhvr>
                                        <p:cTn id="162" dur="10000" fill="hold"/>
                                        <p:tgtEl>
                                          <p:spTgt spid="368"/>
                                        </p:tgtEl>
                                        <p:attrNameLst>
                                          <p:attrName>ppt_x</p:attrName>
                                          <p:attrName>ppt_y</p:attrName>
                                        </p:attrNameLst>
                                      </p:cBhvr>
                                      <p:rCtr x="72483" y="0"/>
                                    </p:animMotion>
                                  </p:childTnLst>
                                </p:cTn>
                              </p:par>
                              <p:par>
                                <p:cTn id="163" presetID="63" presetClass="path" presetSubtype="0" fill="hold" grpId="0" nodeType="withEffect">
                                  <p:stCondLst>
                                    <p:cond delay="0"/>
                                  </p:stCondLst>
                                  <p:childTnLst>
                                    <p:animMotion origin="layout" path="M 5.55556E-7 4.44444E-6 L 1.44965 4.44444E-6 " pathEditMode="relative" rAng="0" ptsTypes="AA">
                                      <p:cBhvr>
                                        <p:cTn id="164" dur="10000" fill="hold"/>
                                        <p:tgtEl>
                                          <p:spTgt spid="369"/>
                                        </p:tgtEl>
                                        <p:attrNameLst>
                                          <p:attrName>ppt_x</p:attrName>
                                          <p:attrName>ppt_y</p:attrName>
                                        </p:attrNameLst>
                                      </p:cBhvr>
                                      <p:rCtr x="72483" y="0"/>
                                    </p:animMotion>
                                  </p:childTnLst>
                                </p:cTn>
                              </p:par>
                              <p:par>
                                <p:cTn id="165" presetID="63" presetClass="path" presetSubtype="0" fill="hold" grpId="0" nodeType="withEffect">
                                  <p:stCondLst>
                                    <p:cond delay="0"/>
                                  </p:stCondLst>
                                  <p:childTnLst>
                                    <p:animMotion origin="layout" path="M 5.55556E-7 1.11111E-6 L 1.44965 1.11111E-6 " pathEditMode="relative" rAng="0" ptsTypes="AA">
                                      <p:cBhvr>
                                        <p:cTn id="166" dur="10000" fill="hold"/>
                                        <p:tgtEl>
                                          <p:spTgt spid="370"/>
                                        </p:tgtEl>
                                        <p:attrNameLst>
                                          <p:attrName>ppt_x</p:attrName>
                                          <p:attrName>ppt_y</p:attrName>
                                        </p:attrNameLst>
                                      </p:cBhvr>
                                      <p:rCtr x="72483" y="0"/>
                                    </p:animMotion>
                                  </p:childTnLst>
                                </p:cTn>
                              </p:par>
                              <p:par>
                                <p:cTn id="167" presetID="63" presetClass="path" presetSubtype="0" fill="hold" grpId="0" nodeType="withEffect">
                                  <p:stCondLst>
                                    <p:cond delay="0"/>
                                  </p:stCondLst>
                                  <p:childTnLst>
                                    <p:animMotion origin="layout" path="M 5.55556E-7 -2.22222E-6 L 1.44965 -2.22222E-6 " pathEditMode="relative" rAng="0" ptsTypes="AA">
                                      <p:cBhvr>
                                        <p:cTn id="168" dur="10000" fill="hold"/>
                                        <p:tgtEl>
                                          <p:spTgt spid="371"/>
                                        </p:tgtEl>
                                        <p:attrNameLst>
                                          <p:attrName>ppt_x</p:attrName>
                                          <p:attrName>ppt_y</p:attrName>
                                        </p:attrNameLst>
                                      </p:cBhvr>
                                      <p:rCtr x="72483" y="0"/>
                                    </p:animMotion>
                                  </p:childTnLst>
                                </p:cTn>
                              </p:par>
                              <p:par>
                                <p:cTn id="169" presetID="63" presetClass="path" presetSubtype="0" fill="hold" grpId="0" nodeType="withEffect">
                                  <p:stCondLst>
                                    <p:cond delay="0"/>
                                  </p:stCondLst>
                                  <p:childTnLst>
                                    <p:animMotion origin="layout" path="M 5.55556E-7 4.44444E-6 L 1.44965 4.44444E-6 " pathEditMode="relative" rAng="0" ptsTypes="AA">
                                      <p:cBhvr>
                                        <p:cTn id="170" dur="10000" fill="hold"/>
                                        <p:tgtEl>
                                          <p:spTgt spid="372"/>
                                        </p:tgtEl>
                                        <p:attrNameLst>
                                          <p:attrName>ppt_x</p:attrName>
                                          <p:attrName>ppt_y</p:attrName>
                                        </p:attrNameLst>
                                      </p:cBhvr>
                                      <p:rCtr x="72483" y="0"/>
                                    </p:animMotion>
                                  </p:childTnLst>
                                </p:cTn>
                              </p:par>
                              <p:par>
                                <p:cTn id="171" presetID="63" presetClass="path" presetSubtype="0" fill="hold" grpId="0" nodeType="withEffect">
                                  <p:stCondLst>
                                    <p:cond delay="0"/>
                                  </p:stCondLst>
                                  <p:childTnLst>
                                    <p:animMotion origin="layout" path="M 5.55556E-7 1.11111E-6 L 1.44965 1.11111E-6 " pathEditMode="relative" rAng="0" ptsTypes="AA">
                                      <p:cBhvr>
                                        <p:cTn id="172" dur="10000" fill="hold"/>
                                        <p:tgtEl>
                                          <p:spTgt spid="373"/>
                                        </p:tgtEl>
                                        <p:attrNameLst>
                                          <p:attrName>ppt_x</p:attrName>
                                          <p:attrName>ppt_y</p:attrName>
                                        </p:attrNameLst>
                                      </p:cBhvr>
                                      <p:rCtr x="72483" y="0"/>
                                    </p:animMotion>
                                  </p:childTnLst>
                                </p:cTn>
                              </p:par>
                              <p:par>
                                <p:cTn id="173" presetID="63" presetClass="path" presetSubtype="0" fill="hold" grpId="0" nodeType="withEffect">
                                  <p:stCondLst>
                                    <p:cond delay="0"/>
                                  </p:stCondLst>
                                  <p:childTnLst>
                                    <p:animMotion origin="layout" path="M 5.55556E-7 -2.22222E-6 L 1.44965 -2.22222E-6 " pathEditMode="relative" rAng="0" ptsTypes="AA">
                                      <p:cBhvr>
                                        <p:cTn id="174" dur="10000" fill="hold"/>
                                        <p:tgtEl>
                                          <p:spTgt spid="374"/>
                                        </p:tgtEl>
                                        <p:attrNameLst>
                                          <p:attrName>ppt_x</p:attrName>
                                          <p:attrName>ppt_y</p:attrName>
                                        </p:attrNameLst>
                                      </p:cBhvr>
                                      <p:rCtr x="72483" y="0"/>
                                    </p:animMotion>
                                  </p:childTnLst>
                                </p:cTn>
                              </p:par>
                              <p:par>
                                <p:cTn id="175" presetID="63" presetClass="path" presetSubtype="0" fill="hold" grpId="0" nodeType="withEffect">
                                  <p:stCondLst>
                                    <p:cond delay="0"/>
                                  </p:stCondLst>
                                  <p:childTnLst>
                                    <p:animMotion origin="layout" path="M 5.55556E-7 4.44444E-6 L 1.44965 4.44444E-6 " pathEditMode="relative" rAng="0" ptsTypes="AA">
                                      <p:cBhvr>
                                        <p:cTn id="176" dur="10000" fill="hold"/>
                                        <p:tgtEl>
                                          <p:spTgt spid="375"/>
                                        </p:tgtEl>
                                        <p:attrNameLst>
                                          <p:attrName>ppt_x</p:attrName>
                                          <p:attrName>ppt_y</p:attrName>
                                        </p:attrNameLst>
                                      </p:cBhvr>
                                      <p:rCtr x="72483" y="0"/>
                                    </p:animMotion>
                                  </p:childTnLst>
                                </p:cTn>
                              </p:par>
                              <p:par>
                                <p:cTn id="177" presetID="63" presetClass="path" presetSubtype="0" fill="hold" grpId="0" nodeType="withEffect">
                                  <p:stCondLst>
                                    <p:cond delay="0"/>
                                  </p:stCondLst>
                                  <p:childTnLst>
                                    <p:animMotion origin="layout" path="M 5.55556E-7 1.11111E-6 L 1.44965 1.11111E-6 " pathEditMode="relative" rAng="0" ptsTypes="AA">
                                      <p:cBhvr>
                                        <p:cTn id="178" dur="10000" fill="hold"/>
                                        <p:tgtEl>
                                          <p:spTgt spid="376"/>
                                        </p:tgtEl>
                                        <p:attrNameLst>
                                          <p:attrName>ppt_x</p:attrName>
                                          <p:attrName>ppt_y</p:attrName>
                                        </p:attrNameLst>
                                      </p:cBhvr>
                                      <p:rCtr x="72483" y="0"/>
                                    </p:animMotion>
                                  </p:childTnLst>
                                </p:cTn>
                              </p:par>
                              <p:par>
                                <p:cTn id="179" presetID="63" presetClass="path" presetSubtype="0" fill="hold" grpId="0" nodeType="withEffect">
                                  <p:stCondLst>
                                    <p:cond delay="0"/>
                                  </p:stCondLst>
                                  <p:childTnLst>
                                    <p:animMotion origin="layout" path="M 5.55556E-7 -2.22222E-6 L 1.44965 -2.22222E-6 " pathEditMode="relative" rAng="0" ptsTypes="AA">
                                      <p:cBhvr>
                                        <p:cTn id="180" dur="10000" fill="hold"/>
                                        <p:tgtEl>
                                          <p:spTgt spid="377"/>
                                        </p:tgtEl>
                                        <p:attrNameLst>
                                          <p:attrName>ppt_x</p:attrName>
                                          <p:attrName>ppt_y</p:attrName>
                                        </p:attrNameLst>
                                      </p:cBhvr>
                                      <p:rCtr x="72483" y="0"/>
                                    </p:animMotion>
                                  </p:childTnLst>
                                </p:cTn>
                              </p:par>
                              <p:par>
                                <p:cTn id="181" presetID="63" presetClass="path" presetSubtype="0" fill="hold" grpId="0" nodeType="withEffect">
                                  <p:stCondLst>
                                    <p:cond delay="0"/>
                                  </p:stCondLst>
                                  <p:childTnLst>
                                    <p:animMotion origin="layout" path="M 5.55556E-7 4.44444E-6 L 1.44965 4.44444E-6 " pathEditMode="relative" rAng="0" ptsTypes="AA">
                                      <p:cBhvr>
                                        <p:cTn id="182" dur="10000" fill="hold"/>
                                        <p:tgtEl>
                                          <p:spTgt spid="378"/>
                                        </p:tgtEl>
                                        <p:attrNameLst>
                                          <p:attrName>ppt_x</p:attrName>
                                          <p:attrName>ppt_y</p:attrName>
                                        </p:attrNameLst>
                                      </p:cBhvr>
                                      <p:rCtr x="72483" y="0"/>
                                    </p:animMotion>
                                  </p:childTnLst>
                                </p:cTn>
                              </p:par>
                              <p:par>
                                <p:cTn id="183" presetID="63" presetClass="path" presetSubtype="0" fill="hold" grpId="0" nodeType="withEffect">
                                  <p:stCondLst>
                                    <p:cond delay="0"/>
                                  </p:stCondLst>
                                  <p:childTnLst>
                                    <p:animMotion origin="layout" path="M 5.55556E-7 1.11111E-6 L 1.44965 1.11111E-6 " pathEditMode="relative" rAng="0" ptsTypes="AA">
                                      <p:cBhvr>
                                        <p:cTn id="184" dur="10000" fill="hold"/>
                                        <p:tgtEl>
                                          <p:spTgt spid="379"/>
                                        </p:tgtEl>
                                        <p:attrNameLst>
                                          <p:attrName>ppt_x</p:attrName>
                                          <p:attrName>ppt_y</p:attrName>
                                        </p:attrNameLst>
                                      </p:cBhvr>
                                      <p:rCtr x="72483" y="0"/>
                                    </p:animMotion>
                                  </p:childTnLst>
                                </p:cTn>
                              </p:par>
                              <p:par>
                                <p:cTn id="185" presetID="63" presetClass="path" presetSubtype="0" fill="hold" grpId="0" nodeType="withEffect">
                                  <p:stCondLst>
                                    <p:cond delay="0"/>
                                  </p:stCondLst>
                                  <p:childTnLst>
                                    <p:animMotion origin="layout" path="M -2.77778E-6 -2.22222E-6 L 1.44966 -2.22222E-6 " pathEditMode="relative" rAng="0" ptsTypes="AA">
                                      <p:cBhvr>
                                        <p:cTn id="186" dur="10000" fill="hold"/>
                                        <p:tgtEl>
                                          <p:spTgt spid="380"/>
                                        </p:tgtEl>
                                        <p:attrNameLst>
                                          <p:attrName>ppt_x</p:attrName>
                                          <p:attrName>ppt_y</p:attrName>
                                        </p:attrNameLst>
                                      </p:cBhvr>
                                      <p:rCtr x="72483" y="0"/>
                                    </p:animMotion>
                                  </p:childTnLst>
                                </p:cTn>
                              </p:par>
                              <p:par>
                                <p:cTn id="187" presetID="63" presetClass="path" presetSubtype="0" fill="hold" grpId="0" nodeType="withEffect">
                                  <p:stCondLst>
                                    <p:cond delay="0"/>
                                  </p:stCondLst>
                                  <p:childTnLst>
                                    <p:animMotion origin="layout" path="M -2.77778E-6 4.44444E-6 L 1.44966 4.44444E-6 " pathEditMode="relative" rAng="0" ptsTypes="AA">
                                      <p:cBhvr>
                                        <p:cTn id="188" dur="10000" fill="hold"/>
                                        <p:tgtEl>
                                          <p:spTgt spid="381"/>
                                        </p:tgtEl>
                                        <p:attrNameLst>
                                          <p:attrName>ppt_x</p:attrName>
                                          <p:attrName>ppt_y</p:attrName>
                                        </p:attrNameLst>
                                      </p:cBhvr>
                                      <p:rCtr x="72483" y="0"/>
                                    </p:animMotion>
                                  </p:childTnLst>
                                </p:cTn>
                              </p:par>
                              <p:par>
                                <p:cTn id="189" presetID="63" presetClass="path" presetSubtype="0" fill="hold" grpId="0" nodeType="withEffect">
                                  <p:stCondLst>
                                    <p:cond delay="0"/>
                                  </p:stCondLst>
                                  <p:childTnLst>
                                    <p:animMotion origin="layout" path="M -2.77778E-6 1.11111E-6 L 1.44966 1.11111E-6 " pathEditMode="relative" rAng="0" ptsTypes="AA">
                                      <p:cBhvr>
                                        <p:cTn id="190" dur="10000" fill="hold"/>
                                        <p:tgtEl>
                                          <p:spTgt spid="382"/>
                                        </p:tgtEl>
                                        <p:attrNameLst>
                                          <p:attrName>ppt_x</p:attrName>
                                          <p:attrName>ppt_y</p:attrName>
                                        </p:attrNameLst>
                                      </p:cBhvr>
                                      <p:rCtr x="72483" y="0"/>
                                    </p:animMotion>
                                  </p:childTnLst>
                                </p:cTn>
                              </p:par>
                              <p:par>
                                <p:cTn id="191" presetID="63" presetClass="path" presetSubtype="0" fill="hold" grpId="0" nodeType="withEffect">
                                  <p:stCondLst>
                                    <p:cond delay="0"/>
                                  </p:stCondLst>
                                  <p:childTnLst>
                                    <p:animMotion origin="layout" path="M -2.77778E-6 -2.22222E-6 L 1.44966 -2.22222E-6 " pathEditMode="relative" rAng="0" ptsTypes="AA">
                                      <p:cBhvr>
                                        <p:cTn id="192" dur="10000" fill="hold"/>
                                        <p:tgtEl>
                                          <p:spTgt spid="383"/>
                                        </p:tgtEl>
                                        <p:attrNameLst>
                                          <p:attrName>ppt_x</p:attrName>
                                          <p:attrName>ppt_y</p:attrName>
                                        </p:attrNameLst>
                                      </p:cBhvr>
                                      <p:rCtr x="72483" y="0"/>
                                    </p:animMotion>
                                  </p:childTnLst>
                                </p:cTn>
                              </p:par>
                              <p:par>
                                <p:cTn id="193" presetID="63" presetClass="path" presetSubtype="0" fill="hold" grpId="0" nodeType="withEffect">
                                  <p:stCondLst>
                                    <p:cond delay="0"/>
                                  </p:stCondLst>
                                  <p:childTnLst>
                                    <p:animMotion origin="layout" path="M -2.77778E-6 4.44444E-6 L 1.44966 4.44444E-6 " pathEditMode="relative" rAng="0" ptsTypes="AA">
                                      <p:cBhvr>
                                        <p:cTn id="194" dur="10000" fill="hold"/>
                                        <p:tgtEl>
                                          <p:spTgt spid="384"/>
                                        </p:tgtEl>
                                        <p:attrNameLst>
                                          <p:attrName>ppt_x</p:attrName>
                                          <p:attrName>ppt_y</p:attrName>
                                        </p:attrNameLst>
                                      </p:cBhvr>
                                      <p:rCtr x="72483" y="0"/>
                                    </p:animMotion>
                                  </p:childTnLst>
                                </p:cTn>
                              </p:par>
                              <p:par>
                                <p:cTn id="195" presetID="63" presetClass="path" presetSubtype="0" fill="hold" grpId="0" nodeType="withEffect">
                                  <p:stCondLst>
                                    <p:cond delay="0"/>
                                  </p:stCondLst>
                                  <p:childTnLst>
                                    <p:animMotion origin="layout" path="M -2.77778E-6 1.11111E-6 L 1.44966 1.11111E-6 " pathEditMode="relative" rAng="0" ptsTypes="AA">
                                      <p:cBhvr>
                                        <p:cTn id="196" dur="10000" fill="hold"/>
                                        <p:tgtEl>
                                          <p:spTgt spid="385"/>
                                        </p:tgtEl>
                                        <p:attrNameLst>
                                          <p:attrName>ppt_x</p:attrName>
                                          <p:attrName>ppt_y</p:attrName>
                                        </p:attrNameLst>
                                      </p:cBhvr>
                                      <p:rCtr x="72483" y="0"/>
                                    </p:animMotion>
                                  </p:childTnLst>
                                </p:cTn>
                              </p:par>
                              <p:par>
                                <p:cTn id="197" presetID="63" presetClass="path" presetSubtype="0" fill="hold" grpId="0" nodeType="withEffect">
                                  <p:stCondLst>
                                    <p:cond delay="0"/>
                                  </p:stCondLst>
                                  <p:childTnLst>
                                    <p:animMotion origin="layout" path="M -2.77778E-6 -2.22222E-6 L 1.44966 -2.22222E-6 " pathEditMode="relative" rAng="0" ptsTypes="AA">
                                      <p:cBhvr>
                                        <p:cTn id="198" dur="10000" fill="hold"/>
                                        <p:tgtEl>
                                          <p:spTgt spid="386"/>
                                        </p:tgtEl>
                                        <p:attrNameLst>
                                          <p:attrName>ppt_x</p:attrName>
                                          <p:attrName>ppt_y</p:attrName>
                                        </p:attrNameLst>
                                      </p:cBhvr>
                                      <p:rCtr x="72483" y="0"/>
                                    </p:animMotion>
                                  </p:childTnLst>
                                </p:cTn>
                              </p:par>
                              <p:par>
                                <p:cTn id="199" presetID="63" presetClass="path" presetSubtype="0" fill="hold" grpId="0" nodeType="withEffect">
                                  <p:stCondLst>
                                    <p:cond delay="0"/>
                                  </p:stCondLst>
                                  <p:childTnLst>
                                    <p:animMotion origin="layout" path="M -2.77778E-6 4.44444E-6 L 1.44966 4.44444E-6 " pathEditMode="relative" rAng="0" ptsTypes="AA">
                                      <p:cBhvr>
                                        <p:cTn id="200" dur="10000" fill="hold"/>
                                        <p:tgtEl>
                                          <p:spTgt spid="387"/>
                                        </p:tgtEl>
                                        <p:attrNameLst>
                                          <p:attrName>ppt_x</p:attrName>
                                          <p:attrName>ppt_y</p:attrName>
                                        </p:attrNameLst>
                                      </p:cBhvr>
                                      <p:rCtr x="72483" y="0"/>
                                    </p:animMotion>
                                  </p:childTnLst>
                                </p:cTn>
                              </p:par>
                              <p:par>
                                <p:cTn id="201" presetID="63" presetClass="path" presetSubtype="0" fill="hold" grpId="0" nodeType="withEffect">
                                  <p:stCondLst>
                                    <p:cond delay="0"/>
                                  </p:stCondLst>
                                  <p:childTnLst>
                                    <p:animMotion origin="layout" path="M -2.77778E-6 1.11111E-6 L 1.44966 1.11111E-6 " pathEditMode="relative" rAng="0" ptsTypes="AA">
                                      <p:cBhvr>
                                        <p:cTn id="202" dur="10000" fill="hold"/>
                                        <p:tgtEl>
                                          <p:spTgt spid="388"/>
                                        </p:tgtEl>
                                        <p:attrNameLst>
                                          <p:attrName>ppt_x</p:attrName>
                                          <p:attrName>ppt_y</p:attrName>
                                        </p:attrNameLst>
                                      </p:cBhvr>
                                      <p:rCtr x="72483" y="0"/>
                                    </p:animMotion>
                                  </p:childTnLst>
                                </p:cTn>
                              </p:par>
                              <p:par>
                                <p:cTn id="203" presetID="63" presetClass="path" presetSubtype="0" fill="hold" grpId="0" nodeType="withEffect">
                                  <p:stCondLst>
                                    <p:cond delay="0"/>
                                  </p:stCondLst>
                                  <p:childTnLst>
                                    <p:animMotion origin="layout" path="M -2.77778E-6 -2.22222E-6 L 1.44966 -2.22222E-6 " pathEditMode="relative" rAng="0" ptsTypes="AA">
                                      <p:cBhvr>
                                        <p:cTn id="204" dur="10000" fill="hold"/>
                                        <p:tgtEl>
                                          <p:spTgt spid="389"/>
                                        </p:tgtEl>
                                        <p:attrNameLst>
                                          <p:attrName>ppt_x</p:attrName>
                                          <p:attrName>ppt_y</p:attrName>
                                        </p:attrNameLst>
                                      </p:cBhvr>
                                      <p:rCtr x="72483" y="0"/>
                                    </p:animMotion>
                                  </p:childTnLst>
                                </p:cTn>
                              </p:par>
                              <p:par>
                                <p:cTn id="205" presetID="63" presetClass="path" presetSubtype="0" fill="hold" grpId="0" nodeType="withEffect">
                                  <p:stCondLst>
                                    <p:cond delay="0"/>
                                  </p:stCondLst>
                                  <p:childTnLst>
                                    <p:animMotion origin="layout" path="M -2.77778E-6 4.44444E-6 L 1.44966 4.44444E-6 " pathEditMode="relative" rAng="0" ptsTypes="AA">
                                      <p:cBhvr>
                                        <p:cTn id="206" dur="10000" fill="hold"/>
                                        <p:tgtEl>
                                          <p:spTgt spid="390"/>
                                        </p:tgtEl>
                                        <p:attrNameLst>
                                          <p:attrName>ppt_x</p:attrName>
                                          <p:attrName>ppt_y</p:attrName>
                                        </p:attrNameLst>
                                      </p:cBhvr>
                                      <p:rCtr x="72483" y="0"/>
                                    </p:animMotion>
                                  </p:childTnLst>
                                </p:cTn>
                              </p:par>
                              <p:par>
                                <p:cTn id="207" presetID="63" presetClass="path" presetSubtype="0" fill="hold" grpId="0" nodeType="withEffect">
                                  <p:stCondLst>
                                    <p:cond delay="0"/>
                                  </p:stCondLst>
                                  <p:childTnLst>
                                    <p:animMotion origin="layout" path="M -2.77778E-6 1.11111E-6 L 1.44966 1.11111E-6 " pathEditMode="relative" rAng="0" ptsTypes="AA">
                                      <p:cBhvr>
                                        <p:cTn id="208" dur="10000" fill="hold"/>
                                        <p:tgtEl>
                                          <p:spTgt spid="391"/>
                                        </p:tgtEl>
                                        <p:attrNameLst>
                                          <p:attrName>ppt_x</p:attrName>
                                          <p:attrName>ppt_y</p:attrName>
                                        </p:attrNameLst>
                                      </p:cBhvr>
                                      <p:rCtr x="72483" y="0"/>
                                    </p:animMotion>
                                  </p:childTnLst>
                                </p:cTn>
                              </p:par>
                              <p:par>
                                <p:cTn id="209" presetID="63" presetClass="path" presetSubtype="0" fill="hold" grpId="0" nodeType="withEffect">
                                  <p:stCondLst>
                                    <p:cond delay="0"/>
                                  </p:stCondLst>
                                  <p:childTnLst>
                                    <p:animMotion origin="layout" path="M -2.77778E-6 -2.22222E-6 L 1.44966 -2.22222E-6 " pathEditMode="relative" rAng="0" ptsTypes="AA">
                                      <p:cBhvr>
                                        <p:cTn id="210" dur="10000" fill="hold"/>
                                        <p:tgtEl>
                                          <p:spTgt spid="392"/>
                                        </p:tgtEl>
                                        <p:attrNameLst>
                                          <p:attrName>ppt_x</p:attrName>
                                          <p:attrName>ppt_y</p:attrName>
                                        </p:attrNameLst>
                                      </p:cBhvr>
                                      <p:rCtr x="72483" y="0"/>
                                    </p:animMotion>
                                  </p:childTnLst>
                                </p:cTn>
                              </p:par>
                              <p:par>
                                <p:cTn id="211" presetID="63" presetClass="path" presetSubtype="0" fill="hold" grpId="0" nodeType="withEffect">
                                  <p:stCondLst>
                                    <p:cond delay="0"/>
                                  </p:stCondLst>
                                  <p:childTnLst>
                                    <p:animMotion origin="layout" path="M -2.77778E-6 4.44444E-6 L 1.44966 4.44444E-6 " pathEditMode="relative" rAng="0" ptsTypes="AA">
                                      <p:cBhvr>
                                        <p:cTn id="212" dur="10000" fill="hold"/>
                                        <p:tgtEl>
                                          <p:spTgt spid="393"/>
                                        </p:tgtEl>
                                        <p:attrNameLst>
                                          <p:attrName>ppt_x</p:attrName>
                                          <p:attrName>ppt_y</p:attrName>
                                        </p:attrNameLst>
                                      </p:cBhvr>
                                      <p:rCtr x="72483" y="0"/>
                                    </p:animMotion>
                                  </p:childTnLst>
                                </p:cTn>
                              </p:par>
                              <p:par>
                                <p:cTn id="213" presetID="63" presetClass="path" presetSubtype="0" fill="hold" grpId="0" nodeType="withEffect">
                                  <p:stCondLst>
                                    <p:cond delay="0"/>
                                  </p:stCondLst>
                                  <p:childTnLst>
                                    <p:animMotion origin="layout" path="M -2.77778E-6 1.11111E-6 L 1.44966 1.11111E-6 " pathEditMode="relative" rAng="0" ptsTypes="AA">
                                      <p:cBhvr>
                                        <p:cTn id="214" dur="10000" fill="hold"/>
                                        <p:tgtEl>
                                          <p:spTgt spid="394"/>
                                        </p:tgtEl>
                                        <p:attrNameLst>
                                          <p:attrName>ppt_x</p:attrName>
                                          <p:attrName>ppt_y</p:attrName>
                                        </p:attrNameLst>
                                      </p:cBhvr>
                                      <p:rCtr x="72483" y="0"/>
                                    </p:animMotion>
                                  </p:childTnLst>
                                </p:cTn>
                              </p:par>
                              <p:par>
                                <p:cTn id="215" presetID="63" presetClass="path" presetSubtype="0" fill="hold" grpId="0" nodeType="withEffect">
                                  <p:stCondLst>
                                    <p:cond delay="0"/>
                                  </p:stCondLst>
                                  <p:childTnLst>
                                    <p:animMotion origin="layout" path="M -2.77778E-6 -2.22222E-6 L 1.44966 -2.22222E-6 " pathEditMode="relative" rAng="0" ptsTypes="AA">
                                      <p:cBhvr>
                                        <p:cTn id="216" dur="10000" fill="hold"/>
                                        <p:tgtEl>
                                          <p:spTgt spid="395"/>
                                        </p:tgtEl>
                                        <p:attrNameLst>
                                          <p:attrName>ppt_x</p:attrName>
                                          <p:attrName>ppt_y</p:attrName>
                                        </p:attrNameLst>
                                      </p:cBhvr>
                                      <p:rCtr x="72483" y="0"/>
                                    </p:animMotion>
                                  </p:childTnLst>
                                </p:cTn>
                              </p:par>
                              <p:par>
                                <p:cTn id="217" presetID="63" presetClass="path" presetSubtype="0" fill="hold" grpId="0" nodeType="withEffect">
                                  <p:stCondLst>
                                    <p:cond delay="0"/>
                                  </p:stCondLst>
                                  <p:childTnLst>
                                    <p:animMotion origin="layout" path="M -2.77778E-6 4.44444E-6 L 1.44966 4.44444E-6 " pathEditMode="relative" rAng="0" ptsTypes="AA">
                                      <p:cBhvr>
                                        <p:cTn id="218" dur="10000" fill="hold"/>
                                        <p:tgtEl>
                                          <p:spTgt spid="396"/>
                                        </p:tgtEl>
                                        <p:attrNameLst>
                                          <p:attrName>ppt_x</p:attrName>
                                          <p:attrName>ppt_y</p:attrName>
                                        </p:attrNameLst>
                                      </p:cBhvr>
                                      <p:rCtr x="72483" y="0"/>
                                    </p:animMotion>
                                  </p:childTnLst>
                                </p:cTn>
                              </p:par>
                              <p:par>
                                <p:cTn id="219" presetID="63" presetClass="path" presetSubtype="0" fill="hold" grpId="0" nodeType="withEffect">
                                  <p:stCondLst>
                                    <p:cond delay="0"/>
                                  </p:stCondLst>
                                  <p:childTnLst>
                                    <p:animMotion origin="layout" path="M -2.77778E-6 1.11111E-6 L 1.44966 1.11111E-6 " pathEditMode="relative" rAng="0" ptsTypes="AA">
                                      <p:cBhvr>
                                        <p:cTn id="220" dur="10000" fill="hold"/>
                                        <p:tgtEl>
                                          <p:spTgt spid="397"/>
                                        </p:tgtEl>
                                        <p:attrNameLst>
                                          <p:attrName>ppt_x</p:attrName>
                                          <p:attrName>ppt_y</p:attrName>
                                        </p:attrNameLst>
                                      </p:cBhvr>
                                      <p:rCtr x="72483" y="0"/>
                                    </p:animMotion>
                                  </p:childTnLst>
                                </p:cTn>
                              </p:par>
                              <p:par>
                                <p:cTn id="221" presetID="63" presetClass="path" presetSubtype="0" fill="hold" grpId="0" nodeType="withEffect">
                                  <p:stCondLst>
                                    <p:cond delay="0"/>
                                  </p:stCondLst>
                                  <p:childTnLst>
                                    <p:animMotion origin="layout" path="M -2.77778E-6 -2.22222E-6 L 1.44966 -2.22222E-6 " pathEditMode="relative" rAng="0" ptsTypes="AA">
                                      <p:cBhvr>
                                        <p:cTn id="222" dur="10000" fill="hold"/>
                                        <p:tgtEl>
                                          <p:spTgt spid="398"/>
                                        </p:tgtEl>
                                        <p:attrNameLst>
                                          <p:attrName>ppt_x</p:attrName>
                                          <p:attrName>ppt_y</p:attrName>
                                        </p:attrNameLst>
                                      </p:cBhvr>
                                      <p:rCtr x="72483" y="0"/>
                                    </p:animMotion>
                                  </p:childTnLst>
                                </p:cTn>
                              </p:par>
                              <p:par>
                                <p:cTn id="223" presetID="63" presetClass="path" presetSubtype="0" fill="hold" grpId="0" nodeType="withEffect">
                                  <p:stCondLst>
                                    <p:cond delay="0"/>
                                  </p:stCondLst>
                                  <p:childTnLst>
                                    <p:animMotion origin="layout" path="M -2.77778E-6 4.44444E-6 L 1.44966 4.44444E-6 " pathEditMode="relative" rAng="0" ptsTypes="AA">
                                      <p:cBhvr>
                                        <p:cTn id="224" dur="10000" fill="hold"/>
                                        <p:tgtEl>
                                          <p:spTgt spid="399"/>
                                        </p:tgtEl>
                                        <p:attrNameLst>
                                          <p:attrName>ppt_x</p:attrName>
                                          <p:attrName>ppt_y</p:attrName>
                                        </p:attrNameLst>
                                      </p:cBhvr>
                                      <p:rCtr x="72483" y="0"/>
                                    </p:animMotion>
                                  </p:childTnLst>
                                </p:cTn>
                              </p:par>
                              <p:par>
                                <p:cTn id="225" presetID="63" presetClass="path" presetSubtype="0" fill="hold" grpId="0" nodeType="withEffect">
                                  <p:stCondLst>
                                    <p:cond delay="0"/>
                                  </p:stCondLst>
                                  <p:childTnLst>
                                    <p:animMotion origin="layout" path="M -2.77778E-6 1.11111E-6 L 1.44966 1.11111E-6 " pathEditMode="relative" rAng="0" ptsTypes="AA">
                                      <p:cBhvr>
                                        <p:cTn id="226" dur="10000" fill="hold"/>
                                        <p:tgtEl>
                                          <p:spTgt spid="400"/>
                                        </p:tgtEl>
                                        <p:attrNameLst>
                                          <p:attrName>ppt_x</p:attrName>
                                          <p:attrName>ppt_y</p:attrName>
                                        </p:attrNameLst>
                                      </p:cBhvr>
                                      <p:rCtr x="72483" y="0"/>
                                    </p:animMotion>
                                  </p:childTnLst>
                                </p:cTn>
                              </p:par>
                              <p:par>
                                <p:cTn id="227" presetID="63" presetClass="path" presetSubtype="0" fill="hold" grpId="0" nodeType="withEffect">
                                  <p:stCondLst>
                                    <p:cond delay="0"/>
                                  </p:stCondLst>
                                  <p:childTnLst>
                                    <p:animMotion origin="layout" path="M -2.77778E-6 -2.22222E-6 L 1.44966 -2.22222E-6 " pathEditMode="relative" rAng="0" ptsTypes="AA">
                                      <p:cBhvr>
                                        <p:cTn id="228" dur="10000" fill="hold"/>
                                        <p:tgtEl>
                                          <p:spTgt spid="401"/>
                                        </p:tgtEl>
                                        <p:attrNameLst>
                                          <p:attrName>ppt_x</p:attrName>
                                          <p:attrName>ppt_y</p:attrName>
                                        </p:attrNameLst>
                                      </p:cBhvr>
                                      <p:rCtr x="72483" y="0"/>
                                    </p:animMotion>
                                  </p:childTnLst>
                                </p:cTn>
                              </p:par>
                              <p:par>
                                <p:cTn id="229" presetID="63" presetClass="path" presetSubtype="0" fill="hold" grpId="0" nodeType="withEffect">
                                  <p:stCondLst>
                                    <p:cond delay="0"/>
                                  </p:stCondLst>
                                  <p:childTnLst>
                                    <p:animMotion origin="layout" path="M -2.77778E-6 4.44444E-6 L 1.44966 4.44444E-6 " pathEditMode="relative" rAng="0" ptsTypes="AA">
                                      <p:cBhvr>
                                        <p:cTn id="230" dur="10000" fill="hold"/>
                                        <p:tgtEl>
                                          <p:spTgt spid="402"/>
                                        </p:tgtEl>
                                        <p:attrNameLst>
                                          <p:attrName>ppt_x</p:attrName>
                                          <p:attrName>ppt_y</p:attrName>
                                        </p:attrNameLst>
                                      </p:cBhvr>
                                      <p:rCtr x="72483" y="0"/>
                                    </p:animMotion>
                                  </p:childTnLst>
                                </p:cTn>
                              </p:par>
                              <p:par>
                                <p:cTn id="231" presetID="63" presetClass="path" presetSubtype="0" fill="hold" grpId="0" nodeType="withEffect">
                                  <p:stCondLst>
                                    <p:cond delay="0"/>
                                  </p:stCondLst>
                                  <p:childTnLst>
                                    <p:animMotion origin="layout" path="M -2.77778E-6 1.11111E-6 L 1.44966 1.11111E-6 " pathEditMode="relative" rAng="0" ptsTypes="AA">
                                      <p:cBhvr>
                                        <p:cTn id="232" dur="10000" fill="hold"/>
                                        <p:tgtEl>
                                          <p:spTgt spid="403"/>
                                        </p:tgtEl>
                                        <p:attrNameLst>
                                          <p:attrName>ppt_x</p:attrName>
                                          <p:attrName>ppt_y</p:attrName>
                                        </p:attrNameLst>
                                      </p:cBhvr>
                                      <p:rCtr x="72483" y="0"/>
                                    </p:animMotion>
                                  </p:childTnLst>
                                </p:cTn>
                              </p:par>
                              <p:par>
                                <p:cTn id="233" presetID="63" presetClass="path" presetSubtype="0" fill="hold" grpId="0" nodeType="withEffect">
                                  <p:stCondLst>
                                    <p:cond delay="0"/>
                                  </p:stCondLst>
                                  <p:childTnLst>
                                    <p:animMotion origin="layout" path="M -2.77778E-6 -2.22222E-6 L 1.44966 -2.22222E-6 " pathEditMode="relative" rAng="0" ptsTypes="AA">
                                      <p:cBhvr>
                                        <p:cTn id="234" dur="10000" fill="hold"/>
                                        <p:tgtEl>
                                          <p:spTgt spid="404"/>
                                        </p:tgtEl>
                                        <p:attrNameLst>
                                          <p:attrName>ppt_x</p:attrName>
                                          <p:attrName>ppt_y</p:attrName>
                                        </p:attrNameLst>
                                      </p:cBhvr>
                                      <p:rCtr x="72483" y="0"/>
                                    </p:animMotion>
                                  </p:childTnLst>
                                </p:cTn>
                              </p:par>
                              <p:par>
                                <p:cTn id="235" presetID="63" presetClass="path" presetSubtype="0" fill="hold" grpId="0" nodeType="withEffect">
                                  <p:stCondLst>
                                    <p:cond delay="0"/>
                                  </p:stCondLst>
                                  <p:childTnLst>
                                    <p:animMotion origin="layout" path="M -2.77778E-6 4.44444E-6 L 1.44966 4.44444E-6 " pathEditMode="relative" rAng="0" ptsTypes="AA">
                                      <p:cBhvr>
                                        <p:cTn id="236" dur="10000" fill="hold"/>
                                        <p:tgtEl>
                                          <p:spTgt spid="405"/>
                                        </p:tgtEl>
                                        <p:attrNameLst>
                                          <p:attrName>ppt_x</p:attrName>
                                          <p:attrName>ppt_y</p:attrName>
                                        </p:attrNameLst>
                                      </p:cBhvr>
                                      <p:rCtr x="72483" y="0"/>
                                    </p:animMotion>
                                  </p:childTnLst>
                                </p:cTn>
                              </p:par>
                              <p:par>
                                <p:cTn id="237" presetID="63" presetClass="path" presetSubtype="0" fill="hold" grpId="0" nodeType="withEffect">
                                  <p:stCondLst>
                                    <p:cond delay="0"/>
                                  </p:stCondLst>
                                  <p:childTnLst>
                                    <p:animMotion origin="layout" path="M -2.77778E-6 1.11111E-6 L 1.44966 1.11111E-6 " pathEditMode="relative" rAng="0" ptsTypes="AA">
                                      <p:cBhvr>
                                        <p:cTn id="238" dur="10000" fill="hold"/>
                                        <p:tgtEl>
                                          <p:spTgt spid="406"/>
                                        </p:tgtEl>
                                        <p:attrNameLst>
                                          <p:attrName>ppt_x</p:attrName>
                                          <p:attrName>ppt_y</p:attrName>
                                        </p:attrNameLst>
                                      </p:cBhvr>
                                      <p:rCtr x="72483" y="0"/>
                                    </p:animMotion>
                                  </p:childTnLst>
                                </p:cTn>
                              </p:par>
                              <p:par>
                                <p:cTn id="239" presetID="63" presetClass="path" presetSubtype="0" fill="hold" grpId="0" nodeType="withEffect">
                                  <p:stCondLst>
                                    <p:cond delay="0"/>
                                  </p:stCondLst>
                                  <p:childTnLst>
                                    <p:animMotion origin="layout" path="M -2.77778E-6 -2.22222E-6 L 1.44966 -2.22222E-6 " pathEditMode="relative" rAng="0" ptsTypes="AA">
                                      <p:cBhvr>
                                        <p:cTn id="240" dur="10000" fill="hold"/>
                                        <p:tgtEl>
                                          <p:spTgt spid="407"/>
                                        </p:tgtEl>
                                        <p:attrNameLst>
                                          <p:attrName>ppt_x</p:attrName>
                                          <p:attrName>ppt_y</p:attrName>
                                        </p:attrNameLst>
                                      </p:cBhvr>
                                      <p:rCtr x="72483" y="0"/>
                                    </p:animMotion>
                                  </p:childTnLst>
                                </p:cTn>
                              </p:par>
                              <p:par>
                                <p:cTn id="241" presetID="63" presetClass="path" presetSubtype="0" fill="hold" grpId="0" nodeType="withEffect">
                                  <p:stCondLst>
                                    <p:cond delay="0"/>
                                  </p:stCondLst>
                                  <p:childTnLst>
                                    <p:animMotion origin="layout" path="M -2.77778E-6 4.44444E-6 L 1.44966 4.44444E-6 " pathEditMode="relative" rAng="0" ptsTypes="AA">
                                      <p:cBhvr>
                                        <p:cTn id="242" dur="10000" fill="hold"/>
                                        <p:tgtEl>
                                          <p:spTgt spid="408"/>
                                        </p:tgtEl>
                                        <p:attrNameLst>
                                          <p:attrName>ppt_x</p:attrName>
                                          <p:attrName>ppt_y</p:attrName>
                                        </p:attrNameLst>
                                      </p:cBhvr>
                                      <p:rCtr x="72483" y="0"/>
                                    </p:animMotion>
                                  </p:childTnLst>
                                </p:cTn>
                              </p:par>
                              <p:par>
                                <p:cTn id="243" presetID="63" presetClass="path" presetSubtype="0" fill="hold" grpId="0" nodeType="withEffect">
                                  <p:stCondLst>
                                    <p:cond delay="0"/>
                                  </p:stCondLst>
                                  <p:childTnLst>
                                    <p:animMotion origin="layout" path="M -2.77778E-6 1.11111E-6 L 1.44966 1.11111E-6 " pathEditMode="relative" rAng="0" ptsTypes="AA">
                                      <p:cBhvr>
                                        <p:cTn id="244" dur="10000" fill="hold"/>
                                        <p:tgtEl>
                                          <p:spTgt spid="409"/>
                                        </p:tgtEl>
                                        <p:attrNameLst>
                                          <p:attrName>ppt_x</p:attrName>
                                          <p:attrName>ppt_y</p:attrName>
                                        </p:attrNameLst>
                                      </p:cBhvr>
                                      <p:rCtr x="72483" y="0"/>
                                    </p:animMotion>
                                  </p:childTnLst>
                                </p:cTn>
                              </p:par>
                              <p:par>
                                <p:cTn id="245" presetID="63" presetClass="path" presetSubtype="0" fill="hold" grpId="0" nodeType="withEffect">
                                  <p:stCondLst>
                                    <p:cond delay="0"/>
                                  </p:stCondLst>
                                  <p:childTnLst>
                                    <p:animMotion origin="layout" path="M -2.77778E-6 -2.22222E-6 L 1.44966 -2.22222E-6 " pathEditMode="relative" rAng="0" ptsTypes="AA">
                                      <p:cBhvr>
                                        <p:cTn id="246" dur="10000" fill="hold"/>
                                        <p:tgtEl>
                                          <p:spTgt spid="410"/>
                                        </p:tgtEl>
                                        <p:attrNameLst>
                                          <p:attrName>ppt_x</p:attrName>
                                          <p:attrName>ppt_y</p:attrName>
                                        </p:attrNameLst>
                                      </p:cBhvr>
                                      <p:rCtr x="72483" y="0"/>
                                    </p:animMotion>
                                  </p:childTnLst>
                                </p:cTn>
                              </p:par>
                              <p:par>
                                <p:cTn id="247" presetID="63" presetClass="path" presetSubtype="0" fill="hold" grpId="0" nodeType="withEffect">
                                  <p:stCondLst>
                                    <p:cond delay="0"/>
                                  </p:stCondLst>
                                  <p:childTnLst>
                                    <p:animMotion origin="layout" path="M -2.77778E-6 4.44444E-6 L 1.44966 4.44444E-6 " pathEditMode="relative" rAng="0" ptsTypes="AA">
                                      <p:cBhvr>
                                        <p:cTn id="248" dur="10000" fill="hold"/>
                                        <p:tgtEl>
                                          <p:spTgt spid="411"/>
                                        </p:tgtEl>
                                        <p:attrNameLst>
                                          <p:attrName>ppt_x</p:attrName>
                                          <p:attrName>ppt_y</p:attrName>
                                        </p:attrNameLst>
                                      </p:cBhvr>
                                      <p:rCtr x="72483" y="0"/>
                                    </p:animMotion>
                                  </p:childTnLst>
                                </p:cTn>
                              </p:par>
                              <p:par>
                                <p:cTn id="249" presetID="63" presetClass="path" presetSubtype="0" fill="hold" grpId="0" nodeType="withEffect">
                                  <p:stCondLst>
                                    <p:cond delay="0"/>
                                  </p:stCondLst>
                                  <p:childTnLst>
                                    <p:animMotion origin="layout" path="M -2.77778E-6 1.11111E-6 L 1.44966 1.11111E-6 " pathEditMode="relative" rAng="0" ptsTypes="AA">
                                      <p:cBhvr>
                                        <p:cTn id="250" dur="10000" fill="hold"/>
                                        <p:tgtEl>
                                          <p:spTgt spid="412"/>
                                        </p:tgtEl>
                                        <p:attrNameLst>
                                          <p:attrName>ppt_x</p:attrName>
                                          <p:attrName>ppt_y</p:attrName>
                                        </p:attrNameLst>
                                      </p:cBhvr>
                                      <p:rCtr x="72483" y="0"/>
                                    </p:animMotion>
                                  </p:childTnLst>
                                </p:cTn>
                              </p:par>
                              <p:par>
                                <p:cTn id="251" presetID="63" presetClass="path" presetSubtype="0" fill="hold" grpId="0" nodeType="withEffect">
                                  <p:stCondLst>
                                    <p:cond delay="0"/>
                                  </p:stCondLst>
                                  <p:childTnLst>
                                    <p:animMotion origin="layout" path="M -2.77778E-6 -2.22222E-6 L 1.44966 -2.22222E-6 " pathEditMode="relative" rAng="0" ptsTypes="AA">
                                      <p:cBhvr>
                                        <p:cTn id="252" dur="10000" fill="hold"/>
                                        <p:tgtEl>
                                          <p:spTgt spid="413"/>
                                        </p:tgtEl>
                                        <p:attrNameLst>
                                          <p:attrName>ppt_x</p:attrName>
                                          <p:attrName>ppt_y</p:attrName>
                                        </p:attrNameLst>
                                      </p:cBhvr>
                                      <p:rCtr x="72483" y="0"/>
                                    </p:animMotion>
                                  </p:childTnLst>
                                </p:cTn>
                              </p:par>
                              <p:par>
                                <p:cTn id="253" presetID="63" presetClass="path" presetSubtype="0" fill="hold" grpId="0" nodeType="withEffect">
                                  <p:stCondLst>
                                    <p:cond delay="0"/>
                                  </p:stCondLst>
                                  <p:childTnLst>
                                    <p:animMotion origin="layout" path="M -2.77778E-6 4.44444E-6 L 1.44966 4.44444E-6 " pathEditMode="relative" rAng="0" ptsTypes="AA">
                                      <p:cBhvr>
                                        <p:cTn id="254" dur="10000" fill="hold"/>
                                        <p:tgtEl>
                                          <p:spTgt spid="414"/>
                                        </p:tgtEl>
                                        <p:attrNameLst>
                                          <p:attrName>ppt_x</p:attrName>
                                          <p:attrName>ppt_y</p:attrName>
                                        </p:attrNameLst>
                                      </p:cBhvr>
                                      <p:rCtr x="72483" y="0"/>
                                    </p:animMotion>
                                  </p:childTnLst>
                                </p:cTn>
                              </p:par>
                              <p:par>
                                <p:cTn id="255" presetID="63" presetClass="path" presetSubtype="0" fill="hold" grpId="0" nodeType="withEffect">
                                  <p:stCondLst>
                                    <p:cond delay="0"/>
                                  </p:stCondLst>
                                  <p:childTnLst>
                                    <p:animMotion origin="layout" path="M -2.77778E-6 1.11111E-6 L 1.44966 1.11111E-6 " pathEditMode="relative" rAng="0" ptsTypes="AA">
                                      <p:cBhvr>
                                        <p:cTn id="256" dur="10000" fill="hold"/>
                                        <p:tgtEl>
                                          <p:spTgt spid="415"/>
                                        </p:tgtEl>
                                        <p:attrNameLst>
                                          <p:attrName>ppt_x</p:attrName>
                                          <p:attrName>ppt_y</p:attrName>
                                        </p:attrNameLst>
                                      </p:cBhvr>
                                      <p:rCtr x="72483" y="0"/>
                                    </p:animMotion>
                                  </p:childTnLst>
                                </p:cTn>
                              </p:par>
                              <p:par>
                                <p:cTn id="257" presetID="63" presetClass="path" presetSubtype="0" fill="hold" grpId="0" nodeType="withEffect">
                                  <p:stCondLst>
                                    <p:cond delay="0"/>
                                  </p:stCondLst>
                                  <p:childTnLst>
                                    <p:animMotion origin="layout" path="M -2.77778E-6 -2.22222E-6 L 1.44966 -2.22222E-6 " pathEditMode="relative" rAng="0" ptsTypes="AA">
                                      <p:cBhvr>
                                        <p:cTn id="258" dur="10000" fill="hold"/>
                                        <p:tgtEl>
                                          <p:spTgt spid="416"/>
                                        </p:tgtEl>
                                        <p:attrNameLst>
                                          <p:attrName>ppt_x</p:attrName>
                                          <p:attrName>ppt_y</p:attrName>
                                        </p:attrNameLst>
                                      </p:cBhvr>
                                      <p:rCtr x="72483" y="0"/>
                                    </p:animMotion>
                                  </p:childTnLst>
                                </p:cTn>
                              </p:par>
                              <p:par>
                                <p:cTn id="259" presetID="63" presetClass="path" presetSubtype="0" fill="hold" grpId="0" nodeType="withEffect">
                                  <p:stCondLst>
                                    <p:cond delay="0"/>
                                  </p:stCondLst>
                                  <p:childTnLst>
                                    <p:animMotion origin="layout" path="M -2.77778E-6 4.44444E-6 L 1.44966 4.44444E-6 " pathEditMode="relative" rAng="0" ptsTypes="AA">
                                      <p:cBhvr>
                                        <p:cTn id="260" dur="10000" fill="hold"/>
                                        <p:tgtEl>
                                          <p:spTgt spid="417"/>
                                        </p:tgtEl>
                                        <p:attrNameLst>
                                          <p:attrName>ppt_x</p:attrName>
                                          <p:attrName>ppt_y</p:attrName>
                                        </p:attrNameLst>
                                      </p:cBhvr>
                                      <p:rCtr x="72483" y="0"/>
                                    </p:animMotion>
                                  </p:childTnLst>
                                </p:cTn>
                              </p:par>
                              <p:par>
                                <p:cTn id="261" presetID="63" presetClass="path" presetSubtype="0" fill="hold" grpId="0" nodeType="withEffect">
                                  <p:stCondLst>
                                    <p:cond delay="0"/>
                                  </p:stCondLst>
                                  <p:childTnLst>
                                    <p:animMotion origin="layout" path="M -2.77778E-6 1.11111E-6 L 1.44966 1.11111E-6 " pathEditMode="relative" rAng="0" ptsTypes="AA">
                                      <p:cBhvr>
                                        <p:cTn id="262" dur="10000" fill="hold"/>
                                        <p:tgtEl>
                                          <p:spTgt spid="418"/>
                                        </p:tgtEl>
                                        <p:attrNameLst>
                                          <p:attrName>ppt_x</p:attrName>
                                          <p:attrName>ppt_y</p:attrName>
                                        </p:attrNameLst>
                                      </p:cBhvr>
                                      <p:rCtr x="72483" y="0"/>
                                    </p:animMotion>
                                  </p:childTnLst>
                                </p:cTn>
                              </p:par>
                              <p:par>
                                <p:cTn id="263" presetID="63" presetClass="path" presetSubtype="0" fill="hold" grpId="0" nodeType="withEffect">
                                  <p:stCondLst>
                                    <p:cond delay="0"/>
                                  </p:stCondLst>
                                  <p:childTnLst>
                                    <p:animMotion origin="layout" path="M -2.77778E-6 -2.22222E-6 L 1.44966 -2.22222E-6 " pathEditMode="relative" rAng="0" ptsTypes="AA">
                                      <p:cBhvr>
                                        <p:cTn id="264" dur="10000" fill="hold"/>
                                        <p:tgtEl>
                                          <p:spTgt spid="419"/>
                                        </p:tgtEl>
                                        <p:attrNameLst>
                                          <p:attrName>ppt_x</p:attrName>
                                          <p:attrName>ppt_y</p:attrName>
                                        </p:attrNameLst>
                                      </p:cBhvr>
                                      <p:rCtr x="72483" y="0"/>
                                    </p:animMotion>
                                  </p:childTnLst>
                                </p:cTn>
                              </p:par>
                              <p:par>
                                <p:cTn id="265" presetID="63" presetClass="path" presetSubtype="0" fill="hold" grpId="0" nodeType="withEffect">
                                  <p:stCondLst>
                                    <p:cond delay="0"/>
                                  </p:stCondLst>
                                  <p:childTnLst>
                                    <p:animMotion origin="layout" path="M -2.77778E-6 4.44444E-6 L 1.44966 4.44444E-6 " pathEditMode="relative" rAng="0" ptsTypes="AA">
                                      <p:cBhvr>
                                        <p:cTn id="266" dur="10000" fill="hold"/>
                                        <p:tgtEl>
                                          <p:spTgt spid="420"/>
                                        </p:tgtEl>
                                        <p:attrNameLst>
                                          <p:attrName>ppt_x</p:attrName>
                                          <p:attrName>ppt_y</p:attrName>
                                        </p:attrNameLst>
                                      </p:cBhvr>
                                      <p:rCtr x="72483" y="0"/>
                                    </p:animMotion>
                                  </p:childTnLst>
                                </p:cTn>
                              </p:par>
                              <p:par>
                                <p:cTn id="267" presetID="63" presetClass="path" presetSubtype="0" fill="hold" grpId="0" nodeType="withEffect">
                                  <p:stCondLst>
                                    <p:cond delay="0"/>
                                  </p:stCondLst>
                                  <p:childTnLst>
                                    <p:animMotion origin="layout" path="M -2.77778E-6 1.11111E-6 L 1.44966 1.11111E-6 " pathEditMode="relative" rAng="0" ptsTypes="AA">
                                      <p:cBhvr>
                                        <p:cTn id="268" dur="10000" fill="hold"/>
                                        <p:tgtEl>
                                          <p:spTgt spid="421"/>
                                        </p:tgtEl>
                                        <p:attrNameLst>
                                          <p:attrName>ppt_x</p:attrName>
                                          <p:attrName>ppt_y</p:attrName>
                                        </p:attrNameLst>
                                      </p:cBhvr>
                                      <p:rCtr x="72483" y="0"/>
                                    </p:animMotion>
                                  </p:childTnLst>
                                </p:cTn>
                              </p:par>
                              <p:par>
                                <p:cTn id="269" presetID="63" presetClass="path" presetSubtype="0" fill="hold" grpId="0" nodeType="withEffect">
                                  <p:stCondLst>
                                    <p:cond delay="0"/>
                                  </p:stCondLst>
                                  <p:childTnLst>
                                    <p:animMotion origin="layout" path="M -2.77778E-6 -2.22222E-6 L 1.44966 -2.22222E-6 " pathEditMode="relative" rAng="0" ptsTypes="AA">
                                      <p:cBhvr>
                                        <p:cTn id="270" dur="10000" fill="hold"/>
                                        <p:tgtEl>
                                          <p:spTgt spid="422"/>
                                        </p:tgtEl>
                                        <p:attrNameLst>
                                          <p:attrName>ppt_x</p:attrName>
                                          <p:attrName>ppt_y</p:attrName>
                                        </p:attrNameLst>
                                      </p:cBhvr>
                                      <p:rCtr x="72483" y="0"/>
                                    </p:animMotion>
                                  </p:childTnLst>
                                </p:cTn>
                              </p:par>
                              <p:par>
                                <p:cTn id="271" presetID="63" presetClass="path" presetSubtype="0" fill="hold" grpId="0" nodeType="withEffect">
                                  <p:stCondLst>
                                    <p:cond delay="0"/>
                                  </p:stCondLst>
                                  <p:childTnLst>
                                    <p:animMotion origin="layout" path="M -2.77778E-6 4.44444E-6 L 1.44966 4.44444E-6 " pathEditMode="relative" rAng="0" ptsTypes="AA">
                                      <p:cBhvr>
                                        <p:cTn id="272" dur="10000" fill="hold"/>
                                        <p:tgtEl>
                                          <p:spTgt spid="423"/>
                                        </p:tgtEl>
                                        <p:attrNameLst>
                                          <p:attrName>ppt_x</p:attrName>
                                          <p:attrName>ppt_y</p:attrName>
                                        </p:attrNameLst>
                                      </p:cBhvr>
                                      <p:rCtr x="72483" y="0"/>
                                    </p:animMotion>
                                  </p:childTnLst>
                                </p:cTn>
                              </p:par>
                              <p:par>
                                <p:cTn id="273" presetID="63" presetClass="path" presetSubtype="0" fill="hold" grpId="0" nodeType="withEffect">
                                  <p:stCondLst>
                                    <p:cond delay="0"/>
                                  </p:stCondLst>
                                  <p:childTnLst>
                                    <p:animMotion origin="layout" path="M -2.77778E-6 1.11111E-6 L 1.44966 1.11111E-6 " pathEditMode="relative" rAng="0" ptsTypes="AA">
                                      <p:cBhvr>
                                        <p:cTn id="274" dur="10000" fill="hold"/>
                                        <p:tgtEl>
                                          <p:spTgt spid="424"/>
                                        </p:tgtEl>
                                        <p:attrNameLst>
                                          <p:attrName>ppt_x</p:attrName>
                                          <p:attrName>ppt_y</p:attrName>
                                        </p:attrNameLst>
                                      </p:cBhvr>
                                      <p:rCtr x="72483" y="0"/>
                                    </p:animMotion>
                                  </p:childTnLst>
                                </p:cTn>
                              </p:par>
                              <p:par>
                                <p:cTn id="275" presetID="10" presetClass="entr" presetSubtype="0" fill="hold" grpId="0" nodeType="withEffect">
                                  <p:stCondLst>
                                    <p:cond delay="5000"/>
                                  </p:stCondLst>
                                  <p:childTnLst>
                                    <p:set>
                                      <p:cBhvr>
                                        <p:cTn id="276" dur="1" fill="hold">
                                          <p:stCondLst>
                                            <p:cond delay="0"/>
                                          </p:stCondLst>
                                        </p:cTn>
                                        <p:tgtEl>
                                          <p:spTgt spid="509"/>
                                        </p:tgtEl>
                                        <p:attrNameLst>
                                          <p:attrName>style.visibility</p:attrName>
                                        </p:attrNameLst>
                                      </p:cBhvr>
                                      <p:to>
                                        <p:strVal val="visible"/>
                                      </p:to>
                                    </p:set>
                                    <p:animEffect transition="in" filter="fade">
                                      <p:cBhvr>
                                        <p:cTn id="277" dur="500"/>
                                        <p:tgtEl>
                                          <p:spTgt spid="509"/>
                                        </p:tgtEl>
                                      </p:cBhvr>
                                    </p:animEffect>
                                  </p:childTnLst>
                                </p:cTn>
                              </p:par>
                              <p:par>
                                <p:cTn id="278" presetID="10" presetClass="entr" presetSubtype="0" fill="hold" grpId="0" nodeType="withEffect">
                                  <p:stCondLst>
                                    <p:cond delay="5500"/>
                                  </p:stCondLst>
                                  <p:childTnLst>
                                    <p:set>
                                      <p:cBhvr>
                                        <p:cTn id="279" dur="1" fill="hold">
                                          <p:stCondLst>
                                            <p:cond delay="0"/>
                                          </p:stCondLst>
                                        </p:cTn>
                                        <p:tgtEl>
                                          <p:spTgt spid="510"/>
                                        </p:tgtEl>
                                        <p:attrNameLst>
                                          <p:attrName>style.visibility</p:attrName>
                                        </p:attrNameLst>
                                      </p:cBhvr>
                                      <p:to>
                                        <p:strVal val="visible"/>
                                      </p:to>
                                    </p:set>
                                    <p:animEffect transition="in" filter="fade">
                                      <p:cBhvr>
                                        <p:cTn id="280" dur="500"/>
                                        <p:tgtEl>
                                          <p:spTgt spid="510"/>
                                        </p:tgtEl>
                                      </p:cBhvr>
                                    </p:animEffect>
                                  </p:childTnLst>
                                </p:cTn>
                              </p:par>
                              <p:par>
                                <p:cTn id="281" presetID="10" presetClass="entr" presetSubtype="0" fill="hold" grpId="0" nodeType="withEffect">
                                  <p:stCondLst>
                                    <p:cond delay="6000"/>
                                  </p:stCondLst>
                                  <p:childTnLst>
                                    <p:set>
                                      <p:cBhvr>
                                        <p:cTn id="282" dur="1" fill="hold">
                                          <p:stCondLst>
                                            <p:cond delay="0"/>
                                          </p:stCondLst>
                                        </p:cTn>
                                        <p:tgtEl>
                                          <p:spTgt spid="511"/>
                                        </p:tgtEl>
                                        <p:attrNameLst>
                                          <p:attrName>style.visibility</p:attrName>
                                        </p:attrNameLst>
                                      </p:cBhvr>
                                      <p:to>
                                        <p:strVal val="visible"/>
                                      </p:to>
                                    </p:set>
                                    <p:animEffect transition="in" filter="fade">
                                      <p:cBhvr>
                                        <p:cTn id="283" dur="500"/>
                                        <p:tgtEl>
                                          <p:spTgt spid="511"/>
                                        </p:tgtEl>
                                      </p:cBhvr>
                                    </p:animEffect>
                                  </p:childTnLst>
                                </p:cTn>
                              </p:par>
                              <p:par>
                                <p:cTn id="284" presetID="10" presetClass="entr" presetSubtype="0" fill="hold" grpId="0" nodeType="withEffect">
                                  <p:stCondLst>
                                    <p:cond delay="6500"/>
                                  </p:stCondLst>
                                  <p:childTnLst>
                                    <p:set>
                                      <p:cBhvr>
                                        <p:cTn id="285" dur="1" fill="hold">
                                          <p:stCondLst>
                                            <p:cond delay="0"/>
                                          </p:stCondLst>
                                        </p:cTn>
                                        <p:tgtEl>
                                          <p:spTgt spid="512"/>
                                        </p:tgtEl>
                                        <p:attrNameLst>
                                          <p:attrName>style.visibility</p:attrName>
                                        </p:attrNameLst>
                                      </p:cBhvr>
                                      <p:to>
                                        <p:strVal val="visible"/>
                                      </p:to>
                                    </p:set>
                                    <p:animEffect transition="in" filter="fade">
                                      <p:cBhvr>
                                        <p:cTn id="286" dur="500"/>
                                        <p:tgtEl>
                                          <p:spTgt spid="512"/>
                                        </p:tgtEl>
                                      </p:cBhvr>
                                    </p:animEffect>
                                  </p:childTnLst>
                                </p:cTn>
                              </p:par>
                              <p:par>
                                <p:cTn id="287" presetID="10" presetClass="entr" presetSubtype="0" fill="hold" grpId="0" nodeType="withEffect">
                                  <p:stCondLst>
                                    <p:cond delay="7000"/>
                                  </p:stCondLst>
                                  <p:childTnLst>
                                    <p:set>
                                      <p:cBhvr>
                                        <p:cTn id="288" dur="1" fill="hold">
                                          <p:stCondLst>
                                            <p:cond delay="0"/>
                                          </p:stCondLst>
                                        </p:cTn>
                                        <p:tgtEl>
                                          <p:spTgt spid="513"/>
                                        </p:tgtEl>
                                        <p:attrNameLst>
                                          <p:attrName>style.visibility</p:attrName>
                                        </p:attrNameLst>
                                      </p:cBhvr>
                                      <p:to>
                                        <p:strVal val="visible"/>
                                      </p:to>
                                    </p:set>
                                    <p:animEffect transition="in" filter="fade">
                                      <p:cBhvr>
                                        <p:cTn id="289" dur="500"/>
                                        <p:tgtEl>
                                          <p:spTgt spid="513"/>
                                        </p:tgtEl>
                                      </p:cBhvr>
                                    </p:animEffect>
                                  </p:childTnLst>
                                </p:cTn>
                              </p:par>
                              <p:par>
                                <p:cTn id="290" presetID="10" presetClass="entr" presetSubtype="0" fill="hold" grpId="0" nodeType="withEffect">
                                  <p:stCondLst>
                                    <p:cond delay="7500"/>
                                  </p:stCondLst>
                                  <p:childTnLst>
                                    <p:set>
                                      <p:cBhvr>
                                        <p:cTn id="291" dur="1" fill="hold">
                                          <p:stCondLst>
                                            <p:cond delay="0"/>
                                          </p:stCondLst>
                                        </p:cTn>
                                        <p:tgtEl>
                                          <p:spTgt spid="514"/>
                                        </p:tgtEl>
                                        <p:attrNameLst>
                                          <p:attrName>style.visibility</p:attrName>
                                        </p:attrNameLst>
                                      </p:cBhvr>
                                      <p:to>
                                        <p:strVal val="visible"/>
                                      </p:to>
                                    </p:set>
                                    <p:animEffect transition="in" filter="fade">
                                      <p:cBhvr>
                                        <p:cTn id="292" dur="500"/>
                                        <p:tgtEl>
                                          <p:spTgt spid="514"/>
                                        </p:tgtEl>
                                      </p:cBhvr>
                                    </p:animEffect>
                                  </p:childTnLst>
                                </p:cTn>
                              </p:par>
                              <p:par>
                                <p:cTn id="293" presetID="10" presetClass="entr" presetSubtype="0" fill="hold" grpId="0" nodeType="withEffect">
                                  <p:stCondLst>
                                    <p:cond delay="8000"/>
                                  </p:stCondLst>
                                  <p:childTnLst>
                                    <p:set>
                                      <p:cBhvr>
                                        <p:cTn id="294" dur="1" fill="hold">
                                          <p:stCondLst>
                                            <p:cond delay="0"/>
                                          </p:stCondLst>
                                        </p:cTn>
                                        <p:tgtEl>
                                          <p:spTgt spid="515"/>
                                        </p:tgtEl>
                                        <p:attrNameLst>
                                          <p:attrName>style.visibility</p:attrName>
                                        </p:attrNameLst>
                                      </p:cBhvr>
                                      <p:to>
                                        <p:strVal val="visible"/>
                                      </p:to>
                                    </p:set>
                                    <p:animEffect transition="in" filter="fade">
                                      <p:cBhvr>
                                        <p:cTn id="295" dur="500"/>
                                        <p:tgtEl>
                                          <p:spTgt spid="515"/>
                                        </p:tgtEl>
                                      </p:cBhvr>
                                    </p:animEffect>
                                  </p:childTnLst>
                                </p:cTn>
                              </p:par>
                              <p:par>
                                <p:cTn id="296" presetID="10" presetClass="entr" presetSubtype="0" fill="hold" grpId="0" nodeType="withEffect">
                                  <p:stCondLst>
                                    <p:cond delay="8500"/>
                                  </p:stCondLst>
                                  <p:childTnLst>
                                    <p:set>
                                      <p:cBhvr>
                                        <p:cTn id="297" dur="1" fill="hold">
                                          <p:stCondLst>
                                            <p:cond delay="0"/>
                                          </p:stCondLst>
                                        </p:cTn>
                                        <p:tgtEl>
                                          <p:spTgt spid="516"/>
                                        </p:tgtEl>
                                        <p:attrNameLst>
                                          <p:attrName>style.visibility</p:attrName>
                                        </p:attrNameLst>
                                      </p:cBhvr>
                                      <p:to>
                                        <p:strVal val="visible"/>
                                      </p:to>
                                    </p:set>
                                    <p:animEffect transition="in" filter="fade">
                                      <p:cBhvr>
                                        <p:cTn id="298" dur="500"/>
                                        <p:tgtEl>
                                          <p:spTgt spid="516"/>
                                        </p:tgtEl>
                                      </p:cBhvr>
                                    </p:animEffect>
                                  </p:childTnLst>
                                </p:cTn>
                              </p:par>
                              <p:par>
                                <p:cTn id="299" presetID="10" presetClass="entr" presetSubtype="0" fill="hold" grpId="0" nodeType="withEffect">
                                  <p:stCondLst>
                                    <p:cond delay="9000"/>
                                  </p:stCondLst>
                                  <p:childTnLst>
                                    <p:set>
                                      <p:cBhvr>
                                        <p:cTn id="300" dur="1" fill="hold">
                                          <p:stCondLst>
                                            <p:cond delay="0"/>
                                          </p:stCondLst>
                                        </p:cTn>
                                        <p:tgtEl>
                                          <p:spTgt spid="517"/>
                                        </p:tgtEl>
                                        <p:attrNameLst>
                                          <p:attrName>style.visibility</p:attrName>
                                        </p:attrNameLst>
                                      </p:cBhvr>
                                      <p:to>
                                        <p:strVal val="visible"/>
                                      </p:to>
                                    </p:set>
                                    <p:animEffect transition="in" filter="fade">
                                      <p:cBhvr>
                                        <p:cTn id="301" dur="500"/>
                                        <p:tgtEl>
                                          <p:spTgt spid="517"/>
                                        </p:tgtEl>
                                      </p:cBhvr>
                                    </p:animEffect>
                                  </p:childTnLst>
                                </p:cTn>
                              </p:par>
                              <p:par>
                                <p:cTn id="302" presetID="10" presetClass="entr" presetSubtype="0" fill="hold" grpId="0" nodeType="withEffect">
                                  <p:stCondLst>
                                    <p:cond delay="9500"/>
                                  </p:stCondLst>
                                  <p:childTnLst>
                                    <p:set>
                                      <p:cBhvr>
                                        <p:cTn id="303" dur="1" fill="hold">
                                          <p:stCondLst>
                                            <p:cond delay="0"/>
                                          </p:stCondLst>
                                        </p:cTn>
                                        <p:tgtEl>
                                          <p:spTgt spid="518"/>
                                        </p:tgtEl>
                                        <p:attrNameLst>
                                          <p:attrName>style.visibility</p:attrName>
                                        </p:attrNameLst>
                                      </p:cBhvr>
                                      <p:to>
                                        <p:strVal val="visible"/>
                                      </p:to>
                                    </p:set>
                                    <p:animEffect transition="in" filter="fade">
                                      <p:cBhvr>
                                        <p:cTn id="304" dur="500"/>
                                        <p:tgtEl>
                                          <p:spTgt spid="518"/>
                                        </p:tgtEl>
                                      </p:cBhvr>
                                    </p:animEffect>
                                  </p:childTnLst>
                                </p:cTn>
                              </p:par>
                              <p:par>
                                <p:cTn id="305" presetID="53" presetClass="entr" presetSubtype="16" fill="hold" grpId="0" nodeType="withEffect">
                                  <p:stCondLst>
                                    <p:cond delay="1500"/>
                                  </p:stCondLst>
                                  <p:childTnLst>
                                    <p:set>
                                      <p:cBhvr>
                                        <p:cTn id="306" dur="1" fill="hold">
                                          <p:stCondLst>
                                            <p:cond delay="0"/>
                                          </p:stCondLst>
                                        </p:cTn>
                                        <p:tgtEl>
                                          <p:spTgt spid="508"/>
                                        </p:tgtEl>
                                        <p:attrNameLst>
                                          <p:attrName>style.visibility</p:attrName>
                                        </p:attrNameLst>
                                      </p:cBhvr>
                                      <p:to>
                                        <p:strVal val="visible"/>
                                      </p:to>
                                    </p:set>
                                    <p:anim calcmode="lin" valueType="num">
                                      <p:cBhvr>
                                        <p:cTn id="307" dur="5000" fill="hold"/>
                                        <p:tgtEl>
                                          <p:spTgt spid="508"/>
                                        </p:tgtEl>
                                        <p:attrNameLst>
                                          <p:attrName>ppt_w</p:attrName>
                                        </p:attrNameLst>
                                      </p:cBhvr>
                                      <p:tavLst>
                                        <p:tav tm="0">
                                          <p:val>
                                            <p:fltVal val="0"/>
                                          </p:val>
                                        </p:tav>
                                        <p:tav tm="100000">
                                          <p:val>
                                            <p:strVal val="#ppt_w"/>
                                          </p:val>
                                        </p:tav>
                                      </p:tavLst>
                                    </p:anim>
                                    <p:anim calcmode="lin" valueType="num">
                                      <p:cBhvr>
                                        <p:cTn id="308" dur="5000" fill="hold"/>
                                        <p:tgtEl>
                                          <p:spTgt spid="508"/>
                                        </p:tgtEl>
                                        <p:attrNameLst>
                                          <p:attrName>ppt_h</p:attrName>
                                        </p:attrNameLst>
                                      </p:cBhvr>
                                      <p:tavLst>
                                        <p:tav tm="0">
                                          <p:val>
                                            <p:fltVal val="0"/>
                                          </p:val>
                                        </p:tav>
                                        <p:tav tm="100000">
                                          <p:val>
                                            <p:strVal val="#ppt_h"/>
                                          </p:val>
                                        </p:tav>
                                      </p:tavLst>
                                    </p:anim>
                                    <p:animEffect transition="in" filter="fade">
                                      <p:cBhvr>
                                        <p:cTn id="309" dur="5000"/>
                                        <p:tgtEl>
                                          <p:spTgt spid="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291" grpId="0" animBg="1"/>
      <p:bldP spid="292" grpId="0" animBg="1"/>
      <p:bldP spid="293" grpId="0" animBg="1"/>
      <p:bldP spid="294" grpId="0" animBg="1"/>
      <p:bldP spid="295" grpId="0" animBg="1"/>
      <p:bldP spid="296" grpId="0" animBg="1"/>
      <p:bldP spid="297" grpId="0" animBg="1"/>
      <p:bldP spid="298" grpId="0" animBg="1"/>
      <p:bldP spid="299" grpId="0" animBg="1"/>
      <p:bldP spid="300" grpId="0" animBg="1"/>
      <p:bldP spid="301" grpId="0" animBg="1"/>
      <p:bldP spid="302" grpId="0" animBg="1"/>
      <p:bldP spid="303" grpId="0" animBg="1"/>
      <p:bldP spid="304" grpId="0" animBg="1"/>
      <p:bldP spid="305" grpId="0" animBg="1"/>
      <p:bldP spid="306" grpId="0" animBg="1"/>
      <p:bldP spid="307" grpId="0" animBg="1"/>
      <p:bldP spid="308" grpId="0" animBg="1"/>
      <p:bldP spid="309" grpId="0" animBg="1"/>
      <p:bldP spid="310" grpId="0" animBg="1"/>
      <p:bldP spid="311" grpId="0" animBg="1"/>
      <p:bldP spid="312" grpId="0" animBg="1"/>
      <p:bldP spid="313" grpId="0" animBg="1"/>
      <p:bldP spid="314" grpId="0" animBg="1"/>
      <p:bldP spid="315" grpId="0" animBg="1"/>
      <p:bldP spid="316" grpId="0" animBg="1"/>
      <p:bldP spid="317" grpId="0" animBg="1"/>
      <p:bldP spid="318" grpId="0" animBg="1"/>
      <p:bldP spid="319" grpId="0" animBg="1"/>
      <p:bldP spid="320" grpId="0" animBg="1"/>
      <p:bldP spid="321" grpId="0" animBg="1"/>
      <p:bldP spid="322" grpId="0" animBg="1"/>
      <p:bldP spid="323" grpId="0" animBg="1"/>
      <p:bldP spid="324" grpId="0" animBg="1"/>
      <p:bldP spid="325" grpId="0" animBg="1"/>
      <p:bldP spid="326" grpId="0" animBg="1"/>
      <p:bldP spid="327" grpId="0" animBg="1"/>
      <p:bldP spid="328" grpId="0" animBg="1"/>
      <p:bldP spid="329" grpId="0" animBg="1"/>
      <p:bldP spid="330" grpId="0" animBg="1"/>
      <p:bldP spid="331" grpId="0" animBg="1"/>
      <p:bldP spid="332" grpId="0" animBg="1"/>
      <p:bldP spid="333" grpId="0" animBg="1"/>
      <p:bldP spid="334" grpId="0" animBg="1"/>
      <p:bldP spid="335" grpId="0" animBg="1"/>
      <p:bldP spid="336" grpId="0" animBg="1"/>
      <p:bldP spid="337" grpId="0" animBg="1"/>
      <p:bldP spid="338" grpId="0" animBg="1"/>
      <p:bldP spid="339" grpId="0" animBg="1"/>
      <p:bldP spid="340" grpId="0" animBg="1"/>
      <p:bldP spid="341" grpId="0" animBg="1"/>
      <p:bldP spid="342" grpId="0" animBg="1"/>
      <p:bldP spid="343" grpId="0" animBg="1"/>
      <p:bldP spid="344" grpId="0" animBg="1"/>
      <p:bldP spid="345" grpId="0" animBg="1"/>
      <p:bldP spid="346" grpId="0" animBg="1"/>
      <p:bldP spid="347" grpId="0" animBg="1"/>
      <p:bldP spid="348" grpId="0" animBg="1"/>
      <p:bldP spid="349" grpId="0" animBg="1"/>
      <p:bldP spid="350" grpId="0" animBg="1"/>
      <p:bldP spid="351" grpId="0" animBg="1"/>
      <p:bldP spid="352" grpId="0" animBg="1"/>
      <p:bldP spid="353" grpId="0" animBg="1"/>
      <p:bldP spid="354" grpId="0" animBg="1"/>
      <p:bldP spid="355" grpId="0" animBg="1"/>
      <p:bldP spid="356" grpId="0" animBg="1"/>
      <p:bldP spid="357" grpId="0" animBg="1"/>
      <p:bldP spid="358" grpId="0" animBg="1"/>
      <p:bldP spid="359" grpId="0" animBg="1"/>
      <p:bldP spid="360" grpId="0" animBg="1"/>
      <p:bldP spid="361" grpId="0" animBg="1"/>
      <p:bldP spid="362" grpId="0" animBg="1"/>
      <p:bldP spid="363" grpId="0" animBg="1"/>
      <p:bldP spid="364" grpId="0" animBg="1"/>
      <p:bldP spid="365" grpId="0" animBg="1"/>
      <p:bldP spid="366" grpId="0" animBg="1"/>
      <p:bldP spid="367" grpId="0" animBg="1"/>
      <p:bldP spid="368" grpId="0" animBg="1"/>
      <p:bldP spid="369" grpId="0" animBg="1"/>
      <p:bldP spid="370" grpId="0" animBg="1"/>
      <p:bldP spid="371" grpId="0" animBg="1"/>
      <p:bldP spid="372" grpId="0" animBg="1"/>
      <p:bldP spid="373" grpId="0" animBg="1"/>
      <p:bldP spid="374" grpId="0" animBg="1"/>
      <p:bldP spid="375" grpId="0" animBg="1"/>
      <p:bldP spid="376" grpId="0" animBg="1"/>
      <p:bldP spid="377" grpId="0" animBg="1"/>
      <p:bldP spid="378" grpId="0" animBg="1"/>
      <p:bldP spid="379" grpId="0" animBg="1"/>
      <p:bldP spid="380" grpId="0" animBg="1"/>
      <p:bldP spid="381" grpId="0" animBg="1"/>
      <p:bldP spid="382" grpId="0" animBg="1"/>
      <p:bldP spid="383" grpId="0" animBg="1"/>
      <p:bldP spid="384" grpId="0" animBg="1"/>
      <p:bldP spid="385" grpId="0" animBg="1"/>
      <p:bldP spid="386" grpId="0" animBg="1"/>
      <p:bldP spid="387" grpId="0" animBg="1"/>
      <p:bldP spid="388" grpId="0" animBg="1"/>
      <p:bldP spid="389" grpId="0" animBg="1"/>
      <p:bldP spid="390" grpId="0" animBg="1"/>
      <p:bldP spid="391" grpId="0" animBg="1"/>
      <p:bldP spid="392" grpId="0" animBg="1"/>
      <p:bldP spid="393" grpId="0" animBg="1"/>
      <p:bldP spid="394" grpId="0" animBg="1"/>
      <p:bldP spid="395" grpId="0" animBg="1"/>
      <p:bldP spid="396" grpId="0" animBg="1"/>
      <p:bldP spid="397" grpId="0" animBg="1"/>
      <p:bldP spid="398" grpId="0" animBg="1"/>
      <p:bldP spid="399" grpId="0" animBg="1"/>
      <p:bldP spid="400" grpId="0" animBg="1"/>
      <p:bldP spid="401" grpId="0" animBg="1"/>
      <p:bldP spid="402" grpId="0" animBg="1"/>
      <p:bldP spid="403" grpId="0" animBg="1"/>
      <p:bldP spid="404" grpId="0" animBg="1"/>
      <p:bldP spid="405" grpId="0" animBg="1"/>
      <p:bldP spid="406" grpId="0" animBg="1"/>
      <p:bldP spid="407" grpId="0" animBg="1"/>
      <p:bldP spid="408" grpId="0" animBg="1"/>
      <p:bldP spid="409" grpId="0" animBg="1"/>
      <p:bldP spid="410" grpId="0" animBg="1"/>
      <p:bldP spid="411" grpId="0" animBg="1"/>
      <p:bldP spid="412" grpId="0" animBg="1"/>
      <p:bldP spid="413" grpId="0" animBg="1"/>
      <p:bldP spid="414" grpId="0" animBg="1"/>
      <p:bldP spid="415" grpId="0" animBg="1"/>
      <p:bldP spid="416" grpId="0" animBg="1"/>
      <p:bldP spid="417" grpId="0" animBg="1"/>
      <p:bldP spid="418" grpId="0" animBg="1"/>
      <p:bldP spid="419" grpId="0" animBg="1"/>
      <p:bldP spid="420" grpId="0" animBg="1"/>
      <p:bldP spid="421" grpId="0" animBg="1"/>
      <p:bldP spid="422" grpId="0" animBg="1"/>
      <p:bldP spid="423" grpId="0" animBg="1"/>
      <p:bldP spid="424" grpId="0" animBg="1"/>
      <p:bldP spid="508" grpId="0" animBg="1"/>
      <p:bldP spid="509" grpId="0" animBg="1"/>
      <p:bldP spid="510" grpId="0" animBg="1"/>
      <p:bldP spid="511" grpId="0" animBg="1"/>
      <p:bldP spid="512" grpId="0" animBg="1"/>
      <p:bldP spid="513" grpId="0" animBg="1"/>
      <p:bldP spid="514" grpId="0" animBg="1"/>
      <p:bldP spid="515" grpId="0" animBg="1"/>
      <p:bldP spid="516" grpId="0" animBg="1"/>
      <p:bldP spid="517" grpId="0" animBg="1"/>
      <p:bldP spid="5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Mennyiségek és mértékegységek</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2928082"/>
              </p:ext>
            </p:extLst>
          </p:nvPr>
        </p:nvGraphicFramePr>
        <p:xfrm>
          <a:off x="438616" y="2181580"/>
          <a:ext cx="8170124" cy="3257528"/>
        </p:xfrm>
        <a:graphic>
          <a:graphicData uri="http://schemas.openxmlformats.org/drawingml/2006/table">
            <a:tbl>
              <a:tblPr firstRow="1" bandRow="1">
                <a:tableStyleId>{5C22544A-7EE6-4342-B048-85BDC9FD1C3A}</a:tableStyleId>
              </a:tblPr>
              <a:tblGrid>
                <a:gridCol w="2527608"/>
                <a:gridCol w="1557454"/>
                <a:gridCol w="2538761"/>
                <a:gridCol w="1546301"/>
              </a:tblGrid>
              <a:tr h="531484">
                <a:tc>
                  <a:txBody>
                    <a:bodyPr/>
                    <a:lstStyle/>
                    <a:p>
                      <a:pPr algn="ctr"/>
                      <a:r>
                        <a:rPr lang="hu-HU" dirty="0" smtClean="0">
                          <a:latin typeface="Whipsmart" panose="020B0502030203050204" pitchFamily="34" charset="0"/>
                        </a:rPr>
                        <a:t>Mennyiség</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Mértékegység</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Mennyiség</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Mértékegység</a:t>
                      </a:r>
                      <a:endParaRPr lang="en-US" dirty="0">
                        <a:latin typeface="Whipsmart" panose="020B0502030203050204" pitchFamily="34" charset="0"/>
                      </a:endParaRPr>
                    </a:p>
                  </a:txBody>
                  <a:tcPr/>
                </a:tc>
              </a:tr>
              <a:tr h="591416">
                <a:tc>
                  <a:txBody>
                    <a:bodyPr/>
                    <a:lstStyle/>
                    <a:p>
                      <a:pPr algn="ctr"/>
                      <a:r>
                        <a:rPr lang="hu-HU" dirty="0" smtClean="0">
                          <a:latin typeface="Whipsmart" panose="020B0502030203050204" pitchFamily="34" charset="0"/>
                        </a:rPr>
                        <a:t>sugárzott </a:t>
                      </a:r>
                      <a:r>
                        <a:rPr lang="hu-HU" b="1" dirty="0" smtClean="0">
                          <a:latin typeface="Whipsmart" panose="020B0502030203050204" pitchFamily="34" charset="0"/>
                        </a:rPr>
                        <a:t>teljesítmény</a:t>
                      </a:r>
                    </a:p>
                    <a:p>
                      <a:pPr algn="ctr"/>
                      <a:r>
                        <a:rPr lang="hu-HU" dirty="0" err="1" smtClean="0">
                          <a:solidFill>
                            <a:schemeClr val="tx1"/>
                          </a:solidFill>
                          <a:latin typeface="Whipsmart" panose="020B0502030203050204" pitchFamily="34" charset="0"/>
                        </a:rPr>
                        <a:t>radiant</a:t>
                      </a:r>
                      <a:r>
                        <a:rPr lang="hu-HU" dirty="0" smtClean="0">
                          <a:solidFill>
                            <a:schemeClr val="tx1"/>
                          </a:solidFill>
                          <a:latin typeface="Whipsmart" panose="020B0502030203050204" pitchFamily="34" charset="0"/>
                        </a:rPr>
                        <a:t> </a:t>
                      </a:r>
                      <a:r>
                        <a:rPr lang="hu-HU" b="1" dirty="0" err="1" smtClean="0">
                          <a:latin typeface="Whipsmart" panose="020B0502030203050204" pitchFamily="34" charset="0"/>
                        </a:rPr>
                        <a:t>power</a:t>
                      </a:r>
                      <a:r>
                        <a:rPr lang="hu-HU" dirty="0" smtClean="0">
                          <a:latin typeface="Whipsmart" panose="020B0502030203050204" pitchFamily="34" charset="0"/>
                        </a:rPr>
                        <a:t>, </a:t>
                      </a:r>
                      <a:r>
                        <a:rPr lang="hu-HU" dirty="0" err="1" smtClean="0">
                          <a:latin typeface="Whipsmart" panose="020B0502030203050204" pitchFamily="34" charset="0"/>
                        </a:rPr>
                        <a:t>radiant</a:t>
                      </a:r>
                      <a:r>
                        <a:rPr lang="hu-HU" dirty="0" smtClean="0">
                          <a:latin typeface="Whipsmart" panose="020B0502030203050204" pitchFamily="34" charset="0"/>
                        </a:rPr>
                        <a:t> </a:t>
                      </a:r>
                      <a:r>
                        <a:rPr lang="hu-HU" dirty="0" err="1" smtClean="0">
                          <a:latin typeface="Whipsmart" panose="020B0502030203050204" pitchFamily="34" charset="0"/>
                        </a:rPr>
                        <a:t>flux</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W</a:t>
                      </a:r>
                    </a:p>
                    <a:p>
                      <a:pPr algn="ctr"/>
                      <a:r>
                        <a:rPr lang="hu-HU" dirty="0" smtClean="0">
                          <a:latin typeface="Whipsmart" panose="020B0502030203050204" pitchFamily="34" charset="0"/>
                        </a:rPr>
                        <a:t>watt</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fényáram</a:t>
                      </a:r>
                    </a:p>
                    <a:p>
                      <a:pPr algn="ctr"/>
                      <a:r>
                        <a:rPr lang="hu-HU" dirty="0" err="1" smtClean="0">
                          <a:solidFill>
                            <a:schemeClr val="tx1"/>
                          </a:solidFill>
                          <a:latin typeface="Whipsmart" panose="020B0502030203050204" pitchFamily="34" charset="0"/>
                        </a:rPr>
                        <a:t>luminous</a:t>
                      </a:r>
                      <a:r>
                        <a:rPr lang="hu-HU" dirty="0" smtClean="0">
                          <a:solidFill>
                            <a:schemeClr val="tx1"/>
                          </a:solidFill>
                          <a:latin typeface="Whipsmart" panose="020B0502030203050204" pitchFamily="34" charset="0"/>
                        </a:rPr>
                        <a:t> </a:t>
                      </a:r>
                      <a:r>
                        <a:rPr lang="hu-HU" dirty="0" err="1" smtClean="0">
                          <a:latin typeface="Whipsmart" panose="020B0502030203050204" pitchFamily="34" charset="0"/>
                        </a:rPr>
                        <a:t>flux</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lm</a:t>
                      </a:r>
                    </a:p>
                    <a:p>
                      <a:pPr algn="ctr"/>
                      <a:r>
                        <a:rPr lang="hu-HU" dirty="0" smtClean="0">
                          <a:latin typeface="Whipsmart" panose="020B0502030203050204" pitchFamily="34" charset="0"/>
                        </a:rPr>
                        <a:t>lumen</a:t>
                      </a:r>
                      <a:endParaRPr lang="en-US" dirty="0">
                        <a:latin typeface="Whipsmart" panose="020B0502030203050204" pitchFamily="34" charset="0"/>
                      </a:endParaRPr>
                    </a:p>
                  </a:txBody>
                  <a:tcPr/>
                </a:tc>
              </a:tr>
              <a:tr h="531484">
                <a:tc>
                  <a:txBody>
                    <a:bodyPr/>
                    <a:lstStyle/>
                    <a:p>
                      <a:pPr algn="ctr"/>
                      <a:r>
                        <a:rPr lang="hu-HU" b="1" dirty="0" smtClean="0">
                          <a:latin typeface="Whipsmart" panose="020B0502030203050204" pitchFamily="34" charset="0"/>
                        </a:rPr>
                        <a:t>s. teljesítménysűrűség</a:t>
                      </a:r>
                    </a:p>
                    <a:p>
                      <a:pPr algn="ctr"/>
                      <a:r>
                        <a:rPr lang="hu-HU" dirty="0" smtClean="0">
                          <a:latin typeface="Whipsmart" panose="020B0502030203050204" pitchFamily="34" charset="0"/>
                        </a:rPr>
                        <a:t>r. </a:t>
                      </a:r>
                      <a:r>
                        <a:rPr lang="hu-HU" dirty="0" err="1" smtClean="0">
                          <a:latin typeface="Whipsmart" panose="020B0502030203050204" pitchFamily="34" charset="0"/>
                        </a:rPr>
                        <a:t>power</a:t>
                      </a:r>
                      <a:r>
                        <a:rPr lang="hu-HU" baseline="0" dirty="0" smtClean="0">
                          <a:latin typeface="Whipsmart" panose="020B0502030203050204" pitchFamily="34" charset="0"/>
                        </a:rPr>
                        <a:t> </a:t>
                      </a:r>
                      <a:r>
                        <a:rPr lang="hu-HU" baseline="0" dirty="0" err="1" smtClean="0">
                          <a:latin typeface="Whipsmart" panose="020B0502030203050204" pitchFamily="34" charset="0"/>
                        </a:rPr>
                        <a:t>density</a:t>
                      </a:r>
                      <a:r>
                        <a:rPr lang="hu-HU" baseline="0" dirty="0" smtClean="0">
                          <a:latin typeface="Whipsmart" panose="020B0502030203050204" pitchFamily="34" charset="0"/>
                        </a:rPr>
                        <a:t>,</a:t>
                      </a:r>
                      <a:r>
                        <a:rPr lang="en-US" baseline="0" dirty="0" smtClean="0">
                          <a:latin typeface="Whipsmart" panose="020B0502030203050204" pitchFamily="34" charset="0"/>
                        </a:rPr>
                        <a:t> </a:t>
                      </a:r>
                      <a:r>
                        <a:rPr lang="en-US" baseline="0" dirty="0" err="1" smtClean="0">
                          <a:latin typeface="Whipsmart" panose="020B0502030203050204" pitchFamily="34" charset="0"/>
                        </a:rPr>
                        <a:t>radiosity</a:t>
                      </a:r>
                      <a:r>
                        <a:rPr lang="en-US" baseline="0" dirty="0" smtClean="0">
                          <a:latin typeface="Whipsmart" panose="020B0502030203050204" pitchFamily="34" charset="0"/>
                        </a:rPr>
                        <a:t>,</a:t>
                      </a:r>
                      <a:endParaRPr lang="hu-HU" baseline="0" dirty="0" smtClean="0">
                        <a:latin typeface="Whipsmart" panose="020B0502030203050204" pitchFamily="34" charset="0"/>
                      </a:endParaRPr>
                    </a:p>
                    <a:p>
                      <a:pPr algn="ctr"/>
                      <a:r>
                        <a:rPr lang="hu-HU" baseline="0" dirty="0" smtClean="0">
                          <a:latin typeface="Whipsmart" panose="020B0502030203050204" pitchFamily="34" charset="0"/>
                        </a:rPr>
                        <a:t>r. </a:t>
                      </a:r>
                      <a:r>
                        <a:rPr lang="hu-HU" baseline="0" dirty="0" err="1" smtClean="0">
                          <a:latin typeface="Whipsmart" panose="020B0502030203050204" pitchFamily="34" charset="0"/>
                        </a:rPr>
                        <a:t>exitance</a:t>
                      </a:r>
                      <a:r>
                        <a:rPr lang="hu-HU" baseline="0" dirty="0" smtClean="0">
                          <a:latin typeface="Whipsmart" panose="020B0502030203050204" pitchFamily="34" charset="0"/>
                        </a:rPr>
                        <a:t>, </a:t>
                      </a:r>
                      <a:r>
                        <a:rPr lang="hu-HU" baseline="0" dirty="0" err="1" smtClean="0">
                          <a:latin typeface="Whipsmart" panose="020B0502030203050204" pitchFamily="34" charset="0"/>
                        </a:rPr>
                        <a:t>irradiance</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W/m</a:t>
                      </a:r>
                      <a:r>
                        <a:rPr lang="hu-HU" baseline="30000" dirty="0" smtClean="0">
                          <a:latin typeface="Whipsmart" panose="020B0502030203050204" pitchFamily="34" charset="0"/>
                        </a:rPr>
                        <a:t>2</a:t>
                      </a:r>
                      <a:endParaRPr lang="en-US" baseline="30000" dirty="0">
                        <a:latin typeface="Whipsmart" panose="020B0502030203050204" pitchFamily="34" charset="0"/>
                      </a:endParaRPr>
                    </a:p>
                  </a:txBody>
                  <a:tcPr/>
                </a:tc>
                <a:tc>
                  <a:txBody>
                    <a:bodyPr/>
                    <a:lstStyle/>
                    <a:p>
                      <a:pPr algn="ctr"/>
                      <a:r>
                        <a:rPr lang="hu-HU" dirty="0" smtClean="0">
                          <a:latin typeface="Whipsmart" panose="020B0502030203050204" pitchFamily="34" charset="0"/>
                        </a:rPr>
                        <a:t>megvilágítás, fénykibocsátás</a:t>
                      </a:r>
                    </a:p>
                    <a:p>
                      <a:pPr algn="ctr"/>
                      <a:r>
                        <a:rPr lang="hu-HU" dirty="0" smtClean="0">
                          <a:latin typeface="Whipsmart" panose="020B0502030203050204" pitchFamily="34" charset="0"/>
                        </a:rPr>
                        <a:t>l. </a:t>
                      </a:r>
                      <a:r>
                        <a:rPr lang="hu-HU" dirty="0" err="1" smtClean="0">
                          <a:latin typeface="Whipsmart" panose="020B0502030203050204" pitchFamily="34" charset="0"/>
                        </a:rPr>
                        <a:t>emittance</a:t>
                      </a:r>
                      <a:r>
                        <a:rPr lang="hu-HU" dirty="0" smtClean="0">
                          <a:latin typeface="Whipsmart" panose="020B0502030203050204" pitchFamily="34" charset="0"/>
                        </a:rPr>
                        <a:t>, </a:t>
                      </a:r>
                      <a:r>
                        <a:rPr lang="hu-HU" dirty="0" err="1" smtClean="0">
                          <a:latin typeface="Whipsmart" panose="020B0502030203050204" pitchFamily="34" charset="0"/>
                        </a:rPr>
                        <a:t>illuminance</a:t>
                      </a:r>
                      <a:endParaRPr lang="en-US" dirty="0">
                        <a:latin typeface="Whipsmart" panose="020B0502030203050204" pitchFamily="34" charset="0"/>
                      </a:endParaRPr>
                    </a:p>
                  </a:txBody>
                  <a:tcPr/>
                </a:tc>
                <a:tc>
                  <a:txBody>
                    <a:bodyPr/>
                    <a:lstStyle/>
                    <a:p>
                      <a:pPr algn="ctr"/>
                      <a:r>
                        <a:rPr lang="hu-HU" dirty="0" err="1" smtClean="0">
                          <a:latin typeface="Whipsmart" panose="020B0502030203050204" pitchFamily="34" charset="0"/>
                        </a:rPr>
                        <a:t>lx</a:t>
                      </a:r>
                      <a:endParaRPr lang="hu-HU" dirty="0" smtClean="0">
                        <a:latin typeface="Whipsmart" panose="020B0502030203050204" pitchFamily="34" charset="0"/>
                      </a:endParaRPr>
                    </a:p>
                    <a:p>
                      <a:pPr algn="ctr"/>
                      <a:r>
                        <a:rPr lang="hu-HU" dirty="0" smtClean="0">
                          <a:latin typeface="Whipsmart" panose="020B0502030203050204" pitchFamily="34" charset="0"/>
                        </a:rPr>
                        <a:t>lux</a:t>
                      </a:r>
                      <a:endParaRPr lang="en-US" dirty="0">
                        <a:latin typeface="Whipsmart" panose="020B0502030203050204" pitchFamily="34" charset="0"/>
                      </a:endParaRPr>
                    </a:p>
                  </a:txBody>
                  <a:tcPr/>
                </a:tc>
              </a:tr>
              <a:tr h="531484">
                <a:tc>
                  <a:txBody>
                    <a:bodyPr/>
                    <a:lstStyle/>
                    <a:p>
                      <a:pPr algn="ctr"/>
                      <a:r>
                        <a:rPr lang="hu-HU" dirty="0" smtClean="0">
                          <a:latin typeface="Whipsmart" panose="020B0502030203050204" pitchFamily="34" charset="0"/>
                        </a:rPr>
                        <a:t>sugárerősség</a:t>
                      </a:r>
                    </a:p>
                    <a:p>
                      <a:pPr algn="ctr"/>
                      <a:r>
                        <a:rPr lang="hu-HU" dirty="0" smtClean="0">
                          <a:latin typeface="Whipsmart" panose="020B0502030203050204" pitchFamily="34" charset="0"/>
                        </a:rPr>
                        <a:t>r. </a:t>
                      </a:r>
                      <a:r>
                        <a:rPr lang="hu-HU" b="1" dirty="0" err="1" smtClean="0">
                          <a:latin typeface="Whipsmart" panose="020B0502030203050204" pitchFamily="34" charset="0"/>
                        </a:rPr>
                        <a:t>intensity</a:t>
                      </a:r>
                      <a:endParaRPr lang="en-US" b="1" dirty="0">
                        <a:latin typeface="Whipsmart" panose="020B0502030203050204" pitchFamily="34" charset="0"/>
                      </a:endParaRPr>
                    </a:p>
                  </a:txBody>
                  <a:tcPr/>
                </a:tc>
                <a:tc>
                  <a:txBody>
                    <a:bodyPr/>
                    <a:lstStyle/>
                    <a:p>
                      <a:pPr algn="ctr"/>
                      <a:r>
                        <a:rPr lang="hu-HU" dirty="0" smtClean="0">
                          <a:latin typeface="Whipsmart" panose="020B0502030203050204" pitchFamily="34" charset="0"/>
                        </a:rPr>
                        <a:t>W/</a:t>
                      </a:r>
                      <a:r>
                        <a:rPr lang="hu-HU" dirty="0" err="1" smtClean="0">
                          <a:latin typeface="Whipsmart" panose="020B0502030203050204" pitchFamily="34" charset="0"/>
                        </a:rPr>
                        <a:t>sr</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fényintenzitás</a:t>
                      </a:r>
                    </a:p>
                    <a:p>
                      <a:pPr algn="ctr"/>
                      <a:r>
                        <a:rPr lang="hu-HU" dirty="0" smtClean="0">
                          <a:latin typeface="Whipsmart" panose="020B0502030203050204" pitchFamily="34" charset="0"/>
                        </a:rPr>
                        <a:t>l. </a:t>
                      </a:r>
                      <a:r>
                        <a:rPr lang="hu-HU" dirty="0" err="1" smtClean="0">
                          <a:latin typeface="Whipsmart" panose="020B0502030203050204" pitchFamily="34" charset="0"/>
                        </a:rPr>
                        <a:t>intensity</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cd</a:t>
                      </a:r>
                    </a:p>
                    <a:p>
                      <a:pPr algn="ctr"/>
                      <a:r>
                        <a:rPr lang="hu-HU" dirty="0" smtClean="0">
                          <a:latin typeface="Whipsmart" panose="020B0502030203050204" pitchFamily="34" charset="0"/>
                        </a:rPr>
                        <a:t>candela</a:t>
                      </a:r>
                      <a:endParaRPr lang="en-US" dirty="0">
                        <a:latin typeface="Whipsmart" panose="020B0502030203050204" pitchFamily="34" charset="0"/>
                      </a:endParaRPr>
                    </a:p>
                  </a:txBody>
                  <a:tcPr/>
                </a:tc>
              </a:tr>
              <a:tr h="531484">
                <a:tc>
                  <a:txBody>
                    <a:bodyPr/>
                    <a:lstStyle/>
                    <a:p>
                      <a:pPr algn="ctr"/>
                      <a:endParaRPr lang="en-US" dirty="0">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c>
                  <a:txBody>
                    <a:bodyPr/>
                    <a:lstStyle/>
                    <a:p>
                      <a:pPr algn="ctr"/>
                      <a:endParaRPr lang="en-US" dirty="0">
                        <a:latin typeface="Whipsmart" panose="020B0502030203050204" pitchFamily="34" charset="0"/>
                      </a:endParaRPr>
                    </a:p>
                  </a:txBody>
                  <a:tcPr/>
                </a:tc>
                <a:tc>
                  <a:txBody>
                    <a:bodyPr/>
                    <a:lstStyle/>
                    <a:p>
                      <a:pPr algn="ctr"/>
                      <a:endParaRPr lang="en-US" dirty="0">
                        <a:latin typeface="Whipsmart" panose="020B0502030203050204" pitchFamily="34" charset="0"/>
                      </a:endParaRPr>
                    </a:p>
                  </a:txBody>
                  <a:tcPr/>
                </a:tc>
              </a:tr>
            </a:tbl>
          </a:graphicData>
        </a:graphic>
      </p:graphicFrame>
      <p:graphicFrame>
        <p:nvGraphicFramePr>
          <p:cNvPr id="5" name="Table 4"/>
          <p:cNvGraphicFramePr>
            <a:graphicFrameLocks noGrp="1"/>
          </p:cNvGraphicFramePr>
          <p:nvPr/>
        </p:nvGraphicFramePr>
        <p:xfrm>
          <a:off x="438616" y="1390185"/>
          <a:ext cx="8170124" cy="654205"/>
        </p:xfrm>
        <a:graphic>
          <a:graphicData uri="http://schemas.openxmlformats.org/drawingml/2006/table">
            <a:tbl>
              <a:tblPr firstRow="1" bandRow="1">
                <a:tableStyleId>{5C22544A-7EE6-4342-B048-85BDC9FD1C3A}</a:tableStyleId>
              </a:tblPr>
              <a:tblGrid>
                <a:gridCol w="4085062"/>
                <a:gridCol w="4085062"/>
              </a:tblGrid>
              <a:tr h="654205">
                <a:tc>
                  <a:txBody>
                    <a:bodyPr/>
                    <a:lstStyle/>
                    <a:p>
                      <a:pPr algn="ctr"/>
                      <a:r>
                        <a:rPr lang="hu-HU" b="1" dirty="0" smtClean="0">
                          <a:solidFill>
                            <a:schemeClr val="tx1"/>
                          </a:solidFill>
                          <a:latin typeface="Whipsmart" panose="020B0502030203050204" pitchFamily="34" charset="0"/>
                        </a:rPr>
                        <a:t>radiometriai</a:t>
                      </a:r>
                    </a:p>
                    <a:p>
                      <a:pPr algn="ctr"/>
                      <a:r>
                        <a:rPr lang="hu-HU" b="0" dirty="0" smtClean="0">
                          <a:solidFill>
                            <a:schemeClr val="tx1"/>
                          </a:solidFill>
                          <a:latin typeface="Whipsmart" panose="020B0502030203050204" pitchFamily="34" charset="0"/>
                        </a:rPr>
                        <a:t>egy (vagy három) hullámhosszon</a:t>
                      </a:r>
                      <a:endParaRPr lang="en-US" b="0" dirty="0">
                        <a:solidFill>
                          <a:schemeClr val="tx1"/>
                        </a:solidFill>
                        <a:latin typeface="Whipsmart" panose="020B0502030203050204" pitchFamily="34" charset="0"/>
                      </a:endParaRPr>
                    </a:p>
                  </a:txBody>
                  <a:tcPr/>
                </a:tc>
                <a:tc>
                  <a:txBody>
                    <a:bodyPr/>
                    <a:lstStyle/>
                    <a:p>
                      <a:pPr algn="ctr"/>
                      <a:r>
                        <a:rPr lang="hu-HU" b="1" dirty="0" smtClean="0">
                          <a:solidFill>
                            <a:schemeClr val="tx1"/>
                          </a:solidFill>
                          <a:latin typeface="Whipsmart" panose="020B0502030203050204" pitchFamily="34" charset="0"/>
                        </a:rPr>
                        <a:t>fotometriai</a:t>
                      </a:r>
                    </a:p>
                    <a:p>
                      <a:pPr algn="ctr"/>
                      <a:r>
                        <a:rPr lang="hu-HU" b="0" dirty="0" smtClean="0">
                          <a:solidFill>
                            <a:schemeClr val="tx1"/>
                          </a:solidFill>
                          <a:latin typeface="Whipsmart" panose="020B0502030203050204" pitchFamily="34" charset="0"/>
                        </a:rPr>
                        <a:t>hullámhosszokat észlelőre súlyozva </a:t>
                      </a:r>
                      <a:endParaRPr lang="en-US" b="0" dirty="0">
                        <a:solidFill>
                          <a:schemeClr val="tx1"/>
                        </a:solidFill>
                        <a:latin typeface="Whipsmart" panose="020B0502030203050204" pitchFamily="34" charset="0"/>
                      </a:endParaRPr>
                    </a:p>
                  </a:txBody>
                  <a:tcPr/>
                </a:tc>
              </a:tr>
            </a:tbl>
          </a:graphicData>
        </a:graphic>
      </p:graphicFrame>
    </p:spTree>
    <p:extLst>
      <p:ext uri="{BB962C8B-B14F-4D97-AF65-F5344CB8AC3E}">
        <p14:creationId xmlns:p14="http://schemas.microsoft.com/office/powerpoint/2010/main" val="28239722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RIGINALHEIGHT" val="114.766"/>
  <p:tag name="ORIGINALWIDTH" val="744.1039"/>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ppgreen}&#10;Teljesítmény: $\mathit{\Phi}$&#10;\end{document}"/>
  <p:tag name="IGUANATEXSIZE" val="44"/>
  <p:tag name="IGUANATEXCURSOR" val="43"/>
</p:tagLst>
</file>

<file path=ppt/tags/tag10.xml><?xml version="1.0" encoding="utf-8"?>
<p:tagLst xmlns:a="http://schemas.openxmlformats.org/drawingml/2006/main" xmlns:r="http://schemas.openxmlformats.org/officeDocument/2006/relationships" xmlns:p="http://schemas.openxmlformats.org/presentationml/2006/main">
  <p:tag name="ORIGINALHEIGHT" val="131.25"/>
  <p:tag name="ORIGINALWIDTH" val="378.7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omega)&#10;$$&#10;&#10;\end{document}"/>
  <p:tag name="IGUANATEXSIZE" val="44"/>
  <p:tag name="IGUANATEXCURSOR" val="661"/>
</p:tagLst>
</file>

<file path=ppt/tags/tag100.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v}&#10;$$&#10;&#10;\end{document}"/>
  <p:tag name="IGUANATEXSIZE" val="28"/>
  <p:tag name="IGUANATEXCURSOR" val="787"/>
</p:tagLst>
</file>

<file path=ppt/tags/tag101.xml><?xml version="1.0" encoding="utf-8"?>
<p:tagLst xmlns:a="http://schemas.openxmlformats.org/drawingml/2006/main" xmlns:r="http://schemas.openxmlformats.org/officeDocument/2006/relationships" xmlns:p="http://schemas.openxmlformats.org/presentationml/2006/main">
  <p:tag name="ORIGINALHEIGHT" val="60.75"/>
  <p:tag name="ORIGINALWIDTH" val="63.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10;$$&#10;&#10;\end{document}"/>
  <p:tag name="IGUANATEXSIZE" val="28"/>
  <p:tag name="IGUANATEXCURSOR" val="787"/>
</p:tagLst>
</file>

<file path=ppt/tags/tag102.xml><?xml version="1.0" encoding="utf-8"?>
<p:tagLst xmlns:a="http://schemas.openxmlformats.org/drawingml/2006/main" xmlns:r="http://schemas.openxmlformats.org/officeDocument/2006/relationships" xmlns:p="http://schemas.openxmlformats.org/presentationml/2006/main">
  <p:tag name="ORIGINALHEIGHT" val="108"/>
  <p:tag name="ORIGINALWIDTH" val="8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theta'&#10;$$&#10;&#10;\end{document}"/>
  <p:tag name="IGUANATEXSIZE" val="28"/>
  <p:tag name="IGUANATEXCURSOR" val="787"/>
</p:tagLst>
</file>

<file path=ppt/tags/tag103.xml><?xml version="1.0" encoding="utf-8"?>
<p:tagLst xmlns:a="http://schemas.openxmlformats.org/drawingml/2006/main" xmlns:r="http://schemas.openxmlformats.org/officeDocument/2006/relationships" xmlns:p="http://schemas.openxmlformats.org/presentationml/2006/main">
  <p:tag name="ORIGINALHEIGHT" val="149.25"/>
  <p:tag name="ORIGINALWIDTH" val="933.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gb{L} = \rgb{M} \circ \rgb{k}_\mathrm{d} (\uvec{n}\cdot \uvec{l}) &#10;$$&#10;&#10;\end{document}"/>
  <p:tag name="IGUANATEXSIZE" val="32"/>
  <p:tag name="IGUANATEXCURSOR" val="799"/>
</p:tagLst>
</file>

<file path=ppt/tags/tag104.xml><?xml version="1.0" encoding="utf-8"?>
<p:tagLst xmlns:a="http://schemas.openxmlformats.org/drawingml/2006/main" xmlns:r="http://schemas.openxmlformats.org/officeDocument/2006/relationships" xmlns:p="http://schemas.openxmlformats.org/presentationml/2006/main">
  <p:tag name="ORIGINALHEIGHT" val="109.5"/>
  <p:tag name="ORIGINALWIDTH" val="283.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s \theta'&#10;$$&#10;&#10;\end{document}"/>
  <p:tag name="IGUANATEXSIZE" val="32"/>
  <p:tag name="IGUANATEXCURSOR" val="792"/>
</p:tagLst>
</file>

<file path=ppt/tags/tag105.xml><?xml version="1.0" encoding="utf-8"?>
<p:tagLst xmlns:a="http://schemas.openxmlformats.org/drawingml/2006/main" xmlns:r="http://schemas.openxmlformats.org/officeDocument/2006/relationships" xmlns:p="http://schemas.openxmlformats.org/presentationml/2006/main">
  <p:tag name="ORIGINALHEIGHT" val="144.0201"/>
  <p:tag name="ORIGINALWIDTH" val="2895.404"/>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az $\uvec{l}$ fényiránnyal és az $M$ teljesítménysűrűséggel adjuk meg&#10;\end{document}"/>
  <p:tag name="IGUANATEXSIZE" val="28"/>
  <p:tag name="IGUANATEXCURSOR" val="913"/>
</p:tagLst>
</file>

<file path=ppt/tags/tag106.xml><?xml version="1.0" encoding="utf-8"?>
<p:tagLst xmlns:a="http://schemas.openxmlformats.org/drawingml/2006/main" xmlns:r="http://schemas.openxmlformats.org/officeDocument/2006/relationships" xmlns:p="http://schemas.openxmlformats.org/presentationml/2006/main">
  <p:tag name="ORIGINALHEIGHT" val="117.0163"/>
  <p:tag name="ORIGINALWIDTH" val="1289.43"/>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bármely $\rvec{x}$ felületi pontban&#10;\end{document}"/>
  <p:tag name="IGUANATEXSIZE" val="28"/>
  <p:tag name="IGUANATEXCURSOR" val="892"/>
</p:tagLst>
</file>

<file path=ppt/tags/tag107.xml><?xml version="1.0" encoding="utf-8"?>
<p:tagLst xmlns:a="http://schemas.openxmlformats.org/drawingml/2006/main" xmlns:r="http://schemas.openxmlformats.org/officeDocument/2006/relationships" xmlns:p="http://schemas.openxmlformats.org/presentationml/2006/main">
  <p:tag name="ORIGINALHEIGHT" val="144.0201"/>
  <p:tag name="ORIGINALWIDTH" val="1166.413"/>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a fényirány ugyanaz az $\uvec{l}$&#10;\end{document}"/>
  <p:tag name="IGUANATEXSIZE" val="28"/>
  <p:tag name="IGUANATEXCURSOR" val="909"/>
</p:tagLst>
</file>

<file path=ppt/tags/tag108.xml><?xml version="1.0" encoding="utf-8"?>
<p:tagLst xmlns:a="http://schemas.openxmlformats.org/drawingml/2006/main" xmlns:r="http://schemas.openxmlformats.org/officeDocument/2006/relationships" xmlns:p="http://schemas.openxmlformats.org/presentationml/2006/main">
  <p:tag name="ORIGINALHEIGHT" val="114.0159"/>
  <p:tag name="ORIGINALWIDTH" val="1771.747"/>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a teljesítménysűrűség ugyanaz az $M$&#10;\end{document}"/>
  <p:tag name="IGUANATEXSIZE" val="28"/>
  <p:tag name="IGUANATEXCURSOR" val="913"/>
</p:tagLst>
</file>

<file path=ppt/tags/tag109.xml><?xml version="1.0" encoding="utf-8"?>
<p:tagLst xmlns:a="http://schemas.openxmlformats.org/drawingml/2006/main" xmlns:r="http://schemas.openxmlformats.org/officeDocument/2006/relationships" xmlns:p="http://schemas.openxmlformats.org/presentationml/2006/main">
  <p:tag name="ORIGINALHEIGHT" val="124.8108"/>
  <p:tag name="ORIGINALWIDTH" val="304.826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gb{L}_\idx{eye}(\rvec{x})&#10;$$&#10;&#10;\end{document}"/>
  <p:tag name="IGUANATEXSIZE" val="36"/>
  <p:tag name="IGUANATEXCURSOR" val="806"/>
  <p:tag name="TRANSPARENCY" val="True"/>
  <p:tag name="FILENAME" val=""/>
  <p:tag name="INPUTTYPE" val="0"/>
  <p:tag name="LATEXENGINEID" val="1"/>
  <p:tag name="TEMPFOLDER" val="c:\temp\"/>
</p:tagLst>
</file>

<file path=ppt/tags/tag11.xml><?xml version="1.0" encoding="utf-8"?>
<p:tagLst xmlns:a="http://schemas.openxmlformats.org/drawingml/2006/main" xmlns:r="http://schemas.openxmlformats.org/officeDocument/2006/relationships" xmlns:p="http://schemas.openxmlformats.org/presentationml/2006/main">
  <p:tag name="ORIGINALHEIGHT" val="131.25"/>
  <p:tag name="ORIGINALWIDTH" val="378.7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omega)&#10;$$&#10;&#10;\end{document}"/>
  <p:tag name="IGUANATEXSIZE" val="32"/>
  <p:tag name="IGUANATEXCURSOR" val="661"/>
</p:tagLst>
</file>

<file path=ppt/tags/tag110.xml><?xml version="1.0" encoding="utf-8"?>
<p:tagLst xmlns:a="http://schemas.openxmlformats.org/drawingml/2006/main" xmlns:r="http://schemas.openxmlformats.org/officeDocument/2006/relationships" xmlns:p="http://schemas.openxmlformats.org/presentationml/2006/main">
  <p:tag name="ORIGINALHEIGHT" val="60.75"/>
  <p:tag name="ORIGINALWIDTH" val="63.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10;$$&#10;&#10;\end{document}"/>
  <p:tag name="IGUANATEXSIZE" val="36"/>
  <p:tag name="IGUANATEXCURSOR" val="781"/>
</p:tagLst>
</file>

<file path=ppt/tags/tag111.xml><?xml version="1.0" encoding="utf-8"?>
<p:tagLst xmlns:a="http://schemas.openxmlformats.org/drawingml/2006/main" xmlns:r="http://schemas.openxmlformats.org/officeDocument/2006/relationships" xmlns:p="http://schemas.openxmlformats.org/presentationml/2006/main">
  <p:tag name="ORIGINALHEIGHT" val="90.60787"/>
  <p:tag name="ORIGINALWIDTH" val="100.80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gb{M}&#10;$$&#10;&#10;\end{document}"/>
  <p:tag name="IGUANATEXSIZE" val="36"/>
  <p:tag name="IGUANATEXCURSOR" val="786"/>
  <p:tag name="TRANSPARENCY" val="True"/>
  <p:tag name="FILENAME" val=""/>
  <p:tag name="INPUTTYPE" val="0"/>
  <p:tag name="LATEXENGINEID" val="1"/>
  <p:tag name="TEMPFOLDER" val="c:\temp\"/>
</p:tagLst>
</file>

<file path=ppt/tags/tag112.xml><?xml version="1.0" encoding="utf-8"?>
<p:tagLst xmlns:a="http://schemas.openxmlformats.org/drawingml/2006/main" xmlns:r="http://schemas.openxmlformats.org/officeDocument/2006/relationships" xmlns:p="http://schemas.openxmlformats.org/presentationml/2006/main">
  <p:tag name="ORIGINALHEIGHT" val="117.75"/>
  <p:tag name="ORIGINALWIDTH" val="4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36"/>
  <p:tag name="IGUANATEXCURSOR" val="788"/>
</p:tagLst>
</file>

<file path=ppt/tags/tag113.xml><?xml version="1.0" encoding="utf-8"?>
<p:tagLst xmlns:a="http://schemas.openxmlformats.org/drawingml/2006/main" xmlns:r="http://schemas.openxmlformats.org/officeDocument/2006/relationships" xmlns:p="http://schemas.openxmlformats.org/presentationml/2006/main">
  <p:tag name="ORIGINALHEIGHT" val="114.6099"/>
  <p:tag name="ORIGINALWIDTH" val="91.207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ppgreen} \rgb{k}_d &#10;$$&#10;&#10;\end{document}"/>
  <p:tag name="IGUANATEXSIZE" val="36"/>
  <p:tag name="IGUANATEXCURSOR" val="807"/>
  <p:tag name="TRANSPARENCY" val="True"/>
  <p:tag name="FILENAME" val=""/>
  <p:tag name="INPUTTYPE" val="0"/>
  <p:tag name="LATEXENGINEID" val="1"/>
  <p:tag name="TEMPFOLDER" val="c:\temp\"/>
</p:tagLst>
</file>

<file path=ppt/tags/tag114.xml><?xml version="1.0" encoding="utf-8"?>
<p:tagLst xmlns:a="http://schemas.openxmlformats.org/drawingml/2006/main" xmlns:r="http://schemas.openxmlformats.org/officeDocument/2006/relationships" xmlns:p="http://schemas.openxmlformats.org/presentationml/2006/main">
  <p:tag name="ORIGINALHEIGHT" val="195.6169"/>
  <p:tag name="ORIGINALWIDTH" val="1120.89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gb{L}_\idx{eye}(\rvec{x}) = \rgb{M} \circ \rgb{k}_d \left( \uvec{l} \cdot \uvec{n} \right)^+&#10;$$&#10;&#10;\end{document}"/>
  <p:tag name="IGUANATEXSIZE" val="36"/>
  <p:tag name="IGUANATEXCURSOR" val="823"/>
  <p:tag name="TRANSPARENCY" val="True"/>
  <p:tag name="FILENAME" val=""/>
  <p:tag name="INPUTTYPE" val="0"/>
  <p:tag name="LATEXENGINEID" val="1"/>
  <p:tag name="TEMPFOLDER" val="c:\temp\"/>
</p:tagLst>
</file>

<file path=ppt/tags/tag115.xml><?xml version="1.0" encoding="utf-8"?>
<p:tagLst xmlns:a="http://schemas.openxmlformats.org/drawingml/2006/main" xmlns:r="http://schemas.openxmlformats.org/officeDocument/2006/relationships" xmlns:p="http://schemas.openxmlformats.org/presentationml/2006/main">
  <p:tag name="ORIGINALHEIGHT" val="86.25"/>
  <p:tag name="ORIGINALWIDTH" val="8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mathit{\Phi}&#10;$$&#10;&#10;\end{document}"/>
  <p:tag name="IGUANATEXSIZE" val="28"/>
  <p:tag name="IGUANATEXCURSOR" val="792"/>
</p:tagLst>
</file>

<file path=ppt/tags/tag116.xml><?xml version="1.0" encoding="utf-8"?>
<p:tagLst xmlns:a="http://schemas.openxmlformats.org/drawingml/2006/main" xmlns:r="http://schemas.openxmlformats.org/officeDocument/2006/relationships" xmlns:p="http://schemas.openxmlformats.org/presentationml/2006/main">
  <p:tag name="ORIGINALHEIGHT" val="92.25"/>
  <p:tag name="ORIGINALWIDTH" val="6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y}&#10;$$&#10;&#10;\end{document}"/>
  <p:tag name="IGUANATEXSIZE" val="28"/>
  <p:tag name="IGUANATEXCURSOR" val="787"/>
</p:tagLst>
</file>

<file path=ppt/tags/tag117.xml><?xml version="1.0" encoding="utf-8"?>
<p:tagLst xmlns:a="http://schemas.openxmlformats.org/drawingml/2006/main" xmlns:r="http://schemas.openxmlformats.org/officeDocument/2006/relationships" xmlns:p="http://schemas.openxmlformats.org/presentationml/2006/main">
  <p:tag name="ORIGINALHEIGHT" val="120.0168"/>
  <p:tag name="ORIGINALWIDTH" val="2361.329"/>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az $\rvec{y}$ pozícióval és a $\mathit{\Phi}$ teljesítménnyel adjuk meg&#10;\end{document}"/>
  <p:tag name="IGUANATEXSIZE" val="28"/>
  <p:tag name="IGUANATEXCURSOR" val="921"/>
</p:tagLst>
</file>

<file path=ppt/tags/tag118.xml><?xml version="1.0" encoding="utf-8"?>
<p:tagLst xmlns:a="http://schemas.openxmlformats.org/drawingml/2006/main" xmlns:r="http://schemas.openxmlformats.org/officeDocument/2006/relationships" xmlns:p="http://schemas.openxmlformats.org/presentationml/2006/main">
  <p:tag name="ORIGINALHEIGHT" val="117.0163"/>
  <p:tag name="ORIGINALWIDTH" val="1004.39"/>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az $\rvec{x}$ felületi pontban&#10;\end{document}"/>
  <p:tag name="IGUANATEXSIZE" val="28"/>
  <p:tag name="IGUANATEXCURSOR" val="880"/>
</p:tagLst>
</file>

<file path=ppt/tags/tag119.xml><?xml version="1.0" encoding="utf-8"?>
<p:tagLst xmlns:a="http://schemas.openxmlformats.org/drawingml/2006/main" xmlns:r="http://schemas.openxmlformats.org/officeDocument/2006/relationships" xmlns:p="http://schemas.openxmlformats.org/presentationml/2006/main">
  <p:tag name="ORIGINALHEIGHT" val="159.0222"/>
  <p:tag name="ORIGINALWIDTH" val="1051.647"/>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a fényirány $\uvec{l} = \widehat{\rvec{y} - \rvec{x}}$&#10;\end{document}"/>
  <p:tag name="IGUANATEXSIZE" val="28"/>
  <p:tag name="IGUANATEXCURSOR" val="931"/>
</p:tagLst>
</file>

<file path=ppt/tags/tag12.xml><?xml version="1.0" encoding="utf-8"?>
<p:tagLst xmlns:a="http://schemas.openxmlformats.org/drawingml/2006/main" xmlns:r="http://schemas.openxmlformats.org/officeDocument/2006/relationships" xmlns:p="http://schemas.openxmlformats.org/presentationml/2006/main">
  <p:tag name="ORIGINALHEIGHT" val="149.25"/>
  <p:tag name="ORIGINALWIDTH" val="503.2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mathrm{in}(\rvec{x}, \omega')&#10;$$&#10;&#10;\end{document}"/>
  <p:tag name="IGUANATEXSIZE" val="32"/>
  <p:tag name="IGUANATEXCURSOR" val="673"/>
</p:tagLst>
</file>

<file path=ppt/tags/tag120.xml><?xml version="1.0" encoding="utf-8"?>
<p:tagLst xmlns:a="http://schemas.openxmlformats.org/drawingml/2006/main" xmlns:r="http://schemas.openxmlformats.org/officeDocument/2006/relationships" xmlns:p="http://schemas.openxmlformats.org/presentationml/2006/main">
  <p:tag name="ORIGINALHEIGHT" val="547.5764"/>
  <p:tag name="ORIGINALWIDTH" val="2242.063"/>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a teljesítménysűrűség (teljesítmény per felület)&#10;$$&#10;M = \frac{\mathit{\Phi}}{4 \pi |\rvec{y} - \rvec{x}|^2}&#10;$$&#10;\end{document}"/>
  <p:tag name="IGUANATEXSIZE" val="28"/>
  <p:tag name="IGUANATEXCURSOR" val="988"/>
</p:tagLst>
</file>

<file path=ppt/tags/tag121.xml><?xml version="1.0" encoding="utf-8"?>
<p:tagLst xmlns:a="http://schemas.openxmlformats.org/drawingml/2006/main" xmlns:r="http://schemas.openxmlformats.org/officeDocument/2006/relationships" xmlns:p="http://schemas.openxmlformats.org/presentationml/2006/main">
  <p:tag name="ORIGINALHEIGHT" val="316.5442"/>
  <p:tag name="ORIGINALWIDTH" val="2266.06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gb{L}_\idx{eye}(\rvec{x}) = \frac{\rgb{\Phi}}{4 \pi |\rvec{y} - \rvec{x}|^2}&#10; \circ \rgb{k}_d \left( (\rvec{y}- \rvec{x})^\wedge \cdot \uvec{n} \right)^+&#10;$$&#10;&#10;\end{document}"/>
  <p:tag name="IGUANATEXSIZE" val="36"/>
  <p:tag name="IGUANATEXCURSOR" val="910"/>
  <p:tag name="TRANSPARENCY" val="True"/>
  <p:tag name="FILENAME" val=""/>
  <p:tag name="INPUTTYPE" val="0"/>
  <p:tag name="LATEXENGINEID" val="1"/>
  <p:tag name="TEMPFOLDER" val="c:\temp\"/>
</p:tagLst>
</file>

<file path=ppt/tags/tag122.xml><?xml version="1.0" encoding="utf-8"?>
<p:tagLst xmlns:a="http://schemas.openxmlformats.org/drawingml/2006/main" xmlns:r="http://schemas.openxmlformats.org/officeDocument/2006/relationships" xmlns:p="http://schemas.openxmlformats.org/presentationml/2006/main">
  <p:tag name="ORIGINALHEIGHT" val="315.7941"/>
  <p:tag name="ORIGINALWIDTH" val="2474.59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gb{L}_\idx{eye}(\rvec{x}) = \frac{\rgb{M}}{|\rvec{y} - \rvec{x}\cdot w|^2}&#10; \circ \rgb{k}_d \left( (\rvec{y}- \rvec{x}\cdot w)^\wedge \cdot \uvec{n} \right)^+&#10;$$&#10;&#10;\end{document}"/>
  <p:tag name="IGUANATEXSIZE" val="36"/>
  <p:tag name="IGUANATEXCURSOR" val="900"/>
  <p:tag name="TRANSPARENCY" val="True"/>
  <p:tag name="FILENAME" val=""/>
  <p:tag name="INPUTTYPE" val="0"/>
  <p:tag name="LATEXENGINEID" val="1"/>
  <p:tag name="TEMPFOLDER" val="c:\temp\"/>
</p:tagLst>
</file>

<file path=ppt/tags/tag123.xml><?xml version="1.0" encoding="utf-8"?>
<p:tagLst xmlns:a="http://schemas.openxmlformats.org/drawingml/2006/main" xmlns:r="http://schemas.openxmlformats.org/officeDocument/2006/relationships" xmlns:p="http://schemas.openxmlformats.org/presentationml/2006/main">
  <p:tag name="ORIGINALHEIGHT" val="107.265"/>
  <p:tag name="ORIGINALWIDTH" val="84.01173"/>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10;\theta'&#10;$$&#10;\end{document}"/>
  <p:tag name="IGUANATEXSIZE" val="28"/>
  <p:tag name="IGUANATEXCURSOR" val="888"/>
</p:tagLst>
</file>

<file path=ppt/tags/tag124.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32"/>
  <p:tag name="IGUANATEXCURSOR" val="787"/>
</p:tagLst>
</file>

<file path=ppt/tags/tag125.xml><?xml version="1.0" encoding="utf-8"?>
<p:tagLst xmlns:a="http://schemas.openxmlformats.org/drawingml/2006/main" xmlns:r="http://schemas.openxmlformats.org/officeDocument/2006/relationships" xmlns:p="http://schemas.openxmlformats.org/presentationml/2006/main">
  <p:tag name="ORIGINALHEIGHT" val="117.7665"/>
  <p:tag name="ORIGINALWIDTH" val="45.7563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32"/>
  <p:tag name="IGUANATEXCURSOR" val="787"/>
</p:tagLst>
</file>

<file path=ppt/tags/tag126.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v}&#10;$$&#10;&#10;\end{document}"/>
  <p:tag name="IGUANATEXSIZE" val="32"/>
  <p:tag name="IGUANATEXCURSOR" val="787"/>
</p:tagLst>
</file>

<file path=ppt/tags/tag127.xml><?xml version="1.0" encoding="utf-8"?>
<p:tagLst xmlns:a="http://schemas.openxmlformats.org/drawingml/2006/main" xmlns:r="http://schemas.openxmlformats.org/officeDocument/2006/relationships" xmlns:p="http://schemas.openxmlformats.org/presentationml/2006/main">
  <p:tag name="ORIGINALHEIGHT" val="60.00835"/>
  <p:tag name="ORIGINALWIDTH" val="63.758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10;$$&#10;&#10;\end{document}"/>
  <p:tag name="IGUANATEXSIZE" val="32"/>
  <p:tag name="IGUANATEXCURSOR" val="772"/>
</p:tagLst>
</file>

<file path=ppt/tags/tag128.xml><?xml version="1.0" encoding="utf-8"?>
<p:tagLst xmlns:a="http://schemas.openxmlformats.org/drawingml/2006/main" xmlns:r="http://schemas.openxmlformats.org/officeDocument/2006/relationships" xmlns:p="http://schemas.openxmlformats.org/presentationml/2006/main">
  <p:tag name="ORIGINALHEIGHT" val="931.5"/>
  <p:tag name="ORIGINALWIDTH" val="65.25"/>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rvec{x}&#10;$ \\&#10;$&#10;\uvec{n}&#10;$ \\&#10;$&#10;\uvec{v}&#10;$ \\&#10;$&#10;\uvec{l}&#10;$ \\&#10;$&#10;\uvec{h}&#10;$ \\&#10;$&#10;\delta&#10;$&#10;\end{document}"/>
  <p:tag name="IGUANATEXSIZE" val="32"/>
  <p:tag name="IGUANATEXCURSOR" val="848"/>
  <p:tag name="TRANSPARENCY" val="True"/>
  <p:tag name="FILENAME" val=""/>
  <p:tag name="INPUTTYPE" val="0"/>
  <p:tag name="LATEXENGINEID" val="0"/>
  <p:tag name="TEMPFOLDER" val="c:\temp\"/>
</p:tagLst>
</file>

<file path=ppt/tags/tag129.xml><?xml version="1.0" encoding="utf-8"?>
<p:tagLst xmlns:a="http://schemas.openxmlformats.org/drawingml/2006/main" xmlns:r="http://schemas.openxmlformats.org/officeDocument/2006/relationships" xmlns:p="http://schemas.openxmlformats.org/presentationml/2006/main">
  <p:tag name="ORIGINALHEIGHT" val="117.766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h}&#10;$$&#10;&#10;\end{document}"/>
  <p:tag name="IGUANATEXSIZE" val="32"/>
  <p:tag name="IGUANATEXCURSOR" val="787"/>
</p:tagLst>
</file>

<file path=ppt/tags/tag13.xml><?xml version="1.0" encoding="utf-8"?>
<p:tagLst xmlns:a="http://schemas.openxmlformats.org/drawingml/2006/main" xmlns:r="http://schemas.openxmlformats.org/officeDocument/2006/relationships" xmlns:p="http://schemas.openxmlformats.org/presentationml/2006/main">
  <p:tag name="ORIGINALHEIGHT" val="61.5"/>
  <p:tag name="ORIGINALWIDTH" val="88.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10;$$&#10;&#10;\end{document}"/>
  <p:tag name="IGUANATEXSIZE" val="32"/>
  <p:tag name="IGUANATEXCURSOR" val="642"/>
</p:tagLst>
</file>

<file path=ppt/tags/tag130.xml><?xml version="1.0" encoding="utf-8"?>
<p:tagLst xmlns:a="http://schemas.openxmlformats.org/drawingml/2006/main" xmlns:r="http://schemas.openxmlformats.org/officeDocument/2006/relationships" xmlns:p="http://schemas.openxmlformats.org/presentationml/2006/main">
  <p:tag name="ORIGINALHEIGHT" val="89.26244"/>
  <p:tag name="ORIGINALWIDTH" val="53.257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delta&#10;$$&#10;&#10;\end{document}"/>
  <p:tag name="IGUANATEXSIZE" val="32"/>
  <p:tag name="IGUANATEXCURSOR" val="786"/>
</p:tagLst>
</file>

<file path=ppt/tags/tag131.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v}&#10;$$&#10;&#10;\end{document}"/>
  <p:tag name="IGUANATEXSIZE" val="32"/>
  <p:tag name="IGUANATEXCURSOR" val="787"/>
</p:tagLst>
</file>

<file path=ppt/tags/tag132.xml><?xml version="1.0" encoding="utf-8"?>
<p:tagLst xmlns:a="http://schemas.openxmlformats.org/drawingml/2006/main" xmlns:r="http://schemas.openxmlformats.org/officeDocument/2006/relationships" xmlns:p="http://schemas.openxmlformats.org/presentationml/2006/main">
  <p:tag name="ORIGINALHEIGHT" val="117.7665"/>
  <p:tag name="ORIGINALWIDTH" val="45.7563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32"/>
  <p:tag name="IGUANATEXCURSOR" val="787"/>
</p:tagLst>
</file>

<file path=ppt/tags/tag133.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32"/>
  <p:tag name="IGUANATEXCURSOR" val="787"/>
</p:tagLst>
</file>

<file path=ppt/tags/tag134.xml><?xml version="1.0" encoding="utf-8"?>
<p:tagLst xmlns:a="http://schemas.openxmlformats.org/drawingml/2006/main" xmlns:r="http://schemas.openxmlformats.org/officeDocument/2006/relationships" xmlns:p="http://schemas.openxmlformats.org/presentationml/2006/main">
  <p:tag name="ORIGINALHEIGHT" val="117.766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h}&#10;$$&#10;&#10;\end{document}"/>
  <p:tag name="IGUANATEXSIZE" val="32"/>
  <p:tag name="IGUANATEXCURSOR" val="787"/>
</p:tagLst>
</file>

<file path=ppt/tags/tag135.xml><?xml version="1.0" encoding="utf-8"?>
<p:tagLst xmlns:a="http://schemas.openxmlformats.org/drawingml/2006/main" xmlns:r="http://schemas.openxmlformats.org/officeDocument/2006/relationships" xmlns:p="http://schemas.openxmlformats.org/presentationml/2006/main">
  <p:tag name="ORIGINALHEIGHT" val="107.265"/>
  <p:tag name="ORIGINALWIDTH" val="84.0117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theta'&#10;$$&#10;&#10;\end{document}"/>
  <p:tag name="IGUANATEXSIZE" val="32"/>
  <p:tag name="IGUANATEXCURSOR" val="787"/>
</p:tagLst>
</file>

<file path=ppt/tags/tag136.xml><?xml version="1.0" encoding="utf-8"?>
<p:tagLst xmlns:a="http://schemas.openxmlformats.org/drawingml/2006/main" xmlns:r="http://schemas.openxmlformats.org/officeDocument/2006/relationships" xmlns:p="http://schemas.openxmlformats.org/presentationml/2006/main">
  <p:tag name="ORIGINALHEIGHT" val="89.26244"/>
  <p:tag name="ORIGINALWIDTH" val="53.257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delta&#10;$$&#10;&#10;\end{document}"/>
  <p:tag name="IGUANATEXSIZE" val="32"/>
  <p:tag name="IGUANATEXCURSOR" val="786"/>
</p:tagLst>
</file>

<file path=ppt/tags/tag137.xml><?xml version="1.0" encoding="utf-8"?>
<p:tagLst xmlns:a="http://schemas.openxmlformats.org/drawingml/2006/main" xmlns:r="http://schemas.openxmlformats.org/officeDocument/2006/relationships" xmlns:p="http://schemas.openxmlformats.org/presentationml/2006/main">
  <p:tag name="ORIGINALHEIGHT" val="148.5207"/>
  <p:tag name="ORIGINALWIDTH" val="683.345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h} = (\uvec{l}+\uvec{v})^\wedge&#10;$$&#10;&#10;\end{document}"/>
  <p:tag name="IGUANATEXSIZE" val="32"/>
  <p:tag name="IGUANATEXCURSOR" val="817"/>
</p:tagLst>
</file>

<file path=ppt/tags/tag138.xml><?xml version="1.0" encoding="utf-8"?>
<p:tagLst xmlns:a="http://schemas.openxmlformats.org/drawingml/2006/main" xmlns:r="http://schemas.openxmlformats.org/officeDocument/2006/relationships" xmlns:p="http://schemas.openxmlformats.org/presentationml/2006/main">
  <p:tag name="ORIGINALHEIGHT" val="118.5165"/>
  <p:tag name="ORIGINALWIDTH" val="654.841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s\delta = \uvec{n}\cdot\uvec{h}&#10;$$&#10;&#10;\end{document}"/>
  <p:tag name="IGUANATEXSIZE" val="32"/>
  <p:tag name="IGUANATEXCURSOR" val="806"/>
</p:tagLst>
</file>

<file path=ppt/tags/tag139.xml><?xml version="1.0" encoding="utf-8"?>
<p:tagLst xmlns:a="http://schemas.openxmlformats.org/drawingml/2006/main" xmlns:r="http://schemas.openxmlformats.org/officeDocument/2006/relationships" xmlns:p="http://schemas.openxmlformats.org/presentationml/2006/main">
  <p:tag name="ORIGINALHEIGHT" val="141.0197"/>
  <p:tag name="ORIGINALWIDTH" val="981.8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 = M k_\idx{s} (\cos^+ \delta)^\gamma&#10;$$&#10;&#10;\end{document}"/>
  <p:tag name="IGUANATEXSIZE" val="32"/>
  <p:tag name="IGUANATEXCURSOR" val="818"/>
</p:tagLst>
</file>

<file path=ppt/tags/tag14.xml><?xml version="1.0" encoding="utf-8"?>
<p:tagLst xmlns:a="http://schemas.openxmlformats.org/drawingml/2006/main" xmlns:r="http://schemas.openxmlformats.org/officeDocument/2006/relationships" xmlns:p="http://schemas.openxmlformats.org/presentationml/2006/main">
  <p:tag name="ORIGINALHEIGHT" val="108"/>
  <p:tag name="ORIGINALWIDTH" val="123"/>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10;$$&#10;&#10;\end{document}"/>
  <p:tag name="IGUANATEXSIZE" val="32"/>
  <p:tag name="IGUANATEXCURSOR" val="649"/>
</p:tagLst>
</file>

<file path=ppt/tags/tag140.xml><?xml version="1.0" encoding="utf-8"?>
<p:tagLst xmlns:a="http://schemas.openxmlformats.org/drawingml/2006/main" xmlns:r="http://schemas.openxmlformats.org/officeDocument/2006/relationships" xmlns:p="http://schemas.openxmlformats.org/presentationml/2006/main">
  <p:tag name="ORIGINALHEIGHT" val="114.0159"/>
  <p:tag name="ORIGINALWIDTH" val="300.79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gamma=1&#10;$$&#10;&#10;\end{document}"/>
  <p:tag name="IGUANATEXSIZE" val="32"/>
  <p:tag name="IGUANATEXCURSOR" val="788"/>
</p:tagLst>
</file>

<file path=ppt/tags/tag141.xml><?xml version="1.0" encoding="utf-8"?>
<p:tagLst xmlns:a="http://schemas.openxmlformats.org/drawingml/2006/main" xmlns:r="http://schemas.openxmlformats.org/officeDocument/2006/relationships" xmlns:p="http://schemas.openxmlformats.org/presentationml/2006/main">
  <p:tag name="ORIGINALHEIGHT" val="114.0159"/>
  <p:tag name="ORIGINALWIDTH" val="307.542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gamma=4&#10;$$&#10;&#10;\end{document}"/>
  <p:tag name="IGUANATEXSIZE" val="32"/>
  <p:tag name="IGUANATEXCURSOR" val="788"/>
</p:tagLst>
</file>

<file path=ppt/tags/tag142.xml><?xml version="1.0" encoding="utf-8"?>
<p:tagLst xmlns:a="http://schemas.openxmlformats.org/drawingml/2006/main" xmlns:r="http://schemas.openxmlformats.org/officeDocument/2006/relationships" xmlns:p="http://schemas.openxmlformats.org/presentationml/2006/main">
  <p:tag name="ORIGINALHEIGHT" val="114.0159"/>
  <p:tag name="ORIGINALWIDTH" val="369.05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gamma=16&#10;$$&#10;&#10;\end{document}"/>
  <p:tag name="IGUANATEXSIZE" val="32"/>
  <p:tag name="IGUANATEXCURSOR" val="789"/>
</p:tagLst>
</file>

<file path=ppt/tags/tag143.xml><?xml version="1.0" encoding="utf-8"?>
<p:tagLst xmlns:a="http://schemas.openxmlformats.org/drawingml/2006/main" xmlns:r="http://schemas.openxmlformats.org/officeDocument/2006/relationships" xmlns:p="http://schemas.openxmlformats.org/presentationml/2006/main">
  <p:tag name="ORIGINALHEIGHT" val="89.26244"/>
  <p:tag name="ORIGINALWIDTH" val="53.257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delta&#10;$$&#10;&#10;\end{document}"/>
  <p:tag name="IGUANATEXSIZE" val="32"/>
  <p:tag name="IGUANATEXCURSOR" val="786"/>
</p:tagLst>
</file>

<file path=ppt/tags/tag144.xml><?xml version="1.0" encoding="utf-8"?>
<p:tagLst xmlns:a="http://schemas.openxmlformats.org/drawingml/2006/main" xmlns:r="http://schemas.openxmlformats.org/officeDocument/2006/relationships" xmlns:p="http://schemas.openxmlformats.org/presentationml/2006/main">
  <p:tag name="ORIGINALHEIGHT" val="90.75"/>
  <p:tag name="ORIGINALWIDTH" val="288.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delta = 0&#10;$$&#10;&#10;\end{document}"/>
  <p:tag name="IGUANATEXSIZE" val="32"/>
  <p:tag name="IGUANATEXCURSOR" val="790"/>
  <p:tag name="TRANSPARENCY" val="True"/>
  <p:tag name="FILENAME" val=""/>
  <p:tag name="INPUTTYPE" val="0"/>
  <p:tag name="LATEXENGINEID" val="0"/>
  <p:tag name="TEMPFOLDER" val="c:\temp\"/>
</p:tagLst>
</file>

<file path=ppt/tags/tag145.xml><?xml version="1.0" encoding="utf-8"?>
<p:tagLst xmlns:a="http://schemas.openxmlformats.org/drawingml/2006/main" xmlns:r="http://schemas.openxmlformats.org/officeDocument/2006/relationships" xmlns:p="http://schemas.openxmlformats.org/presentationml/2006/main">
  <p:tag name="ORIGINALHEIGHT" val="233.25"/>
  <p:tag name="ORIGINALWIDTH" val="1272.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gb{L} = \rgb{M} \circ \rgb{k}_\idx{s} \left((\uvec{n}\cdot\uvec{h}&#10;)^+\right)^\gamma&#10;$$&#10;&#10;\end{document}"/>
  <p:tag name="IGUANATEXSIZE" val="32"/>
  <p:tag name="IGUANATEXCURSOR" val="849"/>
  <p:tag name="TRANSPARENCY" val="True"/>
  <p:tag name="FILENAME" val=""/>
  <p:tag name="INPUTTYPE" val="0"/>
  <p:tag name="LATEXENGINEID" val="0"/>
  <p:tag name="TEMPFOLDER" val="c:\temp\"/>
</p:tagLst>
</file>

<file path=ppt/tags/tag146.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v}&#10;$$&#10;&#10;\end{document}"/>
  <p:tag name="IGUANATEXSIZE" val="32"/>
  <p:tag name="IGUANATEXCURSOR" val="787"/>
</p:tagLst>
</file>

<file path=ppt/tags/tag147.xml><?xml version="1.0" encoding="utf-8"?>
<p:tagLst xmlns:a="http://schemas.openxmlformats.org/drawingml/2006/main" xmlns:r="http://schemas.openxmlformats.org/officeDocument/2006/relationships" xmlns:p="http://schemas.openxmlformats.org/presentationml/2006/main">
  <p:tag name="ORIGINALHEIGHT" val="117.7665"/>
  <p:tag name="ORIGINALWIDTH" val="45.7563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32"/>
  <p:tag name="IGUANATEXCURSOR" val="787"/>
</p:tagLst>
</file>

<file path=ppt/tags/tag148.xml><?xml version="1.0" encoding="utf-8"?>
<p:tagLst xmlns:a="http://schemas.openxmlformats.org/drawingml/2006/main" xmlns:r="http://schemas.openxmlformats.org/officeDocument/2006/relationships" xmlns:p="http://schemas.openxmlformats.org/presentationml/2006/main">
  <p:tag name="ORIGINALHEIGHT" val="88.48898"/>
  <p:tag name="ORIGINALWIDTH" val="300.712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 = 0&#10;$$&#10;&#10;\end{document}"/>
  <p:tag name="IGUANATEXSIZE" val="32"/>
  <p:tag name="IGUANATEXCURSOR" val="785"/>
  <p:tag name="TRANSPARENCY" val="True"/>
  <p:tag name="FILENAME" val=""/>
  <p:tag name="INPUTTYPE" val="0"/>
  <p:tag name="LATEXENGINEID" val="0"/>
  <p:tag name="TEMPFOLDER" val="c:\temp\"/>
</p:tagLst>
</file>

<file path=ppt/tags/tag149.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v}&#10;$$&#10;&#10;\end{document}"/>
  <p:tag name="IGUANATEXSIZE" val="32"/>
  <p:tag name="IGUANATEXCURSOR" val="787"/>
</p:tagLst>
</file>

<file path=ppt/tags/tag15.xml><?xml version="1.0" encoding="utf-8"?>
<p:tagLst xmlns:a="http://schemas.openxmlformats.org/drawingml/2006/main" xmlns:r="http://schemas.openxmlformats.org/officeDocument/2006/relationships" xmlns:p="http://schemas.openxmlformats.org/presentationml/2006/main">
  <p:tag name="ORIGINALHEIGHT" val="60.75"/>
  <p:tag name="ORIGINALWIDTH" val="63.7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10;$$&#10;&#10;\end{document}"/>
  <p:tag name="IGUANATEXSIZE" val="32"/>
  <p:tag name="IGUANATEXCURSOR" val="650"/>
</p:tagLst>
</file>

<file path=ppt/tags/tag150.xml><?xml version="1.0" encoding="utf-8"?>
<p:tagLst xmlns:a="http://schemas.openxmlformats.org/drawingml/2006/main" xmlns:r="http://schemas.openxmlformats.org/officeDocument/2006/relationships" xmlns:p="http://schemas.openxmlformats.org/presentationml/2006/main">
  <p:tag name="ORIGINALHEIGHT" val="117.7665"/>
  <p:tag name="ORIGINALWIDTH" val="45.7563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32"/>
  <p:tag name="IGUANATEXCURSOR" val="787"/>
</p:tagLst>
</file>

<file path=ppt/tags/tag151.xml><?xml version="1.0" encoding="utf-8"?>
<p:tagLst xmlns:a="http://schemas.openxmlformats.org/drawingml/2006/main" xmlns:r="http://schemas.openxmlformats.org/officeDocument/2006/relationships" xmlns:p="http://schemas.openxmlformats.org/presentationml/2006/main">
  <p:tag name="ORIGINALHEIGHT" val="121.4848"/>
  <p:tag name="ORIGINALWIDTH" val="303.71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 \neq 0&#10;$$&#10;&#10;\end{document}"/>
  <p:tag name="IGUANATEXSIZE" val="32"/>
  <p:tag name="IGUANATEXCURSOR" val="786"/>
  <p:tag name="TRANSPARENCY" val="True"/>
  <p:tag name="FILENAME" val=""/>
  <p:tag name="INPUTTYPE" val="0"/>
  <p:tag name="LATEXENGINEID" val="0"/>
  <p:tag name="TEMPFOLDER" val="c:\temp\"/>
</p:tagLst>
</file>

<file path=ppt/tags/tag152.xml><?xml version="1.0" encoding="utf-8"?>
<p:tagLst xmlns:a="http://schemas.openxmlformats.org/drawingml/2006/main" xmlns:r="http://schemas.openxmlformats.org/officeDocument/2006/relationships" xmlns:p="http://schemas.openxmlformats.org/presentationml/2006/main">
  <p:tag name="ORIGINALHEIGHT" val="137.2328"/>
  <p:tag name="ORIGINALWIDTH" val="955.380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gb{L} = \rgb{M} \circ \rgb{k}_\idx{s} \cos^\gamma \delta&#10;$$&#10;&#10;\end{document}"/>
  <p:tag name="IGUANATEXSIZE" val="32"/>
  <p:tag name="IGUANATEXCURSOR" val="838"/>
  <p:tag name="TRANSPARENCY" val="True"/>
  <p:tag name="FILENAME" val=""/>
  <p:tag name="INPUTTYPE" val="0"/>
  <p:tag name="LATEXENGINEID" val="0"/>
  <p:tag name="TEMPFOLDER" val="c:\temp\"/>
</p:tagLst>
</file>

<file path=ppt/tags/tag153.xml><?xml version="1.0" encoding="utf-8"?>
<p:tagLst xmlns:a="http://schemas.openxmlformats.org/drawingml/2006/main" xmlns:r="http://schemas.openxmlformats.org/officeDocument/2006/relationships" xmlns:p="http://schemas.openxmlformats.org/presentationml/2006/main">
  <p:tag name="ORIGINALHEIGHT" val="155.2306"/>
  <p:tag name="ORIGINALWIDTH" val="921.634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gb{L} = \rgb{M} \circ \rgb{f}_\mathbf{r} \cos \theta'&#10;$$&#10;&#10;\end{document}"/>
  <p:tag name="IGUANATEXSIZE" val="32"/>
  <p:tag name="IGUANATEXCURSOR" val="835"/>
  <p:tag name="TRANSPARENCY" val="True"/>
  <p:tag name="FILENAME" val=""/>
  <p:tag name="INPUTTYPE" val="0"/>
  <p:tag name="LATEXENGINEID" val="0"/>
  <p:tag name="TEMPFOLDER" val="c:\temp\"/>
</p:tagLst>
</file>

<file path=ppt/tags/tag154.xml><?xml version="1.0" encoding="utf-8"?>
<p:tagLst xmlns:a="http://schemas.openxmlformats.org/drawingml/2006/main" xmlns:r="http://schemas.openxmlformats.org/officeDocument/2006/relationships" xmlns:p="http://schemas.openxmlformats.org/presentationml/2006/main">
  <p:tag name="ORIGINALHEIGHT" val="288.7139"/>
  <p:tag name="ORIGINALWIDTH" val="767.154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gb{f}_\mathbf{r} = \frac{\rgb{k}_\idx{s} \cos^\gamma \delta}{\cos \theta'}&#10;$$&#10;&#10;\end{document}"/>
  <p:tag name="IGUANATEXSIZE" val="32"/>
  <p:tag name="IGUANATEXCURSOR" val="855"/>
  <p:tag name="TRANSPARENCY" val="True"/>
  <p:tag name="FILENAME" val=""/>
  <p:tag name="INPUTTYPE" val="0"/>
  <p:tag name="LATEXENGINEID" val="0"/>
  <p:tag name="TEMPFOLDER" val="c:\temp\"/>
</p:tagLst>
</file>

<file path=ppt/tags/tag155.xml><?xml version="1.0" encoding="utf-8"?>
<p:tagLst xmlns:a="http://schemas.openxmlformats.org/drawingml/2006/main" xmlns:r="http://schemas.openxmlformats.org/officeDocument/2006/relationships" xmlns:p="http://schemas.openxmlformats.org/presentationml/2006/main">
  <p:tag name="ORIGINALHEIGHT" val="319.4601"/>
  <p:tag name="ORIGINALWIDTH" val="1274.84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gb{f}_\mathbf{r} = \frac{\rgb{k}_\idx{s} \cos^\gamma \delta}{\max \left(\cos \theta, \cos \theta'\right)}&#10;$$&#10;&#10;\end{document}"/>
  <p:tag name="IGUANATEXSIZE" val="32"/>
  <p:tag name="IGUANATEXCURSOR" val="886"/>
  <p:tag name="TRANSPARENCY" val="True"/>
  <p:tag name="FILENAME" val=""/>
  <p:tag name="INPUTTYPE" val="0"/>
  <p:tag name="LATEXENGINEID" val="0"/>
  <p:tag name="TEMPFOLDER" val="c:\temp\"/>
</p:tagLst>
</file>

<file path=ppt/tags/tag156.xml><?xml version="1.0" encoding="utf-8"?>
<p:tagLst xmlns:a="http://schemas.openxmlformats.org/drawingml/2006/main" xmlns:r="http://schemas.openxmlformats.org/officeDocument/2006/relationships" xmlns:p="http://schemas.openxmlformats.org/presentationml/2006/main">
  <p:tag name="ORIGINALHEIGHT" val="303.712"/>
  <p:tag name="ORIGINALWIDTH" val="1943.00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gb{L} = \rgb{M} \circ \rgb{k}_\idx{s} \cos^\gamma \delta&#10;\frac{\cos \theta'}{\max \left(\cos \theta, \cos \theta'\right)}&#10;$$&#10;&#10;\end{document}"/>
  <p:tag name="IGUANATEXSIZE" val="32"/>
  <p:tag name="IGUANATEXCURSOR" val="857"/>
  <p:tag name="TRANSPARENCY" val="True"/>
  <p:tag name="FILENAME" val=""/>
  <p:tag name="INPUTTYPE" val="0"/>
  <p:tag name="LATEXENGINEID" val="0"/>
  <p:tag name="TEMPFOLDER" val="c:\temp\"/>
</p:tagLst>
</file>

<file path=ppt/tags/tag157.xml><?xml version="1.0" encoding="utf-8"?>
<p:tagLst xmlns:a="http://schemas.openxmlformats.org/drawingml/2006/main" xmlns:r="http://schemas.openxmlformats.org/officeDocument/2006/relationships" xmlns:p="http://schemas.openxmlformats.org/presentationml/2006/main">
  <p:tag name="ORIGINALHEIGHT" val="140.9824"/>
  <p:tag name="ORIGINALWIDTH" val="396.700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 \cdot \uvec{v})^+&#10;$$&#10;&#10;\end{document}"/>
  <p:tag name="IGUANATEXSIZE" val="32"/>
  <p:tag name="IGUANATEXCURSOR" val="807"/>
  <p:tag name="TRANSPARENCY" val="True"/>
  <p:tag name="FILENAME" val=""/>
  <p:tag name="INPUTTYPE" val="0"/>
  <p:tag name="LATEXENGINEID" val="0"/>
  <p:tag name="TEMPFOLDER" val="c:\temp\"/>
</p:tagLst>
</file>

<file path=ppt/tags/tag158.xml><?xml version="1.0" encoding="utf-8"?>
<p:tagLst xmlns:a="http://schemas.openxmlformats.org/drawingml/2006/main" xmlns:r="http://schemas.openxmlformats.org/officeDocument/2006/relationships" xmlns:p="http://schemas.openxmlformats.org/presentationml/2006/main">
  <p:tag name="ORIGINALHEIGHT" val="147.7315"/>
  <p:tag name="ORIGINALWIDTH" val="372.703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 \cdot \uvec{l})^+&#10;$$&#10;&#10;\end{document}"/>
  <p:tag name="IGUANATEXSIZE" val="32"/>
  <p:tag name="IGUANATEXCURSOR" val="803"/>
  <p:tag name="TRANSPARENCY" val="True"/>
  <p:tag name="FILENAME" val=""/>
  <p:tag name="INPUTTYPE" val="0"/>
  <p:tag name="LATEXENGINEID" val="0"/>
  <p:tag name="TEMPFOLDER" val="c:\temp\"/>
</p:tagLst>
</file>

<file path=ppt/tags/tag16.xml><?xml version="1.0" encoding="utf-8"?>
<p:tagLst xmlns:a="http://schemas.openxmlformats.org/drawingml/2006/main" xmlns:r="http://schemas.openxmlformats.org/officeDocument/2006/relationships" xmlns:p="http://schemas.openxmlformats.org/presentationml/2006/main">
  <p:tag name="ORIGINALHEIGHT" val="141"/>
  <p:tag name="ORIGINALWIDTH" val="599.25"/>
  <p:tag name="LATEXADDIN" val="\documentclass{tufte-book}&#10;\usepackage{amsmath}&#10;\usepackage{amssymb}&#10;%\usepackage{urwchancal}&#10;%\usepackage[cal=rsfso,calscaled=.96]{mathalfa}&#10;\usepackage{bm}&#10;\usepackage{accents}&#10;\usepackage{color}&#10;&#10;\definecolor{ppblue}{rgb}{0.0, 0.44, 0.75}&#10;\definecolor{ppgreen}{rgb}{0.0, 0.69,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ppgreen}&#10;f_\mathrm{r}( \omega' , \rvec{x}, \omega)&#10;$$&#10;&#10;\end{document}"/>
  <p:tag name="IGUANATEXSIZE" val="32"/>
  <p:tag name="IGUANATEXCURSOR" val="739"/>
</p:tagLst>
</file>

<file path=ppt/tags/tag17.xml><?xml version="1.0" encoding="utf-8"?>
<p:tagLst xmlns:a="http://schemas.openxmlformats.org/drawingml/2006/main" xmlns:r="http://schemas.openxmlformats.org/officeDocument/2006/relationships" xmlns:p="http://schemas.openxmlformats.org/presentationml/2006/main">
  <p:tag name="ORIGINALHEIGHT" val="336.75"/>
  <p:tag name="ORIGINALWIDTH" val="235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omega) = \color{red} \int\limits_\mathit{\Omega} \color{black} L^\mathrm{in}(\rvec{x}, \omega') \color{ppblue} \cos \theta' f_\mathrm{r}(\omega', \rvec{x}, \omega) \color{red} \mathrm{d}\omega'&#10;$$&#10;&#10;\end{document}"/>
  <p:tag name="IGUANATEXSIZE" val="36"/>
  <p:tag name="IGUANATEXCURSOR" val="916"/>
</p:tagLst>
</file>

<file path=ppt/tags/tag18.xml><?xml version="1.0" encoding="utf-8"?>
<p:tagLst xmlns:a="http://schemas.openxmlformats.org/drawingml/2006/main" xmlns:r="http://schemas.openxmlformats.org/officeDocument/2006/relationships" xmlns:p="http://schemas.openxmlformats.org/presentationml/2006/main">
  <p:tag name="ORIGINALHEIGHT" val="108"/>
  <p:tag name="ORIGINALWIDTH" val="8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theta'&#10;$$&#10;&#10;\end{document}"/>
  <p:tag name="IGUANATEXSIZE" val="36"/>
  <p:tag name="IGUANATEXCURSOR" val="787"/>
</p:tagLst>
</file>

<file path=ppt/tags/tag19.xml><?xml version="1.0" encoding="utf-8"?>
<p:tagLst xmlns:a="http://schemas.openxmlformats.org/drawingml/2006/main" xmlns:r="http://schemas.openxmlformats.org/officeDocument/2006/relationships" xmlns:p="http://schemas.openxmlformats.org/presentationml/2006/main">
  <p:tag name="ORIGINALHEIGHT" val="114.0159"/>
  <p:tag name="ORIGINALWIDTH" val="1550.466"/>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az $\omega$ irányba visszavert radiancia&#10;\end{document}"/>
  <p:tag name="IGUANATEXSIZE" val="28"/>
  <p:tag name="IGUANATEXCURSOR" val="919"/>
</p:tagLst>
</file>

<file path=ppt/tags/tag2.xml><?xml version="1.0" encoding="utf-8"?>
<p:tagLst xmlns:a="http://schemas.openxmlformats.org/drawingml/2006/main" xmlns:r="http://schemas.openxmlformats.org/officeDocument/2006/relationships" xmlns:p="http://schemas.openxmlformats.org/presentationml/2006/main">
  <p:tag name="ORIGINALHEIGHT" val="129.7681"/>
  <p:tag name="ORIGINALWIDTH" val="1864.01"/>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ppgreen}&#10;Teljesítménysűrűség (exitancia): $M(\rvec{x})$&#10;\end{document}"/>
  <p:tag name="IGUANATEXSIZE" val="44"/>
  <p:tag name="IGUANATEXCURSOR" val="937"/>
</p:tagLst>
</file>

<file path=ppt/tags/tag20.xml><?xml version="1.0" encoding="utf-8"?>
<p:tagLst xmlns:a="http://schemas.openxmlformats.org/drawingml/2006/main" xmlns:r="http://schemas.openxmlformats.org/officeDocument/2006/relationships" xmlns:p="http://schemas.openxmlformats.org/presentationml/2006/main">
  <p:tag name="ORIGINALHEIGHT" val="128.2679"/>
  <p:tag name="ORIGINALWIDTH" val="1801.751"/>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red} minden bejövő $\omega'$ irányra összegezve&#10;\end{document}"/>
  <p:tag name="IGUANATEXSIZE" val="24"/>
  <p:tag name="IGUANATEXCURSOR" val="914"/>
</p:tagLst>
</file>

<file path=ppt/tags/tag21.xml><?xml version="1.0" encoding="utf-8"?>
<p:tagLst xmlns:a="http://schemas.openxmlformats.org/drawingml/2006/main" xmlns:r="http://schemas.openxmlformats.org/officeDocument/2006/relationships" xmlns:p="http://schemas.openxmlformats.org/presentationml/2006/main">
  <p:tag name="ORIGINALHEIGHT" val="138.0193"/>
  <p:tag name="ORIGINALWIDTH" val="1935.27"/>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black} az onnan bejövő $L^\mathrm{in}$ radiancia, szorozva&#10;\end{document}"/>
  <p:tag name="IGUANATEXSIZE" val="24"/>
  <p:tag name="IGUANATEXCURSOR" val="894"/>
</p:tagLst>
</file>

<file path=ppt/tags/tag22.xml><?xml version="1.0" encoding="utf-8"?>
<p:tagLst xmlns:a="http://schemas.openxmlformats.org/drawingml/2006/main" xmlns:r="http://schemas.openxmlformats.org/officeDocument/2006/relationships" xmlns:p="http://schemas.openxmlformats.org/presentationml/2006/main">
  <p:tag name="ORIGINALHEIGHT" val="114.0159"/>
  <p:tag name="ORIGINALWIDTH" val="2522.602"/>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ppblue} az $\omega$ irányba történő visszaverődés valószínűségével&#10;\end{document}"/>
  <p:tag name="IGUANATEXSIZE" val="24"/>
  <p:tag name="IGUANATEXCURSOR" val="951"/>
</p:tagLst>
</file>

<file path=ppt/tags/tag23.xml><?xml version="1.0" encoding="utf-8"?>
<p:tagLst xmlns:a="http://schemas.openxmlformats.org/drawingml/2006/main" xmlns:r="http://schemas.openxmlformats.org/officeDocument/2006/relationships" xmlns:p="http://schemas.openxmlformats.org/presentationml/2006/main">
  <p:tag name="ORIGINALHEIGHT" val="105.6091"/>
  <p:tag name="ORIGINALWIDTH" val="981.08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z(x,y) = Ax + By + C&#10;$$&#10;&#10;\end{document}"/>
  <p:tag name="IGUANATEXSIZE" val="32"/>
  <p:tag name="IGUANATEXCURSOR" val="785"/>
  <p:tag name="TRANSPARENCY" val="True"/>
  <p:tag name="FILENAME" val=""/>
  <p:tag name="INPUTTYPE" val="0"/>
  <p:tag name="LATEXENGINEID" val="1"/>
  <p:tag name="TEMPFOLDER" val="c:\temp\"/>
</p:tagLst>
</file>

<file path=ppt/tags/tag24.xml><?xml version="1.0" encoding="utf-8"?>
<p:tagLst xmlns:a="http://schemas.openxmlformats.org/drawingml/2006/main" xmlns:r="http://schemas.openxmlformats.org/officeDocument/2006/relationships" xmlns:p="http://schemas.openxmlformats.org/presentationml/2006/main">
  <p:tag name="ORIGINALHEIGHT" val="97.8085"/>
  <p:tag name="ORIGINALWIDTH" val="998.48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Ax + By + Cz + D = 0&#10;$$&#10;&#10;\end{document}"/>
  <p:tag name="IGUANATEXSIZE" val="32"/>
  <p:tag name="IGUANATEXCURSOR" val="800"/>
  <p:tag name="TRANSPARENCY" val="True"/>
  <p:tag name="FILENAME" val=""/>
  <p:tag name="INPUTTYPE" val="0"/>
  <p:tag name="LATEXENGINEID" val="1"/>
  <p:tag name="TEMPFOLDER" val="c:\temp\"/>
</p:tagLst>
</file>

<file path=ppt/tags/tag25.xml><?xml version="1.0" encoding="utf-8"?>
<p:tagLst xmlns:a="http://schemas.openxmlformats.org/drawingml/2006/main" xmlns:r="http://schemas.openxmlformats.org/officeDocument/2006/relationships" xmlns:p="http://schemas.openxmlformats.org/presentationml/2006/main">
  <p:tag name="ORIGINALHEIGHT" val="417.6362"/>
  <p:tag name="ORIGINALWIDTH" val="1085.49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x &amp; y &amp; z\end{pmatrix} \cdot \begin{pmatrix}A \\ B \\ C \end{pmatrix} = -D&#10;$$&#10;&#10;\end{document}"/>
  <p:tag name="IGUANATEXSIZE" val="32"/>
  <p:tag name="IGUANATEXCURSOR" val="869"/>
  <p:tag name="TRANSPARENCY" val="True"/>
  <p:tag name="FILENAME" val=""/>
  <p:tag name="INPUTTYPE" val="0"/>
  <p:tag name="LATEXENGINEID" val="1"/>
  <p:tag name="TEMPFOLDER" val="c:\temp\"/>
</p:tagLst>
</file>

<file path=ppt/tags/tag26.xml><?xml version="1.0" encoding="utf-8"?>
<p:tagLst xmlns:a="http://schemas.openxmlformats.org/drawingml/2006/main" xmlns:r="http://schemas.openxmlformats.org/officeDocument/2006/relationships" xmlns:p="http://schemas.openxmlformats.org/presentationml/2006/main">
  <p:tag name="ORIGINALHEIGHT" val="417.6362"/>
  <p:tag name="ORIGINALWIDTH" val="198.017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A \\ B \\ C \end{pmatrix}&#10;$$&#10;&#10;\end{document}"/>
  <p:tag name="IGUANATEXSIZE" val="32"/>
  <p:tag name="IGUANATEXCURSOR" val="820"/>
  <p:tag name="TRANSPARENCY" val="True"/>
  <p:tag name="FILENAME" val=""/>
  <p:tag name="INPUTTYPE" val="0"/>
  <p:tag name="LATEXENGINEID" val="1"/>
  <p:tag name="TEMPFOLDER" val="c:\temp\"/>
</p:tagLst>
</file>

<file path=ppt/tags/tag27.xml><?xml version="1.0" encoding="utf-8"?>
<p:tagLst xmlns:a="http://schemas.openxmlformats.org/drawingml/2006/main" xmlns:r="http://schemas.openxmlformats.org/officeDocument/2006/relationships" xmlns:p="http://schemas.openxmlformats.org/presentationml/2006/main">
  <p:tag name="ORIGINALHEIGHT" val="69.00598"/>
  <p:tag name="ORIGINALWIDTH" val="150.613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D&#10;$$&#10;&#10;\end{document}"/>
  <p:tag name="IGUANATEXSIZE" val="32"/>
  <p:tag name="IGUANATEXCURSOR" val="780"/>
  <p:tag name="TRANSPARENCY" val="True"/>
  <p:tag name="FILENAME" val=""/>
  <p:tag name="INPUTTYPE" val="0"/>
  <p:tag name="LATEXENGINEID" val="1"/>
  <p:tag name="TEMPFOLDER" val="c:\temp\"/>
</p:tagLst>
</file>

<file path=ppt/tags/tag28.xml><?xml version="1.0" encoding="utf-8"?>
<p:tagLst xmlns:a="http://schemas.openxmlformats.org/drawingml/2006/main" xmlns:r="http://schemas.openxmlformats.org/officeDocument/2006/relationships" xmlns:p="http://schemas.openxmlformats.org/presentationml/2006/main">
  <p:tag name="ORIGINALHEIGHT" val="97.8085"/>
  <p:tag name="ORIGINALWIDTH" val="998.48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Ax + By + Cz + D = 0&#10;$$&#10;&#10;\end{document}"/>
  <p:tag name="IGUANATEXSIZE" val="32"/>
  <p:tag name="IGUANATEXCURSOR" val="800"/>
  <p:tag name="TRANSPARENCY" val="True"/>
  <p:tag name="FILENAME" val=""/>
  <p:tag name="INPUTTYPE" val="0"/>
  <p:tag name="LATEXENGINEID" val="1"/>
  <p:tag name="TEMPFOLDER" val="c:\temp\"/>
</p:tagLst>
</file>

<file path=ppt/tags/tag29.xml><?xml version="1.0" encoding="utf-8"?>
<p:tagLst xmlns:a="http://schemas.openxmlformats.org/drawingml/2006/main" xmlns:r="http://schemas.openxmlformats.org/officeDocument/2006/relationships" xmlns:p="http://schemas.openxmlformats.org/presentationml/2006/main">
  <p:tag name="ORIGINALHEIGHT" val="204.0177"/>
  <p:tag name="ORIGINALWIDTH" val="1139.49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A\frac{\breve{x}}{\breve{w}} + B\frac{\breve{y}}{\breve{w}} + C\frac{\breve{z}}{\breve{w}} + D = 0&#10;$$&#10;&#10;\end{document}"/>
  <p:tag name="IGUANATEXSIZE" val="32"/>
  <p:tag name="IGUANATEXCURSOR" val="857"/>
  <p:tag name="TRANSPARENCY" val="True"/>
  <p:tag name="FILENAME" val=""/>
  <p:tag name="INPUTTYPE" val="0"/>
  <p:tag name="LATEXENGINEID" val="1"/>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129.7681"/>
  <p:tag name="ORIGINALWIDTH" val="1886.513"/>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ppgreen}&#10;Teljesítménysűrűség (irradiancia): $E(\rvec{x})$&#10;\end{document}"/>
  <p:tag name="IGUANATEXSIZE" val="44"/>
  <p:tag name="IGUANATEXCURSOR" val="931"/>
</p:tagLst>
</file>

<file path=ppt/tags/tag30.xml><?xml version="1.0" encoding="utf-8"?>
<p:tagLst xmlns:a="http://schemas.openxmlformats.org/drawingml/2006/main" xmlns:r="http://schemas.openxmlformats.org/officeDocument/2006/relationships" xmlns:p="http://schemas.openxmlformats.org/presentationml/2006/main">
  <p:tag name="ORIGINALHEIGHT" val="97.8085"/>
  <p:tag name="ORIGINALWIDTH" val="1072.89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A\breve{x} + B\breve{y} + C\breve{z} + D\breve{w} = 0&#10;$$&#10;&#10;\end{document}"/>
  <p:tag name="IGUANATEXSIZE" val="32"/>
  <p:tag name="IGUANATEXCURSOR" val="829"/>
  <p:tag name="TRANSPARENCY" val="True"/>
  <p:tag name="FILENAME" val=""/>
  <p:tag name="INPUTTYPE" val="0"/>
  <p:tag name="LATEXENGINEID" val="1"/>
  <p:tag name="TEMPFOLDER" val="c:\temp\"/>
</p:tagLst>
</file>

<file path=ppt/tags/tag31.xml><?xml version="1.0" encoding="utf-8"?>
<p:tagLst xmlns:a="http://schemas.openxmlformats.org/drawingml/2006/main" xmlns:r="http://schemas.openxmlformats.org/officeDocument/2006/relationships" xmlns:p="http://schemas.openxmlformats.org/presentationml/2006/main">
  <p:tag name="ORIGINALHEIGHT" val="178.8155"/>
  <p:tag name="ORIGINALWIDTH" val="578.450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breve{x} &amp; \breve{y} &amp; \breve{z} &amp; \breve{w} \end{bmatrix}&#10;$$&#10;&#10;\end{document}"/>
  <p:tag name="IGUANATEXSIZE" val="32"/>
  <p:tag name="IGUANATEXCURSOR" val="854"/>
  <p:tag name="TRANSPARENCY" val="True"/>
  <p:tag name="FILENAME" val=""/>
  <p:tag name="INPUTTYPE" val="0"/>
  <p:tag name="LATEXENGINEID" val="1"/>
  <p:tag name="TEMPFOLDER" val="c:\temp\"/>
</p:tagLst>
</file>

<file path=ppt/tags/tag32.xml><?xml version="1.0" encoding="utf-8"?>
<p:tagLst xmlns:a="http://schemas.openxmlformats.org/drawingml/2006/main" xmlns:r="http://schemas.openxmlformats.org/officeDocument/2006/relationships" xmlns:p="http://schemas.openxmlformats.org/presentationml/2006/main">
  <p:tag name="ORIGINALHEIGHT" val="68.40591"/>
  <p:tag name="ORIGINALWIDTH" val="67.8059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reve{w}&#10;$$&#10;&#10;\end{document}"/>
  <p:tag name="IGUANATEXSIZE" val="32"/>
  <p:tag name="IGUANATEXCURSOR" val="789"/>
  <p:tag name="TRANSPARENCY" val="True"/>
  <p:tag name="FILENAME" val=""/>
  <p:tag name="INPUTTYPE" val="0"/>
  <p:tag name="LATEXENGINEID" val="1"/>
  <p:tag name="TEMPFOLDER" val="c:\temp\"/>
</p:tagLst>
</file>

<file path=ppt/tags/tag33.xml><?xml version="1.0" encoding="utf-8"?>
<p:tagLst xmlns:a="http://schemas.openxmlformats.org/drawingml/2006/main" xmlns:r="http://schemas.openxmlformats.org/officeDocument/2006/relationships" xmlns:p="http://schemas.openxmlformats.org/presentationml/2006/main">
  <p:tag name="ORIGINALHEIGHT" val="70.20606"/>
  <p:tag name="ORIGINALWIDTH" val="256.822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reve{w} = 0&#10;$$&#10;&#10;\end{document}"/>
  <p:tag name="IGUANATEXSIZE" val="32"/>
  <p:tag name="IGUANATEXCURSOR" val="793"/>
  <p:tag name="TRANSPARENCY" val="True"/>
  <p:tag name="FILENAME" val=""/>
  <p:tag name="INPUTTYPE" val="0"/>
  <p:tag name="LATEXENGINEID" val="1"/>
  <p:tag name="TEMPFOLDER" val="c:\temp\"/>
</p:tagLst>
</file>

<file path=ppt/tags/tag34.xml><?xml version="1.0" encoding="utf-8"?>
<p:tagLst xmlns:a="http://schemas.openxmlformats.org/drawingml/2006/main" xmlns:r="http://schemas.openxmlformats.org/officeDocument/2006/relationships" xmlns:p="http://schemas.openxmlformats.org/presentationml/2006/main">
  <p:tag name="ORIGINALHEIGHT" val="537.0465"/>
  <p:tag name="ORIGINALWIDTH" val="1024.88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breve{x} &amp; \breve{y} &amp; \breve{z} &amp; \breve{w}\end{bmatrix}  \begin{bmatrix}A \\ B \\ C \\ D\end{bmatrix} = 0&#10;$$&#10;&#10;\end{document}"/>
  <p:tag name="IGUANATEXSIZE" val="32"/>
  <p:tag name="IGUANATEXCURSOR" val="788"/>
  <p:tag name="TRANSPARENCY" val="True"/>
  <p:tag name="FILENAME" val=""/>
  <p:tag name="INPUTTYPE" val="0"/>
  <p:tag name="LATEXENGINEID" val="1"/>
  <p:tag name="TEMPFOLDER" val="c:\temp\"/>
</p:tagLst>
</file>

<file path=ppt/tags/tag35.xml><?xml version="1.0" encoding="utf-8"?>
<p:tagLst xmlns:a="http://schemas.openxmlformats.org/drawingml/2006/main" xmlns:r="http://schemas.openxmlformats.org/officeDocument/2006/relationships" xmlns:p="http://schemas.openxmlformats.org/presentationml/2006/main">
  <p:tag name="ORIGINALHEIGHT" val="93"/>
  <p:tag name="ORIGINALWIDTH" val="6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p}&#10;$$&#10;&#10;\end{document}"/>
  <p:tag name="IGUANATEXSIZE" val="32"/>
  <p:tag name="IGUANATEXCURSOR" val="788"/>
  <p:tag name="TRANSPARENCY" val="True"/>
  <p:tag name="FILENAME" val=""/>
  <p:tag name="INPUTTYPE" val="0"/>
  <p:tag name="LATEXENGINEID" val="0"/>
  <p:tag name="TEMPFOLDER" val="c:\temp\"/>
</p:tagLst>
</file>

<file path=ppt/tags/tag36.xml><?xml version="1.0" encoding="utf-8"?>
<p:tagLst xmlns:a="http://schemas.openxmlformats.org/drawingml/2006/main" xmlns:r="http://schemas.openxmlformats.org/officeDocument/2006/relationships" xmlns:p="http://schemas.openxmlformats.org/presentationml/2006/main">
  <p:tag name="ORIGINALHEIGHT" val="111.6097"/>
  <p:tag name="ORIGINALWIDTH" val="81.0070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p}'&#10;$$&#10;&#10;\end{document}"/>
  <p:tag name="IGUANATEXSIZE" val="32"/>
  <p:tag name="IGUANATEXCURSOR" val="789"/>
  <p:tag name="TRANSPARENCY" val="True"/>
  <p:tag name="FILENAME" val=""/>
  <p:tag name="INPUTTYPE" val="0"/>
  <p:tag name="LATEXENGINEID" val="1"/>
  <p:tag name="TEMPFOLDER" val="c:\temp\"/>
</p:tagLst>
</file>

<file path=ppt/tags/tag37.xml><?xml version="1.0" encoding="utf-8"?>
<p:tagLst xmlns:a="http://schemas.openxmlformats.org/drawingml/2006/main" xmlns:r="http://schemas.openxmlformats.org/officeDocument/2006/relationships" xmlns:p="http://schemas.openxmlformats.org/presentationml/2006/main">
  <p:tag name="ORIGINALHEIGHT" val="69.00598"/>
  <p:tag name="ORIGINALWIDTH" val="58.8051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T&#10;$$&#10;&#10;\end{document}"/>
  <p:tag name="IGUANATEXSIZE" val="32"/>
  <p:tag name="IGUANATEXCURSOR" val="781"/>
  <p:tag name="TRANSPARENCY" val="True"/>
  <p:tag name="FILENAME" val=""/>
  <p:tag name="INPUTTYPE" val="0"/>
  <p:tag name="LATEXENGINEID" val="1"/>
  <p:tag name="TEMPFOLDER" val="c:\temp\"/>
</p:tagLst>
</file>

<file path=ppt/tags/tag38.xml><?xml version="1.0" encoding="utf-8"?>
<p:tagLst xmlns:a="http://schemas.openxmlformats.org/drawingml/2006/main" xmlns:r="http://schemas.openxmlformats.org/officeDocument/2006/relationships" xmlns:p="http://schemas.openxmlformats.org/presentationml/2006/main">
  <p:tag name="ORIGINALHEIGHT" val="94.20819"/>
  <p:tag name="ORIGINALWIDTH" val="154.813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T^{-1}&#10;$$&#10;&#10;\end{document}"/>
  <p:tag name="IGUANATEXSIZE" val="32"/>
  <p:tag name="IGUANATEXCURSOR" val="785"/>
  <p:tag name="TRANSPARENCY" val="True"/>
  <p:tag name="FILENAME" val=""/>
  <p:tag name="INPUTTYPE" val="0"/>
  <p:tag name="LATEXENGINEID" val="1"/>
  <p:tag name="TEMPFOLDER" val="c:\temp\"/>
</p:tagLst>
</file>

<file path=ppt/tags/tag39.xml><?xml version="1.0" encoding="utf-8"?>
<p:tagLst xmlns:a="http://schemas.openxmlformats.org/drawingml/2006/main" xmlns:r="http://schemas.openxmlformats.org/officeDocument/2006/relationships" xmlns:p="http://schemas.openxmlformats.org/presentationml/2006/main">
  <p:tag name="ORIGINALHEIGHT" val="120.6105"/>
  <p:tag name="ORIGINALWIDTH" val="537.04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p} = T^{-1}(\rvec{p}')&#10;$$&#10;&#10;\end{document}"/>
  <p:tag name="IGUANATEXSIZE" val="32"/>
  <p:tag name="IGUANATEXCURSOR" val="796"/>
  <p:tag name="TRANSPARENCY" val="True"/>
  <p:tag name="FILENAME" val=""/>
  <p:tag name="INPUTTYPE" val="0"/>
  <p:tag name="LATEXENGINEID" val="1"/>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129.7681"/>
  <p:tag name="ORIGINALWIDTH" val="736.6028"/>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ppgreen}&#10;Intenzitás: $I(\omega)$&#10;\end{document}"/>
  <p:tag name="IGUANATEXSIZE" val="44"/>
  <p:tag name="IGUANATEXCURSOR" val="915"/>
</p:tagLst>
</file>

<file path=ppt/tags/tag40.xml><?xml version="1.0" encoding="utf-8"?>
<p:tagLst xmlns:a="http://schemas.openxmlformats.org/drawingml/2006/main" xmlns:r="http://schemas.openxmlformats.org/officeDocument/2006/relationships" xmlns:p="http://schemas.openxmlformats.org/presentationml/2006/main">
  <p:tag name="ORIGINALHEIGHT" val="537.0465"/>
  <p:tag name="ORIGINALWIDTH" val="1024.88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breve{x} &amp; \breve{y} &amp; \breve{z} &amp; \breve{w}\end{bmatrix} \begin{bmatrix}A \\ B \\ C \\ D\end{bmatrix} = 0&#10;$$&#10;&#10;\end{document}"/>
  <p:tag name="IGUANATEXSIZE" val="32"/>
  <p:tag name="IGUANATEXCURSOR" val="892"/>
  <p:tag name="TRANSPARENCY" val="True"/>
  <p:tag name="FILENAME" val=""/>
  <p:tag name="INPUTTYPE" val="0"/>
  <p:tag name="LATEXENGINEID" val="1"/>
  <p:tag name="TEMPFOLDER" val="c:\temp\"/>
</p:tagLst>
</file>

<file path=ppt/tags/tag41.xml><?xml version="1.0" encoding="utf-8"?>
<p:tagLst xmlns:a="http://schemas.openxmlformats.org/drawingml/2006/main" xmlns:r="http://schemas.openxmlformats.org/officeDocument/2006/relationships" xmlns:p="http://schemas.openxmlformats.org/presentationml/2006/main">
  <p:tag name="ORIGINALHEIGHT" val="537.0465"/>
  <p:tag name="ORIGINALWIDTH" val="1332.71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breve{x}' &amp; \breve{y}' &amp; \breve{z}' &amp; \breve{w}'\end{bmatrix} \rmx{T}^{-1} \begin{bmatrix}A \\ B \\ C \\ D\end{bmatrix} = 0&#10;$$&#10;&#10;\end{document}"/>
  <p:tag name="IGUANATEXSIZE" val="32"/>
  <p:tag name="IGUANATEXCURSOR" val="880"/>
  <p:tag name="TRANSPARENCY" val="True"/>
  <p:tag name="FILENAME" val=""/>
  <p:tag name="INPUTTYPE" val="0"/>
  <p:tag name="LATEXENGINEID" val="1"/>
  <p:tag name="TEMPFOLDER" val="c:\temp\"/>
</p:tagLst>
</file>

<file path=ppt/tags/tag42.xml><?xml version="1.0" encoding="utf-8"?>
<p:tagLst xmlns:a="http://schemas.openxmlformats.org/drawingml/2006/main" xmlns:r="http://schemas.openxmlformats.org/officeDocument/2006/relationships" xmlns:p="http://schemas.openxmlformats.org/presentationml/2006/main">
  <p:tag name="ORIGINALHEIGHT" val="178.8155"/>
  <p:tag name="ORIGINALWIDTH" val="578.450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breve{x} &amp; \breve{y} &amp; \breve{z} &amp; \breve{w}\end{bmatrix}&#10;$$&#10;&#10;\end{document}"/>
  <p:tag name="IGUANATEXSIZE" val="32"/>
  <p:tag name="IGUANATEXCURSOR" val="854"/>
  <p:tag name="TRANSPARENCY" val="True"/>
  <p:tag name="FILENAME" val=""/>
  <p:tag name="INPUTTYPE" val="0"/>
  <p:tag name="LATEXENGINEID" val="1"/>
  <p:tag name="TEMPFOLDER" val="c:\temp\"/>
</p:tagLst>
</file>

<file path=ppt/tags/tag43.xml><?xml version="1.0" encoding="utf-8"?>
<p:tagLst xmlns:a="http://schemas.openxmlformats.org/drawingml/2006/main" xmlns:r="http://schemas.openxmlformats.org/officeDocument/2006/relationships" xmlns:p="http://schemas.openxmlformats.org/presentationml/2006/main">
  <p:tag name="ORIGINALHEIGHT" val="178.8155"/>
  <p:tag name="ORIGINALWIDTH" val="693.060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breve{x}' &amp; \breve{y}' &amp; \breve{z}' &amp; \breve{w}'\end{bmatrix}&#10;$$&#10;&#10;\end{document}"/>
  <p:tag name="IGUANATEXSIZE" val="32"/>
  <p:tag name="IGUANATEXCURSOR" val="845"/>
  <p:tag name="TRANSPARENCY" val="True"/>
  <p:tag name="FILENAME" val=""/>
  <p:tag name="INPUTTYPE" val="0"/>
  <p:tag name="LATEXENGINEID" val="1"/>
  <p:tag name="TEMPFOLDER" val="c:\temp\"/>
</p:tagLst>
</file>

<file path=ppt/tags/tag44.xml><?xml version="1.0" encoding="utf-8"?>
<p:tagLst xmlns:a="http://schemas.openxmlformats.org/drawingml/2006/main" xmlns:r="http://schemas.openxmlformats.org/officeDocument/2006/relationships" xmlns:p="http://schemas.openxmlformats.org/presentationml/2006/main">
  <p:tag name="ORIGINALHEIGHT" val="336.75"/>
  <p:tag name="ORIGINALWIDTH" val="235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omega) = \color{red} \int\limits_\mathit{\Omega} \color{black} L^\mathrm{in}(\rvec{x}, \omega') \color{ppblue} \cos \theta' f_\mathrm{r}(\omega', \rvec{x}, \omega) \color{red} \mathrm{d}\omega'&#10;$$&#10;&#10;\end{document}"/>
  <p:tag name="IGUANATEXSIZE" val="36"/>
  <p:tag name="IGUANATEXCURSOR" val="916"/>
</p:tagLst>
</file>

<file path=ppt/tags/tag45.xml><?xml version="1.0" encoding="utf-8"?>
<p:tagLst xmlns:a="http://schemas.openxmlformats.org/drawingml/2006/main" xmlns:r="http://schemas.openxmlformats.org/officeDocument/2006/relationships" xmlns:p="http://schemas.openxmlformats.org/presentationml/2006/main">
  <p:tag name="ORIGINALHEIGHT" val="117.75"/>
  <p:tag name="ORIGINALWIDTH" val="38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 \rightarrow \uvec{l}&#10;$$&#10;&#10;\end{document}"/>
  <p:tag name="IGUANATEXSIZE" val="28"/>
  <p:tag name="IGUANATEXCURSOR" val="799"/>
</p:tagLst>
</file>

<file path=ppt/tags/tag46.xml><?xml version="1.0" encoding="utf-8"?>
<p:tagLst xmlns:a="http://schemas.openxmlformats.org/drawingml/2006/main" xmlns:r="http://schemas.openxmlformats.org/officeDocument/2006/relationships" xmlns:p="http://schemas.openxmlformats.org/presentationml/2006/main">
  <p:tag name="ORIGINALHEIGHT" val="336.75"/>
  <p:tag name="ORIGINALWIDTH" val="221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uvec{v}) = \color{red} \int\limits_\mathit{\Omega} \color{black} L^\mathrm{in}(\rvec{x}, \omega') \color{red} \mathrm{d}\omega' \color{ppblue} \cos \theta' f_\mathrm{r}(\uvec{l}, \rvec{x}, \uvec{v}) &#10;$$&#10;&#10;\end{document}"/>
  <p:tag name="IGUANATEXSIZE" val="36"/>
  <p:tag name="IGUANATEXCURSOR" val="989"/>
</p:tagLst>
</file>

<file path=ppt/tags/tag47.xml><?xml version="1.0" encoding="utf-8"?>
<p:tagLst xmlns:a="http://schemas.openxmlformats.org/drawingml/2006/main" xmlns:r="http://schemas.openxmlformats.org/officeDocument/2006/relationships" xmlns:p="http://schemas.openxmlformats.org/presentationml/2006/main">
  <p:tag name="ORIGINALHEIGHT" val="150"/>
  <p:tag name="ORIGINALWIDTH" val="1742.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uvec{v}) = M(\rvec{x}, \uvec{l}) \color{ppblue} \cos \theta' f_\mathrm{r}(\uvec{l}, \rvec{x}, \uvec{v}) &#10;$$&#10;&#10;\end{document}"/>
  <p:tag name="IGUANATEXSIZE" val="36"/>
  <p:tag name="IGUANATEXCURSOR" val="824"/>
</p:tagLst>
</file>

<file path=ppt/tags/tag48.xml><?xml version="1.0" encoding="utf-8"?>
<p:tagLst xmlns:a="http://schemas.openxmlformats.org/drawingml/2006/main" xmlns:r="http://schemas.openxmlformats.org/officeDocument/2006/relationships" xmlns:p="http://schemas.openxmlformats.org/presentationml/2006/main">
  <p:tag name="ORIGINALHEIGHT" val="150"/>
  <p:tag name="ORIGINALWIDTH" val="1380.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uvec{v}) = E(\rvec{x}, \uvec{l}) \color{ppblue} f_\mathrm{r}(\uvec{l}, \rvec{x}, \uvec{v}) &#10;$$&#10;&#10;\end{document}"/>
  <p:tag name="IGUANATEXSIZE" val="36"/>
  <p:tag name="IGUANATEXCURSOR" val="841"/>
</p:tagLst>
</file>

<file path=ppt/tags/tag49.xml><?xml version="1.0" encoding="utf-8"?>
<p:tagLst xmlns:a="http://schemas.openxmlformats.org/drawingml/2006/main" xmlns:r="http://schemas.openxmlformats.org/officeDocument/2006/relationships" xmlns:p="http://schemas.openxmlformats.org/presentationml/2006/main">
  <p:tag name="ORIGINALHEIGHT" val="87"/>
  <p:tag name="ORIGINALWIDTH" val="364.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 \rightarrow \uvec{v}&#10;$$&#10;&#10;\end{document}"/>
  <p:tag name="IGUANATEXSIZE" val="28"/>
  <p:tag name="IGUANATEXCURSOR" val="788"/>
</p:tagLst>
</file>

<file path=ppt/tags/tag5.xml><?xml version="1.0" encoding="utf-8"?>
<p:tagLst xmlns:a="http://schemas.openxmlformats.org/drawingml/2006/main" xmlns:r="http://schemas.openxmlformats.org/officeDocument/2006/relationships" xmlns:p="http://schemas.openxmlformats.org/presentationml/2006/main">
  <p:tag name="ORIGINALHEIGHT" val="132"/>
  <p:tag name="ORIGINALWIDTH" val="561"/>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varphi \in [0, 2\pi]&#10;$$&#10;&#10;\end{document}"/>
  <p:tag name="IGUANATEXSIZE" val="44"/>
  <p:tag name="IGUANATEXCURSOR" val="646"/>
</p:tagLst>
</file>

<file path=ppt/tags/tag50.xml><?xml version="1.0" encoding="utf-8"?>
<p:tagLst xmlns:a="http://schemas.openxmlformats.org/drawingml/2006/main" xmlns:r="http://schemas.openxmlformats.org/officeDocument/2006/relationships" xmlns:p="http://schemas.openxmlformats.org/presentationml/2006/main">
  <p:tag name="ORIGINALHEIGHT" val="144.0201"/>
  <p:tag name="ORIGINALWIDTH" val="1337.437"/>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Dirac-delta az $\uvec{l}$ fényiránynál&#10;\end{document}"/>
  <p:tag name="IGUANATEXSIZE" val="28"/>
  <p:tag name="IGUANATEXCURSOR" val="901"/>
</p:tagLst>
</file>

<file path=ppt/tags/tag51.xml><?xml version="1.0" encoding="utf-8"?>
<p:tagLst xmlns:a="http://schemas.openxmlformats.org/drawingml/2006/main" xmlns:r="http://schemas.openxmlformats.org/officeDocument/2006/relationships" xmlns:p="http://schemas.openxmlformats.org/presentationml/2006/main">
  <p:tag name="ORIGINALHEIGHT" val="150"/>
  <p:tag name="ORIGINALWIDTH" val="1380.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uvec{v}) = E(\rvec{x}, \uvec{l}) \color{ppgreen} f_\mathrm{r}(\uvec{l}, \rvec{x}, \uvec{v}) &#10;$$&#10;&#10;\end{document}"/>
  <p:tag name="IGUANATEXSIZE" val="36"/>
  <p:tag name="IGUANATEXCURSOR" val="840"/>
</p:tagLst>
</file>

<file path=ppt/tags/tag52.xml><?xml version="1.0" encoding="utf-8"?>
<p:tagLst xmlns:a="http://schemas.openxmlformats.org/drawingml/2006/main" xmlns:r="http://schemas.openxmlformats.org/officeDocument/2006/relationships" xmlns:p="http://schemas.openxmlformats.org/presentationml/2006/main">
  <p:tag name="ORIGINALHEIGHT" val="131.25"/>
  <p:tag name="ORIGINALWIDTH" val="35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uvec{v})&#10;$$&#10;&#10;\end{document}"/>
  <p:tag name="IGUANATEXSIZE" val="36"/>
  <p:tag name="IGUANATEXCURSOR" val="801"/>
</p:tagLst>
</file>

<file path=ppt/tags/tag53.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v}&#10;$$&#10;&#10;\end{document}"/>
  <p:tag name="IGUANATEXSIZE" val="36"/>
  <p:tag name="IGUANATEXCURSOR" val="788"/>
</p:tagLst>
</file>

<file path=ppt/tags/tag54.xml><?xml version="1.0" encoding="utf-8"?>
<p:tagLst xmlns:a="http://schemas.openxmlformats.org/drawingml/2006/main" xmlns:r="http://schemas.openxmlformats.org/officeDocument/2006/relationships" xmlns:p="http://schemas.openxmlformats.org/presentationml/2006/main">
  <p:tag name="ORIGINALHEIGHT" val="60.75"/>
  <p:tag name="ORIGINALWIDTH" val="63.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10;$$&#10;&#10;\end{document}"/>
  <p:tag name="IGUANATEXSIZE" val="36"/>
  <p:tag name="IGUANATEXCURSOR" val="781"/>
</p:tagLst>
</file>

<file path=ppt/tags/tag55.xml><?xml version="1.0" encoding="utf-8"?>
<p:tagLst xmlns:a="http://schemas.openxmlformats.org/drawingml/2006/main" xmlns:r="http://schemas.openxmlformats.org/officeDocument/2006/relationships" xmlns:p="http://schemas.openxmlformats.org/presentationml/2006/main">
  <p:tag name="ORIGINALHEIGHT" val="148.5"/>
  <p:tag name="ORIGINALWIDTH" val="334.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E(\rvec{x}, \uvec{l})&#10;$$&#10;&#10;\end{document}"/>
  <p:tag name="IGUANATEXSIZE" val="36"/>
  <p:tag name="IGUANATEXCURSOR" val="801"/>
</p:tagLst>
</file>

<file path=ppt/tags/tag56.xml><?xml version="1.0" encoding="utf-8"?>
<p:tagLst xmlns:a="http://schemas.openxmlformats.org/drawingml/2006/main" xmlns:r="http://schemas.openxmlformats.org/officeDocument/2006/relationships" xmlns:p="http://schemas.openxmlformats.org/presentationml/2006/main">
  <p:tag name="ORIGINALHEIGHT" val="117.75"/>
  <p:tag name="ORIGINALWIDTH" val="4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36"/>
  <p:tag name="IGUANATEXCURSOR" val="788"/>
</p:tagLst>
</file>

<file path=ppt/tags/tag57.xml><?xml version="1.0" encoding="utf-8"?>
<p:tagLst xmlns:a="http://schemas.openxmlformats.org/drawingml/2006/main" xmlns:r="http://schemas.openxmlformats.org/officeDocument/2006/relationships" xmlns:p="http://schemas.openxmlformats.org/presentationml/2006/main">
  <p:tag name="ORIGINALHEIGHT" val="150"/>
  <p:tag name="ORIGINALWIDTH" val="48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ppgreen} f_\mathrm{r}(\uvec{l}, \rvec{x}, \uvec{v}) &#10;$$&#10;&#10;\end{document}"/>
  <p:tag name="IGUANATEXSIZE" val="36"/>
  <p:tag name="IGUANATEXCURSOR" val="780"/>
</p:tagLst>
</file>

<file path=ppt/tags/tag58.xml><?xml version="1.0" encoding="utf-8"?>
<p:tagLst xmlns:a="http://schemas.openxmlformats.org/drawingml/2006/main" xmlns:r="http://schemas.openxmlformats.org/officeDocument/2006/relationships" xmlns:p="http://schemas.openxmlformats.org/presentationml/2006/main">
  <p:tag name="ORIGINALHEIGHT" val="318.75"/>
  <p:tag name="ORIGINALWIDTH" val="10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_\mathrm{r}(\uvec{l}, \rvec{x}, \uvec{v}) = \frac{&#10;L(\rvec{x}, \uvec{v}) }{ E(\rvec{x}, \uvec{l}) }&#10;$$&#10;&#10;\end{document}"/>
  <p:tag name="IGUANATEXSIZE" val="36"/>
  <p:tag name="IGUANATEXCURSOR" val="881"/>
</p:tagLst>
</file>

<file path=ppt/tags/tag59.xml><?xml version="1.0" encoding="utf-8"?>
<p:tagLst xmlns:a="http://schemas.openxmlformats.org/drawingml/2006/main" xmlns:r="http://schemas.openxmlformats.org/officeDocument/2006/relationships" xmlns:p="http://schemas.openxmlformats.org/presentationml/2006/main">
  <p:tag name="ORIGINALHEIGHT" val="60.75"/>
  <p:tag name="ORIGINALWIDTH" val="63.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10;$$&#10;&#10;\end{document}"/>
  <p:tag name="IGUANATEXSIZE" val="28"/>
  <p:tag name="IGUANATEXCURSOR" val="788"/>
</p:tagLst>
</file>

<file path=ppt/tags/tag6.xml><?xml version="1.0" encoding="utf-8"?>
<p:tagLst xmlns:a="http://schemas.openxmlformats.org/drawingml/2006/main" xmlns:r="http://schemas.openxmlformats.org/officeDocument/2006/relationships" xmlns:p="http://schemas.openxmlformats.org/presentationml/2006/main">
  <p:tag name="ORIGINALHEIGHT" val="93.75"/>
  <p:tag name="ORIGINALWIDTH" val="359.2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 \in \mathit{\Omega}&#10;$$&#10;&#10;\end{document}"/>
  <p:tag name="IGUANATEXSIZE" val="44"/>
  <p:tag name="IGUANATEXCURSOR" val="668"/>
</p:tagLst>
</file>

<file path=ppt/tags/tag60.xml><?xml version="1.0" encoding="utf-8"?>
<p:tagLst xmlns:a="http://schemas.openxmlformats.org/drawingml/2006/main" xmlns:r="http://schemas.openxmlformats.org/officeDocument/2006/relationships" xmlns:p="http://schemas.openxmlformats.org/presentationml/2006/main">
  <p:tag name="ORIGINALHEIGHT" val="117.75"/>
  <p:tag name="ORIGINALWIDTH" val="4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28"/>
  <p:tag name="IGUANATEXCURSOR" val="788"/>
</p:tagLst>
</file>

<file path=ppt/tags/tag61.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v}&#10;$$&#10;&#10;\end{document}"/>
  <p:tag name="IGUANATEXSIZE" val="28"/>
  <p:tag name="IGUANATEXCURSOR" val="787"/>
</p:tagLst>
</file>

<file path=ppt/tags/tag62.xml><?xml version="1.0" encoding="utf-8"?>
<p:tagLst xmlns:a="http://schemas.openxmlformats.org/drawingml/2006/main" xmlns:r="http://schemas.openxmlformats.org/officeDocument/2006/relationships" xmlns:p="http://schemas.openxmlformats.org/presentationml/2006/main">
  <p:tag name="ORIGINALHEIGHT" val="150"/>
  <p:tag name="ORIGINALWIDTH" val="1160.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_\mathrm{r}(\uvec{l}, \rvec{x}, \uvec{v}) = f_\mathrm{r}(\uvec{v}, \rvec{x}, \uvec{l})&#10;$$&#10;&#10;\end{document}"/>
  <p:tag name="IGUANATEXSIZE" val="36"/>
  <p:tag name="IGUANATEXCURSOR" val="865"/>
</p:tagLst>
</file>

<file path=ppt/tags/tag63.xml><?xml version="1.0" encoding="utf-8"?>
<p:tagLst xmlns:a="http://schemas.openxmlformats.org/drawingml/2006/main" xmlns:r="http://schemas.openxmlformats.org/officeDocument/2006/relationships" xmlns:p="http://schemas.openxmlformats.org/presentationml/2006/main">
  <p:tag name="ORIGINALHEIGHT" val="117.75"/>
  <p:tag name="ORIGINALWIDTH" val="4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36"/>
  <p:tag name="IGUANATEXCURSOR" val="787"/>
</p:tagLst>
</file>

<file path=ppt/tags/tag64.xml><?xml version="1.0" encoding="utf-8"?>
<p:tagLst xmlns:a="http://schemas.openxmlformats.org/drawingml/2006/main" xmlns:r="http://schemas.openxmlformats.org/officeDocument/2006/relationships" xmlns:p="http://schemas.openxmlformats.org/presentationml/2006/main">
  <p:tag name="ORIGINALHEIGHT" val="131.25"/>
  <p:tag name="ORIGINALWIDTH" val="35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uvec{v}) &#10;$$&#10;&#10;\end{document}"/>
  <p:tag name="IGUANATEXSIZE" val="36"/>
  <p:tag name="IGUANATEXCURSOR" val="802"/>
</p:tagLst>
</file>

<file path=ppt/tags/tag65.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v}&#10;$$&#10;&#10;\end{document}"/>
  <p:tag name="IGUANATEXSIZE" val="36"/>
  <p:tag name="IGUANATEXCURSOR" val="788"/>
</p:tagLst>
</file>

<file path=ppt/tags/tag66.xml><?xml version="1.0" encoding="utf-8"?>
<p:tagLst xmlns:a="http://schemas.openxmlformats.org/drawingml/2006/main" xmlns:r="http://schemas.openxmlformats.org/officeDocument/2006/relationships" xmlns:p="http://schemas.openxmlformats.org/presentationml/2006/main">
  <p:tag name="ORIGINALHEIGHT" val="60.75"/>
  <p:tag name="ORIGINALWIDTH" val="63.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10;$$&#10;&#10;\end{document}"/>
  <p:tag name="IGUANATEXSIZE" val="36"/>
  <p:tag name="IGUANATEXCURSOR" val="787"/>
</p:tagLst>
</file>

<file path=ppt/tags/tag67.xml><?xml version="1.0" encoding="utf-8"?>
<p:tagLst xmlns:a="http://schemas.openxmlformats.org/drawingml/2006/main" xmlns:r="http://schemas.openxmlformats.org/officeDocument/2006/relationships" xmlns:p="http://schemas.openxmlformats.org/presentationml/2006/main">
  <p:tag name="ORIGINALHEIGHT" val="87"/>
  <p:tag name="ORIGINALWIDTH" val="63.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36"/>
  <p:tag name="IGUANATEXCURSOR" val="787"/>
</p:tagLst>
</file>

<file path=ppt/tags/tag68.xml><?xml version="1.0" encoding="utf-8"?>
<p:tagLst xmlns:a="http://schemas.openxmlformats.org/drawingml/2006/main" xmlns:r="http://schemas.openxmlformats.org/officeDocument/2006/relationships" xmlns:p="http://schemas.openxmlformats.org/presentationml/2006/main">
  <p:tag name="ORIGINALHEIGHT" val="148.5"/>
  <p:tag name="ORIGINALWIDTH" val="334.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E(\rvec{x}, \uvec{l}) &#10;$$&#10;&#10;\end{document}"/>
  <p:tag name="IGUANATEXSIZE" val="36"/>
  <p:tag name="IGUANATEXCURSOR" val="799"/>
</p:tagLst>
</file>

<file path=ppt/tags/tag69.xml><?xml version="1.0" encoding="utf-8"?>
<p:tagLst xmlns:a="http://schemas.openxmlformats.org/drawingml/2006/main" xmlns:r="http://schemas.openxmlformats.org/officeDocument/2006/relationships" xmlns:p="http://schemas.openxmlformats.org/presentationml/2006/main">
  <p:tag name="ORIGINALHEIGHT" val="148.5"/>
  <p:tag name="ORIGINALWIDTH" val="38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pporange}&#10;M(\rvec{x}, \uvec{l}) &#10;$$&#10;&#10;\end{document}"/>
  <p:tag name="IGUANATEXSIZE" val="36"/>
  <p:tag name="IGUANATEXCURSOR" val="372"/>
</p:tagLst>
</file>

<file path=ppt/tags/tag7.xml><?xml version="1.0" encoding="utf-8"?>
<p:tagLst xmlns:a="http://schemas.openxmlformats.org/drawingml/2006/main" xmlns:r="http://schemas.openxmlformats.org/officeDocument/2006/relationships" xmlns:p="http://schemas.openxmlformats.org/presentationml/2006/main">
  <p:tag name="ORIGINALHEIGHT" val="129.7681"/>
  <p:tag name="ORIGINALWIDTH" val="736.6028"/>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ppgreen}&#10;Intenzitás: $I(\omega)$&#10;\end{document}"/>
  <p:tag name="IGUANATEXSIZE" val="44"/>
  <p:tag name="IGUANATEXCURSOR" val="915"/>
</p:tagLst>
</file>

<file path=ppt/tags/tag70.xml><?xml version="1.0" encoding="utf-8"?>
<p:tagLst xmlns:a="http://schemas.openxmlformats.org/drawingml/2006/main" xmlns:r="http://schemas.openxmlformats.org/officeDocument/2006/relationships" xmlns:p="http://schemas.openxmlformats.org/presentationml/2006/main">
  <p:tag name="ORIGINALHEIGHT" val="108"/>
  <p:tag name="ORIGINALWIDTH" val="8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theta'&#10;$$&#10;&#10;\end{document}"/>
  <p:tag name="IGUANATEXSIZE" val="36"/>
  <p:tag name="IGUANATEXCURSOR" val="787"/>
</p:tagLst>
</file>

<file path=ppt/tags/tag71.xml><?xml version="1.0" encoding="utf-8"?>
<p:tagLst xmlns:a="http://schemas.openxmlformats.org/drawingml/2006/main" xmlns:r="http://schemas.openxmlformats.org/officeDocument/2006/relationships" xmlns:p="http://schemas.openxmlformats.org/presentationml/2006/main">
  <p:tag name="ORIGINALHEIGHT" val="150"/>
  <p:tag name="ORIGINALWIDTH" val="48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ppgreen} f_\mathrm{r}(\uvec{l}, \rvec{x}, \uvec{v}) &#10;$$&#10;&#10;\end{document}"/>
  <p:tag name="IGUANATEXSIZE" val="36"/>
  <p:tag name="IGUANATEXCURSOR" val="780"/>
</p:tagLst>
</file>

<file path=ppt/tags/tag72.xml><?xml version="1.0" encoding="utf-8"?>
<p:tagLst xmlns:a="http://schemas.openxmlformats.org/drawingml/2006/main" xmlns:r="http://schemas.openxmlformats.org/officeDocument/2006/relationships" xmlns:p="http://schemas.openxmlformats.org/presentationml/2006/main">
  <p:tag name="ORIGINALHEIGHT" val="117.0163"/>
  <p:tag name="ORIGINALWIDTH" val="3405.475"/>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adott az $\rvec{x}$ pozíció és $\uvec{n}$ normálvektor, valamint a szem- és fénypozíciók&#10;\end{document}"/>
  <p:tag name="IGUANATEXSIZE" val="28"/>
  <p:tag name="IGUANATEXCURSOR" val="917"/>
</p:tagLst>
</file>

<file path=ppt/tags/tag73.xml><?xml version="1.0" encoding="utf-8"?>
<p:tagLst xmlns:a="http://schemas.openxmlformats.org/drawingml/2006/main" xmlns:r="http://schemas.openxmlformats.org/officeDocument/2006/relationships" xmlns:p="http://schemas.openxmlformats.org/presentationml/2006/main">
  <p:tag name="ORIGINALHEIGHT" val="144.0201"/>
  <p:tag name="ORIGINALWIDTH" val="1864.01"/>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keressük meg a $\uvec{v}$ nézeti és $\uvec{l}$ fényirányt&#10;\end{document}"/>
  <p:tag name="IGUANATEXSIZE" val="28"/>
  <p:tag name="IGUANATEXCURSOR" val="922"/>
</p:tagLst>
</file>

<file path=ppt/tags/tag74.xml><?xml version="1.0" encoding="utf-8"?>
<p:tagLst xmlns:a="http://schemas.openxmlformats.org/drawingml/2006/main" xmlns:r="http://schemas.openxmlformats.org/officeDocument/2006/relationships" xmlns:p="http://schemas.openxmlformats.org/presentationml/2006/main">
  <p:tag name="ORIGINALHEIGHT" val="114.0159"/>
  <p:tag name="ORIGINALWIDTH" val="2707.878"/>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keressük meg az $M$ teljesítménysűrűséget az $\rvec{x}$ pontban&#10;\end{document}"/>
  <p:tag name="IGUANATEXSIZE" val="28"/>
  <p:tag name="IGUANATEXCURSOR" val="931"/>
</p:tagLst>
</file>

<file path=ppt/tags/tag75.xml><?xml version="1.0" encoding="utf-8"?>
<p:tagLst xmlns:a="http://schemas.openxmlformats.org/drawingml/2006/main" xmlns:r="http://schemas.openxmlformats.org/officeDocument/2006/relationships" xmlns:p="http://schemas.openxmlformats.org/presentationml/2006/main">
  <p:tag name="ORIGINALHEIGHT" val="147.7706"/>
  <p:tag name="ORIGINALWIDTH" val="2610.364"/>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számoljuk ki az irradianciát: $E = M \cos \theta' = M (\uvec{n}\cdot\uvec{l})&#10;$&#10;\end{document}"/>
  <p:tag name="IGUANATEXSIZE" val="28"/>
  <p:tag name="IGUANATEXCURSOR" val="956"/>
</p:tagLst>
</file>

<file path=ppt/tags/tag76.xml><?xml version="1.0" encoding="utf-8"?>
<p:tagLst xmlns:a="http://schemas.openxmlformats.org/drawingml/2006/main" xmlns:r="http://schemas.openxmlformats.org/officeDocument/2006/relationships" xmlns:p="http://schemas.openxmlformats.org/presentationml/2006/main">
  <p:tag name="ORIGINALHEIGHT" val="125.2675"/>
  <p:tag name="ORIGINALWIDTH" val="2026.033"/>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számoljuk ki a kimenő radianciát: $L = E f_\mathrm{r}$&#10;\end{document}"/>
  <p:tag name="IGUANATEXSIZE" val="28"/>
  <p:tag name="IGUANATEXCURSOR" val="931"/>
</p:tagLst>
</file>

<file path=ppt/tags/tag77.xml><?xml version="1.0" encoding="utf-8"?>
<p:tagLst xmlns:a="http://schemas.openxmlformats.org/drawingml/2006/main" xmlns:r="http://schemas.openxmlformats.org/officeDocument/2006/relationships" xmlns:p="http://schemas.openxmlformats.org/presentationml/2006/main">
  <p:tag name="ORIGINALHEIGHT" val="92.25"/>
  <p:tag name="ORIGINALWIDTH" val="6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y}&#10;$$&#10;&#10;\end{document}"/>
  <p:tag name="IGUANATEXSIZE" val="36"/>
  <p:tag name="IGUANATEXCURSOR" val="787"/>
</p:tagLst>
</file>

<file path=ppt/tags/tag78.xml><?xml version="1.0" encoding="utf-8"?>
<p:tagLst xmlns:a="http://schemas.openxmlformats.org/drawingml/2006/main" xmlns:r="http://schemas.openxmlformats.org/officeDocument/2006/relationships" xmlns:p="http://schemas.openxmlformats.org/presentationml/2006/main">
  <p:tag name="ORIGINALHEIGHT" val="88.5"/>
  <p:tag name="ORIGINALWIDTH" val="7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gamma&#10;$$&#10;&#10;\end{document}"/>
  <p:tag name="IGUANATEXSIZE" val="36"/>
  <p:tag name="IGUANATEXCURSOR" val="786"/>
</p:tagLst>
</file>

<file path=ppt/tags/tag79.xml><?xml version="1.0" encoding="utf-8"?>
<p:tagLst xmlns:a="http://schemas.openxmlformats.org/drawingml/2006/main" xmlns:r="http://schemas.openxmlformats.org/officeDocument/2006/relationships" xmlns:p="http://schemas.openxmlformats.org/presentationml/2006/main">
  <p:tag name="ORIGINALHEIGHT" val="153.75"/>
  <p:tag name="ORIGINALWIDTH" val="692.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mathrm{emitted}(\rvec{y}, \gamma)&#10;$$&#10;&#10;\end{document}"/>
  <p:tag name="IGUANATEXSIZE" val="36"/>
  <p:tag name="IGUANATEXCURSOR" val="787"/>
</p:tagLst>
</file>

<file path=ppt/tags/tag8.xml><?xml version="1.0" encoding="utf-8"?>
<p:tagLst xmlns:a="http://schemas.openxmlformats.org/drawingml/2006/main" xmlns:r="http://schemas.openxmlformats.org/officeDocument/2006/relationships" xmlns:p="http://schemas.openxmlformats.org/presentationml/2006/main">
  <p:tag name="ORIGINALHEIGHT" val="131.25"/>
  <p:tag name="ORIGINALWIDTH" val="369.7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e}, \omega)&#10;$$&#10;&#10;\end{document}"/>
  <p:tag name="IGUANATEXSIZE" val="44"/>
  <p:tag name="IGUANATEXCURSOR" val="660"/>
</p:tagLst>
</file>

<file path=ppt/tags/tag80.xml><?xml version="1.0" encoding="utf-8"?>
<p:tagLst xmlns:a="http://schemas.openxmlformats.org/drawingml/2006/main" xmlns:r="http://schemas.openxmlformats.org/officeDocument/2006/relationships" xmlns:p="http://schemas.openxmlformats.org/presentationml/2006/main">
  <p:tag name="ORIGINALHEIGHT" val="144.0201"/>
  <p:tag name="ORIGINALWIDTH" val="2895.404"/>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az $\uvec{l}$ fényiránnyal és az $M$ teljesítménysűrűséggel adjuk meg&#10;\end{document}"/>
  <p:tag name="IGUANATEXSIZE" val="28"/>
  <p:tag name="IGUANATEXCURSOR" val="913"/>
</p:tagLst>
</file>

<file path=ppt/tags/tag81.xml><?xml version="1.0" encoding="utf-8"?>
<p:tagLst xmlns:a="http://schemas.openxmlformats.org/drawingml/2006/main" xmlns:r="http://schemas.openxmlformats.org/officeDocument/2006/relationships" xmlns:p="http://schemas.openxmlformats.org/presentationml/2006/main">
  <p:tag name="ORIGINALHEIGHT" val="117.0163"/>
  <p:tag name="ORIGINALWIDTH" val="1289.43"/>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bármely $\rvec{x}$ felületi pontban&#10;\end{document}"/>
  <p:tag name="IGUANATEXSIZE" val="28"/>
  <p:tag name="IGUANATEXCURSOR" val="892"/>
</p:tagLst>
</file>

<file path=ppt/tags/tag82.xml><?xml version="1.0" encoding="utf-8"?>
<p:tagLst xmlns:a="http://schemas.openxmlformats.org/drawingml/2006/main" xmlns:r="http://schemas.openxmlformats.org/officeDocument/2006/relationships" xmlns:p="http://schemas.openxmlformats.org/presentationml/2006/main">
  <p:tag name="ORIGINALHEIGHT" val="144.0201"/>
  <p:tag name="ORIGINALWIDTH" val="1166.413"/>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a fényirány ugyanaz az $\uvec{l}$&#10;\end{document}"/>
  <p:tag name="IGUANATEXSIZE" val="28"/>
  <p:tag name="IGUANATEXCURSOR" val="909"/>
</p:tagLst>
</file>

<file path=ppt/tags/tag83.xml><?xml version="1.0" encoding="utf-8"?>
<p:tagLst xmlns:a="http://schemas.openxmlformats.org/drawingml/2006/main" xmlns:r="http://schemas.openxmlformats.org/officeDocument/2006/relationships" xmlns:p="http://schemas.openxmlformats.org/presentationml/2006/main">
  <p:tag name="ORIGINALHEIGHT" val="114.0159"/>
  <p:tag name="ORIGINALWIDTH" val="1771.747"/>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a teljesítménysűrűség ugyanaz az $M$&#10;\end{document}"/>
  <p:tag name="IGUANATEXSIZE" val="28"/>
  <p:tag name="IGUANATEXCURSOR" val="913"/>
</p:tagLst>
</file>

<file path=ppt/tags/tag84.xml><?xml version="1.0" encoding="utf-8"?>
<p:tagLst xmlns:a="http://schemas.openxmlformats.org/drawingml/2006/main" xmlns:r="http://schemas.openxmlformats.org/officeDocument/2006/relationships" xmlns:p="http://schemas.openxmlformats.org/presentationml/2006/main">
  <p:tag name="ORIGINALHEIGHT" val="86.25"/>
  <p:tag name="ORIGINALWIDTH" val="8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mathit{\Phi}&#10;$$&#10;&#10;\end{document}"/>
  <p:tag name="IGUANATEXSIZE" val="28"/>
  <p:tag name="IGUANATEXCURSOR" val="792"/>
</p:tagLst>
</file>

<file path=ppt/tags/tag85.xml><?xml version="1.0" encoding="utf-8"?>
<p:tagLst xmlns:a="http://schemas.openxmlformats.org/drawingml/2006/main" xmlns:r="http://schemas.openxmlformats.org/officeDocument/2006/relationships" xmlns:p="http://schemas.openxmlformats.org/presentationml/2006/main">
  <p:tag name="ORIGINALHEIGHT" val="92.25"/>
  <p:tag name="ORIGINALWIDTH" val="6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y}&#10;$$&#10;&#10;\end{document}"/>
  <p:tag name="IGUANATEXSIZE" val="28"/>
  <p:tag name="IGUANATEXCURSOR" val="787"/>
</p:tagLst>
</file>

<file path=ppt/tags/tag86.xml><?xml version="1.0" encoding="utf-8"?>
<p:tagLst xmlns:a="http://schemas.openxmlformats.org/drawingml/2006/main" xmlns:r="http://schemas.openxmlformats.org/officeDocument/2006/relationships" xmlns:p="http://schemas.openxmlformats.org/presentationml/2006/main">
  <p:tag name="ORIGINALHEIGHT" val="120.0168"/>
  <p:tag name="ORIGINALWIDTH" val="2361.329"/>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az $\rvec{y}$ pozícióval és a $\mathit{\Phi}$ teljesítménnyel adjuk meg&#10;\end{document}"/>
  <p:tag name="IGUANATEXSIZE" val="28"/>
  <p:tag name="IGUANATEXCURSOR" val="921"/>
</p:tagLst>
</file>

<file path=ppt/tags/tag87.xml><?xml version="1.0" encoding="utf-8"?>
<p:tagLst xmlns:a="http://schemas.openxmlformats.org/drawingml/2006/main" xmlns:r="http://schemas.openxmlformats.org/officeDocument/2006/relationships" xmlns:p="http://schemas.openxmlformats.org/presentationml/2006/main">
  <p:tag name="ORIGINALHEIGHT" val="117.0163"/>
  <p:tag name="ORIGINALWIDTH" val="1004.39"/>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az $\rvec{x}$ felületi pontban&#10;\end{document}"/>
  <p:tag name="IGUANATEXSIZE" val="28"/>
  <p:tag name="IGUANATEXCURSOR" val="880"/>
</p:tagLst>
</file>

<file path=ppt/tags/tag88.xml><?xml version="1.0" encoding="utf-8"?>
<p:tagLst xmlns:a="http://schemas.openxmlformats.org/drawingml/2006/main" xmlns:r="http://schemas.openxmlformats.org/officeDocument/2006/relationships" xmlns:p="http://schemas.openxmlformats.org/presentationml/2006/main">
  <p:tag name="ORIGINALHEIGHT" val="159.0222"/>
  <p:tag name="ORIGINALWIDTH" val="1051.647"/>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a fényirány $\uvec{l} = \widehat{\rvec{y} - \rvec{x}}$&#10;\end{document}"/>
  <p:tag name="IGUANATEXSIZE" val="28"/>
  <p:tag name="IGUANATEXCURSOR" val="931"/>
</p:tagLst>
</file>

<file path=ppt/tags/tag89.xml><?xml version="1.0" encoding="utf-8"?>
<p:tagLst xmlns:a="http://schemas.openxmlformats.org/drawingml/2006/main" xmlns:r="http://schemas.openxmlformats.org/officeDocument/2006/relationships" xmlns:p="http://schemas.openxmlformats.org/presentationml/2006/main">
  <p:tag name="ORIGINALHEIGHT" val="547.5764"/>
  <p:tag name="ORIGINALWIDTH" val="2242.063"/>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a teljesítménysűrűség (teljesítmény per felület)&#10;$$&#10;M = \frac{\mathit{\Phi}}{4 \pi |\rvec{y} - \rvec{x}|^2}&#10;$$&#10;\end{document}"/>
  <p:tag name="IGUANATEXSIZE" val="28"/>
  <p:tag name="IGUANATEXCURSOR" val="988"/>
</p:tagLst>
</file>

<file path=ppt/tags/tag9.xml><?xml version="1.0" encoding="utf-8"?>
<p:tagLst xmlns:a="http://schemas.openxmlformats.org/drawingml/2006/main" xmlns:r="http://schemas.openxmlformats.org/officeDocument/2006/relationships" xmlns:p="http://schemas.openxmlformats.org/presentationml/2006/main">
  <p:tag name="ORIGINALHEIGHT" val="131.25"/>
  <p:tag name="ORIGINALWIDTH" val="378.7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omega)&#10;$$&#10;&#10;\end{document}"/>
  <p:tag name="IGUANATEXSIZE" val="44"/>
  <p:tag name="IGUANATEXCURSOR" val="661"/>
</p:tagLst>
</file>

<file path=ppt/tags/tag90.xml><?xml version="1.0" encoding="utf-8"?>
<p:tagLst xmlns:a="http://schemas.openxmlformats.org/drawingml/2006/main" xmlns:r="http://schemas.openxmlformats.org/officeDocument/2006/relationships" xmlns:p="http://schemas.openxmlformats.org/presentationml/2006/main">
  <p:tag name="ORIGINALHEIGHT" val="150"/>
  <p:tag name="ORIGINALWIDTH" val="77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 = M (\uvec{n}\cdot \uvec{l}) f_\mathrm{r}&#10;$$&#10;&#10;\end{document}"/>
  <p:tag name="IGUANATEXSIZE" val="28"/>
  <p:tag name="IGUANATEXCURSOR" val="814"/>
</p:tagLst>
</file>

<file path=ppt/tags/tag91.xml><?xml version="1.0" encoding="utf-8"?>
<p:tagLst xmlns:a="http://schemas.openxmlformats.org/drawingml/2006/main" xmlns:r="http://schemas.openxmlformats.org/officeDocument/2006/relationships" xmlns:p="http://schemas.openxmlformats.org/presentationml/2006/main">
  <p:tag name="ORIGINALHEIGHT" val="150"/>
  <p:tag name="ORIGINALWIDTH" val="1089.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_\mathrm{r}(\uvec{l}, \rvec{x}, \uvec{v}) = k_\mathrm{d}(\rvec{x}, \lambda)&#10;$$&#10;&#10;\end{document}"/>
  <p:tag name="IGUANATEXSIZE" val="28"/>
  <p:tag name="IGUANATEXCURSOR" val="855"/>
</p:tagLst>
</file>

<file path=ppt/tags/tag92.xml><?xml version="1.0" encoding="utf-8"?>
<p:tagLst xmlns:a="http://schemas.openxmlformats.org/drawingml/2006/main" xmlns:r="http://schemas.openxmlformats.org/officeDocument/2006/relationships" xmlns:p="http://schemas.openxmlformats.org/presentationml/2006/main">
  <p:tag name="ORIGINALHEIGHT" val="117.75"/>
  <p:tag name="ORIGINALWIDTH" val="4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28"/>
  <p:tag name="IGUANATEXCURSOR" val="788"/>
</p:tagLst>
</file>

<file path=ppt/tags/tag93.xml><?xml version="1.0" encoding="utf-8"?>
<p:tagLst xmlns:a="http://schemas.openxmlformats.org/drawingml/2006/main" xmlns:r="http://schemas.openxmlformats.org/officeDocument/2006/relationships" xmlns:p="http://schemas.openxmlformats.org/presentationml/2006/main">
  <p:tag name="ORIGINALHEIGHT" val="87"/>
  <p:tag name="ORIGINALWIDTH" val="63.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28"/>
  <p:tag name="IGUANATEXCURSOR" val="787"/>
</p:tagLst>
</file>

<file path=ppt/tags/tag94.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v}&#10;$$&#10;&#10;\end{document}"/>
  <p:tag name="IGUANATEXSIZE" val="28"/>
  <p:tag name="IGUANATEXCURSOR" val="787"/>
</p:tagLst>
</file>

<file path=ppt/tags/tag95.xml><?xml version="1.0" encoding="utf-8"?>
<p:tagLst xmlns:a="http://schemas.openxmlformats.org/drawingml/2006/main" xmlns:r="http://schemas.openxmlformats.org/officeDocument/2006/relationships" xmlns:p="http://schemas.openxmlformats.org/presentationml/2006/main">
  <p:tag name="ORIGINALHEIGHT" val="60.75"/>
  <p:tag name="ORIGINALWIDTH" val="63.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10;$$&#10;&#10;\end{document}"/>
  <p:tag name="IGUANATEXSIZE" val="28"/>
  <p:tag name="IGUANATEXCURSOR" val="787"/>
</p:tagLst>
</file>

<file path=ppt/tags/tag96.xml><?xml version="1.0" encoding="utf-8"?>
<p:tagLst xmlns:a="http://schemas.openxmlformats.org/drawingml/2006/main" xmlns:r="http://schemas.openxmlformats.org/officeDocument/2006/relationships" xmlns:p="http://schemas.openxmlformats.org/presentationml/2006/main">
  <p:tag name="ORIGINALHEIGHT" val="108"/>
  <p:tag name="ORIGINALWIDTH" val="8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theta'&#10;$$&#10;&#10;\end{document}"/>
  <p:tag name="IGUANATEXSIZE" val="28"/>
  <p:tag name="IGUANATEXCURSOR" val="787"/>
</p:tagLst>
</file>

<file path=ppt/tags/tag97.xml><?xml version="1.0" encoding="utf-8"?>
<p:tagLst xmlns:a="http://schemas.openxmlformats.org/drawingml/2006/main" xmlns:r="http://schemas.openxmlformats.org/officeDocument/2006/relationships" xmlns:p="http://schemas.openxmlformats.org/presentationml/2006/main">
  <p:tag name="ORIGINALHEIGHT" val="148.5"/>
  <p:tag name="ORIGINALWIDTH" val="798.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 = M (\uvec{n}\cdot \uvec{l}) k_\mathrm{d}&#10;$$&#10;&#10;\end{document}"/>
  <p:tag name="IGUANATEXSIZE" val="32"/>
  <p:tag name="IGUANATEXCURSOR" val="822"/>
</p:tagLst>
</file>

<file path=ppt/tags/tag98.xml><?xml version="1.0" encoding="utf-8"?>
<p:tagLst xmlns:a="http://schemas.openxmlformats.org/drawingml/2006/main" xmlns:r="http://schemas.openxmlformats.org/officeDocument/2006/relationships" xmlns:p="http://schemas.openxmlformats.org/presentationml/2006/main">
  <p:tag name="ORIGINALHEIGHT" val="117.75"/>
  <p:tag name="ORIGINALWIDTH" val="4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28"/>
  <p:tag name="IGUANATEXCURSOR" val="788"/>
</p:tagLst>
</file>

<file path=ppt/tags/tag99.xml><?xml version="1.0" encoding="utf-8"?>
<p:tagLst xmlns:a="http://schemas.openxmlformats.org/drawingml/2006/main" xmlns:r="http://schemas.openxmlformats.org/officeDocument/2006/relationships" xmlns:p="http://schemas.openxmlformats.org/presentationml/2006/main">
  <p:tag name="ORIGINALHEIGHT" val="87"/>
  <p:tag name="ORIGINALWIDTH" val="63.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28"/>
  <p:tag name="IGUANATEXCURSOR" val="787"/>
</p:tagLst>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7275</TotalTime>
  <Words>5493</Words>
  <Application>Microsoft Office PowerPoint</Application>
  <PresentationFormat>On-screen Show (4:3)</PresentationFormat>
  <Paragraphs>520</Paragraphs>
  <Slides>52</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Consolas</vt:lpstr>
      <vt:lpstr>Symbol</vt:lpstr>
      <vt:lpstr>Times New Roman</vt:lpstr>
      <vt:lpstr>Whipsmart</vt:lpstr>
      <vt:lpstr>1_Office Theme</vt:lpstr>
      <vt:lpstr>Árnyalás</vt:lpstr>
      <vt:lpstr>Mennyiségek és mértékegységek</vt:lpstr>
      <vt:lpstr>PowerPoint Presentation</vt:lpstr>
      <vt:lpstr>Mennyiségek és mértékegységek</vt:lpstr>
      <vt:lpstr>PowerPoint Presentation</vt:lpstr>
      <vt:lpstr>PowerPoint Presentation</vt:lpstr>
      <vt:lpstr>Han lőtt előbb</vt:lpstr>
      <vt:lpstr>Számoljuk meg a felületen áthaladó fotonokat!</vt:lpstr>
      <vt:lpstr>Mennyiségek és mértékegységek</vt:lpstr>
      <vt:lpstr>PowerPoint Presentation</vt:lpstr>
      <vt:lpstr>Az iránytartomány</vt:lpstr>
      <vt:lpstr>Sík- és térszögek mértékei</vt:lpstr>
      <vt:lpstr>PowerPoint Presentation</vt:lpstr>
      <vt:lpstr>Mennyiségek és mértékegységek</vt:lpstr>
      <vt:lpstr>Radiancia</vt:lpstr>
      <vt:lpstr>Az árnyalási egyenlet</vt:lpstr>
      <vt:lpstr>Miért az inverzzel, miért balról? 1 rész: a síkegyenlet</vt:lpstr>
      <vt:lpstr>Miért az inverzzel, miért balról? 2.rész: homogén koordinátákkal</vt:lpstr>
      <vt:lpstr>Miért az inverzzel, miért balról? 3. rész: invertálható transzformációk</vt:lpstr>
      <vt:lpstr>Miért az inverzzel, miért balról? 4, rész: a transzformált síkegyenlet</vt:lpstr>
      <vt:lpstr>Különleges esetek</vt:lpstr>
      <vt:lpstr>Ha egyetlen irányból jön fény</vt:lpstr>
      <vt:lpstr>Szemirányú radiancia egy irányból érkező irradiancia hatására</vt:lpstr>
      <vt:lpstr>A kétirányú visszaverődés valószínűségsűrűség-függvénye - BRDF</vt:lpstr>
      <vt:lpstr>Egy felületi pont árnyalása</vt:lpstr>
      <vt:lpstr>Valós fényforrások</vt:lpstr>
      <vt:lpstr>Absztrakt fényforrásmodell: irányfény</vt:lpstr>
      <vt:lpstr>Absztrakt fényforrásmodell: pontfény</vt:lpstr>
      <vt:lpstr>BRDF mérése</vt:lpstr>
      <vt:lpstr>BRDF mérése</vt:lpstr>
      <vt:lpstr>Analitikus BRDF modellek</vt:lpstr>
      <vt:lpstr>Diffúz visszaverődés</vt:lpstr>
      <vt:lpstr>Lambert-törvény</vt:lpstr>
      <vt:lpstr>A Lambert-törvény RGB hullámhosszokkal</vt:lpstr>
      <vt:lpstr>Legegyszerűbb eset</vt:lpstr>
      <vt:lpstr>Feltételezések</vt:lpstr>
      <vt:lpstr>Absztrakt fényforrásmodell: irányfény</vt:lpstr>
      <vt:lpstr>Felületi pont árnyalása, egyszerű eset</vt:lpstr>
      <vt:lpstr>Árnyalási képlet, egyszerű eset</vt:lpstr>
      <vt:lpstr>Kicsit összetettebb eset</vt:lpstr>
      <vt:lpstr>Absztrakt fényforrásmodell: pontfény</vt:lpstr>
      <vt:lpstr>Árnyalási képlet, pontszerű fényforrás</vt:lpstr>
      <vt:lpstr>Egységes képlet irány- és pontszerű fényforrásokra</vt:lpstr>
      <vt:lpstr>Fényes felületek</vt:lpstr>
      <vt:lpstr>Irányok jelölése</vt:lpstr>
      <vt:lpstr>Phong-Blinn model</vt:lpstr>
      <vt:lpstr>Spektrális (RGB) Phong-Blinn BRDF</vt:lpstr>
      <vt:lpstr>Diffúz + Phong-Blinn anyagok</vt:lpstr>
      <vt:lpstr>Phong-Blinn probléma</vt:lpstr>
      <vt:lpstr>Phong-Blinn probléma</vt:lpstr>
      <vt:lpstr>Mi a BRDF itt?</vt:lpstr>
      <vt:lpstr>Szimmetrikus verzió</vt:lpstr>
    </vt:vector>
  </TitlesOfParts>
  <Company>Budapest University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WebGL</dc:title>
  <dc:creator>László Szécsi</dc:creator>
  <cp:lastModifiedBy>László Szécsi</cp:lastModifiedBy>
  <cp:revision>227</cp:revision>
  <dcterms:created xsi:type="dcterms:W3CDTF">2017-01-23T15:49:11Z</dcterms:created>
  <dcterms:modified xsi:type="dcterms:W3CDTF">2020-04-07T06:44:12Z</dcterms:modified>
</cp:coreProperties>
</file>