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1FFA1"/>
    <a:srgbClr val="00FF00"/>
    <a:srgbClr val="FFFFFF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125" d="100"/>
          <a:sy n="125" d="100"/>
        </p:scale>
        <p:origin x="54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Elmozdul</a:t>
            </a:r>
            <a:r>
              <a:rPr lang="hu-HU" dirty="0" err="1" smtClean="0"/>
              <a:t>ástérképek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Sz</a:t>
            </a:r>
            <a:r>
              <a:rPr lang="hu-HU" dirty="0" err="1" smtClean="0"/>
              <a:t>écsi</a:t>
            </a:r>
            <a:r>
              <a:rPr lang="hu-HU" dirty="0" smtClean="0"/>
              <a:t> László</a:t>
            </a:r>
            <a:endParaRPr lang="en-US" dirty="0" smtClean="0"/>
          </a:p>
          <a:p>
            <a:r>
              <a:rPr lang="en-US" dirty="0" smtClean="0"/>
              <a:t>3D </a:t>
            </a:r>
            <a:r>
              <a:rPr lang="en-US" dirty="0" err="1" smtClean="0"/>
              <a:t>Grafikus</a:t>
            </a:r>
            <a:r>
              <a:rPr lang="en-US" dirty="0" smtClean="0"/>
              <a:t> </a:t>
            </a:r>
            <a:r>
              <a:rPr lang="en-US" dirty="0" err="1" smtClean="0"/>
              <a:t>Rendszerek</a:t>
            </a:r>
            <a:endParaRPr lang="en-US" dirty="0" smtClean="0"/>
          </a:p>
          <a:p>
            <a:r>
              <a:rPr lang="hu-HU" dirty="0" smtClean="0"/>
              <a:t>19. </a:t>
            </a:r>
            <a:r>
              <a:rPr lang="en-US" dirty="0" smtClean="0"/>
              <a:t>e</a:t>
            </a:r>
            <a:r>
              <a:rPr lang="hu-HU" dirty="0" err="1" smtClean="0"/>
              <a:t>lőadás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Bump és parallax</a:t>
            </a:r>
            <a:endParaRPr lang="en-US"/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2162175"/>
            <a:ext cx="7877175" cy="253365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</p:pic>
    </p:spTree>
    <p:extLst>
      <p:ext uri="{BB962C8B-B14F-4D97-AF65-F5344CB8AC3E}">
        <p14:creationId xmlns:p14="http://schemas.microsoft.com/office/powerpoint/2010/main" val="17040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Offset limited parallax map</a:t>
            </a:r>
          </a:p>
        </p:txBody>
      </p:sp>
      <p:sp>
        <p:nvSpPr>
          <p:cNvPr id="259105" name="Line 33"/>
          <p:cNvSpPr>
            <a:spLocks noChangeShapeType="1"/>
          </p:cNvSpPr>
          <p:nvPr/>
        </p:nvSpPr>
        <p:spPr bwMode="auto">
          <a:xfrm>
            <a:off x="4800600" y="4343400"/>
            <a:ext cx="0" cy="11430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06" name="Freeform 34"/>
          <p:cNvSpPr>
            <a:spLocks/>
          </p:cNvSpPr>
          <p:nvPr/>
        </p:nvSpPr>
        <p:spPr bwMode="auto">
          <a:xfrm>
            <a:off x="1752600" y="4064000"/>
            <a:ext cx="5486400" cy="876300"/>
          </a:xfrm>
          <a:custGeom>
            <a:avLst/>
            <a:gdLst/>
            <a:ahLst/>
            <a:cxnLst>
              <a:cxn ang="0">
                <a:pos x="0" y="416"/>
              </a:cxn>
              <a:cxn ang="0">
                <a:pos x="432" y="416"/>
              </a:cxn>
              <a:cxn ang="0">
                <a:pos x="528" y="176"/>
              </a:cxn>
              <a:cxn ang="0">
                <a:pos x="1008" y="224"/>
              </a:cxn>
              <a:cxn ang="0">
                <a:pos x="1488" y="128"/>
              </a:cxn>
              <a:cxn ang="0">
                <a:pos x="1584" y="368"/>
              </a:cxn>
              <a:cxn ang="0">
                <a:pos x="1888" y="552"/>
              </a:cxn>
              <a:cxn ang="0">
                <a:pos x="2208" y="368"/>
              </a:cxn>
              <a:cxn ang="0">
                <a:pos x="2680" y="32"/>
              </a:cxn>
              <a:cxn ang="0">
                <a:pos x="3072" y="176"/>
              </a:cxn>
              <a:cxn ang="0">
                <a:pos x="3456" y="320"/>
              </a:cxn>
            </a:cxnLst>
            <a:rect l="0" t="0" r="r" b="b"/>
            <a:pathLst>
              <a:path w="3456" h="552">
                <a:moveTo>
                  <a:pt x="0" y="416"/>
                </a:moveTo>
                <a:cubicBezTo>
                  <a:pt x="172" y="436"/>
                  <a:pt x="344" y="456"/>
                  <a:pt x="432" y="416"/>
                </a:cubicBezTo>
                <a:cubicBezTo>
                  <a:pt x="520" y="376"/>
                  <a:pt x="432" y="208"/>
                  <a:pt x="528" y="176"/>
                </a:cubicBezTo>
                <a:cubicBezTo>
                  <a:pt x="624" y="144"/>
                  <a:pt x="848" y="232"/>
                  <a:pt x="1008" y="224"/>
                </a:cubicBezTo>
                <a:cubicBezTo>
                  <a:pt x="1168" y="216"/>
                  <a:pt x="1392" y="104"/>
                  <a:pt x="1488" y="128"/>
                </a:cubicBezTo>
                <a:cubicBezTo>
                  <a:pt x="1584" y="152"/>
                  <a:pt x="1517" y="297"/>
                  <a:pt x="1584" y="368"/>
                </a:cubicBezTo>
                <a:cubicBezTo>
                  <a:pt x="1651" y="439"/>
                  <a:pt x="1784" y="552"/>
                  <a:pt x="1888" y="552"/>
                </a:cubicBezTo>
                <a:cubicBezTo>
                  <a:pt x="1992" y="552"/>
                  <a:pt x="2076" y="455"/>
                  <a:pt x="2208" y="368"/>
                </a:cubicBezTo>
                <a:cubicBezTo>
                  <a:pt x="2340" y="281"/>
                  <a:pt x="2536" y="64"/>
                  <a:pt x="2680" y="32"/>
                </a:cubicBezTo>
                <a:cubicBezTo>
                  <a:pt x="2824" y="0"/>
                  <a:pt x="2943" y="128"/>
                  <a:pt x="3072" y="176"/>
                </a:cubicBezTo>
                <a:cubicBezTo>
                  <a:pt x="3201" y="224"/>
                  <a:pt x="3324" y="248"/>
                  <a:pt x="3456" y="320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07" name="Text Box 35"/>
          <p:cNvSpPr txBox="1">
            <a:spLocks noChangeArrowheads="1"/>
          </p:cNvSpPr>
          <p:nvPr/>
        </p:nvSpPr>
        <p:spPr bwMode="auto">
          <a:xfrm>
            <a:off x="6934200" y="4038600"/>
            <a:ext cx="16446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rücskös felület</a:t>
            </a:r>
            <a:endParaRPr lang="en-US"/>
          </a:p>
        </p:txBody>
      </p:sp>
      <p:sp>
        <p:nvSpPr>
          <p:cNvPr id="259108" name="Line 36"/>
          <p:cNvSpPr>
            <a:spLocks noChangeShapeType="1"/>
          </p:cNvSpPr>
          <p:nvPr/>
        </p:nvSpPr>
        <p:spPr bwMode="auto">
          <a:xfrm>
            <a:off x="1524000" y="4724400"/>
            <a:ext cx="6477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09" name="Text Box 37"/>
          <p:cNvSpPr txBox="1">
            <a:spLocks noChangeArrowheads="1"/>
          </p:cNvSpPr>
          <p:nvPr/>
        </p:nvSpPr>
        <p:spPr bwMode="auto">
          <a:xfrm>
            <a:off x="6858000" y="4876800"/>
            <a:ext cx="15557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eredeti felület</a:t>
            </a:r>
            <a:endParaRPr lang="en-US"/>
          </a:p>
        </p:txBody>
      </p:sp>
      <p:sp>
        <p:nvSpPr>
          <p:cNvPr id="259110" name="Line 38"/>
          <p:cNvSpPr>
            <a:spLocks noChangeShapeType="1"/>
          </p:cNvSpPr>
          <p:nvPr/>
        </p:nvSpPr>
        <p:spPr bwMode="auto">
          <a:xfrm>
            <a:off x="1295400" y="3429000"/>
            <a:ext cx="26670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11" name="Line 39"/>
          <p:cNvSpPr>
            <a:spLocks noChangeShapeType="1"/>
          </p:cNvSpPr>
          <p:nvPr/>
        </p:nvSpPr>
        <p:spPr bwMode="auto">
          <a:xfrm flipV="1">
            <a:off x="3962400" y="4267200"/>
            <a:ext cx="0" cy="4572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12" name="Line 40"/>
          <p:cNvSpPr>
            <a:spLocks noChangeShapeType="1"/>
          </p:cNvSpPr>
          <p:nvPr/>
        </p:nvSpPr>
        <p:spPr bwMode="auto">
          <a:xfrm flipH="1">
            <a:off x="685800" y="4267200"/>
            <a:ext cx="3962400" cy="762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13" name="Text Box 41"/>
          <p:cNvSpPr txBox="1">
            <a:spLocks noChangeArrowheads="1"/>
          </p:cNvSpPr>
          <p:nvPr/>
        </p:nvSpPr>
        <p:spPr bwMode="auto">
          <a:xfrm>
            <a:off x="609600" y="3810000"/>
            <a:ext cx="16446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közelítő felület</a:t>
            </a:r>
            <a:endParaRPr lang="en-US"/>
          </a:p>
        </p:txBody>
      </p:sp>
      <p:sp>
        <p:nvSpPr>
          <p:cNvPr id="259115" name="Text Box 43"/>
          <p:cNvSpPr txBox="1">
            <a:spLocks noChangeArrowheads="1"/>
          </p:cNvSpPr>
          <p:nvPr/>
        </p:nvSpPr>
        <p:spPr bwMode="auto">
          <a:xfrm>
            <a:off x="2286000" y="4800600"/>
            <a:ext cx="19113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új textúra pozíció</a:t>
            </a:r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 rot="1802187">
            <a:off x="457200" y="2760663"/>
            <a:ext cx="833438" cy="820737"/>
            <a:chOff x="720" y="1511"/>
            <a:chExt cx="525" cy="517"/>
          </a:xfrm>
        </p:grpSpPr>
        <p:sp>
          <p:nvSpPr>
            <p:cNvPr id="259117" name="Line 45"/>
            <p:cNvSpPr>
              <a:spLocks noChangeShapeType="1"/>
            </p:cNvSpPr>
            <p:nvPr/>
          </p:nvSpPr>
          <p:spPr bwMode="auto">
            <a:xfrm flipV="1">
              <a:off x="720" y="1625"/>
              <a:ext cx="396" cy="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8" name="Line 46"/>
            <p:cNvSpPr>
              <a:spLocks noChangeShapeType="1"/>
            </p:cNvSpPr>
            <p:nvPr/>
          </p:nvSpPr>
          <p:spPr bwMode="auto">
            <a:xfrm>
              <a:off x="720" y="1776"/>
              <a:ext cx="396" cy="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19" name="Oval 47"/>
            <p:cNvSpPr>
              <a:spLocks noChangeArrowheads="1"/>
            </p:cNvSpPr>
            <p:nvPr/>
          </p:nvSpPr>
          <p:spPr bwMode="auto">
            <a:xfrm>
              <a:off x="1024" y="1650"/>
              <a:ext cx="122" cy="2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0" name="Oval 48"/>
            <p:cNvSpPr>
              <a:spLocks noChangeArrowheads="1"/>
            </p:cNvSpPr>
            <p:nvPr/>
          </p:nvSpPr>
          <p:spPr bwMode="auto">
            <a:xfrm>
              <a:off x="1085" y="1700"/>
              <a:ext cx="61" cy="151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1" name="Freeform 49"/>
            <p:cNvSpPr>
              <a:spLocks/>
            </p:cNvSpPr>
            <p:nvPr/>
          </p:nvSpPr>
          <p:spPr bwMode="auto">
            <a:xfrm>
              <a:off x="1085" y="1524"/>
              <a:ext cx="92" cy="101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96" y="144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36" y="184"/>
                    <a:pt x="72" y="176"/>
                    <a:pt x="96" y="144"/>
                  </a:cubicBezTo>
                  <a:cubicBezTo>
                    <a:pt x="120" y="112"/>
                    <a:pt x="136" y="3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2" name="Freeform 50"/>
            <p:cNvSpPr>
              <a:spLocks/>
            </p:cNvSpPr>
            <p:nvPr/>
          </p:nvSpPr>
          <p:spPr bwMode="auto">
            <a:xfrm>
              <a:off x="1116" y="1543"/>
              <a:ext cx="122" cy="82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132" y="120"/>
                </a:cxn>
                <a:cxn ang="0">
                  <a:pos x="192" y="0"/>
                </a:cxn>
              </a:cxnLst>
              <a:rect l="0" t="0" r="r" b="b"/>
              <a:pathLst>
                <a:path w="192" h="156">
                  <a:moveTo>
                    <a:pt x="0" y="156"/>
                  </a:moveTo>
                  <a:cubicBezTo>
                    <a:pt x="22" y="150"/>
                    <a:pt x="100" y="146"/>
                    <a:pt x="132" y="120"/>
                  </a:cubicBezTo>
                  <a:cubicBezTo>
                    <a:pt x="164" y="94"/>
                    <a:pt x="180" y="25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3" name="Freeform 51"/>
            <p:cNvSpPr>
              <a:spLocks/>
            </p:cNvSpPr>
            <p:nvPr/>
          </p:nvSpPr>
          <p:spPr bwMode="auto">
            <a:xfrm>
              <a:off x="1085" y="1902"/>
              <a:ext cx="160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52" y="144"/>
                </a:cxn>
              </a:cxnLst>
              <a:rect l="0" t="0" r="r" b="b"/>
              <a:pathLst>
                <a:path w="252" h="144">
                  <a:moveTo>
                    <a:pt x="0" y="0"/>
                  </a:moveTo>
                  <a:cubicBezTo>
                    <a:pt x="56" y="8"/>
                    <a:pt x="102" y="24"/>
                    <a:pt x="144" y="48"/>
                  </a:cubicBezTo>
                  <a:cubicBezTo>
                    <a:pt x="186" y="72"/>
                    <a:pt x="230" y="124"/>
                    <a:pt x="252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4" name="Freeform 52"/>
            <p:cNvSpPr>
              <a:spLocks/>
            </p:cNvSpPr>
            <p:nvPr/>
          </p:nvSpPr>
          <p:spPr bwMode="auto">
            <a:xfrm>
              <a:off x="1085" y="1902"/>
              <a:ext cx="92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44"/>
                </a:cxn>
                <a:cxn ang="0">
                  <a:pos x="144" y="240"/>
                </a:cxn>
              </a:cxnLst>
              <a:rect l="0" t="0" r="r" b="b"/>
              <a:pathLst>
                <a:path w="144" h="240">
                  <a:moveTo>
                    <a:pt x="0" y="0"/>
                  </a:moveTo>
                  <a:cubicBezTo>
                    <a:pt x="20" y="24"/>
                    <a:pt x="96" y="104"/>
                    <a:pt x="120" y="144"/>
                  </a:cubicBezTo>
                  <a:cubicBezTo>
                    <a:pt x="144" y="184"/>
                    <a:pt x="139" y="220"/>
                    <a:pt x="144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5" name="Freeform 53"/>
            <p:cNvSpPr>
              <a:spLocks/>
            </p:cNvSpPr>
            <p:nvPr/>
          </p:nvSpPr>
          <p:spPr bwMode="auto">
            <a:xfrm>
              <a:off x="1085" y="1902"/>
              <a:ext cx="31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44"/>
                </a:cxn>
                <a:cxn ang="0">
                  <a:pos x="0" y="240"/>
                </a:cxn>
              </a:cxnLst>
              <a:rect l="0" t="0" r="r" b="b"/>
              <a:pathLst>
                <a:path w="48" h="240">
                  <a:moveTo>
                    <a:pt x="0" y="0"/>
                  </a:moveTo>
                  <a:cubicBezTo>
                    <a:pt x="24" y="52"/>
                    <a:pt x="48" y="104"/>
                    <a:pt x="48" y="144"/>
                  </a:cubicBezTo>
                  <a:cubicBezTo>
                    <a:pt x="48" y="184"/>
                    <a:pt x="24" y="212"/>
                    <a:pt x="0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26" name="Freeform 54"/>
            <p:cNvSpPr>
              <a:spLocks/>
            </p:cNvSpPr>
            <p:nvPr/>
          </p:nvSpPr>
          <p:spPr bwMode="auto">
            <a:xfrm>
              <a:off x="1101" y="1511"/>
              <a:ext cx="33" cy="114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48" y="96"/>
                </a:cxn>
                <a:cxn ang="0">
                  <a:pos x="24" y="0"/>
                </a:cxn>
              </a:cxnLst>
              <a:rect l="0" t="0" r="r" b="b"/>
              <a:pathLst>
                <a:path w="52" h="216">
                  <a:moveTo>
                    <a:pt x="0" y="216"/>
                  </a:moveTo>
                  <a:cubicBezTo>
                    <a:pt x="8" y="196"/>
                    <a:pt x="44" y="132"/>
                    <a:pt x="48" y="96"/>
                  </a:cubicBezTo>
                  <a:cubicBezTo>
                    <a:pt x="52" y="60"/>
                    <a:pt x="29" y="20"/>
                    <a:pt x="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127" name="Line 55"/>
          <p:cNvSpPr>
            <a:spLocks noChangeShapeType="1"/>
          </p:cNvSpPr>
          <p:nvPr/>
        </p:nvSpPr>
        <p:spPr bwMode="auto">
          <a:xfrm>
            <a:off x="4800600" y="3581400"/>
            <a:ext cx="0" cy="11430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28" name="Line 56"/>
          <p:cNvSpPr>
            <a:spLocks noChangeShapeType="1"/>
          </p:cNvSpPr>
          <p:nvPr/>
        </p:nvSpPr>
        <p:spPr bwMode="auto">
          <a:xfrm flipH="1" flipV="1">
            <a:off x="4800600" y="4953000"/>
            <a:ext cx="0" cy="8382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29" name="Line 57"/>
          <p:cNvSpPr>
            <a:spLocks noChangeShapeType="1"/>
          </p:cNvSpPr>
          <p:nvPr/>
        </p:nvSpPr>
        <p:spPr bwMode="auto">
          <a:xfrm>
            <a:off x="6019800" y="3886200"/>
            <a:ext cx="0" cy="16002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30" name="Freeform 58"/>
          <p:cNvSpPr>
            <a:spLocks/>
          </p:cNvSpPr>
          <p:nvPr/>
        </p:nvSpPr>
        <p:spPr bwMode="auto">
          <a:xfrm>
            <a:off x="6019800" y="3581400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2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2"/>
                </a:lnTo>
              </a:path>
            </a:pathLst>
          </a:custGeom>
          <a:noFill/>
          <a:ln w="25400" cap="flat" cmpd="sng">
            <a:solidFill>
              <a:srgbClr val="80008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31" name="Line 59"/>
          <p:cNvSpPr>
            <a:spLocks noChangeShapeType="1"/>
          </p:cNvSpPr>
          <p:nvPr/>
        </p:nvSpPr>
        <p:spPr bwMode="auto">
          <a:xfrm flipH="1" flipV="1">
            <a:off x="6019800" y="4953000"/>
            <a:ext cx="0" cy="8382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132" name="Text Box 60"/>
          <p:cNvSpPr txBox="1">
            <a:spLocks noChangeArrowheads="1"/>
          </p:cNvSpPr>
          <p:nvPr/>
        </p:nvSpPr>
        <p:spPr bwMode="auto">
          <a:xfrm>
            <a:off x="5638800" y="3200400"/>
            <a:ext cx="7175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scale</a:t>
            </a:r>
          </a:p>
        </p:txBody>
      </p:sp>
      <p:sp>
        <p:nvSpPr>
          <p:cNvPr id="259133" name="Text Box 61"/>
          <p:cNvSpPr txBox="1">
            <a:spLocks noChangeArrowheads="1"/>
          </p:cNvSpPr>
          <p:nvPr/>
        </p:nvSpPr>
        <p:spPr bwMode="auto">
          <a:xfrm>
            <a:off x="4502150" y="3214688"/>
            <a:ext cx="603250" cy="366712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bias</a:t>
            </a:r>
          </a:p>
        </p:txBody>
      </p:sp>
      <p:sp>
        <p:nvSpPr>
          <p:cNvPr id="259134" name="Oval 62"/>
          <p:cNvSpPr>
            <a:spLocks noChangeArrowheads="1"/>
          </p:cNvSpPr>
          <p:nvPr/>
        </p:nvSpPr>
        <p:spPr bwMode="auto">
          <a:xfrm>
            <a:off x="2971800" y="4191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35" name="Arc 63"/>
          <p:cNvSpPr>
            <a:spLocks/>
          </p:cNvSpPr>
          <p:nvPr/>
        </p:nvSpPr>
        <p:spPr bwMode="auto">
          <a:xfrm flipH="1">
            <a:off x="3505200" y="4267200"/>
            <a:ext cx="457200" cy="457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80008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36" name="Rectangle 6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Parallax meredek sz</a:t>
            </a:r>
            <a:r>
              <a:rPr lang="hu-HU"/>
              <a:t>ögekre </a:t>
            </a:r>
            <a:r>
              <a:rPr lang="en-US"/>
              <a:t>tView</a:t>
            </a:r>
            <a:r>
              <a:rPr lang="hu-HU"/>
              <a:t>.z-vel osztás miatt nagyon messziről olvas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10" grpId="0" animBg="1"/>
      <p:bldP spid="259111" grpId="0" animBg="1"/>
      <p:bldP spid="259112" grpId="0" animBg="1"/>
      <p:bldP spid="259113" grpId="0"/>
      <p:bldP spid="259115" grpId="0"/>
      <p:bldP spid="259134" grpId="0" animBg="1"/>
      <p:bldP spid="2591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Offset limited parallax map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Legyen a max. korrekció a magasság</a:t>
            </a:r>
          </a:p>
          <a:p>
            <a:r>
              <a:rPr lang="hu-HU"/>
              <a:t>Hagyjuk el az osztást</a:t>
            </a:r>
          </a:p>
          <a:p>
            <a:pPr lvl="1"/>
            <a:r>
              <a:rPr lang="hu-HU"/>
              <a:t>ha </a:t>
            </a:r>
            <a:r>
              <a:rPr lang="en-US"/>
              <a:t>tView</a:t>
            </a:r>
            <a:r>
              <a:rPr lang="hu-HU"/>
              <a:t>.z </a:t>
            </a:r>
            <a:r>
              <a:rPr lang="hu-HU">
                <a:sym typeface="Symbol" pitchFamily="18" charset="2"/>
              </a:rPr>
              <a:t> </a:t>
            </a:r>
            <a:r>
              <a:rPr lang="en-US">
                <a:sym typeface="Symbol" pitchFamily="18" charset="2"/>
              </a:rPr>
              <a:t>1, ugyanaz</a:t>
            </a:r>
          </a:p>
          <a:p>
            <a:pPr lvl="1"/>
            <a:r>
              <a:rPr lang="en-US">
                <a:sym typeface="Symbol" pitchFamily="18" charset="2"/>
              </a:rPr>
              <a:t>ha </a:t>
            </a:r>
            <a:r>
              <a:rPr lang="en-US"/>
              <a:t>tView</a:t>
            </a:r>
            <a:r>
              <a:rPr lang="hu-HU"/>
              <a:t>.z </a:t>
            </a:r>
            <a:r>
              <a:rPr lang="hu-HU">
                <a:sym typeface="Symbol" pitchFamily="18" charset="2"/>
              </a:rPr>
              <a:t> </a:t>
            </a:r>
            <a:r>
              <a:rPr lang="en-US">
                <a:sym typeface="Symbol" pitchFamily="18" charset="2"/>
              </a:rPr>
              <a:t>0, a limit</a:t>
            </a:r>
            <a:r>
              <a:rPr lang="hu-HU">
                <a:sym typeface="Symbol" pitchFamily="18" charset="2"/>
              </a:rPr>
              <a:t>álás miatt</a:t>
            </a:r>
            <a:endParaRPr lang="en-US">
              <a:sym typeface="Symbol" pitchFamily="18" charset="2"/>
            </a:endParaRPr>
          </a:p>
          <a:p>
            <a:pPr lvl="1">
              <a:buFont typeface="Arial" charset="0"/>
              <a:buNone/>
            </a:pPr>
            <a:r>
              <a:rPr lang="en-US">
                <a:sym typeface="Symbol" pitchFamily="18" charset="2"/>
              </a:rPr>
              <a:t> 		tView</a:t>
            </a:r>
            <a:r>
              <a:rPr lang="hu-HU">
                <a:sym typeface="Symbol" pitchFamily="18" charset="2"/>
              </a:rPr>
              <a:t>.xy </a:t>
            </a:r>
            <a:r>
              <a:rPr lang="en-US">
                <a:sym typeface="Symbol" pitchFamily="18" charset="2"/>
              </a:rPr>
              <a:t>/ tView</a:t>
            </a:r>
            <a:r>
              <a:rPr lang="hu-HU">
                <a:sym typeface="Symbol" pitchFamily="18" charset="2"/>
              </a:rPr>
              <a:t>.</a:t>
            </a:r>
            <a:r>
              <a:rPr lang="en-US">
                <a:sym typeface="Symbol" pitchFamily="18" charset="2"/>
              </a:rPr>
              <a:t>z </a:t>
            </a:r>
            <a:r>
              <a:rPr lang="en-US">
                <a:cs typeface="Arial" charset="0"/>
                <a:sym typeface="Symbol" pitchFamily="18" charset="2"/>
              </a:rPr>
              <a:t>→ </a:t>
            </a:r>
            <a:r>
              <a:rPr lang="en-US">
                <a:sym typeface="Symbol" pitchFamily="18" charset="2"/>
              </a:rPr>
              <a:t>tView</a:t>
            </a:r>
            <a:r>
              <a:rPr lang="hu-HU">
                <a:sym typeface="Symbol" pitchFamily="18" charset="2"/>
              </a:rPr>
              <a:t>.xy</a:t>
            </a:r>
            <a:r>
              <a:rPr lang="en-US">
                <a:sym typeface="Symbol" pitchFamily="18" charset="2"/>
              </a:rPr>
              <a:t> kell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762000" y="4876800"/>
            <a:ext cx="6629400" cy="12954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float h = tex2D(heightMap, tex) </a:t>
            </a:r>
          </a:p>
          <a:p>
            <a:r>
              <a:rPr lang="en-US" b="1">
                <a:latin typeface="Courier New" pitchFamily="49" charset="0"/>
              </a:rPr>
              <a:t>	* </a:t>
            </a:r>
            <a:r>
              <a:rPr lang="en-US" b="1">
                <a:solidFill>
                  <a:srgbClr val="D60093"/>
                </a:solidFill>
                <a:latin typeface="Courier New" pitchFamily="49" charset="0"/>
              </a:rPr>
              <a:t>HEIGHT_SCALE</a:t>
            </a:r>
            <a:r>
              <a:rPr lang="en-US" b="1">
                <a:latin typeface="Courier New" pitchFamily="49" charset="0"/>
              </a:rPr>
              <a:t> + </a:t>
            </a:r>
            <a:r>
              <a:rPr lang="en-US" b="1">
                <a:solidFill>
                  <a:srgbClr val="D60093"/>
                </a:solidFill>
                <a:latin typeface="Courier New" pitchFamily="49" charset="0"/>
              </a:rPr>
              <a:t>HEIGHT_BIAS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r>
              <a:rPr lang="en-US" b="1">
                <a:latin typeface="Courier New" pitchFamily="49" charset="0"/>
              </a:rPr>
              <a:t>float2 newTex = tex + h *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tView</a:t>
            </a:r>
            <a:r>
              <a:rPr lang="en-US" b="1">
                <a:latin typeface="Courier New" pitchFamily="49" charset="0"/>
              </a:rPr>
              <a:t>.xy /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tView</a:t>
            </a:r>
            <a:r>
              <a:rPr lang="en-US" b="1">
                <a:latin typeface="Courier New" pitchFamily="49" charset="0"/>
              </a:rPr>
              <a:t>.z ;</a:t>
            </a:r>
            <a:endParaRPr lang="en-US">
              <a:latin typeface="Courier New" pitchFamily="49" charset="0"/>
            </a:endParaRPr>
          </a:p>
        </p:txBody>
      </p:sp>
      <p:sp>
        <p:nvSpPr>
          <p:cNvPr id="257029" name="Line 5"/>
          <p:cNvSpPr>
            <a:spLocks noChangeShapeType="1"/>
          </p:cNvSpPr>
          <p:nvPr/>
        </p:nvSpPr>
        <p:spPr bwMode="auto">
          <a:xfrm>
            <a:off x="5638800" y="5791200"/>
            <a:ext cx="1295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Parallax és offset limited parallax</a:t>
            </a:r>
            <a:endParaRPr lang="en-US"/>
          </a:p>
        </p:txBody>
      </p:sp>
      <p:pic>
        <p:nvPicPr>
          <p:cNvPr id="265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2181225"/>
            <a:ext cx="7829550" cy="249555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</p:pic>
    </p:spTree>
    <p:extLst>
      <p:ext uri="{BB962C8B-B14F-4D97-AF65-F5344CB8AC3E}">
        <p14:creationId xmlns:p14="http://schemas.microsoft.com/office/powerpoint/2010/main" val="25481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3" name="Line 35"/>
          <p:cNvSpPr>
            <a:spLocks noChangeShapeType="1"/>
          </p:cNvSpPr>
          <p:nvPr/>
        </p:nvSpPr>
        <p:spPr bwMode="auto">
          <a:xfrm flipV="1">
            <a:off x="3581400" y="4343400"/>
            <a:ext cx="0" cy="3810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Slope parallax</a:t>
            </a:r>
          </a:p>
        </p:txBody>
      </p:sp>
      <p:sp>
        <p:nvSpPr>
          <p:cNvPr id="258053" name="Freeform 5"/>
          <p:cNvSpPr>
            <a:spLocks/>
          </p:cNvSpPr>
          <p:nvPr/>
        </p:nvSpPr>
        <p:spPr bwMode="auto">
          <a:xfrm>
            <a:off x="1752600" y="3713163"/>
            <a:ext cx="5486400" cy="125730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88" y="773"/>
              </a:cxn>
              <a:cxn ang="0">
                <a:pos x="2208" y="589"/>
              </a:cxn>
              <a:cxn ang="0">
                <a:pos x="2680" y="253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92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4" y="350"/>
                  <a:pt x="1728" y="477"/>
                </a:cubicBezTo>
                <a:cubicBezTo>
                  <a:pt x="1792" y="604"/>
                  <a:pt x="1808" y="754"/>
                  <a:pt x="1888" y="773"/>
                </a:cubicBezTo>
                <a:cubicBezTo>
                  <a:pt x="1968" y="792"/>
                  <a:pt x="2076" y="676"/>
                  <a:pt x="2208" y="589"/>
                </a:cubicBezTo>
                <a:cubicBezTo>
                  <a:pt x="2340" y="502"/>
                  <a:pt x="2536" y="285"/>
                  <a:pt x="2680" y="253"/>
                </a:cubicBezTo>
                <a:cubicBezTo>
                  <a:pt x="2824" y="221"/>
                  <a:pt x="2943" y="349"/>
                  <a:pt x="3072" y="397"/>
                </a:cubicBezTo>
                <a:cubicBezTo>
                  <a:pt x="3201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934200" y="4038600"/>
            <a:ext cx="16446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rücskös felület</a:t>
            </a:r>
            <a:endParaRPr lang="en-US"/>
          </a:p>
        </p:txBody>
      </p:sp>
      <p:sp>
        <p:nvSpPr>
          <p:cNvPr id="258055" name="Line 7"/>
          <p:cNvSpPr>
            <a:spLocks noChangeShapeType="1"/>
          </p:cNvSpPr>
          <p:nvPr/>
        </p:nvSpPr>
        <p:spPr bwMode="auto">
          <a:xfrm>
            <a:off x="1524000" y="4724400"/>
            <a:ext cx="6477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6858000" y="4876800"/>
            <a:ext cx="15557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eredeti felület</a:t>
            </a:r>
            <a:endParaRPr lang="en-US"/>
          </a:p>
        </p:txBody>
      </p:sp>
      <p:sp>
        <p:nvSpPr>
          <p:cNvPr id="258057" name="Line 9"/>
          <p:cNvSpPr>
            <a:spLocks noChangeShapeType="1"/>
          </p:cNvSpPr>
          <p:nvPr/>
        </p:nvSpPr>
        <p:spPr bwMode="auto">
          <a:xfrm>
            <a:off x="2209800" y="2895600"/>
            <a:ext cx="1752600" cy="182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58" name="Line 10"/>
          <p:cNvSpPr>
            <a:spLocks noChangeShapeType="1"/>
          </p:cNvSpPr>
          <p:nvPr/>
        </p:nvSpPr>
        <p:spPr bwMode="auto">
          <a:xfrm flipV="1">
            <a:off x="3962400" y="3810000"/>
            <a:ext cx="0" cy="9144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61" name="Text Box 13"/>
          <p:cNvSpPr txBox="1">
            <a:spLocks noChangeArrowheads="1"/>
          </p:cNvSpPr>
          <p:nvPr/>
        </p:nvSpPr>
        <p:spPr bwMode="auto">
          <a:xfrm>
            <a:off x="2971800" y="4876800"/>
            <a:ext cx="19113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új textúra pozíció</a:t>
            </a:r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802187">
            <a:off x="1371600" y="2286000"/>
            <a:ext cx="833438" cy="820738"/>
            <a:chOff x="720" y="1511"/>
            <a:chExt cx="525" cy="517"/>
          </a:xfrm>
        </p:grpSpPr>
        <p:sp>
          <p:nvSpPr>
            <p:cNvPr id="258063" name="Line 15"/>
            <p:cNvSpPr>
              <a:spLocks noChangeShapeType="1"/>
            </p:cNvSpPr>
            <p:nvPr/>
          </p:nvSpPr>
          <p:spPr bwMode="auto">
            <a:xfrm flipV="1">
              <a:off x="720" y="1625"/>
              <a:ext cx="396" cy="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4" name="Line 16"/>
            <p:cNvSpPr>
              <a:spLocks noChangeShapeType="1"/>
            </p:cNvSpPr>
            <p:nvPr/>
          </p:nvSpPr>
          <p:spPr bwMode="auto">
            <a:xfrm>
              <a:off x="720" y="1776"/>
              <a:ext cx="396" cy="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5" name="Oval 17"/>
            <p:cNvSpPr>
              <a:spLocks noChangeArrowheads="1"/>
            </p:cNvSpPr>
            <p:nvPr/>
          </p:nvSpPr>
          <p:spPr bwMode="auto">
            <a:xfrm>
              <a:off x="1024" y="1650"/>
              <a:ext cx="122" cy="2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6" name="Oval 18"/>
            <p:cNvSpPr>
              <a:spLocks noChangeArrowheads="1"/>
            </p:cNvSpPr>
            <p:nvPr/>
          </p:nvSpPr>
          <p:spPr bwMode="auto">
            <a:xfrm>
              <a:off x="1085" y="1700"/>
              <a:ext cx="61" cy="151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1085" y="1524"/>
              <a:ext cx="92" cy="101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96" y="144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36" y="184"/>
                    <a:pt x="72" y="176"/>
                    <a:pt x="96" y="144"/>
                  </a:cubicBezTo>
                  <a:cubicBezTo>
                    <a:pt x="120" y="112"/>
                    <a:pt x="136" y="3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1116" y="1543"/>
              <a:ext cx="122" cy="82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132" y="120"/>
                </a:cxn>
                <a:cxn ang="0">
                  <a:pos x="192" y="0"/>
                </a:cxn>
              </a:cxnLst>
              <a:rect l="0" t="0" r="r" b="b"/>
              <a:pathLst>
                <a:path w="192" h="156">
                  <a:moveTo>
                    <a:pt x="0" y="156"/>
                  </a:moveTo>
                  <a:cubicBezTo>
                    <a:pt x="22" y="150"/>
                    <a:pt x="100" y="146"/>
                    <a:pt x="132" y="120"/>
                  </a:cubicBezTo>
                  <a:cubicBezTo>
                    <a:pt x="164" y="94"/>
                    <a:pt x="180" y="25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1085" y="1902"/>
              <a:ext cx="160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52" y="144"/>
                </a:cxn>
              </a:cxnLst>
              <a:rect l="0" t="0" r="r" b="b"/>
              <a:pathLst>
                <a:path w="252" h="144">
                  <a:moveTo>
                    <a:pt x="0" y="0"/>
                  </a:moveTo>
                  <a:cubicBezTo>
                    <a:pt x="56" y="8"/>
                    <a:pt x="102" y="24"/>
                    <a:pt x="144" y="48"/>
                  </a:cubicBezTo>
                  <a:cubicBezTo>
                    <a:pt x="186" y="72"/>
                    <a:pt x="230" y="124"/>
                    <a:pt x="252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70" name="Freeform 22"/>
            <p:cNvSpPr>
              <a:spLocks/>
            </p:cNvSpPr>
            <p:nvPr/>
          </p:nvSpPr>
          <p:spPr bwMode="auto">
            <a:xfrm>
              <a:off x="1085" y="1902"/>
              <a:ext cx="92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44"/>
                </a:cxn>
                <a:cxn ang="0">
                  <a:pos x="144" y="240"/>
                </a:cxn>
              </a:cxnLst>
              <a:rect l="0" t="0" r="r" b="b"/>
              <a:pathLst>
                <a:path w="144" h="240">
                  <a:moveTo>
                    <a:pt x="0" y="0"/>
                  </a:moveTo>
                  <a:cubicBezTo>
                    <a:pt x="20" y="24"/>
                    <a:pt x="96" y="104"/>
                    <a:pt x="120" y="144"/>
                  </a:cubicBezTo>
                  <a:cubicBezTo>
                    <a:pt x="144" y="184"/>
                    <a:pt x="139" y="220"/>
                    <a:pt x="144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71" name="Freeform 23"/>
            <p:cNvSpPr>
              <a:spLocks/>
            </p:cNvSpPr>
            <p:nvPr/>
          </p:nvSpPr>
          <p:spPr bwMode="auto">
            <a:xfrm>
              <a:off x="1085" y="1902"/>
              <a:ext cx="31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44"/>
                </a:cxn>
                <a:cxn ang="0">
                  <a:pos x="0" y="240"/>
                </a:cxn>
              </a:cxnLst>
              <a:rect l="0" t="0" r="r" b="b"/>
              <a:pathLst>
                <a:path w="48" h="240">
                  <a:moveTo>
                    <a:pt x="0" y="0"/>
                  </a:moveTo>
                  <a:cubicBezTo>
                    <a:pt x="24" y="52"/>
                    <a:pt x="48" y="104"/>
                    <a:pt x="48" y="144"/>
                  </a:cubicBezTo>
                  <a:cubicBezTo>
                    <a:pt x="48" y="184"/>
                    <a:pt x="24" y="212"/>
                    <a:pt x="0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72" name="Freeform 24"/>
            <p:cNvSpPr>
              <a:spLocks/>
            </p:cNvSpPr>
            <p:nvPr/>
          </p:nvSpPr>
          <p:spPr bwMode="auto">
            <a:xfrm>
              <a:off x="1101" y="1511"/>
              <a:ext cx="33" cy="114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48" y="96"/>
                </a:cxn>
                <a:cxn ang="0">
                  <a:pos x="24" y="0"/>
                </a:cxn>
              </a:cxnLst>
              <a:rect l="0" t="0" r="r" b="b"/>
              <a:pathLst>
                <a:path w="52" h="216">
                  <a:moveTo>
                    <a:pt x="0" y="216"/>
                  </a:moveTo>
                  <a:cubicBezTo>
                    <a:pt x="8" y="196"/>
                    <a:pt x="44" y="132"/>
                    <a:pt x="48" y="96"/>
                  </a:cubicBezTo>
                  <a:cubicBezTo>
                    <a:pt x="52" y="60"/>
                    <a:pt x="29" y="20"/>
                    <a:pt x="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82" name="Line 34"/>
          <p:cNvSpPr>
            <a:spLocks noChangeShapeType="1"/>
          </p:cNvSpPr>
          <p:nvPr/>
        </p:nvSpPr>
        <p:spPr bwMode="auto">
          <a:xfrm flipH="1">
            <a:off x="1981200" y="2133600"/>
            <a:ext cx="3581400" cy="396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080" name="Oval 32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84" name="Text Box 36"/>
          <p:cNvSpPr txBox="1">
            <a:spLocks noChangeArrowheads="1"/>
          </p:cNvSpPr>
          <p:nvPr/>
        </p:nvSpPr>
        <p:spPr bwMode="auto">
          <a:xfrm>
            <a:off x="4876800" y="1766888"/>
            <a:ext cx="2216150" cy="366712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hu-HU"/>
              <a:t>özelítő érintőfelület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 animBg="1"/>
      <p:bldP spid="258057" grpId="0" animBg="1"/>
      <p:bldP spid="258058" grpId="0" animBg="1"/>
      <p:bldP spid="258061" grpId="0"/>
      <p:bldP spid="258082" grpId="0" animBg="1"/>
      <p:bldP spid="258080" grpId="0" animBg="1"/>
      <p:bldP spid="2580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Slope parallax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685800" y="1905000"/>
            <a:ext cx="8077200" cy="3886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float h = tex2D(heightMap, tex) </a:t>
            </a:r>
          </a:p>
          <a:p>
            <a:r>
              <a:rPr lang="en-US" b="1">
                <a:latin typeface="Courier New" pitchFamily="49" charset="0"/>
              </a:rPr>
              <a:t>	* </a:t>
            </a:r>
            <a:r>
              <a:rPr lang="en-US" b="1">
                <a:solidFill>
                  <a:srgbClr val="D60093"/>
                </a:solidFill>
                <a:latin typeface="Courier New" pitchFamily="49" charset="0"/>
              </a:rPr>
              <a:t>HEIGHT_SCALE</a:t>
            </a:r>
            <a:r>
              <a:rPr lang="en-US" b="1">
                <a:latin typeface="Courier New" pitchFamily="49" charset="0"/>
              </a:rPr>
              <a:t> + </a:t>
            </a:r>
            <a:r>
              <a:rPr lang="en-US" b="1">
                <a:solidFill>
                  <a:srgbClr val="D60093"/>
                </a:solidFill>
                <a:latin typeface="Courier New" pitchFamily="49" charset="0"/>
              </a:rPr>
              <a:t>HEIGHT_BIAS</a:t>
            </a:r>
            <a:r>
              <a:rPr lang="en-US" b="1">
                <a:latin typeface="Courier New" pitchFamily="49" charset="0"/>
              </a:rPr>
              <a:t>;</a:t>
            </a:r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float3 tNormal </a:t>
            </a:r>
            <a:r>
              <a:rPr lang="en-US" b="1">
                <a:latin typeface="Courier New" pitchFamily="49" charset="0"/>
              </a:rPr>
              <a:t>= tex2D(normalMap, tex);</a:t>
            </a:r>
          </a:p>
          <a:p>
            <a:r>
              <a:rPr lang="en-US" b="1">
                <a:latin typeface="Courier New" pitchFamily="49" charset="0"/>
              </a:rPr>
              <a:t>float2 newTex = tex </a:t>
            </a:r>
          </a:p>
          <a:p>
            <a:r>
              <a:rPr lang="en-US" b="1">
                <a:latin typeface="Courier New" pitchFamily="49" charset="0"/>
              </a:rPr>
              <a:t>  + h * tNormal.z / dot(tNormal,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tView</a:t>
            </a:r>
            <a:r>
              <a:rPr lang="en-US" b="1">
                <a:latin typeface="Courier New" pitchFamily="49" charset="0"/>
              </a:rPr>
              <a:t>) *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tView</a:t>
            </a:r>
            <a:r>
              <a:rPr lang="en-US" b="1">
                <a:latin typeface="Courier New" pitchFamily="49" charset="0"/>
              </a:rPr>
              <a:t>.xy;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009900"/>
                </a:solidFill>
                <a:latin typeface="Courier New" pitchFamily="49" charset="0"/>
              </a:rPr>
              <a:t>offset limited:</a:t>
            </a:r>
          </a:p>
          <a:p>
            <a:endParaRPr lang="en-US" b="1">
              <a:solidFill>
                <a:srgbClr val="009900"/>
              </a:solidFill>
              <a:latin typeface="Courier New" pitchFamily="49" charset="0"/>
            </a:endParaRPr>
          </a:p>
          <a:p>
            <a:endParaRPr lang="en-US" b="1">
              <a:solidFill>
                <a:srgbClr val="009900"/>
              </a:solidFill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float2 newTex = tex </a:t>
            </a:r>
          </a:p>
          <a:p>
            <a:r>
              <a:rPr lang="en-US" b="1">
                <a:latin typeface="Courier New" pitchFamily="49" charset="0"/>
              </a:rPr>
              <a:t>  + h * tNormal.z / dot(tNormal,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tView</a:t>
            </a:r>
            <a:r>
              <a:rPr lang="en-US" b="1">
                <a:latin typeface="Courier New" pitchFamily="49" charset="0"/>
              </a:rPr>
              <a:t>) *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tView</a:t>
            </a:r>
            <a:r>
              <a:rPr lang="en-US" b="1">
                <a:latin typeface="Courier New" pitchFamily="49" charset="0"/>
              </a:rPr>
              <a:t>.xy;</a:t>
            </a:r>
            <a:endParaRPr lang="en-US">
              <a:latin typeface="Courier New" pitchFamily="49" charset="0"/>
            </a:endParaRPr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>
            <a:off x="3200400" y="5219700"/>
            <a:ext cx="2895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Offset limited parallax és slope parallax</a:t>
            </a:r>
            <a:endParaRPr lang="en-US"/>
          </a:p>
        </p:txBody>
      </p:sp>
      <p:pic>
        <p:nvPicPr>
          <p:cNvPr id="267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2105025"/>
            <a:ext cx="7820025" cy="264795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</p:pic>
    </p:spTree>
    <p:extLst>
      <p:ext uri="{BB962C8B-B14F-4D97-AF65-F5344CB8AC3E}">
        <p14:creationId xmlns:p14="http://schemas.microsoft.com/office/powerpoint/2010/main" val="13346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</a:t>
            </a:r>
            <a:r>
              <a:rPr lang="hu-HU"/>
              <a:t>ív keresés</a:t>
            </a: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Magasságmező-sugár metszéspont keresés</a:t>
            </a:r>
          </a:p>
          <a:p>
            <a:r>
              <a:rPr lang="hu-HU"/>
              <a:t>Parallax is erre közelítés</a:t>
            </a:r>
            <a:endParaRPr lang="en-US"/>
          </a:p>
        </p:txBody>
      </p:sp>
      <p:sp>
        <p:nvSpPr>
          <p:cNvPr id="261124" name="Freeform 4"/>
          <p:cNvSpPr>
            <a:spLocks/>
          </p:cNvSpPr>
          <p:nvPr/>
        </p:nvSpPr>
        <p:spPr bwMode="auto">
          <a:xfrm>
            <a:off x="1905000" y="4495800"/>
            <a:ext cx="5486400" cy="125730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88" y="773"/>
              </a:cxn>
              <a:cxn ang="0">
                <a:pos x="2208" y="589"/>
              </a:cxn>
              <a:cxn ang="0">
                <a:pos x="2680" y="253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92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4" y="350"/>
                  <a:pt x="1728" y="477"/>
                </a:cubicBezTo>
                <a:cubicBezTo>
                  <a:pt x="1792" y="604"/>
                  <a:pt x="1808" y="754"/>
                  <a:pt x="1888" y="773"/>
                </a:cubicBezTo>
                <a:cubicBezTo>
                  <a:pt x="1968" y="792"/>
                  <a:pt x="2076" y="676"/>
                  <a:pt x="2208" y="589"/>
                </a:cubicBezTo>
                <a:cubicBezTo>
                  <a:pt x="2340" y="502"/>
                  <a:pt x="2536" y="285"/>
                  <a:pt x="2680" y="253"/>
                </a:cubicBezTo>
                <a:cubicBezTo>
                  <a:pt x="2824" y="221"/>
                  <a:pt x="2943" y="349"/>
                  <a:pt x="3072" y="397"/>
                </a:cubicBezTo>
                <a:cubicBezTo>
                  <a:pt x="3201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25" name="Line 5"/>
          <p:cNvSpPr>
            <a:spLocks noChangeShapeType="1"/>
          </p:cNvSpPr>
          <p:nvPr/>
        </p:nvSpPr>
        <p:spPr bwMode="auto">
          <a:xfrm>
            <a:off x="1752600" y="4495800"/>
            <a:ext cx="6172200" cy="0"/>
          </a:xfrm>
          <a:prstGeom prst="line">
            <a:avLst/>
          </a:prstGeom>
          <a:noFill/>
          <a:ln w="508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>
            <a:off x="1676400" y="5791200"/>
            <a:ext cx="6172200" cy="0"/>
          </a:xfrm>
          <a:prstGeom prst="line">
            <a:avLst/>
          </a:prstGeom>
          <a:noFill/>
          <a:ln w="508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2057400" y="36576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 flipV="1">
            <a:off x="5943600" y="4495800"/>
            <a:ext cx="0" cy="129540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 flipV="1">
            <a:off x="3581400" y="4495800"/>
            <a:ext cx="0" cy="129540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30" name="Oval 10"/>
          <p:cNvSpPr>
            <a:spLocks noChangeArrowheads="1"/>
          </p:cNvSpPr>
          <p:nvPr/>
        </p:nvSpPr>
        <p:spPr bwMode="auto">
          <a:xfrm>
            <a:off x="3987800" y="46863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Iteratív parallax</a:t>
            </a:r>
            <a:endParaRPr lang="en-US"/>
          </a:p>
        </p:txBody>
      </p:sp>
      <p:sp>
        <p:nvSpPr>
          <p:cNvPr id="262154" name="Freeform 10"/>
          <p:cNvSpPr>
            <a:spLocks/>
          </p:cNvSpPr>
          <p:nvPr/>
        </p:nvSpPr>
        <p:spPr bwMode="auto">
          <a:xfrm>
            <a:off x="1371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55" name="Line 11"/>
          <p:cNvSpPr>
            <a:spLocks noChangeShapeType="1"/>
          </p:cNvSpPr>
          <p:nvPr/>
        </p:nvSpPr>
        <p:spPr bwMode="auto">
          <a:xfrm>
            <a:off x="1219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56" name="Line 12"/>
          <p:cNvSpPr>
            <a:spLocks noChangeShapeType="1"/>
          </p:cNvSpPr>
          <p:nvPr/>
        </p:nvSpPr>
        <p:spPr bwMode="auto">
          <a:xfrm>
            <a:off x="1143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57" name="Line 13"/>
          <p:cNvSpPr>
            <a:spLocks noChangeShapeType="1"/>
          </p:cNvSpPr>
          <p:nvPr/>
        </p:nvSpPr>
        <p:spPr bwMode="auto">
          <a:xfrm>
            <a:off x="1524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58" name="Line 14"/>
          <p:cNvSpPr>
            <a:spLocks noChangeShapeType="1"/>
          </p:cNvSpPr>
          <p:nvPr/>
        </p:nvSpPr>
        <p:spPr bwMode="auto">
          <a:xfrm flipV="1">
            <a:off x="5410200" y="3505200"/>
            <a:ext cx="0" cy="129540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61" name="Line 17"/>
          <p:cNvSpPr>
            <a:spLocks noChangeShapeType="1"/>
          </p:cNvSpPr>
          <p:nvPr/>
        </p:nvSpPr>
        <p:spPr bwMode="auto">
          <a:xfrm flipH="1">
            <a:off x="2362200" y="2628900"/>
            <a:ext cx="5562600" cy="2819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 flipV="1">
            <a:off x="4572000" y="3505200"/>
            <a:ext cx="0" cy="129540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63" name="Line 19"/>
          <p:cNvSpPr>
            <a:spLocks noChangeShapeType="1"/>
          </p:cNvSpPr>
          <p:nvPr/>
        </p:nvSpPr>
        <p:spPr bwMode="auto">
          <a:xfrm flipH="1">
            <a:off x="2438400" y="4343400"/>
            <a:ext cx="53340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64" name="Line 20"/>
          <p:cNvSpPr>
            <a:spLocks noChangeShapeType="1"/>
          </p:cNvSpPr>
          <p:nvPr/>
        </p:nvSpPr>
        <p:spPr bwMode="auto">
          <a:xfrm flipV="1">
            <a:off x="5029200" y="3505200"/>
            <a:ext cx="0" cy="1295400"/>
          </a:xfrm>
          <a:prstGeom prst="line">
            <a:avLst/>
          </a:prstGeom>
          <a:noFill/>
          <a:ln w="50800" cap="rnd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66" name="Line 22"/>
          <p:cNvSpPr>
            <a:spLocks noChangeShapeType="1"/>
          </p:cNvSpPr>
          <p:nvPr/>
        </p:nvSpPr>
        <p:spPr bwMode="auto">
          <a:xfrm flipH="1">
            <a:off x="3657600" y="1752600"/>
            <a:ext cx="3657600" cy="4038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2167" name="Oval 23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8" name="Oval 24"/>
          <p:cNvSpPr>
            <a:spLocks noChangeArrowheads="1"/>
          </p:cNvSpPr>
          <p:nvPr/>
        </p:nvSpPr>
        <p:spPr bwMode="auto">
          <a:xfrm>
            <a:off x="4953000" y="4521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9" name="Oval 25"/>
          <p:cNvSpPr>
            <a:spLocks noChangeArrowheads="1"/>
          </p:cNvSpPr>
          <p:nvPr/>
        </p:nvSpPr>
        <p:spPr bwMode="auto">
          <a:xfrm>
            <a:off x="4762500" y="4419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2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2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2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8" grpId="0" animBg="1"/>
      <p:bldP spid="262158" grpId="1" animBg="1"/>
      <p:bldP spid="262161" grpId="0" animBg="1"/>
      <p:bldP spid="262161" grpId="1" animBg="1"/>
      <p:bldP spid="262162" grpId="0" animBg="1"/>
      <p:bldP spid="262162" grpId="1" animBg="1"/>
      <p:bldP spid="262163" grpId="0" animBg="1"/>
      <p:bldP spid="262163" grpId="1" animBg="1"/>
      <p:bldP spid="262164" grpId="0" animBg="1"/>
      <p:bldP spid="262164" grpId="1" animBg="1"/>
      <p:bldP spid="262166" grpId="0" animBg="1"/>
      <p:bldP spid="262166" grpId="1" animBg="1"/>
      <p:bldP spid="262167" grpId="0" animBg="1"/>
      <p:bldP spid="262167" grpId="1" animBg="1"/>
      <p:bldP spid="262168" grpId="0" animBg="1"/>
      <p:bldP spid="262168" grpId="1" animBg="1"/>
      <p:bldP spid="2621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Slope parallax és iteratív parallax</a:t>
            </a:r>
            <a:endParaRPr lang="en-US"/>
          </a:p>
        </p:txBody>
      </p:sp>
      <p:pic>
        <p:nvPicPr>
          <p:cNvPr id="269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114550"/>
            <a:ext cx="7810500" cy="262890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</p:pic>
    </p:spTree>
    <p:extLst>
      <p:ext uri="{BB962C8B-B14F-4D97-AF65-F5344CB8AC3E}">
        <p14:creationId xmlns:p14="http://schemas.microsoft.com/office/powerpoint/2010/main" val="35292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mapping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egyszer</a:t>
            </a:r>
            <a:r>
              <a:rPr lang="hu-HU"/>
              <a:t>ű geometria </a:t>
            </a:r>
            <a:r>
              <a:rPr lang="en-US"/>
              <a:t>+ fel</a:t>
            </a:r>
            <a:r>
              <a:rPr lang="hu-HU"/>
              <a:t>ület elmozdulások textúrában</a:t>
            </a:r>
          </a:p>
          <a:p>
            <a:pPr lvl="1"/>
            <a:r>
              <a:rPr lang="hu-HU"/>
              <a:t>bucka leképezés </a:t>
            </a:r>
            <a:r>
              <a:rPr lang="en-US"/>
              <a:t>[</a:t>
            </a:r>
            <a:r>
              <a:rPr lang="hu-HU"/>
              <a:t>bump mapping</a:t>
            </a:r>
            <a:r>
              <a:rPr lang="en-US"/>
              <a:t>]</a:t>
            </a:r>
          </a:p>
          <a:p>
            <a:pPr lvl="1"/>
            <a:r>
              <a:rPr lang="en-US"/>
              <a:t>normal mapping</a:t>
            </a:r>
          </a:p>
          <a:p>
            <a:pPr lvl="1"/>
            <a:r>
              <a:rPr lang="en-US"/>
              <a:t>parallax mapping</a:t>
            </a:r>
          </a:p>
          <a:p>
            <a:pPr lvl="1"/>
            <a:r>
              <a:rPr lang="en-US"/>
              <a:t>sphere tracing</a:t>
            </a:r>
          </a:p>
          <a:p>
            <a:pPr lvl="1"/>
            <a:r>
              <a:rPr lang="en-US"/>
              <a:t>vertex displacement</a:t>
            </a:r>
          </a:p>
        </p:txBody>
      </p:sp>
    </p:spTree>
    <p:extLst>
      <p:ext uri="{BB962C8B-B14F-4D97-AF65-F5344CB8AC3E}">
        <p14:creationId xmlns:p14="http://schemas.microsoft.com/office/powerpoint/2010/main" val="36848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Bináris keresés</a:t>
            </a:r>
            <a:endParaRPr lang="en-US"/>
          </a:p>
        </p:txBody>
      </p:sp>
      <p:sp>
        <p:nvSpPr>
          <p:cNvPr id="271363" name="Freeform 3"/>
          <p:cNvSpPr>
            <a:spLocks/>
          </p:cNvSpPr>
          <p:nvPr/>
        </p:nvSpPr>
        <p:spPr bwMode="auto">
          <a:xfrm>
            <a:off x="1371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64" name="Line 4"/>
          <p:cNvSpPr>
            <a:spLocks noChangeShapeType="1"/>
          </p:cNvSpPr>
          <p:nvPr/>
        </p:nvSpPr>
        <p:spPr bwMode="auto">
          <a:xfrm>
            <a:off x="1219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65" name="Line 5"/>
          <p:cNvSpPr>
            <a:spLocks noChangeShapeType="1"/>
          </p:cNvSpPr>
          <p:nvPr/>
        </p:nvSpPr>
        <p:spPr bwMode="auto">
          <a:xfrm>
            <a:off x="1143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1524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74" name="Oval 14"/>
          <p:cNvSpPr>
            <a:spLocks noChangeArrowheads="1"/>
          </p:cNvSpPr>
          <p:nvPr/>
        </p:nvSpPr>
        <p:spPr bwMode="auto">
          <a:xfrm>
            <a:off x="5334000" y="47244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6" name="Oval 16"/>
          <p:cNvSpPr>
            <a:spLocks noChangeArrowheads="1"/>
          </p:cNvSpPr>
          <p:nvPr/>
        </p:nvSpPr>
        <p:spPr bwMode="auto">
          <a:xfrm>
            <a:off x="29718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7" name="Oval 17"/>
          <p:cNvSpPr>
            <a:spLocks noChangeArrowheads="1"/>
          </p:cNvSpPr>
          <p:nvPr/>
        </p:nvSpPr>
        <p:spPr bwMode="auto">
          <a:xfrm>
            <a:off x="4140200" y="4064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8" name="Oval 18"/>
          <p:cNvSpPr>
            <a:spLocks noChangeArrowheads="1"/>
          </p:cNvSpPr>
          <p:nvPr/>
        </p:nvSpPr>
        <p:spPr bwMode="auto">
          <a:xfrm>
            <a:off x="4673600" y="4343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0" name="Oval 20"/>
          <p:cNvSpPr>
            <a:spLocks noChangeArrowheads="1"/>
          </p:cNvSpPr>
          <p:nvPr/>
        </p:nvSpPr>
        <p:spPr bwMode="auto">
          <a:xfrm>
            <a:off x="5003800" y="45339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1" name="Oval 21"/>
          <p:cNvSpPr>
            <a:spLocks noChangeArrowheads="1"/>
          </p:cNvSpPr>
          <p:nvPr/>
        </p:nvSpPr>
        <p:spPr bwMode="auto">
          <a:xfrm>
            <a:off x="4838700" y="44577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7" grpId="0" animBg="1"/>
      <p:bldP spid="271378" grpId="0" animBg="1"/>
      <p:bldP spid="271380" grpId="0" animBg="1"/>
      <p:bldP spid="2713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Bináris keresés</a:t>
            </a:r>
            <a:endParaRPr lang="en-US"/>
          </a:p>
        </p:txBody>
      </p:sp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857375"/>
            <a:ext cx="5857875" cy="3933825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</p:pic>
    </p:spTree>
    <p:extLst>
      <p:ext uri="{BB962C8B-B14F-4D97-AF65-F5344CB8AC3E}">
        <p14:creationId xmlns:p14="http://schemas.microsoft.com/office/powerpoint/2010/main" val="2988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Szekáns keresés</a:t>
            </a:r>
            <a:endParaRPr lang="en-US"/>
          </a:p>
        </p:txBody>
      </p:sp>
      <p:sp>
        <p:nvSpPr>
          <p:cNvPr id="274436" name="Freeform 4"/>
          <p:cNvSpPr>
            <a:spLocks/>
          </p:cNvSpPr>
          <p:nvPr/>
        </p:nvSpPr>
        <p:spPr bwMode="auto">
          <a:xfrm>
            <a:off x="1371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37" name="Line 5"/>
          <p:cNvSpPr>
            <a:spLocks noChangeShapeType="1"/>
          </p:cNvSpPr>
          <p:nvPr/>
        </p:nvSpPr>
        <p:spPr bwMode="auto">
          <a:xfrm>
            <a:off x="1219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38" name="Line 6"/>
          <p:cNvSpPr>
            <a:spLocks noChangeShapeType="1"/>
          </p:cNvSpPr>
          <p:nvPr/>
        </p:nvSpPr>
        <p:spPr bwMode="auto">
          <a:xfrm>
            <a:off x="1143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39" name="Line 7"/>
          <p:cNvSpPr>
            <a:spLocks noChangeShapeType="1"/>
          </p:cNvSpPr>
          <p:nvPr/>
        </p:nvSpPr>
        <p:spPr bwMode="auto">
          <a:xfrm>
            <a:off x="1524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5334000" y="47244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1" name="Oval 9"/>
          <p:cNvSpPr>
            <a:spLocks noChangeArrowheads="1"/>
          </p:cNvSpPr>
          <p:nvPr/>
        </p:nvSpPr>
        <p:spPr bwMode="auto">
          <a:xfrm>
            <a:off x="29718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6" name="Line 14"/>
          <p:cNvSpPr>
            <a:spLocks noChangeShapeType="1"/>
          </p:cNvSpPr>
          <p:nvPr/>
        </p:nvSpPr>
        <p:spPr bwMode="auto">
          <a:xfrm flipV="1">
            <a:off x="3048000" y="3886200"/>
            <a:ext cx="2438400" cy="533400"/>
          </a:xfrm>
          <a:prstGeom prst="line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42" name="Oval 10"/>
          <p:cNvSpPr>
            <a:spLocks noChangeArrowheads="1"/>
          </p:cNvSpPr>
          <p:nvPr/>
        </p:nvSpPr>
        <p:spPr bwMode="auto">
          <a:xfrm>
            <a:off x="4165600" y="4089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7" name="Line 15"/>
          <p:cNvSpPr>
            <a:spLocks noChangeShapeType="1"/>
          </p:cNvSpPr>
          <p:nvPr/>
        </p:nvSpPr>
        <p:spPr bwMode="auto">
          <a:xfrm flipV="1">
            <a:off x="4267200" y="3886200"/>
            <a:ext cx="1219200" cy="609600"/>
          </a:xfrm>
          <a:prstGeom prst="line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43" name="Oval 1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8" name="Line 16"/>
          <p:cNvSpPr>
            <a:spLocks noChangeShapeType="1"/>
          </p:cNvSpPr>
          <p:nvPr/>
        </p:nvSpPr>
        <p:spPr bwMode="auto">
          <a:xfrm flipV="1">
            <a:off x="4572000" y="3886200"/>
            <a:ext cx="914400" cy="762000"/>
          </a:xfrm>
          <a:prstGeom prst="line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4449" name="Oval 17"/>
          <p:cNvSpPr>
            <a:spLocks noChangeArrowheads="1"/>
          </p:cNvSpPr>
          <p:nvPr/>
        </p:nvSpPr>
        <p:spPr bwMode="auto">
          <a:xfrm>
            <a:off x="4749800" y="4394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6" grpId="0" animBg="1"/>
      <p:bldP spid="274442" grpId="0" animBg="1"/>
      <p:bldP spid="274447" grpId="0" animBg="1"/>
      <p:bldP spid="274443" grpId="0" animBg="1"/>
      <p:bldP spid="274448" grpId="0" animBg="1"/>
      <p:bldP spid="2744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Lineáris keresés</a:t>
            </a:r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Első pont megtalálás legyen biztos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Relief mapping, steep </a:t>
            </a:r>
            <a:r>
              <a:rPr lang="en-US"/>
              <a:t>parallax</a:t>
            </a:r>
            <a:r>
              <a:rPr lang="hu-HU"/>
              <a:t> mapping</a:t>
            </a:r>
            <a:endParaRPr lang="en-US"/>
          </a:p>
        </p:txBody>
      </p:sp>
      <p:sp>
        <p:nvSpPr>
          <p:cNvPr id="275460" name="Freeform 4"/>
          <p:cNvSpPr>
            <a:spLocks/>
          </p:cNvSpPr>
          <p:nvPr/>
        </p:nvSpPr>
        <p:spPr bwMode="auto">
          <a:xfrm>
            <a:off x="1371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528" y="397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44" y="677"/>
                  <a:pt x="432" y="637"/>
                </a:cubicBezTo>
                <a:cubicBezTo>
                  <a:pt x="520" y="597"/>
                  <a:pt x="424" y="410"/>
                  <a:pt x="528" y="397"/>
                </a:cubicBezTo>
                <a:cubicBezTo>
                  <a:pt x="632" y="384"/>
                  <a:pt x="893" y="621"/>
                  <a:pt x="1056" y="557"/>
                </a:cubicBezTo>
                <a:cubicBezTo>
                  <a:pt x="1219" y="493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1219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1143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1524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65" name="Oval 9"/>
          <p:cNvSpPr>
            <a:spLocks noChangeArrowheads="1"/>
          </p:cNvSpPr>
          <p:nvPr/>
        </p:nvSpPr>
        <p:spPr bwMode="auto">
          <a:xfrm>
            <a:off x="29718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72" name="Oval 16"/>
          <p:cNvSpPr>
            <a:spLocks noChangeArrowheads="1"/>
          </p:cNvSpPr>
          <p:nvPr/>
        </p:nvSpPr>
        <p:spPr bwMode="auto">
          <a:xfrm>
            <a:off x="3124200" y="35052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73" name="Oval 17"/>
          <p:cNvSpPr>
            <a:spLocks noChangeArrowheads="1"/>
          </p:cNvSpPr>
          <p:nvPr/>
        </p:nvSpPr>
        <p:spPr bwMode="auto">
          <a:xfrm>
            <a:off x="3276600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74" name="Oval 18"/>
          <p:cNvSpPr>
            <a:spLocks noChangeArrowheads="1"/>
          </p:cNvSpPr>
          <p:nvPr/>
        </p:nvSpPr>
        <p:spPr bwMode="auto">
          <a:xfrm>
            <a:off x="3429000" y="3657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476" name="Oval 20"/>
          <p:cNvSpPr>
            <a:spLocks noChangeArrowheads="1"/>
          </p:cNvSpPr>
          <p:nvPr/>
        </p:nvSpPr>
        <p:spPr bwMode="auto">
          <a:xfrm>
            <a:off x="3581400" y="3733800"/>
            <a:ext cx="152400" cy="1524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5" grpId="0" animBg="1"/>
      <p:bldP spid="275472" grpId="0" animBg="1"/>
      <p:bldP spid="275473" grpId="0" animBg="1"/>
      <p:bldP spid="275474" grpId="0" animBg="1"/>
      <p:bldP spid="2754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Lineáris keresés</a:t>
            </a:r>
            <a:endParaRPr lang="en-US"/>
          </a:p>
        </p:txBody>
      </p:sp>
      <p:pic>
        <p:nvPicPr>
          <p:cNvPr id="276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1895475"/>
            <a:ext cx="7800975" cy="306705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</p:pic>
    </p:spTree>
    <p:extLst>
      <p:ext uri="{BB962C8B-B14F-4D97-AF65-F5344CB8AC3E}">
        <p14:creationId xmlns:p14="http://schemas.microsoft.com/office/powerpoint/2010/main" val="27640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Extra információ map</a:t>
            </a: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Pyramidal displacement tracing</a:t>
            </a:r>
          </a:p>
          <a:p>
            <a:r>
              <a:rPr lang="hu-HU"/>
              <a:t>Sphere tracing</a:t>
            </a:r>
          </a:p>
          <a:p>
            <a:r>
              <a:rPr lang="hu-HU"/>
              <a:t>Cone tracing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65" name="Rectangle 13" descr="Large grid"/>
          <p:cNvSpPr>
            <a:spLocks noChangeArrowheads="1"/>
          </p:cNvSpPr>
          <p:nvPr/>
        </p:nvSpPr>
        <p:spPr bwMode="auto">
          <a:xfrm>
            <a:off x="1219200" y="3505200"/>
            <a:ext cx="6096000" cy="1295400"/>
          </a:xfrm>
          <a:prstGeom prst="rect">
            <a:avLst/>
          </a:prstGeom>
          <a:pattFill prst="lgGrid">
            <a:fgClr>
              <a:srgbClr val="FF8080"/>
            </a:fgClr>
            <a:bgClr>
              <a:schemeClr val="bg1"/>
            </a:bgClr>
          </a:pattFill>
          <a:ln w="50800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Sphere tracing</a:t>
            </a:r>
            <a:endParaRPr lang="en-US"/>
          </a:p>
        </p:txBody>
      </p:sp>
      <p:sp>
        <p:nvSpPr>
          <p:cNvPr id="279556" name="Freeform 4"/>
          <p:cNvSpPr>
            <a:spLocks/>
          </p:cNvSpPr>
          <p:nvPr/>
        </p:nvSpPr>
        <p:spPr bwMode="auto">
          <a:xfrm>
            <a:off x="1371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792" y="72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00" y="731"/>
                  <a:pt x="432" y="637"/>
                </a:cubicBezTo>
                <a:cubicBezTo>
                  <a:pt x="564" y="543"/>
                  <a:pt x="688" y="85"/>
                  <a:pt x="792" y="72"/>
                </a:cubicBezTo>
                <a:cubicBezTo>
                  <a:pt x="896" y="59"/>
                  <a:pt x="937" y="567"/>
                  <a:pt x="1056" y="557"/>
                </a:cubicBezTo>
                <a:cubicBezTo>
                  <a:pt x="1175" y="547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>
            <a:off x="1219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8" name="Line 6"/>
          <p:cNvSpPr>
            <a:spLocks noChangeShapeType="1"/>
          </p:cNvSpPr>
          <p:nvPr/>
        </p:nvSpPr>
        <p:spPr bwMode="auto">
          <a:xfrm>
            <a:off x="1143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1524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60" name="Oval 8"/>
          <p:cNvSpPr>
            <a:spLocks noChangeArrowheads="1"/>
          </p:cNvSpPr>
          <p:nvPr/>
        </p:nvSpPr>
        <p:spPr bwMode="auto">
          <a:xfrm>
            <a:off x="29718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66" name="Text Box 14"/>
          <p:cNvSpPr txBox="1">
            <a:spLocks noChangeArrowheads="1"/>
          </p:cNvSpPr>
          <p:nvPr/>
        </p:nvSpPr>
        <p:spPr bwMode="auto">
          <a:xfrm>
            <a:off x="7451725" y="3579813"/>
            <a:ext cx="1289050" cy="915987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3D textúra</a:t>
            </a:r>
          </a:p>
          <a:p>
            <a:r>
              <a:rPr lang="hu-HU"/>
              <a:t>üres gömb</a:t>
            </a:r>
          </a:p>
          <a:p>
            <a:r>
              <a:rPr lang="hu-HU"/>
              <a:t>sugarakkal</a:t>
            </a:r>
            <a:endParaRPr lang="en-US"/>
          </a:p>
        </p:txBody>
      </p:sp>
      <p:sp>
        <p:nvSpPr>
          <p:cNvPr id="279567" name="Oval 15"/>
          <p:cNvSpPr>
            <a:spLocks noChangeArrowheads="1"/>
          </p:cNvSpPr>
          <p:nvPr/>
        </p:nvSpPr>
        <p:spPr bwMode="auto">
          <a:xfrm>
            <a:off x="2667000" y="3124200"/>
            <a:ext cx="736600" cy="7620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68" name="Oval 16"/>
          <p:cNvSpPr>
            <a:spLocks noChangeArrowheads="1"/>
          </p:cNvSpPr>
          <p:nvPr/>
        </p:nvSpPr>
        <p:spPr bwMode="auto">
          <a:xfrm>
            <a:off x="3124200" y="3429000"/>
            <a:ext cx="457200" cy="4572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61" name="Oval 9"/>
          <p:cNvSpPr>
            <a:spLocks noChangeArrowheads="1"/>
          </p:cNvSpPr>
          <p:nvPr/>
        </p:nvSpPr>
        <p:spPr bwMode="auto">
          <a:xfrm>
            <a:off x="3276600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563" name="Oval 11"/>
          <p:cNvSpPr>
            <a:spLocks noChangeArrowheads="1"/>
          </p:cNvSpPr>
          <p:nvPr/>
        </p:nvSpPr>
        <p:spPr bwMode="auto">
          <a:xfrm>
            <a:off x="3467100" y="36957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0" grpId="0" animBg="1"/>
      <p:bldP spid="279567" grpId="0" animBg="1"/>
      <p:bldP spid="279568" grpId="0" animBg="1"/>
      <p:bldP spid="279561" grpId="0" animBg="1"/>
      <p:bldP spid="2795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Sphere tracing</a:t>
            </a:r>
            <a:endParaRPr lang="en-US"/>
          </a:p>
        </p:txBody>
      </p:sp>
      <p:pic>
        <p:nvPicPr>
          <p:cNvPr id="280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2257425"/>
            <a:ext cx="7839075" cy="234315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</p:pic>
    </p:spTree>
    <p:extLst>
      <p:ext uri="{BB962C8B-B14F-4D97-AF65-F5344CB8AC3E}">
        <p14:creationId xmlns:p14="http://schemas.microsoft.com/office/powerpoint/2010/main" val="118336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Cone tracing</a:t>
            </a:r>
            <a:endParaRPr lang="en-US"/>
          </a:p>
        </p:txBody>
      </p:sp>
      <p:sp>
        <p:nvSpPr>
          <p:cNvPr id="281605" name="Freeform 5"/>
          <p:cNvSpPr>
            <a:spLocks/>
          </p:cNvSpPr>
          <p:nvPr/>
        </p:nvSpPr>
        <p:spPr bwMode="auto">
          <a:xfrm>
            <a:off x="1371600" y="3505200"/>
            <a:ext cx="5486400" cy="1200150"/>
          </a:xfrm>
          <a:custGeom>
            <a:avLst/>
            <a:gdLst/>
            <a:ahLst/>
            <a:cxnLst>
              <a:cxn ang="0">
                <a:pos x="0" y="637"/>
              </a:cxn>
              <a:cxn ang="0">
                <a:pos x="432" y="637"/>
              </a:cxn>
              <a:cxn ang="0">
                <a:pos x="792" y="72"/>
              </a:cxn>
              <a:cxn ang="0">
                <a:pos x="1056" y="557"/>
              </a:cxn>
              <a:cxn ang="0">
                <a:pos x="1504" y="13"/>
              </a:cxn>
              <a:cxn ang="0">
                <a:pos x="1728" y="477"/>
              </a:cxn>
              <a:cxn ang="0">
                <a:pos x="1872" y="712"/>
              </a:cxn>
              <a:cxn ang="0">
                <a:pos x="2024" y="736"/>
              </a:cxn>
              <a:cxn ang="0">
                <a:pos x="2208" y="589"/>
              </a:cxn>
              <a:cxn ang="0">
                <a:pos x="2576" y="256"/>
              </a:cxn>
              <a:cxn ang="0">
                <a:pos x="3072" y="397"/>
              </a:cxn>
              <a:cxn ang="0">
                <a:pos x="3456" y="541"/>
              </a:cxn>
            </a:cxnLst>
            <a:rect l="0" t="0" r="r" b="b"/>
            <a:pathLst>
              <a:path w="3456" h="756">
                <a:moveTo>
                  <a:pt x="0" y="637"/>
                </a:moveTo>
                <a:cubicBezTo>
                  <a:pt x="172" y="657"/>
                  <a:pt x="300" y="731"/>
                  <a:pt x="432" y="637"/>
                </a:cubicBezTo>
                <a:cubicBezTo>
                  <a:pt x="564" y="543"/>
                  <a:pt x="688" y="85"/>
                  <a:pt x="792" y="72"/>
                </a:cubicBezTo>
                <a:cubicBezTo>
                  <a:pt x="896" y="59"/>
                  <a:pt x="937" y="567"/>
                  <a:pt x="1056" y="557"/>
                </a:cubicBezTo>
                <a:cubicBezTo>
                  <a:pt x="1175" y="547"/>
                  <a:pt x="1392" y="26"/>
                  <a:pt x="1504" y="13"/>
                </a:cubicBezTo>
                <a:cubicBezTo>
                  <a:pt x="1616" y="0"/>
                  <a:pt x="1667" y="361"/>
                  <a:pt x="1728" y="477"/>
                </a:cubicBezTo>
                <a:cubicBezTo>
                  <a:pt x="1789" y="593"/>
                  <a:pt x="1823" y="669"/>
                  <a:pt x="1872" y="712"/>
                </a:cubicBezTo>
                <a:cubicBezTo>
                  <a:pt x="1921" y="755"/>
                  <a:pt x="1968" y="756"/>
                  <a:pt x="2024" y="736"/>
                </a:cubicBezTo>
                <a:cubicBezTo>
                  <a:pt x="2080" y="716"/>
                  <a:pt x="2116" y="669"/>
                  <a:pt x="2208" y="589"/>
                </a:cubicBezTo>
                <a:cubicBezTo>
                  <a:pt x="2300" y="509"/>
                  <a:pt x="2432" y="288"/>
                  <a:pt x="2576" y="256"/>
                </a:cubicBezTo>
                <a:cubicBezTo>
                  <a:pt x="2720" y="224"/>
                  <a:pt x="2925" y="349"/>
                  <a:pt x="3072" y="397"/>
                </a:cubicBezTo>
                <a:cubicBezTo>
                  <a:pt x="3219" y="445"/>
                  <a:pt x="3324" y="469"/>
                  <a:pt x="3456" y="541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1219200" y="35052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1143000" y="4800600"/>
            <a:ext cx="6172200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>
            <a:off x="1524000" y="2667000"/>
            <a:ext cx="3886200" cy="213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09" name="Oval 9"/>
          <p:cNvSpPr>
            <a:spLocks noChangeArrowheads="1"/>
          </p:cNvSpPr>
          <p:nvPr/>
        </p:nvSpPr>
        <p:spPr bwMode="auto">
          <a:xfrm>
            <a:off x="2971800" y="3429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Text Box 10"/>
          <p:cNvSpPr txBox="1">
            <a:spLocks noChangeArrowheads="1"/>
          </p:cNvSpPr>
          <p:nvPr/>
        </p:nvSpPr>
        <p:spPr bwMode="auto">
          <a:xfrm>
            <a:off x="7391400" y="3579813"/>
            <a:ext cx="1797050" cy="915987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2D textúra</a:t>
            </a:r>
          </a:p>
          <a:p>
            <a:r>
              <a:rPr lang="hu-HU"/>
              <a:t>üres kúp</a:t>
            </a:r>
          </a:p>
          <a:p>
            <a:r>
              <a:rPr lang="hu-HU"/>
              <a:t>nyílásszögekkel</a:t>
            </a:r>
            <a:endParaRPr lang="en-US"/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 flipH="1" flipV="1">
            <a:off x="3200400" y="2590800"/>
            <a:ext cx="1447800" cy="20574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 flipV="1">
            <a:off x="4648200" y="2743200"/>
            <a:ext cx="1447800" cy="1905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 flipH="1" flipV="1">
            <a:off x="4572000" y="3276600"/>
            <a:ext cx="1447800" cy="762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 flipV="1">
            <a:off x="6019800" y="3276600"/>
            <a:ext cx="1447800" cy="7620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9" name="Line 19"/>
          <p:cNvSpPr>
            <a:spLocks noChangeShapeType="1"/>
          </p:cNvSpPr>
          <p:nvPr/>
        </p:nvSpPr>
        <p:spPr bwMode="auto">
          <a:xfrm flipH="1" flipV="1">
            <a:off x="2514600" y="2971800"/>
            <a:ext cx="533400" cy="14478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20" name="Line 20"/>
          <p:cNvSpPr>
            <a:spLocks noChangeShapeType="1"/>
          </p:cNvSpPr>
          <p:nvPr/>
        </p:nvSpPr>
        <p:spPr bwMode="auto">
          <a:xfrm flipV="1">
            <a:off x="3048000" y="2971800"/>
            <a:ext cx="457200" cy="14478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3" name="Oval 13"/>
          <p:cNvSpPr>
            <a:spLocks noChangeArrowheads="1"/>
          </p:cNvSpPr>
          <p:nvPr/>
        </p:nvSpPr>
        <p:spPr bwMode="auto">
          <a:xfrm>
            <a:off x="3225800" y="35687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22" name="Line 22"/>
          <p:cNvSpPr>
            <a:spLocks noChangeShapeType="1"/>
          </p:cNvSpPr>
          <p:nvPr/>
        </p:nvSpPr>
        <p:spPr bwMode="auto">
          <a:xfrm flipH="1" flipV="1">
            <a:off x="2590800" y="2895600"/>
            <a:ext cx="711200" cy="12192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23" name="Line 23"/>
          <p:cNvSpPr>
            <a:spLocks noChangeShapeType="1"/>
          </p:cNvSpPr>
          <p:nvPr/>
        </p:nvSpPr>
        <p:spPr bwMode="auto">
          <a:xfrm flipV="1">
            <a:off x="3302000" y="2819400"/>
            <a:ext cx="660400" cy="1295400"/>
          </a:xfrm>
          <a:prstGeom prst="line">
            <a:avLst/>
          </a:prstGeom>
          <a:noFill/>
          <a:ln w="25400">
            <a:solidFill>
              <a:srgbClr val="993366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4" name="Oval 14"/>
          <p:cNvSpPr>
            <a:spLocks noChangeArrowheads="1"/>
          </p:cNvSpPr>
          <p:nvPr/>
        </p:nvSpPr>
        <p:spPr bwMode="auto">
          <a:xfrm>
            <a:off x="3429000" y="3683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9" grpId="0" animBg="1"/>
      <p:bldP spid="281619" grpId="0" animBg="1"/>
      <p:bldP spid="281620" grpId="0" animBg="1"/>
      <p:bldP spid="281613" grpId="0" animBg="1"/>
      <p:bldP spid="281622" grpId="0" animBg="1"/>
      <p:bldP spid="281623" grpId="0" animBg="1"/>
      <p:bldP spid="2816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Cone tracing</a:t>
            </a:r>
            <a:endParaRPr lang="en-US"/>
          </a:p>
        </p:txBody>
      </p:sp>
      <p:pic>
        <p:nvPicPr>
          <p:cNvPr id="282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2047875"/>
            <a:ext cx="7791450" cy="2762250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</p:pic>
    </p:spTree>
    <p:extLst>
      <p:ext uri="{BB962C8B-B14F-4D97-AF65-F5344CB8AC3E}">
        <p14:creationId xmlns:p14="http://schemas.microsoft.com/office/powerpoint/2010/main" val="38691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Elmozdulás viszonyítási rendszere</a:t>
            </a:r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modellez</a:t>
            </a:r>
            <a:r>
              <a:rPr lang="hu-HU"/>
              <a:t>ési térben </a:t>
            </a:r>
            <a:r>
              <a:rPr lang="en-US"/>
              <a:t>[object space]</a:t>
            </a:r>
          </a:p>
          <a:p>
            <a:pPr lvl="1"/>
            <a:r>
              <a:rPr lang="en-US"/>
              <a:t>egyszer</a:t>
            </a:r>
            <a:r>
              <a:rPr lang="hu-HU"/>
              <a:t>ű</a:t>
            </a:r>
          </a:p>
          <a:p>
            <a:pPr lvl="2"/>
            <a:r>
              <a:rPr lang="hu-HU"/>
              <a:t>új pos </a:t>
            </a:r>
            <a:r>
              <a:rPr lang="en-US"/>
              <a:t>= r</a:t>
            </a:r>
            <a:r>
              <a:rPr lang="hu-HU"/>
              <a:t>égi pos </a:t>
            </a:r>
            <a:r>
              <a:rPr lang="en-US"/>
              <a:t>+ elmozdul</a:t>
            </a:r>
            <a:r>
              <a:rPr lang="hu-HU"/>
              <a:t>ás</a:t>
            </a:r>
          </a:p>
          <a:p>
            <a:pPr lvl="1"/>
            <a:r>
              <a:rPr lang="hu-HU"/>
              <a:t>nem jó, ha</a:t>
            </a:r>
          </a:p>
          <a:p>
            <a:pPr lvl="2"/>
            <a:r>
              <a:rPr lang="hu-HU"/>
              <a:t>bump map: elmozdulás mindig a normál mentén</a:t>
            </a:r>
          </a:p>
          <a:p>
            <a:pPr lvl="2"/>
            <a:r>
              <a:rPr lang="hu-HU"/>
              <a:t>nem 1-1 az UV leképezés</a:t>
            </a:r>
          </a:p>
          <a:p>
            <a:pPr lvl="3"/>
            <a:r>
              <a:rPr lang="hu-HU"/>
              <a:t>pl. ismétlődő minta</a:t>
            </a:r>
          </a:p>
          <a:p>
            <a:pPr lvl="2"/>
            <a:r>
              <a:rPr lang="hu-HU"/>
              <a:t>változik a felület orientációja modelltérben</a:t>
            </a:r>
          </a:p>
          <a:p>
            <a:pPr lvl="3"/>
            <a:r>
              <a:rPr lang="hu-HU"/>
              <a:t>pl. karakteranimáció</a:t>
            </a:r>
          </a:p>
          <a:p>
            <a:pPr lvl="3"/>
            <a:r>
              <a:rPr lang="hu-HU"/>
              <a:t>más vertex shader trükkök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Elmozdulás viszonyítási rendszere</a:t>
            </a:r>
            <a:endParaRPr lang="en-US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érintőhöz képest </a:t>
            </a:r>
            <a:r>
              <a:rPr lang="en-US"/>
              <a:t>[tangent space]</a:t>
            </a:r>
            <a:endParaRPr lang="hu-HU"/>
          </a:p>
          <a:p>
            <a:pPr lvl="1"/>
            <a:r>
              <a:rPr lang="hu-HU"/>
              <a:t>ki kell számítani a bázisvektorokat</a:t>
            </a:r>
          </a:p>
          <a:p>
            <a:pPr lvl="2"/>
            <a:r>
              <a:rPr lang="hu-HU"/>
              <a:t>normál, tangens, binormál minden vertexre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1057275" y="4033838"/>
          <a:ext cx="277177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kép" r:id="rId3" imgW="2771429" imgH="2542857" progId="Paint.Picture">
                  <p:embed/>
                </p:oleObj>
              </mc:Choice>
              <mc:Fallback>
                <p:oleObj name="Bitkép" r:id="rId3" imgW="2771429" imgH="2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033838"/>
                        <a:ext cx="2771775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5" name="Line 5"/>
          <p:cNvSpPr>
            <a:spLocks noChangeShapeType="1"/>
          </p:cNvSpPr>
          <p:nvPr/>
        </p:nvSpPr>
        <p:spPr bwMode="auto">
          <a:xfrm>
            <a:off x="3001963" y="4897438"/>
            <a:ext cx="647700" cy="287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 flipH="1" flipV="1">
            <a:off x="2786063" y="4105275"/>
            <a:ext cx="215900" cy="792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 flipV="1">
            <a:off x="3001963" y="4105275"/>
            <a:ext cx="503237" cy="792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1993900" y="6248400"/>
            <a:ext cx="10048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sz="2800" b="1">
                <a:latin typeface="Times New Roman" pitchFamily="18" charset="0"/>
              </a:rPr>
              <a:t>s</a:t>
            </a:r>
            <a:r>
              <a:rPr lang="hu-HU" sz="2800">
                <a:latin typeface="Times New Roman" pitchFamily="18" charset="0"/>
              </a:rPr>
              <a:t>(u,v)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3505200" y="5257800"/>
            <a:ext cx="2695575" cy="1068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sz="2800" b="1">
                <a:latin typeface="Times New Roman" pitchFamily="18" charset="0"/>
              </a:rPr>
              <a:t>Érintő(tangens):</a:t>
            </a:r>
          </a:p>
          <a:p>
            <a:pPr eaLnBrk="0" hangingPunct="0"/>
            <a:r>
              <a:rPr lang="hu-HU" sz="2800" b="1">
                <a:latin typeface="Times New Roman" pitchFamily="18" charset="0"/>
              </a:rPr>
              <a:t>T </a:t>
            </a:r>
            <a:r>
              <a:rPr lang="en-US" sz="2800" b="1">
                <a:latin typeface="Times New Roman" pitchFamily="18" charset="0"/>
              </a:rPr>
              <a:t>= </a:t>
            </a:r>
            <a:r>
              <a:rPr lang="hu-HU" sz="2800" b="1">
                <a:latin typeface="Times New Roman" pitchFamily="18" charset="0"/>
              </a:rPr>
              <a:t>s</a:t>
            </a:r>
            <a:r>
              <a:rPr lang="en-US" sz="3600" baseline="-25000">
                <a:latin typeface="Times New Roman" pitchFamily="18" charset="0"/>
              </a:rPr>
              <a:t>u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245770" name="Rectangle 10"/>
          <p:cNvSpPr>
            <a:spLocks noChangeArrowheads="1"/>
          </p:cNvSpPr>
          <p:nvPr/>
        </p:nvSpPr>
        <p:spPr bwMode="auto">
          <a:xfrm>
            <a:off x="1489075" y="3097213"/>
            <a:ext cx="1744663" cy="1068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Times New Roman" pitchFamily="18" charset="0"/>
              </a:rPr>
              <a:t>Binorm</a:t>
            </a:r>
            <a:r>
              <a:rPr lang="hu-HU" sz="2800" b="1">
                <a:latin typeface="Times New Roman" pitchFamily="18" charset="0"/>
              </a:rPr>
              <a:t>ál:</a:t>
            </a:r>
            <a:endParaRPr lang="en-US" sz="2800" b="1">
              <a:latin typeface="Times New Roman" pitchFamily="18" charset="0"/>
            </a:endParaRPr>
          </a:p>
          <a:p>
            <a:pPr eaLnBrk="0" hangingPunct="0"/>
            <a:r>
              <a:rPr lang="en-US" sz="2800" b="1">
                <a:latin typeface="Times New Roman" pitchFamily="18" charset="0"/>
              </a:rPr>
              <a:t>B</a:t>
            </a:r>
            <a:r>
              <a:rPr lang="hu-HU" sz="2800" b="1">
                <a:latin typeface="Times New Roman" pitchFamily="18" charset="0"/>
              </a:rPr>
              <a:t> </a:t>
            </a:r>
            <a:r>
              <a:rPr lang="en-US" sz="2800" b="1">
                <a:latin typeface="Times New Roman" pitchFamily="18" charset="0"/>
              </a:rPr>
              <a:t>= </a:t>
            </a:r>
            <a:r>
              <a:rPr lang="hu-HU" sz="2800" b="1">
                <a:latin typeface="Times New Roman" pitchFamily="18" charset="0"/>
              </a:rPr>
              <a:t>s</a:t>
            </a:r>
            <a:r>
              <a:rPr lang="en-US" sz="3600" baseline="-25000">
                <a:latin typeface="Times New Roman" pitchFamily="18" charset="0"/>
              </a:rPr>
              <a:t>v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3649663" y="3386138"/>
            <a:ext cx="18224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sz="2800" b="1">
                <a:latin typeface="Times New Roman" pitchFamily="18" charset="0"/>
              </a:rPr>
              <a:t>Normál:</a:t>
            </a:r>
          </a:p>
          <a:p>
            <a:pPr eaLnBrk="0" hangingPunct="0"/>
            <a:r>
              <a:rPr lang="en-US" sz="2800" b="1">
                <a:latin typeface="Times New Roman" pitchFamily="18" charset="0"/>
              </a:rPr>
              <a:t>N</a:t>
            </a:r>
            <a:r>
              <a:rPr lang="hu-HU" sz="2800" b="1">
                <a:latin typeface="Times New Roman" pitchFamily="18" charset="0"/>
              </a:rPr>
              <a:t> </a:t>
            </a:r>
            <a:r>
              <a:rPr lang="en-US" sz="2800" b="1">
                <a:latin typeface="Times New Roman" pitchFamily="18" charset="0"/>
              </a:rPr>
              <a:t>= s</a:t>
            </a:r>
            <a:r>
              <a:rPr lang="en-US" sz="3600" baseline="-25000">
                <a:latin typeface="Times New Roman" pitchFamily="18" charset="0"/>
              </a:rPr>
              <a:t>u </a:t>
            </a:r>
            <a:r>
              <a:rPr lang="en-US" sz="2800">
                <a:latin typeface="Times New Roman" pitchFamily="18" charset="0"/>
              </a:rPr>
              <a:t>x </a:t>
            </a:r>
            <a:r>
              <a:rPr lang="en-US" sz="2800" b="1">
                <a:latin typeface="Times New Roman" pitchFamily="18" charset="0"/>
              </a:rPr>
              <a:t>s</a:t>
            </a:r>
            <a:r>
              <a:rPr lang="en-US" sz="3600" baseline="-25000">
                <a:latin typeface="Times New Roman" pitchFamily="18" charset="0"/>
              </a:rPr>
              <a:t>v 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6384925" y="4392613"/>
            <a:ext cx="183515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sz="3200">
                <a:latin typeface="Times New Roman" pitchFamily="18" charset="0"/>
              </a:rPr>
              <a:t>B x N </a:t>
            </a:r>
            <a:r>
              <a:rPr lang="en-US" sz="3200">
                <a:latin typeface="Times New Roman" pitchFamily="18" charset="0"/>
              </a:rPr>
              <a:t>= T</a:t>
            </a:r>
          </a:p>
          <a:p>
            <a:pPr eaLnBrk="0" hangingPunct="0"/>
            <a:r>
              <a:rPr lang="hu-HU" sz="3200">
                <a:latin typeface="Times New Roman" pitchFamily="18" charset="0"/>
              </a:rPr>
              <a:t>N</a:t>
            </a:r>
            <a:r>
              <a:rPr lang="en-US" sz="3200">
                <a:latin typeface="Times New Roman" pitchFamily="18" charset="0"/>
              </a:rPr>
              <a:t> x </a:t>
            </a:r>
            <a:r>
              <a:rPr lang="hu-HU" sz="3200">
                <a:latin typeface="Times New Roman" pitchFamily="18" charset="0"/>
              </a:rPr>
              <a:t>T</a:t>
            </a:r>
            <a:r>
              <a:rPr lang="en-US" sz="3200">
                <a:latin typeface="Times New Roman" pitchFamily="18" charset="0"/>
              </a:rPr>
              <a:t>= B</a:t>
            </a: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6097588" y="4249738"/>
            <a:ext cx="2447925" cy="1439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Bump map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textúrában csak buckamagasság (elmozdulás a </a:t>
            </a:r>
            <a:r>
              <a:rPr lang="en-US"/>
              <a:t>“sima” </a:t>
            </a:r>
            <a:r>
              <a:rPr lang="hu-HU"/>
              <a:t>normál mentén)</a:t>
            </a:r>
          </a:p>
          <a:p>
            <a:pPr lvl="1"/>
            <a:r>
              <a:rPr lang="hu-HU"/>
              <a:t>ebből kell kiszámítani a</a:t>
            </a:r>
            <a:r>
              <a:rPr lang="en-US"/>
              <a:t> “r</a:t>
            </a:r>
            <a:r>
              <a:rPr lang="hu-HU"/>
              <a:t>ücskös” normálvektort az árnyaláshoz</a:t>
            </a: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Oval 4"/>
          <p:cNvSpPr>
            <a:spLocks noChangeArrowheads="1"/>
          </p:cNvSpPr>
          <p:nvPr/>
        </p:nvSpPr>
        <p:spPr bwMode="auto">
          <a:xfrm>
            <a:off x="228600" y="3048000"/>
            <a:ext cx="3048000" cy="2438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09" name="Freeform 5"/>
          <p:cNvSpPr>
            <a:spLocks/>
          </p:cNvSpPr>
          <p:nvPr/>
        </p:nvSpPr>
        <p:spPr bwMode="auto">
          <a:xfrm>
            <a:off x="0" y="2362200"/>
            <a:ext cx="3806825" cy="3709988"/>
          </a:xfrm>
          <a:custGeom>
            <a:avLst/>
            <a:gdLst/>
            <a:ahLst/>
            <a:cxnLst>
              <a:cxn ang="0">
                <a:pos x="301" y="1080"/>
              </a:cxn>
              <a:cxn ang="0">
                <a:pos x="415" y="749"/>
              </a:cxn>
              <a:cxn ang="0">
                <a:pos x="718" y="176"/>
              </a:cxn>
              <a:cxn ang="0">
                <a:pos x="1294" y="464"/>
              </a:cxn>
              <a:cxn ang="0">
                <a:pos x="1918" y="80"/>
              </a:cxn>
              <a:cxn ang="0">
                <a:pos x="2446" y="944"/>
              </a:cxn>
              <a:cxn ang="0">
                <a:pos x="3118" y="992"/>
              </a:cxn>
              <a:cxn ang="0">
                <a:pos x="2158" y="1520"/>
              </a:cxn>
              <a:cxn ang="0">
                <a:pos x="1918" y="1952"/>
              </a:cxn>
              <a:cxn ang="0">
                <a:pos x="1438" y="1520"/>
              </a:cxn>
              <a:cxn ang="0">
                <a:pos x="718" y="1904"/>
              </a:cxn>
              <a:cxn ang="0">
                <a:pos x="574" y="1280"/>
              </a:cxn>
              <a:cxn ang="0">
                <a:pos x="46" y="1184"/>
              </a:cxn>
              <a:cxn ang="0">
                <a:pos x="301" y="1080"/>
              </a:cxn>
            </a:cxnLst>
            <a:rect l="0" t="0" r="r" b="b"/>
            <a:pathLst>
              <a:path w="3166" h="1952">
                <a:moveTo>
                  <a:pt x="301" y="1080"/>
                </a:moveTo>
                <a:cubicBezTo>
                  <a:pt x="362" y="1008"/>
                  <a:pt x="346" y="900"/>
                  <a:pt x="415" y="749"/>
                </a:cubicBezTo>
                <a:cubicBezTo>
                  <a:pt x="484" y="598"/>
                  <a:pt x="572" y="224"/>
                  <a:pt x="718" y="176"/>
                </a:cubicBezTo>
                <a:cubicBezTo>
                  <a:pt x="864" y="128"/>
                  <a:pt x="1094" y="480"/>
                  <a:pt x="1294" y="464"/>
                </a:cubicBezTo>
                <a:cubicBezTo>
                  <a:pt x="1494" y="448"/>
                  <a:pt x="1726" y="0"/>
                  <a:pt x="1918" y="80"/>
                </a:cubicBezTo>
                <a:cubicBezTo>
                  <a:pt x="2110" y="160"/>
                  <a:pt x="2246" y="792"/>
                  <a:pt x="2446" y="944"/>
                </a:cubicBezTo>
                <a:cubicBezTo>
                  <a:pt x="2646" y="1096"/>
                  <a:pt x="3166" y="896"/>
                  <a:pt x="3118" y="992"/>
                </a:cubicBezTo>
                <a:cubicBezTo>
                  <a:pt x="3070" y="1088"/>
                  <a:pt x="2358" y="1360"/>
                  <a:pt x="2158" y="1520"/>
                </a:cubicBezTo>
                <a:cubicBezTo>
                  <a:pt x="1958" y="1680"/>
                  <a:pt x="2038" y="1952"/>
                  <a:pt x="1918" y="1952"/>
                </a:cubicBezTo>
                <a:cubicBezTo>
                  <a:pt x="1798" y="1952"/>
                  <a:pt x="1638" y="1528"/>
                  <a:pt x="1438" y="1520"/>
                </a:cubicBezTo>
                <a:cubicBezTo>
                  <a:pt x="1238" y="1512"/>
                  <a:pt x="862" y="1944"/>
                  <a:pt x="718" y="1904"/>
                </a:cubicBezTo>
                <a:cubicBezTo>
                  <a:pt x="574" y="1864"/>
                  <a:pt x="686" y="1400"/>
                  <a:pt x="574" y="1280"/>
                </a:cubicBezTo>
                <a:cubicBezTo>
                  <a:pt x="462" y="1160"/>
                  <a:pt x="92" y="1217"/>
                  <a:pt x="46" y="1184"/>
                </a:cubicBezTo>
                <a:cubicBezTo>
                  <a:pt x="0" y="1151"/>
                  <a:pt x="245" y="1112"/>
                  <a:pt x="301" y="1080"/>
                </a:cubicBezTo>
                <a:close/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3886200" y="1930400"/>
            <a:ext cx="5130800" cy="334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sz="2800" b="1">
                <a:latin typeface="Times New Roman" pitchFamily="18" charset="0"/>
              </a:rPr>
              <a:t>s</a:t>
            </a:r>
            <a:r>
              <a:rPr lang="hu-HU" sz="2800">
                <a:latin typeface="Times New Roman" pitchFamily="18" charset="0"/>
              </a:rPr>
              <a:t>(u,v): sima felület</a:t>
            </a:r>
          </a:p>
          <a:p>
            <a:pPr eaLnBrk="0" hangingPunct="0"/>
            <a:r>
              <a:rPr lang="hu-HU" sz="2800" b="1">
                <a:latin typeface="Times New Roman" pitchFamily="18" charset="0"/>
              </a:rPr>
              <a:t>r</a:t>
            </a:r>
            <a:r>
              <a:rPr lang="hu-HU" sz="2800">
                <a:latin typeface="Times New Roman" pitchFamily="18" charset="0"/>
              </a:rPr>
              <a:t>(u,v): rücskös felület</a:t>
            </a:r>
          </a:p>
          <a:p>
            <a:pPr eaLnBrk="0" hangingPunct="0"/>
            <a:endParaRPr lang="hu-HU" sz="1000">
              <a:latin typeface="Times New Roman" pitchFamily="18" charset="0"/>
            </a:endParaRPr>
          </a:p>
          <a:p>
            <a:pPr eaLnBrk="0" hangingPunct="0"/>
            <a:r>
              <a:rPr lang="hu-HU" sz="2800" b="1">
                <a:latin typeface="Times New Roman" pitchFamily="18" charset="0"/>
              </a:rPr>
              <a:t>r</a:t>
            </a:r>
            <a:r>
              <a:rPr lang="hu-HU" sz="2800">
                <a:latin typeface="Times New Roman" pitchFamily="18" charset="0"/>
              </a:rPr>
              <a:t>(u,v) = </a:t>
            </a:r>
            <a:r>
              <a:rPr lang="hu-HU" sz="2800" b="1">
                <a:latin typeface="Times New Roman" pitchFamily="18" charset="0"/>
              </a:rPr>
              <a:t>s</a:t>
            </a:r>
            <a:r>
              <a:rPr lang="hu-HU" sz="2800">
                <a:latin typeface="Times New Roman" pitchFamily="18" charset="0"/>
              </a:rPr>
              <a:t>(u,v) </a:t>
            </a:r>
            <a:r>
              <a:rPr lang="en-US" sz="2800">
                <a:latin typeface="Times New Roman" pitchFamily="18" charset="0"/>
              </a:rPr>
              <a:t>+ d(u,v) </a:t>
            </a:r>
            <a:r>
              <a:rPr lang="hu-HU" sz="2800" b="1">
                <a:latin typeface="Times New Roman" pitchFamily="18" charset="0"/>
              </a:rPr>
              <a:t>N</a:t>
            </a:r>
            <a:r>
              <a:rPr lang="hu-HU" sz="2800">
                <a:latin typeface="Times New Roman" pitchFamily="18" charset="0"/>
              </a:rPr>
              <a:t>(u,v)</a:t>
            </a:r>
            <a:endParaRPr lang="en-US" sz="3600" baseline="-25000">
              <a:latin typeface="Times New Roman" pitchFamily="18" charset="0"/>
            </a:endParaRPr>
          </a:p>
          <a:p>
            <a:pPr eaLnBrk="0" hangingPunct="0"/>
            <a:endParaRPr lang="en-US" sz="1000" baseline="-25000">
              <a:latin typeface="Times New Roman" pitchFamily="18" charset="0"/>
            </a:endParaRPr>
          </a:p>
          <a:p>
            <a:pPr eaLnBrk="0" hangingPunct="0"/>
            <a:r>
              <a:rPr lang="en-US" sz="2800" b="1">
                <a:latin typeface="Symbol" pitchFamily="18" charset="2"/>
                <a:sym typeface="Symbol" pitchFamily="18" charset="2"/>
              </a:rPr>
              <a:t></a:t>
            </a:r>
            <a:r>
              <a:rPr lang="en-US" sz="3600" baseline="-25000">
                <a:latin typeface="Times New Roman" pitchFamily="18" charset="0"/>
              </a:rPr>
              <a:t> </a:t>
            </a:r>
            <a:r>
              <a:rPr lang="hu-HU" sz="2800">
                <a:latin typeface="Times New Roman" pitchFamily="18" charset="0"/>
              </a:rPr>
              <a:t>= </a:t>
            </a:r>
            <a:r>
              <a:rPr lang="hu-HU" sz="2800" b="1">
                <a:latin typeface="Times New Roman" pitchFamily="18" charset="0"/>
              </a:rPr>
              <a:t>r</a:t>
            </a:r>
            <a:r>
              <a:rPr lang="en-US" sz="3600" baseline="-25000">
                <a:latin typeface="Times New Roman" pitchFamily="18" charset="0"/>
              </a:rPr>
              <a:t>u </a:t>
            </a:r>
            <a:r>
              <a:rPr lang="en-US" sz="2800">
                <a:latin typeface="Times New Roman" pitchFamily="18" charset="0"/>
              </a:rPr>
              <a:t>x </a:t>
            </a:r>
            <a:r>
              <a:rPr lang="hu-HU" sz="2800" b="1">
                <a:latin typeface="Times New Roman" pitchFamily="18" charset="0"/>
              </a:rPr>
              <a:t>r</a:t>
            </a:r>
            <a:r>
              <a:rPr lang="en-US" sz="3600" baseline="-25000">
                <a:latin typeface="Times New Roman" pitchFamily="18" charset="0"/>
              </a:rPr>
              <a:t>v </a:t>
            </a:r>
            <a:r>
              <a:rPr lang="hu-HU" sz="2800">
                <a:latin typeface="Times New Roman" pitchFamily="18" charset="0"/>
              </a:rPr>
              <a:t>= </a:t>
            </a:r>
          </a:p>
          <a:p>
            <a:pPr eaLnBrk="0" hangingPunct="0"/>
            <a:r>
              <a:rPr lang="hu-HU" sz="2800">
                <a:latin typeface="Times New Roman" pitchFamily="18" charset="0"/>
              </a:rPr>
              <a:t>(</a:t>
            </a:r>
            <a:r>
              <a:rPr lang="hu-HU" sz="2800" b="1">
                <a:latin typeface="Times New Roman" pitchFamily="18" charset="0"/>
              </a:rPr>
              <a:t>s</a:t>
            </a:r>
            <a:r>
              <a:rPr lang="en-US" sz="3600" baseline="-25000">
                <a:latin typeface="Times New Roman" pitchFamily="18" charset="0"/>
              </a:rPr>
              <a:t>u</a:t>
            </a:r>
            <a:r>
              <a:rPr lang="hu-HU" sz="2800" b="1">
                <a:latin typeface="Times New Roman" pitchFamily="18" charset="0"/>
              </a:rPr>
              <a:t>+</a:t>
            </a:r>
            <a:r>
              <a:rPr lang="en-US" sz="2800">
                <a:latin typeface="Times New Roman" pitchFamily="18" charset="0"/>
              </a:rPr>
              <a:t>d</a:t>
            </a:r>
            <a:r>
              <a:rPr lang="en-US" sz="3600" baseline="-25000">
                <a:latin typeface="Times New Roman" pitchFamily="18" charset="0"/>
              </a:rPr>
              <a:t>u</a:t>
            </a:r>
            <a:r>
              <a:rPr lang="hu-HU" sz="2800" b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+d </a:t>
            </a:r>
            <a:r>
              <a:rPr lang="hu-HU" sz="2800" b="1">
                <a:latin typeface="Times New Roman" pitchFamily="18" charset="0"/>
              </a:rPr>
              <a:t>N</a:t>
            </a:r>
            <a:r>
              <a:rPr lang="en-US" sz="3600" baseline="-25000">
                <a:latin typeface="Times New Roman" pitchFamily="18" charset="0"/>
              </a:rPr>
              <a:t>u</a:t>
            </a:r>
            <a:r>
              <a:rPr lang="hu-HU" sz="2800">
                <a:latin typeface="Times New Roman" pitchFamily="18" charset="0"/>
              </a:rPr>
              <a:t>) x (</a:t>
            </a:r>
            <a:r>
              <a:rPr lang="hu-HU" sz="2800" b="1">
                <a:latin typeface="Times New Roman" pitchFamily="18" charset="0"/>
              </a:rPr>
              <a:t>s</a:t>
            </a:r>
            <a:r>
              <a:rPr lang="en-US" sz="3600" baseline="-25000">
                <a:latin typeface="Times New Roman" pitchFamily="18" charset="0"/>
              </a:rPr>
              <a:t>v</a:t>
            </a:r>
            <a:r>
              <a:rPr lang="hu-HU" sz="2800" b="1">
                <a:latin typeface="Times New Roman" pitchFamily="18" charset="0"/>
              </a:rPr>
              <a:t>+</a:t>
            </a:r>
            <a:r>
              <a:rPr lang="en-US" sz="2800">
                <a:latin typeface="Times New Roman" pitchFamily="18" charset="0"/>
              </a:rPr>
              <a:t>d</a:t>
            </a:r>
            <a:r>
              <a:rPr lang="en-US" sz="3600" baseline="-25000">
                <a:latin typeface="Times New Roman" pitchFamily="18" charset="0"/>
              </a:rPr>
              <a:t>v</a:t>
            </a:r>
            <a:r>
              <a:rPr lang="hu-HU" sz="2800" b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+d </a:t>
            </a:r>
            <a:r>
              <a:rPr lang="hu-HU" sz="2800" b="1">
                <a:latin typeface="Times New Roman" pitchFamily="18" charset="0"/>
              </a:rPr>
              <a:t>N</a:t>
            </a:r>
            <a:r>
              <a:rPr lang="en-US" sz="3600" baseline="-25000">
                <a:latin typeface="Times New Roman" pitchFamily="18" charset="0"/>
              </a:rPr>
              <a:t>v</a:t>
            </a:r>
            <a:r>
              <a:rPr lang="hu-HU" sz="2800">
                <a:latin typeface="Times New Roman" pitchFamily="18" charset="0"/>
              </a:rPr>
              <a:t>)=</a:t>
            </a:r>
          </a:p>
          <a:p>
            <a:pPr eaLnBrk="0" hangingPunct="0"/>
            <a:endParaRPr lang="hu-HU" sz="2800">
              <a:latin typeface="Times New Roman" pitchFamily="18" charset="0"/>
            </a:endParaRPr>
          </a:p>
          <a:p>
            <a:pPr eaLnBrk="0" hangingPunct="0"/>
            <a:r>
              <a:rPr lang="hu-HU" sz="2800" b="1">
                <a:latin typeface="Times New Roman" pitchFamily="18" charset="0"/>
              </a:rPr>
              <a:t>s</a:t>
            </a:r>
            <a:r>
              <a:rPr lang="en-US" sz="3600" baseline="-25000">
                <a:latin typeface="Times New Roman" pitchFamily="18" charset="0"/>
              </a:rPr>
              <a:t>u </a:t>
            </a:r>
            <a:r>
              <a:rPr lang="hu-HU" sz="2800">
                <a:latin typeface="Times New Roman" pitchFamily="18" charset="0"/>
              </a:rPr>
              <a:t>x </a:t>
            </a:r>
            <a:r>
              <a:rPr lang="hu-HU" sz="2800" b="1">
                <a:latin typeface="Times New Roman" pitchFamily="18" charset="0"/>
              </a:rPr>
              <a:t>s</a:t>
            </a:r>
            <a:r>
              <a:rPr lang="en-US" sz="3600" baseline="-25000">
                <a:latin typeface="Times New Roman" pitchFamily="18" charset="0"/>
              </a:rPr>
              <a:t>v </a:t>
            </a:r>
            <a:r>
              <a:rPr lang="hu-HU" sz="2800" b="1">
                <a:latin typeface="Times New Roman" pitchFamily="18" charset="0"/>
              </a:rPr>
              <a:t>+ (</a:t>
            </a:r>
            <a:r>
              <a:rPr lang="en-US" sz="2800">
                <a:latin typeface="Times New Roman" pitchFamily="18" charset="0"/>
              </a:rPr>
              <a:t>d</a:t>
            </a:r>
            <a:r>
              <a:rPr lang="en-US" sz="3600" baseline="-25000">
                <a:latin typeface="Times New Roman" pitchFamily="18" charset="0"/>
              </a:rPr>
              <a:t>u</a:t>
            </a:r>
            <a:r>
              <a:rPr lang="hu-HU" sz="2800" b="1">
                <a:latin typeface="Times New Roman" pitchFamily="18" charset="0"/>
              </a:rPr>
              <a:t>N</a:t>
            </a:r>
            <a:r>
              <a:rPr lang="en-US" sz="2800" b="1">
                <a:latin typeface="Times New Roman" pitchFamily="18" charset="0"/>
              </a:rPr>
              <a:t> </a:t>
            </a:r>
            <a:r>
              <a:rPr lang="hu-HU" sz="2800">
                <a:latin typeface="Times New Roman" pitchFamily="18" charset="0"/>
              </a:rPr>
              <a:t>x </a:t>
            </a:r>
            <a:r>
              <a:rPr lang="hu-HU" sz="2800" b="1">
                <a:latin typeface="Times New Roman" pitchFamily="18" charset="0"/>
              </a:rPr>
              <a:t>s</a:t>
            </a:r>
            <a:r>
              <a:rPr lang="en-US" sz="3600" baseline="-25000">
                <a:latin typeface="Times New Roman" pitchFamily="18" charset="0"/>
              </a:rPr>
              <a:t>v </a:t>
            </a:r>
            <a:r>
              <a:rPr lang="en-US" sz="2800">
                <a:latin typeface="Times New Roman" pitchFamily="18" charset="0"/>
              </a:rPr>
              <a:t>+ d</a:t>
            </a:r>
            <a:r>
              <a:rPr lang="en-US" sz="3600" baseline="-25000">
                <a:latin typeface="Times New Roman" pitchFamily="18" charset="0"/>
              </a:rPr>
              <a:t>v </a:t>
            </a:r>
            <a:r>
              <a:rPr lang="hu-HU" sz="2800" b="1">
                <a:latin typeface="Times New Roman" pitchFamily="18" charset="0"/>
              </a:rPr>
              <a:t>s</a:t>
            </a:r>
            <a:r>
              <a:rPr lang="en-US" sz="3600" baseline="-25000">
                <a:latin typeface="Times New Roman" pitchFamily="18" charset="0"/>
              </a:rPr>
              <a:t>u </a:t>
            </a:r>
            <a:r>
              <a:rPr lang="hu-HU" sz="2800">
                <a:latin typeface="Times New Roman" pitchFamily="18" charset="0"/>
              </a:rPr>
              <a:t>x </a:t>
            </a:r>
            <a:r>
              <a:rPr lang="hu-HU" sz="2800" b="1">
                <a:latin typeface="Times New Roman" pitchFamily="18" charset="0"/>
              </a:rPr>
              <a:t>N</a:t>
            </a:r>
            <a:r>
              <a:rPr lang="en-US" sz="2800" b="1">
                <a:latin typeface="Times New Roman" pitchFamily="18" charset="0"/>
              </a:rPr>
              <a:t>)</a:t>
            </a:r>
            <a:endParaRPr lang="hu-HU" sz="2800" b="1">
              <a:latin typeface="Times New Roman" pitchFamily="18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 flipH="1" flipV="1">
            <a:off x="755650" y="2060575"/>
            <a:ext cx="358775" cy="10255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611188" y="1412875"/>
            <a:ext cx="47783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N</a:t>
            </a:r>
            <a:endParaRPr lang="hu-HU" sz="3200" baseline="-25000">
              <a:latin typeface="Times New Roman" pitchFamily="18" charset="0"/>
            </a:endParaRPr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1331913" y="3357563"/>
            <a:ext cx="10445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d(u,v)</a:t>
            </a:r>
            <a:endParaRPr lang="hu-HU" sz="2800">
              <a:latin typeface="Times New Roman" pitchFamily="18" charset="0"/>
            </a:endParaRPr>
          </a:p>
        </p:txBody>
      </p:sp>
      <p:sp>
        <p:nvSpPr>
          <p:cNvPr id="251914" name="AutoShape 10"/>
          <p:cNvSpPr>
            <a:spLocks/>
          </p:cNvSpPr>
          <p:nvPr/>
        </p:nvSpPr>
        <p:spPr bwMode="auto">
          <a:xfrm rot="-898945">
            <a:off x="1176338" y="2562225"/>
            <a:ext cx="215900" cy="617538"/>
          </a:xfrm>
          <a:prstGeom prst="rightBrace">
            <a:avLst>
              <a:gd name="adj1" fmla="val 23836"/>
              <a:gd name="adj2" fmla="val 4618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5" name="Line 11"/>
          <p:cNvSpPr>
            <a:spLocks noChangeShapeType="1"/>
          </p:cNvSpPr>
          <p:nvPr/>
        </p:nvSpPr>
        <p:spPr bwMode="auto">
          <a:xfrm flipH="1">
            <a:off x="8101013" y="3789363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 flipH="1">
            <a:off x="5580063" y="3933825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7" name="Rectangle 13"/>
          <p:cNvSpPr>
            <a:spLocks noChangeArrowheads="1"/>
          </p:cNvSpPr>
          <p:nvPr/>
        </p:nvSpPr>
        <p:spPr bwMode="auto">
          <a:xfrm>
            <a:off x="5216525" y="4602163"/>
            <a:ext cx="35814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5292725" y="5445125"/>
            <a:ext cx="3354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Normálvektor perturbáció</a:t>
            </a:r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4149725" y="5440363"/>
            <a:ext cx="441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Times New Roman" pitchFamily="18" charset="0"/>
              </a:rPr>
              <a:t>N</a:t>
            </a:r>
            <a:endParaRPr lang="hu-HU" sz="2800" b="1">
              <a:latin typeface="Times New Roman" pitchFamily="18" charset="0"/>
            </a:endParaRPr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3844925" y="4602163"/>
            <a:ext cx="1143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4067175" y="6092825"/>
            <a:ext cx="26987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Times New Roman" pitchFamily="18" charset="0"/>
              </a:rPr>
              <a:t>N</a:t>
            </a:r>
            <a:r>
              <a:rPr lang="en-US" sz="3600" baseline="-25000">
                <a:latin typeface="Times New Roman" pitchFamily="18" charset="0"/>
              </a:rPr>
              <a:t> </a:t>
            </a:r>
            <a:r>
              <a:rPr lang="hu-HU" sz="2800" b="1">
                <a:latin typeface="Times New Roman" pitchFamily="18" charset="0"/>
              </a:rPr>
              <a:t>+ (</a:t>
            </a:r>
            <a:r>
              <a:rPr lang="en-US" sz="2800">
                <a:latin typeface="Times New Roman" pitchFamily="18" charset="0"/>
              </a:rPr>
              <a:t>d</a:t>
            </a:r>
            <a:r>
              <a:rPr lang="en-US" sz="3600" baseline="-25000">
                <a:latin typeface="Times New Roman" pitchFamily="18" charset="0"/>
              </a:rPr>
              <a:t>u </a:t>
            </a:r>
            <a:r>
              <a:rPr lang="en-US" sz="2800" b="1">
                <a:latin typeface="Times New Roman" pitchFamily="18" charset="0"/>
              </a:rPr>
              <a:t>T</a:t>
            </a:r>
            <a:r>
              <a:rPr lang="en-US" sz="3600" baseline="-250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+ d</a:t>
            </a:r>
            <a:r>
              <a:rPr lang="en-US" sz="3600" baseline="-25000">
                <a:latin typeface="Times New Roman" pitchFamily="18" charset="0"/>
              </a:rPr>
              <a:t>v </a:t>
            </a:r>
            <a:r>
              <a:rPr lang="en-US" sz="2800" b="1">
                <a:latin typeface="Times New Roman" pitchFamily="18" charset="0"/>
              </a:rPr>
              <a:t>B)</a:t>
            </a:r>
            <a:endParaRPr lang="hu-HU" sz="2800" b="1">
              <a:latin typeface="Times New Roman" pitchFamily="18" charset="0"/>
            </a:endParaRPr>
          </a:p>
        </p:txBody>
      </p:sp>
      <p:sp>
        <p:nvSpPr>
          <p:cNvPr id="251922" name="Rectangle 18"/>
          <p:cNvSpPr>
            <a:spLocks noChangeArrowheads="1"/>
          </p:cNvSpPr>
          <p:nvPr/>
        </p:nvSpPr>
        <p:spPr bwMode="auto">
          <a:xfrm>
            <a:off x="3851275" y="6092825"/>
            <a:ext cx="3313113" cy="576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 flipV="1">
            <a:off x="1042988" y="2060575"/>
            <a:ext cx="649287" cy="647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24" name="Rectangle 20"/>
          <p:cNvSpPr>
            <a:spLocks noChangeArrowheads="1"/>
          </p:cNvSpPr>
          <p:nvPr/>
        </p:nvSpPr>
        <p:spPr bwMode="auto">
          <a:xfrm>
            <a:off x="1692275" y="1773238"/>
            <a:ext cx="6588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Nr</a:t>
            </a:r>
            <a:endParaRPr lang="hu-HU" sz="3200" baseline="-25000">
              <a:latin typeface="Times New Roman" pitchFamily="18" charset="0"/>
            </a:endParaRPr>
          </a:p>
        </p:txBody>
      </p:sp>
      <p:sp>
        <p:nvSpPr>
          <p:cNvPr id="251925" name="Line 21"/>
          <p:cNvSpPr>
            <a:spLocks noChangeShapeType="1"/>
          </p:cNvSpPr>
          <p:nvPr/>
        </p:nvSpPr>
        <p:spPr bwMode="auto">
          <a:xfrm>
            <a:off x="1403350" y="2852738"/>
            <a:ext cx="43180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192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Normálvektor a buck</a:t>
            </a:r>
            <a:r>
              <a:rPr lang="en-US"/>
              <a:t>a</a:t>
            </a:r>
            <a:r>
              <a:rPr lang="hu-HU"/>
              <a:t>deriváltakból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Normal map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ugyanaz, csak nem kell a deriváltakkal vacakolni, mert előre ki van számítva és letárolva</a:t>
            </a:r>
            <a:endParaRPr lang="en-US"/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228600" y="2895600"/>
            <a:ext cx="8077200" cy="36576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float4 psNormalMapped(VS_OUTPUT IN) : COLOR</a:t>
            </a:r>
            <a:endParaRPr lang="hu-HU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{</a:t>
            </a:r>
            <a:endParaRPr lang="hu-HU" b="1">
              <a:latin typeface="Courier New" pitchFamily="49" charset="0"/>
            </a:endParaRPr>
          </a:p>
          <a:p>
            <a:r>
              <a:rPr lang="en-US" b="1">
                <a:solidFill>
                  <a:srgbClr val="009900"/>
                </a:solidFill>
                <a:latin typeface="Courier New" pitchFamily="49" charset="0"/>
              </a:rPr>
              <a:t>//m</a:t>
            </a:r>
            <a:r>
              <a:rPr lang="hu-HU" b="1">
                <a:solidFill>
                  <a:srgbClr val="009900"/>
                </a:solidFill>
                <a:latin typeface="Courier New" pitchFamily="49" charset="0"/>
              </a:rPr>
              <a:t>átrix a vektorokból</a:t>
            </a:r>
          </a:p>
          <a:p>
            <a:r>
              <a:rPr lang="en-US" b="1">
                <a:latin typeface="Courier New" pitchFamily="49" charset="0"/>
              </a:rPr>
              <a:t>float3x3 ModelToTangent = </a:t>
            </a:r>
            <a:endParaRPr lang="hu-HU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TransfModelToTangent(IN.Tangent, IN.Binormal, IN.Normal );</a:t>
            </a:r>
            <a:endParaRPr lang="hu-HU" b="1">
              <a:latin typeface="Courier New" pitchFamily="49" charset="0"/>
            </a:endParaRPr>
          </a:p>
          <a:p>
            <a:r>
              <a:rPr lang="en-US" b="1">
                <a:solidFill>
                  <a:srgbClr val="009900"/>
                </a:solidFill>
                <a:latin typeface="Courier New" pitchFamily="49" charset="0"/>
              </a:rPr>
              <a:t>//</a:t>
            </a:r>
            <a:r>
              <a:rPr lang="hu-HU" b="1">
                <a:solidFill>
                  <a:srgbClr val="009900"/>
                </a:solidFill>
                <a:latin typeface="Courier New" pitchFamily="49" charset="0"/>
              </a:rPr>
              <a:t>tangent space normál kiolvasása</a:t>
            </a:r>
          </a:p>
          <a:p>
            <a:r>
              <a:rPr lang="en-US" b="1">
                <a:latin typeface="Courier New" pitchFamily="49" charset="0"/>
              </a:rPr>
              <a:t>float3 tNormal = tex2D(</a:t>
            </a:r>
            <a:r>
              <a:rPr lang="hu-HU" b="1">
                <a:latin typeface="Courier New" pitchFamily="49" charset="0"/>
              </a:rPr>
              <a:t>Normal</a:t>
            </a:r>
            <a:r>
              <a:rPr lang="en-US" b="1">
                <a:latin typeface="Courier New" pitchFamily="49" charset="0"/>
              </a:rPr>
              <a:t>MapSampler, IN.TexCoord).rgb;</a:t>
            </a:r>
            <a:endParaRPr lang="hu-HU" b="1">
              <a:latin typeface="Courier New" pitchFamily="49" charset="0"/>
            </a:endParaRPr>
          </a:p>
          <a:p>
            <a:r>
              <a:rPr lang="en-US" b="1">
                <a:solidFill>
                  <a:srgbClr val="009900"/>
                </a:solidFill>
                <a:latin typeface="Courier New" pitchFamily="49" charset="0"/>
              </a:rPr>
              <a:t>//vil</a:t>
            </a:r>
            <a:r>
              <a:rPr lang="hu-HU" b="1">
                <a:solidFill>
                  <a:srgbClr val="009900"/>
                </a:solidFill>
                <a:latin typeface="Courier New" pitchFamily="49" charset="0"/>
              </a:rPr>
              <a:t>ág normál</a:t>
            </a:r>
          </a:p>
          <a:p>
            <a:r>
              <a:rPr lang="en-US" b="1">
                <a:latin typeface="Courier New" pitchFamily="49" charset="0"/>
              </a:rPr>
              <a:t>float3 mNormal = normalize( mul( tNormal, ModelToTangent ) );</a:t>
            </a:r>
            <a:endParaRPr lang="hu-HU" b="1">
              <a:latin typeface="Courier New" pitchFamily="49" charset="0"/>
            </a:endParaRPr>
          </a:p>
          <a:p>
            <a:r>
              <a:rPr lang="en-US" b="1">
                <a:solidFill>
                  <a:srgbClr val="009900"/>
                </a:solidFill>
                <a:latin typeface="Courier New" pitchFamily="49" charset="0"/>
              </a:rPr>
              <a:t>//ezzel lehet </a:t>
            </a:r>
            <a:r>
              <a:rPr lang="hu-HU" b="1">
                <a:solidFill>
                  <a:srgbClr val="009900"/>
                </a:solidFill>
                <a:latin typeface="Courier New" pitchFamily="49" charset="0"/>
              </a:rPr>
              <a:t>árnyalni</a:t>
            </a:r>
          </a:p>
          <a:p>
            <a:r>
              <a:rPr lang="hu-HU" b="1">
                <a:solidFill>
                  <a:srgbClr val="00FF00"/>
                </a:solidFill>
                <a:latin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712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03" name="Line 27"/>
          <p:cNvSpPr>
            <a:spLocks noChangeShapeType="1"/>
          </p:cNvSpPr>
          <p:nvPr/>
        </p:nvSpPr>
        <p:spPr bwMode="auto">
          <a:xfrm>
            <a:off x="4800600" y="4343400"/>
            <a:ext cx="0" cy="11430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Parallax map</a:t>
            </a: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normal map </a:t>
            </a:r>
            <a:r>
              <a:rPr lang="en-US"/>
              <a:t>+ kis tr</a:t>
            </a:r>
            <a:r>
              <a:rPr lang="hu-HU"/>
              <a:t>ükk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új pozícióval aztán normal map </a:t>
            </a:r>
            <a:r>
              <a:rPr lang="en-US"/>
              <a:t>+ texture map</a:t>
            </a:r>
          </a:p>
        </p:txBody>
      </p:sp>
      <p:sp>
        <p:nvSpPr>
          <p:cNvPr id="254980" name="Freeform 4"/>
          <p:cNvSpPr>
            <a:spLocks/>
          </p:cNvSpPr>
          <p:nvPr/>
        </p:nvSpPr>
        <p:spPr bwMode="auto">
          <a:xfrm>
            <a:off x="1752600" y="4064000"/>
            <a:ext cx="5486400" cy="876300"/>
          </a:xfrm>
          <a:custGeom>
            <a:avLst/>
            <a:gdLst/>
            <a:ahLst/>
            <a:cxnLst>
              <a:cxn ang="0">
                <a:pos x="0" y="416"/>
              </a:cxn>
              <a:cxn ang="0">
                <a:pos x="432" y="416"/>
              </a:cxn>
              <a:cxn ang="0">
                <a:pos x="528" y="176"/>
              </a:cxn>
              <a:cxn ang="0">
                <a:pos x="1008" y="224"/>
              </a:cxn>
              <a:cxn ang="0">
                <a:pos x="1488" y="128"/>
              </a:cxn>
              <a:cxn ang="0">
                <a:pos x="1584" y="368"/>
              </a:cxn>
              <a:cxn ang="0">
                <a:pos x="1888" y="552"/>
              </a:cxn>
              <a:cxn ang="0">
                <a:pos x="2208" y="368"/>
              </a:cxn>
              <a:cxn ang="0">
                <a:pos x="2680" y="32"/>
              </a:cxn>
              <a:cxn ang="0">
                <a:pos x="3072" y="176"/>
              </a:cxn>
              <a:cxn ang="0">
                <a:pos x="3456" y="320"/>
              </a:cxn>
            </a:cxnLst>
            <a:rect l="0" t="0" r="r" b="b"/>
            <a:pathLst>
              <a:path w="3456" h="552">
                <a:moveTo>
                  <a:pt x="0" y="416"/>
                </a:moveTo>
                <a:cubicBezTo>
                  <a:pt x="172" y="436"/>
                  <a:pt x="344" y="456"/>
                  <a:pt x="432" y="416"/>
                </a:cubicBezTo>
                <a:cubicBezTo>
                  <a:pt x="520" y="376"/>
                  <a:pt x="432" y="208"/>
                  <a:pt x="528" y="176"/>
                </a:cubicBezTo>
                <a:cubicBezTo>
                  <a:pt x="624" y="144"/>
                  <a:pt x="848" y="232"/>
                  <a:pt x="1008" y="224"/>
                </a:cubicBezTo>
                <a:cubicBezTo>
                  <a:pt x="1168" y="216"/>
                  <a:pt x="1392" y="104"/>
                  <a:pt x="1488" y="128"/>
                </a:cubicBezTo>
                <a:cubicBezTo>
                  <a:pt x="1584" y="152"/>
                  <a:pt x="1517" y="297"/>
                  <a:pt x="1584" y="368"/>
                </a:cubicBezTo>
                <a:cubicBezTo>
                  <a:pt x="1651" y="439"/>
                  <a:pt x="1784" y="552"/>
                  <a:pt x="1888" y="552"/>
                </a:cubicBezTo>
                <a:cubicBezTo>
                  <a:pt x="1992" y="552"/>
                  <a:pt x="2076" y="455"/>
                  <a:pt x="2208" y="368"/>
                </a:cubicBezTo>
                <a:cubicBezTo>
                  <a:pt x="2340" y="281"/>
                  <a:pt x="2536" y="64"/>
                  <a:pt x="2680" y="32"/>
                </a:cubicBezTo>
                <a:cubicBezTo>
                  <a:pt x="2824" y="0"/>
                  <a:pt x="2943" y="128"/>
                  <a:pt x="3072" y="176"/>
                </a:cubicBezTo>
                <a:cubicBezTo>
                  <a:pt x="3201" y="224"/>
                  <a:pt x="3324" y="248"/>
                  <a:pt x="3456" y="320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6934200" y="4038600"/>
            <a:ext cx="16446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rücskös felület</a:t>
            </a:r>
            <a:endParaRPr lang="en-US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1524000" y="4724400"/>
            <a:ext cx="6477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6858000" y="4876800"/>
            <a:ext cx="15557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eredeti felület</a:t>
            </a:r>
            <a:endParaRPr lang="en-US"/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1219200" y="2514600"/>
            <a:ext cx="2743200" cy="2209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985" name="Line 9"/>
          <p:cNvSpPr>
            <a:spLocks noChangeShapeType="1"/>
          </p:cNvSpPr>
          <p:nvPr/>
        </p:nvSpPr>
        <p:spPr bwMode="auto">
          <a:xfrm flipV="1">
            <a:off x="3962400" y="4267200"/>
            <a:ext cx="0" cy="4572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986" name="Line 10"/>
          <p:cNvSpPr>
            <a:spLocks noChangeShapeType="1"/>
          </p:cNvSpPr>
          <p:nvPr/>
        </p:nvSpPr>
        <p:spPr bwMode="auto">
          <a:xfrm flipH="1">
            <a:off x="685800" y="4267200"/>
            <a:ext cx="3962400" cy="762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609600" y="3810000"/>
            <a:ext cx="16446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közelítő felület</a:t>
            </a:r>
            <a:endParaRPr lang="en-US"/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 flipV="1">
            <a:off x="3429000" y="4267200"/>
            <a:ext cx="0" cy="4572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4989" name="Text Box 13"/>
          <p:cNvSpPr txBox="1">
            <a:spLocks noChangeArrowheads="1"/>
          </p:cNvSpPr>
          <p:nvPr/>
        </p:nvSpPr>
        <p:spPr bwMode="auto">
          <a:xfrm>
            <a:off x="2286000" y="4800600"/>
            <a:ext cx="19113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új textúra pozíció</a:t>
            </a:r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rot="1802187">
            <a:off x="457200" y="1905000"/>
            <a:ext cx="833438" cy="820738"/>
            <a:chOff x="720" y="1511"/>
            <a:chExt cx="525" cy="517"/>
          </a:xfrm>
        </p:grpSpPr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 flipV="1">
              <a:off x="720" y="1625"/>
              <a:ext cx="396" cy="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2" name="Line 16"/>
            <p:cNvSpPr>
              <a:spLocks noChangeShapeType="1"/>
            </p:cNvSpPr>
            <p:nvPr/>
          </p:nvSpPr>
          <p:spPr bwMode="auto">
            <a:xfrm>
              <a:off x="720" y="1776"/>
              <a:ext cx="396" cy="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3" name="Oval 17"/>
            <p:cNvSpPr>
              <a:spLocks noChangeArrowheads="1"/>
            </p:cNvSpPr>
            <p:nvPr/>
          </p:nvSpPr>
          <p:spPr bwMode="auto">
            <a:xfrm>
              <a:off x="1024" y="1650"/>
              <a:ext cx="122" cy="25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4" name="Oval 18"/>
            <p:cNvSpPr>
              <a:spLocks noChangeArrowheads="1"/>
            </p:cNvSpPr>
            <p:nvPr/>
          </p:nvSpPr>
          <p:spPr bwMode="auto">
            <a:xfrm>
              <a:off x="1085" y="1700"/>
              <a:ext cx="61" cy="151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5" name="Freeform 19"/>
            <p:cNvSpPr>
              <a:spLocks/>
            </p:cNvSpPr>
            <p:nvPr/>
          </p:nvSpPr>
          <p:spPr bwMode="auto">
            <a:xfrm>
              <a:off x="1085" y="1524"/>
              <a:ext cx="92" cy="101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96" y="144"/>
                </a:cxn>
                <a:cxn ang="0">
                  <a:pos x="144" y="0"/>
                </a:cxn>
              </a:cxnLst>
              <a:rect l="0" t="0" r="r" b="b"/>
              <a:pathLst>
                <a:path w="144" h="192">
                  <a:moveTo>
                    <a:pt x="0" y="192"/>
                  </a:moveTo>
                  <a:cubicBezTo>
                    <a:pt x="36" y="184"/>
                    <a:pt x="72" y="176"/>
                    <a:pt x="96" y="144"/>
                  </a:cubicBezTo>
                  <a:cubicBezTo>
                    <a:pt x="120" y="112"/>
                    <a:pt x="136" y="32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6" name="Freeform 20"/>
            <p:cNvSpPr>
              <a:spLocks/>
            </p:cNvSpPr>
            <p:nvPr/>
          </p:nvSpPr>
          <p:spPr bwMode="auto">
            <a:xfrm>
              <a:off x="1116" y="1543"/>
              <a:ext cx="122" cy="82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132" y="120"/>
                </a:cxn>
                <a:cxn ang="0">
                  <a:pos x="192" y="0"/>
                </a:cxn>
              </a:cxnLst>
              <a:rect l="0" t="0" r="r" b="b"/>
              <a:pathLst>
                <a:path w="192" h="156">
                  <a:moveTo>
                    <a:pt x="0" y="156"/>
                  </a:moveTo>
                  <a:cubicBezTo>
                    <a:pt x="22" y="150"/>
                    <a:pt x="100" y="146"/>
                    <a:pt x="132" y="120"/>
                  </a:cubicBezTo>
                  <a:cubicBezTo>
                    <a:pt x="164" y="94"/>
                    <a:pt x="180" y="25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7" name="Freeform 21"/>
            <p:cNvSpPr>
              <a:spLocks/>
            </p:cNvSpPr>
            <p:nvPr/>
          </p:nvSpPr>
          <p:spPr bwMode="auto">
            <a:xfrm>
              <a:off x="1085" y="1902"/>
              <a:ext cx="160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8"/>
                </a:cxn>
                <a:cxn ang="0">
                  <a:pos x="252" y="144"/>
                </a:cxn>
              </a:cxnLst>
              <a:rect l="0" t="0" r="r" b="b"/>
              <a:pathLst>
                <a:path w="252" h="144">
                  <a:moveTo>
                    <a:pt x="0" y="0"/>
                  </a:moveTo>
                  <a:cubicBezTo>
                    <a:pt x="56" y="8"/>
                    <a:pt x="102" y="24"/>
                    <a:pt x="144" y="48"/>
                  </a:cubicBezTo>
                  <a:cubicBezTo>
                    <a:pt x="186" y="72"/>
                    <a:pt x="230" y="124"/>
                    <a:pt x="252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8" name="Freeform 22"/>
            <p:cNvSpPr>
              <a:spLocks/>
            </p:cNvSpPr>
            <p:nvPr/>
          </p:nvSpPr>
          <p:spPr bwMode="auto">
            <a:xfrm>
              <a:off x="1085" y="1902"/>
              <a:ext cx="92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44"/>
                </a:cxn>
                <a:cxn ang="0">
                  <a:pos x="144" y="240"/>
                </a:cxn>
              </a:cxnLst>
              <a:rect l="0" t="0" r="r" b="b"/>
              <a:pathLst>
                <a:path w="144" h="240">
                  <a:moveTo>
                    <a:pt x="0" y="0"/>
                  </a:moveTo>
                  <a:cubicBezTo>
                    <a:pt x="20" y="24"/>
                    <a:pt x="96" y="104"/>
                    <a:pt x="120" y="144"/>
                  </a:cubicBezTo>
                  <a:cubicBezTo>
                    <a:pt x="144" y="184"/>
                    <a:pt x="139" y="220"/>
                    <a:pt x="144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99" name="Freeform 23"/>
            <p:cNvSpPr>
              <a:spLocks/>
            </p:cNvSpPr>
            <p:nvPr/>
          </p:nvSpPr>
          <p:spPr bwMode="auto">
            <a:xfrm>
              <a:off x="1085" y="1902"/>
              <a:ext cx="31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144"/>
                </a:cxn>
                <a:cxn ang="0">
                  <a:pos x="0" y="240"/>
                </a:cxn>
              </a:cxnLst>
              <a:rect l="0" t="0" r="r" b="b"/>
              <a:pathLst>
                <a:path w="48" h="240">
                  <a:moveTo>
                    <a:pt x="0" y="0"/>
                  </a:moveTo>
                  <a:cubicBezTo>
                    <a:pt x="24" y="52"/>
                    <a:pt x="48" y="104"/>
                    <a:pt x="48" y="144"/>
                  </a:cubicBezTo>
                  <a:cubicBezTo>
                    <a:pt x="48" y="184"/>
                    <a:pt x="24" y="212"/>
                    <a:pt x="0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00" name="Freeform 24"/>
            <p:cNvSpPr>
              <a:spLocks/>
            </p:cNvSpPr>
            <p:nvPr/>
          </p:nvSpPr>
          <p:spPr bwMode="auto">
            <a:xfrm>
              <a:off x="1101" y="1511"/>
              <a:ext cx="33" cy="114"/>
            </a:xfrm>
            <a:custGeom>
              <a:avLst/>
              <a:gdLst/>
              <a:ahLst/>
              <a:cxnLst>
                <a:cxn ang="0">
                  <a:pos x="0" y="216"/>
                </a:cxn>
                <a:cxn ang="0">
                  <a:pos x="48" y="96"/>
                </a:cxn>
                <a:cxn ang="0">
                  <a:pos x="24" y="0"/>
                </a:cxn>
              </a:cxnLst>
              <a:rect l="0" t="0" r="r" b="b"/>
              <a:pathLst>
                <a:path w="52" h="216">
                  <a:moveTo>
                    <a:pt x="0" y="216"/>
                  </a:moveTo>
                  <a:cubicBezTo>
                    <a:pt x="8" y="196"/>
                    <a:pt x="44" y="132"/>
                    <a:pt x="48" y="96"/>
                  </a:cubicBezTo>
                  <a:cubicBezTo>
                    <a:pt x="52" y="60"/>
                    <a:pt x="29" y="20"/>
                    <a:pt x="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5001" name="Line 25"/>
          <p:cNvSpPr>
            <a:spLocks noChangeShapeType="1"/>
          </p:cNvSpPr>
          <p:nvPr/>
        </p:nvSpPr>
        <p:spPr bwMode="auto">
          <a:xfrm>
            <a:off x="4800600" y="3581400"/>
            <a:ext cx="0" cy="11430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5002" name="Line 26"/>
          <p:cNvSpPr>
            <a:spLocks noChangeShapeType="1"/>
          </p:cNvSpPr>
          <p:nvPr/>
        </p:nvSpPr>
        <p:spPr bwMode="auto">
          <a:xfrm flipH="1" flipV="1">
            <a:off x="4800600" y="4953000"/>
            <a:ext cx="0" cy="8382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5004" name="Line 28"/>
          <p:cNvSpPr>
            <a:spLocks noChangeShapeType="1"/>
          </p:cNvSpPr>
          <p:nvPr/>
        </p:nvSpPr>
        <p:spPr bwMode="auto">
          <a:xfrm>
            <a:off x="6019800" y="3886200"/>
            <a:ext cx="0" cy="16002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5005" name="Freeform 29"/>
          <p:cNvSpPr>
            <a:spLocks/>
          </p:cNvSpPr>
          <p:nvPr/>
        </p:nvSpPr>
        <p:spPr bwMode="auto">
          <a:xfrm>
            <a:off x="6019800" y="3581400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12"/>
              </a:cxn>
            </a:cxnLst>
            <a:rect l="0" t="0" r="r" b="b"/>
            <a:pathLst>
              <a:path w="1" h="312">
                <a:moveTo>
                  <a:pt x="0" y="0"/>
                </a:moveTo>
                <a:lnTo>
                  <a:pt x="0" y="312"/>
                </a:lnTo>
              </a:path>
            </a:pathLst>
          </a:custGeom>
          <a:noFill/>
          <a:ln w="25400" cap="flat" cmpd="sng">
            <a:solidFill>
              <a:srgbClr val="80008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5006" name="Line 30"/>
          <p:cNvSpPr>
            <a:spLocks noChangeShapeType="1"/>
          </p:cNvSpPr>
          <p:nvPr/>
        </p:nvSpPr>
        <p:spPr bwMode="auto">
          <a:xfrm flipH="1" flipV="1">
            <a:off x="6019800" y="4953000"/>
            <a:ext cx="0" cy="8382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5007" name="Text Box 31"/>
          <p:cNvSpPr txBox="1">
            <a:spLocks noChangeArrowheads="1"/>
          </p:cNvSpPr>
          <p:nvPr/>
        </p:nvSpPr>
        <p:spPr bwMode="auto">
          <a:xfrm>
            <a:off x="5638800" y="3200400"/>
            <a:ext cx="7175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scale</a:t>
            </a:r>
          </a:p>
        </p:txBody>
      </p:sp>
      <p:sp>
        <p:nvSpPr>
          <p:cNvPr id="255008" name="Text Box 32"/>
          <p:cNvSpPr txBox="1">
            <a:spLocks noChangeArrowheads="1"/>
          </p:cNvSpPr>
          <p:nvPr/>
        </p:nvSpPr>
        <p:spPr bwMode="auto">
          <a:xfrm>
            <a:off x="4502150" y="3214688"/>
            <a:ext cx="603250" cy="366712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bias</a:t>
            </a:r>
          </a:p>
        </p:txBody>
      </p:sp>
      <p:sp>
        <p:nvSpPr>
          <p:cNvPr id="255009" name="Oval 33"/>
          <p:cNvSpPr>
            <a:spLocks noChangeArrowheads="1"/>
          </p:cNvSpPr>
          <p:nvPr/>
        </p:nvSpPr>
        <p:spPr bwMode="auto">
          <a:xfrm>
            <a:off x="3352800" y="4191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4" grpId="0" animBg="1"/>
      <p:bldP spid="254985" grpId="0" animBg="1"/>
      <p:bldP spid="254986" grpId="0" animBg="1"/>
      <p:bldP spid="254987" grpId="0"/>
      <p:bldP spid="254988" grpId="0" animBg="1"/>
      <p:bldP spid="254989" grpId="0"/>
      <p:bldP spid="2550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Parallax map HLSL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685800" y="1905000"/>
            <a:ext cx="6629400" cy="36576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float3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tView</a:t>
            </a:r>
            <a:r>
              <a:rPr lang="en-US" b="1">
                <a:latin typeface="Courier New" pitchFamily="49" charset="0"/>
              </a:rPr>
              <a:t> = mul(ModelToTangent, worldViewDir);</a:t>
            </a:r>
          </a:p>
          <a:p>
            <a:r>
              <a:rPr lang="en-US" b="1">
                <a:latin typeface="Courier New" pitchFamily="49" charset="0"/>
              </a:rPr>
              <a:t>float h = tex2D(heightMap, tex) </a:t>
            </a:r>
          </a:p>
          <a:p>
            <a:r>
              <a:rPr lang="en-US" b="1">
                <a:latin typeface="Courier New" pitchFamily="49" charset="0"/>
              </a:rPr>
              <a:t>	* </a:t>
            </a:r>
            <a:r>
              <a:rPr lang="en-US" b="1">
                <a:solidFill>
                  <a:srgbClr val="D60093"/>
                </a:solidFill>
                <a:latin typeface="Courier New" pitchFamily="49" charset="0"/>
              </a:rPr>
              <a:t>HEIGHT_SCALE</a:t>
            </a:r>
            <a:r>
              <a:rPr lang="en-US" b="1">
                <a:latin typeface="Courier New" pitchFamily="49" charset="0"/>
              </a:rPr>
              <a:t> + </a:t>
            </a:r>
            <a:r>
              <a:rPr lang="en-US" b="1">
                <a:solidFill>
                  <a:srgbClr val="D60093"/>
                </a:solidFill>
                <a:latin typeface="Courier New" pitchFamily="49" charset="0"/>
              </a:rPr>
              <a:t>HEIGHT_BIAS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r>
              <a:rPr lang="en-US" b="1">
                <a:latin typeface="Courier New" pitchFamily="49" charset="0"/>
              </a:rPr>
              <a:t>float2 newTex = tex + h *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tView</a:t>
            </a:r>
            <a:r>
              <a:rPr lang="en-US" b="1">
                <a:latin typeface="Courier New" pitchFamily="49" charset="0"/>
              </a:rPr>
              <a:t>.xy /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tView</a:t>
            </a:r>
            <a:r>
              <a:rPr lang="en-US" b="1">
                <a:latin typeface="Courier New" pitchFamily="49" charset="0"/>
              </a:rPr>
              <a:t>.z;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009900"/>
                </a:solidFill>
                <a:latin typeface="Courier New" pitchFamily="49" charset="0"/>
              </a:rPr>
              <a:t>innen ugyanaz mint a norm</a:t>
            </a:r>
            <a:r>
              <a:rPr lang="hu-HU" b="1">
                <a:solidFill>
                  <a:srgbClr val="009900"/>
                </a:solidFill>
                <a:latin typeface="Courier New" pitchFamily="49" charset="0"/>
              </a:rPr>
              <a:t>al map,</a:t>
            </a:r>
          </a:p>
          <a:p>
            <a:r>
              <a:rPr lang="hu-HU" b="1">
                <a:solidFill>
                  <a:srgbClr val="009900"/>
                </a:solidFill>
                <a:latin typeface="Courier New" pitchFamily="49" charset="0"/>
              </a:rPr>
              <a:t>csak az új tex koordinátát használjuk mindenre</a:t>
            </a:r>
            <a:endParaRPr lang="en-US" b="1">
              <a:solidFill>
                <a:srgbClr val="009900"/>
              </a:solidFill>
              <a:latin typeface="Courier New" pitchFamily="49" charset="0"/>
            </a:endParaRPr>
          </a:p>
          <a:p>
            <a:endParaRPr lang="en-US" b="1">
              <a:solidFill>
                <a:srgbClr val="009900"/>
              </a:solidFill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</p:txBody>
      </p:sp>
      <p:sp>
        <p:nvSpPr>
          <p:cNvPr id="256005" name="Line 5"/>
          <p:cNvSpPr>
            <a:spLocks noChangeShapeType="1"/>
          </p:cNvSpPr>
          <p:nvPr/>
        </p:nvSpPr>
        <p:spPr bwMode="auto">
          <a:xfrm>
            <a:off x="990600" y="6096000"/>
            <a:ext cx="6477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06" name="Line 6"/>
          <p:cNvSpPr>
            <a:spLocks noChangeShapeType="1"/>
          </p:cNvSpPr>
          <p:nvPr/>
        </p:nvSpPr>
        <p:spPr bwMode="auto">
          <a:xfrm flipH="1">
            <a:off x="1066800" y="4953000"/>
            <a:ext cx="64008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08" name="AutoShape 8"/>
          <p:cNvSpPr>
            <a:spLocks noChangeArrowheads="1"/>
          </p:cNvSpPr>
          <p:nvPr/>
        </p:nvSpPr>
        <p:spPr bwMode="auto">
          <a:xfrm>
            <a:off x="2743200" y="4953000"/>
            <a:ext cx="1752600" cy="1143000"/>
          </a:xfrm>
          <a:prstGeom prst="rtTriangl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09" name="AutoShape 9"/>
          <p:cNvSpPr>
            <a:spLocks noChangeArrowheads="1"/>
          </p:cNvSpPr>
          <p:nvPr/>
        </p:nvSpPr>
        <p:spPr bwMode="auto">
          <a:xfrm>
            <a:off x="3429000" y="5410200"/>
            <a:ext cx="1066800" cy="685800"/>
          </a:xfrm>
          <a:prstGeom prst="rtTriangl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 flipV="1">
            <a:off x="3429000" y="5410200"/>
            <a:ext cx="10668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10" name="AutoShape 10"/>
          <p:cNvSpPr>
            <a:spLocks/>
          </p:cNvSpPr>
          <p:nvPr/>
        </p:nvSpPr>
        <p:spPr bwMode="auto">
          <a:xfrm rot="16200000">
            <a:off x="3810000" y="57912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3276600" y="6491288"/>
            <a:ext cx="1098550" cy="366712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tView</a:t>
            </a:r>
            <a:r>
              <a:rPr lang="en-US" b="1"/>
              <a:t>.xy</a:t>
            </a:r>
          </a:p>
        </p:txBody>
      </p:sp>
      <p:sp>
        <p:nvSpPr>
          <p:cNvPr id="256012" name="AutoShape 12"/>
          <p:cNvSpPr>
            <a:spLocks/>
          </p:cNvSpPr>
          <p:nvPr/>
        </p:nvSpPr>
        <p:spPr bwMode="auto">
          <a:xfrm rot="10800000">
            <a:off x="4495800" y="53340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13" name="Rectangle 13"/>
          <p:cNvSpPr>
            <a:spLocks noChangeArrowheads="1"/>
          </p:cNvSpPr>
          <p:nvPr/>
        </p:nvSpPr>
        <p:spPr bwMode="auto">
          <a:xfrm>
            <a:off x="4876800" y="5486400"/>
            <a:ext cx="9588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tView</a:t>
            </a:r>
            <a:r>
              <a:rPr lang="en-US" b="1"/>
              <a:t>.z</a:t>
            </a:r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2362200" y="5334000"/>
            <a:ext cx="323850" cy="366713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h</a:t>
            </a:r>
          </a:p>
        </p:txBody>
      </p:sp>
      <p:sp>
        <p:nvSpPr>
          <p:cNvPr id="256015" name="AutoShape 15"/>
          <p:cNvSpPr>
            <a:spLocks/>
          </p:cNvSpPr>
          <p:nvPr/>
        </p:nvSpPr>
        <p:spPr bwMode="auto">
          <a:xfrm rot="5400000">
            <a:off x="3467100" y="38481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3486150" y="4205288"/>
            <a:ext cx="323850" cy="366712"/>
          </a:xfrm>
          <a:prstGeom prst="rect">
            <a:avLst/>
          </a:prstGeom>
          <a:noFill/>
          <a:ln w="508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918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5792</TotalTime>
  <Words>546</Words>
  <Application>Microsoft Office PowerPoint</Application>
  <PresentationFormat>On-screen Show (4:3)</PresentationFormat>
  <Paragraphs>165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Symbol</vt:lpstr>
      <vt:lpstr>Times New Roman</vt:lpstr>
      <vt:lpstr>Whipsmart</vt:lpstr>
      <vt:lpstr>1_Office Theme</vt:lpstr>
      <vt:lpstr>Bitkép</vt:lpstr>
      <vt:lpstr>Elmozdulástérképek</vt:lpstr>
      <vt:lpstr>Displacement mapping</vt:lpstr>
      <vt:lpstr>Elmozdulás viszonyítási rendszere</vt:lpstr>
      <vt:lpstr>Elmozdulás viszonyítási rendszere</vt:lpstr>
      <vt:lpstr>Bump map</vt:lpstr>
      <vt:lpstr>Normálvektor a buckaderiváltakból</vt:lpstr>
      <vt:lpstr>Normal map</vt:lpstr>
      <vt:lpstr>Parallax map</vt:lpstr>
      <vt:lpstr>Parallax map HLSL</vt:lpstr>
      <vt:lpstr>Bump és parallax</vt:lpstr>
      <vt:lpstr>Offset limited parallax map</vt:lpstr>
      <vt:lpstr>Offset limited parallax map</vt:lpstr>
      <vt:lpstr>Parallax és offset limited parallax</vt:lpstr>
      <vt:lpstr>Slope parallax</vt:lpstr>
      <vt:lpstr>Slope parallax</vt:lpstr>
      <vt:lpstr>Offset limited parallax és slope parallax</vt:lpstr>
      <vt:lpstr>Iteratív keresés</vt:lpstr>
      <vt:lpstr>Iteratív parallax</vt:lpstr>
      <vt:lpstr>Slope parallax és iteratív parallax</vt:lpstr>
      <vt:lpstr>Bináris keresés</vt:lpstr>
      <vt:lpstr>Bináris keresés</vt:lpstr>
      <vt:lpstr>Szekáns keresés</vt:lpstr>
      <vt:lpstr>Lineáris keresés</vt:lpstr>
      <vt:lpstr>Lineáris keresés</vt:lpstr>
      <vt:lpstr>Extra információ map</vt:lpstr>
      <vt:lpstr>Sphere tracing</vt:lpstr>
      <vt:lpstr>Sphere tracing</vt:lpstr>
      <vt:lpstr>Cone tracing</vt:lpstr>
      <vt:lpstr>Cone tracing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244</cp:revision>
  <dcterms:created xsi:type="dcterms:W3CDTF">2017-01-23T15:49:11Z</dcterms:created>
  <dcterms:modified xsi:type="dcterms:W3CDTF">2020-04-21T03:59:30Z</dcterms:modified>
</cp:coreProperties>
</file>