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5"/>
  </p:notesMasterIdLst>
  <p:sldIdLst>
    <p:sldId id="256" r:id="rId2"/>
    <p:sldId id="385" r:id="rId3"/>
    <p:sldId id="401" r:id="rId4"/>
    <p:sldId id="416" r:id="rId5"/>
    <p:sldId id="417" r:id="rId6"/>
    <p:sldId id="419" r:id="rId7"/>
    <p:sldId id="420" r:id="rId8"/>
    <p:sldId id="421" r:id="rId9"/>
    <p:sldId id="423" r:id="rId10"/>
    <p:sldId id="424" r:id="rId11"/>
    <p:sldId id="413" r:id="rId12"/>
    <p:sldId id="405" r:id="rId13"/>
    <p:sldId id="414" r:id="rId14"/>
    <p:sldId id="412" r:id="rId15"/>
    <p:sldId id="403" r:id="rId16"/>
    <p:sldId id="404" r:id="rId17"/>
    <p:sldId id="411" r:id="rId18"/>
    <p:sldId id="402" r:id="rId19"/>
    <p:sldId id="407" r:id="rId20"/>
    <p:sldId id="409" r:id="rId21"/>
    <p:sldId id="410" r:id="rId22"/>
    <p:sldId id="400" r:id="rId23"/>
    <p:sldId id="40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Whipsmart" panose="020B0502030203050204" pitchFamily="34" charset="0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070" autoAdjust="0"/>
  </p:normalViewPr>
  <p:slideViewPr>
    <p:cSldViewPr snapToGrid="0">
      <p:cViewPr varScale="1">
        <p:scale>
          <a:sx n="103" d="100"/>
          <a:sy n="103" d="100"/>
        </p:scale>
        <p:origin x="17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E0F85-4E3B-4E73-A5AC-61C1C0C09018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5569-DB37-4C05-A767-FECEDD615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9144000" cy="50323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BDB-207A-4240-9DD0-70E5211C08C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E957-AB07-4C36-9BA5-00DC8AA70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58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233D5BDB-207A-4240-9DD0-70E5211C08C1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Whipsmart" panose="020B0502030203050204" pitchFamily="34" charset="0"/>
              </a:defRPr>
            </a:lvl1pPr>
          </a:lstStyle>
          <a:p>
            <a:fld id="{C52AE957-AB07-4C36-9BA5-00DC8AA70E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Karakteranimáció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Sz</a:t>
            </a:r>
            <a:r>
              <a:rPr lang="hu-HU" dirty="0" err="1"/>
              <a:t>écsi</a:t>
            </a:r>
            <a:r>
              <a:rPr lang="hu-HU" dirty="0"/>
              <a:t> László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hu-HU" dirty="0"/>
              <a:t>5. </a:t>
            </a:r>
            <a:r>
              <a:rPr lang="en-US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265308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::update</a:t>
            </a:r>
            <a:r>
              <a:rPr lang="en-US" dirty="0"/>
              <a:t>-ben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hu-HU" dirty="0" err="1"/>
              <a:t>élységteszt</a:t>
            </a:r>
            <a:r>
              <a:rPr lang="hu-HU" dirty="0"/>
              <a:t> kikapcsolása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nodeFramebuffer</a:t>
            </a:r>
            <a:r>
              <a:rPr lang="hu-HU" dirty="0" err="1"/>
              <a:t>be</a:t>
            </a:r>
            <a:r>
              <a:rPr lang="hu-HU" dirty="0"/>
              <a:t> számítás az interpolációval (</a:t>
            </a:r>
            <a:r>
              <a:rPr lang="hu-HU" dirty="0" err="1"/>
              <a:t>quadot</a:t>
            </a:r>
            <a:r>
              <a:rPr lang="hu-HU" dirty="0"/>
              <a:t> rajzolva)</a:t>
            </a:r>
          </a:p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boneFrambuffer</a:t>
            </a:r>
            <a:r>
              <a:rPr lang="hu-HU" dirty="0" err="1"/>
              <a:t>be</a:t>
            </a:r>
            <a:r>
              <a:rPr lang="hu-HU" dirty="0"/>
              <a:t> számítás a láncszorzással (</a:t>
            </a:r>
            <a:r>
              <a:rPr lang="hu-HU" dirty="0" err="1"/>
              <a:t>quadot</a:t>
            </a:r>
            <a:r>
              <a:rPr lang="hu-HU" dirty="0"/>
              <a:t> rajzolva)</a:t>
            </a:r>
          </a:p>
          <a:p>
            <a:r>
              <a:rPr lang="hu-HU" dirty="0"/>
              <a:t>mélységteszt visszakapcsolása</a:t>
            </a:r>
          </a:p>
          <a:p>
            <a:r>
              <a:rPr lang="hu-HU" dirty="0"/>
              <a:t>alapértelmezett </a:t>
            </a:r>
            <a:r>
              <a:rPr lang="hu-HU" dirty="0" err="1"/>
              <a:t>framebuffer</a:t>
            </a:r>
            <a:r>
              <a:rPr lang="hu-HU" dirty="0"/>
              <a:t> (és </a:t>
            </a:r>
            <a:r>
              <a:rPr lang="hu-HU" dirty="0" err="1"/>
              <a:t>viewport</a:t>
            </a:r>
            <a:r>
              <a:rPr lang="hu-HU" dirty="0"/>
              <a:t>) visszaállítása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képernyőtörlés és karakter rajzolása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[m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ár megvan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hu-H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8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chain-fs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helybenhagyás-duálkvaternió</a:t>
            </a:r>
            <a:r>
              <a:rPr lang="hu-HU" dirty="0"/>
              <a:t> helyett</a:t>
            </a:r>
          </a:p>
          <a:p>
            <a:r>
              <a:rPr lang="hu-HU" dirty="0"/>
              <a:t>legyen a trafó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riggingTexture</a:t>
            </a:r>
            <a:r>
              <a:rPr lang="hu-HU" dirty="0" err="1"/>
              <a:t>-ben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csonthoz tartozó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3421786"/>
            <a:ext cx="9144000" cy="1771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dq.q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texture(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mesh.riggingTexture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vec2((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iBone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2.0 - 0.25) /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mesh.nBones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2.0, 0.5));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dq.t = texture(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mesh.riggingTexture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hu-HU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hu-HU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vec2((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iBone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2.0 + 0.25) /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mesh.nBones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2.0, 0.5)); </a:t>
            </a:r>
          </a:p>
        </p:txBody>
      </p:sp>
    </p:spTree>
    <p:extLst>
      <p:ext uri="{BB962C8B-B14F-4D97-AF65-F5344CB8AC3E}">
        <p14:creationId xmlns:p14="http://schemas.microsoft.com/office/powerpoint/2010/main" val="33864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skinning-vs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helybenhagyás-duálkvaternió</a:t>
            </a:r>
            <a:r>
              <a:rPr lang="hu-HU" dirty="0"/>
              <a:t> helyett</a:t>
            </a:r>
          </a:p>
          <a:p>
            <a:r>
              <a:rPr lang="hu-HU" dirty="0"/>
              <a:t>vegyük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blendIndices.x</a:t>
            </a:r>
            <a:r>
              <a:rPr lang="hu-HU" dirty="0" err="1"/>
              <a:t>-edik</a:t>
            </a:r>
            <a:r>
              <a:rPr lang="hu-HU" dirty="0"/>
              <a:t> csont trafóját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bone</a:t>
            </a:r>
            <a:r>
              <a:rPr lang="en-US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Texture</a:t>
            </a:r>
            <a:r>
              <a:rPr lang="hu-HU" dirty="0" err="1"/>
              <a:t>ből</a:t>
            </a:r>
            <a:endParaRPr lang="hu-HU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3421786"/>
            <a:ext cx="9144000" cy="3150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dq.q</a:t>
            </a:r>
            <a:r>
              <a:rPr lang="hu-H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texture(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multiMesh.boneQTexture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vec2(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(float(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blendIndices.x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)+0.5)/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multiMesh.nBones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iMSc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instance*/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dq.t =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7850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összepakolt karakter</a:t>
            </a:r>
          </a:p>
          <a:p>
            <a:r>
              <a:rPr lang="hu-HU" dirty="0"/>
              <a:t>minden csont az origóban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interpolation-fs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mesh.keyTextureből</a:t>
            </a:r>
            <a:r>
              <a:rPr lang="hu-HU" dirty="0"/>
              <a:t> vesszük a trafót</a:t>
            </a:r>
          </a:p>
          <a:p>
            <a:pPr lvl="1"/>
            <a:r>
              <a:rPr lang="hu-HU" dirty="0"/>
              <a:t>nyilván az </a:t>
            </a:r>
            <a:r>
              <a:rPr lang="hu-HU" dirty="0" err="1"/>
              <a:t>iNode-hoz</a:t>
            </a:r>
            <a:r>
              <a:rPr lang="hu-HU" dirty="0"/>
              <a:t> tartozók közül</a:t>
            </a:r>
          </a:p>
          <a:p>
            <a:pPr lvl="1"/>
            <a:r>
              <a:rPr lang="en-US" dirty="0" err="1"/>
              <a:t>egyel</a:t>
            </a:r>
            <a:r>
              <a:rPr lang="hu-HU" dirty="0"/>
              <a:t>őre </a:t>
            </a:r>
            <a:r>
              <a:rPr lang="en-US" dirty="0" err="1"/>
              <a:t>olvassuk</a:t>
            </a:r>
            <a:r>
              <a:rPr lang="en-US" dirty="0"/>
              <a:t> </a:t>
            </a:r>
            <a:r>
              <a:rPr lang="hu-HU" dirty="0"/>
              <a:t>ki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hu-HU" dirty="0"/>
              <a:t>a nullás kulcshoz tartozót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6225" y="3133725"/>
            <a:ext cx="8143875" cy="3655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texCoord.y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mesh.nNodes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0.0;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fragQ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texture(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mesh.keyTexture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vec2(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+ 0.5) /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mesh.nKeys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2.0,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mesh.nNodes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iKey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1.0;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fragT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???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76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chain</a:t>
            </a:r>
            <a:r>
              <a:rPr lang="hu-HU" dirty="0"/>
              <a:t> </a:t>
            </a:r>
            <a:r>
              <a:rPr lang="hu-HU" dirty="0" err="1"/>
              <a:t>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balról szorozgassuk hozzá a</a:t>
            </a:r>
            <a:r>
              <a:rPr lang="en-US" dirty="0"/>
              <a:t> d</a:t>
            </a:r>
            <a:r>
              <a:rPr lang="hu-HU" dirty="0" err="1"/>
              <a:t>uálkvaternióhoz</a:t>
            </a:r>
            <a:r>
              <a:rPr lang="hu-HU" dirty="0"/>
              <a:t> </a:t>
            </a:r>
            <a:r>
              <a:rPr lang="hu-HU" dirty="0" err="1"/>
              <a:t>iBone-hoz</a:t>
            </a:r>
            <a:r>
              <a:rPr lang="hu-HU" dirty="0"/>
              <a:t> tartozókat sorban </a:t>
            </a:r>
            <a:r>
              <a:rPr lang="hu-HU" dirty="0" err="1"/>
              <a:t>skeletonBufferből</a:t>
            </a:r>
            <a:endParaRPr lang="hu-HU" dirty="0"/>
          </a:p>
          <a:p>
            <a:pPr lvl="1"/>
            <a:r>
              <a:rPr lang="hu-HU" dirty="0"/>
              <a:t>lásd köv. 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5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valahogy így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     uvec4 ns = texture(</a:t>
            </a:r>
            <a:r>
              <a:rPr lang="en-US" sz="2000" dirty="0" err="1"/>
              <a:t>mesh.skeletonTexture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    vec2(</a:t>
            </a:r>
            <a:r>
              <a:rPr lang="en-US" sz="2000" dirty="0" err="1"/>
              <a:t>iBone</a:t>
            </a:r>
            <a:r>
              <a:rPr lang="en-US" sz="2000" dirty="0"/>
              <a:t> / </a:t>
            </a:r>
            <a:r>
              <a:rPr lang="en-US" sz="2000" dirty="0" err="1"/>
              <a:t>mesh.nBones</a:t>
            </a:r>
            <a:r>
              <a:rPr lang="en-US" sz="2000" dirty="0"/>
              <a:t>, 0.5));</a:t>
            </a:r>
          </a:p>
          <a:p>
            <a:endParaRPr lang="en-US" sz="2000" dirty="0"/>
          </a:p>
          <a:p>
            <a:r>
              <a:rPr lang="en-US" sz="2000" dirty="0"/>
              <a:t>       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iNode</a:t>
            </a:r>
            <a:r>
              <a:rPr lang="en-US" sz="2000" dirty="0"/>
              <a:t> = (</a:t>
            </a:r>
            <a:r>
              <a:rPr lang="en-US" sz="2000" dirty="0" err="1"/>
              <a:t>ns.</a:t>
            </a:r>
            <a:r>
              <a:rPr lang="en-US" sz="2000" dirty="0" err="1">
                <a:solidFill>
                  <a:srgbClr val="FF0000"/>
                </a:solidFill>
              </a:rPr>
              <a:t>x</a:t>
            </a:r>
            <a:r>
              <a:rPr lang="en-US" sz="2000" dirty="0"/>
              <a:t> &gt;&gt;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 ) &amp; 0xffu;</a:t>
            </a:r>
          </a:p>
          <a:p>
            <a:r>
              <a:rPr lang="en-US" sz="2000" dirty="0"/>
              <a:t>       if(</a:t>
            </a:r>
            <a:r>
              <a:rPr lang="en-US" sz="2000" dirty="0" err="1"/>
              <a:t>iNode</a:t>
            </a:r>
            <a:r>
              <a:rPr lang="en-US" sz="2000" dirty="0"/>
              <a:t> != 0xffu){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DualQuat</a:t>
            </a:r>
            <a:r>
              <a:rPr lang="en-US" sz="2000" dirty="0"/>
              <a:t> s;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s.q</a:t>
            </a:r>
            <a:r>
              <a:rPr lang="en-US" sz="2000" dirty="0"/>
              <a:t> = texture(</a:t>
            </a:r>
            <a:r>
              <a:rPr lang="en-US" sz="2000" dirty="0" err="1"/>
              <a:t>mesh.nodeQTexture</a:t>
            </a:r>
            <a:r>
              <a:rPr lang="en-US" sz="2000" dirty="0"/>
              <a:t>, vec2(0.0 /*</a:t>
            </a:r>
            <a:r>
              <a:rPr lang="en-US" sz="2000" dirty="0" err="1"/>
              <a:t>iMSc</a:t>
            </a:r>
            <a:r>
              <a:rPr lang="en-US" sz="2000" dirty="0"/>
              <a:t>: instance*/, (</a:t>
            </a:r>
            <a:r>
              <a:rPr lang="hu-HU" sz="2000" dirty="0"/>
              <a:t>mesh.nNodes-0.5-</a:t>
            </a:r>
            <a:r>
              <a:rPr lang="en-US" sz="2000" dirty="0"/>
              <a:t>float(</a:t>
            </a:r>
            <a:r>
              <a:rPr lang="en-US" sz="2000" dirty="0" err="1"/>
              <a:t>iNode</a:t>
            </a:r>
            <a:r>
              <a:rPr lang="en-US" sz="2000" dirty="0"/>
              <a:t>)) / </a:t>
            </a:r>
            <a:r>
              <a:rPr lang="en-US" sz="2000" dirty="0" err="1"/>
              <a:t>mesh.nNodes</a:t>
            </a:r>
            <a:r>
              <a:rPr lang="en-US" sz="2000" dirty="0"/>
              <a:t>));</a:t>
            </a:r>
          </a:p>
          <a:p>
            <a:r>
              <a:rPr lang="en-US" sz="2000" dirty="0"/>
              <a:t>		s.t = texture(</a:t>
            </a:r>
            <a:r>
              <a:rPr lang="en-US" sz="2000" dirty="0" err="1"/>
              <a:t>mesh.nodeTTexture</a:t>
            </a:r>
            <a:r>
              <a:rPr lang="en-US" sz="2000" dirty="0"/>
              <a:t>, vec2(0.0 /*</a:t>
            </a:r>
            <a:r>
              <a:rPr lang="en-US" sz="2000" dirty="0" err="1"/>
              <a:t>iMSc</a:t>
            </a:r>
            <a:r>
              <a:rPr lang="en-US" sz="2000" dirty="0"/>
              <a:t>: instance*/, (</a:t>
            </a:r>
            <a:r>
              <a:rPr lang="hu-HU" sz="2000" dirty="0"/>
              <a:t>mesh.nNodes-0.5-float(</a:t>
            </a:r>
            <a:r>
              <a:rPr lang="hu-HU" sz="2000" dirty="0" err="1"/>
              <a:t>iNode</a:t>
            </a:r>
            <a:r>
              <a:rPr lang="hu-HU" sz="2000" dirty="0"/>
              <a:t>)</a:t>
            </a:r>
            <a:r>
              <a:rPr lang="en-US" sz="2000" dirty="0"/>
              <a:t>) / </a:t>
            </a:r>
            <a:r>
              <a:rPr lang="en-US" sz="2000" dirty="0" err="1"/>
              <a:t>mesh.nNodes</a:t>
            </a:r>
            <a:r>
              <a:rPr lang="en-US" sz="2000" dirty="0"/>
              <a:t>));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dq</a:t>
            </a:r>
            <a:r>
              <a:rPr lang="en-US" sz="2000" dirty="0"/>
              <a:t> = </a:t>
            </a:r>
            <a:r>
              <a:rPr lang="en-US" sz="2000" dirty="0" err="1"/>
              <a:t>dqmul</a:t>
            </a:r>
            <a:r>
              <a:rPr lang="en-US" sz="2000" dirty="0"/>
              <a:t>(s, </a:t>
            </a:r>
            <a:r>
              <a:rPr lang="en-US" sz="2000" dirty="0" err="1"/>
              <a:t>dq</a:t>
            </a:r>
            <a:r>
              <a:rPr lang="en-US" sz="2000" dirty="0"/>
              <a:t>);</a:t>
            </a:r>
          </a:p>
          <a:p>
            <a:r>
              <a:rPr lang="en-US" sz="2000" dirty="0"/>
              <a:t>	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// </a:t>
            </a:r>
            <a:r>
              <a:rPr lang="en-US" sz="2000" b="1" dirty="0" err="1">
                <a:solidFill>
                  <a:srgbClr val="7030A0"/>
                </a:solidFill>
              </a:rPr>
              <a:t>ezt</a:t>
            </a:r>
            <a:r>
              <a:rPr lang="en-US" sz="2000" b="1" dirty="0">
                <a:solidFill>
                  <a:srgbClr val="7030A0"/>
                </a:solidFill>
              </a:rPr>
              <a:t> m</a:t>
            </a:r>
            <a:r>
              <a:rPr lang="hu-HU" sz="2000" b="1" dirty="0">
                <a:solidFill>
                  <a:srgbClr val="7030A0"/>
                </a:solidFill>
              </a:rPr>
              <a:t>ég 15-ször, minden </a:t>
            </a:r>
            <a:r>
              <a:rPr lang="hu-HU" sz="2000" b="1" dirty="0" err="1">
                <a:solidFill>
                  <a:srgbClr val="FF0000"/>
                </a:solidFill>
              </a:rPr>
              <a:t>byte</a:t>
            </a:r>
            <a:r>
              <a:rPr lang="hu-HU" sz="2000" b="1" dirty="0" err="1">
                <a:solidFill>
                  <a:srgbClr val="7030A0"/>
                </a:solidFill>
              </a:rPr>
              <a:t>ra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3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álló karakter</a:t>
            </a:r>
          </a:p>
          <a:p>
            <a:r>
              <a:rPr lang="hu-HU" dirty="0"/>
              <a:t>a testrészei a helyünkön vannak, de nem mozog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9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interpolate</a:t>
            </a:r>
            <a:r>
              <a:rPr lang="hu-HU" dirty="0"/>
              <a:t> </a:t>
            </a:r>
            <a:r>
              <a:rPr lang="hu-HU" dirty="0" err="1"/>
              <a:t>fs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nullás kulcs helyett</a:t>
            </a:r>
          </a:p>
          <a:p>
            <a:r>
              <a:rPr lang="hu-HU" dirty="0"/>
              <a:t>függjön az időtől: </a:t>
            </a:r>
            <a:r>
              <a:rPr lang="hu-HU" dirty="0" err="1"/>
              <a:t>mesh.animationTime</a:t>
            </a:r>
            <a:endParaRPr lang="en-US" dirty="0"/>
          </a:p>
          <a:p>
            <a:endParaRPr lang="en-US" dirty="0"/>
          </a:p>
          <a:p>
            <a:endParaRPr lang="hu-HU" dirty="0"/>
          </a:p>
          <a:p>
            <a:r>
              <a:rPr lang="hu-HU" dirty="0"/>
              <a:t>figyeljünk rá, hogy a kulcs mindig 2n legyen</a:t>
            </a:r>
          </a:p>
          <a:p>
            <a:r>
              <a:rPr lang="hu-HU" dirty="0"/>
              <a:t>és </a:t>
            </a:r>
            <a:r>
              <a:rPr lang="hu-HU" dirty="0" err="1"/>
              <a:t>mesh.nKeys</a:t>
            </a:r>
            <a:r>
              <a:rPr lang="hu-HU" dirty="0"/>
              <a:t> *2 után kezdődjön újra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81125" y="3076575"/>
            <a:ext cx="6381749" cy="485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interpolationQuad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animationTime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"]?.set(t)</a:t>
            </a:r>
          </a:p>
        </p:txBody>
      </p:sp>
    </p:spTree>
    <p:extLst>
      <p:ext uri="{BB962C8B-B14F-4D97-AF65-F5344CB8AC3E}">
        <p14:creationId xmlns:p14="http://schemas.microsoft.com/office/powerpoint/2010/main" val="346601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mozgó karakter</a:t>
            </a:r>
          </a:p>
          <a:p>
            <a:r>
              <a:rPr lang="hu-HU" dirty="0"/>
              <a:t>merev részekből áll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7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521" y="2041881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keyBuffer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827" y="2041881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nodeBuffer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560" y="5072742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skeletonBuffer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685" y="5072742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riggingBuffer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410" y="24635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293" y="3257843"/>
            <a:ext cx="72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nKeys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643879" y="24631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0899" y="32549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hipsmart" panose="020B050203020305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9443" y="62846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8685" y="2071800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boneBuffer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5949" y="62846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hipsmart" panose="020B0502030203050204" pitchFamily="34" charset="0"/>
              </a:rPr>
              <a:t>16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91708" y="546002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443" y="32955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906918" y="250769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</a:rPr>
              <a:t>1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85893" y="4021964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>
                <a:latin typeface="Whipsmart" panose="020B0502030203050204" pitchFamily="34" charset="0"/>
              </a:rPr>
              <a:t>f</a:t>
            </a:r>
            <a:r>
              <a:rPr lang="en-US" b="1" dirty="0" err="1">
                <a:latin typeface="Whipsmart" panose="020B0502030203050204" pitchFamily="34" charset="0"/>
              </a:rPr>
              <a:t>sInterpolate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05301" y="3902595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>
                <a:latin typeface="Whipsmart" panose="020B0502030203050204" pitchFamily="34" charset="0"/>
              </a:rPr>
              <a:t>f</a:t>
            </a:r>
            <a:r>
              <a:rPr lang="en-US" b="1" dirty="0" err="1">
                <a:latin typeface="Whipsmart" panose="020B0502030203050204" pitchFamily="34" charset="0"/>
              </a:rPr>
              <a:t>sChain</a:t>
            </a:r>
            <a:endParaRPr lang="en-US" b="1" dirty="0">
              <a:latin typeface="Whipsmart" panose="020B050203020305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40857" y="3295522"/>
            <a:ext cx="544286" cy="66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5366" y="343966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95949" y="4555737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72633" y="4495686"/>
            <a:ext cx="318462" cy="488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1156" y="3158969"/>
            <a:ext cx="355726" cy="630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40397" y="3376429"/>
            <a:ext cx="545009" cy="40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3185" y="911689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vsSkinning</a:t>
            </a:r>
            <a:endParaRPr lang="en-US" b="1" dirty="0">
              <a:latin typeface="Whipsmart" panose="020B050203020305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99943" y="1547717"/>
            <a:ext cx="274860" cy="420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9376" y="1185340"/>
            <a:ext cx="206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Whipsmart" panose="020B0502030203050204" pitchFamily="34" charset="0"/>
              </a:rPr>
              <a:t>nod</a:t>
            </a:r>
            <a:r>
              <a:rPr lang="hu-HU" dirty="0">
                <a:latin typeface="Whipsmart" panose="020B0502030203050204" pitchFamily="34" charset="0"/>
              </a:rPr>
              <a:t>e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en-US" dirty="0" err="1">
                <a:latin typeface="Whipsmart" panose="020B0502030203050204" pitchFamily="34" charset="0"/>
              </a:rPr>
              <a:t>keyframekben</a:t>
            </a:r>
            <a:endParaRPr lang="hu-HU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7656" y="1128007"/>
            <a:ext cx="206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aktuális</a:t>
            </a:r>
          </a:p>
          <a:p>
            <a:pPr algn="ctr"/>
            <a:r>
              <a:rPr lang="en-US" dirty="0">
                <a:latin typeface="Whipsmart" panose="020B0502030203050204" pitchFamily="34" charset="0"/>
              </a:rPr>
              <a:t>nod</a:t>
            </a:r>
            <a:r>
              <a:rPr lang="hu-HU" dirty="0">
                <a:latin typeface="Whipsmart" panose="020B0502030203050204" pitchFamily="34" charset="0"/>
              </a:rPr>
              <a:t>e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8789" y="1034349"/>
            <a:ext cx="20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aktuális</a:t>
            </a: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csont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8062" y="4149412"/>
            <a:ext cx="20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csont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hu-HU" dirty="0">
              <a:latin typeface="Whipsmart" panose="020B0502030203050204" pitchFamily="34" charset="0"/>
            </a:endParaRPr>
          </a:p>
          <a:p>
            <a:pPr algn="ctr"/>
            <a:r>
              <a:rPr lang="hu-HU" dirty="0" err="1">
                <a:latin typeface="Whipsmart" panose="020B0502030203050204" pitchFamily="34" charset="0"/>
              </a:rPr>
              <a:t>rigging</a:t>
            </a:r>
            <a:r>
              <a:rPr lang="hu-HU" dirty="0">
                <a:latin typeface="Whipsmart" panose="020B0502030203050204" pitchFamily="34" charset="0"/>
              </a:rPr>
              <a:t> </a:t>
            </a:r>
            <a:r>
              <a:rPr lang="hu-HU" dirty="0" err="1">
                <a:latin typeface="Whipsmart" panose="020B0502030203050204" pitchFamily="34" charset="0"/>
              </a:rPr>
              <a:t>poseban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9263" y="603599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csontok transzformációs láncai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(1-byteos </a:t>
            </a:r>
            <a:r>
              <a:rPr lang="hu-HU" dirty="0" err="1">
                <a:latin typeface="Whipsmart" panose="020B0502030203050204" pitchFamily="34" charset="0"/>
              </a:rPr>
              <a:t>node</a:t>
            </a:r>
            <a:r>
              <a:rPr lang="hu-HU" dirty="0">
                <a:latin typeface="Whipsmart" panose="020B0502030203050204" pitchFamily="34" charset="0"/>
              </a:rPr>
              <a:t> indexek)</a:t>
            </a:r>
            <a:endParaRPr lang="en-US" dirty="0"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6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Smooth</a:t>
            </a:r>
            <a:r>
              <a:rPr lang="hu-HU" dirty="0"/>
              <a:t> </a:t>
            </a:r>
            <a:r>
              <a:rPr lang="hu-HU" dirty="0" err="1"/>
              <a:t>skinning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 a 4 </a:t>
            </a:r>
            <a:r>
              <a:rPr lang="hu-HU" dirty="0" err="1"/>
              <a:t>blendindices</a:t>
            </a:r>
            <a:r>
              <a:rPr lang="hu-HU" dirty="0"/>
              <a:t> elemhez </a:t>
            </a:r>
            <a:r>
              <a:rPr lang="en-US" dirty="0" err="1"/>
              <a:t>olvassuk</a:t>
            </a:r>
            <a:r>
              <a:rPr lang="en-US" dirty="0"/>
              <a:t> </a:t>
            </a:r>
            <a:r>
              <a:rPr lang="hu-HU" dirty="0"/>
              <a:t>ki a trafót</a:t>
            </a:r>
            <a:r>
              <a:rPr lang="en-US" dirty="0"/>
              <a:t> a text</a:t>
            </a:r>
            <a:r>
              <a:rPr lang="hu-HU" dirty="0" err="1"/>
              <a:t>úrából</a:t>
            </a:r>
            <a:endParaRPr lang="hu-HU" dirty="0"/>
          </a:p>
          <a:p>
            <a:r>
              <a:rPr lang="hu-HU" dirty="0"/>
              <a:t>adjuk őket össze a </a:t>
            </a:r>
            <a:r>
              <a:rPr lang="hu-HU" dirty="0" err="1"/>
              <a:t>blendweights</a:t>
            </a:r>
            <a:r>
              <a:rPr lang="hu-HU" dirty="0"/>
              <a:t> elemekkel súlyozva</a:t>
            </a:r>
          </a:p>
          <a:p>
            <a:endParaRPr lang="hu-HU" dirty="0"/>
          </a:p>
          <a:p>
            <a:r>
              <a:rPr lang="hu-HU" dirty="0"/>
              <a:t>az eredményt normalizáljuk</a:t>
            </a:r>
          </a:p>
          <a:p>
            <a:pPr lvl="1"/>
            <a:r>
              <a:rPr lang="hu-HU" dirty="0"/>
              <a:t>a</a:t>
            </a:r>
            <a:r>
              <a:rPr lang="en-US" dirty="0"/>
              <a:t> q-t </a:t>
            </a:r>
            <a:r>
              <a:rPr lang="hu-HU" dirty="0"/>
              <a:t>és a t-t is osszuk a </a:t>
            </a:r>
            <a:r>
              <a:rPr lang="hu-HU" dirty="0" err="1"/>
              <a:t>forgatáskvaternió</a:t>
            </a:r>
            <a:r>
              <a:rPr lang="hu-HU" dirty="0"/>
              <a:t> hosszával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5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Podality</a:t>
            </a:r>
            <a:r>
              <a:rPr lang="hu-HU" dirty="0"/>
              <a:t>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vec3 </a:t>
            </a:r>
            <a:r>
              <a:rPr lang="en-US" dirty="0" err="1"/>
              <a:t>podality</a:t>
            </a:r>
            <a:r>
              <a:rPr lang="en-US" dirty="0"/>
              <a:t> = vec3(</a:t>
            </a:r>
          </a:p>
          <a:p>
            <a:r>
              <a:rPr lang="en-US" dirty="0"/>
              <a:t>              (dot(dq0.q, dq1.q)&gt;=0.0)?1.0:-1.0,</a:t>
            </a:r>
          </a:p>
          <a:p>
            <a:r>
              <a:rPr lang="en-US" dirty="0"/>
              <a:t>              (dot(dq0.q, dq2.q)&gt;=0.0)?1.0:-1.0,</a:t>
            </a:r>
          </a:p>
          <a:p>
            <a:r>
              <a:rPr lang="en-US" dirty="0"/>
              <a:t>              (dot(dq0.q, dq3.q)&gt;=0.0)?1.0:-1.0);</a:t>
            </a:r>
          </a:p>
          <a:p>
            <a:endParaRPr lang="en-US" dirty="0"/>
          </a:p>
          <a:p>
            <a:r>
              <a:rPr lang="en-US" dirty="0"/>
              <a:t>    vec4 w = </a:t>
            </a:r>
            <a:r>
              <a:rPr lang="en-US" dirty="0" err="1"/>
              <a:t>blendWeights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w.w</a:t>
            </a:r>
            <a:r>
              <a:rPr lang="en-US" dirty="0"/>
              <a:t> = 1.0-dot(</a:t>
            </a:r>
            <a:r>
              <a:rPr lang="en-US" dirty="0" err="1"/>
              <a:t>w.xyz</a:t>
            </a:r>
            <a:r>
              <a:rPr lang="en-US" dirty="0"/>
              <a:t>, vec3(1, 1, 1));</a:t>
            </a:r>
          </a:p>
          <a:p>
            <a:r>
              <a:rPr lang="en-US" dirty="0"/>
              <a:t>    </a:t>
            </a:r>
            <a:r>
              <a:rPr lang="en-US" dirty="0" err="1"/>
              <a:t>w.yzw</a:t>
            </a:r>
            <a:r>
              <a:rPr lang="en-US" dirty="0"/>
              <a:t> *= </a:t>
            </a:r>
            <a:r>
              <a:rPr lang="en-US" dirty="0" err="1"/>
              <a:t>podality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309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Sok példány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521" y="2041881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keyBuffer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1827" y="2041881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nodeBuffer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8560" y="5072742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skeletonBuffer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685" y="5072742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riggingBuffer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39410" y="246353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293" y="3257843"/>
            <a:ext cx="72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nKeys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2643879" y="246318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nNodes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9443" y="628468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8685" y="2071800"/>
            <a:ext cx="1661887" cy="121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boneBuffer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5949" y="62846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3304907" y="54600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Whipsmart" panose="020B0502030203050204" pitchFamily="34" charset="0"/>
              </a:rPr>
              <a:t>16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9443" y="329552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Whipsmart" panose="020B0502030203050204" pitchFamily="34" charset="0"/>
              </a:rPr>
              <a:t>nBones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85893" y="4021964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>
                <a:latin typeface="Whipsmart" panose="020B0502030203050204" pitchFamily="34" charset="0"/>
              </a:rPr>
              <a:t>f</a:t>
            </a:r>
            <a:r>
              <a:rPr lang="en-US" b="1" dirty="0" err="1">
                <a:latin typeface="Whipsmart" panose="020B0502030203050204" pitchFamily="34" charset="0"/>
              </a:rPr>
              <a:t>sInterpolate</a:t>
            </a:r>
            <a:endParaRPr lang="en-US" b="1" dirty="0">
              <a:latin typeface="Whipsmart" panose="020B050203020305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05301" y="3902595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err="1">
                <a:latin typeface="Whipsmart" panose="020B0502030203050204" pitchFamily="34" charset="0"/>
              </a:rPr>
              <a:t>f</a:t>
            </a:r>
            <a:r>
              <a:rPr lang="en-US" b="1" dirty="0" err="1">
                <a:latin typeface="Whipsmart" panose="020B0502030203050204" pitchFamily="34" charset="0"/>
              </a:rPr>
              <a:t>sChain</a:t>
            </a:r>
            <a:endParaRPr lang="en-US" b="1" dirty="0">
              <a:latin typeface="Whipsmart" panose="020B050203020305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40857" y="3295522"/>
            <a:ext cx="544286" cy="6605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075366" y="3439664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95949" y="4555737"/>
            <a:ext cx="456526" cy="4285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72633" y="4495686"/>
            <a:ext cx="318462" cy="4885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141156" y="3158969"/>
            <a:ext cx="355726" cy="6301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740397" y="3376429"/>
            <a:ext cx="545009" cy="403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03185" y="911689"/>
            <a:ext cx="2176442" cy="6531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Whipsmart" panose="020B0502030203050204" pitchFamily="34" charset="0"/>
              </a:rPr>
              <a:t>vsSkinning</a:t>
            </a:r>
            <a:endParaRPr lang="en-US" b="1" dirty="0">
              <a:latin typeface="Whipsmart" panose="020B050203020305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799943" y="1547717"/>
            <a:ext cx="274860" cy="4206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9376" y="1185340"/>
            <a:ext cx="206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Whipsmart" panose="020B0502030203050204" pitchFamily="34" charset="0"/>
              </a:rPr>
              <a:t>nod</a:t>
            </a:r>
            <a:r>
              <a:rPr lang="hu-HU" dirty="0">
                <a:latin typeface="Whipsmart" panose="020B0502030203050204" pitchFamily="34" charset="0"/>
              </a:rPr>
              <a:t>e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en-US" dirty="0" err="1">
                <a:latin typeface="Whipsmart" panose="020B0502030203050204" pitchFamily="34" charset="0"/>
              </a:rPr>
              <a:t>keyframekben</a:t>
            </a:r>
            <a:endParaRPr lang="hu-HU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7656" y="1128007"/>
            <a:ext cx="2061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aktuális</a:t>
            </a:r>
          </a:p>
          <a:p>
            <a:pPr algn="ctr"/>
            <a:r>
              <a:rPr lang="en-US" dirty="0">
                <a:latin typeface="Whipsmart" panose="020B0502030203050204" pitchFamily="34" charset="0"/>
              </a:rPr>
              <a:t>nod</a:t>
            </a:r>
            <a:r>
              <a:rPr lang="hu-HU" dirty="0">
                <a:latin typeface="Whipsmart" panose="020B0502030203050204" pitchFamily="34" charset="0"/>
              </a:rPr>
              <a:t>e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8789" y="1034349"/>
            <a:ext cx="20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aktuális</a:t>
            </a: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csont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8062" y="4149412"/>
            <a:ext cx="20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csont</a:t>
            </a:r>
            <a:r>
              <a:rPr lang="en-US" dirty="0" err="1">
                <a:latin typeface="Whipsmart" panose="020B0502030203050204" pitchFamily="34" charset="0"/>
              </a:rPr>
              <a:t>transzform</a:t>
            </a:r>
            <a:r>
              <a:rPr lang="hu-HU" dirty="0" err="1">
                <a:latin typeface="Whipsmart" panose="020B0502030203050204" pitchFamily="34" charset="0"/>
              </a:rPr>
              <a:t>ációk</a:t>
            </a:r>
            <a:endParaRPr lang="hu-HU" dirty="0">
              <a:latin typeface="Whipsmart" panose="020B0502030203050204" pitchFamily="34" charset="0"/>
            </a:endParaRPr>
          </a:p>
          <a:p>
            <a:pPr algn="ctr"/>
            <a:r>
              <a:rPr lang="hu-HU" dirty="0" err="1">
                <a:latin typeface="Whipsmart" panose="020B0502030203050204" pitchFamily="34" charset="0"/>
              </a:rPr>
              <a:t>rigging</a:t>
            </a:r>
            <a:r>
              <a:rPr lang="hu-HU" dirty="0">
                <a:latin typeface="Whipsmart" panose="020B0502030203050204" pitchFamily="34" charset="0"/>
              </a:rPr>
              <a:t> </a:t>
            </a:r>
            <a:r>
              <a:rPr lang="hu-HU" dirty="0" err="1">
                <a:latin typeface="Whipsmart" panose="020B0502030203050204" pitchFamily="34" charset="0"/>
              </a:rPr>
              <a:t>poseban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</a:t>
            </a:r>
            <a:r>
              <a:rPr lang="hu-HU" dirty="0" err="1">
                <a:latin typeface="Whipsmart" panose="020B0502030203050204" pitchFamily="34" charset="0"/>
              </a:rPr>
              <a:t>DualQuaternion</a:t>
            </a:r>
            <a:r>
              <a:rPr lang="hu-HU" dirty="0">
                <a:latin typeface="Whipsmart" panose="020B0502030203050204" pitchFamily="34" charset="0"/>
              </a:rPr>
              <a:t>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9263" y="6035990"/>
            <a:ext cx="3052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Whipsmart" panose="020B0502030203050204" pitchFamily="34" charset="0"/>
              </a:rPr>
              <a:t>csontok transzformációs láncai</a:t>
            </a:r>
            <a:endParaRPr lang="en-US" dirty="0">
              <a:latin typeface="Whipsmart" panose="020B0502030203050204" pitchFamily="34" charset="0"/>
            </a:endParaRPr>
          </a:p>
          <a:p>
            <a:pPr algn="ctr"/>
            <a:r>
              <a:rPr lang="hu-HU" dirty="0">
                <a:latin typeface="Whipsmart" panose="020B0502030203050204" pitchFamily="34" charset="0"/>
              </a:rPr>
              <a:t>(1-byteos </a:t>
            </a:r>
            <a:r>
              <a:rPr lang="hu-HU" dirty="0" err="1">
                <a:latin typeface="Whipsmart" panose="020B0502030203050204" pitchFamily="34" charset="0"/>
              </a:rPr>
              <a:t>node</a:t>
            </a:r>
            <a:r>
              <a:rPr lang="hu-HU" dirty="0">
                <a:latin typeface="Whipsmart" panose="020B0502030203050204" pitchFamily="34" charset="0"/>
              </a:rPr>
              <a:t> indexek)</a:t>
            </a:r>
            <a:endParaRPr lang="en-US" dirty="0">
              <a:latin typeface="Whipsmart" panose="020B050203020305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093914" y="2190055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>
                <a:solidFill>
                  <a:srgbClr val="FF0000"/>
                </a:solidFill>
                <a:latin typeface="Whipsmart" panose="020B0502030203050204" pitchFamily="34" charset="0"/>
              </a:rPr>
              <a:t>nInstances</a:t>
            </a:r>
            <a:endParaRPr lang="en-US" sz="3200" b="1" dirty="0">
              <a:solidFill>
                <a:srgbClr val="FF0000"/>
              </a:solidFill>
              <a:latin typeface="Whipsmart" panose="020B0502030203050204" pitchFamily="34" charset="0"/>
            </a:endParaRPr>
          </a:p>
        </p:txBody>
      </p:sp>
      <p:sp>
        <p:nvSpPr>
          <p:cNvPr id="32" name="5-Point Star 31"/>
          <p:cNvSpPr/>
          <p:nvPr/>
        </p:nvSpPr>
        <p:spPr>
          <a:xfrm rot="2420425">
            <a:off x="2870032" y="-494469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3414" y="3195215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FF0000"/>
                </a:solidFill>
                <a:latin typeface="Whipsmart" panose="020B0502030203050204" pitchFamily="34" charset="0"/>
              </a:defRPr>
            </a:lvl1pPr>
          </a:lstStyle>
          <a:p>
            <a:r>
              <a:rPr lang="en-US" dirty="0" err="1"/>
              <a:t>nInstances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6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Sok példány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000" dirty="0" err="1"/>
              <a:t>RiggedGeometry</a:t>
            </a:r>
            <a:r>
              <a:rPr lang="en-US" sz="2000" dirty="0"/>
              <a:t>::draw</a:t>
            </a:r>
          </a:p>
          <a:p>
            <a:pPr lvl="1"/>
            <a:r>
              <a:rPr lang="hu-HU" sz="1800" dirty="0" err="1"/>
              <a:t>drawElementsInstanced</a:t>
            </a:r>
            <a:r>
              <a:rPr lang="en-US" sz="1800" dirty="0"/>
              <a:t>(..., </a:t>
            </a:r>
            <a:r>
              <a:rPr lang="en-US" sz="1800" b="1" dirty="0">
                <a:solidFill>
                  <a:srgbClr val="FF0000"/>
                </a:solidFill>
              </a:rPr>
              <a:t>32</a:t>
            </a:r>
            <a:r>
              <a:rPr lang="en-US" sz="1800" dirty="0"/>
              <a:t>)</a:t>
            </a:r>
            <a:endParaRPr lang="hu-HU" sz="1800" dirty="0"/>
          </a:p>
          <a:p>
            <a:r>
              <a:rPr lang="hu-HU" sz="2000" dirty="0" err="1"/>
              <a:t>fsInterplolate</a:t>
            </a:r>
            <a:endParaRPr lang="en-US" sz="2000" dirty="0"/>
          </a:p>
          <a:p>
            <a:pPr lvl="1"/>
            <a:r>
              <a:rPr lang="en-US" sz="1800" dirty="0" err="1"/>
              <a:t>texCoord.x</a:t>
            </a:r>
            <a:r>
              <a:rPr lang="en-US" sz="1800" dirty="0"/>
              <a:t> </a:t>
            </a:r>
            <a:r>
              <a:rPr lang="en-US" sz="1800" dirty="0" err="1"/>
              <a:t>kijel</a:t>
            </a:r>
            <a:r>
              <a:rPr lang="hu-HU" sz="1800" dirty="0"/>
              <a:t>öli a példányt</a:t>
            </a:r>
          </a:p>
          <a:p>
            <a:pPr lvl="1"/>
            <a:r>
              <a:rPr lang="hu-HU" sz="1800" dirty="0"/>
              <a:t>példányazonosítótól függő időeltolás (eltérő animációs fázis)</a:t>
            </a:r>
          </a:p>
          <a:p>
            <a:r>
              <a:rPr lang="en-US" sz="2000" dirty="0" err="1"/>
              <a:t>fsChain</a:t>
            </a:r>
            <a:endParaRPr lang="en-US" sz="2000" dirty="0"/>
          </a:p>
          <a:p>
            <a:pPr lvl="1"/>
            <a:r>
              <a:rPr lang="en-US" sz="1800" dirty="0" err="1"/>
              <a:t>texCoord.y</a:t>
            </a:r>
            <a:r>
              <a:rPr lang="en-US" sz="1800" dirty="0"/>
              <a:t> </a:t>
            </a:r>
            <a:r>
              <a:rPr lang="en-US" sz="1800" dirty="0" err="1"/>
              <a:t>kijel</a:t>
            </a:r>
            <a:r>
              <a:rPr lang="hu-HU" sz="1800" dirty="0"/>
              <a:t>öli a példányt</a:t>
            </a:r>
          </a:p>
          <a:p>
            <a:pPr lvl="1"/>
            <a:r>
              <a:rPr lang="hu-HU" sz="1800" dirty="0" err="1"/>
              <a:t>nodeTexture</a:t>
            </a:r>
            <a:r>
              <a:rPr lang="hu-HU" sz="1800" dirty="0"/>
              <a:t> címzésekor a példányazonosító adja az x-et</a:t>
            </a:r>
            <a:endParaRPr lang="en-US" sz="1800" dirty="0"/>
          </a:p>
          <a:p>
            <a:r>
              <a:rPr lang="hu-HU" sz="2000" dirty="0" err="1"/>
              <a:t>vsSkinningben</a:t>
            </a:r>
            <a:endParaRPr lang="hu-HU" sz="2000" dirty="0"/>
          </a:p>
          <a:p>
            <a:pPr lvl="1"/>
            <a:r>
              <a:rPr lang="hu-HU" sz="1800" dirty="0" err="1"/>
              <a:t>float</a:t>
            </a:r>
            <a:r>
              <a:rPr lang="hu-HU" sz="1800" dirty="0"/>
              <a:t>(</a:t>
            </a:r>
            <a:r>
              <a:rPr lang="hu-HU" sz="1800" dirty="0" err="1"/>
              <a:t>gl</a:t>
            </a:r>
            <a:r>
              <a:rPr lang="hu-HU" sz="1800" dirty="0"/>
              <a:t>_</a:t>
            </a:r>
            <a:r>
              <a:rPr lang="hu-HU" sz="1800" dirty="0" err="1"/>
              <a:t>InstanceID</a:t>
            </a:r>
            <a:r>
              <a:rPr lang="hu-HU" sz="1800" dirty="0"/>
              <a:t>)</a:t>
            </a:r>
            <a:r>
              <a:rPr lang="hu-HU" sz="1800" dirty="0" err="1"/>
              <a:t>-től</a:t>
            </a:r>
            <a:r>
              <a:rPr lang="hu-HU" sz="1800" dirty="0"/>
              <a:t> függ, hogy a </a:t>
            </a:r>
            <a:r>
              <a:rPr lang="hu-HU" sz="1800" dirty="0" err="1"/>
              <a:t>boneTexture</a:t>
            </a:r>
            <a:r>
              <a:rPr lang="hu-HU" sz="1800" dirty="0"/>
              <a:t> melyik sorából olvasunk</a:t>
            </a:r>
          </a:p>
          <a:p>
            <a:pPr lvl="1"/>
            <a:r>
              <a:rPr lang="hu-HU" sz="1800" dirty="0" err="1"/>
              <a:t>float</a:t>
            </a:r>
            <a:r>
              <a:rPr lang="hu-HU" sz="1800" dirty="0"/>
              <a:t>(</a:t>
            </a:r>
            <a:r>
              <a:rPr lang="hu-HU" sz="1800" dirty="0" err="1"/>
              <a:t>gl</a:t>
            </a:r>
            <a:r>
              <a:rPr lang="hu-HU" sz="1800" dirty="0"/>
              <a:t>_</a:t>
            </a:r>
            <a:r>
              <a:rPr lang="hu-HU" sz="1800" dirty="0" err="1"/>
              <a:t>InstanceID</a:t>
            </a:r>
            <a:r>
              <a:rPr lang="hu-HU" sz="1800" dirty="0"/>
              <a:t>)</a:t>
            </a:r>
            <a:r>
              <a:rPr lang="hu-HU" sz="1800" dirty="0" err="1"/>
              <a:t>-től</a:t>
            </a:r>
            <a:r>
              <a:rPr lang="hu-HU" sz="1800" dirty="0"/>
              <a:t> függő pozícióeltolás</a:t>
            </a:r>
          </a:p>
          <a:p>
            <a:r>
              <a:rPr lang="hu-HU" sz="2000" dirty="0"/>
              <a:t>várt eredmény:</a:t>
            </a:r>
          </a:p>
          <a:p>
            <a:pPr lvl="1"/>
            <a:r>
              <a:rPr lang="en-US" sz="1800" dirty="0"/>
              <a:t>32, </a:t>
            </a:r>
            <a:r>
              <a:rPr lang="hu-HU" sz="1800" dirty="0"/>
              <a:t>különböző fázisban táncoló zombi</a:t>
            </a:r>
            <a:endParaRPr lang="en-US" sz="1800" dirty="0"/>
          </a:p>
        </p:txBody>
      </p:sp>
      <p:sp>
        <p:nvSpPr>
          <p:cNvPr id="4" name="5-Point Star 3"/>
          <p:cNvSpPr/>
          <p:nvPr/>
        </p:nvSpPr>
        <p:spPr>
          <a:xfrm rot="2420425">
            <a:off x="6747457" y="35276"/>
            <a:ext cx="1843314" cy="1843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Whipsmart" panose="020B0502030203050204" pitchFamily="34" charset="0"/>
              </a:rPr>
              <a:t>iMSc</a:t>
            </a:r>
            <a:endParaRPr lang="en-US" dirty="0">
              <a:solidFill>
                <a:schemeClr val="tx1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3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Munkaterv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modellbetöltés</a:t>
            </a:r>
          </a:p>
          <a:p>
            <a:r>
              <a:rPr lang="hu-HU" dirty="0"/>
              <a:t>animáció betöltése, </a:t>
            </a:r>
            <a:r>
              <a:rPr lang="hu-HU" dirty="0" err="1"/>
              <a:t>GPU-erőforrások</a:t>
            </a:r>
            <a:r>
              <a:rPr lang="hu-HU" dirty="0"/>
              <a:t> létrehozása</a:t>
            </a:r>
          </a:p>
          <a:p>
            <a:r>
              <a:rPr lang="hu-HU" dirty="0" err="1"/>
              <a:t>shaderek</a:t>
            </a:r>
            <a:endParaRPr lang="hu-HU" dirty="0"/>
          </a:p>
          <a:p>
            <a:pPr lvl="1"/>
            <a:r>
              <a:rPr lang="hu-HU" dirty="0" err="1"/>
              <a:t>interpolation-fs</a:t>
            </a:r>
            <a:r>
              <a:rPr lang="hu-HU" dirty="0"/>
              <a:t>: kulcsokból </a:t>
            </a:r>
            <a:r>
              <a:rPr lang="hu-HU" dirty="0" err="1"/>
              <a:t>nodeTrafók</a:t>
            </a:r>
            <a:r>
              <a:rPr lang="hu-HU" dirty="0"/>
              <a:t> kiválasztása</a:t>
            </a:r>
          </a:p>
          <a:p>
            <a:pPr lvl="2"/>
            <a:r>
              <a:rPr lang="hu-HU" dirty="0"/>
              <a:t>valódi interpolációt most nem csinálunk, elég sűrűn vannak a </a:t>
            </a:r>
            <a:r>
              <a:rPr lang="hu-HU" dirty="0" err="1"/>
              <a:t>keyframe-ek</a:t>
            </a:r>
            <a:endParaRPr lang="hu-HU" dirty="0"/>
          </a:p>
          <a:p>
            <a:pPr lvl="1"/>
            <a:r>
              <a:rPr lang="hu-HU" dirty="0" err="1"/>
              <a:t>chain-fs</a:t>
            </a:r>
            <a:r>
              <a:rPr lang="hu-HU" dirty="0"/>
              <a:t>: </a:t>
            </a:r>
            <a:r>
              <a:rPr lang="hu-HU" dirty="0" err="1"/>
              <a:t>rigging</a:t>
            </a:r>
            <a:r>
              <a:rPr lang="hu-HU" dirty="0"/>
              <a:t> és </a:t>
            </a:r>
            <a:r>
              <a:rPr lang="hu-HU" dirty="0" err="1"/>
              <a:t>nodetrafók</a:t>
            </a:r>
            <a:r>
              <a:rPr lang="hu-HU" dirty="0"/>
              <a:t> összefűzése, csonttrafók kiszámítása</a:t>
            </a:r>
          </a:p>
          <a:p>
            <a:pPr lvl="1"/>
            <a:r>
              <a:rPr lang="hu-HU" dirty="0" err="1"/>
              <a:t>skinning-vs</a:t>
            </a:r>
            <a:r>
              <a:rPr lang="hu-HU" dirty="0"/>
              <a:t>:</a:t>
            </a:r>
          </a:p>
          <a:p>
            <a:pPr lvl="2"/>
            <a:r>
              <a:rPr lang="hu-HU" dirty="0"/>
              <a:t>csonttrafók összesúlyozása, </a:t>
            </a:r>
            <a:r>
              <a:rPr lang="hu-HU" dirty="0" err="1"/>
              <a:t>vertexek</a:t>
            </a:r>
            <a:r>
              <a:rPr lang="hu-HU" dirty="0"/>
              <a:t> transzformálása</a:t>
            </a:r>
          </a:p>
          <a:p>
            <a:pPr lvl="2"/>
            <a:r>
              <a:rPr lang="hu-HU" dirty="0" err="1"/>
              <a:t>iMSc</a:t>
            </a:r>
            <a:r>
              <a:rPr lang="hu-HU" dirty="0"/>
              <a:t>: példányok elhelyezése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: r</a:t>
            </a:r>
            <a:r>
              <a:rPr lang="en-US" dirty="0"/>
              <a:t>igging </a:t>
            </a:r>
            <a:r>
              <a:rPr lang="en-US" dirty="0" err="1"/>
              <a:t>adatok</a:t>
            </a:r>
            <a:r>
              <a:rPr lang="en-US" dirty="0"/>
              <a:t> bet</a:t>
            </a:r>
            <a:r>
              <a:rPr lang="hu-HU" dirty="0"/>
              <a:t>öltése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SubmeshGeometry</a:t>
            </a:r>
            <a:r>
              <a:rPr lang="hu-HU" dirty="0"/>
              <a:t> helyett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RiggedGeometry</a:t>
            </a:r>
            <a:r>
              <a:rPr lang="hu-HU" dirty="0"/>
              <a:t> betöltése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MultiMesh</a:t>
            </a:r>
            <a:r>
              <a:rPr lang="hu-HU" dirty="0" err="1"/>
              <a:t>-hez</a:t>
            </a:r>
            <a:r>
              <a:rPr lang="hu-HU" dirty="0"/>
              <a:t>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RiggedGeometry</a:t>
            </a:r>
            <a:r>
              <a:rPr lang="hu-HU" dirty="0"/>
              <a:t> tömb helyett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Geometry</a:t>
            </a:r>
            <a:r>
              <a:rPr lang="hu-HU" dirty="0"/>
              <a:t> tömb (</a:t>
            </a:r>
            <a:r>
              <a:rPr lang="hu-HU" dirty="0" err="1"/>
              <a:t>upcast</a:t>
            </a:r>
            <a:r>
              <a:rPr lang="hu-HU" dirty="0"/>
              <a:t>, de tömbelemenként)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743200"/>
            <a:ext cx="7648575" cy="857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riggedGeometry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hu-HU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hu-H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u-HU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JsonLoader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Rigged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"media/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mrem.json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76" y="4743450"/>
            <a:ext cx="9144000" cy="1390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skinnedMesh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MultiMesh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hu-H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hu-H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skinningMaterial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hu-HU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hu-H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Array&lt;Geometry&gt;(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riggedGeometry.size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riggedGeometry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[it]}</a:t>
            </a:r>
            <a:endParaRPr lang="hu-HU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31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bl</a:t>
            </a:r>
            <a:r>
              <a:rPr lang="en-US" dirty="0" err="1"/>
              <a:t>endIndices</a:t>
            </a:r>
            <a:r>
              <a:rPr lang="en-US" dirty="0"/>
              <a:t> </a:t>
            </a:r>
            <a:r>
              <a:rPr lang="hu-HU" dirty="0"/>
              <a:t>és </a:t>
            </a:r>
            <a:r>
              <a:rPr lang="hu-HU" dirty="0" err="1"/>
              <a:t>bl</a:t>
            </a:r>
            <a:r>
              <a:rPr lang="en-US" dirty="0" err="1"/>
              <a:t>endWeights</a:t>
            </a:r>
            <a:r>
              <a:rPr lang="hu-HU" dirty="0"/>
              <a:t> attribútumok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RiggedGeometry</a:t>
            </a:r>
            <a:r>
              <a:rPr lang="hu-HU" dirty="0"/>
              <a:t> ezeket betölti és beköti a </a:t>
            </a:r>
            <a:r>
              <a:rPr lang="hu-HU" dirty="0" err="1"/>
              <a:t>VAO-ba</a:t>
            </a:r>
            <a:r>
              <a:rPr lang="hu-HU" dirty="0"/>
              <a:t> mint </a:t>
            </a:r>
            <a:r>
              <a:rPr lang="en-US" dirty="0"/>
              <a:t>#3 </a:t>
            </a:r>
            <a:r>
              <a:rPr lang="hu-HU" dirty="0"/>
              <a:t>és </a:t>
            </a:r>
            <a:r>
              <a:rPr lang="en-US" dirty="0"/>
              <a:t>#4 </a:t>
            </a:r>
            <a:r>
              <a:rPr lang="en-US" dirty="0" err="1"/>
              <a:t>attrib</a:t>
            </a:r>
            <a:r>
              <a:rPr lang="hu-HU" dirty="0" err="1"/>
              <a:t>útum</a:t>
            </a:r>
            <a:endParaRPr lang="hu-HU" dirty="0"/>
          </a:p>
          <a:p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skinning-vs</a:t>
            </a:r>
            <a:r>
              <a:rPr lang="hu-HU" dirty="0" err="1"/>
              <a:t>-be</a:t>
            </a:r>
            <a:r>
              <a:rPr lang="hu-HU" dirty="0"/>
              <a:t> új bementek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skinningProgram</a:t>
            </a:r>
            <a:r>
              <a:rPr lang="hu-HU" dirty="0" err="1"/>
              <a:t>-ot</a:t>
            </a:r>
            <a:r>
              <a:rPr lang="hu-HU" dirty="0"/>
              <a:t> létrehozó </a:t>
            </a:r>
            <a:r>
              <a:rPr lang="hu-HU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Program</a:t>
            </a:r>
            <a:r>
              <a:rPr lang="hu-HU" dirty="0"/>
              <a:t> konstruktor utolsó paraméterét változtassuk meg, hogy a fenti bemenetekre kössük a </a:t>
            </a:r>
            <a:r>
              <a:rPr lang="en-US" dirty="0"/>
              <a:t>#3 </a:t>
            </a:r>
            <a:r>
              <a:rPr lang="hu-HU" dirty="0"/>
              <a:t>és </a:t>
            </a:r>
            <a:r>
              <a:rPr lang="en-US" dirty="0"/>
              <a:t>#4 </a:t>
            </a:r>
            <a:r>
              <a:rPr lang="en-US" dirty="0" err="1"/>
              <a:t>attrib</a:t>
            </a:r>
            <a:r>
              <a:rPr lang="hu-HU" dirty="0" err="1"/>
              <a:t>útumokat</a:t>
            </a:r>
            <a:endParaRPr lang="hu-HU" dirty="0"/>
          </a:p>
        </p:txBody>
      </p:sp>
      <p:sp>
        <p:nvSpPr>
          <p:cNvPr id="7" name="Rectangle 6"/>
          <p:cNvSpPr/>
          <p:nvPr/>
        </p:nvSpPr>
        <p:spPr>
          <a:xfrm>
            <a:off x="628650" y="3181350"/>
            <a:ext cx="7658101" cy="962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vec4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blendIndices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hu-HU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uvec4 ??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vec4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blendWeights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310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Scene</a:t>
            </a:r>
            <a:r>
              <a:rPr lang="hu-HU" dirty="0"/>
              <a:t>: animáció betöltése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2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zombieGeom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riggedGeometry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dirty="0">
                <a:solidFill>
                  <a:srgbClr val="7C4FC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animation </a:t>
            </a: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Animation(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32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"./media/thriller_part_3.json"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hu-HU" sz="32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zombieGeom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val</a:t>
            </a: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nNodes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C70040"/>
                </a:solidFill>
                <a:ea typeface="Times New Roman" panose="02020603050405020304" pitchFamily="18" charset="0"/>
              </a:rPr>
              <a:t>= 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animation</a:t>
            </a:r>
            <a:r>
              <a:rPr lang="en-US" sz="32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nNodes</a:t>
            </a:r>
            <a:r>
              <a:rPr lang="en-US" sz="3200" dirty="0" err="1">
                <a:solidFill>
                  <a:srgbClr val="C70040"/>
                </a:solidFill>
                <a:ea typeface="Times New Roman" panose="02020603050405020304" pitchFamily="18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toInt</a:t>
            </a:r>
            <a:r>
              <a:rPr lang="en-US" sz="3200" dirty="0">
                <a:solidFill>
                  <a:srgbClr val="000000"/>
                </a:solidFill>
                <a:ea typeface="Times New Roman" panose="02020603050405020304" pitchFamily="18" charset="0"/>
              </a:rPr>
              <a:t>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56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Erőforrások létrehozása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RiggedGeometry</a:t>
            </a:r>
            <a:r>
              <a:rPr lang="hu-HU" dirty="0"/>
              <a:t> felépítette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rigging</a:t>
            </a:r>
            <a:r>
              <a:rPr lang="hu-HU" dirty="0"/>
              <a:t> tömböt</a:t>
            </a:r>
          </a:p>
          <a:p>
            <a:pPr lvl="1"/>
            <a:r>
              <a:rPr lang="hu-HU" dirty="0"/>
              <a:t>minden csontra egy </a:t>
            </a:r>
            <a:r>
              <a:rPr lang="hu-HU" dirty="0" err="1"/>
              <a:t>duálkvaternió</a:t>
            </a:r>
            <a:endParaRPr lang="hu-HU" dirty="0"/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Animation</a:t>
            </a:r>
            <a:r>
              <a:rPr lang="hu-HU" dirty="0"/>
              <a:t> összerakta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skeleton</a:t>
            </a:r>
            <a:r>
              <a:rPr lang="hu-HU" dirty="0"/>
              <a:t> tömböt</a:t>
            </a:r>
          </a:p>
          <a:p>
            <a:pPr lvl="1"/>
            <a:r>
              <a:rPr lang="hu-HU" dirty="0"/>
              <a:t>minden csontra egy </a:t>
            </a:r>
            <a:r>
              <a:rPr lang="hu-HU" dirty="0" err="1"/>
              <a:t>nodelista</a:t>
            </a:r>
            <a:r>
              <a:rPr lang="hu-HU" dirty="0"/>
              <a:t> (1 </a:t>
            </a:r>
            <a:r>
              <a:rPr lang="hu-HU" dirty="0" err="1"/>
              <a:t>byteos</a:t>
            </a:r>
            <a:r>
              <a:rPr lang="hu-HU" dirty="0"/>
              <a:t> indexek, 16 byte per csont)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Animation</a:t>
            </a:r>
            <a:r>
              <a:rPr lang="hu-HU" dirty="0"/>
              <a:t> behúzta a </a:t>
            </a:r>
            <a:r>
              <a:rPr lang="hu-HU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keys</a:t>
            </a:r>
            <a:r>
              <a:rPr lang="hu-HU" dirty="0"/>
              <a:t> tömböt</a:t>
            </a:r>
          </a:p>
          <a:p>
            <a:pPr lvl="1"/>
            <a:r>
              <a:rPr lang="hu-HU" dirty="0"/>
              <a:t>minden </a:t>
            </a:r>
            <a:r>
              <a:rPr lang="hu-HU" dirty="0" err="1"/>
              <a:t>nodera</a:t>
            </a:r>
            <a:r>
              <a:rPr lang="hu-HU" dirty="0"/>
              <a:t>, </a:t>
            </a:r>
            <a:r>
              <a:rPr lang="hu-HU" dirty="0" err="1"/>
              <a:t>minden</a:t>
            </a:r>
            <a:r>
              <a:rPr lang="hu-HU" dirty="0"/>
              <a:t> kulcsra egy </a:t>
            </a:r>
            <a:r>
              <a:rPr lang="hu-HU" dirty="0" err="1"/>
              <a:t>duálkvaternió</a:t>
            </a:r>
            <a:endParaRPr lang="hu-HU" dirty="0"/>
          </a:p>
        </p:txBody>
      </p:sp>
      <p:sp>
        <p:nvSpPr>
          <p:cNvPr id="6" name="Rectangle 5"/>
          <p:cNvSpPr/>
          <p:nvPr/>
        </p:nvSpPr>
        <p:spPr>
          <a:xfrm>
            <a:off x="5957886" y="5875199"/>
            <a:ext cx="297180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keyTexture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animation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keys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storage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animation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nKeys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nNodes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957885" y="2291557"/>
            <a:ext cx="297180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riggingTexture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zombieGeom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rigging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storage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zombieGeom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nBones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757487" y="4295703"/>
            <a:ext cx="6172200" cy="699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skeletonTexture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DataTexture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Uint32Array(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animation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skeleton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buffer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zombieGeom</a:t>
            </a:r>
            <a:r>
              <a:rPr lang="en-US" sz="1400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nBones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RGBA32UI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RGBA_INTEGER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sz="1400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UNSIGNED_INT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700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Erőforrások létrehozása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kell két </a:t>
            </a:r>
            <a:r>
              <a:rPr lang="hu-HU" dirty="0" err="1"/>
              <a:t>framebuffer</a:t>
            </a:r>
            <a:endParaRPr lang="hu-HU" dirty="0"/>
          </a:p>
          <a:p>
            <a:pPr lvl="1"/>
            <a:r>
              <a:rPr lang="hu-HU" dirty="0" err="1"/>
              <a:t>nodetranszformációk</a:t>
            </a:r>
            <a:r>
              <a:rPr lang="hu-HU" dirty="0"/>
              <a:t>: minden </a:t>
            </a:r>
            <a:r>
              <a:rPr lang="hu-HU" dirty="0" err="1"/>
              <a:t>nodera</a:t>
            </a:r>
            <a:r>
              <a:rPr lang="hu-HU" dirty="0"/>
              <a:t> egy </a:t>
            </a:r>
            <a:r>
              <a:rPr lang="hu-HU" dirty="0" err="1"/>
              <a:t>duálkvaternió</a:t>
            </a:r>
            <a:endParaRPr lang="hu-HU" dirty="0"/>
          </a:p>
          <a:p>
            <a:pPr lvl="2"/>
            <a:r>
              <a:rPr lang="hu-HU" dirty="0"/>
              <a:t>két </a:t>
            </a:r>
            <a:r>
              <a:rPr lang="hu-HU" dirty="0" err="1"/>
              <a:t>render</a:t>
            </a:r>
            <a:r>
              <a:rPr lang="hu-HU" dirty="0"/>
              <a:t> </a:t>
            </a:r>
            <a:r>
              <a:rPr lang="hu-HU" dirty="0" err="1"/>
              <a:t>target</a:t>
            </a:r>
            <a:r>
              <a:rPr lang="hu-HU" dirty="0"/>
              <a:t>, egy a Q, egy a T </a:t>
            </a:r>
            <a:r>
              <a:rPr lang="hu-HU" dirty="0" err="1"/>
              <a:t>kvaternióknak</a:t>
            </a:r>
            <a:endParaRPr lang="hu-HU" dirty="0"/>
          </a:p>
          <a:p>
            <a:pPr lvl="1"/>
            <a:r>
              <a:rPr lang="hu-HU" dirty="0" err="1"/>
              <a:t>bonetranszformációk</a:t>
            </a:r>
            <a:r>
              <a:rPr lang="hu-HU" dirty="0"/>
              <a:t>: minden csontra egy </a:t>
            </a:r>
            <a:r>
              <a:rPr lang="hu-HU" dirty="0" err="1"/>
              <a:t>duálkvaternió</a:t>
            </a:r>
            <a:endParaRPr lang="hu-HU" dirty="0"/>
          </a:p>
          <a:p>
            <a:pPr lvl="2"/>
            <a:r>
              <a:rPr lang="hu-HU" dirty="0"/>
              <a:t>két </a:t>
            </a:r>
            <a:r>
              <a:rPr lang="hu-HU" dirty="0" err="1"/>
              <a:t>render</a:t>
            </a:r>
            <a:r>
              <a:rPr lang="hu-HU" dirty="0"/>
              <a:t> </a:t>
            </a:r>
            <a:r>
              <a:rPr lang="hu-HU" dirty="0" err="1"/>
              <a:t>target</a:t>
            </a:r>
            <a:r>
              <a:rPr lang="hu-HU" dirty="0"/>
              <a:t>, egy a Q, egy a T </a:t>
            </a:r>
            <a:r>
              <a:rPr lang="hu-HU" dirty="0" err="1"/>
              <a:t>kvaternióknak</a:t>
            </a:r>
            <a:endParaRPr lang="en-US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az </a:t>
            </a:r>
            <a:r>
              <a:rPr lang="en-US" dirty="0" err="1"/>
              <a:t>iMSc</a:t>
            </a:r>
            <a:r>
              <a:rPr lang="en-US" dirty="0"/>
              <a:t> </a:t>
            </a:r>
            <a:r>
              <a:rPr lang="en-US" dirty="0" err="1"/>
              <a:t>feladatban</a:t>
            </a:r>
            <a:r>
              <a:rPr lang="en-US" dirty="0"/>
              <a:t> p</a:t>
            </a:r>
            <a:r>
              <a:rPr lang="hu-HU" dirty="0" err="1"/>
              <a:t>éldányonként</a:t>
            </a:r>
            <a:r>
              <a:rPr lang="hu-HU" dirty="0"/>
              <a:t> (lásd majd a diasor végén)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499" y="3868875"/>
            <a:ext cx="8324851" cy="1455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nodeFramebuffer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RGBA32F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val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boneFramebuffer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Framebuffer(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animation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geometry</a:t>
            </a:r>
            <a:r>
              <a:rPr lang="en-US" dirty="0" err="1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nBones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hu-HU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RGBA32F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RGBA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GL</a:t>
            </a:r>
            <a:r>
              <a:rPr lang="en-US" dirty="0">
                <a:solidFill>
                  <a:srgbClr val="C7004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C4FCD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Erőforrások összekötése a uniformokon keresztül</a:t>
            </a:r>
            <a:br>
              <a:rPr lang="hu-HU" dirty="0"/>
            </a:br>
            <a:r>
              <a:rPr lang="hu-HU" dirty="0"/>
              <a:t>(legelső dia alapján)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hu-HU" sz="18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interpolationQuad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hu-HU" sz="1800" i="1" dirty="0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interpolationQuad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nNodes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interpolationQuad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nKeys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())      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chainQuad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skeletonTexture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chainQuad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riggingTexture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chainQuad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nodeQTexture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chainQuad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nodeTTexture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chainQuad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nNodes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chainQuad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skinnedMesh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boneQTexture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skinnedMesh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boneTTexture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skinnedMesh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nBones</a:t>
            </a:r>
            <a:r>
              <a:rPr lang="en-US" sz="1800" dirty="0">
                <a:solidFill>
                  <a:srgbClr val="8F863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?.</a:t>
            </a:r>
            <a:r>
              <a:rPr lang="en-US" sz="1800" dirty="0">
                <a:solidFill>
                  <a:srgbClr val="427E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solidFill>
                  <a:srgbClr val="7030A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en-US" sz="1800" dirty="0">
                <a:solidFill>
                  <a:srgbClr val="C7004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i="1" dirty="0" err="1">
                <a:solidFill>
                  <a:srgbClr val="CB65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toFloat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hu-HU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319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21158</TotalTime>
  <Words>1375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Whipsmart</vt:lpstr>
      <vt:lpstr>Calibri</vt:lpstr>
      <vt:lpstr>Arial</vt:lpstr>
      <vt:lpstr>Consolas</vt:lpstr>
      <vt:lpstr>Office Theme</vt:lpstr>
      <vt:lpstr>Karakteranimáció</vt:lpstr>
      <vt:lpstr>Data flow</vt:lpstr>
      <vt:lpstr>Munkaterv</vt:lpstr>
      <vt:lpstr>Scene: rigging adatok betöltése</vt:lpstr>
      <vt:lpstr>blendIndices és blendWeights attribútumok</vt:lpstr>
      <vt:lpstr>Scene: animáció betöltése</vt:lpstr>
      <vt:lpstr>Erőforrások létrehozása</vt:lpstr>
      <vt:lpstr>Erőforrások létrehozása</vt:lpstr>
      <vt:lpstr>Erőforrások összekötése a uniformokon keresztül (legelső dia alapján)</vt:lpstr>
      <vt:lpstr>Scene::update-ben</vt:lpstr>
      <vt:lpstr>chain-fs</vt:lpstr>
      <vt:lpstr>skinning-vs</vt:lpstr>
      <vt:lpstr>Várt eredmény</vt:lpstr>
      <vt:lpstr>interpolation-fs</vt:lpstr>
      <vt:lpstr>chain fs</vt:lpstr>
      <vt:lpstr>valahogy így</vt:lpstr>
      <vt:lpstr>Várt eredmény</vt:lpstr>
      <vt:lpstr>interpolate fs</vt:lpstr>
      <vt:lpstr>Várt eredmény</vt:lpstr>
      <vt:lpstr>Smooth skinning</vt:lpstr>
      <vt:lpstr>Podality fix</vt:lpstr>
      <vt:lpstr>Sok példány</vt:lpstr>
      <vt:lpstr>Sok példány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</dc:title>
  <dc:creator>László Szécsi</dc:creator>
  <cp:lastModifiedBy>László Szécsi</cp:lastModifiedBy>
  <cp:revision>211</cp:revision>
  <dcterms:created xsi:type="dcterms:W3CDTF">2017-01-23T15:49:11Z</dcterms:created>
  <dcterms:modified xsi:type="dcterms:W3CDTF">2021-03-21T13:42:35Z</dcterms:modified>
</cp:coreProperties>
</file>