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1"/>
  </p:notesMasterIdLst>
  <p:sldIdLst>
    <p:sldId id="256" r:id="rId2"/>
    <p:sldId id="337" r:id="rId3"/>
    <p:sldId id="338" r:id="rId4"/>
    <p:sldId id="339" r:id="rId5"/>
    <p:sldId id="347" r:id="rId6"/>
    <p:sldId id="341" r:id="rId7"/>
    <p:sldId id="348" r:id="rId8"/>
    <p:sldId id="349" r:id="rId9"/>
    <p:sldId id="35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A1FFA1"/>
    <a:srgbClr val="FF0909"/>
    <a:srgbClr val="0D0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0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53498-0D27-4BA1-B64E-F3F0DF81F6FC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EACB1-31E9-4803-B2A0-303E5209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2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05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43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2019-03-25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7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gu/webgl-nois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Zaj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Sz</a:t>
            </a:r>
            <a:r>
              <a:rPr lang="hu-HU" dirty="0" err="1" smtClean="0"/>
              <a:t>écsi</a:t>
            </a:r>
            <a:r>
              <a:rPr lang="hu-HU" dirty="0" smtClean="0"/>
              <a:t> László</a:t>
            </a:r>
            <a:endParaRPr lang="en-US" dirty="0" smtClean="0"/>
          </a:p>
          <a:p>
            <a:r>
              <a:rPr lang="en-US" dirty="0" smtClean="0"/>
              <a:t>3D </a:t>
            </a:r>
            <a:r>
              <a:rPr lang="en-US" dirty="0" err="1" smtClean="0"/>
              <a:t>Grafikus</a:t>
            </a:r>
            <a:r>
              <a:rPr lang="en-US" dirty="0" smtClean="0"/>
              <a:t> </a:t>
            </a:r>
            <a:r>
              <a:rPr lang="en-US" dirty="0" err="1" smtClean="0"/>
              <a:t>Rendszerek</a:t>
            </a:r>
            <a:endParaRPr lang="en-US" dirty="0" smtClean="0"/>
          </a:p>
          <a:p>
            <a:r>
              <a:rPr lang="hu-HU" dirty="0" smtClean="0"/>
              <a:t>11. </a:t>
            </a:r>
            <a:r>
              <a:rPr lang="en-US" dirty="0" smtClean="0"/>
              <a:t>e</a:t>
            </a:r>
            <a:r>
              <a:rPr lang="hu-HU" dirty="0" err="1" smtClean="0"/>
              <a:t>lőadás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Egyszerű zaj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 </a:t>
            </a:r>
            <a:r>
              <a:rPr lang="en-US" dirty="0" err="1"/>
              <a:t>snoise</a:t>
            </a:r>
            <a:r>
              <a:rPr lang="en-US" dirty="0"/>
              <a:t>(vec3 r) {</a:t>
            </a:r>
          </a:p>
          <a:p>
            <a:r>
              <a:rPr lang="hu-HU" dirty="0" smtClean="0"/>
              <a:t>  </a:t>
            </a:r>
            <a:r>
              <a:rPr lang="en-US" dirty="0" smtClean="0"/>
              <a:t>vec3 </a:t>
            </a:r>
            <a:r>
              <a:rPr lang="en-US" dirty="0"/>
              <a:t>s = vec3(7502, 22777, 4767);</a:t>
            </a:r>
          </a:p>
          <a:p>
            <a:r>
              <a:rPr lang="hu-HU" dirty="0" smtClean="0"/>
              <a:t>  </a:t>
            </a:r>
            <a:r>
              <a:rPr lang="en-US" dirty="0" smtClean="0"/>
              <a:t>float </a:t>
            </a:r>
            <a:r>
              <a:rPr lang="en-US" dirty="0"/>
              <a:t>f = 0.0;</a:t>
            </a:r>
          </a:p>
          <a:p>
            <a:r>
              <a:rPr lang="hu-HU" dirty="0" smtClean="0"/>
              <a:t>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&lt;16;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hu-HU" dirty="0" smtClean="0"/>
              <a:t>    </a:t>
            </a:r>
            <a:r>
              <a:rPr lang="en-US" dirty="0" smtClean="0"/>
              <a:t>f </a:t>
            </a:r>
            <a:r>
              <a:rPr lang="en-US" dirty="0"/>
              <a:t>+= sin( dot(s - vec3(32768, 32768, 32768), r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</a:t>
            </a:r>
            <a:r>
              <a:rPr lang="en-US" dirty="0"/>
              <a:t>/ 65536.0);</a:t>
            </a:r>
          </a:p>
          <a:p>
            <a:r>
              <a:rPr lang="hu-HU" dirty="0" smtClean="0"/>
              <a:t>    </a:t>
            </a:r>
            <a:r>
              <a:rPr lang="en-US" dirty="0" smtClean="0"/>
              <a:t>s </a:t>
            </a:r>
            <a:r>
              <a:rPr lang="en-US" dirty="0"/>
              <a:t>= mod(s, 32768.0) * 2.0 + floor(s / 32768.0);</a:t>
            </a:r>
          </a:p>
          <a:p>
            <a:r>
              <a:rPr lang="hu-HU" dirty="0" smtClean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hu-HU" dirty="0" smtClean="0"/>
              <a:t>  </a:t>
            </a:r>
            <a:r>
              <a:rPr lang="en-US" dirty="0" smtClean="0"/>
              <a:t>return </a:t>
            </a:r>
            <a:r>
              <a:rPr lang="en-US" dirty="0"/>
              <a:t>f / 32.0 + 0.5;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2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Egyszerű zaj gradiense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vec3 </a:t>
            </a:r>
            <a:r>
              <a:rPr lang="en-US" dirty="0" err="1"/>
              <a:t>snoiseGrad</a:t>
            </a:r>
            <a:r>
              <a:rPr lang="en-US" dirty="0"/>
              <a:t>(vec3 r) {</a:t>
            </a:r>
          </a:p>
          <a:p>
            <a:r>
              <a:rPr lang="hu-HU" dirty="0" smtClean="0"/>
              <a:t>  </a:t>
            </a:r>
            <a:r>
              <a:rPr lang="en-US" dirty="0" smtClean="0"/>
              <a:t>vec3 </a:t>
            </a:r>
            <a:r>
              <a:rPr lang="en-US" dirty="0"/>
              <a:t>s = vec3(7502, 22777, 4767);</a:t>
            </a:r>
          </a:p>
          <a:p>
            <a:r>
              <a:rPr lang="hu-HU" dirty="0" smtClean="0"/>
              <a:t>  </a:t>
            </a:r>
            <a:r>
              <a:rPr lang="en-US" dirty="0" smtClean="0"/>
              <a:t>vec3 </a:t>
            </a:r>
            <a:r>
              <a:rPr lang="en-US" dirty="0"/>
              <a:t>f = vec3(0.0, 0.0, 0.0);</a:t>
            </a:r>
          </a:p>
          <a:p>
            <a:r>
              <a:rPr lang="hu-HU" dirty="0" smtClean="0"/>
              <a:t>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&lt;16;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hu-HU" dirty="0" smtClean="0"/>
              <a:t>    </a:t>
            </a:r>
            <a:r>
              <a:rPr lang="en-US" dirty="0" smtClean="0"/>
              <a:t>f </a:t>
            </a:r>
            <a:r>
              <a:rPr lang="en-US" dirty="0"/>
              <a:t>+= cos( </a:t>
            </a:r>
            <a:r>
              <a:rPr lang="en-US" dirty="0" smtClean="0"/>
              <a:t>dot(s</a:t>
            </a:r>
            <a:r>
              <a:rPr lang="hu-HU" dirty="0" smtClean="0"/>
              <a:t> </a:t>
            </a:r>
            <a:r>
              <a:rPr lang="en-US" dirty="0" smtClean="0"/>
              <a:t>- </a:t>
            </a:r>
            <a:r>
              <a:rPr lang="en-US" dirty="0"/>
              <a:t>vec3(32768, 32768, 32768), r)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             </a:t>
            </a:r>
            <a:r>
              <a:rPr lang="en-US" dirty="0" smtClean="0"/>
              <a:t>/ </a:t>
            </a:r>
            <a:r>
              <a:rPr lang="en-US" dirty="0"/>
              <a:t>65536.0) * s;</a:t>
            </a:r>
          </a:p>
          <a:p>
            <a:r>
              <a:rPr lang="hu-HU" dirty="0" smtClean="0"/>
              <a:t>    </a:t>
            </a:r>
            <a:r>
              <a:rPr lang="en-US" dirty="0" smtClean="0"/>
              <a:t>s </a:t>
            </a:r>
            <a:r>
              <a:rPr lang="en-US" dirty="0"/>
              <a:t>= mod(s, 32768.0) * 2.0 + floor(s / 32768.0);</a:t>
            </a:r>
          </a:p>
          <a:p>
            <a:r>
              <a:rPr lang="hu-HU" dirty="0" smtClean="0"/>
              <a:t> </a:t>
            </a:r>
            <a:r>
              <a:rPr lang="en-US" dirty="0" smtClean="0"/>
              <a:t> 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f / 65536.0;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6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j</a:t>
            </a:r>
            <a:r>
              <a:rPr lang="hu-HU" dirty="0" smtClean="0"/>
              <a:t>ó zaj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véletlenszerű</a:t>
            </a:r>
          </a:p>
          <a:p>
            <a:r>
              <a:rPr lang="hu-HU" dirty="0" smtClean="0"/>
              <a:t>strukturálatlan</a:t>
            </a:r>
          </a:p>
          <a:p>
            <a:r>
              <a:rPr lang="hu-HU" dirty="0" smtClean="0"/>
              <a:t>vezérelhető a teljesítményspektruma</a:t>
            </a:r>
          </a:p>
          <a:p>
            <a:r>
              <a:rPr lang="hu-HU" dirty="0" smtClean="0"/>
              <a:t>procedurális</a:t>
            </a:r>
          </a:p>
          <a:p>
            <a:pPr lvl="1"/>
            <a:r>
              <a:rPr lang="hu-HU" dirty="0" smtClean="0"/>
              <a:t>kevés adatból számolható</a:t>
            </a:r>
          </a:p>
          <a:p>
            <a:r>
              <a:rPr lang="hu-HU" dirty="0" smtClean="0"/>
              <a:t>folytonos, végtelen felbontású</a:t>
            </a:r>
          </a:p>
          <a:p>
            <a:r>
              <a:rPr lang="hu-HU" dirty="0" err="1" smtClean="0"/>
              <a:t>nem-periódikus</a:t>
            </a:r>
            <a:endParaRPr lang="hu-HU" dirty="0" smtClean="0"/>
          </a:p>
          <a:p>
            <a:r>
              <a:rPr lang="hu-HU" dirty="0" smtClean="0"/>
              <a:t>bármely pontban függetlenül kiértékelhető</a:t>
            </a:r>
          </a:p>
          <a:p>
            <a:r>
              <a:rPr lang="hu-HU" dirty="0" smtClean="0"/>
              <a:t>szűrhető (izotropikusan/anizotropikusan)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Zajok</a:t>
            </a:r>
            <a:r>
              <a:rPr lang="en-US" dirty="0" smtClean="0"/>
              <a:t> </a:t>
            </a:r>
            <a:r>
              <a:rPr lang="en-US" dirty="0" err="1" smtClean="0"/>
              <a:t>shaderben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https://github.com/stegu/webgl-noise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Perlin</a:t>
            </a:r>
            <a:endParaRPr lang="en-US" dirty="0" smtClean="0"/>
          </a:p>
          <a:p>
            <a:r>
              <a:rPr lang="en-US" dirty="0" smtClean="0"/>
              <a:t>simplex</a:t>
            </a:r>
          </a:p>
          <a:p>
            <a:r>
              <a:rPr lang="en-US" dirty="0" smtClean="0"/>
              <a:t>cellular</a:t>
            </a:r>
          </a:p>
          <a:p>
            <a:pPr marL="0" indent="0">
              <a:buNone/>
            </a:pPr>
            <a:endParaRPr lang="en-US" dirty="0"/>
          </a:p>
          <a:p>
            <a:r>
              <a:rPr lang="hu-HU" dirty="0" smtClean="0"/>
              <a:t>léteznek </a:t>
            </a:r>
            <a:r>
              <a:rPr lang="en-US" dirty="0" err="1" smtClean="0"/>
              <a:t>profibb</a:t>
            </a:r>
            <a:r>
              <a:rPr lang="en-US" dirty="0" smtClean="0"/>
              <a:t> </a:t>
            </a:r>
            <a:r>
              <a:rPr lang="en-US" dirty="0" err="1" smtClean="0"/>
              <a:t>zajok</a:t>
            </a:r>
            <a:r>
              <a:rPr lang="en-US" dirty="0" smtClean="0"/>
              <a:t> </a:t>
            </a:r>
            <a:r>
              <a:rPr lang="hu-HU" dirty="0" smtClean="0"/>
              <a:t>is </a:t>
            </a:r>
            <a:r>
              <a:rPr lang="en-US" dirty="0" smtClean="0"/>
              <a:t>(pl. text</a:t>
            </a:r>
            <a:r>
              <a:rPr lang="hu-HU" dirty="0" smtClean="0"/>
              <a:t>úraszintézishez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Gabor noise, Local Random Phase</a:t>
            </a:r>
          </a:p>
          <a:p>
            <a:pPr lvl="1"/>
            <a:r>
              <a:rPr lang="hu-HU" dirty="0" smtClean="0"/>
              <a:t>Fourier, wavelet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9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Lattice gradient noise</a:t>
            </a:r>
            <a:br>
              <a:rPr lang="hu-HU" dirty="0" smtClean="0"/>
            </a:br>
            <a:r>
              <a:rPr lang="hu-HU" dirty="0" smtClean="0"/>
              <a:t>(Perlin, simplex)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szabályos rács (</a:t>
            </a:r>
            <a:r>
              <a:rPr lang="hu-HU" dirty="0" err="1" smtClean="0"/>
              <a:t>Perlinnél</a:t>
            </a:r>
            <a:r>
              <a:rPr lang="hu-HU" dirty="0" smtClean="0"/>
              <a:t> kockarács)</a:t>
            </a:r>
          </a:p>
          <a:p>
            <a:r>
              <a:rPr lang="hu-HU" dirty="0" smtClean="0"/>
              <a:t>rácspontokban </a:t>
            </a:r>
            <a:r>
              <a:rPr lang="hu-HU" dirty="0" err="1" smtClean="0"/>
              <a:t>pszeudo-véletlen</a:t>
            </a:r>
            <a:r>
              <a:rPr lang="hu-HU" dirty="0" smtClean="0"/>
              <a:t> gradiens</a:t>
            </a:r>
          </a:p>
          <a:p>
            <a:pPr lvl="1"/>
            <a:r>
              <a:rPr lang="hu-HU" dirty="0" err="1" smtClean="0"/>
              <a:t>hash</a:t>
            </a:r>
            <a:r>
              <a:rPr lang="hu-HU" dirty="0" smtClean="0"/>
              <a:t> függvény alapján 12 lapátló-irányból választ</a:t>
            </a:r>
          </a:p>
          <a:p>
            <a:pPr lvl="1"/>
            <a:r>
              <a:rPr lang="hu-HU" dirty="0" smtClean="0"/>
              <a:t>interpoláció ötödfokú polinommal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58" y="3753569"/>
            <a:ext cx="68961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4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Ritka konvolúció</a:t>
            </a:r>
            <a:br>
              <a:rPr lang="hu-HU" dirty="0" smtClean="0"/>
            </a:br>
            <a:r>
              <a:rPr lang="hu-HU" dirty="0" smtClean="0"/>
              <a:t>(Cellular, Gabor)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pontsorozat Poisson-folyamatból</a:t>
            </a:r>
          </a:p>
          <a:p>
            <a:r>
              <a:rPr lang="hu-HU" dirty="0" smtClean="0"/>
              <a:t>a pontokban elhelyezett tetszőleges kernelek összege</a:t>
            </a:r>
          </a:p>
          <a:p>
            <a:r>
              <a:rPr lang="hu-HU" dirty="0" smtClean="0"/>
              <a:t>teljesítményspektrum a kernel megválasztásával szabályozható</a:t>
            </a:r>
          </a:p>
          <a:p>
            <a:r>
              <a:rPr lang="hu-HU" dirty="0" smtClean="0"/>
              <a:t>Gabor:  a kernel egy Gabor-szűrő (sin * Gauss)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307611"/>
            <a:ext cx="7990986" cy="240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4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Locally Random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Poission pontok helyett szabályos rácson elhelyezett kernelek</a:t>
            </a:r>
          </a:p>
          <a:p>
            <a:r>
              <a:rPr lang="hu-HU" dirty="0" smtClean="0"/>
              <a:t>de a fázis véletlen</a:t>
            </a:r>
          </a:p>
          <a:p>
            <a:pPr lvl="1"/>
            <a:r>
              <a:rPr lang="hu-HU" dirty="0" smtClean="0"/>
              <a:t>olyan mintha tologatnánk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4019266"/>
            <a:ext cx="8715903" cy="267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Zaj</a:t>
            </a:r>
            <a:r>
              <a:rPr lang="en-US" dirty="0" smtClean="0"/>
              <a:t> </a:t>
            </a:r>
            <a:r>
              <a:rPr lang="en-US" dirty="0" err="1" smtClean="0"/>
              <a:t>alacsonyabb</a:t>
            </a:r>
            <a:r>
              <a:rPr lang="en-US" dirty="0" smtClean="0"/>
              <a:t> </a:t>
            </a:r>
            <a:r>
              <a:rPr lang="en-US" dirty="0" err="1" smtClean="0"/>
              <a:t>dimenzi</a:t>
            </a:r>
            <a:r>
              <a:rPr lang="hu-HU" dirty="0" smtClean="0"/>
              <a:t>ójú zajból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praktikus lenne pl. 2D előreszámolt zajtextúrából 3D zajt gyártani</a:t>
            </a:r>
          </a:p>
          <a:p>
            <a:r>
              <a:rPr lang="hu-HU" dirty="0" smtClean="0"/>
              <a:t>simán összeadni vagy szorozni a vetítve kapott zajt nem jó (sakktáblás lesz)</a:t>
            </a:r>
          </a:p>
          <a:p>
            <a:r>
              <a:rPr lang="hu-HU" dirty="0" smtClean="0"/>
              <a:t>Gardner, Peachy</a:t>
            </a:r>
          </a:p>
          <a:p>
            <a:r>
              <a:rPr lang="hu-HU" dirty="0" smtClean="0"/>
              <a:t>teljesítményspektrum még mindig vonalszerű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726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15160</TotalTime>
  <Words>323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Whipsmart</vt:lpstr>
      <vt:lpstr>1_Office Theme</vt:lpstr>
      <vt:lpstr>Zaj</vt:lpstr>
      <vt:lpstr>Egyszerű zaj</vt:lpstr>
      <vt:lpstr>Egyszerű zaj gradiense</vt:lpstr>
      <vt:lpstr>A jó zaj</vt:lpstr>
      <vt:lpstr>Zajok shaderben</vt:lpstr>
      <vt:lpstr>Lattice gradient noise (Perlin, simplex)</vt:lpstr>
      <vt:lpstr>Ritka konvolúció (Cellular, Gabor)</vt:lpstr>
      <vt:lpstr>Locally Random Phase</vt:lpstr>
      <vt:lpstr>Zaj alacsonyabb dimenziójú zajból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218</cp:revision>
  <dcterms:created xsi:type="dcterms:W3CDTF">2017-01-23T15:49:11Z</dcterms:created>
  <dcterms:modified xsi:type="dcterms:W3CDTF">2019-04-01T19:39:21Z</dcterms:modified>
</cp:coreProperties>
</file>