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82"/>
  </p:notesMasterIdLst>
  <p:sldIdLst>
    <p:sldId id="256" r:id="rId2"/>
    <p:sldId id="258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301" r:id="rId24"/>
    <p:sldId id="302" r:id="rId25"/>
    <p:sldId id="303" r:id="rId26"/>
    <p:sldId id="305" r:id="rId27"/>
    <p:sldId id="306" r:id="rId28"/>
    <p:sldId id="307" r:id="rId29"/>
    <p:sldId id="259" r:id="rId30"/>
    <p:sldId id="260" r:id="rId31"/>
    <p:sldId id="261" r:id="rId32"/>
    <p:sldId id="262" r:id="rId33"/>
    <p:sldId id="263" r:id="rId34"/>
    <p:sldId id="332" r:id="rId35"/>
    <p:sldId id="327" r:id="rId36"/>
    <p:sldId id="325" r:id="rId37"/>
    <p:sldId id="326" r:id="rId38"/>
    <p:sldId id="265" r:id="rId39"/>
    <p:sldId id="266" r:id="rId40"/>
    <p:sldId id="267" r:id="rId41"/>
    <p:sldId id="309" r:id="rId42"/>
    <p:sldId id="268" r:id="rId43"/>
    <p:sldId id="269" r:id="rId44"/>
    <p:sldId id="270" r:id="rId45"/>
    <p:sldId id="339" r:id="rId46"/>
    <p:sldId id="340" r:id="rId47"/>
    <p:sldId id="274" r:id="rId48"/>
    <p:sldId id="333" r:id="rId49"/>
    <p:sldId id="334" r:id="rId50"/>
    <p:sldId id="335" r:id="rId51"/>
    <p:sldId id="344" r:id="rId52"/>
    <p:sldId id="345" r:id="rId53"/>
    <p:sldId id="336" r:id="rId54"/>
    <p:sldId id="346" r:id="rId55"/>
    <p:sldId id="347" r:id="rId56"/>
    <p:sldId id="337" r:id="rId57"/>
    <p:sldId id="348" r:id="rId58"/>
    <p:sldId id="338" r:id="rId59"/>
    <p:sldId id="349" r:id="rId60"/>
    <p:sldId id="350" r:id="rId61"/>
    <p:sldId id="351" r:id="rId62"/>
    <p:sldId id="352" r:id="rId63"/>
    <p:sldId id="353" r:id="rId64"/>
    <p:sldId id="354" r:id="rId65"/>
    <p:sldId id="355" r:id="rId66"/>
    <p:sldId id="356" r:id="rId67"/>
    <p:sldId id="310" r:id="rId68"/>
    <p:sldId id="341" r:id="rId69"/>
    <p:sldId id="342" r:id="rId70"/>
    <p:sldId id="343" r:id="rId71"/>
    <p:sldId id="313" r:id="rId72"/>
    <p:sldId id="275" r:id="rId73"/>
    <p:sldId id="276" r:id="rId74"/>
    <p:sldId id="329" r:id="rId75"/>
    <p:sldId id="330" r:id="rId76"/>
    <p:sldId id="331" r:id="rId77"/>
    <p:sldId id="328" r:id="rId78"/>
    <p:sldId id="316" r:id="rId79"/>
    <p:sldId id="323" r:id="rId80"/>
    <p:sldId id="324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  <a:srgbClr val="A1FFA1"/>
    <a:srgbClr val="FF0909"/>
    <a:srgbClr val="0D0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0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53498-0D27-4BA1-B64E-F3F0DF81F6FC}" type="datetimeFigureOut">
              <a:rPr lang="en-US" smtClean="0"/>
              <a:t>2019-04-22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EACB1-31E9-4803-B2A0-303E5209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4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1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63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6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224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305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DB-207A-4240-9DD0-70E5211C08C1}" type="datetimeFigureOut">
              <a:rPr lang="en-US" smtClean="0"/>
              <a:t>2019-04-22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E957-AB07-4C36-9BA5-00DC8AA70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4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43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18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233D5BDB-207A-4240-9DD0-70E5211C08C1}" type="datetimeFigureOut">
              <a:rPr lang="en-US" smtClean="0"/>
              <a:pPr/>
              <a:t>2019-04-22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C52AE957-AB07-4C36-9BA5-00DC8AA70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3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5" r:id="rId4"/>
    <p:sldLayoutId id="2147483673" r:id="rId5"/>
    <p:sldLayoutId id="2147483674" r:id="rId6"/>
    <p:sldLayoutId id="214748367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Direct3D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Sz</a:t>
            </a:r>
            <a:r>
              <a:rPr lang="hu-HU" dirty="0" err="1" smtClean="0"/>
              <a:t>écsi</a:t>
            </a:r>
            <a:r>
              <a:rPr lang="hu-HU" dirty="0" smtClean="0"/>
              <a:t> László</a:t>
            </a:r>
            <a:endParaRPr lang="en-US" dirty="0" smtClean="0"/>
          </a:p>
          <a:p>
            <a:r>
              <a:rPr lang="en-US" dirty="0" smtClean="0"/>
              <a:t>3D </a:t>
            </a:r>
            <a:r>
              <a:rPr lang="en-US" dirty="0" err="1" smtClean="0"/>
              <a:t>Grafikus</a:t>
            </a:r>
            <a:r>
              <a:rPr lang="en-US" dirty="0" smtClean="0"/>
              <a:t> </a:t>
            </a:r>
            <a:r>
              <a:rPr lang="en-US" dirty="0" err="1" smtClean="0"/>
              <a:t>Rendszerek</a:t>
            </a:r>
            <a:endParaRPr lang="en-US" dirty="0" smtClean="0"/>
          </a:p>
          <a:p>
            <a:r>
              <a:rPr lang="hu-HU" dirty="0" smtClean="0"/>
              <a:t>14. </a:t>
            </a:r>
            <a:r>
              <a:rPr lang="en-US" dirty="0" smtClean="0"/>
              <a:t>e</a:t>
            </a:r>
            <a:r>
              <a:rPr lang="hu-HU" dirty="0" err="1" smtClean="0"/>
              <a:t>lőadás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30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Lépések I</a:t>
            </a:r>
            <a:r>
              <a:rPr lang="en-US" dirty="0" smtClean="0"/>
              <a:t>I</a:t>
            </a:r>
            <a:r>
              <a:rPr lang="hu-HU" dirty="0" smtClean="0"/>
              <a:t>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raszterizálás</a:t>
            </a:r>
            <a:endParaRPr lang="hu-HU" dirty="0" smtClean="0"/>
          </a:p>
          <a:p>
            <a:pPr lvl="1"/>
            <a:r>
              <a:rPr lang="hu-HU" dirty="0" smtClean="0"/>
              <a:t>hátsólap-eldobás</a:t>
            </a:r>
          </a:p>
          <a:p>
            <a:pPr lvl="1"/>
            <a:r>
              <a:rPr lang="hu-HU" dirty="0" smtClean="0"/>
              <a:t>vágás</a:t>
            </a:r>
          </a:p>
          <a:p>
            <a:pPr lvl="1"/>
            <a:r>
              <a:rPr lang="hu-HU" dirty="0" smtClean="0"/>
              <a:t>homogén osztás</a:t>
            </a:r>
          </a:p>
          <a:p>
            <a:pPr lvl="1"/>
            <a:r>
              <a:rPr lang="hu-HU" dirty="0" err="1" smtClean="0"/>
              <a:t>viewport</a:t>
            </a:r>
            <a:r>
              <a:rPr lang="hu-HU" dirty="0" smtClean="0"/>
              <a:t> trafó</a:t>
            </a:r>
          </a:p>
          <a:p>
            <a:r>
              <a:rPr lang="hu-HU" dirty="0" smtClean="0"/>
              <a:t>Pixel </a:t>
            </a:r>
            <a:r>
              <a:rPr lang="hu-HU" dirty="0" err="1" smtClean="0"/>
              <a:t>shader</a:t>
            </a:r>
            <a:endParaRPr lang="hu-HU" dirty="0" smtClean="0"/>
          </a:p>
          <a:p>
            <a:pPr lvl="1"/>
            <a:r>
              <a:rPr lang="hu-HU" dirty="0" smtClean="0"/>
              <a:t>pixel szín meghatározása</a:t>
            </a:r>
          </a:p>
          <a:p>
            <a:r>
              <a:rPr lang="hu-HU" dirty="0" err="1" smtClean="0"/>
              <a:t>z-teszt</a:t>
            </a:r>
            <a:endParaRPr lang="hu-HU" dirty="0" smtClean="0"/>
          </a:p>
          <a:p>
            <a:r>
              <a:rPr lang="hu-HU" dirty="0" err="1" smtClean="0"/>
              <a:t>blending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6200000">
            <a:off x="-3489779" y="3178627"/>
            <a:ext cx="7627257" cy="60960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semmi új --- </a:t>
            </a:r>
            <a:r>
              <a:rPr lang="hu-HU" sz="3600" dirty="0">
                <a:solidFill>
                  <a:schemeClr val="bg1"/>
                </a:solidFill>
                <a:latin typeface="Stencil" panose="040409050D0802020404" pitchFamily="82" charset="0"/>
              </a:rPr>
              <a:t>semmi </a:t>
            </a:r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új --- </a:t>
            </a:r>
            <a:r>
              <a:rPr lang="hu-HU" sz="3600" dirty="0">
                <a:solidFill>
                  <a:schemeClr val="bg1"/>
                </a:solidFill>
                <a:latin typeface="Stencil" panose="040409050D0802020404" pitchFamily="82" charset="0"/>
              </a:rPr>
              <a:t>semmi új</a:t>
            </a:r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 </a:t>
            </a:r>
            <a:endParaRPr lang="en-US" sz="36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588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Vertexek</a:t>
            </a:r>
            <a:r>
              <a:rPr lang="hu-HU" dirty="0" smtClean="0"/>
              <a:t> összeállítása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buffer</a:t>
            </a:r>
            <a:endParaRPr lang="hu-HU" dirty="0" smtClean="0"/>
          </a:p>
          <a:p>
            <a:pPr lvl="1"/>
            <a:r>
              <a:rPr lang="hu-HU" dirty="0" smtClean="0"/>
              <a:t>rekordok tömbje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Instance buffer</a:t>
            </a:r>
          </a:p>
          <a:p>
            <a:pPr lvl="1"/>
            <a:r>
              <a:rPr lang="en-US" dirty="0" err="1" smtClean="0"/>
              <a:t>hasonl</a:t>
            </a:r>
            <a:r>
              <a:rPr lang="hu-HU" dirty="0" smtClean="0"/>
              <a:t>ó tömb</a:t>
            </a:r>
          </a:p>
          <a:p>
            <a:r>
              <a:rPr lang="hu-HU" dirty="0" smtClean="0"/>
              <a:t>Minden </a:t>
            </a:r>
            <a:r>
              <a:rPr lang="hu-HU" dirty="0" err="1" smtClean="0"/>
              <a:t>insta</a:t>
            </a:r>
            <a:r>
              <a:rPr lang="en-US" dirty="0" smtClean="0"/>
              <a:t>n</a:t>
            </a:r>
            <a:r>
              <a:rPr lang="hu-HU" dirty="0" err="1" smtClean="0"/>
              <a:t>ce</a:t>
            </a:r>
            <a:r>
              <a:rPr lang="hu-HU" dirty="0" smtClean="0"/>
              <a:t> rekorddal el kell küldeni minden </a:t>
            </a:r>
            <a:r>
              <a:rPr lang="hu-HU" dirty="0" err="1" smtClean="0"/>
              <a:t>vertex</a:t>
            </a:r>
            <a:r>
              <a:rPr lang="hu-HU" dirty="0" smtClean="0"/>
              <a:t> rekordot a </a:t>
            </a:r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shadernek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66800" y="2648856"/>
            <a:ext cx="2349500" cy="469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416300" y="2648856"/>
            <a:ext cx="2349500" cy="469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765800" y="2648856"/>
            <a:ext cx="2349500" cy="469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8115300" y="3060700"/>
            <a:ext cx="584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8115300" y="2590800"/>
            <a:ext cx="584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066800" y="2648856"/>
            <a:ext cx="762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hu-HU"/>
              <a:t>pos</a:t>
            </a:r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828800" y="2648856"/>
            <a:ext cx="762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hu-HU"/>
              <a:t>normal</a:t>
            </a:r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590800" y="2648856"/>
            <a:ext cx="8255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hu-HU"/>
              <a:t>tex</a:t>
            </a:r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416300" y="2648856"/>
            <a:ext cx="2349500" cy="469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416300" y="2648856"/>
            <a:ext cx="762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hu-HU"/>
              <a:t>pos</a:t>
            </a:r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178300" y="2648856"/>
            <a:ext cx="762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hu-HU"/>
              <a:t>normal</a:t>
            </a:r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4940300" y="2648856"/>
            <a:ext cx="8255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hu-HU"/>
              <a:t>tex</a:t>
            </a:r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765800" y="2648856"/>
            <a:ext cx="2349500" cy="469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765800" y="2648856"/>
            <a:ext cx="762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hu-HU"/>
              <a:t>pos</a:t>
            </a:r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527800" y="2648856"/>
            <a:ext cx="762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hu-HU"/>
              <a:t>normal</a:t>
            </a:r>
            <a:endParaRPr lang="en-US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7289800" y="2648856"/>
            <a:ext cx="8255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hu-HU"/>
              <a:t>tex</a:t>
            </a:r>
            <a:endParaRPr lang="en-US"/>
          </a:p>
        </p:txBody>
      </p:sp>
      <p:sp>
        <p:nvSpPr>
          <p:cNvPr id="20" name="AutoShape 20"/>
          <p:cNvSpPr>
            <a:spLocks/>
          </p:cNvSpPr>
          <p:nvPr/>
        </p:nvSpPr>
        <p:spPr bwMode="auto">
          <a:xfrm rot="5400000">
            <a:off x="2146300" y="2039256"/>
            <a:ext cx="190500" cy="2349500"/>
          </a:xfrm>
          <a:prstGeom prst="rightBrace">
            <a:avLst>
              <a:gd name="adj1" fmla="val 102778"/>
              <a:gd name="adj2" fmla="val 44389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022475" y="3245756"/>
            <a:ext cx="8064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vertex</a:t>
            </a:r>
          </a:p>
        </p:txBody>
      </p:sp>
      <p:sp>
        <p:nvSpPr>
          <p:cNvPr id="22" name="Téglalap 21"/>
          <p:cNvSpPr/>
          <p:nvPr/>
        </p:nvSpPr>
        <p:spPr>
          <a:xfrm>
            <a:off x="8229600" y="31242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IA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Csoportba foglalás 22"/>
          <p:cNvGrpSpPr/>
          <p:nvPr/>
        </p:nvGrpSpPr>
        <p:grpSpPr>
          <a:xfrm>
            <a:off x="8229600" y="4343400"/>
            <a:ext cx="609600" cy="609600"/>
            <a:chOff x="1828800" y="4953000"/>
            <a:chExt cx="381000" cy="381000"/>
          </a:xfrm>
        </p:grpSpPr>
        <p:sp>
          <p:nvSpPr>
            <p:cNvPr id="24" name="Ellipszis 23"/>
            <p:cNvSpPr/>
            <p:nvPr/>
          </p:nvSpPr>
          <p:spPr>
            <a:xfrm>
              <a:off x="1828800" y="49530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Körszelet 24"/>
            <p:cNvSpPr/>
            <p:nvPr/>
          </p:nvSpPr>
          <p:spPr>
            <a:xfrm>
              <a:off x="1828800" y="4953000"/>
              <a:ext cx="381000" cy="381000"/>
            </a:xfrm>
            <a:prstGeom prst="chord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Ellipszis 25"/>
          <p:cNvSpPr/>
          <p:nvPr/>
        </p:nvSpPr>
        <p:spPr>
          <a:xfrm>
            <a:off x="8382000" y="19812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Ellipszis 26"/>
          <p:cNvSpPr/>
          <p:nvPr/>
        </p:nvSpPr>
        <p:spPr>
          <a:xfrm>
            <a:off x="8382000" y="2362200"/>
            <a:ext cx="304800" cy="3048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" name="Szögletes összekötő 27"/>
          <p:cNvCxnSpPr>
            <a:stCxn id="27" idx="4"/>
            <a:endCxn id="22" idx="0"/>
          </p:cNvCxnSpPr>
          <p:nvPr/>
        </p:nvCxnSpPr>
        <p:spPr>
          <a:xfrm rot="5400000">
            <a:off x="8305800" y="28956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zögletes összekötő 18"/>
          <p:cNvCxnSpPr>
            <a:stCxn id="22" idx="2"/>
          </p:cNvCxnSpPr>
          <p:nvPr/>
        </p:nvCxnSpPr>
        <p:spPr>
          <a:xfrm rot="5400000">
            <a:off x="8191500" y="4000500"/>
            <a:ext cx="685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144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shader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bejövő adat</a:t>
            </a:r>
          </a:p>
          <a:p>
            <a:pPr lvl="1"/>
            <a:r>
              <a:rPr lang="hu-HU" dirty="0" smtClean="0"/>
              <a:t>uniform: </a:t>
            </a:r>
            <a:r>
              <a:rPr lang="hu-HU" dirty="0" err="1" smtClean="0"/>
              <a:t>model</a:t>
            </a:r>
            <a:r>
              <a:rPr lang="hu-HU" dirty="0" smtClean="0"/>
              <a:t>, </a:t>
            </a:r>
            <a:r>
              <a:rPr lang="hu-HU" dirty="0" err="1" smtClean="0"/>
              <a:t>view</a:t>
            </a:r>
            <a:r>
              <a:rPr lang="hu-HU" dirty="0" smtClean="0"/>
              <a:t>, </a:t>
            </a:r>
            <a:r>
              <a:rPr lang="hu-HU" dirty="0" err="1" smtClean="0"/>
              <a:t>proj</a:t>
            </a:r>
            <a:r>
              <a:rPr lang="hu-HU" dirty="0" smtClean="0"/>
              <a:t> mátrixok, fények, ...</a:t>
            </a:r>
          </a:p>
          <a:p>
            <a:pPr lvl="1"/>
            <a:r>
              <a:rPr lang="hu-HU" dirty="0" smtClean="0"/>
              <a:t>minden </a:t>
            </a:r>
            <a:r>
              <a:rPr lang="hu-HU" dirty="0" err="1" smtClean="0"/>
              <a:t>vertexre</a:t>
            </a:r>
            <a:r>
              <a:rPr lang="hu-HU" dirty="0" smtClean="0"/>
              <a:t> más: </a:t>
            </a:r>
            <a:r>
              <a:rPr lang="hu-HU" dirty="0" err="1" smtClean="0"/>
              <a:t>vertex</a:t>
            </a:r>
            <a:r>
              <a:rPr lang="hu-HU" dirty="0" smtClean="0"/>
              <a:t> és </a:t>
            </a:r>
            <a:r>
              <a:rPr lang="hu-HU" dirty="0" err="1" smtClean="0"/>
              <a:t>instance</a:t>
            </a:r>
            <a:r>
              <a:rPr lang="hu-HU" dirty="0" smtClean="0"/>
              <a:t> elemek </a:t>
            </a:r>
            <a:r>
              <a:rPr lang="en-US" dirty="0" smtClean="0"/>
              <a:t>[</a:t>
            </a:r>
            <a:r>
              <a:rPr lang="en-US" dirty="0" err="1" smtClean="0"/>
              <a:t>poz</a:t>
            </a:r>
            <a:r>
              <a:rPr lang="hu-HU" dirty="0" err="1" smtClean="0"/>
              <a:t>íció</a:t>
            </a:r>
            <a:r>
              <a:rPr lang="hu-HU" dirty="0" smtClean="0"/>
              <a:t>, normál, szín, </a:t>
            </a:r>
            <a:r>
              <a:rPr lang="hu-HU" dirty="0" err="1" smtClean="0"/>
              <a:t>texcoord</a:t>
            </a:r>
            <a:r>
              <a:rPr lang="en-US" dirty="0" smtClean="0"/>
              <a:t>]</a:t>
            </a:r>
            <a:endParaRPr lang="hu-HU" dirty="0" smtClean="0"/>
          </a:p>
          <a:p>
            <a:r>
              <a:rPr lang="hu-HU" dirty="0" smtClean="0"/>
              <a:t>kimenő adat</a:t>
            </a:r>
          </a:p>
          <a:p>
            <a:pPr lvl="1"/>
            <a:r>
              <a:rPr lang="hu-HU" dirty="0" smtClean="0"/>
              <a:t>pozíció homogén normalizált képernyő koordinátákban</a:t>
            </a:r>
          </a:p>
          <a:p>
            <a:pPr lvl="1"/>
            <a:r>
              <a:rPr lang="hu-HU" dirty="0" smtClean="0"/>
              <a:t>árnyalás eredménye </a:t>
            </a:r>
            <a:r>
              <a:rPr lang="en-US" dirty="0" smtClean="0"/>
              <a:t>[</a:t>
            </a:r>
            <a:r>
              <a:rPr lang="en-US" dirty="0" err="1" smtClean="0"/>
              <a:t>sz</a:t>
            </a:r>
            <a:r>
              <a:rPr lang="hu-HU" dirty="0" smtClean="0"/>
              <a:t>ín</a:t>
            </a:r>
            <a:r>
              <a:rPr lang="en-US" dirty="0" smtClean="0"/>
              <a:t>]</a:t>
            </a:r>
            <a:endParaRPr lang="hu-HU" dirty="0" smtClean="0"/>
          </a:p>
          <a:p>
            <a:pPr lvl="1"/>
            <a:r>
              <a:rPr lang="hu-HU" dirty="0" smtClean="0"/>
              <a:t>bármi más </a:t>
            </a:r>
            <a:r>
              <a:rPr lang="en-US" dirty="0" smtClean="0"/>
              <a:t>[norm</a:t>
            </a:r>
            <a:r>
              <a:rPr lang="hu-HU" dirty="0" smtClean="0"/>
              <a:t>ál, </a:t>
            </a:r>
            <a:r>
              <a:rPr lang="hu-HU" dirty="0" err="1" smtClean="0"/>
              <a:t>texcoord</a:t>
            </a:r>
            <a:r>
              <a:rPr lang="en-US" dirty="0" smtClean="0"/>
              <a:t>]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7696200" y="4114800"/>
            <a:ext cx="6096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VS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zögletes összekötő 18"/>
          <p:cNvCxnSpPr>
            <a:stCxn id="4" idx="2"/>
          </p:cNvCxnSpPr>
          <p:nvPr/>
        </p:nvCxnSpPr>
        <p:spPr>
          <a:xfrm rot="5400000">
            <a:off x="7658100" y="4991100"/>
            <a:ext cx="685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Csoportba foglalás 41"/>
          <p:cNvGrpSpPr/>
          <p:nvPr/>
        </p:nvGrpSpPr>
        <p:grpSpPr>
          <a:xfrm>
            <a:off x="7696200" y="3048000"/>
            <a:ext cx="609600" cy="609600"/>
            <a:chOff x="1828800" y="4953000"/>
            <a:chExt cx="381000" cy="381000"/>
          </a:xfrm>
        </p:grpSpPr>
        <p:sp>
          <p:nvSpPr>
            <p:cNvPr id="7" name="Ellipszis 6"/>
            <p:cNvSpPr/>
            <p:nvPr/>
          </p:nvSpPr>
          <p:spPr>
            <a:xfrm>
              <a:off x="1828800" y="49530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Körszelet 7"/>
            <p:cNvSpPr/>
            <p:nvPr/>
          </p:nvSpPr>
          <p:spPr>
            <a:xfrm>
              <a:off x="1828800" y="4953000"/>
              <a:ext cx="381000" cy="381000"/>
            </a:xfrm>
            <a:prstGeom prst="chord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9" name="Szögletes összekötő 8"/>
          <p:cNvCxnSpPr>
            <a:endCxn id="4" idx="0"/>
          </p:cNvCxnSpPr>
          <p:nvPr/>
        </p:nvCxnSpPr>
        <p:spPr>
          <a:xfrm rot="5400000">
            <a:off x="7772400" y="38862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zis 9"/>
          <p:cNvSpPr/>
          <p:nvPr/>
        </p:nvSpPr>
        <p:spPr>
          <a:xfrm>
            <a:off x="7696200" y="5334000"/>
            <a:ext cx="609600" cy="6096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-3489779" y="3178627"/>
            <a:ext cx="7627257" cy="60960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semmi új --- </a:t>
            </a:r>
            <a:r>
              <a:rPr lang="hu-HU" sz="3600" dirty="0">
                <a:solidFill>
                  <a:schemeClr val="bg1"/>
                </a:solidFill>
                <a:latin typeface="Stencil" panose="040409050D0802020404" pitchFamily="82" charset="0"/>
              </a:rPr>
              <a:t>semmi </a:t>
            </a:r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új --- </a:t>
            </a:r>
            <a:r>
              <a:rPr lang="hu-HU" sz="3600" dirty="0">
                <a:solidFill>
                  <a:schemeClr val="bg1"/>
                </a:solidFill>
                <a:latin typeface="Stencil" panose="040409050D0802020404" pitchFamily="82" charset="0"/>
              </a:rPr>
              <a:t>semmi új</a:t>
            </a:r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 </a:t>
            </a:r>
            <a:endParaRPr lang="en-US" sz="36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164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Primitívek összeállítása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non-indexed</a:t>
            </a:r>
          </a:p>
          <a:p>
            <a:pPr lvl="1"/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bufferben</a:t>
            </a:r>
            <a:r>
              <a:rPr lang="hu-HU" dirty="0" smtClean="0"/>
              <a:t> egymás után következők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11350" y="3657600"/>
            <a:ext cx="4699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81250" y="3657600"/>
            <a:ext cx="4699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851150" y="3657600"/>
            <a:ext cx="4699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321050" y="3657600"/>
            <a:ext cx="469900" cy="342900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790950" y="3657600"/>
            <a:ext cx="469900" cy="342900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260850" y="3657600"/>
            <a:ext cx="469900" cy="342900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2381250" y="4540250"/>
            <a:ext cx="647700" cy="520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endParaRPr lang="hu-HU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613150" y="4508500"/>
            <a:ext cx="647700" cy="520700"/>
          </a:xfrm>
          <a:prstGeom prst="triangle">
            <a:avLst>
              <a:gd name="adj" fmla="val 50000"/>
            </a:avLst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594350" y="3657600"/>
            <a:ext cx="469900" cy="3429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064250" y="3657600"/>
            <a:ext cx="469900" cy="342900"/>
          </a:xfrm>
          <a:prstGeom prst="rect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534150" y="3657600"/>
            <a:ext cx="469900" cy="342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004050" y="3657600"/>
            <a:ext cx="469900" cy="3429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6210300" y="4540250"/>
            <a:ext cx="647700" cy="520700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 rot="10800000">
            <a:off x="6534150" y="4540250"/>
            <a:ext cx="647700" cy="5207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18"/>
          <p:cNvSpPr>
            <a:spLocks/>
          </p:cNvSpPr>
          <p:nvPr/>
        </p:nvSpPr>
        <p:spPr bwMode="auto">
          <a:xfrm rot="16200000">
            <a:off x="2508250" y="3467100"/>
            <a:ext cx="215900" cy="1409700"/>
          </a:xfrm>
          <a:prstGeom prst="leftBrace">
            <a:avLst>
              <a:gd name="adj1" fmla="val 5441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19"/>
          <p:cNvSpPr>
            <a:spLocks/>
          </p:cNvSpPr>
          <p:nvPr/>
        </p:nvSpPr>
        <p:spPr bwMode="auto">
          <a:xfrm rot="16200000">
            <a:off x="3917950" y="3467100"/>
            <a:ext cx="215900" cy="1409700"/>
          </a:xfrm>
          <a:prstGeom prst="leftBrace">
            <a:avLst>
              <a:gd name="adj1" fmla="val 5441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20"/>
          <p:cNvSpPr>
            <a:spLocks/>
          </p:cNvSpPr>
          <p:nvPr/>
        </p:nvSpPr>
        <p:spPr bwMode="auto">
          <a:xfrm rot="16200000">
            <a:off x="6191250" y="3403600"/>
            <a:ext cx="215900" cy="1409700"/>
          </a:xfrm>
          <a:prstGeom prst="leftBrace">
            <a:avLst>
              <a:gd name="adj1" fmla="val 5441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21"/>
          <p:cNvSpPr>
            <a:spLocks/>
          </p:cNvSpPr>
          <p:nvPr/>
        </p:nvSpPr>
        <p:spPr bwMode="auto">
          <a:xfrm rot="16200000">
            <a:off x="6661150" y="3575050"/>
            <a:ext cx="215900" cy="1409700"/>
          </a:xfrm>
          <a:prstGeom prst="leftBrace">
            <a:avLst>
              <a:gd name="adj1" fmla="val 5441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581150" y="3290888"/>
            <a:ext cx="1276350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triangle list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283200" y="3290888"/>
            <a:ext cx="1428750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triangle strip</a:t>
            </a:r>
          </a:p>
        </p:txBody>
      </p:sp>
      <p:sp>
        <p:nvSpPr>
          <p:cNvPr id="24" name="AutoShape 24"/>
          <p:cNvSpPr>
            <a:spLocks noChangeArrowheads="1"/>
          </p:cNvSpPr>
          <p:nvPr/>
        </p:nvSpPr>
        <p:spPr bwMode="auto">
          <a:xfrm>
            <a:off x="6858000" y="4540250"/>
            <a:ext cx="647700" cy="520700"/>
          </a:xfrm>
          <a:prstGeom prst="triangle">
            <a:avLst>
              <a:gd name="adj" fmla="val 50000"/>
            </a:avLst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7473950" y="3651250"/>
            <a:ext cx="469900" cy="342900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6" name="AutoShape 26"/>
          <p:cNvSpPr>
            <a:spLocks/>
          </p:cNvSpPr>
          <p:nvPr/>
        </p:nvSpPr>
        <p:spPr bwMode="auto">
          <a:xfrm rot="16200000">
            <a:off x="7131050" y="3467100"/>
            <a:ext cx="215900" cy="1409700"/>
          </a:xfrm>
          <a:prstGeom prst="leftBrace">
            <a:avLst>
              <a:gd name="adj1" fmla="val 5441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5908675" y="4945063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6223000" y="427990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6711950" y="502920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7089775" y="4271963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7473950" y="4945063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133600" y="487680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549525" y="4246563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997200" y="487680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3365500" y="4891088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3790950" y="419100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4260850" y="4891088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38" name="Rectangle 37"/>
          <p:cNvSpPr/>
          <p:nvPr/>
        </p:nvSpPr>
        <p:spPr>
          <a:xfrm rot="16200000">
            <a:off x="-3489779" y="3178627"/>
            <a:ext cx="7627257" cy="60960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semmi új --- </a:t>
            </a:r>
            <a:r>
              <a:rPr lang="hu-HU" sz="3600" dirty="0">
                <a:solidFill>
                  <a:schemeClr val="bg1"/>
                </a:solidFill>
                <a:latin typeface="Stencil" panose="040409050D0802020404" pitchFamily="82" charset="0"/>
              </a:rPr>
              <a:t>semmi </a:t>
            </a:r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új --- </a:t>
            </a:r>
            <a:r>
              <a:rPr lang="hu-HU" sz="3600" dirty="0">
                <a:solidFill>
                  <a:schemeClr val="bg1"/>
                </a:solidFill>
                <a:latin typeface="Stencil" panose="040409050D0802020404" pitchFamily="82" charset="0"/>
              </a:rPr>
              <a:t>semmi új</a:t>
            </a:r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 </a:t>
            </a:r>
            <a:endParaRPr lang="en-US" sz="36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939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Indexelt primitívek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 buffer</a:t>
            </a:r>
          </a:p>
          <a:p>
            <a:pPr lvl="1"/>
            <a:r>
              <a:rPr lang="en-US" dirty="0" err="1" smtClean="0"/>
              <a:t>eg</a:t>
            </a:r>
            <a:r>
              <a:rPr lang="hu-HU" dirty="0" err="1" smtClean="0"/>
              <a:t>észek</a:t>
            </a:r>
            <a:r>
              <a:rPr lang="hu-HU" dirty="0" smtClean="0"/>
              <a:t> tömbje</a:t>
            </a:r>
          </a:p>
          <a:p>
            <a:r>
              <a:rPr lang="hu-HU" dirty="0" smtClean="0"/>
              <a:t>Indexed </a:t>
            </a:r>
            <a:r>
              <a:rPr lang="hu-HU" dirty="0" err="1" smtClean="0"/>
              <a:t>primitive</a:t>
            </a:r>
            <a:endParaRPr lang="hu-HU" dirty="0" smtClean="0"/>
          </a:p>
          <a:p>
            <a:pPr lvl="1"/>
            <a:r>
              <a:rPr lang="hu-HU" dirty="0" smtClean="0"/>
              <a:t>index </a:t>
            </a:r>
            <a:r>
              <a:rPr lang="hu-HU" dirty="0" err="1" smtClean="0"/>
              <a:t>bufferben</a:t>
            </a:r>
            <a:r>
              <a:rPr lang="hu-HU" dirty="0" smtClean="0"/>
              <a:t> egymás utáni következő indexekhez tartozó </a:t>
            </a:r>
            <a:r>
              <a:rPr lang="hu-HU" dirty="0" err="1" smtClean="0"/>
              <a:t>vertexek</a:t>
            </a:r>
            <a:endParaRPr lang="hu-HU" dirty="0" smtClean="0"/>
          </a:p>
          <a:p>
            <a:r>
              <a:rPr lang="hu-HU" dirty="0" err="1" smtClean="0"/>
              <a:t>list</a:t>
            </a:r>
            <a:r>
              <a:rPr lang="hu-HU" dirty="0" smtClean="0"/>
              <a:t>, </a:t>
            </a:r>
            <a:r>
              <a:rPr lang="hu-HU" dirty="0" err="1" smtClean="0"/>
              <a:t>strip</a:t>
            </a:r>
            <a:endParaRPr lang="hu-HU" dirty="0" smtClean="0"/>
          </a:p>
          <a:p>
            <a:r>
              <a:rPr lang="hu-HU" dirty="0" smtClean="0"/>
              <a:t>előny</a:t>
            </a:r>
          </a:p>
          <a:p>
            <a:pPr lvl="1"/>
            <a:r>
              <a:rPr lang="hu-HU" dirty="0" smtClean="0"/>
              <a:t>kényelmes</a:t>
            </a:r>
          </a:p>
          <a:p>
            <a:pPr lvl="1"/>
            <a:r>
              <a:rPr lang="hu-HU" dirty="0" smtClean="0"/>
              <a:t>nem kell </a:t>
            </a:r>
            <a:r>
              <a:rPr lang="hu-HU" dirty="0" err="1" smtClean="0"/>
              <a:t>strip</a:t>
            </a:r>
            <a:r>
              <a:rPr lang="hu-HU" dirty="0" smtClean="0"/>
              <a:t> hogy gyors legyen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7467600" y="33528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IA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zögletes összekötő 4"/>
          <p:cNvCxnSpPr>
            <a:endCxn id="4" idx="0"/>
          </p:cNvCxnSpPr>
          <p:nvPr/>
        </p:nvCxnSpPr>
        <p:spPr>
          <a:xfrm rot="5400000">
            <a:off x="7543800" y="31242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zögletes összekötő 18"/>
          <p:cNvCxnSpPr>
            <a:stCxn id="4" idx="2"/>
          </p:cNvCxnSpPr>
          <p:nvPr/>
        </p:nvCxnSpPr>
        <p:spPr>
          <a:xfrm rot="5400000">
            <a:off x="7429500" y="4229100"/>
            <a:ext cx="685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Csoportba foglalás 330"/>
          <p:cNvGrpSpPr/>
          <p:nvPr/>
        </p:nvGrpSpPr>
        <p:grpSpPr>
          <a:xfrm>
            <a:off x="7315200" y="4419600"/>
            <a:ext cx="1001343" cy="1039315"/>
            <a:chOff x="5319818" y="1771798"/>
            <a:chExt cx="1001343" cy="1039315"/>
          </a:xfrm>
        </p:grpSpPr>
        <p:sp>
          <p:nvSpPr>
            <p:cNvPr id="8" name="Háromszög 7"/>
            <p:cNvSpPr/>
            <p:nvPr/>
          </p:nvSpPr>
          <p:spPr>
            <a:xfrm rot="12443725">
              <a:off x="5725744" y="2142191"/>
              <a:ext cx="457200" cy="381000"/>
            </a:xfrm>
            <a:prstGeom prst="triangl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Háromszög 8"/>
            <p:cNvSpPr/>
            <p:nvPr/>
          </p:nvSpPr>
          <p:spPr>
            <a:xfrm rot="12443725">
              <a:off x="5319818" y="1931820"/>
              <a:ext cx="457200" cy="381000"/>
            </a:xfrm>
            <a:prstGeom prst="triangl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Háromszög 9"/>
            <p:cNvSpPr/>
            <p:nvPr/>
          </p:nvSpPr>
          <p:spPr>
            <a:xfrm rot="12443725">
              <a:off x="5347471" y="2375277"/>
              <a:ext cx="457200" cy="381000"/>
            </a:xfrm>
            <a:prstGeom prst="triangl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Háromszög 10"/>
            <p:cNvSpPr/>
            <p:nvPr/>
          </p:nvSpPr>
          <p:spPr>
            <a:xfrm rot="1643725">
              <a:off x="5522781" y="2037005"/>
              <a:ext cx="457200" cy="381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Ellipszis 11"/>
            <p:cNvSpPr/>
            <p:nvPr/>
          </p:nvSpPr>
          <p:spPr>
            <a:xfrm rot="1643725">
              <a:off x="5762835" y="1982169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Ellipszis 12"/>
            <p:cNvSpPr/>
            <p:nvPr/>
          </p:nvSpPr>
          <p:spPr>
            <a:xfrm rot="1643725">
              <a:off x="5384563" y="2215256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Ellipszis 13"/>
            <p:cNvSpPr/>
            <p:nvPr/>
          </p:nvSpPr>
          <p:spPr>
            <a:xfrm rot="1643725">
              <a:off x="5790489" y="2425626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Ellipszis 14"/>
            <p:cNvSpPr/>
            <p:nvPr/>
          </p:nvSpPr>
          <p:spPr>
            <a:xfrm rot="1643725">
              <a:off x="6168761" y="2192540"/>
              <a:ext cx="152400" cy="152400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Ellipszis 15"/>
            <p:cNvSpPr/>
            <p:nvPr/>
          </p:nvSpPr>
          <p:spPr>
            <a:xfrm rot="1643725">
              <a:off x="5356909" y="1771798"/>
              <a:ext cx="152400" cy="152400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Ellipszis 16"/>
            <p:cNvSpPr/>
            <p:nvPr/>
          </p:nvSpPr>
          <p:spPr>
            <a:xfrm rot="1643725">
              <a:off x="5412217" y="2658713"/>
              <a:ext cx="152400" cy="152400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Lekerekített téglalap 17"/>
          <p:cNvSpPr/>
          <p:nvPr/>
        </p:nvSpPr>
        <p:spPr>
          <a:xfrm>
            <a:off x="7543800" y="25908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kerekített téglalap 18"/>
          <p:cNvSpPr/>
          <p:nvPr/>
        </p:nvSpPr>
        <p:spPr>
          <a:xfrm>
            <a:off x="7696200" y="25908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Lekerekített téglalap 19"/>
          <p:cNvSpPr/>
          <p:nvPr/>
        </p:nvSpPr>
        <p:spPr>
          <a:xfrm>
            <a:off x="7848600" y="25908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1" name="Csoportba foglalás 359"/>
          <p:cNvGrpSpPr/>
          <p:nvPr/>
        </p:nvGrpSpPr>
        <p:grpSpPr>
          <a:xfrm>
            <a:off x="7467600" y="2133600"/>
            <a:ext cx="609600" cy="152400"/>
            <a:chOff x="3200400" y="5638800"/>
            <a:chExt cx="609600" cy="152400"/>
          </a:xfrm>
        </p:grpSpPr>
        <p:sp>
          <p:nvSpPr>
            <p:cNvPr id="22" name="Ellipszis 21"/>
            <p:cNvSpPr/>
            <p:nvPr/>
          </p:nvSpPr>
          <p:spPr>
            <a:xfrm>
              <a:off x="32004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Ellipszis 22"/>
            <p:cNvSpPr/>
            <p:nvPr/>
          </p:nvSpPr>
          <p:spPr>
            <a:xfrm>
              <a:off x="33528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Ellipszis 23"/>
            <p:cNvSpPr/>
            <p:nvPr/>
          </p:nvSpPr>
          <p:spPr>
            <a:xfrm>
              <a:off x="35052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Ellipszis 24"/>
            <p:cNvSpPr/>
            <p:nvPr/>
          </p:nvSpPr>
          <p:spPr>
            <a:xfrm>
              <a:off x="36576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 rot="16200000">
            <a:off x="-3489779" y="3178627"/>
            <a:ext cx="7627257" cy="60960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semmi új --- </a:t>
            </a:r>
            <a:r>
              <a:rPr lang="hu-HU" sz="3600" dirty="0">
                <a:solidFill>
                  <a:schemeClr val="bg1"/>
                </a:solidFill>
                <a:latin typeface="Stencil" panose="040409050D0802020404" pitchFamily="82" charset="0"/>
              </a:rPr>
              <a:t>semmi </a:t>
            </a:r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új --- </a:t>
            </a:r>
            <a:r>
              <a:rPr lang="hu-HU" sz="3600" dirty="0">
                <a:solidFill>
                  <a:schemeClr val="bg1"/>
                </a:solidFill>
                <a:latin typeface="Stencil" panose="040409050D0802020404" pitchFamily="82" charset="0"/>
              </a:rPr>
              <a:t>semmi új</a:t>
            </a:r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 </a:t>
            </a:r>
            <a:endParaRPr lang="en-US" sz="36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9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Primitívtopológiák I</a:t>
            </a:r>
            <a:endParaRPr lang="en-US" dirty="0"/>
          </a:p>
        </p:txBody>
      </p:sp>
      <p:sp>
        <p:nvSpPr>
          <p:cNvPr id="1026" name="AutoShape 2" descr="Diagram of vertex ordering for primitive typ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799" y="1447800"/>
            <a:ext cx="766638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124200"/>
            <a:ext cx="798940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483510"/>
            <a:ext cx="7620000" cy="1536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 rot="16200000">
            <a:off x="-3489779" y="3178627"/>
            <a:ext cx="7627257" cy="609601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semmi új --- </a:t>
            </a:r>
            <a:r>
              <a:rPr lang="hu-HU" sz="3600" dirty="0">
                <a:solidFill>
                  <a:schemeClr val="bg1"/>
                </a:solidFill>
                <a:latin typeface="Stencil" panose="040409050D0802020404" pitchFamily="82" charset="0"/>
              </a:rPr>
              <a:t>semmi </a:t>
            </a:r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új --- </a:t>
            </a:r>
            <a:r>
              <a:rPr lang="hu-HU" sz="3600" dirty="0">
                <a:solidFill>
                  <a:schemeClr val="bg1"/>
                </a:solidFill>
                <a:latin typeface="Stencil" panose="040409050D0802020404" pitchFamily="82" charset="0"/>
              </a:rPr>
              <a:t>semmi új</a:t>
            </a:r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 </a:t>
            </a:r>
            <a:endParaRPr lang="en-US" sz="36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891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Primitívtopológiák II</a:t>
            </a:r>
            <a:endParaRPr lang="en-US" dirty="0"/>
          </a:p>
        </p:txBody>
      </p:sp>
      <p:sp>
        <p:nvSpPr>
          <p:cNvPr id="1026" name="AutoShape 2" descr="Diagram of vertex ordering for primitive typ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362200"/>
            <a:ext cx="61912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199" y="4343400"/>
            <a:ext cx="709313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7323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Primitívtopológiák III</a:t>
            </a:r>
            <a:endParaRPr lang="en-US" dirty="0"/>
          </a:p>
        </p:txBody>
      </p:sp>
      <p:sp>
        <p:nvSpPr>
          <p:cNvPr id="1026" name="AutoShape 2" descr="Diagram of vertex ordering for primitive typ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 t="6667"/>
          <a:stretch>
            <a:fillRect/>
          </a:stretch>
        </p:blipFill>
        <p:spPr bwMode="auto">
          <a:xfrm>
            <a:off x="838200" y="2403408"/>
            <a:ext cx="6172200" cy="94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 l="2532"/>
          <a:stretch>
            <a:fillRect/>
          </a:stretch>
        </p:blipFill>
        <p:spPr bwMode="auto">
          <a:xfrm>
            <a:off x="0" y="3352800"/>
            <a:ext cx="5867400" cy="183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199" y="1524001"/>
            <a:ext cx="6858001" cy="896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0209" y="4572001"/>
            <a:ext cx="587379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0057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Primitívtopológiák IIII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Tesszellátorhoz</a:t>
            </a:r>
            <a:endParaRPr lang="hu-HU" dirty="0" smtClean="0"/>
          </a:p>
          <a:p>
            <a:pPr lvl="1"/>
            <a:r>
              <a:rPr lang="hu-HU" dirty="0" smtClean="0"/>
              <a:t>1-control-point patch </a:t>
            </a:r>
            <a:r>
              <a:rPr lang="hu-HU" dirty="0" err="1" smtClean="0"/>
              <a:t>list</a:t>
            </a:r>
            <a:endParaRPr lang="hu-HU" dirty="0" smtClean="0"/>
          </a:p>
          <a:p>
            <a:pPr lvl="1"/>
            <a:r>
              <a:rPr lang="hu-HU" dirty="0" smtClean="0"/>
              <a:t>…</a:t>
            </a:r>
          </a:p>
          <a:p>
            <a:pPr lvl="1"/>
            <a:r>
              <a:rPr lang="hu-HU" dirty="0" smtClean="0"/>
              <a:t>32-control-point patch </a:t>
            </a:r>
            <a:r>
              <a:rPr lang="hu-HU" dirty="0" err="1" smtClean="0"/>
              <a:t>list</a:t>
            </a:r>
            <a:endParaRPr lang="hu-HU" dirty="0" smtClean="0"/>
          </a:p>
          <a:p>
            <a:r>
              <a:rPr lang="hu-HU" dirty="0" smtClean="0"/>
              <a:t>Olyan mint a </a:t>
            </a:r>
            <a:r>
              <a:rPr lang="hu-HU" dirty="0" err="1" smtClean="0"/>
              <a:t>triangle</a:t>
            </a:r>
            <a:r>
              <a:rPr lang="hu-HU" dirty="0" smtClean="0"/>
              <a:t> </a:t>
            </a:r>
            <a:r>
              <a:rPr lang="hu-HU" dirty="0" err="1" smtClean="0"/>
              <a:t>list</a:t>
            </a:r>
            <a:r>
              <a:rPr lang="hu-HU" dirty="0" smtClean="0"/>
              <a:t>, csak nem 3 elemű</a:t>
            </a:r>
          </a:p>
          <a:p>
            <a:r>
              <a:rPr lang="hu-HU" dirty="0" smtClean="0"/>
              <a:t>Domain </a:t>
            </a:r>
            <a:r>
              <a:rPr lang="hu-HU" dirty="0" err="1" smtClean="0"/>
              <a:t>shaderben</a:t>
            </a:r>
            <a:r>
              <a:rPr lang="hu-HU" dirty="0" smtClean="0"/>
              <a:t> úgy értelmezzük őket ahogy akarjuk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89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Tesszellátor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371600"/>
            <a:ext cx="5638800" cy="5257800"/>
          </a:xfrm>
        </p:spPr>
        <p:txBody>
          <a:bodyPr>
            <a:normAutofit/>
          </a:bodyPr>
          <a:lstStyle/>
          <a:p>
            <a:r>
              <a:rPr lang="hu-HU" dirty="0" err="1" smtClean="0"/>
              <a:t>Vertexek</a:t>
            </a:r>
            <a:r>
              <a:rPr lang="hu-HU" dirty="0" smtClean="0"/>
              <a:t> a vezérlőpontok</a:t>
            </a:r>
          </a:p>
          <a:p>
            <a:r>
              <a:rPr lang="hu-HU" dirty="0" smtClean="0"/>
              <a:t>Hull </a:t>
            </a:r>
            <a:r>
              <a:rPr lang="hu-HU" dirty="0" err="1" smtClean="0"/>
              <a:t>shader</a:t>
            </a:r>
            <a:endParaRPr lang="hu-HU" dirty="0" smtClean="0"/>
          </a:p>
          <a:p>
            <a:pPr lvl="1"/>
            <a:r>
              <a:rPr lang="hu-HU" dirty="0" smtClean="0"/>
              <a:t>vezérlőpontok módosítása</a:t>
            </a:r>
          </a:p>
          <a:p>
            <a:pPr lvl="1"/>
            <a:r>
              <a:rPr lang="hu-HU" dirty="0" err="1" smtClean="0"/>
              <a:t>tesszellációs</a:t>
            </a:r>
            <a:r>
              <a:rPr lang="hu-HU" dirty="0" smtClean="0"/>
              <a:t> faktorok számítása</a:t>
            </a:r>
          </a:p>
          <a:p>
            <a:r>
              <a:rPr lang="hu-HU" dirty="0" err="1" smtClean="0"/>
              <a:t>Tesszellátor</a:t>
            </a:r>
            <a:endParaRPr lang="hu-HU" dirty="0" smtClean="0"/>
          </a:p>
          <a:p>
            <a:pPr lvl="1"/>
            <a:r>
              <a:rPr lang="hu-HU" dirty="0" smtClean="0"/>
              <a:t>legyárt egy háromszöghálót</a:t>
            </a:r>
          </a:p>
          <a:p>
            <a:r>
              <a:rPr lang="hu-HU" dirty="0" smtClean="0"/>
              <a:t>Domain </a:t>
            </a:r>
            <a:r>
              <a:rPr lang="hu-HU" dirty="0" err="1" smtClean="0"/>
              <a:t>shader</a:t>
            </a:r>
            <a:endParaRPr lang="hu-HU" dirty="0" smtClean="0"/>
          </a:p>
          <a:p>
            <a:pPr lvl="1"/>
            <a:r>
              <a:rPr lang="hu-HU" dirty="0" smtClean="0"/>
              <a:t>a háromszögháló </a:t>
            </a:r>
            <a:r>
              <a:rPr lang="hu-HU" dirty="0" err="1" smtClean="0"/>
              <a:t>vertexeinek</a:t>
            </a:r>
            <a:r>
              <a:rPr lang="hu-HU" dirty="0" smtClean="0"/>
              <a:t> feltöltése adatokkal</a:t>
            </a:r>
          </a:p>
          <a:p>
            <a:pPr lvl="1"/>
            <a:r>
              <a:rPr lang="hu-HU" dirty="0" smtClean="0"/>
              <a:t>pl. pozíció számítása a vezérlőpontok súlyozásával </a:t>
            </a:r>
          </a:p>
          <a:p>
            <a:pPr lvl="1"/>
            <a:endParaRPr lang="en-US" dirty="0"/>
          </a:p>
        </p:txBody>
      </p:sp>
      <p:grpSp>
        <p:nvGrpSpPr>
          <p:cNvPr id="4" name="Csoportba foglalás 215"/>
          <p:cNvGrpSpPr/>
          <p:nvPr/>
        </p:nvGrpSpPr>
        <p:grpSpPr>
          <a:xfrm>
            <a:off x="8000999" y="2057400"/>
            <a:ext cx="685801" cy="685800"/>
            <a:chOff x="2514600" y="4495800"/>
            <a:chExt cx="838200" cy="838200"/>
          </a:xfrm>
          <a:solidFill>
            <a:srgbClr val="00B0F0"/>
          </a:solidFill>
        </p:grpSpPr>
        <p:sp>
          <p:nvSpPr>
            <p:cNvPr id="5" name="Ellipszis 4"/>
            <p:cNvSpPr/>
            <p:nvPr/>
          </p:nvSpPr>
          <p:spPr>
            <a:xfrm>
              <a:off x="2514600" y="44958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Ellipszis 5"/>
            <p:cNvSpPr/>
            <p:nvPr/>
          </p:nvSpPr>
          <p:spPr>
            <a:xfrm>
              <a:off x="2819400" y="44958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Ellipszis 6"/>
            <p:cNvSpPr/>
            <p:nvPr/>
          </p:nvSpPr>
          <p:spPr>
            <a:xfrm>
              <a:off x="3124200" y="44958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Ellipszis 7"/>
            <p:cNvSpPr/>
            <p:nvPr/>
          </p:nvSpPr>
          <p:spPr>
            <a:xfrm>
              <a:off x="2514600" y="48006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Ellipszis 8"/>
            <p:cNvSpPr/>
            <p:nvPr/>
          </p:nvSpPr>
          <p:spPr>
            <a:xfrm>
              <a:off x="2819400" y="48006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Ellipszis 9"/>
            <p:cNvSpPr/>
            <p:nvPr/>
          </p:nvSpPr>
          <p:spPr>
            <a:xfrm>
              <a:off x="3124200" y="48006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Ellipszis 10"/>
            <p:cNvSpPr/>
            <p:nvPr/>
          </p:nvSpPr>
          <p:spPr>
            <a:xfrm>
              <a:off x="2514600" y="51054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Ellipszis 11"/>
            <p:cNvSpPr/>
            <p:nvPr/>
          </p:nvSpPr>
          <p:spPr>
            <a:xfrm>
              <a:off x="2819400" y="51054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Ellipszis 12"/>
            <p:cNvSpPr/>
            <p:nvPr/>
          </p:nvSpPr>
          <p:spPr>
            <a:xfrm>
              <a:off x="3124197" y="5105400"/>
              <a:ext cx="228599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églalap 13"/>
          <p:cNvSpPr/>
          <p:nvPr/>
        </p:nvSpPr>
        <p:spPr>
          <a:xfrm>
            <a:off x="6172200" y="3200400"/>
            <a:ext cx="6096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HS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églalap 14"/>
          <p:cNvSpPr/>
          <p:nvPr/>
        </p:nvSpPr>
        <p:spPr>
          <a:xfrm>
            <a:off x="8001000" y="3200400"/>
            <a:ext cx="6096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r>
              <a:rPr lang="hu-HU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églalap 15"/>
          <p:cNvSpPr/>
          <p:nvPr/>
        </p:nvSpPr>
        <p:spPr>
          <a:xfrm>
            <a:off x="7086600" y="32004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Tess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zögletes összekötő 16"/>
          <p:cNvCxnSpPr>
            <a:endCxn id="14" idx="0"/>
          </p:cNvCxnSpPr>
          <p:nvPr/>
        </p:nvCxnSpPr>
        <p:spPr>
          <a:xfrm rot="5400000">
            <a:off x="6324600" y="3048000"/>
            <a:ext cx="304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Csoportba foglalás 119"/>
          <p:cNvGrpSpPr/>
          <p:nvPr/>
        </p:nvGrpSpPr>
        <p:grpSpPr>
          <a:xfrm>
            <a:off x="6019800" y="4267200"/>
            <a:ext cx="914400" cy="914400"/>
            <a:chOff x="2514600" y="4495800"/>
            <a:chExt cx="838200" cy="838200"/>
          </a:xfrm>
          <a:solidFill>
            <a:srgbClr val="00B0F0"/>
          </a:solidFill>
        </p:grpSpPr>
        <p:sp>
          <p:nvSpPr>
            <p:cNvPr id="19" name="Ellipszis 18"/>
            <p:cNvSpPr/>
            <p:nvPr/>
          </p:nvSpPr>
          <p:spPr>
            <a:xfrm>
              <a:off x="2514600" y="44958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Ellipszis 19"/>
            <p:cNvSpPr/>
            <p:nvPr/>
          </p:nvSpPr>
          <p:spPr>
            <a:xfrm>
              <a:off x="2819400" y="44958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Ellipszis 20"/>
            <p:cNvSpPr/>
            <p:nvPr/>
          </p:nvSpPr>
          <p:spPr>
            <a:xfrm>
              <a:off x="3124200" y="44958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Ellipszis 21"/>
            <p:cNvSpPr/>
            <p:nvPr/>
          </p:nvSpPr>
          <p:spPr>
            <a:xfrm>
              <a:off x="2514600" y="48006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Ellipszis 22"/>
            <p:cNvSpPr/>
            <p:nvPr/>
          </p:nvSpPr>
          <p:spPr>
            <a:xfrm>
              <a:off x="2819400" y="48006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Ellipszis 23"/>
            <p:cNvSpPr/>
            <p:nvPr/>
          </p:nvSpPr>
          <p:spPr>
            <a:xfrm>
              <a:off x="3124200" y="48006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Ellipszis 24"/>
            <p:cNvSpPr/>
            <p:nvPr/>
          </p:nvSpPr>
          <p:spPr>
            <a:xfrm>
              <a:off x="2514600" y="51054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Ellipszis 25"/>
            <p:cNvSpPr/>
            <p:nvPr/>
          </p:nvSpPr>
          <p:spPr>
            <a:xfrm>
              <a:off x="2819400" y="51054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Ellipszis 26"/>
            <p:cNvSpPr/>
            <p:nvPr/>
          </p:nvSpPr>
          <p:spPr>
            <a:xfrm>
              <a:off x="3124200" y="51054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Szögletes összekötő 18"/>
          <p:cNvCxnSpPr>
            <a:stCxn id="14" idx="2"/>
          </p:cNvCxnSpPr>
          <p:nvPr/>
        </p:nvCxnSpPr>
        <p:spPr>
          <a:xfrm rot="5400000">
            <a:off x="6210300" y="4000500"/>
            <a:ext cx="5334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Csoportba foglalás 134"/>
          <p:cNvGrpSpPr/>
          <p:nvPr/>
        </p:nvGrpSpPr>
        <p:grpSpPr>
          <a:xfrm>
            <a:off x="6019800" y="1981200"/>
            <a:ext cx="914400" cy="914400"/>
            <a:chOff x="2514600" y="4495800"/>
            <a:chExt cx="838200" cy="838200"/>
          </a:xfrm>
          <a:solidFill>
            <a:schemeClr val="accent6"/>
          </a:solidFill>
        </p:grpSpPr>
        <p:sp>
          <p:nvSpPr>
            <p:cNvPr id="30" name="Ellipszis 29"/>
            <p:cNvSpPr/>
            <p:nvPr/>
          </p:nvSpPr>
          <p:spPr>
            <a:xfrm>
              <a:off x="2514600" y="44958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Ellipszis 30"/>
            <p:cNvSpPr/>
            <p:nvPr/>
          </p:nvSpPr>
          <p:spPr>
            <a:xfrm>
              <a:off x="2819400" y="44958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Ellipszis 31"/>
            <p:cNvSpPr/>
            <p:nvPr/>
          </p:nvSpPr>
          <p:spPr>
            <a:xfrm>
              <a:off x="3124200" y="44958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Ellipszis 32"/>
            <p:cNvSpPr/>
            <p:nvPr/>
          </p:nvSpPr>
          <p:spPr>
            <a:xfrm>
              <a:off x="2514600" y="48006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Ellipszis 33"/>
            <p:cNvSpPr/>
            <p:nvPr/>
          </p:nvSpPr>
          <p:spPr>
            <a:xfrm>
              <a:off x="2819400" y="48006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Ellipszis 34"/>
            <p:cNvSpPr/>
            <p:nvPr/>
          </p:nvSpPr>
          <p:spPr>
            <a:xfrm>
              <a:off x="3124200" y="48006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Ellipszis 35"/>
            <p:cNvSpPr/>
            <p:nvPr/>
          </p:nvSpPr>
          <p:spPr>
            <a:xfrm>
              <a:off x="2514600" y="51054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Ellipszis 36"/>
            <p:cNvSpPr/>
            <p:nvPr/>
          </p:nvSpPr>
          <p:spPr>
            <a:xfrm>
              <a:off x="2819400" y="51054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Ellipszis 37"/>
            <p:cNvSpPr/>
            <p:nvPr/>
          </p:nvSpPr>
          <p:spPr>
            <a:xfrm>
              <a:off x="3124200" y="51054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Szögletes összekötő 38"/>
          <p:cNvCxnSpPr>
            <a:endCxn id="16" idx="0"/>
          </p:cNvCxnSpPr>
          <p:nvPr/>
        </p:nvCxnSpPr>
        <p:spPr>
          <a:xfrm rot="5400000">
            <a:off x="7200900" y="3009900"/>
            <a:ext cx="3810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Csoportba foglalás 207"/>
          <p:cNvGrpSpPr/>
          <p:nvPr/>
        </p:nvGrpSpPr>
        <p:grpSpPr>
          <a:xfrm>
            <a:off x="7061568" y="4293326"/>
            <a:ext cx="800095" cy="794474"/>
            <a:chOff x="3733800" y="4038600"/>
            <a:chExt cx="800095" cy="794474"/>
          </a:xfrm>
        </p:grpSpPr>
        <p:sp>
          <p:nvSpPr>
            <p:cNvPr id="41" name="Ellipszis 40"/>
            <p:cNvSpPr/>
            <p:nvPr/>
          </p:nvSpPr>
          <p:spPr>
            <a:xfrm>
              <a:off x="3733800" y="4038601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Ellipszis 41"/>
            <p:cNvSpPr/>
            <p:nvPr/>
          </p:nvSpPr>
          <p:spPr>
            <a:xfrm>
              <a:off x="3872345" y="4038601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Ellipszis 42"/>
            <p:cNvSpPr/>
            <p:nvPr/>
          </p:nvSpPr>
          <p:spPr>
            <a:xfrm>
              <a:off x="4010890" y="4038602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Ellipszis 43"/>
            <p:cNvSpPr/>
            <p:nvPr/>
          </p:nvSpPr>
          <p:spPr>
            <a:xfrm>
              <a:off x="3733800" y="4177144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Ellipszis 44"/>
            <p:cNvSpPr/>
            <p:nvPr/>
          </p:nvSpPr>
          <p:spPr>
            <a:xfrm>
              <a:off x="3872346" y="4177144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Ellipszis 45"/>
            <p:cNvSpPr/>
            <p:nvPr/>
          </p:nvSpPr>
          <p:spPr>
            <a:xfrm>
              <a:off x="4010891" y="4177145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Ellipszis 46"/>
            <p:cNvSpPr/>
            <p:nvPr/>
          </p:nvSpPr>
          <p:spPr>
            <a:xfrm>
              <a:off x="3733801" y="4315690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Ellipszis 47"/>
            <p:cNvSpPr/>
            <p:nvPr/>
          </p:nvSpPr>
          <p:spPr>
            <a:xfrm>
              <a:off x="3872346" y="4315694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Ellipszis 48"/>
            <p:cNvSpPr/>
            <p:nvPr/>
          </p:nvSpPr>
          <p:spPr>
            <a:xfrm>
              <a:off x="4010890" y="4315692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Ellipszis 49"/>
            <p:cNvSpPr/>
            <p:nvPr/>
          </p:nvSpPr>
          <p:spPr>
            <a:xfrm>
              <a:off x="4150452" y="4038600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Ellipszis 50"/>
            <p:cNvSpPr/>
            <p:nvPr/>
          </p:nvSpPr>
          <p:spPr>
            <a:xfrm>
              <a:off x="4288997" y="4038600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Ellipszis 51"/>
            <p:cNvSpPr/>
            <p:nvPr/>
          </p:nvSpPr>
          <p:spPr>
            <a:xfrm>
              <a:off x="4427542" y="4038601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Ellipszis 52"/>
            <p:cNvSpPr/>
            <p:nvPr/>
          </p:nvSpPr>
          <p:spPr>
            <a:xfrm>
              <a:off x="4150452" y="4177143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Ellipszis 53"/>
            <p:cNvSpPr/>
            <p:nvPr/>
          </p:nvSpPr>
          <p:spPr>
            <a:xfrm>
              <a:off x="4288998" y="4177143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Ellipszis 54"/>
            <p:cNvSpPr/>
            <p:nvPr/>
          </p:nvSpPr>
          <p:spPr>
            <a:xfrm>
              <a:off x="4427543" y="4177144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Ellipszis 55"/>
            <p:cNvSpPr/>
            <p:nvPr/>
          </p:nvSpPr>
          <p:spPr>
            <a:xfrm>
              <a:off x="4150453" y="4315689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Ellipszis 56"/>
            <p:cNvSpPr/>
            <p:nvPr/>
          </p:nvSpPr>
          <p:spPr>
            <a:xfrm>
              <a:off x="4288998" y="4315693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Ellipszis 57"/>
            <p:cNvSpPr/>
            <p:nvPr/>
          </p:nvSpPr>
          <p:spPr>
            <a:xfrm>
              <a:off x="4427542" y="4315691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Ellipszis 58"/>
            <p:cNvSpPr/>
            <p:nvPr/>
          </p:nvSpPr>
          <p:spPr>
            <a:xfrm>
              <a:off x="3736243" y="4452075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Ellipszis 59"/>
            <p:cNvSpPr/>
            <p:nvPr/>
          </p:nvSpPr>
          <p:spPr>
            <a:xfrm>
              <a:off x="3874788" y="4452075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Ellipszis 60"/>
            <p:cNvSpPr/>
            <p:nvPr/>
          </p:nvSpPr>
          <p:spPr>
            <a:xfrm>
              <a:off x="4013333" y="4452076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Ellipszis 61"/>
            <p:cNvSpPr/>
            <p:nvPr/>
          </p:nvSpPr>
          <p:spPr>
            <a:xfrm>
              <a:off x="3736243" y="4590618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Ellipszis 62"/>
            <p:cNvSpPr/>
            <p:nvPr/>
          </p:nvSpPr>
          <p:spPr>
            <a:xfrm>
              <a:off x="3874789" y="4590618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Ellipszis 63"/>
            <p:cNvSpPr/>
            <p:nvPr/>
          </p:nvSpPr>
          <p:spPr>
            <a:xfrm>
              <a:off x="4013334" y="4590619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Ellipszis 64"/>
            <p:cNvSpPr/>
            <p:nvPr/>
          </p:nvSpPr>
          <p:spPr>
            <a:xfrm>
              <a:off x="3736244" y="4729164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Ellipszis 65"/>
            <p:cNvSpPr/>
            <p:nvPr/>
          </p:nvSpPr>
          <p:spPr>
            <a:xfrm>
              <a:off x="3874789" y="4729168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Ellipszis 66"/>
            <p:cNvSpPr/>
            <p:nvPr/>
          </p:nvSpPr>
          <p:spPr>
            <a:xfrm>
              <a:off x="4013333" y="4729166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Ellipszis 67"/>
            <p:cNvSpPr/>
            <p:nvPr/>
          </p:nvSpPr>
          <p:spPr>
            <a:xfrm>
              <a:off x="4152895" y="4452074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Ellipszis 68"/>
            <p:cNvSpPr/>
            <p:nvPr/>
          </p:nvSpPr>
          <p:spPr>
            <a:xfrm>
              <a:off x="4291440" y="4452074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Ellipszis 69"/>
            <p:cNvSpPr/>
            <p:nvPr/>
          </p:nvSpPr>
          <p:spPr>
            <a:xfrm>
              <a:off x="4429985" y="4452075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Ellipszis 70"/>
            <p:cNvSpPr/>
            <p:nvPr/>
          </p:nvSpPr>
          <p:spPr>
            <a:xfrm>
              <a:off x="4152895" y="4590617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Ellipszis 71"/>
            <p:cNvSpPr/>
            <p:nvPr/>
          </p:nvSpPr>
          <p:spPr>
            <a:xfrm>
              <a:off x="4291441" y="4590617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Ellipszis 72"/>
            <p:cNvSpPr/>
            <p:nvPr/>
          </p:nvSpPr>
          <p:spPr>
            <a:xfrm>
              <a:off x="4429986" y="4590618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Ellipszis 73"/>
            <p:cNvSpPr/>
            <p:nvPr/>
          </p:nvSpPr>
          <p:spPr>
            <a:xfrm>
              <a:off x="4152896" y="4729163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Ellipszis 74"/>
            <p:cNvSpPr/>
            <p:nvPr/>
          </p:nvSpPr>
          <p:spPr>
            <a:xfrm>
              <a:off x="4291441" y="4729167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Ellipszis 75"/>
            <p:cNvSpPr/>
            <p:nvPr/>
          </p:nvSpPr>
          <p:spPr>
            <a:xfrm>
              <a:off x="4429985" y="4729165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77" name="Szögletes összekötő 18"/>
          <p:cNvCxnSpPr>
            <a:stCxn id="16" idx="2"/>
            <a:endCxn id="43" idx="0"/>
          </p:cNvCxnSpPr>
          <p:nvPr/>
        </p:nvCxnSpPr>
        <p:spPr>
          <a:xfrm rot="5400000">
            <a:off x="7111243" y="4013171"/>
            <a:ext cx="559528" cy="78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Lekerekített téglalap 77"/>
          <p:cNvSpPr/>
          <p:nvPr/>
        </p:nvSpPr>
        <p:spPr>
          <a:xfrm>
            <a:off x="5943600" y="5257800"/>
            <a:ext cx="1143000" cy="381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tessfactor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Lekerekített téglalap 78"/>
          <p:cNvSpPr/>
          <p:nvPr/>
        </p:nvSpPr>
        <p:spPr>
          <a:xfrm rot="2935262">
            <a:off x="6881831" y="2377723"/>
            <a:ext cx="1143000" cy="381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tessfactor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Ellipszis 79"/>
          <p:cNvSpPr/>
          <p:nvPr/>
        </p:nvSpPr>
        <p:spPr>
          <a:xfrm>
            <a:off x="8153400" y="2590800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1" name="Szögletes összekötő 80"/>
          <p:cNvCxnSpPr>
            <a:stCxn id="80" idx="4"/>
            <a:endCxn id="15" idx="0"/>
          </p:cNvCxnSpPr>
          <p:nvPr/>
        </p:nvCxnSpPr>
        <p:spPr>
          <a:xfrm rot="5400000">
            <a:off x="8153400" y="3048000"/>
            <a:ext cx="304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zögletes összekötő 18"/>
          <p:cNvCxnSpPr>
            <a:stCxn id="15" idx="2"/>
            <a:endCxn id="83" idx="0"/>
          </p:cNvCxnSpPr>
          <p:nvPr/>
        </p:nvCxnSpPr>
        <p:spPr>
          <a:xfrm rot="5400000">
            <a:off x="8001000" y="4038600"/>
            <a:ext cx="6096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zis 82"/>
          <p:cNvSpPr/>
          <p:nvPr/>
        </p:nvSpPr>
        <p:spPr>
          <a:xfrm>
            <a:off x="8001000" y="4343400"/>
            <a:ext cx="609600" cy="6096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64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044700" y="6102350"/>
            <a:ext cx="1366838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Render target textures</a:t>
            </a:r>
            <a:endParaRPr lang="hu-HU" sz="100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003425" y="6057900"/>
            <a:ext cx="1366838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Render target textures</a:t>
            </a:r>
            <a:endParaRPr lang="hu-HU" sz="100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055813" y="1538288"/>
            <a:ext cx="1079500" cy="433387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000">
              <a:solidFill>
                <a:srgbClr val="808080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011363" y="1493838"/>
            <a:ext cx="1079500" cy="4333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000">
              <a:solidFill>
                <a:srgbClr val="808080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695700" y="631825"/>
            <a:ext cx="172878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000" b="1"/>
              <a:t>Input Assembler I.</a:t>
            </a:r>
          </a:p>
          <a:p>
            <a:pPr algn="ctr"/>
            <a:r>
              <a:rPr lang="hu-HU" sz="1000"/>
              <a:t>input streaming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057650" y="1450975"/>
            <a:ext cx="1079500" cy="433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000"/>
              <a:t>Vertex Shader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056063" y="3035300"/>
            <a:ext cx="10795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000"/>
              <a:t>Geometry Shader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184400" y="631825"/>
            <a:ext cx="1079500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000"/>
              <a:t>Vertex buffer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2184400" y="990600"/>
            <a:ext cx="1079500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000"/>
              <a:t>Instance buffer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2184400" y="2314575"/>
            <a:ext cx="1079500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000"/>
              <a:t>Index buffer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552825" y="-73025"/>
            <a:ext cx="0" cy="7169150"/>
          </a:xfrm>
          <a:prstGeom prst="line">
            <a:avLst/>
          </a:prstGeom>
          <a:noFill/>
          <a:ln w="12700" cap="rnd">
            <a:solidFill>
              <a:srgbClr val="CC99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184400" y="55563"/>
            <a:ext cx="1223963" cy="3603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000" b="1"/>
              <a:t>RESOURCES</a:t>
            </a:r>
            <a:endParaRPr lang="hu-HU" sz="1000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984625" y="55563"/>
            <a:ext cx="1223963" cy="3603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000" b="1"/>
              <a:t>PIPELINE STAGES</a:t>
            </a:r>
            <a:endParaRPr lang="hu-HU" sz="1000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784850" y="55563"/>
            <a:ext cx="1223963" cy="3603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000" b="1"/>
              <a:t>RENDER STATES</a:t>
            </a:r>
            <a:endParaRPr lang="hu-HU" sz="1000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5856288" y="703263"/>
            <a:ext cx="1079500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000"/>
              <a:t>Input layout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697288" y="2243138"/>
            <a:ext cx="172878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000" b="1"/>
              <a:t>Input Assembler I</a:t>
            </a:r>
            <a:r>
              <a:rPr lang="en-US" sz="1000" b="1"/>
              <a:t>I</a:t>
            </a:r>
            <a:r>
              <a:rPr lang="hu-HU" sz="1000" b="1"/>
              <a:t>.</a:t>
            </a:r>
          </a:p>
          <a:p>
            <a:pPr algn="ctr"/>
            <a:r>
              <a:rPr lang="en-US" sz="1000"/>
              <a:t>primitive setup</a:t>
            </a:r>
            <a:endParaRPr lang="hu-HU" sz="1000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5857875" y="2314575"/>
            <a:ext cx="1079500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Primitive type</a:t>
            </a:r>
            <a:endParaRPr lang="hu-HU" sz="1000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3697288" y="3827463"/>
            <a:ext cx="1727200" cy="1125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/>
              <a:t>Rasterizer</a:t>
            </a:r>
          </a:p>
          <a:p>
            <a:pPr algn="ctr"/>
            <a:r>
              <a:rPr lang="en-US" sz="1000"/>
              <a:t>face culling</a:t>
            </a:r>
          </a:p>
          <a:p>
            <a:pPr algn="ctr"/>
            <a:r>
              <a:rPr lang="en-US" sz="1000"/>
              <a:t>depth bias adjustment</a:t>
            </a:r>
          </a:p>
          <a:p>
            <a:pPr algn="ctr"/>
            <a:r>
              <a:rPr lang="en-US" sz="1000"/>
              <a:t>clipping</a:t>
            </a:r>
            <a:endParaRPr lang="hu-HU" sz="1000"/>
          </a:p>
          <a:p>
            <a:pPr algn="ctr"/>
            <a:r>
              <a:rPr lang="hu-HU" sz="1000"/>
              <a:t>homogenous division</a:t>
            </a:r>
          </a:p>
          <a:p>
            <a:pPr algn="ctr"/>
            <a:r>
              <a:rPr lang="hu-HU" sz="1000"/>
              <a:t>viewport transformation</a:t>
            </a:r>
            <a:endParaRPr lang="en-US" sz="1000"/>
          </a:p>
          <a:p>
            <a:pPr algn="ctr"/>
            <a:r>
              <a:rPr lang="en-US" sz="1000"/>
              <a:t>output filtering</a:t>
            </a:r>
            <a:endParaRPr lang="hu-HU" sz="1000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4056063" y="5311775"/>
            <a:ext cx="10795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000"/>
              <a:t>Fragment Shader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3697288" y="6103938"/>
            <a:ext cx="1727200" cy="719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/>
              <a:t>Output merger</a:t>
            </a:r>
          </a:p>
          <a:p>
            <a:pPr algn="ctr"/>
            <a:r>
              <a:rPr lang="en-US" sz="1000"/>
              <a:t>stencil test</a:t>
            </a:r>
          </a:p>
          <a:p>
            <a:pPr algn="ctr"/>
            <a:r>
              <a:rPr lang="en-US" sz="1000"/>
              <a:t>depth test</a:t>
            </a:r>
          </a:p>
          <a:p>
            <a:pPr algn="ctr"/>
            <a:r>
              <a:rPr lang="en-US" sz="1000"/>
              <a:t>blending</a:t>
            </a:r>
            <a:endParaRPr lang="hu-HU" sz="1000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3768725" y="1106488"/>
            <a:ext cx="16557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 i="1"/>
              <a:t>vertex data, instance data</a:t>
            </a:r>
            <a:endParaRPr lang="hu-HU" sz="1000" i="1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854450" y="1927225"/>
            <a:ext cx="14255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i="1"/>
              <a:t>processed vertex data</a:t>
            </a:r>
            <a:endParaRPr lang="hu-HU" sz="1000" i="1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4056063" y="2719388"/>
            <a:ext cx="9366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i="1"/>
              <a:t>primitive data</a:t>
            </a:r>
            <a:endParaRPr lang="hu-HU" sz="1000" i="1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97325" y="3530600"/>
            <a:ext cx="12112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sz="1000" i="1"/>
              <a:t>primitive strip</a:t>
            </a:r>
            <a:r>
              <a:rPr lang="en-US" sz="1000" i="1"/>
              <a:t> data</a:t>
            </a:r>
            <a:endParaRPr lang="hu-HU" sz="1000" i="1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575050" y="4994275"/>
            <a:ext cx="19796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sz="1000" i="1"/>
              <a:t>fragments with </a:t>
            </a:r>
            <a:r>
              <a:rPr lang="en-US" sz="1000" i="1"/>
              <a:t>interpolated data</a:t>
            </a:r>
            <a:endParaRPr lang="hu-HU" sz="1000" i="1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3767138" y="5805488"/>
            <a:ext cx="1585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sz="1000" i="1"/>
              <a:t>fragment</a:t>
            </a:r>
            <a:r>
              <a:rPr lang="en-US" sz="1000" i="1"/>
              <a:t> color and depth</a:t>
            </a:r>
            <a:endParaRPr lang="hu-HU" sz="1000" i="1"/>
          </a:p>
        </p:txBody>
      </p:sp>
      <p:sp>
        <p:nvSpPr>
          <p:cNvPr id="30" name="AutoShape 28"/>
          <p:cNvSpPr>
            <a:spLocks noChangeArrowheads="1"/>
          </p:cNvSpPr>
          <p:nvPr/>
        </p:nvSpPr>
        <p:spPr bwMode="auto">
          <a:xfrm rot="10800000">
            <a:off x="4489450" y="990600"/>
            <a:ext cx="144463" cy="142875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AutoShape 29"/>
          <p:cNvSpPr>
            <a:spLocks noChangeArrowheads="1"/>
          </p:cNvSpPr>
          <p:nvPr/>
        </p:nvSpPr>
        <p:spPr bwMode="auto">
          <a:xfrm rot="10800000">
            <a:off x="4487863" y="1379538"/>
            <a:ext cx="144462" cy="142875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AutoShape 30"/>
          <p:cNvSpPr>
            <a:spLocks noChangeArrowheads="1"/>
          </p:cNvSpPr>
          <p:nvPr/>
        </p:nvSpPr>
        <p:spPr bwMode="auto">
          <a:xfrm rot="10800000">
            <a:off x="4489450" y="1811338"/>
            <a:ext cx="144463" cy="142875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31"/>
          <p:cNvSpPr>
            <a:spLocks noChangeArrowheads="1"/>
          </p:cNvSpPr>
          <p:nvPr/>
        </p:nvSpPr>
        <p:spPr bwMode="auto">
          <a:xfrm rot="10800000">
            <a:off x="4489450" y="2171700"/>
            <a:ext cx="144463" cy="142875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AutoShape 32"/>
          <p:cNvSpPr>
            <a:spLocks noChangeArrowheads="1"/>
          </p:cNvSpPr>
          <p:nvPr/>
        </p:nvSpPr>
        <p:spPr bwMode="auto">
          <a:xfrm rot="10800000">
            <a:off x="4489450" y="2613025"/>
            <a:ext cx="144463" cy="142875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AutoShape 33"/>
          <p:cNvSpPr>
            <a:spLocks noChangeArrowheads="1"/>
          </p:cNvSpPr>
          <p:nvPr/>
        </p:nvSpPr>
        <p:spPr bwMode="auto">
          <a:xfrm rot="10800000">
            <a:off x="4489450" y="2962275"/>
            <a:ext cx="144463" cy="142875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AutoShape 34"/>
          <p:cNvSpPr>
            <a:spLocks noChangeArrowheads="1"/>
          </p:cNvSpPr>
          <p:nvPr/>
        </p:nvSpPr>
        <p:spPr bwMode="auto">
          <a:xfrm rot="10800000">
            <a:off x="4489450" y="3395663"/>
            <a:ext cx="144463" cy="142875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AutoShape 35"/>
          <p:cNvSpPr>
            <a:spLocks noChangeArrowheads="1"/>
          </p:cNvSpPr>
          <p:nvPr/>
        </p:nvSpPr>
        <p:spPr bwMode="auto">
          <a:xfrm rot="10800000">
            <a:off x="4489450" y="3765550"/>
            <a:ext cx="144463" cy="142875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AutoShape 36"/>
          <p:cNvSpPr>
            <a:spLocks noChangeArrowheads="1"/>
          </p:cNvSpPr>
          <p:nvPr/>
        </p:nvSpPr>
        <p:spPr bwMode="auto">
          <a:xfrm rot="10800000">
            <a:off x="4489450" y="4913313"/>
            <a:ext cx="144463" cy="142875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AutoShape 37"/>
          <p:cNvSpPr>
            <a:spLocks noChangeArrowheads="1"/>
          </p:cNvSpPr>
          <p:nvPr/>
        </p:nvSpPr>
        <p:spPr bwMode="auto">
          <a:xfrm rot="10800000">
            <a:off x="4489450" y="5240338"/>
            <a:ext cx="144463" cy="142875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AutoShape 38"/>
          <p:cNvSpPr>
            <a:spLocks noChangeArrowheads="1"/>
          </p:cNvSpPr>
          <p:nvPr/>
        </p:nvSpPr>
        <p:spPr bwMode="auto">
          <a:xfrm rot="10800000">
            <a:off x="4489450" y="5670550"/>
            <a:ext cx="144463" cy="142875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AutoShape 39"/>
          <p:cNvSpPr>
            <a:spLocks noChangeArrowheads="1"/>
          </p:cNvSpPr>
          <p:nvPr/>
        </p:nvSpPr>
        <p:spPr bwMode="auto">
          <a:xfrm rot="10800000">
            <a:off x="4489450" y="6032500"/>
            <a:ext cx="144463" cy="142875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AutoShape 40"/>
          <p:cNvSpPr>
            <a:spLocks noChangeArrowheads="1"/>
          </p:cNvSpPr>
          <p:nvPr/>
        </p:nvSpPr>
        <p:spPr bwMode="auto">
          <a:xfrm>
            <a:off x="2184400" y="3509963"/>
            <a:ext cx="1079500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Output</a:t>
            </a:r>
            <a:r>
              <a:rPr lang="hu-HU" sz="1000"/>
              <a:t> buffer</a:t>
            </a:r>
          </a:p>
        </p:txBody>
      </p:sp>
      <p:cxnSp>
        <p:nvCxnSpPr>
          <p:cNvPr id="43" name="AutoShape 41"/>
          <p:cNvCxnSpPr>
            <a:cxnSpLocks noChangeShapeType="1"/>
            <a:stCxn id="11" idx="3"/>
            <a:endCxn id="8" idx="1"/>
          </p:cNvCxnSpPr>
          <p:nvPr/>
        </p:nvCxnSpPr>
        <p:spPr bwMode="auto">
          <a:xfrm>
            <a:off x="3263900" y="776288"/>
            <a:ext cx="431800" cy="714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4" name="AutoShape 42"/>
          <p:cNvCxnSpPr>
            <a:cxnSpLocks noChangeShapeType="1"/>
            <a:stCxn id="12" idx="3"/>
            <a:endCxn id="8" idx="1"/>
          </p:cNvCxnSpPr>
          <p:nvPr/>
        </p:nvCxnSpPr>
        <p:spPr bwMode="auto">
          <a:xfrm flipV="1">
            <a:off x="3263900" y="847725"/>
            <a:ext cx="431800" cy="2873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5" name="AutoShape 43"/>
          <p:cNvCxnSpPr>
            <a:cxnSpLocks noChangeShapeType="1"/>
            <a:stCxn id="13" idx="3"/>
            <a:endCxn id="19" idx="1"/>
          </p:cNvCxnSpPr>
          <p:nvPr/>
        </p:nvCxnSpPr>
        <p:spPr bwMode="auto">
          <a:xfrm>
            <a:off x="3263900" y="2459038"/>
            <a:ext cx="43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6" name="AutoShape 44"/>
          <p:cNvCxnSpPr>
            <a:cxnSpLocks noChangeShapeType="1"/>
            <a:stCxn id="27" idx="1"/>
            <a:endCxn id="42" idx="3"/>
          </p:cNvCxnSpPr>
          <p:nvPr/>
        </p:nvCxnSpPr>
        <p:spPr bwMode="auto">
          <a:xfrm rot="10800000" flipV="1">
            <a:off x="3263900" y="3652838"/>
            <a:ext cx="733425" cy="1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7" name="AutoShape 45"/>
          <p:cNvSpPr>
            <a:spLocks noChangeArrowheads="1"/>
          </p:cNvSpPr>
          <p:nvPr/>
        </p:nvSpPr>
        <p:spPr bwMode="auto">
          <a:xfrm>
            <a:off x="1968500" y="6016625"/>
            <a:ext cx="1366838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Render target textures</a:t>
            </a:r>
            <a:endParaRPr lang="hu-HU" sz="1000"/>
          </a:p>
        </p:txBody>
      </p:sp>
      <p:cxnSp>
        <p:nvCxnSpPr>
          <p:cNvPr id="48" name="AutoShape 46"/>
          <p:cNvCxnSpPr>
            <a:cxnSpLocks noChangeShapeType="1"/>
            <a:stCxn id="23" idx="2"/>
          </p:cNvCxnSpPr>
          <p:nvPr/>
        </p:nvCxnSpPr>
        <p:spPr bwMode="auto">
          <a:xfrm rot="16200000" flipV="1">
            <a:off x="3621882" y="5884069"/>
            <a:ext cx="661987" cy="1216025"/>
          </a:xfrm>
          <a:prstGeom prst="bentConnector4">
            <a:avLst>
              <a:gd name="adj1" fmla="val 4074"/>
              <a:gd name="adj2" fmla="val 8550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9" name="AutoShape 47"/>
          <p:cNvSpPr>
            <a:spLocks noChangeArrowheads="1"/>
          </p:cNvSpPr>
          <p:nvPr/>
        </p:nvSpPr>
        <p:spPr bwMode="auto">
          <a:xfrm>
            <a:off x="1970088" y="6535738"/>
            <a:ext cx="1366837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Depth-stencil texture</a:t>
            </a:r>
            <a:endParaRPr lang="hu-HU" sz="1000"/>
          </a:p>
        </p:txBody>
      </p:sp>
      <p:cxnSp>
        <p:nvCxnSpPr>
          <p:cNvPr id="50" name="AutoShape 48"/>
          <p:cNvCxnSpPr>
            <a:cxnSpLocks noChangeShapeType="1"/>
            <a:stCxn id="23" idx="2"/>
            <a:endCxn id="49" idx="3"/>
          </p:cNvCxnSpPr>
          <p:nvPr/>
        </p:nvCxnSpPr>
        <p:spPr bwMode="auto">
          <a:xfrm rot="16200000" flipV="1">
            <a:off x="3877469" y="6139656"/>
            <a:ext cx="142875" cy="1223963"/>
          </a:xfrm>
          <a:prstGeom prst="bentConnector4">
            <a:avLst>
              <a:gd name="adj1" fmla="val 17778"/>
              <a:gd name="adj2" fmla="val 8534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1" name="AutoShape 49"/>
          <p:cNvSpPr>
            <a:spLocks noChangeArrowheads="1"/>
          </p:cNvSpPr>
          <p:nvPr/>
        </p:nvSpPr>
        <p:spPr bwMode="auto">
          <a:xfrm>
            <a:off x="5713413" y="6103938"/>
            <a:ext cx="1319212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Depth-stencil state</a:t>
            </a:r>
            <a:endParaRPr lang="hu-HU" sz="1000"/>
          </a:p>
        </p:txBody>
      </p:sp>
      <p:sp>
        <p:nvSpPr>
          <p:cNvPr id="52" name="AutoShape 50"/>
          <p:cNvSpPr>
            <a:spLocks noChangeArrowheads="1"/>
          </p:cNvSpPr>
          <p:nvPr/>
        </p:nvSpPr>
        <p:spPr bwMode="auto">
          <a:xfrm>
            <a:off x="1968500" y="1450975"/>
            <a:ext cx="1079500" cy="4333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>
                <a:solidFill>
                  <a:srgbClr val="808080"/>
                </a:solidFill>
              </a:rPr>
              <a:t>Constant buffers</a:t>
            </a:r>
          </a:p>
          <a:p>
            <a:pPr algn="ctr"/>
            <a:r>
              <a:rPr lang="en-US" sz="1000">
                <a:solidFill>
                  <a:srgbClr val="808080"/>
                </a:solidFill>
              </a:rPr>
              <a:t>and textures</a:t>
            </a:r>
            <a:endParaRPr lang="hu-HU" sz="1000">
              <a:solidFill>
                <a:srgbClr val="808080"/>
              </a:solidFill>
            </a:endParaRPr>
          </a:p>
        </p:txBody>
      </p:sp>
      <p:cxnSp>
        <p:nvCxnSpPr>
          <p:cNvPr id="53" name="AutoShape 51"/>
          <p:cNvCxnSpPr>
            <a:cxnSpLocks noChangeShapeType="1"/>
            <a:stCxn id="52" idx="3"/>
            <a:endCxn id="9" idx="1"/>
          </p:cNvCxnSpPr>
          <p:nvPr/>
        </p:nvCxnSpPr>
        <p:spPr bwMode="auto">
          <a:xfrm>
            <a:off x="3048000" y="1668463"/>
            <a:ext cx="1009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" name="AutoShape 52"/>
          <p:cNvSpPr>
            <a:spLocks noChangeArrowheads="1"/>
          </p:cNvSpPr>
          <p:nvPr/>
        </p:nvSpPr>
        <p:spPr bwMode="auto">
          <a:xfrm>
            <a:off x="2055813" y="2890838"/>
            <a:ext cx="1079500" cy="433387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000">
              <a:solidFill>
                <a:srgbClr val="808080"/>
              </a:solidFill>
            </a:endParaRPr>
          </a:p>
        </p:txBody>
      </p:sp>
      <p:sp>
        <p:nvSpPr>
          <p:cNvPr id="55" name="AutoShape 53"/>
          <p:cNvSpPr>
            <a:spLocks noChangeArrowheads="1"/>
          </p:cNvSpPr>
          <p:nvPr/>
        </p:nvSpPr>
        <p:spPr bwMode="auto">
          <a:xfrm>
            <a:off x="2011363" y="2836863"/>
            <a:ext cx="1079500" cy="4333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000">
              <a:solidFill>
                <a:srgbClr val="808080"/>
              </a:solidFill>
            </a:endParaRPr>
          </a:p>
        </p:txBody>
      </p:sp>
      <p:sp>
        <p:nvSpPr>
          <p:cNvPr id="56" name="AutoShape 54"/>
          <p:cNvSpPr>
            <a:spLocks noChangeArrowheads="1"/>
          </p:cNvSpPr>
          <p:nvPr/>
        </p:nvSpPr>
        <p:spPr bwMode="auto">
          <a:xfrm>
            <a:off x="1968500" y="2784475"/>
            <a:ext cx="1079500" cy="4333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>
                <a:solidFill>
                  <a:srgbClr val="808080"/>
                </a:solidFill>
              </a:rPr>
              <a:t>Constant buffers</a:t>
            </a:r>
          </a:p>
          <a:p>
            <a:pPr algn="ctr"/>
            <a:r>
              <a:rPr lang="en-US" sz="1000">
                <a:solidFill>
                  <a:srgbClr val="808080"/>
                </a:solidFill>
              </a:rPr>
              <a:t>and textures</a:t>
            </a:r>
            <a:endParaRPr lang="hu-HU" sz="1000">
              <a:solidFill>
                <a:srgbClr val="808080"/>
              </a:solidFill>
            </a:endParaRPr>
          </a:p>
        </p:txBody>
      </p:sp>
      <p:cxnSp>
        <p:nvCxnSpPr>
          <p:cNvPr id="57" name="AutoShape 55"/>
          <p:cNvCxnSpPr>
            <a:cxnSpLocks noChangeShapeType="1"/>
            <a:stCxn id="56" idx="3"/>
            <a:endCxn id="10" idx="1"/>
          </p:cNvCxnSpPr>
          <p:nvPr/>
        </p:nvCxnSpPr>
        <p:spPr bwMode="auto">
          <a:xfrm>
            <a:off x="3048000" y="3001963"/>
            <a:ext cx="1008063" cy="249237"/>
          </a:xfrm>
          <a:prstGeom prst="bentConnector3">
            <a:avLst>
              <a:gd name="adj1" fmla="val 4992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8" name="AutoShape 56"/>
          <p:cNvSpPr>
            <a:spLocks noChangeArrowheads="1"/>
          </p:cNvSpPr>
          <p:nvPr/>
        </p:nvSpPr>
        <p:spPr bwMode="auto">
          <a:xfrm>
            <a:off x="2055813" y="5421313"/>
            <a:ext cx="1079500" cy="433387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000">
              <a:solidFill>
                <a:srgbClr val="808080"/>
              </a:solidFill>
            </a:endParaRPr>
          </a:p>
        </p:txBody>
      </p:sp>
      <p:sp>
        <p:nvSpPr>
          <p:cNvPr id="59" name="AutoShape 57"/>
          <p:cNvSpPr>
            <a:spLocks noChangeArrowheads="1"/>
          </p:cNvSpPr>
          <p:nvPr/>
        </p:nvSpPr>
        <p:spPr bwMode="auto">
          <a:xfrm>
            <a:off x="2011363" y="5367338"/>
            <a:ext cx="1079500" cy="4333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000">
              <a:solidFill>
                <a:srgbClr val="808080"/>
              </a:solidFill>
            </a:endParaRPr>
          </a:p>
        </p:txBody>
      </p:sp>
      <p:sp>
        <p:nvSpPr>
          <p:cNvPr id="60" name="AutoShape 58"/>
          <p:cNvSpPr>
            <a:spLocks noChangeArrowheads="1"/>
          </p:cNvSpPr>
          <p:nvPr/>
        </p:nvSpPr>
        <p:spPr bwMode="auto">
          <a:xfrm>
            <a:off x="1968500" y="5314950"/>
            <a:ext cx="1079500" cy="4333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>
                <a:solidFill>
                  <a:srgbClr val="808080"/>
                </a:solidFill>
              </a:rPr>
              <a:t>Constant buffers</a:t>
            </a:r>
          </a:p>
          <a:p>
            <a:pPr algn="ctr"/>
            <a:r>
              <a:rPr lang="en-US" sz="1000">
                <a:solidFill>
                  <a:srgbClr val="808080"/>
                </a:solidFill>
              </a:rPr>
              <a:t>and textures</a:t>
            </a:r>
            <a:endParaRPr lang="hu-HU" sz="1000">
              <a:solidFill>
                <a:srgbClr val="808080"/>
              </a:solidFill>
            </a:endParaRPr>
          </a:p>
        </p:txBody>
      </p:sp>
      <p:cxnSp>
        <p:nvCxnSpPr>
          <p:cNvPr id="61" name="AutoShape 59"/>
          <p:cNvCxnSpPr>
            <a:cxnSpLocks noChangeShapeType="1"/>
            <a:stCxn id="60" idx="3"/>
            <a:endCxn id="22" idx="1"/>
          </p:cNvCxnSpPr>
          <p:nvPr/>
        </p:nvCxnSpPr>
        <p:spPr bwMode="auto">
          <a:xfrm flipV="1">
            <a:off x="3048000" y="5527675"/>
            <a:ext cx="1008063" cy="4763"/>
          </a:xfrm>
          <a:prstGeom prst="bentConnector3">
            <a:avLst>
              <a:gd name="adj1" fmla="val 4992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62" name="AutoShape 60"/>
          <p:cNvSpPr>
            <a:spLocks noChangeArrowheads="1"/>
          </p:cNvSpPr>
          <p:nvPr/>
        </p:nvSpPr>
        <p:spPr bwMode="auto">
          <a:xfrm>
            <a:off x="5784850" y="1306513"/>
            <a:ext cx="1079500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>
                <a:solidFill>
                  <a:srgbClr val="808080"/>
                </a:solidFill>
              </a:rPr>
              <a:t>Shader program</a:t>
            </a:r>
            <a:endParaRPr lang="hu-HU" sz="1000">
              <a:solidFill>
                <a:srgbClr val="808080"/>
              </a:solidFill>
            </a:endParaRPr>
          </a:p>
        </p:txBody>
      </p:sp>
      <p:sp>
        <p:nvSpPr>
          <p:cNvPr id="63" name="AutoShape 61"/>
          <p:cNvSpPr>
            <a:spLocks noChangeArrowheads="1"/>
          </p:cNvSpPr>
          <p:nvPr/>
        </p:nvSpPr>
        <p:spPr bwMode="auto">
          <a:xfrm>
            <a:off x="5713413" y="6464300"/>
            <a:ext cx="1319212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Blending state</a:t>
            </a:r>
            <a:endParaRPr lang="hu-HU" sz="1000"/>
          </a:p>
        </p:txBody>
      </p:sp>
      <p:sp>
        <p:nvSpPr>
          <p:cNvPr id="64" name="AutoShape 62"/>
          <p:cNvSpPr>
            <a:spLocks noChangeArrowheads="1"/>
          </p:cNvSpPr>
          <p:nvPr/>
        </p:nvSpPr>
        <p:spPr bwMode="auto">
          <a:xfrm>
            <a:off x="5713413" y="4262438"/>
            <a:ext cx="1319212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Viewport</a:t>
            </a:r>
            <a:endParaRPr lang="hu-HU" sz="1000"/>
          </a:p>
        </p:txBody>
      </p:sp>
      <p:sp>
        <p:nvSpPr>
          <p:cNvPr id="65" name="AutoShape 63"/>
          <p:cNvSpPr>
            <a:spLocks noChangeArrowheads="1"/>
          </p:cNvSpPr>
          <p:nvPr/>
        </p:nvSpPr>
        <p:spPr bwMode="auto">
          <a:xfrm>
            <a:off x="5713413" y="4835525"/>
            <a:ext cx="1319212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000"/>
              <a:t>Filtering</a:t>
            </a:r>
          </a:p>
        </p:txBody>
      </p:sp>
      <p:sp>
        <p:nvSpPr>
          <p:cNvPr id="66" name="AutoShape 64"/>
          <p:cNvSpPr>
            <a:spLocks noChangeArrowheads="1"/>
          </p:cNvSpPr>
          <p:nvPr/>
        </p:nvSpPr>
        <p:spPr bwMode="auto">
          <a:xfrm>
            <a:off x="5713413" y="3687763"/>
            <a:ext cx="1319212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Cull mode</a:t>
            </a:r>
            <a:endParaRPr lang="hu-HU" sz="1000"/>
          </a:p>
        </p:txBody>
      </p:sp>
      <p:sp>
        <p:nvSpPr>
          <p:cNvPr id="67" name="AutoShape 65"/>
          <p:cNvSpPr>
            <a:spLocks noChangeArrowheads="1"/>
          </p:cNvSpPr>
          <p:nvPr/>
        </p:nvSpPr>
        <p:spPr bwMode="auto">
          <a:xfrm>
            <a:off x="5713413" y="3975100"/>
            <a:ext cx="1319212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Depth bias</a:t>
            </a:r>
            <a:endParaRPr lang="hu-HU" sz="1000"/>
          </a:p>
        </p:txBody>
      </p:sp>
      <p:sp>
        <p:nvSpPr>
          <p:cNvPr id="68" name="Line 66"/>
          <p:cNvSpPr>
            <a:spLocks noChangeShapeType="1"/>
          </p:cNvSpPr>
          <p:nvPr/>
        </p:nvSpPr>
        <p:spPr bwMode="auto">
          <a:xfrm>
            <a:off x="5568950" y="-73025"/>
            <a:ext cx="0" cy="7169150"/>
          </a:xfrm>
          <a:prstGeom prst="line">
            <a:avLst/>
          </a:prstGeom>
          <a:noFill/>
          <a:ln w="12700" cap="rnd">
            <a:solidFill>
              <a:srgbClr val="CC99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69" name="AutoShape 67"/>
          <p:cNvCxnSpPr>
            <a:cxnSpLocks noChangeShapeType="1"/>
            <a:stCxn id="18" idx="1"/>
            <a:endCxn id="8" idx="3"/>
          </p:cNvCxnSpPr>
          <p:nvPr/>
        </p:nvCxnSpPr>
        <p:spPr bwMode="auto">
          <a:xfrm rot="10800000">
            <a:off x="5424488" y="847725"/>
            <a:ext cx="431800" cy="0"/>
          </a:xfrm>
          <a:prstGeom prst="straightConnector1">
            <a:avLst/>
          </a:prstGeom>
          <a:noFill/>
          <a:ln w="9525">
            <a:solidFill>
              <a:srgbClr val="969696"/>
            </a:solidFill>
            <a:prstDash val="lgDash"/>
            <a:round/>
            <a:headEnd/>
            <a:tailEnd type="triangle" w="med" len="med"/>
          </a:ln>
          <a:effectLst/>
        </p:spPr>
      </p:cxnSp>
      <p:cxnSp>
        <p:nvCxnSpPr>
          <p:cNvPr id="70" name="AutoShape 68"/>
          <p:cNvCxnSpPr>
            <a:cxnSpLocks noChangeShapeType="1"/>
            <a:stCxn id="62" idx="1"/>
            <a:endCxn id="9" idx="3"/>
          </p:cNvCxnSpPr>
          <p:nvPr/>
        </p:nvCxnSpPr>
        <p:spPr bwMode="auto">
          <a:xfrm rot="10800000" flipV="1">
            <a:off x="5137150" y="1450975"/>
            <a:ext cx="647700" cy="2174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prstDash val="lgDash"/>
            <a:miter lim="800000"/>
            <a:headEnd/>
            <a:tailEnd type="triangle" w="med" len="med"/>
          </a:ln>
          <a:effectLst/>
        </p:spPr>
      </p:cxnSp>
      <p:cxnSp>
        <p:nvCxnSpPr>
          <p:cNvPr id="71" name="AutoShape 69"/>
          <p:cNvCxnSpPr>
            <a:cxnSpLocks noChangeShapeType="1"/>
            <a:stCxn id="20" idx="1"/>
            <a:endCxn id="19" idx="3"/>
          </p:cNvCxnSpPr>
          <p:nvPr/>
        </p:nvCxnSpPr>
        <p:spPr bwMode="auto">
          <a:xfrm rot="10800000">
            <a:off x="5426075" y="2459038"/>
            <a:ext cx="431800" cy="0"/>
          </a:xfrm>
          <a:prstGeom prst="straightConnector1">
            <a:avLst/>
          </a:prstGeom>
          <a:noFill/>
          <a:ln w="9525">
            <a:solidFill>
              <a:srgbClr val="969696"/>
            </a:solidFill>
            <a:prstDash val="lgDash"/>
            <a:round/>
            <a:headEnd/>
            <a:tailEnd type="triangle" w="med" len="med"/>
          </a:ln>
          <a:effectLst/>
        </p:spPr>
      </p:cxnSp>
      <p:cxnSp>
        <p:nvCxnSpPr>
          <p:cNvPr id="72" name="AutoShape 70"/>
          <p:cNvCxnSpPr>
            <a:cxnSpLocks noChangeShapeType="1"/>
            <a:stCxn id="64" idx="1"/>
            <a:endCxn id="21" idx="3"/>
          </p:cNvCxnSpPr>
          <p:nvPr/>
        </p:nvCxnSpPr>
        <p:spPr bwMode="auto">
          <a:xfrm rot="10800000">
            <a:off x="5424488" y="4391025"/>
            <a:ext cx="288925" cy="158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prstDash val="lgDash"/>
            <a:miter lim="800000"/>
            <a:headEnd/>
            <a:tailEnd type="triangle" w="med" len="med"/>
          </a:ln>
          <a:effectLst/>
        </p:spPr>
      </p:cxnSp>
      <p:cxnSp>
        <p:nvCxnSpPr>
          <p:cNvPr id="73" name="AutoShape 71"/>
          <p:cNvCxnSpPr>
            <a:cxnSpLocks noChangeShapeType="1"/>
            <a:stCxn id="66" idx="1"/>
            <a:endCxn id="21" idx="3"/>
          </p:cNvCxnSpPr>
          <p:nvPr/>
        </p:nvCxnSpPr>
        <p:spPr bwMode="auto">
          <a:xfrm rot="10800000" flipV="1">
            <a:off x="5424488" y="3832225"/>
            <a:ext cx="288925" cy="558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prstDash val="lgDash"/>
            <a:miter lim="800000"/>
            <a:headEnd/>
            <a:tailEnd type="triangle" w="med" len="med"/>
          </a:ln>
          <a:effectLst/>
        </p:spPr>
      </p:cxnSp>
      <p:cxnSp>
        <p:nvCxnSpPr>
          <p:cNvPr id="74" name="AutoShape 72"/>
          <p:cNvCxnSpPr>
            <a:cxnSpLocks noChangeShapeType="1"/>
            <a:stCxn id="67" idx="1"/>
            <a:endCxn id="21" idx="3"/>
          </p:cNvCxnSpPr>
          <p:nvPr/>
        </p:nvCxnSpPr>
        <p:spPr bwMode="auto">
          <a:xfrm rot="10800000" flipV="1">
            <a:off x="5424488" y="4119563"/>
            <a:ext cx="288925" cy="2714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prstDash val="lgDash"/>
            <a:miter lim="800000"/>
            <a:headEnd/>
            <a:tailEnd type="triangle" w="med" len="med"/>
          </a:ln>
          <a:effectLst/>
        </p:spPr>
      </p:cxnSp>
      <p:cxnSp>
        <p:nvCxnSpPr>
          <p:cNvPr id="75" name="AutoShape 73"/>
          <p:cNvCxnSpPr>
            <a:cxnSpLocks noChangeShapeType="1"/>
            <a:stCxn id="65" idx="1"/>
            <a:endCxn id="21" idx="3"/>
          </p:cNvCxnSpPr>
          <p:nvPr/>
        </p:nvCxnSpPr>
        <p:spPr bwMode="auto">
          <a:xfrm rot="10800000">
            <a:off x="5424488" y="4391025"/>
            <a:ext cx="288925" cy="5889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prstDash val="lgDash"/>
            <a:miter lim="800000"/>
            <a:headEnd/>
            <a:tailEnd type="triangle" w="med" len="med"/>
          </a:ln>
          <a:effectLst/>
        </p:spPr>
      </p:cxnSp>
      <p:cxnSp>
        <p:nvCxnSpPr>
          <p:cNvPr id="76" name="AutoShape 74"/>
          <p:cNvCxnSpPr>
            <a:cxnSpLocks noChangeShapeType="1"/>
            <a:stCxn id="51" idx="1"/>
            <a:endCxn id="23" idx="3"/>
          </p:cNvCxnSpPr>
          <p:nvPr/>
        </p:nvCxnSpPr>
        <p:spPr bwMode="auto">
          <a:xfrm rot="10800000" flipV="1">
            <a:off x="5424488" y="6248400"/>
            <a:ext cx="288925" cy="2159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prstDash val="lgDash"/>
            <a:miter lim="800000"/>
            <a:headEnd/>
            <a:tailEnd type="triangle" w="med" len="med"/>
          </a:ln>
          <a:effectLst/>
        </p:spPr>
      </p:cxnSp>
      <p:cxnSp>
        <p:nvCxnSpPr>
          <p:cNvPr id="77" name="AutoShape 75"/>
          <p:cNvCxnSpPr>
            <a:cxnSpLocks noChangeShapeType="1"/>
            <a:stCxn id="63" idx="1"/>
            <a:endCxn id="23" idx="3"/>
          </p:cNvCxnSpPr>
          <p:nvPr/>
        </p:nvCxnSpPr>
        <p:spPr bwMode="auto">
          <a:xfrm rot="10800000">
            <a:off x="5424488" y="6464300"/>
            <a:ext cx="288925" cy="1444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prstDash val="lgDash"/>
            <a:miter lim="800000"/>
            <a:headEnd/>
            <a:tailEnd type="triangle" w="med" len="med"/>
          </a:ln>
          <a:effectLst/>
        </p:spPr>
      </p:cxnSp>
      <p:sp>
        <p:nvSpPr>
          <p:cNvPr id="78" name="AutoShape 76"/>
          <p:cNvSpPr>
            <a:spLocks noChangeArrowheads="1"/>
          </p:cNvSpPr>
          <p:nvPr/>
        </p:nvSpPr>
        <p:spPr bwMode="auto">
          <a:xfrm>
            <a:off x="5784850" y="1666875"/>
            <a:ext cx="12239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000">
                <a:solidFill>
                  <a:srgbClr val="808080"/>
                </a:solidFill>
              </a:rPr>
              <a:t>Uniform parameters</a:t>
            </a:r>
          </a:p>
        </p:txBody>
      </p:sp>
      <p:cxnSp>
        <p:nvCxnSpPr>
          <p:cNvPr id="79" name="AutoShape 77"/>
          <p:cNvCxnSpPr>
            <a:cxnSpLocks noChangeShapeType="1"/>
            <a:stCxn id="78" idx="1"/>
            <a:endCxn id="9" idx="3"/>
          </p:cNvCxnSpPr>
          <p:nvPr/>
        </p:nvCxnSpPr>
        <p:spPr bwMode="auto">
          <a:xfrm rot="10800000">
            <a:off x="5137150" y="1668463"/>
            <a:ext cx="647700" cy="1428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prstDash val="lgDash"/>
            <a:miter lim="800000"/>
            <a:headEnd/>
            <a:tailEnd type="triangle" w="med" len="med"/>
          </a:ln>
          <a:effectLst/>
        </p:spPr>
      </p:cxnSp>
      <p:sp>
        <p:nvSpPr>
          <p:cNvPr id="80" name="AutoShape 78"/>
          <p:cNvSpPr>
            <a:spLocks noChangeArrowheads="1"/>
          </p:cNvSpPr>
          <p:nvPr/>
        </p:nvSpPr>
        <p:spPr bwMode="auto">
          <a:xfrm>
            <a:off x="5784850" y="2892425"/>
            <a:ext cx="1079500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>
                <a:solidFill>
                  <a:srgbClr val="808080"/>
                </a:solidFill>
              </a:rPr>
              <a:t>Shader program</a:t>
            </a:r>
            <a:endParaRPr lang="hu-HU" sz="1000">
              <a:solidFill>
                <a:srgbClr val="808080"/>
              </a:solidFill>
            </a:endParaRPr>
          </a:p>
        </p:txBody>
      </p:sp>
      <p:cxnSp>
        <p:nvCxnSpPr>
          <p:cNvPr id="81" name="AutoShape 79"/>
          <p:cNvCxnSpPr>
            <a:cxnSpLocks noChangeShapeType="1"/>
            <a:stCxn id="80" idx="1"/>
            <a:endCxn id="10" idx="3"/>
          </p:cNvCxnSpPr>
          <p:nvPr/>
        </p:nvCxnSpPr>
        <p:spPr bwMode="auto">
          <a:xfrm rot="10800000" flipV="1">
            <a:off x="5135563" y="3036888"/>
            <a:ext cx="649287" cy="214312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rgbClr val="969696"/>
            </a:solidFill>
            <a:prstDash val="lgDash"/>
            <a:miter lim="800000"/>
            <a:headEnd/>
            <a:tailEnd type="triangle" w="med" len="med"/>
          </a:ln>
          <a:effectLst/>
        </p:spPr>
      </p:cxnSp>
      <p:sp>
        <p:nvSpPr>
          <p:cNvPr id="82" name="AutoShape 80"/>
          <p:cNvSpPr>
            <a:spLocks noChangeArrowheads="1"/>
          </p:cNvSpPr>
          <p:nvPr/>
        </p:nvSpPr>
        <p:spPr bwMode="auto">
          <a:xfrm>
            <a:off x="5784850" y="3252788"/>
            <a:ext cx="12239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000">
                <a:solidFill>
                  <a:srgbClr val="808080"/>
                </a:solidFill>
              </a:rPr>
              <a:t>Uniform parameters</a:t>
            </a:r>
          </a:p>
        </p:txBody>
      </p:sp>
      <p:cxnSp>
        <p:nvCxnSpPr>
          <p:cNvPr id="83" name="AutoShape 81"/>
          <p:cNvCxnSpPr>
            <a:cxnSpLocks noChangeShapeType="1"/>
            <a:stCxn id="82" idx="1"/>
            <a:endCxn id="10" idx="3"/>
          </p:cNvCxnSpPr>
          <p:nvPr/>
        </p:nvCxnSpPr>
        <p:spPr bwMode="auto">
          <a:xfrm rot="10800000">
            <a:off x="5135563" y="3251200"/>
            <a:ext cx="649287" cy="146050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rgbClr val="969696"/>
            </a:solidFill>
            <a:prstDash val="lgDash"/>
            <a:miter lim="800000"/>
            <a:headEnd/>
            <a:tailEnd type="triangle" w="med" len="med"/>
          </a:ln>
          <a:effectLst/>
        </p:spPr>
      </p:cxnSp>
      <p:sp>
        <p:nvSpPr>
          <p:cNvPr id="84" name="AutoShape 82"/>
          <p:cNvSpPr>
            <a:spLocks noChangeArrowheads="1"/>
          </p:cNvSpPr>
          <p:nvPr/>
        </p:nvSpPr>
        <p:spPr bwMode="auto">
          <a:xfrm>
            <a:off x="5784850" y="5310188"/>
            <a:ext cx="1079500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>
                <a:solidFill>
                  <a:srgbClr val="808080"/>
                </a:solidFill>
              </a:rPr>
              <a:t>Shader program</a:t>
            </a:r>
            <a:endParaRPr lang="hu-HU" sz="1000">
              <a:solidFill>
                <a:srgbClr val="808080"/>
              </a:solidFill>
            </a:endParaRPr>
          </a:p>
        </p:txBody>
      </p:sp>
      <p:cxnSp>
        <p:nvCxnSpPr>
          <p:cNvPr id="85" name="AutoShape 83"/>
          <p:cNvCxnSpPr>
            <a:cxnSpLocks noChangeShapeType="1"/>
            <a:stCxn id="84" idx="1"/>
            <a:endCxn id="22" idx="3"/>
          </p:cNvCxnSpPr>
          <p:nvPr/>
        </p:nvCxnSpPr>
        <p:spPr bwMode="auto">
          <a:xfrm rot="10800000" flipV="1">
            <a:off x="5135563" y="5454650"/>
            <a:ext cx="649287" cy="73025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rgbClr val="969696"/>
            </a:solidFill>
            <a:prstDash val="lgDash"/>
            <a:miter lim="800000"/>
            <a:headEnd/>
            <a:tailEnd type="triangle" w="med" len="med"/>
          </a:ln>
          <a:effectLst/>
        </p:spPr>
      </p:cxnSp>
      <p:sp>
        <p:nvSpPr>
          <p:cNvPr id="86" name="AutoShape 84"/>
          <p:cNvSpPr>
            <a:spLocks noChangeArrowheads="1"/>
          </p:cNvSpPr>
          <p:nvPr/>
        </p:nvSpPr>
        <p:spPr bwMode="auto">
          <a:xfrm>
            <a:off x="5784850" y="5670550"/>
            <a:ext cx="12239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000">
                <a:solidFill>
                  <a:srgbClr val="808080"/>
                </a:solidFill>
              </a:rPr>
              <a:t>Uniform parameters</a:t>
            </a:r>
          </a:p>
        </p:txBody>
      </p:sp>
      <p:cxnSp>
        <p:nvCxnSpPr>
          <p:cNvPr id="87" name="AutoShape 85"/>
          <p:cNvCxnSpPr>
            <a:cxnSpLocks noChangeShapeType="1"/>
            <a:stCxn id="86" idx="1"/>
            <a:endCxn id="22" idx="3"/>
          </p:cNvCxnSpPr>
          <p:nvPr/>
        </p:nvCxnSpPr>
        <p:spPr bwMode="auto">
          <a:xfrm rot="10800000">
            <a:off x="5135563" y="5527675"/>
            <a:ext cx="649287" cy="287338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rgbClr val="969696"/>
            </a:solidFill>
            <a:prstDash val="lgDash"/>
            <a:miter lim="800000"/>
            <a:headEnd/>
            <a:tailEnd type="triangle" w="med" len="med"/>
          </a:ln>
          <a:effectLst/>
        </p:spPr>
      </p:cxnSp>
      <p:sp>
        <p:nvSpPr>
          <p:cNvPr id="88" name="AutoShape 86"/>
          <p:cNvSpPr>
            <a:spLocks noChangeArrowheads="1"/>
          </p:cNvSpPr>
          <p:nvPr/>
        </p:nvSpPr>
        <p:spPr bwMode="auto">
          <a:xfrm>
            <a:off x="5713413" y="4548188"/>
            <a:ext cx="1319212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Fill mode</a:t>
            </a:r>
            <a:endParaRPr lang="hu-HU" sz="1000"/>
          </a:p>
        </p:txBody>
      </p:sp>
      <p:cxnSp>
        <p:nvCxnSpPr>
          <p:cNvPr id="89" name="AutoShape 87"/>
          <p:cNvCxnSpPr>
            <a:cxnSpLocks noChangeShapeType="1"/>
            <a:stCxn id="88" idx="1"/>
            <a:endCxn id="21" idx="3"/>
          </p:cNvCxnSpPr>
          <p:nvPr/>
        </p:nvCxnSpPr>
        <p:spPr bwMode="auto">
          <a:xfrm rot="10800000">
            <a:off x="5424488" y="4391025"/>
            <a:ext cx="288925" cy="3016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prstDash val="lgDash"/>
            <a:miter lim="800000"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82210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Geometry</a:t>
            </a:r>
            <a:r>
              <a:rPr lang="hu-HU" dirty="0" smtClean="0"/>
              <a:t> </a:t>
            </a:r>
            <a:r>
              <a:rPr lang="hu-HU" dirty="0" err="1" smtClean="0"/>
              <a:t>shader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5257800"/>
          </a:xfrm>
        </p:spPr>
        <p:txBody>
          <a:bodyPr/>
          <a:lstStyle/>
          <a:p>
            <a:r>
              <a:rPr lang="hu-HU" dirty="0" smtClean="0"/>
              <a:t>Primitívek </a:t>
            </a:r>
            <a:r>
              <a:rPr lang="hu-HU" dirty="0" err="1" smtClean="0"/>
              <a:t>vertextömbjét</a:t>
            </a:r>
            <a:r>
              <a:rPr lang="hu-HU" dirty="0" smtClean="0"/>
              <a:t> kapja</a:t>
            </a:r>
          </a:p>
          <a:p>
            <a:pPr lvl="1"/>
            <a:r>
              <a:rPr lang="hu-HU" dirty="0" smtClean="0"/>
              <a:t>elemszám </a:t>
            </a:r>
            <a:r>
              <a:rPr lang="hu-HU" dirty="0" err="1" smtClean="0"/>
              <a:t>topológiafüggő</a:t>
            </a:r>
            <a:endParaRPr lang="hu-HU" dirty="0" smtClean="0"/>
          </a:p>
          <a:p>
            <a:pPr lvl="1"/>
            <a:r>
              <a:rPr lang="hu-HU" dirty="0" smtClean="0"/>
              <a:t>ha </a:t>
            </a:r>
            <a:r>
              <a:rPr lang="hu-HU" dirty="0" err="1" smtClean="0"/>
              <a:t>adjacenciát</a:t>
            </a:r>
            <a:r>
              <a:rPr lang="hu-HU" dirty="0" smtClean="0"/>
              <a:t> tartalmaz, akkor azokat is megkapja</a:t>
            </a:r>
          </a:p>
          <a:p>
            <a:pPr lvl="2"/>
            <a:r>
              <a:rPr lang="hu-HU" dirty="0" smtClean="0"/>
              <a:t>de a </a:t>
            </a:r>
            <a:r>
              <a:rPr lang="hu-HU" dirty="0" err="1" smtClean="0"/>
              <a:t>tesszellátor</a:t>
            </a:r>
            <a:r>
              <a:rPr lang="hu-HU" dirty="0" smtClean="0"/>
              <a:t> ilyen topológiát nem tud előállítani, ha van </a:t>
            </a:r>
            <a:r>
              <a:rPr lang="hu-HU" dirty="0" err="1" smtClean="0"/>
              <a:t>tesszellátor</a:t>
            </a:r>
            <a:r>
              <a:rPr lang="hu-HU" dirty="0" smtClean="0"/>
              <a:t> akkor </a:t>
            </a:r>
            <a:r>
              <a:rPr lang="hu-HU" dirty="0" err="1" smtClean="0"/>
              <a:t>adjacencia</a:t>
            </a:r>
            <a:r>
              <a:rPr lang="hu-HU" dirty="0" smtClean="0"/>
              <a:t> nincs</a:t>
            </a:r>
          </a:p>
          <a:p>
            <a:r>
              <a:rPr lang="hu-HU" dirty="0" smtClean="0"/>
              <a:t>Primitívfolyamba írhat</a:t>
            </a:r>
          </a:p>
          <a:p>
            <a:pPr lvl="1"/>
            <a:r>
              <a:rPr lang="hu-HU" dirty="0" err="1" smtClean="0"/>
              <a:t>max</a:t>
            </a:r>
            <a:r>
              <a:rPr lang="hu-HU" dirty="0" smtClean="0"/>
              <a:t>. elemszámot meg kell adni</a:t>
            </a:r>
          </a:p>
          <a:p>
            <a:pPr lvl="1"/>
            <a:r>
              <a:rPr lang="hu-HU" dirty="0" smtClean="0"/>
              <a:t>lassú ha ez a szám nagy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7772400" y="2743200"/>
            <a:ext cx="6096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GS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Csoportba foglalás 329"/>
          <p:cNvGrpSpPr/>
          <p:nvPr/>
        </p:nvGrpSpPr>
        <p:grpSpPr>
          <a:xfrm>
            <a:off x="7655244" y="1466998"/>
            <a:ext cx="1001343" cy="1039315"/>
            <a:chOff x="5319818" y="1771798"/>
            <a:chExt cx="1001343" cy="1039315"/>
          </a:xfrm>
        </p:grpSpPr>
        <p:sp>
          <p:nvSpPr>
            <p:cNvPr id="6" name="Háromszög 5"/>
            <p:cNvSpPr/>
            <p:nvPr/>
          </p:nvSpPr>
          <p:spPr>
            <a:xfrm rot="12443725">
              <a:off x="5725744" y="2142191"/>
              <a:ext cx="457200" cy="381000"/>
            </a:xfrm>
            <a:prstGeom prst="triangl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Háromszög 6"/>
            <p:cNvSpPr/>
            <p:nvPr/>
          </p:nvSpPr>
          <p:spPr>
            <a:xfrm rot="12443725">
              <a:off x="5319818" y="1931820"/>
              <a:ext cx="457200" cy="381000"/>
            </a:xfrm>
            <a:prstGeom prst="triangl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Háromszög 7"/>
            <p:cNvSpPr/>
            <p:nvPr/>
          </p:nvSpPr>
          <p:spPr>
            <a:xfrm rot="12443725">
              <a:off x="5347471" y="2375277"/>
              <a:ext cx="457200" cy="381000"/>
            </a:xfrm>
            <a:prstGeom prst="triangl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Háromszög 8"/>
            <p:cNvSpPr/>
            <p:nvPr/>
          </p:nvSpPr>
          <p:spPr>
            <a:xfrm rot="1643725">
              <a:off x="5522781" y="2037005"/>
              <a:ext cx="457200" cy="381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Ellipszis 9"/>
            <p:cNvSpPr/>
            <p:nvPr/>
          </p:nvSpPr>
          <p:spPr>
            <a:xfrm rot="1643725">
              <a:off x="5762835" y="1982169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Ellipszis 10"/>
            <p:cNvSpPr/>
            <p:nvPr/>
          </p:nvSpPr>
          <p:spPr>
            <a:xfrm rot="1643725">
              <a:off x="5384563" y="2215256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Ellipszis 11"/>
            <p:cNvSpPr/>
            <p:nvPr/>
          </p:nvSpPr>
          <p:spPr>
            <a:xfrm rot="1643725">
              <a:off x="5790489" y="2425626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Ellipszis 12"/>
            <p:cNvSpPr/>
            <p:nvPr/>
          </p:nvSpPr>
          <p:spPr>
            <a:xfrm rot="1643725">
              <a:off x="6168761" y="2192540"/>
              <a:ext cx="152400" cy="152400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Ellipszis 13"/>
            <p:cNvSpPr/>
            <p:nvPr/>
          </p:nvSpPr>
          <p:spPr>
            <a:xfrm rot="1643725">
              <a:off x="5356909" y="1771798"/>
              <a:ext cx="152400" cy="152400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Ellipszis 14"/>
            <p:cNvSpPr/>
            <p:nvPr/>
          </p:nvSpPr>
          <p:spPr>
            <a:xfrm rot="1643725">
              <a:off x="5412217" y="2658713"/>
              <a:ext cx="152400" cy="152400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zögletes összekötő 15"/>
          <p:cNvCxnSpPr/>
          <p:nvPr/>
        </p:nvCxnSpPr>
        <p:spPr>
          <a:xfrm rot="5400000">
            <a:off x="7925594" y="2590006"/>
            <a:ext cx="304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áromszög 16"/>
          <p:cNvSpPr/>
          <p:nvPr/>
        </p:nvSpPr>
        <p:spPr>
          <a:xfrm rot="1643725">
            <a:off x="7938982" y="3852062"/>
            <a:ext cx="457200" cy="38100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Ellipszis 17"/>
          <p:cNvSpPr/>
          <p:nvPr/>
        </p:nvSpPr>
        <p:spPr>
          <a:xfrm rot="1643725">
            <a:off x="8179036" y="3797226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Ellipszis 18"/>
          <p:cNvSpPr/>
          <p:nvPr/>
        </p:nvSpPr>
        <p:spPr>
          <a:xfrm rot="1643725">
            <a:off x="8206690" y="4240683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Ellipszis 19"/>
          <p:cNvSpPr/>
          <p:nvPr/>
        </p:nvSpPr>
        <p:spPr>
          <a:xfrm rot="1643725">
            <a:off x="7800764" y="4030313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zögletes összekötő 18"/>
          <p:cNvCxnSpPr>
            <a:stCxn id="4" idx="2"/>
          </p:cNvCxnSpPr>
          <p:nvPr/>
        </p:nvCxnSpPr>
        <p:spPr>
          <a:xfrm rot="5400000">
            <a:off x="7848600" y="35052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Csoportba foglalás 270"/>
          <p:cNvGrpSpPr/>
          <p:nvPr/>
        </p:nvGrpSpPr>
        <p:grpSpPr>
          <a:xfrm rot="3776562">
            <a:off x="7848661" y="4330624"/>
            <a:ext cx="595418" cy="595857"/>
            <a:chOff x="5181600" y="4600986"/>
            <a:chExt cx="595418" cy="595857"/>
          </a:xfrm>
        </p:grpSpPr>
        <p:sp>
          <p:nvSpPr>
            <p:cNvPr id="23" name="Háromszög 22"/>
            <p:cNvSpPr/>
            <p:nvPr/>
          </p:nvSpPr>
          <p:spPr>
            <a:xfrm rot="1643725">
              <a:off x="5319818" y="4655822"/>
              <a:ext cx="457200" cy="381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Ellipszis 23"/>
            <p:cNvSpPr/>
            <p:nvPr/>
          </p:nvSpPr>
          <p:spPr>
            <a:xfrm rot="1643725">
              <a:off x="5559872" y="4600986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Ellipszis 24"/>
            <p:cNvSpPr/>
            <p:nvPr/>
          </p:nvSpPr>
          <p:spPr>
            <a:xfrm rot="1643725">
              <a:off x="5587526" y="5044443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Ellipszis 25"/>
            <p:cNvSpPr/>
            <p:nvPr/>
          </p:nvSpPr>
          <p:spPr>
            <a:xfrm rot="1643725">
              <a:off x="5181600" y="4834073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7" name="Téglalap 26"/>
          <p:cNvSpPr/>
          <p:nvPr/>
        </p:nvSpPr>
        <p:spPr>
          <a:xfrm>
            <a:off x="7898026" y="53340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SO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zögletes összekötő 27"/>
          <p:cNvCxnSpPr>
            <a:endCxn id="27" idx="0"/>
          </p:cNvCxnSpPr>
          <p:nvPr/>
        </p:nvCxnSpPr>
        <p:spPr>
          <a:xfrm rot="5400000">
            <a:off x="8012326" y="5143500"/>
            <a:ext cx="3810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zögletes összekötő 28"/>
          <p:cNvCxnSpPr>
            <a:stCxn id="27" idx="2"/>
          </p:cNvCxnSpPr>
          <p:nvPr/>
        </p:nvCxnSpPr>
        <p:spPr>
          <a:xfrm rot="5400000">
            <a:off x="8050426" y="6019800"/>
            <a:ext cx="304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zis 29"/>
          <p:cNvSpPr/>
          <p:nvPr/>
        </p:nvSpPr>
        <p:spPr>
          <a:xfrm rot="5420287">
            <a:off x="8127075" y="6247951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3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Folyamkimenet (</a:t>
            </a:r>
            <a:r>
              <a:rPr lang="hu-HU" dirty="0" err="1" smtClean="0"/>
              <a:t>Stream</a:t>
            </a:r>
            <a:r>
              <a:rPr lang="hu-HU" dirty="0" smtClean="0"/>
              <a:t> Out)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Geometry</a:t>
            </a:r>
            <a:r>
              <a:rPr lang="hu-HU" dirty="0" smtClean="0"/>
              <a:t> </a:t>
            </a:r>
            <a:r>
              <a:rPr lang="hu-HU" dirty="0" err="1" smtClean="0"/>
              <a:t>shader</a:t>
            </a:r>
            <a:r>
              <a:rPr lang="hu-HU" dirty="0" smtClean="0"/>
              <a:t> kimenete egy </a:t>
            </a:r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bufferbe</a:t>
            </a:r>
            <a:r>
              <a:rPr lang="hu-HU" dirty="0" smtClean="0"/>
              <a:t> irányítva</a:t>
            </a:r>
          </a:p>
          <a:p>
            <a:r>
              <a:rPr lang="hu-HU" dirty="0" err="1" smtClean="0"/>
              <a:t>Pipeline</a:t>
            </a:r>
            <a:r>
              <a:rPr lang="hu-HU" dirty="0" smtClean="0"/>
              <a:t> többi része nem is kell hogy működjön</a:t>
            </a:r>
          </a:p>
          <a:p>
            <a:r>
              <a:rPr lang="hu-HU" dirty="0" smtClean="0"/>
              <a:t>VB később menetre köthető</a:t>
            </a:r>
          </a:p>
          <a:p>
            <a:r>
              <a:rPr lang="hu-HU" dirty="0" smtClean="0"/>
              <a:t>Pl. részecskerendszer-szimuláció</a:t>
            </a:r>
          </a:p>
          <a:p>
            <a:pPr lvl="1"/>
            <a:r>
              <a:rPr lang="hu-HU" dirty="0" smtClean="0"/>
              <a:t>részecskék a </a:t>
            </a:r>
            <a:r>
              <a:rPr lang="hu-HU" dirty="0" err="1" smtClean="0"/>
              <a:t>vertexek</a:t>
            </a:r>
            <a:endParaRPr lang="hu-HU" dirty="0" smtClean="0"/>
          </a:p>
          <a:p>
            <a:pPr lvl="1"/>
            <a:r>
              <a:rPr lang="hu-HU" dirty="0" smtClean="0"/>
              <a:t>GS számítja az új pozíciójukat</a:t>
            </a:r>
          </a:p>
          <a:p>
            <a:pPr lvl="1"/>
            <a:r>
              <a:rPr lang="hu-HU" dirty="0" err="1" smtClean="0"/>
              <a:t>ping-pong</a:t>
            </a:r>
            <a:r>
              <a:rPr lang="hu-HU" dirty="0" smtClean="0"/>
              <a:t> a két VB között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04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Raszterizáló</a:t>
            </a:r>
            <a:r>
              <a:rPr lang="hu-HU" dirty="0" smtClean="0"/>
              <a:t> egység: l</a:t>
            </a:r>
            <a:r>
              <a:rPr lang="en-US" dirty="0" err="1" smtClean="0"/>
              <a:t>apeldob</a:t>
            </a:r>
            <a:r>
              <a:rPr lang="hu-HU" dirty="0" smtClean="0"/>
              <a:t>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körüljárási irány (képernyőn) alapján eldobhatunk lapokat</a:t>
            </a:r>
          </a:p>
          <a:p>
            <a:r>
              <a:rPr lang="hu-HU" dirty="0" smtClean="0"/>
              <a:t>ha a modellünkben (index </a:t>
            </a:r>
            <a:r>
              <a:rPr lang="hu-HU" dirty="0" err="1" smtClean="0"/>
              <a:t>bufferben</a:t>
            </a:r>
            <a:r>
              <a:rPr lang="hu-HU" dirty="0" smtClean="0"/>
              <a:t>) konzisztens a háromszögek körüljárási iránya, ezzel eldobhatjuk a test hátsó lapjait</a:t>
            </a:r>
          </a:p>
          <a:p>
            <a:pPr lvl="1"/>
            <a:r>
              <a:rPr lang="hu-HU" dirty="0" smtClean="0"/>
              <a:t>a belsejét úgysem látjuk, ha poliéder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6200000">
            <a:off x="-3489779" y="3178627"/>
            <a:ext cx="7627257" cy="60960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semmi új --- </a:t>
            </a:r>
            <a:r>
              <a:rPr lang="hu-HU" sz="3600" dirty="0">
                <a:solidFill>
                  <a:schemeClr val="bg1"/>
                </a:solidFill>
                <a:latin typeface="Stencil" panose="040409050D0802020404" pitchFamily="82" charset="0"/>
              </a:rPr>
              <a:t>semmi </a:t>
            </a:r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új --- </a:t>
            </a:r>
            <a:r>
              <a:rPr lang="hu-HU" sz="3600" dirty="0">
                <a:solidFill>
                  <a:schemeClr val="bg1"/>
                </a:solidFill>
                <a:latin typeface="Stencil" panose="040409050D0802020404" pitchFamily="82" charset="0"/>
              </a:rPr>
              <a:t>semmi új</a:t>
            </a:r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 </a:t>
            </a:r>
            <a:endParaRPr lang="en-US" sz="36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43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Raszterizáció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vágás</a:t>
            </a:r>
          </a:p>
          <a:p>
            <a:r>
              <a:rPr lang="hu-HU" dirty="0" smtClean="0"/>
              <a:t>homogén osztás</a:t>
            </a:r>
          </a:p>
          <a:p>
            <a:r>
              <a:rPr lang="hu-HU" dirty="0" err="1" smtClean="0"/>
              <a:t>viewport</a:t>
            </a:r>
            <a:r>
              <a:rPr lang="hu-HU" dirty="0" smtClean="0"/>
              <a:t> trafó: pixel koordináták</a:t>
            </a:r>
          </a:p>
          <a:p>
            <a:r>
              <a:rPr lang="hu-HU" dirty="0" smtClean="0"/>
              <a:t>lineáris interpoláció</a:t>
            </a:r>
          </a:p>
          <a:p>
            <a:pPr lvl="1"/>
            <a:r>
              <a:rPr lang="hu-HU" dirty="0" err="1" smtClean="0"/>
              <a:t>vertex</a:t>
            </a:r>
            <a:r>
              <a:rPr lang="hu-HU" dirty="0" smtClean="0"/>
              <a:t> output adatok (kivéve pozíció) interpolálása minden kitöltendő pixelhez</a:t>
            </a:r>
          </a:p>
          <a:p>
            <a:pPr lvl="1"/>
            <a:r>
              <a:rPr lang="hu-HU" dirty="0" smtClean="0"/>
              <a:t>pixel </a:t>
            </a:r>
            <a:r>
              <a:rPr lang="hu-HU" dirty="0" err="1" smtClean="0"/>
              <a:t>shader</a:t>
            </a:r>
            <a:r>
              <a:rPr lang="hu-HU" dirty="0" smtClean="0"/>
              <a:t> indítása minden pixelszín meghatározásához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7620000" y="35814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RS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Csoportba foglalás 285"/>
          <p:cNvGrpSpPr/>
          <p:nvPr/>
        </p:nvGrpSpPr>
        <p:grpSpPr>
          <a:xfrm rot="18892311">
            <a:off x="7619999" y="2619785"/>
            <a:ext cx="595418" cy="595857"/>
            <a:chOff x="6172199" y="2086385"/>
            <a:chExt cx="595418" cy="595857"/>
          </a:xfrm>
        </p:grpSpPr>
        <p:sp>
          <p:nvSpPr>
            <p:cNvPr id="6" name="Háromszög 5"/>
            <p:cNvSpPr/>
            <p:nvPr/>
          </p:nvSpPr>
          <p:spPr>
            <a:xfrm rot="1643725">
              <a:off x="6310417" y="2141221"/>
              <a:ext cx="457200" cy="381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Ellipszis 6"/>
            <p:cNvSpPr/>
            <p:nvPr/>
          </p:nvSpPr>
          <p:spPr>
            <a:xfrm rot="1643725">
              <a:off x="6550471" y="2086385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Ellipszis 7"/>
            <p:cNvSpPr/>
            <p:nvPr/>
          </p:nvSpPr>
          <p:spPr>
            <a:xfrm rot="1643725">
              <a:off x="6172199" y="2319472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Ellipszis 8"/>
            <p:cNvSpPr/>
            <p:nvPr/>
          </p:nvSpPr>
          <p:spPr>
            <a:xfrm rot="1643725">
              <a:off x="6578125" y="2529842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Szögletes összekötő 9"/>
          <p:cNvCxnSpPr/>
          <p:nvPr/>
        </p:nvCxnSpPr>
        <p:spPr>
          <a:xfrm rot="5400000">
            <a:off x="7773194" y="3428206"/>
            <a:ext cx="304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églalap 10"/>
          <p:cNvSpPr/>
          <p:nvPr/>
        </p:nvSpPr>
        <p:spPr>
          <a:xfrm>
            <a:off x="7848600" y="46482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7924800" y="47244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7848600" y="47244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églalap 13"/>
          <p:cNvSpPr/>
          <p:nvPr/>
        </p:nvSpPr>
        <p:spPr>
          <a:xfrm>
            <a:off x="7772400" y="48006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églalap 14"/>
          <p:cNvSpPr/>
          <p:nvPr/>
        </p:nvSpPr>
        <p:spPr>
          <a:xfrm>
            <a:off x="7848600" y="48006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églalap 15"/>
          <p:cNvSpPr/>
          <p:nvPr/>
        </p:nvSpPr>
        <p:spPr>
          <a:xfrm>
            <a:off x="7924800" y="48006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églalap 16"/>
          <p:cNvSpPr/>
          <p:nvPr/>
        </p:nvSpPr>
        <p:spPr>
          <a:xfrm>
            <a:off x="8001000" y="48006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églalap 17"/>
          <p:cNvSpPr/>
          <p:nvPr/>
        </p:nvSpPr>
        <p:spPr>
          <a:xfrm>
            <a:off x="7924800" y="48768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églalap 18"/>
          <p:cNvSpPr/>
          <p:nvPr/>
        </p:nvSpPr>
        <p:spPr>
          <a:xfrm>
            <a:off x="7848600" y="48768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églalap 19"/>
          <p:cNvSpPr/>
          <p:nvPr/>
        </p:nvSpPr>
        <p:spPr>
          <a:xfrm>
            <a:off x="7772400" y="48768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églalap 20"/>
          <p:cNvSpPr/>
          <p:nvPr/>
        </p:nvSpPr>
        <p:spPr>
          <a:xfrm>
            <a:off x="7772400" y="49530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églalap 21"/>
          <p:cNvSpPr/>
          <p:nvPr/>
        </p:nvSpPr>
        <p:spPr>
          <a:xfrm>
            <a:off x="7696200" y="49530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églalap 22"/>
          <p:cNvSpPr/>
          <p:nvPr/>
        </p:nvSpPr>
        <p:spPr>
          <a:xfrm>
            <a:off x="8077200" y="48768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églalap 23"/>
          <p:cNvSpPr/>
          <p:nvPr/>
        </p:nvSpPr>
        <p:spPr>
          <a:xfrm>
            <a:off x="7924800" y="49530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églalap 24"/>
          <p:cNvSpPr/>
          <p:nvPr/>
        </p:nvSpPr>
        <p:spPr>
          <a:xfrm>
            <a:off x="7848600" y="49530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églalap 25"/>
          <p:cNvSpPr/>
          <p:nvPr/>
        </p:nvSpPr>
        <p:spPr>
          <a:xfrm>
            <a:off x="8001000" y="48768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églalap 26"/>
          <p:cNvSpPr/>
          <p:nvPr/>
        </p:nvSpPr>
        <p:spPr>
          <a:xfrm>
            <a:off x="7772400" y="50292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églalap 27"/>
          <p:cNvSpPr/>
          <p:nvPr/>
        </p:nvSpPr>
        <p:spPr>
          <a:xfrm>
            <a:off x="7696200" y="50292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zögletes összekötő 18"/>
          <p:cNvCxnSpPr/>
          <p:nvPr/>
        </p:nvCxnSpPr>
        <p:spPr>
          <a:xfrm rot="5400000">
            <a:off x="7696994" y="4342606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 rot="16200000">
            <a:off x="-3489779" y="3178627"/>
            <a:ext cx="7627257" cy="60960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semmi új --- </a:t>
            </a:r>
            <a:r>
              <a:rPr lang="hu-HU" sz="3600" dirty="0">
                <a:solidFill>
                  <a:schemeClr val="bg1"/>
                </a:solidFill>
                <a:latin typeface="Stencil" panose="040409050D0802020404" pitchFamily="82" charset="0"/>
              </a:rPr>
              <a:t>semmi </a:t>
            </a:r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új --- </a:t>
            </a:r>
            <a:r>
              <a:rPr lang="hu-HU" sz="3600" dirty="0">
                <a:solidFill>
                  <a:schemeClr val="bg1"/>
                </a:solidFill>
                <a:latin typeface="Stencil" panose="040409050D0802020404" pitchFamily="82" charset="0"/>
              </a:rPr>
              <a:t>semmi új</a:t>
            </a:r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 </a:t>
            </a:r>
            <a:endParaRPr lang="en-US" sz="36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182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Pixel </a:t>
            </a:r>
            <a:r>
              <a:rPr lang="hu-HU" dirty="0" err="1" smtClean="0"/>
              <a:t>shader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bejövő adat</a:t>
            </a:r>
          </a:p>
          <a:p>
            <a:pPr lvl="1"/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shader</a:t>
            </a:r>
            <a:r>
              <a:rPr lang="hu-HU" dirty="0" smtClean="0"/>
              <a:t> kimenő adatai lineárisan interpolálva</a:t>
            </a:r>
          </a:p>
          <a:p>
            <a:pPr lvl="1"/>
            <a:r>
              <a:rPr lang="hu-HU" dirty="0" smtClean="0"/>
              <a:t>pixel koordináták</a:t>
            </a:r>
          </a:p>
          <a:p>
            <a:r>
              <a:rPr lang="hu-HU" dirty="0" smtClean="0"/>
              <a:t>kimenő adat</a:t>
            </a:r>
          </a:p>
          <a:p>
            <a:pPr lvl="1"/>
            <a:r>
              <a:rPr lang="hu-HU" dirty="0" smtClean="0"/>
              <a:t>pixel szín </a:t>
            </a:r>
            <a:r>
              <a:rPr lang="en-US" dirty="0" smtClean="0"/>
              <a:t>[RGBA]</a:t>
            </a:r>
          </a:p>
          <a:p>
            <a:pPr lvl="1"/>
            <a:r>
              <a:rPr lang="en-US" dirty="0" smtClean="0"/>
              <a:t>m</a:t>
            </a:r>
            <a:r>
              <a:rPr lang="hu-HU" dirty="0" err="1" smtClean="0"/>
              <a:t>élység</a:t>
            </a:r>
            <a:r>
              <a:rPr lang="hu-HU" dirty="0" smtClean="0"/>
              <a:t>, ha felül akarjuk írni a háromszög csúcsainak z</a:t>
            </a:r>
            <a:r>
              <a:rPr lang="en-US" dirty="0" smtClean="0"/>
              <a:t>-j</a:t>
            </a:r>
            <a:r>
              <a:rPr lang="hu-HU" dirty="0" err="1" smtClean="0"/>
              <a:t>éből</a:t>
            </a:r>
            <a:r>
              <a:rPr lang="hu-HU" dirty="0" smtClean="0"/>
              <a:t> interpolált eredetit</a:t>
            </a:r>
          </a:p>
          <a:p>
            <a:pPr lvl="2"/>
            <a:r>
              <a:rPr lang="hu-HU" dirty="0" smtClean="0"/>
              <a:t>ha nem, akkor a </a:t>
            </a:r>
            <a:r>
              <a:rPr lang="hu-HU" dirty="0" err="1" smtClean="0"/>
              <a:t>z-teszt</a:t>
            </a:r>
            <a:r>
              <a:rPr lang="hu-HU" dirty="0" smtClean="0"/>
              <a:t> előrehozható a pixel </a:t>
            </a:r>
            <a:r>
              <a:rPr lang="hu-HU" dirty="0" err="1" smtClean="0"/>
              <a:t>shader</a:t>
            </a:r>
            <a:r>
              <a:rPr lang="hu-HU" dirty="0" smtClean="0"/>
              <a:t> elé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7841343" y="2010229"/>
            <a:ext cx="6096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P</a:t>
            </a:r>
            <a:r>
              <a:rPr lang="hu-HU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7993743" y="1248229"/>
            <a:ext cx="3048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zögletes összekötő 5"/>
          <p:cNvCxnSpPr>
            <a:stCxn id="5" idx="2"/>
          </p:cNvCxnSpPr>
          <p:nvPr/>
        </p:nvCxnSpPr>
        <p:spPr>
          <a:xfrm rot="5400000">
            <a:off x="7917543" y="1781629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zögletes összekötő 18"/>
          <p:cNvCxnSpPr/>
          <p:nvPr/>
        </p:nvCxnSpPr>
        <p:spPr>
          <a:xfrm rot="5400000">
            <a:off x="7918337" y="2771435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églalap 7"/>
          <p:cNvSpPr/>
          <p:nvPr/>
        </p:nvSpPr>
        <p:spPr>
          <a:xfrm>
            <a:off x="7993743" y="3077029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235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Kimeneti műveletek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bufferek</a:t>
            </a:r>
            <a:endParaRPr lang="hu-HU" dirty="0" smtClean="0"/>
          </a:p>
          <a:p>
            <a:pPr lvl="1"/>
            <a:r>
              <a:rPr lang="hu-HU" dirty="0" smtClean="0"/>
              <a:t>célterület (</a:t>
            </a:r>
            <a:r>
              <a:rPr lang="hu-HU" dirty="0" err="1" smtClean="0"/>
              <a:t>render</a:t>
            </a:r>
            <a:r>
              <a:rPr lang="hu-HU" dirty="0" smtClean="0"/>
              <a:t> </a:t>
            </a:r>
            <a:r>
              <a:rPr lang="hu-HU" dirty="0" err="1" smtClean="0"/>
              <a:t>target</a:t>
            </a:r>
            <a:r>
              <a:rPr lang="hu-HU" dirty="0" smtClean="0"/>
              <a:t>)</a:t>
            </a:r>
          </a:p>
          <a:p>
            <a:pPr lvl="2"/>
            <a:r>
              <a:rPr lang="hu-HU" dirty="0" err="1" smtClean="0"/>
              <a:t>frame</a:t>
            </a:r>
            <a:r>
              <a:rPr lang="hu-HU" dirty="0" smtClean="0"/>
              <a:t> </a:t>
            </a:r>
            <a:r>
              <a:rPr lang="hu-HU" dirty="0" err="1" smtClean="0"/>
              <a:t>buffer</a:t>
            </a:r>
            <a:endParaRPr lang="hu-HU" dirty="0" smtClean="0"/>
          </a:p>
          <a:p>
            <a:pPr lvl="2"/>
            <a:r>
              <a:rPr lang="hu-HU" dirty="0" smtClean="0"/>
              <a:t>textúra</a:t>
            </a:r>
          </a:p>
          <a:p>
            <a:pPr lvl="1"/>
            <a:r>
              <a:rPr lang="hu-HU" dirty="0" smtClean="0"/>
              <a:t>mélység-stencil </a:t>
            </a:r>
            <a:r>
              <a:rPr lang="hu-HU" dirty="0" err="1" smtClean="0"/>
              <a:t>buffer</a:t>
            </a:r>
            <a:endParaRPr lang="hu-HU" dirty="0" smtClean="0"/>
          </a:p>
          <a:p>
            <a:pPr lvl="2"/>
            <a:r>
              <a:rPr lang="hu-HU" smtClean="0"/>
              <a:t>textúra</a:t>
            </a:r>
            <a:endParaRPr lang="hu-HU" dirty="0" smtClean="0"/>
          </a:p>
          <a:p>
            <a:r>
              <a:rPr lang="hu-HU" dirty="0" smtClean="0"/>
              <a:t>műveletek</a:t>
            </a:r>
          </a:p>
          <a:p>
            <a:pPr lvl="1"/>
            <a:r>
              <a:rPr lang="hu-HU" dirty="0" smtClean="0"/>
              <a:t>mélység teszt</a:t>
            </a:r>
          </a:p>
          <a:p>
            <a:pPr lvl="1"/>
            <a:r>
              <a:rPr lang="hu-HU" dirty="0" smtClean="0"/>
              <a:t>stencil teszt</a:t>
            </a:r>
          </a:p>
          <a:p>
            <a:pPr lvl="1"/>
            <a:r>
              <a:rPr lang="hu-HU" dirty="0" smtClean="0"/>
              <a:t>keverés </a:t>
            </a:r>
            <a:r>
              <a:rPr lang="en-US" dirty="0" smtClean="0"/>
              <a:t>[</a:t>
            </a:r>
            <a:r>
              <a:rPr lang="hu-HU" dirty="0" smtClean="0"/>
              <a:t>alfa </a:t>
            </a:r>
            <a:r>
              <a:rPr lang="hu-HU" dirty="0" err="1" smtClean="0"/>
              <a:t>blending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6324600" y="38100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6477000" y="3048000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zögletes összekötő 5"/>
          <p:cNvCxnSpPr>
            <a:stCxn id="5" idx="2"/>
            <a:endCxn id="4" idx="0"/>
          </p:cNvCxnSpPr>
          <p:nvPr/>
        </p:nvCxnSpPr>
        <p:spPr>
          <a:xfrm rot="5400000">
            <a:off x="6400800" y="35814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6"/>
          <p:cNvSpPr/>
          <p:nvPr/>
        </p:nvSpPr>
        <p:spPr>
          <a:xfrm>
            <a:off x="6477000" y="4876800"/>
            <a:ext cx="304800" cy="304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zögletes összekötő 18"/>
          <p:cNvCxnSpPr>
            <a:stCxn id="7" idx="3"/>
            <a:endCxn id="4" idx="3"/>
          </p:cNvCxnSpPr>
          <p:nvPr/>
        </p:nvCxnSpPr>
        <p:spPr>
          <a:xfrm flipV="1">
            <a:off x="6781800" y="4076700"/>
            <a:ext cx="152400" cy="952500"/>
          </a:xfrm>
          <a:prstGeom prst="bentConnector3">
            <a:avLst>
              <a:gd name="adj1" fmla="val 2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zögletes összekötő 18"/>
          <p:cNvCxnSpPr>
            <a:stCxn id="4" idx="2"/>
            <a:endCxn id="7" idx="0"/>
          </p:cNvCxnSpPr>
          <p:nvPr/>
        </p:nvCxnSpPr>
        <p:spPr>
          <a:xfrm rot="5400000">
            <a:off x="6362700" y="4610100"/>
            <a:ext cx="5334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16200000">
            <a:off x="-3489779" y="3178627"/>
            <a:ext cx="7627257" cy="60960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semmi új --- </a:t>
            </a:r>
            <a:r>
              <a:rPr lang="hu-HU" sz="3600" dirty="0">
                <a:solidFill>
                  <a:schemeClr val="bg1"/>
                </a:solidFill>
                <a:latin typeface="Stencil" panose="040409050D0802020404" pitchFamily="82" charset="0"/>
              </a:rPr>
              <a:t>semmi </a:t>
            </a:r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új --- </a:t>
            </a:r>
            <a:r>
              <a:rPr lang="hu-HU" sz="3600" dirty="0">
                <a:solidFill>
                  <a:schemeClr val="bg1"/>
                </a:solidFill>
                <a:latin typeface="Stencil" panose="040409050D0802020404" pitchFamily="82" charset="0"/>
              </a:rPr>
              <a:t>semmi új</a:t>
            </a:r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 </a:t>
            </a:r>
            <a:endParaRPr lang="en-US" sz="36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737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Stencil teszt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stencil </a:t>
            </a:r>
            <a:r>
              <a:rPr lang="hu-HU" dirty="0" err="1" smtClean="0"/>
              <a:t>buffer</a:t>
            </a:r>
            <a:r>
              <a:rPr lang="hu-HU" dirty="0" smtClean="0"/>
              <a:t> a </a:t>
            </a:r>
            <a:r>
              <a:rPr lang="hu-HU" dirty="0" err="1" smtClean="0"/>
              <a:t>z-buffer</a:t>
            </a:r>
            <a:r>
              <a:rPr lang="hu-HU" dirty="0" smtClean="0"/>
              <a:t> pár használatlan bitje</a:t>
            </a:r>
          </a:p>
          <a:p>
            <a:r>
              <a:rPr lang="hu-HU" dirty="0" smtClean="0"/>
              <a:t>beállítódik valamire, ha a pixelbe rajzoltunk valamit</a:t>
            </a:r>
          </a:p>
          <a:p>
            <a:r>
              <a:rPr lang="hu-HU" dirty="0" smtClean="0"/>
              <a:t>később feltételként szabhatjuk a pixel felülírására a stencil </a:t>
            </a:r>
            <a:r>
              <a:rPr lang="hu-HU" dirty="0" err="1" smtClean="0"/>
              <a:t>buffer</a:t>
            </a:r>
            <a:r>
              <a:rPr lang="hu-HU" dirty="0" smtClean="0"/>
              <a:t> értéket</a:t>
            </a:r>
          </a:p>
          <a:p>
            <a:r>
              <a:rPr lang="hu-HU" dirty="0" smtClean="0"/>
              <a:t>pl. kirajzoljuk a tükör téglalapját, utána a tükörben látható objektumokat csak a tükör pixeleire rajzoljuk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7918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Keverés </a:t>
            </a:r>
            <a:r>
              <a:rPr lang="en-US" dirty="0" smtClean="0"/>
              <a:t>[</a:t>
            </a:r>
            <a:r>
              <a:rPr lang="hu-HU" dirty="0" err="1" smtClean="0"/>
              <a:t>alpha</a:t>
            </a:r>
            <a:r>
              <a:rPr lang="hu-HU" dirty="0" smtClean="0"/>
              <a:t> </a:t>
            </a:r>
            <a:r>
              <a:rPr lang="en-US" dirty="0" smtClean="0"/>
              <a:t>blending]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célterületen már meglevő érték </a:t>
            </a:r>
            <a:r>
              <a:rPr lang="en-US" dirty="0" smtClean="0"/>
              <a:t>[</a:t>
            </a:r>
            <a:r>
              <a:rPr lang="en-US" dirty="0" err="1" smtClean="0"/>
              <a:t>dest</a:t>
            </a:r>
            <a:r>
              <a:rPr lang="en-US" dirty="0" smtClean="0"/>
              <a:t>]</a:t>
            </a:r>
            <a:r>
              <a:rPr lang="hu-HU" dirty="0" smtClean="0"/>
              <a:t> és az újonnan számított szín</a:t>
            </a:r>
            <a:r>
              <a:rPr lang="en-US" dirty="0" smtClean="0"/>
              <a:t> [</a:t>
            </a:r>
            <a:r>
              <a:rPr lang="en-US" dirty="0" err="1" smtClean="0"/>
              <a:t>src</a:t>
            </a:r>
            <a:r>
              <a:rPr lang="en-US" dirty="0" smtClean="0"/>
              <a:t>]</a:t>
            </a:r>
            <a:r>
              <a:rPr lang="hu-HU" dirty="0" smtClean="0"/>
              <a:t> kombinálása</a:t>
            </a:r>
          </a:p>
          <a:p>
            <a:r>
              <a:rPr lang="en-US" dirty="0" err="1" smtClean="0"/>
              <a:t>mindkett</a:t>
            </a:r>
            <a:r>
              <a:rPr lang="hu-HU" dirty="0" err="1" smtClean="0"/>
              <a:t>őhöz</a:t>
            </a:r>
            <a:r>
              <a:rPr lang="hu-HU" dirty="0" smtClean="0"/>
              <a:t> megadható egy súly (</a:t>
            </a:r>
            <a:r>
              <a:rPr lang="en-US" dirty="0" smtClean="0"/>
              <a:t>0, 1, </a:t>
            </a:r>
            <a:r>
              <a:rPr lang="hu-HU" dirty="0" err="1" smtClean="0"/>
              <a:t>src</a:t>
            </a:r>
            <a:r>
              <a:rPr lang="en-US" dirty="0" smtClean="0"/>
              <a:t>al</a:t>
            </a:r>
            <a:r>
              <a:rPr lang="hu-HU" dirty="0" err="1" smtClean="0"/>
              <a:t>ph</a:t>
            </a:r>
            <a:r>
              <a:rPr lang="en-US" dirty="0" smtClean="0"/>
              <a:t>a</a:t>
            </a:r>
            <a:r>
              <a:rPr lang="hu-HU" dirty="0" smtClean="0"/>
              <a:t>, </a:t>
            </a:r>
            <a:r>
              <a:rPr lang="hu-HU" dirty="0" err="1" smtClean="0"/>
              <a:t>dstalpha</a:t>
            </a:r>
            <a:r>
              <a:rPr lang="hu-HU" dirty="0" smtClean="0"/>
              <a:t>, 1-alpha ...)</a:t>
            </a:r>
          </a:p>
          <a:p>
            <a:r>
              <a:rPr lang="hu-HU" dirty="0" smtClean="0"/>
              <a:t>megadható a függvény (add, </a:t>
            </a:r>
            <a:r>
              <a:rPr lang="hu-HU" dirty="0" err="1" smtClean="0"/>
              <a:t>subtract</a:t>
            </a:r>
            <a:r>
              <a:rPr lang="hu-HU" dirty="0" smtClean="0"/>
              <a:t>, min, </a:t>
            </a:r>
            <a:r>
              <a:rPr lang="hu-HU" dirty="0" err="1" smtClean="0"/>
              <a:t>max</a:t>
            </a:r>
            <a:r>
              <a:rPr lang="hu-HU" dirty="0" smtClean="0"/>
              <a:t> ...)</a:t>
            </a:r>
            <a:endParaRPr lang="en-US" dirty="0" smtClean="0"/>
          </a:p>
          <a:p>
            <a:pPr lvl="1"/>
            <a:r>
              <a:rPr lang="hu-HU" dirty="0" smtClean="0"/>
              <a:t>átlátszóság: </a:t>
            </a:r>
            <a:r>
              <a:rPr lang="en-US" dirty="0" smtClean="0"/>
              <a:t>h</a:t>
            </a:r>
            <a:r>
              <a:rPr lang="hu-HU" dirty="0" err="1" smtClean="0"/>
              <a:t>átulról</a:t>
            </a:r>
            <a:r>
              <a:rPr lang="hu-HU" dirty="0" smtClean="0"/>
              <a:t> előre rajzolás </a:t>
            </a:r>
            <a:r>
              <a:rPr lang="en-US" dirty="0" smtClean="0"/>
              <a:t>+ blending</a:t>
            </a:r>
            <a:endParaRPr lang="hu-HU" dirty="0" smtClean="0"/>
          </a:p>
          <a:p>
            <a:pPr lvl="1"/>
            <a:r>
              <a:rPr lang="hu-HU" dirty="0" err="1" smtClean="0"/>
              <a:t>src</a:t>
            </a:r>
            <a:r>
              <a:rPr lang="hu-HU" dirty="0" smtClean="0"/>
              <a:t> </a:t>
            </a:r>
            <a:r>
              <a:rPr lang="en-US" dirty="0" smtClean="0"/>
              <a:t>* </a:t>
            </a:r>
            <a:r>
              <a:rPr lang="en-US" dirty="0" err="1" smtClean="0">
                <a:solidFill>
                  <a:schemeClr val="hlink"/>
                </a:solidFill>
              </a:rPr>
              <a:t>srcalpha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hlink"/>
                </a:solidFill>
              </a:rPr>
              <a:t>+</a:t>
            </a:r>
            <a:r>
              <a:rPr lang="en-US" dirty="0" smtClean="0"/>
              <a:t> </a:t>
            </a:r>
            <a:r>
              <a:rPr lang="en-US" dirty="0" err="1" smtClean="0"/>
              <a:t>dst</a:t>
            </a:r>
            <a:r>
              <a:rPr lang="en-US" dirty="0" smtClean="0"/>
              <a:t> * </a:t>
            </a:r>
            <a:r>
              <a:rPr lang="en-US" dirty="0" smtClean="0">
                <a:solidFill>
                  <a:schemeClr val="hlink"/>
                </a:solidFill>
              </a:rPr>
              <a:t>(1- </a:t>
            </a:r>
            <a:r>
              <a:rPr lang="en-US" dirty="0" err="1" smtClean="0">
                <a:solidFill>
                  <a:schemeClr val="hlink"/>
                </a:solidFill>
              </a:rPr>
              <a:t>srcalpha</a:t>
            </a:r>
            <a:r>
              <a:rPr lang="en-US" dirty="0" smtClean="0">
                <a:solidFill>
                  <a:schemeClr val="hlink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548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pipeline</a:t>
            </a:r>
            <a:r>
              <a:rPr lang="hu-HU" dirty="0" smtClean="0"/>
              <a:t> programozása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minimális példa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17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Egyenes összekötő nyíllal 138"/>
          <p:cNvCxnSpPr>
            <a:stCxn id="120" idx="0"/>
          </p:cNvCxnSpPr>
          <p:nvPr/>
        </p:nvCxnSpPr>
        <p:spPr>
          <a:xfrm flipH="1" flipV="1">
            <a:off x="5715000" y="3733800"/>
            <a:ext cx="228600" cy="228600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gyenes összekötő nyíllal 125"/>
          <p:cNvCxnSpPr>
            <a:stCxn id="121" idx="0"/>
          </p:cNvCxnSpPr>
          <p:nvPr/>
        </p:nvCxnSpPr>
        <p:spPr>
          <a:xfrm flipH="1" flipV="1">
            <a:off x="6096000" y="3733800"/>
            <a:ext cx="1371600" cy="144780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gyenes összekötő nyíllal 128"/>
          <p:cNvCxnSpPr>
            <a:stCxn id="121" idx="0"/>
          </p:cNvCxnSpPr>
          <p:nvPr/>
        </p:nvCxnSpPr>
        <p:spPr>
          <a:xfrm flipH="1" flipV="1">
            <a:off x="3429000" y="3657600"/>
            <a:ext cx="4038600" cy="152400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gyenes összekötő nyíllal 141"/>
          <p:cNvCxnSpPr>
            <a:stCxn id="117" idx="0"/>
          </p:cNvCxnSpPr>
          <p:nvPr/>
        </p:nvCxnSpPr>
        <p:spPr>
          <a:xfrm flipV="1">
            <a:off x="4343400" y="3733800"/>
            <a:ext cx="1371600" cy="228600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gyenes összekötő nyíllal 144"/>
          <p:cNvCxnSpPr>
            <a:stCxn id="117" idx="0"/>
          </p:cNvCxnSpPr>
          <p:nvPr/>
        </p:nvCxnSpPr>
        <p:spPr>
          <a:xfrm flipH="1" flipV="1">
            <a:off x="3276600" y="3733800"/>
            <a:ext cx="1066800" cy="228600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gyenes összekötő nyíllal 147"/>
          <p:cNvCxnSpPr>
            <a:stCxn id="120" idx="0"/>
          </p:cNvCxnSpPr>
          <p:nvPr/>
        </p:nvCxnSpPr>
        <p:spPr>
          <a:xfrm flipH="1" flipV="1">
            <a:off x="3352800" y="3733800"/>
            <a:ext cx="2590800" cy="228600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Minimális GPU </a:t>
            </a:r>
            <a:r>
              <a:rPr lang="hu-HU" dirty="0" err="1" smtClean="0"/>
              <a:t>pipeline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905000" y="3196244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2819400" y="3196244"/>
            <a:ext cx="6096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VS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5562600" y="3196244"/>
            <a:ext cx="6096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P</a:t>
            </a:r>
            <a:r>
              <a:rPr lang="hu-HU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6477000" y="3196244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4648200" y="3196244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RS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zögletes összekötő 18"/>
          <p:cNvCxnSpPr>
            <a:endCxn id="4" idx="0"/>
          </p:cNvCxnSpPr>
          <p:nvPr/>
        </p:nvCxnSpPr>
        <p:spPr>
          <a:xfrm rot="5400000">
            <a:off x="1981200" y="2967644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zögletes összekötő 18"/>
          <p:cNvCxnSpPr>
            <a:stCxn id="4" idx="2"/>
          </p:cNvCxnSpPr>
          <p:nvPr/>
        </p:nvCxnSpPr>
        <p:spPr>
          <a:xfrm rot="5400000">
            <a:off x="1866900" y="4072544"/>
            <a:ext cx="685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zögletes összekötő 18"/>
          <p:cNvCxnSpPr>
            <a:stCxn id="5" idx="2"/>
          </p:cNvCxnSpPr>
          <p:nvPr/>
        </p:nvCxnSpPr>
        <p:spPr>
          <a:xfrm rot="5400000">
            <a:off x="2781300" y="4072544"/>
            <a:ext cx="685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zögletes összekötő 44"/>
          <p:cNvCxnSpPr>
            <a:endCxn id="5" idx="0"/>
          </p:cNvCxnSpPr>
          <p:nvPr/>
        </p:nvCxnSpPr>
        <p:spPr>
          <a:xfrm rot="5400000">
            <a:off x="2895600" y="2967644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lipszis 107"/>
          <p:cNvSpPr/>
          <p:nvPr/>
        </p:nvSpPr>
        <p:spPr>
          <a:xfrm>
            <a:off x="2819400" y="4415444"/>
            <a:ext cx="609600" cy="6096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Csoportba foglalás 285"/>
          <p:cNvGrpSpPr/>
          <p:nvPr/>
        </p:nvGrpSpPr>
        <p:grpSpPr>
          <a:xfrm rot="18892311">
            <a:off x="4648199" y="2234629"/>
            <a:ext cx="595418" cy="595857"/>
            <a:chOff x="6172199" y="2086385"/>
            <a:chExt cx="595418" cy="595857"/>
          </a:xfrm>
        </p:grpSpPr>
        <p:sp>
          <p:nvSpPr>
            <p:cNvPr id="263" name="Háromszög 262"/>
            <p:cNvSpPr/>
            <p:nvPr/>
          </p:nvSpPr>
          <p:spPr>
            <a:xfrm rot="1643725">
              <a:off x="6310417" y="2141221"/>
              <a:ext cx="457200" cy="381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4" name="Ellipszis 263"/>
            <p:cNvSpPr/>
            <p:nvPr/>
          </p:nvSpPr>
          <p:spPr>
            <a:xfrm rot="1643725">
              <a:off x="6550471" y="2086385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5" name="Ellipszis 264"/>
            <p:cNvSpPr/>
            <p:nvPr/>
          </p:nvSpPr>
          <p:spPr>
            <a:xfrm rot="1643725">
              <a:off x="6172199" y="2319472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6" name="Ellipszis 265"/>
            <p:cNvSpPr/>
            <p:nvPr/>
          </p:nvSpPr>
          <p:spPr>
            <a:xfrm rot="1643725">
              <a:off x="6578125" y="2529842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72" name="Szögletes összekötő 271"/>
          <p:cNvCxnSpPr/>
          <p:nvPr/>
        </p:nvCxnSpPr>
        <p:spPr>
          <a:xfrm rot="5400000">
            <a:off x="4801394" y="3043050"/>
            <a:ext cx="304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églalap 273"/>
          <p:cNvSpPr/>
          <p:nvPr/>
        </p:nvSpPr>
        <p:spPr>
          <a:xfrm>
            <a:off x="4876800" y="4263044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7" name="Téglalap 276"/>
          <p:cNvSpPr/>
          <p:nvPr/>
        </p:nvSpPr>
        <p:spPr>
          <a:xfrm>
            <a:off x="4953000" y="4339244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8" name="Téglalap 277"/>
          <p:cNvSpPr/>
          <p:nvPr/>
        </p:nvSpPr>
        <p:spPr>
          <a:xfrm>
            <a:off x="4876800" y="4339244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0" name="Téglalap 279"/>
          <p:cNvSpPr/>
          <p:nvPr/>
        </p:nvSpPr>
        <p:spPr>
          <a:xfrm>
            <a:off x="4800600" y="4415444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1" name="Téglalap 280"/>
          <p:cNvSpPr/>
          <p:nvPr/>
        </p:nvSpPr>
        <p:spPr>
          <a:xfrm>
            <a:off x="4876800" y="4415444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2" name="Téglalap 281"/>
          <p:cNvSpPr/>
          <p:nvPr/>
        </p:nvSpPr>
        <p:spPr>
          <a:xfrm>
            <a:off x="4953000" y="4415444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3" name="Téglalap 282"/>
          <p:cNvSpPr/>
          <p:nvPr/>
        </p:nvSpPr>
        <p:spPr>
          <a:xfrm>
            <a:off x="5029200" y="4415444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7" name="Téglalap 286"/>
          <p:cNvSpPr/>
          <p:nvPr/>
        </p:nvSpPr>
        <p:spPr>
          <a:xfrm>
            <a:off x="4953000" y="4491644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9" name="Téglalap 288"/>
          <p:cNvSpPr/>
          <p:nvPr/>
        </p:nvSpPr>
        <p:spPr>
          <a:xfrm>
            <a:off x="4876800" y="4491644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0" name="Téglalap 289"/>
          <p:cNvSpPr/>
          <p:nvPr/>
        </p:nvSpPr>
        <p:spPr>
          <a:xfrm>
            <a:off x="4800600" y="4491644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4" name="Téglalap 293"/>
          <p:cNvSpPr/>
          <p:nvPr/>
        </p:nvSpPr>
        <p:spPr>
          <a:xfrm>
            <a:off x="4800600" y="4567844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6" name="Téglalap 295"/>
          <p:cNvSpPr/>
          <p:nvPr/>
        </p:nvSpPr>
        <p:spPr>
          <a:xfrm>
            <a:off x="4724400" y="4567844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8" name="Téglalap 297"/>
          <p:cNvSpPr/>
          <p:nvPr/>
        </p:nvSpPr>
        <p:spPr>
          <a:xfrm>
            <a:off x="5105400" y="4491644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0" name="Téglalap 299"/>
          <p:cNvSpPr/>
          <p:nvPr/>
        </p:nvSpPr>
        <p:spPr>
          <a:xfrm>
            <a:off x="4953000" y="4567844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1" name="Téglalap 300"/>
          <p:cNvSpPr/>
          <p:nvPr/>
        </p:nvSpPr>
        <p:spPr>
          <a:xfrm>
            <a:off x="4876800" y="4567844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2" name="Téglalap 301"/>
          <p:cNvSpPr/>
          <p:nvPr/>
        </p:nvSpPr>
        <p:spPr>
          <a:xfrm>
            <a:off x="5029200" y="4491644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4" name="Téglalap 303"/>
          <p:cNvSpPr/>
          <p:nvPr/>
        </p:nvSpPr>
        <p:spPr>
          <a:xfrm>
            <a:off x="4800600" y="4644044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5" name="Téglalap 304"/>
          <p:cNvSpPr/>
          <p:nvPr/>
        </p:nvSpPr>
        <p:spPr>
          <a:xfrm>
            <a:off x="4724400" y="4644044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7" name="Szögletes összekötő 18"/>
          <p:cNvCxnSpPr/>
          <p:nvPr/>
        </p:nvCxnSpPr>
        <p:spPr>
          <a:xfrm rot="5400000">
            <a:off x="4725194" y="395745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églalap 307"/>
          <p:cNvSpPr/>
          <p:nvPr/>
        </p:nvSpPr>
        <p:spPr>
          <a:xfrm>
            <a:off x="5715000" y="2434244"/>
            <a:ext cx="3048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9" name="Szögletes összekötő 308"/>
          <p:cNvCxnSpPr>
            <a:stCxn id="308" idx="2"/>
          </p:cNvCxnSpPr>
          <p:nvPr/>
        </p:nvCxnSpPr>
        <p:spPr>
          <a:xfrm rot="5400000">
            <a:off x="5638800" y="2967644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zögletes összekötő 18"/>
          <p:cNvCxnSpPr/>
          <p:nvPr/>
        </p:nvCxnSpPr>
        <p:spPr>
          <a:xfrm rot="5400000">
            <a:off x="5639594" y="395745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églalap 310"/>
          <p:cNvSpPr/>
          <p:nvPr/>
        </p:nvSpPr>
        <p:spPr>
          <a:xfrm>
            <a:off x="5715000" y="4263044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2" name="Téglalap 311"/>
          <p:cNvSpPr/>
          <p:nvPr/>
        </p:nvSpPr>
        <p:spPr>
          <a:xfrm>
            <a:off x="6629400" y="2434244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3" name="Szögletes összekötő 312"/>
          <p:cNvCxnSpPr>
            <a:stCxn id="312" idx="2"/>
            <a:endCxn id="10" idx="0"/>
          </p:cNvCxnSpPr>
          <p:nvPr/>
        </p:nvCxnSpPr>
        <p:spPr>
          <a:xfrm rot="5400000">
            <a:off x="6553200" y="2967644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églalap 316"/>
          <p:cNvSpPr/>
          <p:nvPr/>
        </p:nvSpPr>
        <p:spPr>
          <a:xfrm>
            <a:off x="6629400" y="4263044"/>
            <a:ext cx="304800" cy="304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8" name="Szögletes összekötő 18"/>
          <p:cNvCxnSpPr>
            <a:stCxn id="317" idx="3"/>
            <a:endCxn id="10" idx="3"/>
          </p:cNvCxnSpPr>
          <p:nvPr/>
        </p:nvCxnSpPr>
        <p:spPr>
          <a:xfrm flipV="1">
            <a:off x="6934200" y="3462944"/>
            <a:ext cx="152400" cy="952500"/>
          </a:xfrm>
          <a:prstGeom prst="bentConnector3">
            <a:avLst>
              <a:gd name="adj1" fmla="val 2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zögletes összekötő 18"/>
          <p:cNvCxnSpPr>
            <a:stCxn id="10" idx="2"/>
            <a:endCxn id="317" idx="0"/>
          </p:cNvCxnSpPr>
          <p:nvPr/>
        </p:nvCxnSpPr>
        <p:spPr>
          <a:xfrm rot="5400000">
            <a:off x="6515100" y="3996344"/>
            <a:ext cx="5334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églalap 323"/>
          <p:cNvSpPr/>
          <p:nvPr/>
        </p:nvSpPr>
        <p:spPr>
          <a:xfrm>
            <a:off x="3733800" y="3196244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IA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5" name="Szögletes összekötő 324"/>
          <p:cNvCxnSpPr>
            <a:endCxn id="324" idx="0"/>
          </p:cNvCxnSpPr>
          <p:nvPr/>
        </p:nvCxnSpPr>
        <p:spPr>
          <a:xfrm rot="5400000">
            <a:off x="3810000" y="2967644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zögletes összekötő 18"/>
          <p:cNvCxnSpPr>
            <a:stCxn id="324" idx="2"/>
          </p:cNvCxnSpPr>
          <p:nvPr/>
        </p:nvCxnSpPr>
        <p:spPr>
          <a:xfrm rot="5400000">
            <a:off x="3695700" y="4072544"/>
            <a:ext cx="685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Lekerekített téglalap 343"/>
          <p:cNvSpPr/>
          <p:nvPr/>
        </p:nvSpPr>
        <p:spPr>
          <a:xfrm>
            <a:off x="3810000" y="2434244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5" name="Lekerekített téglalap 344"/>
          <p:cNvSpPr/>
          <p:nvPr/>
        </p:nvSpPr>
        <p:spPr>
          <a:xfrm>
            <a:off x="3962400" y="2434244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6" name="Lekerekített téglalap 345"/>
          <p:cNvSpPr/>
          <p:nvPr/>
        </p:nvSpPr>
        <p:spPr>
          <a:xfrm>
            <a:off x="4114800" y="2434244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0" name="Csoportba foglalás 359"/>
          <p:cNvGrpSpPr/>
          <p:nvPr/>
        </p:nvGrpSpPr>
        <p:grpSpPr>
          <a:xfrm>
            <a:off x="3733800" y="1977044"/>
            <a:ext cx="609600" cy="152400"/>
            <a:chOff x="3200400" y="5638800"/>
            <a:chExt cx="609600" cy="152400"/>
          </a:xfrm>
        </p:grpSpPr>
        <p:sp>
          <p:nvSpPr>
            <p:cNvPr id="356" name="Ellipszis 355"/>
            <p:cNvSpPr/>
            <p:nvPr/>
          </p:nvSpPr>
          <p:spPr>
            <a:xfrm>
              <a:off x="32004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7" name="Ellipszis 356"/>
            <p:cNvSpPr/>
            <p:nvPr/>
          </p:nvSpPr>
          <p:spPr>
            <a:xfrm>
              <a:off x="33528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8" name="Ellipszis 357"/>
            <p:cNvSpPr/>
            <p:nvPr/>
          </p:nvSpPr>
          <p:spPr>
            <a:xfrm>
              <a:off x="35052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9" name="Ellipszis 358"/>
            <p:cNvSpPr/>
            <p:nvPr/>
          </p:nvSpPr>
          <p:spPr>
            <a:xfrm>
              <a:off x="36576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5" name="Ellipszis 104"/>
          <p:cNvSpPr/>
          <p:nvPr/>
        </p:nvSpPr>
        <p:spPr>
          <a:xfrm>
            <a:off x="1905000" y="4415444"/>
            <a:ext cx="609600" cy="609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Ellipszis 108"/>
          <p:cNvSpPr/>
          <p:nvPr/>
        </p:nvSpPr>
        <p:spPr>
          <a:xfrm>
            <a:off x="1905000" y="2129444"/>
            <a:ext cx="609600" cy="609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0" name="Ellipszis 109"/>
          <p:cNvSpPr/>
          <p:nvPr/>
        </p:nvSpPr>
        <p:spPr>
          <a:xfrm>
            <a:off x="2819400" y="2129444"/>
            <a:ext cx="609600" cy="609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1" name="Csoportba foglalás 285"/>
          <p:cNvGrpSpPr/>
          <p:nvPr/>
        </p:nvGrpSpPr>
        <p:grpSpPr>
          <a:xfrm rot="18892311">
            <a:off x="3704871" y="4538693"/>
            <a:ext cx="595418" cy="595857"/>
            <a:chOff x="6172199" y="2086385"/>
            <a:chExt cx="595418" cy="595857"/>
          </a:xfrm>
        </p:grpSpPr>
        <p:sp>
          <p:nvSpPr>
            <p:cNvPr id="112" name="Háromszög 111"/>
            <p:cNvSpPr/>
            <p:nvPr/>
          </p:nvSpPr>
          <p:spPr>
            <a:xfrm rot="1643725">
              <a:off x="6310417" y="2141221"/>
              <a:ext cx="457200" cy="381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3" name="Ellipszis 112"/>
            <p:cNvSpPr/>
            <p:nvPr/>
          </p:nvSpPr>
          <p:spPr>
            <a:xfrm rot="1643725">
              <a:off x="6550471" y="2086385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4" name="Ellipszis 113"/>
            <p:cNvSpPr/>
            <p:nvPr/>
          </p:nvSpPr>
          <p:spPr>
            <a:xfrm rot="1643725">
              <a:off x="6172199" y="2319472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5" name="Ellipszis 114"/>
            <p:cNvSpPr/>
            <p:nvPr/>
          </p:nvSpPr>
          <p:spPr>
            <a:xfrm rot="1643725">
              <a:off x="6578125" y="2529842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6" name="Téglalap 115"/>
          <p:cNvSpPr/>
          <p:nvPr/>
        </p:nvSpPr>
        <p:spPr>
          <a:xfrm>
            <a:off x="533400" y="5867400"/>
            <a:ext cx="8001000" cy="838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 smtClean="0">
                <a:solidFill>
                  <a:schemeClr val="tx1"/>
                </a:solidFill>
              </a:rPr>
              <a:t>globális eszközmemória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Téglalap 116"/>
          <p:cNvSpPr/>
          <p:nvPr/>
        </p:nvSpPr>
        <p:spPr>
          <a:xfrm>
            <a:off x="3657600" y="6019800"/>
            <a:ext cx="13716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konstansok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Téglalap 117"/>
          <p:cNvSpPr/>
          <p:nvPr/>
        </p:nvSpPr>
        <p:spPr>
          <a:xfrm>
            <a:off x="6781800" y="6019800"/>
            <a:ext cx="13716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textúra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Téglalap 119"/>
          <p:cNvSpPr/>
          <p:nvPr/>
        </p:nvSpPr>
        <p:spPr>
          <a:xfrm>
            <a:off x="5257800" y="6019800"/>
            <a:ext cx="13716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adatbuffer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Téglalap 120"/>
          <p:cNvSpPr/>
          <p:nvPr/>
        </p:nvSpPr>
        <p:spPr>
          <a:xfrm>
            <a:off x="7010400" y="5181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Téglalap 121"/>
          <p:cNvSpPr/>
          <p:nvPr/>
        </p:nvSpPr>
        <p:spPr>
          <a:xfrm>
            <a:off x="7543800" y="4038600"/>
            <a:ext cx="137160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textúra</a:t>
            </a:r>
          </a:p>
          <a:p>
            <a:pPr algn="ctr"/>
            <a:r>
              <a:rPr lang="hu-HU" dirty="0" smtClean="0">
                <a:solidFill>
                  <a:schemeClr val="tx1"/>
                </a:solidFill>
              </a:rPr>
              <a:t>cache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5" name="Egyenes összekötő nyíllal 124"/>
          <p:cNvCxnSpPr>
            <a:stCxn id="118" idx="0"/>
            <a:endCxn id="121" idx="2"/>
          </p:cNvCxnSpPr>
          <p:nvPr/>
        </p:nvCxnSpPr>
        <p:spPr>
          <a:xfrm flipV="1">
            <a:off x="7467600" y="5638800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gyenes összekötő nyíllal 131"/>
          <p:cNvCxnSpPr>
            <a:stCxn id="122" idx="2"/>
            <a:endCxn id="121" idx="3"/>
          </p:cNvCxnSpPr>
          <p:nvPr/>
        </p:nvCxnSpPr>
        <p:spPr>
          <a:xfrm flipH="1">
            <a:off x="7924800" y="4648200"/>
            <a:ext cx="304800" cy="762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54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GPU </a:t>
            </a:r>
            <a:r>
              <a:rPr lang="hu-HU" dirty="0" err="1" smtClean="0"/>
              <a:t>pipeline</a:t>
            </a:r>
            <a:r>
              <a:rPr lang="hu-HU" dirty="0" smtClean="0"/>
              <a:t> input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bufferek</a:t>
            </a:r>
            <a:endParaRPr lang="hu-HU" dirty="0" smtClean="0"/>
          </a:p>
          <a:p>
            <a:r>
              <a:rPr lang="hu-HU" dirty="0" smtClean="0"/>
              <a:t>index </a:t>
            </a:r>
            <a:r>
              <a:rPr lang="hu-HU" dirty="0" err="1" smtClean="0"/>
              <a:t>buffer</a:t>
            </a:r>
            <a:endParaRPr lang="hu-HU" dirty="0" smtClean="0"/>
          </a:p>
          <a:p>
            <a:r>
              <a:rPr lang="hu-HU" dirty="0" smtClean="0"/>
              <a:t>rajzolási állapot</a:t>
            </a:r>
          </a:p>
          <a:p>
            <a:pPr lvl="1"/>
            <a:r>
              <a:rPr lang="hu-HU" dirty="0" smtClean="0"/>
              <a:t>egyes </a:t>
            </a:r>
            <a:r>
              <a:rPr lang="hu-HU" dirty="0" err="1" smtClean="0"/>
              <a:t>pipeline</a:t>
            </a:r>
            <a:r>
              <a:rPr lang="en-US" dirty="0" smtClean="0"/>
              <a:t>-</a:t>
            </a:r>
            <a:r>
              <a:rPr lang="hu-HU" dirty="0" smtClean="0"/>
              <a:t>elemek működési beállításai</a:t>
            </a:r>
          </a:p>
          <a:p>
            <a:pPr lvl="1"/>
            <a:r>
              <a:rPr lang="hu-HU" dirty="0" smtClean="0"/>
              <a:t>programozható elemek </a:t>
            </a:r>
            <a:r>
              <a:rPr lang="hu-HU" dirty="0" err="1" smtClean="0"/>
              <a:t>shader</a:t>
            </a:r>
            <a:r>
              <a:rPr lang="hu-HU" dirty="0" smtClean="0"/>
              <a:t> programjai</a:t>
            </a:r>
          </a:p>
          <a:p>
            <a:r>
              <a:rPr lang="hu-HU" dirty="0" smtClean="0"/>
              <a:t>erőforrások – globális</a:t>
            </a:r>
            <a:r>
              <a:rPr lang="en-US" dirty="0" smtClean="0"/>
              <a:t> </a:t>
            </a:r>
            <a:r>
              <a:rPr lang="hu-HU" dirty="0" smtClean="0"/>
              <a:t>memóriában adatok</a:t>
            </a:r>
          </a:p>
          <a:p>
            <a:pPr lvl="1"/>
            <a:r>
              <a:rPr lang="hu-HU" dirty="0" smtClean="0"/>
              <a:t>globális (uniform) változók</a:t>
            </a:r>
          </a:p>
          <a:p>
            <a:pPr lvl="1"/>
            <a:r>
              <a:rPr lang="hu-HU" dirty="0" smtClean="0"/>
              <a:t>textúrák</a:t>
            </a:r>
          </a:p>
          <a:p>
            <a:pPr lvl="1"/>
            <a:r>
              <a:rPr lang="hu-HU" dirty="0" err="1" smtClean="0"/>
              <a:t>adatbufferek</a:t>
            </a:r>
            <a:endParaRPr lang="hu-HU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Lekerekített téglalap 3"/>
          <p:cNvSpPr/>
          <p:nvPr/>
        </p:nvSpPr>
        <p:spPr>
          <a:xfrm>
            <a:off x="3810000" y="22098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kerekített téglalap 4"/>
          <p:cNvSpPr/>
          <p:nvPr/>
        </p:nvSpPr>
        <p:spPr>
          <a:xfrm>
            <a:off x="3962400" y="22098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kerekített téglalap 5"/>
          <p:cNvSpPr/>
          <p:nvPr/>
        </p:nvSpPr>
        <p:spPr>
          <a:xfrm>
            <a:off x="4114800" y="22098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kerekített téglalap 6"/>
          <p:cNvSpPr/>
          <p:nvPr/>
        </p:nvSpPr>
        <p:spPr>
          <a:xfrm>
            <a:off x="4343400" y="22098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kerekített téglalap 7"/>
          <p:cNvSpPr/>
          <p:nvPr/>
        </p:nvSpPr>
        <p:spPr>
          <a:xfrm>
            <a:off x="4495800" y="22098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kerekített téglalap 8"/>
          <p:cNvSpPr/>
          <p:nvPr/>
        </p:nvSpPr>
        <p:spPr>
          <a:xfrm>
            <a:off x="4648200" y="22098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kerekített téglalap 9"/>
          <p:cNvSpPr/>
          <p:nvPr/>
        </p:nvSpPr>
        <p:spPr>
          <a:xfrm>
            <a:off x="4876800" y="22098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kerekített téglalap 10"/>
          <p:cNvSpPr/>
          <p:nvPr/>
        </p:nvSpPr>
        <p:spPr>
          <a:xfrm>
            <a:off x="5029200" y="22098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kerekített téglalap 11"/>
          <p:cNvSpPr/>
          <p:nvPr/>
        </p:nvSpPr>
        <p:spPr>
          <a:xfrm>
            <a:off x="5181600" y="22098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kerekített téglalap 12"/>
          <p:cNvSpPr/>
          <p:nvPr/>
        </p:nvSpPr>
        <p:spPr>
          <a:xfrm>
            <a:off x="5410200" y="22098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kerekített téglalap 13"/>
          <p:cNvSpPr/>
          <p:nvPr/>
        </p:nvSpPr>
        <p:spPr>
          <a:xfrm>
            <a:off x="5562600" y="22098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kerekített téglalap 14"/>
          <p:cNvSpPr/>
          <p:nvPr/>
        </p:nvSpPr>
        <p:spPr>
          <a:xfrm>
            <a:off x="5715000" y="22098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zis 15"/>
          <p:cNvSpPr/>
          <p:nvPr/>
        </p:nvSpPr>
        <p:spPr>
          <a:xfrm>
            <a:off x="3733800" y="12954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zis 16"/>
          <p:cNvSpPr/>
          <p:nvPr/>
        </p:nvSpPr>
        <p:spPr>
          <a:xfrm>
            <a:off x="3733800" y="1676400"/>
            <a:ext cx="304800" cy="3048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zis 17"/>
          <p:cNvSpPr/>
          <p:nvPr/>
        </p:nvSpPr>
        <p:spPr>
          <a:xfrm>
            <a:off x="4114800" y="12954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zis 18"/>
          <p:cNvSpPr/>
          <p:nvPr/>
        </p:nvSpPr>
        <p:spPr>
          <a:xfrm>
            <a:off x="4114800" y="1676400"/>
            <a:ext cx="304800" cy="3048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zis 19"/>
          <p:cNvSpPr/>
          <p:nvPr/>
        </p:nvSpPr>
        <p:spPr>
          <a:xfrm>
            <a:off x="4495800" y="12954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zis 20"/>
          <p:cNvSpPr/>
          <p:nvPr/>
        </p:nvSpPr>
        <p:spPr>
          <a:xfrm>
            <a:off x="4495800" y="1676400"/>
            <a:ext cx="304800" cy="3048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zis 21"/>
          <p:cNvSpPr/>
          <p:nvPr/>
        </p:nvSpPr>
        <p:spPr>
          <a:xfrm>
            <a:off x="4876800" y="12954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zis 22"/>
          <p:cNvSpPr/>
          <p:nvPr/>
        </p:nvSpPr>
        <p:spPr>
          <a:xfrm>
            <a:off x="4876800" y="1676400"/>
            <a:ext cx="304800" cy="3048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zis 23"/>
          <p:cNvSpPr/>
          <p:nvPr/>
        </p:nvSpPr>
        <p:spPr>
          <a:xfrm>
            <a:off x="5257800" y="12954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zis 24"/>
          <p:cNvSpPr/>
          <p:nvPr/>
        </p:nvSpPr>
        <p:spPr>
          <a:xfrm>
            <a:off x="5638800" y="12954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zis 25"/>
          <p:cNvSpPr/>
          <p:nvPr/>
        </p:nvSpPr>
        <p:spPr>
          <a:xfrm>
            <a:off x="6019800" y="12954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zis 26"/>
          <p:cNvSpPr/>
          <p:nvPr/>
        </p:nvSpPr>
        <p:spPr>
          <a:xfrm>
            <a:off x="6400800" y="12954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zis 27"/>
          <p:cNvSpPr/>
          <p:nvPr/>
        </p:nvSpPr>
        <p:spPr>
          <a:xfrm>
            <a:off x="6781800" y="12954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zis 28"/>
          <p:cNvSpPr/>
          <p:nvPr/>
        </p:nvSpPr>
        <p:spPr>
          <a:xfrm>
            <a:off x="7162800" y="12954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zis 29"/>
          <p:cNvSpPr/>
          <p:nvPr/>
        </p:nvSpPr>
        <p:spPr>
          <a:xfrm>
            <a:off x="7543800" y="12954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zis 30"/>
          <p:cNvSpPr/>
          <p:nvPr/>
        </p:nvSpPr>
        <p:spPr>
          <a:xfrm>
            <a:off x="7924800" y="12954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Jobb oldali kapcsos zárójel 31"/>
          <p:cNvSpPr/>
          <p:nvPr/>
        </p:nvSpPr>
        <p:spPr>
          <a:xfrm>
            <a:off x="5638800" y="4876800"/>
            <a:ext cx="457200" cy="1371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zövegdoboz 32"/>
          <p:cNvSpPr txBox="1"/>
          <p:nvPr/>
        </p:nvSpPr>
        <p:spPr>
          <a:xfrm>
            <a:off x="6248400" y="5334000"/>
            <a:ext cx="199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csak olvasható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943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Minimális rajzolási állapot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905000" y="27432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2819400" y="2743200"/>
            <a:ext cx="6096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VS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5562600" y="2743200"/>
            <a:ext cx="6096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P</a:t>
            </a:r>
            <a:r>
              <a:rPr lang="hu-HU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6477000" y="27432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4648200" y="27432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RS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zögletes összekötő 18"/>
          <p:cNvCxnSpPr>
            <a:endCxn id="4" idx="0"/>
          </p:cNvCxnSpPr>
          <p:nvPr/>
        </p:nvCxnSpPr>
        <p:spPr>
          <a:xfrm rot="5400000">
            <a:off x="1981200" y="25146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zögletes összekötő 18"/>
          <p:cNvCxnSpPr>
            <a:stCxn id="4" idx="2"/>
          </p:cNvCxnSpPr>
          <p:nvPr/>
        </p:nvCxnSpPr>
        <p:spPr>
          <a:xfrm rot="5400000">
            <a:off x="1866900" y="3619500"/>
            <a:ext cx="685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zögletes összekötő 18"/>
          <p:cNvCxnSpPr>
            <a:stCxn id="5" idx="2"/>
          </p:cNvCxnSpPr>
          <p:nvPr/>
        </p:nvCxnSpPr>
        <p:spPr>
          <a:xfrm rot="5400000">
            <a:off x="2781300" y="3619500"/>
            <a:ext cx="685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zögletes összekötő 44"/>
          <p:cNvCxnSpPr>
            <a:endCxn id="5" idx="0"/>
          </p:cNvCxnSpPr>
          <p:nvPr/>
        </p:nvCxnSpPr>
        <p:spPr>
          <a:xfrm rot="5400000">
            <a:off x="2895600" y="25146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lipszis 107"/>
          <p:cNvSpPr/>
          <p:nvPr/>
        </p:nvSpPr>
        <p:spPr>
          <a:xfrm>
            <a:off x="2819400" y="3962400"/>
            <a:ext cx="609600" cy="6096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Csoportba foglalás 285"/>
          <p:cNvGrpSpPr/>
          <p:nvPr/>
        </p:nvGrpSpPr>
        <p:grpSpPr>
          <a:xfrm rot="18892311">
            <a:off x="4648199" y="1781585"/>
            <a:ext cx="595418" cy="595857"/>
            <a:chOff x="6172199" y="2086385"/>
            <a:chExt cx="595418" cy="595857"/>
          </a:xfrm>
        </p:grpSpPr>
        <p:sp>
          <p:nvSpPr>
            <p:cNvPr id="263" name="Háromszög 262"/>
            <p:cNvSpPr/>
            <p:nvPr/>
          </p:nvSpPr>
          <p:spPr>
            <a:xfrm rot="1643725">
              <a:off x="6310417" y="2141221"/>
              <a:ext cx="457200" cy="381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4" name="Ellipszis 263"/>
            <p:cNvSpPr/>
            <p:nvPr/>
          </p:nvSpPr>
          <p:spPr>
            <a:xfrm rot="1643725">
              <a:off x="6550471" y="2086385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5" name="Ellipszis 264"/>
            <p:cNvSpPr/>
            <p:nvPr/>
          </p:nvSpPr>
          <p:spPr>
            <a:xfrm rot="1643725">
              <a:off x="6172199" y="2319472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6" name="Ellipszis 265"/>
            <p:cNvSpPr/>
            <p:nvPr/>
          </p:nvSpPr>
          <p:spPr>
            <a:xfrm rot="1643725">
              <a:off x="6578125" y="2529842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72" name="Szögletes összekötő 271"/>
          <p:cNvCxnSpPr/>
          <p:nvPr/>
        </p:nvCxnSpPr>
        <p:spPr>
          <a:xfrm rot="5400000">
            <a:off x="4801394" y="2590006"/>
            <a:ext cx="304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églalap 273"/>
          <p:cNvSpPr/>
          <p:nvPr/>
        </p:nvSpPr>
        <p:spPr>
          <a:xfrm>
            <a:off x="4876800" y="38100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7" name="Téglalap 276"/>
          <p:cNvSpPr/>
          <p:nvPr/>
        </p:nvSpPr>
        <p:spPr>
          <a:xfrm>
            <a:off x="4953000" y="38862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8" name="Téglalap 277"/>
          <p:cNvSpPr/>
          <p:nvPr/>
        </p:nvSpPr>
        <p:spPr>
          <a:xfrm>
            <a:off x="4876800" y="38862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0" name="Téglalap 279"/>
          <p:cNvSpPr/>
          <p:nvPr/>
        </p:nvSpPr>
        <p:spPr>
          <a:xfrm>
            <a:off x="4800600" y="39624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1" name="Téglalap 280"/>
          <p:cNvSpPr/>
          <p:nvPr/>
        </p:nvSpPr>
        <p:spPr>
          <a:xfrm>
            <a:off x="4876800" y="39624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2" name="Téglalap 281"/>
          <p:cNvSpPr/>
          <p:nvPr/>
        </p:nvSpPr>
        <p:spPr>
          <a:xfrm>
            <a:off x="4953000" y="39624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3" name="Téglalap 282"/>
          <p:cNvSpPr/>
          <p:nvPr/>
        </p:nvSpPr>
        <p:spPr>
          <a:xfrm>
            <a:off x="5029200" y="39624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7" name="Téglalap 286"/>
          <p:cNvSpPr/>
          <p:nvPr/>
        </p:nvSpPr>
        <p:spPr>
          <a:xfrm>
            <a:off x="4953000" y="40386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9" name="Téglalap 288"/>
          <p:cNvSpPr/>
          <p:nvPr/>
        </p:nvSpPr>
        <p:spPr>
          <a:xfrm>
            <a:off x="4876800" y="40386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0" name="Téglalap 289"/>
          <p:cNvSpPr/>
          <p:nvPr/>
        </p:nvSpPr>
        <p:spPr>
          <a:xfrm>
            <a:off x="4800600" y="40386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4" name="Téglalap 293"/>
          <p:cNvSpPr/>
          <p:nvPr/>
        </p:nvSpPr>
        <p:spPr>
          <a:xfrm>
            <a:off x="4800600" y="41148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6" name="Téglalap 295"/>
          <p:cNvSpPr/>
          <p:nvPr/>
        </p:nvSpPr>
        <p:spPr>
          <a:xfrm>
            <a:off x="4724400" y="41148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8" name="Téglalap 297"/>
          <p:cNvSpPr/>
          <p:nvPr/>
        </p:nvSpPr>
        <p:spPr>
          <a:xfrm>
            <a:off x="5105400" y="40386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0" name="Téglalap 299"/>
          <p:cNvSpPr/>
          <p:nvPr/>
        </p:nvSpPr>
        <p:spPr>
          <a:xfrm>
            <a:off x="4953000" y="41148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1" name="Téglalap 300"/>
          <p:cNvSpPr/>
          <p:nvPr/>
        </p:nvSpPr>
        <p:spPr>
          <a:xfrm>
            <a:off x="4876800" y="41148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2" name="Téglalap 301"/>
          <p:cNvSpPr/>
          <p:nvPr/>
        </p:nvSpPr>
        <p:spPr>
          <a:xfrm>
            <a:off x="5029200" y="40386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4" name="Téglalap 303"/>
          <p:cNvSpPr/>
          <p:nvPr/>
        </p:nvSpPr>
        <p:spPr>
          <a:xfrm>
            <a:off x="4800600" y="41910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5" name="Téglalap 304"/>
          <p:cNvSpPr/>
          <p:nvPr/>
        </p:nvSpPr>
        <p:spPr>
          <a:xfrm>
            <a:off x="4724400" y="41910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7" name="Szögletes összekötő 18"/>
          <p:cNvCxnSpPr/>
          <p:nvPr/>
        </p:nvCxnSpPr>
        <p:spPr>
          <a:xfrm rot="5400000">
            <a:off x="4725194" y="3504406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églalap 307"/>
          <p:cNvSpPr/>
          <p:nvPr/>
        </p:nvSpPr>
        <p:spPr>
          <a:xfrm>
            <a:off x="5715000" y="1981200"/>
            <a:ext cx="3048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9" name="Szögletes összekötő 308"/>
          <p:cNvCxnSpPr>
            <a:stCxn id="308" idx="2"/>
          </p:cNvCxnSpPr>
          <p:nvPr/>
        </p:nvCxnSpPr>
        <p:spPr>
          <a:xfrm rot="5400000">
            <a:off x="5638800" y="25146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zögletes összekötő 18"/>
          <p:cNvCxnSpPr/>
          <p:nvPr/>
        </p:nvCxnSpPr>
        <p:spPr>
          <a:xfrm rot="5400000">
            <a:off x="5639594" y="3504406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églalap 310"/>
          <p:cNvSpPr/>
          <p:nvPr/>
        </p:nvSpPr>
        <p:spPr>
          <a:xfrm>
            <a:off x="5715000" y="3810000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2" name="Téglalap 311"/>
          <p:cNvSpPr/>
          <p:nvPr/>
        </p:nvSpPr>
        <p:spPr>
          <a:xfrm>
            <a:off x="6629400" y="1981200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3" name="Szögletes összekötő 312"/>
          <p:cNvCxnSpPr>
            <a:stCxn id="312" idx="2"/>
            <a:endCxn id="10" idx="0"/>
          </p:cNvCxnSpPr>
          <p:nvPr/>
        </p:nvCxnSpPr>
        <p:spPr>
          <a:xfrm rot="5400000">
            <a:off x="6553200" y="25146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églalap 316"/>
          <p:cNvSpPr/>
          <p:nvPr/>
        </p:nvSpPr>
        <p:spPr>
          <a:xfrm>
            <a:off x="6629400" y="3810000"/>
            <a:ext cx="304800" cy="304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8" name="Szögletes összekötő 18"/>
          <p:cNvCxnSpPr>
            <a:stCxn id="317" idx="3"/>
            <a:endCxn id="10" idx="3"/>
          </p:cNvCxnSpPr>
          <p:nvPr/>
        </p:nvCxnSpPr>
        <p:spPr>
          <a:xfrm flipV="1">
            <a:off x="6934200" y="3009900"/>
            <a:ext cx="152400" cy="952500"/>
          </a:xfrm>
          <a:prstGeom prst="bentConnector3">
            <a:avLst>
              <a:gd name="adj1" fmla="val 2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zögletes összekötő 18"/>
          <p:cNvCxnSpPr>
            <a:stCxn id="10" idx="2"/>
            <a:endCxn id="317" idx="0"/>
          </p:cNvCxnSpPr>
          <p:nvPr/>
        </p:nvCxnSpPr>
        <p:spPr>
          <a:xfrm rot="5400000">
            <a:off x="6515100" y="3543300"/>
            <a:ext cx="5334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églalap 323"/>
          <p:cNvSpPr/>
          <p:nvPr/>
        </p:nvSpPr>
        <p:spPr>
          <a:xfrm>
            <a:off x="3733800" y="27432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IA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5" name="Szögletes összekötő 324"/>
          <p:cNvCxnSpPr>
            <a:endCxn id="324" idx="0"/>
          </p:cNvCxnSpPr>
          <p:nvPr/>
        </p:nvCxnSpPr>
        <p:spPr>
          <a:xfrm rot="5400000">
            <a:off x="3810000" y="25146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zögletes összekötő 18"/>
          <p:cNvCxnSpPr>
            <a:stCxn id="324" idx="2"/>
          </p:cNvCxnSpPr>
          <p:nvPr/>
        </p:nvCxnSpPr>
        <p:spPr>
          <a:xfrm rot="5400000">
            <a:off x="3695700" y="3619500"/>
            <a:ext cx="685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Lekerekített téglalap 343"/>
          <p:cNvSpPr/>
          <p:nvPr/>
        </p:nvSpPr>
        <p:spPr>
          <a:xfrm>
            <a:off x="3810000" y="19812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5" name="Lekerekített téglalap 344"/>
          <p:cNvSpPr/>
          <p:nvPr/>
        </p:nvSpPr>
        <p:spPr>
          <a:xfrm>
            <a:off x="3962400" y="19812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6" name="Lekerekített téglalap 345"/>
          <p:cNvSpPr/>
          <p:nvPr/>
        </p:nvSpPr>
        <p:spPr>
          <a:xfrm>
            <a:off x="4114800" y="19812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Csoportba foglalás 359"/>
          <p:cNvGrpSpPr/>
          <p:nvPr/>
        </p:nvGrpSpPr>
        <p:grpSpPr>
          <a:xfrm>
            <a:off x="3733800" y="1524000"/>
            <a:ext cx="609600" cy="152400"/>
            <a:chOff x="3200400" y="5638800"/>
            <a:chExt cx="609600" cy="152400"/>
          </a:xfrm>
        </p:grpSpPr>
        <p:sp>
          <p:nvSpPr>
            <p:cNvPr id="356" name="Ellipszis 355"/>
            <p:cNvSpPr/>
            <p:nvPr/>
          </p:nvSpPr>
          <p:spPr>
            <a:xfrm>
              <a:off x="32004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7" name="Ellipszis 356"/>
            <p:cNvSpPr/>
            <p:nvPr/>
          </p:nvSpPr>
          <p:spPr>
            <a:xfrm>
              <a:off x="33528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8" name="Ellipszis 357"/>
            <p:cNvSpPr/>
            <p:nvPr/>
          </p:nvSpPr>
          <p:spPr>
            <a:xfrm>
              <a:off x="35052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9" name="Ellipszis 358"/>
            <p:cNvSpPr/>
            <p:nvPr/>
          </p:nvSpPr>
          <p:spPr>
            <a:xfrm>
              <a:off x="36576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5" name="Ellipszis 104"/>
          <p:cNvSpPr/>
          <p:nvPr/>
        </p:nvSpPr>
        <p:spPr>
          <a:xfrm>
            <a:off x="1905000" y="3962400"/>
            <a:ext cx="609600" cy="609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Ellipszis 108"/>
          <p:cNvSpPr/>
          <p:nvPr/>
        </p:nvSpPr>
        <p:spPr>
          <a:xfrm>
            <a:off x="1905000" y="1676400"/>
            <a:ext cx="609600" cy="609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0" name="Ellipszis 109"/>
          <p:cNvSpPr/>
          <p:nvPr/>
        </p:nvSpPr>
        <p:spPr>
          <a:xfrm>
            <a:off x="2819400" y="1676400"/>
            <a:ext cx="609600" cy="609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" name="Csoportba foglalás 285"/>
          <p:cNvGrpSpPr/>
          <p:nvPr/>
        </p:nvGrpSpPr>
        <p:grpSpPr>
          <a:xfrm rot="18892311">
            <a:off x="3704871" y="4085649"/>
            <a:ext cx="595418" cy="595857"/>
            <a:chOff x="6172199" y="2086385"/>
            <a:chExt cx="595418" cy="595857"/>
          </a:xfrm>
        </p:grpSpPr>
        <p:sp>
          <p:nvSpPr>
            <p:cNvPr id="112" name="Háromszög 111"/>
            <p:cNvSpPr/>
            <p:nvPr/>
          </p:nvSpPr>
          <p:spPr>
            <a:xfrm rot="1643725">
              <a:off x="6310417" y="2141221"/>
              <a:ext cx="457200" cy="381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3" name="Ellipszis 112"/>
            <p:cNvSpPr/>
            <p:nvPr/>
          </p:nvSpPr>
          <p:spPr>
            <a:xfrm rot="1643725">
              <a:off x="6550471" y="2086385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4" name="Ellipszis 113"/>
            <p:cNvSpPr/>
            <p:nvPr/>
          </p:nvSpPr>
          <p:spPr>
            <a:xfrm rot="1643725">
              <a:off x="6172199" y="2319472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5" name="Ellipszis 114"/>
            <p:cNvSpPr/>
            <p:nvPr/>
          </p:nvSpPr>
          <p:spPr>
            <a:xfrm rot="1643725">
              <a:off x="6578125" y="2529842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Lekerekített téglalap 66"/>
          <p:cNvSpPr/>
          <p:nvPr/>
        </p:nvSpPr>
        <p:spPr>
          <a:xfrm>
            <a:off x="1524000" y="4800600"/>
            <a:ext cx="1219200" cy="838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input </a:t>
            </a:r>
            <a:r>
              <a:rPr lang="hu-HU" dirty="0" err="1" smtClean="0">
                <a:solidFill>
                  <a:schemeClr val="tx1"/>
                </a:solidFill>
              </a:rPr>
              <a:t>layout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Lekerekített téglalap 67"/>
          <p:cNvSpPr/>
          <p:nvPr/>
        </p:nvSpPr>
        <p:spPr>
          <a:xfrm>
            <a:off x="3429000" y="4804756"/>
            <a:ext cx="1219200" cy="838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primitive</a:t>
            </a:r>
            <a:endParaRPr lang="hu-HU" dirty="0">
              <a:solidFill>
                <a:schemeClr val="tx1"/>
              </a:solidFill>
            </a:endParaRPr>
          </a:p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topology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69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pipeline </a:t>
            </a:r>
            <a:r>
              <a:rPr lang="en-US" dirty="0" err="1" smtClean="0"/>
              <a:t>vez</a:t>
            </a:r>
            <a:r>
              <a:rPr lang="hu-HU" dirty="0" err="1" smtClean="0"/>
              <a:t>érlése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erőforrások allokálása</a:t>
            </a:r>
          </a:p>
          <a:p>
            <a:pPr lvl="1"/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buffer</a:t>
            </a:r>
            <a:r>
              <a:rPr lang="hu-HU" dirty="0" smtClean="0"/>
              <a:t>, index </a:t>
            </a:r>
            <a:r>
              <a:rPr lang="hu-HU" dirty="0" err="1" smtClean="0"/>
              <a:t>buffer</a:t>
            </a:r>
            <a:r>
              <a:rPr lang="hu-HU" dirty="0" smtClean="0"/>
              <a:t>, textúrák</a:t>
            </a:r>
          </a:p>
          <a:p>
            <a:r>
              <a:rPr lang="hu-HU" dirty="0" smtClean="0"/>
              <a:t>rajzolási állapot beállítása</a:t>
            </a:r>
          </a:p>
          <a:p>
            <a:pPr lvl="1"/>
            <a:r>
              <a:rPr lang="hu-HU" dirty="0" smtClean="0"/>
              <a:t>..., </a:t>
            </a:r>
            <a:r>
              <a:rPr lang="hu-HU" dirty="0" err="1" smtClean="0"/>
              <a:t>culling</a:t>
            </a:r>
            <a:r>
              <a:rPr lang="hu-HU" dirty="0" smtClean="0"/>
              <a:t>, </a:t>
            </a:r>
            <a:r>
              <a:rPr lang="hu-HU" dirty="0" err="1" smtClean="0"/>
              <a:t>blending</a:t>
            </a:r>
            <a:r>
              <a:rPr lang="hu-HU" dirty="0" smtClean="0"/>
              <a:t>, ...</a:t>
            </a:r>
          </a:p>
          <a:p>
            <a:r>
              <a:rPr lang="hu-HU" dirty="0" err="1" smtClean="0"/>
              <a:t>shader</a:t>
            </a:r>
            <a:r>
              <a:rPr lang="hu-HU" dirty="0" smtClean="0"/>
              <a:t> programok, uniform változók</a:t>
            </a:r>
          </a:p>
          <a:p>
            <a:pPr lvl="1"/>
            <a:r>
              <a:rPr lang="hu-HU" dirty="0" smtClean="0"/>
              <a:t>HLSL forrás alapján</a:t>
            </a:r>
          </a:p>
          <a:p>
            <a:r>
              <a:rPr lang="hu-HU" dirty="0" smtClean="0"/>
              <a:t>működés indítása</a:t>
            </a:r>
          </a:p>
          <a:p>
            <a:pPr lvl="1"/>
            <a:r>
              <a:rPr lang="hu-HU" dirty="0" err="1" smtClean="0"/>
              <a:t>draw</a:t>
            </a:r>
            <a:r>
              <a:rPr lang="hu-HU" dirty="0" smtClean="0"/>
              <a:t> </a:t>
            </a:r>
            <a:r>
              <a:rPr lang="hu-HU" dirty="0" err="1" smtClean="0"/>
              <a:t>call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5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Direct3D API - </a:t>
            </a:r>
            <a:r>
              <a:rPr lang="hu-HU" dirty="0" err="1" smtClean="0"/>
              <a:t>device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eszköz </a:t>
            </a:r>
            <a:r>
              <a:rPr lang="en-US" dirty="0" smtClean="0"/>
              <a:t>[device]</a:t>
            </a:r>
            <a:endParaRPr lang="hu-HU" dirty="0" smtClean="0"/>
          </a:p>
          <a:p>
            <a:pPr lvl="1"/>
            <a:r>
              <a:rPr lang="hu-HU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grafikus</a:t>
            </a:r>
            <a:r>
              <a:rPr lang="en-US" dirty="0" smtClean="0"/>
              <a:t> k</a:t>
            </a:r>
            <a:r>
              <a:rPr lang="hu-HU" dirty="0" err="1" smtClean="0"/>
              <a:t>ártya</a:t>
            </a:r>
            <a:r>
              <a:rPr lang="hu-HU" dirty="0" smtClean="0"/>
              <a:t> memóriájának absztrakciója</a:t>
            </a:r>
          </a:p>
          <a:p>
            <a:pPr lvl="1"/>
            <a:r>
              <a:rPr lang="hu-HU" dirty="0" smtClean="0"/>
              <a:t>erőforrások </a:t>
            </a:r>
            <a:r>
              <a:rPr lang="hu-HU" dirty="0"/>
              <a:t>(és más </a:t>
            </a:r>
            <a:r>
              <a:rPr lang="hu-HU" dirty="0" err="1"/>
              <a:t>előregyártott</a:t>
            </a:r>
            <a:r>
              <a:rPr lang="hu-HU" dirty="0"/>
              <a:t> objektumok, állapotstruktúrák, </a:t>
            </a:r>
            <a:r>
              <a:rPr lang="hu-HU" dirty="0" err="1"/>
              <a:t>shader</a:t>
            </a:r>
            <a:r>
              <a:rPr lang="hu-HU" dirty="0"/>
              <a:t> programok) kezelésére </a:t>
            </a:r>
            <a:r>
              <a:rPr lang="hu-HU" dirty="0" smtClean="0"/>
              <a:t>szolgáló felület</a:t>
            </a:r>
          </a:p>
          <a:p>
            <a:pPr lvl="1"/>
            <a:r>
              <a:rPr lang="en-US" dirty="0" smtClean="0"/>
              <a:t>ID3D11Device</a:t>
            </a:r>
            <a:r>
              <a:rPr lang="hu-HU" dirty="0" smtClean="0"/>
              <a:t> </a:t>
            </a:r>
            <a:r>
              <a:rPr lang="hu-HU" dirty="0" err="1" smtClean="0"/>
              <a:t>interface</a:t>
            </a:r>
            <a:endParaRPr lang="hu-HU" dirty="0" smtClean="0"/>
          </a:p>
          <a:p>
            <a:pPr lvl="1">
              <a:buFont typeface="Arial" charset="0"/>
              <a:buNone/>
            </a:pPr>
            <a:endParaRPr lang="hu-HU" dirty="0" smtClean="0"/>
          </a:p>
          <a:p>
            <a:pPr lvl="1">
              <a:buFont typeface="Arial" charset="0"/>
              <a:buNone/>
            </a:pPr>
            <a:endParaRPr lang="en-US" dirty="0" smtClean="0"/>
          </a:p>
          <a:p>
            <a:pPr lvl="1">
              <a:buFont typeface="Arial" charset="0"/>
              <a:buNone/>
            </a:pPr>
            <a:r>
              <a:rPr lang="hu-HU" dirty="0" err="1"/>
              <a:t>ComPtr</a:t>
            </a:r>
            <a:r>
              <a:rPr lang="en-US" dirty="0" smtClean="0"/>
              <a:t>&lt;ID3D11Device</a:t>
            </a:r>
            <a:r>
              <a:rPr lang="en-US" dirty="0"/>
              <a:t>&gt;</a:t>
            </a:r>
            <a:r>
              <a:rPr lang="hu-HU" dirty="0" smtClean="0"/>
              <a:t> </a:t>
            </a:r>
            <a:r>
              <a:rPr lang="hu-HU" dirty="0" err="1" smtClean="0"/>
              <a:t>device</a:t>
            </a:r>
            <a:r>
              <a:rPr lang="en-US" dirty="0" smtClean="0"/>
              <a:t>;</a:t>
            </a:r>
          </a:p>
          <a:p>
            <a:pPr lvl="1">
              <a:buFont typeface="Arial" charset="0"/>
              <a:buNone/>
            </a:pPr>
            <a:endParaRPr lang="en-US" dirty="0" smtClean="0"/>
          </a:p>
          <a:p>
            <a:pPr lvl="1">
              <a:buFont typeface="Arial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6977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Direct3D API - </a:t>
            </a:r>
            <a:r>
              <a:rPr lang="hu-HU" dirty="0" err="1" smtClean="0"/>
              <a:t>context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kontextus </a:t>
            </a:r>
            <a:r>
              <a:rPr lang="en-US" dirty="0" smtClean="0"/>
              <a:t>[</a:t>
            </a:r>
            <a:r>
              <a:rPr lang="hu-HU" dirty="0" err="1" smtClean="0"/>
              <a:t>context</a:t>
            </a:r>
            <a:r>
              <a:rPr lang="en-US" dirty="0" smtClean="0"/>
              <a:t>]</a:t>
            </a:r>
            <a:endParaRPr lang="hu-HU" dirty="0" smtClean="0"/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pipelineelemek</a:t>
            </a:r>
            <a:r>
              <a:rPr lang="hu-HU" dirty="0" smtClean="0"/>
              <a:t> állapotának absztrakciója</a:t>
            </a:r>
          </a:p>
          <a:p>
            <a:pPr lvl="1"/>
            <a:r>
              <a:rPr lang="hu-HU" dirty="0" smtClean="0"/>
              <a:t>rajzolási állapot beállítására, rajzolásra szolgáló felület</a:t>
            </a:r>
          </a:p>
          <a:p>
            <a:pPr lvl="1"/>
            <a:r>
              <a:rPr lang="hu-HU" dirty="0" smtClean="0"/>
              <a:t>alapvetően egy van belőle egy </a:t>
            </a:r>
            <a:r>
              <a:rPr lang="hu-HU" dirty="0" err="1" smtClean="0"/>
              <a:t>devicehoz</a:t>
            </a:r>
            <a:endParaRPr lang="hu-HU" dirty="0" smtClean="0"/>
          </a:p>
          <a:p>
            <a:pPr lvl="2"/>
            <a:r>
              <a:rPr lang="hu-HU" dirty="0" err="1" smtClean="0"/>
              <a:t>immediate</a:t>
            </a:r>
            <a:r>
              <a:rPr lang="hu-HU" dirty="0" smtClean="0"/>
              <a:t> </a:t>
            </a:r>
            <a:r>
              <a:rPr lang="hu-HU" dirty="0" err="1" smtClean="0"/>
              <a:t>context</a:t>
            </a:r>
            <a:endParaRPr lang="hu-HU" dirty="0" smtClean="0"/>
          </a:p>
          <a:p>
            <a:pPr lvl="2"/>
            <a:r>
              <a:rPr lang="hu-HU" dirty="0" err="1" smtClean="0"/>
              <a:t>deferred</a:t>
            </a:r>
            <a:r>
              <a:rPr lang="hu-HU" dirty="0" smtClean="0"/>
              <a:t> </a:t>
            </a:r>
            <a:r>
              <a:rPr lang="hu-HU" dirty="0" err="1" smtClean="0"/>
              <a:t>context</a:t>
            </a:r>
            <a:r>
              <a:rPr lang="hu-HU" dirty="0" smtClean="0"/>
              <a:t> többszálú működéshez (lenne) jó</a:t>
            </a:r>
          </a:p>
          <a:p>
            <a:pPr lvl="1"/>
            <a:r>
              <a:rPr lang="en-US" dirty="0" smtClean="0"/>
              <a:t>ID3D11Device</a:t>
            </a:r>
            <a:r>
              <a:rPr lang="hu-HU" dirty="0" err="1" smtClean="0"/>
              <a:t>Context</a:t>
            </a:r>
            <a:r>
              <a:rPr lang="hu-HU" dirty="0" smtClean="0"/>
              <a:t> </a:t>
            </a:r>
            <a:r>
              <a:rPr lang="hu-HU" dirty="0" err="1" smtClean="0"/>
              <a:t>interface</a:t>
            </a:r>
            <a:endParaRPr lang="hu-HU" dirty="0" smtClean="0"/>
          </a:p>
          <a:p>
            <a:pPr lvl="1">
              <a:buFont typeface="Arial" charset="0"/>
              <a:buNone/>
            </a:pPr>
            <a:endParaRPr lang="en-US" dirty="0" smtClean="0"/>
          </a:p>
          <a:p>
            <a:pPr lvl="1">
              <a:buFont typeface="Arial" charset="0"/>
              <a:buNone/>
            </a:pPr>
            <a:r>
              <a:rPr lang="hu-HU" dirty="0" err="1"/>
              <a:t>ComPtr</a:t>
            </a:r>
            <a:r>
              <a:rPr lang="en-US" dirty="0"/>
              <a:t>&lt;ID3D11Device</a:t>
            </a:r>
            <a:r>
              <a:rPr lang="hu-HU" dirty="0" err="1" smtClean="0"/>
              <a:t>Context</a:t>
            </a:r>
            <a:r>
              <a:rPr lang="en-US" dirty="0"/>
              <a:t>&gt;</a:t>
            </a:r>
            <a:r>
              <a:rPr lang="hu-HU" dirty="0" smtClean="0"/>
              <a:t> </a:t>
            </a:r>
            <a:r>
              <a:rPr lang="hu-HU" dirty="0" err="1" smtClean="0"/>
              <a:t>context</a:t>
            </a:r>
            <a:r>
              <a:rPr lang="en-US" dirty="0" smtClean="0"/>
              <a:t>;</a:t>
            </a:r>
          </a:p>
          <a:p>
            <a:pPr lvl="1">
              <a:buFont typeface="Arial" charset="0"/>
              <a:buNone/>
            </a:pPr>
            <a:endParaRPr lang="en-US" dirty="0" smtClean="0"/>
          </a:p>
          <a:p>
            <a:pPr lvl="1">
              <a:buFont typeface="Arial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5561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Direct3D API – </a:t>
            </a:r>
            <a:r>
              <a:rPr lang="hu-HU" dirty="0" err="1" smtClean="0"/>
              <a:t>swap</a:t>
            </a:r>
            <a:r>
              <a:rPr lang="hu-HU" dirty="0" smtClean="0"/>
              <a:t> </a:t>
            </a:r>
            <a:r>
              <a:rPr lang="hu-HU" dirty="0" err="1" smtClean="0"/>
              <a:t>chain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buffercserélési</a:t>
            </a:r>
            <a:r>
              <a:rPr lang="hu-HU" dirty="0" smtClean="0"/>
              <a:t> lánc </a:t>
            </a:r>
            <a:r>
              <a:rPr lang="en-US" dirty="0" smtClean="0"/>
              <a:t>[</a:t>
            </a:r>
            <a:r>
              <a:rPr lang="hu-HU" dirty="0" err="1" smtClean="0"/>
              <a:t>swap</a:t>
            </a:r>
            <a:r>
              <a:rPr lang="hu-HU" dirty="0" smtClean="0"/>
              <a:t> </a:t>
            </a:r>
            <a:r>
              <a:rPr lang="hu-HU" dirty="0" err="1" smtClean="0"/>
              <a:t>chain</a:t>
            </a:r>
            <a:r>
              <a:rPr lang="en-US" dirty="0" smtClean="0"/>
              <a:t>]</a:t>
            </a:r>
            <a:endParaRPr lang="hu-HU" dirty="0" smtClean="0"/>
          </a:p>
          <a:p>
            <a:pPr lvl="1"/>
            <a:r>
              <a:rPr lang="hu-HU" dirty="0" smtClean="0"/>
              <a:t>dupla </a:t>
            </a:r>
            <a:r>
              <a:rPr lang="hu-HU" dirty="0" err="1" smtClean="0"/>
              <a:t>buffer</a:t>
            </a:r>
            <a:r>
              <a:rPr lang="hu-HU" dirty="0" smtClean="0"/>
              <a:t> csak a legegyszerűbb eset</a:t>
            </a:r>
          </a:p>
          <a:p>
            <a:pPr lvl="1"/>
            <a:r>
              <a:rPr lang="hu-HU" dirty="0" smtClean="0"/>
              <a:t>rajzolási </a:t>
            </a:r>
            <a:r>
              <a:rPr lang="hu-HU" dirty="0" err="1" smtClean="0"/>
              <a:t>bufferek</a:t>
            </a:r>
            <a:endParaRPr lang="hu-HU" dirty="0" smtClean="0"/>
          </a:p>
          <a:p>
            <a:pPr lvl="1"/>
            <a:r>
              <a:rPr lang="hu-HU" dirty="0" smtClean="0"/>
              <a:t>felbontás a </a:t>
            </a:r>
            <a:r>
              <a:rPr lang="hu-HU" dirty="0" err="1" smtClean="0"/>
              <a:t>swap</a:t>
            </a:r>
            <a:r>
              <a:rPr lang="hu-HU" dirty="0" smtClean="0"/>
              <a:t> </a:t>
            </a:r>
            <a:r>
              <a:rPr lang="hu-HU" dirty="0" err="1" smtClean="0"/>
              <a:t>chain</a:t>
            </a:r>
            <a:r>
              <a:rPr lang="hu-HU" dirty="0" smtClean="0"/>
              <a:t> tulajdonsága</a:t>
            </a:r>
          </a:p>
          <a:p>
            <a:pPr lvl="1"/>
            <a:r>
              <a:rPr lang="hu-HU" dirty="0" smtClean="0"/>
              <a:t>egy van belőle egy </a:t>
            </a:r>
            <a:r>
              <a:rPr lang="hu-HU" dirty="0" err="1" smtClean="0"/>
              <a:t>devicehoz</a:t>
            </a:r>
            <a:endParaRPr lang="hu-HU" dirty="0" smtClean="0"/>
          </a:p>
          <a:p>
            <a:pPr lvl="1"/>
            <a:r>
              <a:rPr lang="en-US" dirty="0" smtClean="0"/>
              <a:t>ID3D11</a:t>
            </a:r>
            <a:r>
              <a:rPr lang="hu-HU" dirty="0" err="1" smtClean="0"/>
              <a:t>SwapChain</a:t>
            </a:r>
            <a:r>
              <a:rPr lang="hu-HU" dirty="0" smtClean="0"/>
              <a:t> </a:t>
            </a:r>
            <a:r>
              <a:rPr lang="hu-HU" dirty="0" err="1" smtClean="0"/>
              <a:t>interface</a:t>
            </a:r>
            <a:endParaRPr lang="hu-HU" dirty="0" smtClean="0"/>
          </a:p>
          <a:p>
            <a:pPr lvl="1">
              <a:buFont typeface="Arial" charset="0"/>
              <a:buNone/>
            </a:pPr>
            <a:endParaRPr lang="en-US" dirty="0" smtClean="0"/>
          </a:p>
          <a:p>
            <a:pPr lvl="1">
              <a:buFont typeface="Arial" charset="0"/>
              <a:buNone/>
            </a:pPr>
            <a:r>
              <a:rPr lang="hu-HU" dirty="0" err="1" smtClean="0"/>
              <a:t>ComPtr</a:t>
            </a:r>
            <a:r>
              <a:rPr lang="en-US" dirty="0" smtClean="0"/>
              <a:t>&lt;ID3D11</a:t>
            </a:r>
            <a:r>
              <a:rPr lang="hu-HU" dirty="0" err="1" smtClean="0"/>
              <a:t>SwapChain</a:t>
            </a:r>
            <a:r>
              <a:rPr lang="en-US" dirty="0"/>
              <a:t>&gt;</a:t>
            </a:r>
            <a:r>
              <a:rPr lang="hu-HU" dirty="0" smtClean="0"/>
              <a:t> </a:t>
            </a:r>
            <a:r>
              <a:rPr lang="hu-HU" dirty="0" err="1" smtClean="0"/>
              <a:t>swapChain</a:t>
            </a:r>
            <a:r>
              <a:rPr lang="en-US" dirty="0" smtClean="0"/>
              <a:t>;</a:t>
            </a:r>
          </a:p>
          <a:p>
            <a:pPr lvl="1">
              <a:buFont typeface="Arial" charset="0"/>
              <a:buNone/>
            </a:pPr>
            <a:endParaRPr lang="en-US" dirty="0" smtClean="0"/>
          </a:p>
          <a:p>
            <a:pPr lvl="1">
              <a:buFont typeface="Arial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5428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WinAPI</a:t>
            </a:r>
            <a:r>
              <a:rPr lang="hu-HU" dirty="0" smtClean="0"/>
              <a:t> + D3D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CreateWindowEx</a:t>
            </a:r>
            <a:endParaRPr lang="en-US" dirty="0" smtClean="0"/>
          </a:p>
          <a:p>
            <a:r>
              <a:rPr lang="en-US" dirty="0" smtClean="0"/>
              <a:t>D3D11CreateDevice</a:t>
            </a:r>
          </a:p>
          <a:p>
            <a:r>
              <a:rPr lang="en-US" dirty="0" err="1" smtClean="0"/>
              <a:t>IDXGIDevice</a:t>
            </a:r>
            <a:r>
              <a:rPr lang="en-US" dirty="0"/>
              <a:t>, </a:t>
            </a:r>
            <a:r>
              <a:rPr lang="en-US" dirty="0" err="1" smtClean="0"/>
              <a:t>IDXGIAdapter</a:t>
            </a:r>
            <a:r>
              <a:rPr lang="en-US" dirty="0"/>
              <a:t>, </a:t>
            </a:r>
            <a:r>
              <a:rPr lang="en-US" dirty="0" err="1" smtClean="0"/>
              <a:t>IDXGIFactory</a:t>
            </a:r>
            <a:endParaRPr lang="en-US" dirty="0" smtClean="0"/>
          </a:p>
          <a:p>
            <a:r>
              <a:rPr lang="en-US" dirty="0" err="1" smtClean="0"/>
              <a:t>CreateSwapChainForHwnd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esem</a:t>
            </a:r>
            <a:r>
              <a:rPr lang="hu-HU" dirty="0" err="1" smtClean="0"/>
              <a:t>ényfigyelő</a:t>
            </a:r>
            <a:r>
              <a:rPr lang="hu-HU" dirty="0" smtClean="0"/>
              <a:t> hurok</a:t>
            </a:r>
          </a:p>
          <a:p>
            <a:pPr lvl="1"/>
            <a:r>
              <a:rPr lang="en-US" dirty="0" err="1" smtClean="0"/>
              <a:t>PeekMessage</a:t>
            </a:r>
            <a:r>
              <a:rPr lang="hu-HU" dirty="0" smtClean="0"/>
              <a:t>, események kezelése</a:t>
            </a:r>
          </a:p>
          <a:p>
            <a:pPr lvl="1"/>
            <a:r>
              <a:rPr lang="hu-HU" dirty="0" smtClean="0"/>
              <a:t>ha nincs esemény</a:t>
            </a:r>
          </a:p>
          <a:p>
            <a:pPr lvl="2"/>
            <a:r>
              <a:rPr lang="hu-HU" dirty="0" smtClean="0"/>
              <a:t>D3D h</a:t>
            </a:r>
            <a:r>
              <a:rPr lang="hu-HU" dirty="0"/>
              <a:t>í</a:t>
            </a:r>
            <a:r>
              <a:rPr lang="hu-HU" dirty="0" smtClean="0"/>
              <a:t>vások, rajzolás</a:t>
            </a:r>
          </a:p>
          <a:p>
            <a:pPr lvl="2"/>
            <a:r>
              <a:rPr lang="en-US" dirty="0" err="1"/>
              <a:t>swapChain</a:t>
            </a:r>
            <a:r>
              <a:rPr lang="en-US" dirty="0"/>
              <a:t>-&gt;Present</a:t>
            </a:r>
          </a:p>
        </p:txBody>
      </p:sp>
    </p:spTree>
    <p:extLst>
      <p:ext uri="{BB962C8B-B14F-4D97-AF65-F5344CB8AC3E}">
        <p14:creationId xmlns:p14="http://schemas.microsoft.com/office/powerpoint/2010/main" val="8690382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App</a:t>
            </a:r>
            <a:r>
              <a:rPr lang="hu-HU" dirty="0" smtClean="0"/>
              <a:t> alaposztály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Ebből fogunk származtatni saját </a:t>
            </a:r>
            <a:r>
              <a:rPr lang="hu-HU" dirty="0" err="1" smtClean="0"/>
              <a:t>app</a:t>
            </a:r>
            <a:r>
              <a:rPr lang="hu-HU" dirty="0" smtClean="0"/>
              <a:t> osztályt</a:t>
            </a:r>
          </a:p>
          <a:p>
            <a:pPr lvl="1"/>
            <a:r>
              <a:rPr lang="hu-HU" dirty="0" smtClean="0"/>
              <a:t>egy globális példánya lesz</a:t>
            </a:r>
          </a:p>
          <a:p>
            <a:pPr lvl="1"/>
            <a:r>
              <a:rPr lang="hu-HU" dirty="0" smtClean="0"/>
              <a:t>az eseményhurokból (illetve előtte, utána) ennek a metódusait hívjuk (ezeket fogjuk implementálni)</a:t>
            </a:r>
          </a:p>
          <a:p>
            <a:pPr lvl="2"/>
            <a:r>
              <a:rPr lang="en-US" dirty="0" err="1" smtClean="0"/>
              <a:t>createResources</a:t>
            </a:r>
            <a:endParaRPr lang="hu-HU" dirty="0" smtClean="0"/>
          </a:p>
          <a:p>
            <a:pPr lvl="2"/>
            <a:r>
              <a:rPr lang="hu-HU" dirty="0" smtClean="0"/>
              <a:t>release</a:t>
            </a:r>
            <a:r>
              <a:rPr lang="en-US" dirty="0" smtClean="0"/>
              <a:t>Resources</a:t>
            </a:r>
            <a:endParaRPr lang="hu-HU" dirty="0" smtClean="0"/>
          </a:p>
          <a:p>
            <a:pPr lvl="2"/>
            <a:r>
              <a:rPr lang="hu-HU" dirty="0" smtClean="0"/>
              <a:t>createSwapChainResources</a:t>
            </a:r>
          </a:p>
          <a:p>
            <a:pPr lvl="2"/>
            <a:r>
              <a:rPr lang="hu-HU" dirty="0" smtClean="0"/>
              <a:t>releaseSwapChainResources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8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App</a:t>
            </a:r>
            <a:r>
              <a:rPr lang="hu-HU" dirty="0" smtClean="0"/>
              <a:t> alaposztály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hu-HU" dirty="0" smtClean="0"/>
              <a:t>render</a:t>
            </a:r>
          </a:p>
          <a:p>
            <a:pPr lvl="2"/>
            <a:r>
              <a:rPr lang="hu-HU" dirty="0" smtClean="0"/>
              <a:t>animate</a:t>
            </a:r>
          </a:p>
          <a:p>
            <a:pPr lvl="2"/>
            <a:r>
              <a:rPr lang="en-US" dirty="0" err="1" smtClean="0"/>
              <a:t>processMessage</a:t>
            </a:r>
            <a:endParaRPr lang="hu-HU" dirty="0" smtClean="0"/>
          </a:p>
          <a:p>
            <a:r>
              <a:rPr lang="hu-HU" dirty="0" smtClean="0"/>
              <a:t>Plusz még egy loadShaderCode metódus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4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Eszköz-események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létrejö</a:t>
            </a:r>
            <a:r>
              <a:rPr lang="en-US" dirty="0" err="1" smtClean="0"/>
              <a:t>tt</a:t>
            </a:r>
            <a:r>
              <a:rPr lang="hu-HU" dirty="0" smtClean="0"/>
              <a:t> </a:t>
            </a:r>
            <a:r>
              <a:rPr lang="en-US" dirty="0"/>
              <a:t>[</a:t>
            </a:r>
            <a:r>
              <a:rPr lang="en-US" dirty="0" err="1"/>
              <a:t>createResources</a:t>
            </a:r>
            <a:r>
              <a:rPr lang="en-US" dirty="0"/>
              <a:t>]</a:t>
            </a:r>
            <a:endParaRPr lang="en-US" dirty="0" smtClean="0"/>
          </a:p>
          <a:p>
            <a:pPr lvl="1"/>
            <a:r>
              <a:rPr lang="en-US" dirty="0" smtClean="0"/>
              <a:t>program </a:t>
            </a:r>
            <a:r>
              <a:rPr lang="hu-HU" dirty="0" smtClean="0"/>
              <a:t>indulásakor</a:t>
            </a:r>
          </a:p>
          <a:p>
            <a:r>
              <a:rPr lang="hu-HU" dirty="0" smtClean="0"/>
              <a:t>új ablak </a:t>
            </a:r>
            <a:r>
              <a:rPr lang="en-US" dirty="0" smtClean="0"/>
              <a:t>[</a:t>
            </a:r>
            <a:r>
              <a:rPr lang="hu-HU" dirty="0" err="1"/>
              <a:t>createSwapChainResources</a:t>
            </a:r>
            <a:r>
              <a:rPr lang="en-US" dirty="0" smtClean="0"/>
              <a:t>]</a:t>
            </a:r>
          </a:p>
          <a:p>
            <a:pPr lvl="1"/>
            <a:r>
              <a:rPr lang="hu-HU" dirty="0" smtClean="0"/>
              <a:t>induláskor, új </a:t>
            </a:r>
            <a:r>
              <a:rPr lang="hu-HU" dirty="0" err="1" smtClean="0"/>
              <a:t>oprendszer-összerendeléskor</a:t>
            </a:r>
            <a:r>
              <a:rPr lang="hu-HU" dirty="0" smtClean="0"/>
              <a:t> (pl. átméretezés után)</a:t>
            </a:r>
          </a:p>
          <a:p>
            <a:r>
              <a:rPr lang="hu-HU" dirty="0" smtClean="0"/>
              <a:t>régi ablak eltűnik </a:t>
            </a:r>
            <a:r>
              <a:rPr lang="en-US" dirty="0" smtClean="0"/>
              <a:t>[</a:t>
            </a:r>
            <a:r>
              <a:rPr lang="hu-HU" dirty="0" err="1"/>
              <a:t>releaseSwapChainResources</a:t>
            </a:r>
            <a:r>
              <a:rPr lang="en-US" dirty="0" smtClean="0"/>
              <a:t>]</a:t>
            </a:r>
          </a:p>
          <a:p>
            <a:pPr lvl="1"/>
            <a:r>
              <a:rPr lang="en-US" dirty="0" err="1" smtClean="0"/>
              <a:t>hiba</a:t>
            </a:r>
            <a:r>
              <a:rPr lang="hu-HU" dirty="0" smtClean="0"/>
              <a:t> esetén, az </a:t>
            </a:r>
            <a:r>
              <a:rPr lang="hu-HU" dirty="0" err="1" smtClean="0"/>
              <a:t>oprendszer-felület</a:t>
            </a:r>
            <a:r>
              <a:rPr lang="hu-HU" dirty="0" smtClean="0"/>
              <a:t> változásakor (pl. átméretezéskor)</a:t>
            </a:r>
          </a:p>
          <a:p>
            <a:r>
              <a:rPr lang="hu-HU" dirty="0" smtClean="0"/>
              <a:t>megszűnt </a:t>
            </a:r>
            <a:r>
              <a:rPr lang="en-US" dirty="0" smtClean="0"/>
              <a:t>[</a:t>
            </a:r>
            <a:r>
              <a:rPr lang="hu-HU" dirty="0" err="1"/>
              <a:t>release</a:t>
            </a:r>
            <a:r>
              <a:rPr lang="en-US" dirty="0" smtClean="0"/>
              <a:t>Resources]</a:t>
            </a:r>
          </a:p>
        </p:txBody>
      </p:sp>
    </p:spTree>
    <p:extLst>
      <p:ext uri="{BB962C8B-B14F-4D97-AF65-F5344CB8AC3E}">
        <p14:creationId xmlns:p14="http://schemas.microsoft.com/office/powerpoint/2010/main" val="2484035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</a:t>
            </a:r>
            <a:r>
              <a:rPr lang="hu-HU" dirty="0" err="1" smtClean="0"/>
              <a:t>őforrás-gazdálkodás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create</a:t>
            </a:r>
            <a:endParaRPr lang="hu-HU" dirty="0" smtClean="0"/>
          </a:p>
          <a:p>
            <a:pPr lvl="1"/>
            <a:r>
              <a:rPr lang="hu-HU" dirty="0" smtClean="0"/>
              <a:t>létrehozás</a:t>
            </a:r>
          </a:p>
          <a:p>
            <a:r>
              <a:rPr lang="hu-HU" dirty="0" err="1" smtClean="0"/>
              <a:t>release</a:t>
            </a:r>
            <a:endParaRPr lang="hu-HU" dirty="0" smtClean="0"/>
          </a:p>
          <a:p>
            <a:pPr lvl="1"/>
            <a:r>
              <a:rPr lang="hu-HU" dirty="0" smtClean="0"/>
              <a:t>felszabadítás</a:t>
            </a:r>
          </a:p>
          <a:p>
            <a:r>
              <a:rPr lang="hu-HU" dirty="0" smtClean="0"/>
              <a:t>típusok</a:t>
            </a:r>
          </a:p>
          <a:p>
            <a:pPr lvl="1"/>
            <a:r>
              <a:rPr lang="hu-HU" dirty="0" err="1" smtClean="0"/>
              <a:t>vertex</a:t>
            </a:r>
            <a:r>
              <a:rPr lang="hu-HU" dirty="0" smtClean="0"/>
              <a:t>, index </a:t>
            </a:r>
            <a:r>
              <a:rPr lang="hu-HU" dirty="0" err="1" smtClean="0"/>
              <a:t>buffer</a:t>
            </a:r>
            <a:r>
              <a:rPr lang="hu-HU" dirty="0" smtClean="0"/>
              <a:t>		</a:t>
            </a:r>
            <a:r>
              <a:rPr lang="en-US" dirty="0" smtClean="0"/>
              <a:t>ID3D11Buffer</a:t>
            </a:r>
          </a:p>
          <a:p>
            <a:pPr lvl="1"/>
            <a:r>
              <a:rPr lang="hu-HU" dirty="0" smtClean="0"/>
              <a:t>textúra		</a:t>
            </a:r>
            <a:r>
              <a:rPr lang="en-US" dirty="0" smtClean="0"/>
              <a:t>	</a:t>
            </a:r>
            <a:r>
              <a:rPr lang="hu-HU" dirty="0" smtClean="0"/>
              <a:t>	ID3D11Texture2D</a:t>
            </a:r>
          </a:p>
          <a:p>
            <a:pPr lvl="2"/>
            <a:r>
              <a:rPr lang="hu-HU" dirty="0" err="1" smtClean="0"/>
              <a:t>cube</a:t>
            </a:r>
            <a:r>
              <a:rPr lang="hu-HU" dirty="0" smtClean="0"/>
              <a:t> </a:t>
            </a:r>
            <a:r>
              <a:rPr lang="hu-HU" dirty="0" err="1" smtClean="0"/>
              <a:t>texture</a:t>
            </a:r>
            <a:r>
              <a:rPr lang="hu-HU" dirty="0" smtClean="0"/>
              <a:t>, 3D </a:t>
            </a:r>
            <a:r>
              <a:rPr lang="hu-HU" dirty="0" err="1" smtClean="0"/>
              <a:t>texture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995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GPU </a:t>
            </a:r>
            <a:r>
              <a:rPr lang="hu-HU" dirty="0" err="1" smtClean="0"/>
              <a:t>pipeline</a:t>
            </a:r>
            <a:r>
              <a:rPr lang="hu-HU" dirty="0" smtClean="0"/>
              <a:t> output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kép</a:t>
            </a:r>
          </a:p>
          <a:p>
            <a:pPr lvl="1"/>
            <a:r>
              <a:rPr lang="hu-HU" dirty="0" err="1" smtClean="0"/>
              <a:t>render</a:t>
            </a:r>
            <a:r>
              <a:rPr lang="hu-HU" dirty="0" smtClean="0"/>
              <a:t> </a:t>
            </a:r>
            <a:r>
              <a:rPr lang="hu-HU" dirty="0" err="1" smtClean="0"/>
              <a:t>target</a:t>
            </a:r>
            <a:endParaRPr lang="hu-HU" dirty="0" smtClean="0"/>
          </a:p>
          <a:p>
            <a:pPr lvl="2"/>
            <a:r>
              <a:rPr lang="hu-HU" dirty="0" err="1" smtClean="0"/>
              <a:t>frame</a:t>
            </a:r>
            <a:r>
              <a:rPr lang="hu-HU" dirty="0" smtClean="0"/>
              <a:t> </a:t>
            </a:r>
            <a:r>
              <a:rPr lang="hu-HU" dirty="0" err="1" smtClean="0"/>
              <a:t>buffer</a:t>
            </a:r>
            <a:endParaRPr lang="hu-HU" dirty="0" smtClean="0"/>
          </a:p>
          <a:p>
            <a:pPr lvl="2"/>
            <a:r>
              <a:rPr lang="hu-HU" dirty="0" smtClean="0"/>
              <a:t>textúra</a:t>
            </a:r>
          </a:p>
          <a:p>
            <a:pPr lvl="1"/>
            <a:r>
              <a:rPr lang="hu-HU" dirty="0" err="1" smtClean="0"/>
              <a:t>mélységbuffer</a:t>
            </a:r>
            <a:r>
              <a:rPr lang="hu-HU" dirty="0" smtClean="0"/>
              <a:t> (+stencil)</a:t>
            </a:r>
          </a:p>
          <a:p>
            <a:r>
              <a:rPr lang="hu-HU" dirty="0" err="1" smtClean="0"/>
              <a:t>adatbuffer</a:t>
            </a:r>
            <a:endParaRPr lang="hu-HU" dirty="0" smtClean="0"/>
          </a:p>
          <a:p>
            <a:pPr lvl="1"/>
            <a:r>
              <a:rPr lang="hu-HU" dirty="0" err="1" smtClean="0"/>
              <a:t>stream</a:t>
            </a:r>
            <a:r>
              <a:rPr lang="hu-HU" dirty="0" smtClean="0"/>
              <a:t> out </a:t>
            </a:r>
            <a:r>
              <a:rPr lang="hu-HU" dirty="0" err="1" smtClean="0"/>
              <a:t>target</a:t>
            </a:r>
            <a:endParaRPr lang="hu-HU" dirty="0" smtClean="0"/>
          </a:p>
          <a:p>
            <a:r>
              <a:rPr lang="hu-HU" dirty="0" err="1" smtClean="0"/>
              <a:t>read</a:t>
            </a:r>
            <a:r>
              <a:rPr lang="hu-HU" dirty="0" smtClean="0"/>
              <a:t>/</a:t>
            </a:r>
            <a:r>
              <a:rPr lang="hu-HU" dirty="0" err="1" smtClean="0"/>
              <a:t>write</a:t>
            </a:r>
            <a:r>
              <a:rPr lang="hu-HU" dirty="0" smtClean="0"/>
              <a:t> (</a:t>
            </a:r>
            <a:r>
              <a:rPr lang="hu-HU" dirty="0" err="1" smtClean="0"/>
              <a:t>GpGpu-hoz</a:t>
            </a:r>
            <a:r>
              <a:rPr lang="hu-HU" dirty="0" smtClean="0"/>
              <a:t>)</a:t>
            </a:r>
          </a:p>
          <a:p>
            <a:pPr lvl="1"/>
            <a:r>
              <a:rPr lang="hu-HU" dirty="0" err="1" smtClean="0"/>
              <a:t>unordered</a:t>
            </a:r>
            <a:r>
              <a:rPr lang="hu-HU" dirty="0" smtClean="0"/>
              <a:t> </a:t>
            </a:r>
            <a:r>
              <a:rPr lang="hu-HU" dirty="0" err="1" smtClean="0"/>
              <a:t>access</a:t>
            </a:r>
            <a:r>
              <a:rPr lang="hu-HU" dirty="0" smtClean="0"/>
              <a:t> </a:t>
            </a:r>
            <a:r>
              <a:rPr lang="hu-HU" dirty="0" err="1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6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Állapot-objektumok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ezeket is a </a:t>
            </a:r>
            <a:r>
              <a:rPr lang="hu-HU" dirty="0" err="1" smtClean="0"/>
              <a:t>device</a:t>
            </a:r>
            <a:r>
              <a:rPr lang="hu-HU" dirty="0" smtClean="0"/>
              <a:t> metódusaival hozzuk létre és a </a:t>
            </a:r>
            <a:r>
              <a:rPr lang="hu-HU" dirty="0" err="1" smtClean="0"/>
              <a:t>context</a:t>
            </a:r>
            <a:r>
              <a:rPr lang="hu-HU" dirty="0" smtClean="0"/>
              <a:t> metódusaival választjuk ki</a:t>
            </a:r>
          </a:p>
          <a:p>
            <a:r>
              <a:rPr lang="hu-HU" dirty="0" smtClean="0"/>
              <a:t>input </a:t>
            </a:r>
            <a:r>
              <a:rPr lang="hu-HU" dirty="0" err="1" smtClean="0"/>
              <a:t>layout</a:t>
            </a:r>
            <a:r>
              <a:rPr lang="en-US" dirty="0" smtClean="0"/>
              <a:t> </a:t>
            </a:r>
            <a:r>
              <a:rPr lang="hu-HU" dirty="0" smtClean="0"/>
              <a:t>		</a:t>
            </a:r>
            <a:r>
              <a:rPr lang="en-US" dirty="0" smtClean="0"/>
              <a:t>ID3D11InputLayout</a:t>
            </a:r>
            <a:endParaRPr lang="hu-HU" dirty="0" smtClean="0"/>
          </a:p>
          <a:p>
            <a:pPr lvl="1"/>
            <a:r>
              <a:rPr lang="hu-HU" dirty="0" smtClean="0"/>
              <a:t>VB elemek és VS inputok </a:t>
            </a:r>
            <a:r>
              <a:rPr lang="hu-HU" dirty="0" err="1" smtClean="0"/>
              <a:t>összrendelése</a:t>
            </a:r>
            <a:endParaRPr lang="hu-HU" dirty="0" smtClean="0"/>
          </a:p>
          <a:p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shader</a:t>
            </a:r>
            <a:r>
              <a:rPr lang="hu-HU" dirty="0" smtClean="0"/>
              <a:t>		</a:t>
            </a:r>
            <a:r>
              <a:rPr lang="en-US" dirty="0" smtClean="0"/>
              <a:t>ID3D11VertexShader</a:t>
            </a:r>
            <a:endParaRPr lang="hu-HU" dirty="0" smtClean="0"/>
          </a:p>
          <a:p>
            <a:pPr lvl="1"/>
            <a:r>
              <a:rPr lang="hu-HU" dirty="0" smtClean="0"/>
              <a:t>program</a:t>
            </a:r>
          </a:p>
          <a:p>
            <a:r>
              <a:rPr lang="hu-HU" dirty="0" smtClean="0"/>
              <a:t>pixel </a:t>
            </a:r>
            <a:r>
              <a:rPr lang="hu-HU" dirty="0" err="1" smtClean="0"/>
              <a:t>shader</a:t>
            </a:r>
            <a:r>
              <a:rPr lang="hu-HU" dirty="0" smtClean="0"/>
              <a:t> 		</a:t>
            </a:r>
            <a:r>
              <a:rPr lang="en-US" dirty="0" smtClean="0"/>
              <a:t>ID3D11PixelShader</a:t>
            </a:r>
            <a:endParaRPr lang="hu-HU" dirty="0" smtClean="0"/>
          </a:p>
          <a:p>
            <a:pPr lvl="1"/>
            <a:r>
              <a:rPr lang="hu-HU" dirty="0" smtClean="0"/>
              <a:t>program</a:t>
            </a:r>
          </a:p>
          <a:p>
            <a:r>
              <a:rPr lang="hu-HU" dirty="0" err="1" smtClean="0"/>
              <a:t>RasterizerState</a:t>
            </a:r>
            <a:r>
              <a:rPr lang="hu-HU" dirty="0" smtClean="0"/>
              <a:t>, </a:t>
            </a:r>
            <a:r>
              <a:rPr lang="hu-HU" dirty="0" err="1" smtClean="0"/>
              <a:t>BlendState</a:t>
            </a:r>
            <a:r>
              <a:rPr lang="hu-HU" dirty="0" smtClean="0"/>
              <a:t>, </a:t>
            </a:r>
            <a:r>
              <a:rPr lang="hu-HU" dirty="0" err="1" smtClean="0"/>
              <a:t>DepthStencilState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52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</a:t>
            </a:r>
            <a:r>
              <a:rPr lang="hu-HU" dirty="0" err="1" smtClean="0"/>
              <a:t>őforrástípusok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ID3D11Buffer</a:t>
            </a:r>
            <a:endParaRPr lang="hu-HU" dirty="0" smtClean="0"/>
          </a:p>
          <a:p>
            <a:pPr lvl="1"/>
            <a:r>
              <a:rPr lang="hu-HU" dirty="0" err="1" smtClean="0"/>
              <a:t>vertex</a:t>
            </a:r>
            <a:r>
              <a:rPr lang="hu-HU" dirty="0" smtClean="0"/>
              <a:t>, index, </a:t>
            </a:r>
            <a:r>
              <a:rPr lang="hu-HU" dirty="0" err="1" smtClean="0"/>
              <a:t>instance</a:t>
            </a:r>
            <a:r>
              <a:rPr lang="hu-HU" dirty="0" smtClean="0"/>
              <a:t>, </a:t>
            </a:r>
            <a:r>
              <a:rPr lang="hu-HU" dirty="0" err="1" smtClean="0"/>
              <a:t>constant</a:t>
            </a:r>
            <a:r>
              <a:rPr lang="hu-HU" dirty="0" smtClean="0"/>
              <a:t>, </a:t>
            </a:r>
            <a:r>
              <a:rPr lang="hu-HU" dirty="0" err="1" smtClean="0"/>
              <a:t>shader</a:t>
            </a:r>
            <a:r>
              <a:rPr lang="hu-HU" dirty="0" smtClean="0"/>
              <a:t> </a:t>
            </a:r>
            <a:r>
              <a:rPr lang="hu-HU" dirty="0" err="1" smtClean="0"/>
              <a:t>resource</a:t>
            </a:r>
            <a:endParaRPr lang="hu-HU" dirty="0" smtClean="0"/>
          </a:p>
          <a:p>
            <a:r>
              <a:rPr lang="hu-HU" dirty="0" smtClean="0"/>
              <a:t>ID3D11Texture1D, ID3D11Texture2D, ID3D11Texture3D</a:t>
            </a:r>
            <a:endParaRPr lang="en-US" dirty="0" smtClean="0"/>
          </a:p>
          <a:p>
            <a:pPr lvl="1"/>
            <a:r>
              <a:rPr lang="hu-HU" dirty="0" smtClean="0"/>
              <a:t>valahány elemű tömbje</a:t>
            </a:r>
          </a:p>
          <a:p>
            <a:pPr lvl="1"/>
            <a:r>
              <a:rPr lang="hu-HU" dirty="0" smtClean="0"/>
              <a:t>a valahány </a:t>
            </a:r>
            <a:r>
              <a:rPr lang="hu-HU" dirty="0" err="1" smtClean="0"/>
              <a:t>mipmap-szinttel</a:t>
            </a:r>
            <a:r>
              <a:rPr lang="hu-HU" dirty="0" smtClean="0"/>
              <a:t> rendelkező</a:t>
            </a:r>
          </a:p>
          <a:p>
            <a:pPr lvl="1"/>
            <a:r>
              <a:rPr lang="hu-HU" dirty="0" smtClean="0"/>
              <a:t>valamilyen formátumú pixelek tömbjeinek</a:t>
            </a:r>
          </a:p>
          <a:p>
            <a:r>
              <a:rPr lang="hu-HU" dirty="0" smtClean="0"/>
              <a:t>hatelemű </a:t>
            </a:r>
            <a:r>
              <a:rPr lang="hu-HU" dirty="0" err="1" smtClean="0"/>
              <a:t>textúratömb</a:t>
            </a:r>
            <a:r>
              <a:rPr lang="hu-HU" dirty="0" smtClean="0"/>
              <a:t> </a:t>
            </a:r>
            <a:r>
              <a:rPr lang="en-US" dirty="0" smtClean="0"/>
              <a:t>= cube map</a:t>
            </a:r>
            <a:endParaRPr lang="hu-HU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002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Erőforrás-kezelési módok (</a:t>
            </a:r>
            <a:r>
              <a:rPr lang="hu-HU" dirty="0" err="1" smtClean="0"/>
              <a:t>usage</a:t>
            </a:r>
            <a:r>
              <a:rPr lang="hu-HU" dirty="0" smtClean="0"/>
              <a:t>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immutable</a:t>
            </a:r>
            <a:endParaRPr lang="hu-HU" dirty="0" smtClean="0"/>
          </a:p>
          <a:p>
            <a:pPr lvl="1"/>
            <a:r>
              <a:rPr lang="hu-HU" dirty="0" smtClean="0"/>
              <a:t>létrehozáskor inicializálható, utána csak olvasható</a:t>
            </a:r>
          </a:p>
          <a:p>
            <a:r>
              <a:rPr lang="hu-HU" dirty="0" err="1" smtClean="0"/>
              <a:t>dynamic</a:t>
            </a:r>
            <a:endParaRPr lang="hu-HU" dirty="0" smtClean="0"/>
          </a:p>
          <a:p>
            <a:pPr lvl="1"/>
            <a:r>
              <a:rPr lang="hu-HU" dirty="0" smtClean="0"/>
              <a:t>rátölthetünk új adatot akár minden </a:t>
            </a:r>
            <a:r>
              <a:rPr lang="hu-HU" dirty="0" err="1" smtClean="0"/>
              <a:t>frameben</a:t>
            </a:r>
            <a:endParaRPr lang="hu-HU" dirty="0" smtClean="0"/>
          </a:p>
          <a:p>
            <a:r>
              <a:rPr lang="hu-HU" dirty="0" err="1" smtClean="0"/>
              <a:t>default</a:t>
            </a:r>
            <a:endParaRPr lang="hu-HU" dirty="0" smtClean="0"/>
          </a:p>
          <a:p>
            <a:pPr lvl="1"/>
            <a:r>
              <a:rPr lang="hu-HU" dirty="0" smtClean="0"/>
              <a:t>nem tölthetünk rá, de szerepelhet a </a:t>
            </a:r>
            <a:r>
              <a:rPr lang="hu-HU" dirty="0" err="1" smtClean="0"/>
              <a:t>pipelineban</a:t>
            </a:r>
            <a:r>
              <a:rPr lang="hu-HU" dirty="0" smtClean="0"/>
              <a:t> mint kimenet (pl. </a:t>
            </a:r>
            <a:r>
              <a:rPr lang="hu-HU" dirty="0" err="1" smtClean="0"/>
              <a:t>render-to-texture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staging</a:t>
            </a:r>
            <a:endParaRPr lang="hu-HU" dirty="0" smtClean="0"/>
          </a:p>
          <a:p>
            <a:pPr lvl="1"/>
            <a:r>
              <a:rPr lang="hu-HU" dirty="0" smtClean="0"/>
              <a:t>CPU memóriában van, átmásolható bele egy </a:t>
            </a:r>
            <a:r>
              <a:rPr lang="hu-HU" dirty="0" err="1" smtClean="0"/>
              <a:t>default</a:t>
            </a:r>
            <a:r>
              <a:rPr lang="hu-HU" dirty="0" smtClean="0"/>
              <a:t> erőforrás tartalma ha olvasni akarjuk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15657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Melyik </a:t>
            </a:r>
            <a:r>
              <a:rPr lang="hu-HU" dirty="0" err="1" smtClean="0"/>
              <a:t>usage</a:t>
            </a:r>
            <a:r>
              <a:rPr lang="hu-HU" dirty="0" smtClean="0"/>
              <a:t> mikor kell?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immutable</a:t>
            </a:r>
            <a:endParaRPr lang="hu-HU" dirty="0" smtClean="0"/>
          </a:p>
          <a:p>
            <a:pPr lvl="1"/>
            <a:r>
              <a:rPr lang="hu-HU" dirty="0" smtClean="0"/>
              <a:t>betöltött, fix dolgok, modellek, textúrák</a:t>
            </a:r>
          </a:p>
          <a:p>
            <a:r>
              <a:rPr lang="hu-HU" dirty="0" err="1" smtClean="0"/>
              <a:t>dynamic</a:t>
            </a:r>
            <a:endParaRPr lang="hu-HU" dirty="0" smtClean="0"/>
          </a:p>
          <a:p>
            <a:pPr lvl="1"/>
            <a:r>
              <a:rPr lang="hu-HU" dirty="0" smtClean="0"/>
              <a:t>mozgó dolgok, részecskerendszerek</a:t>
            </a:r>
          </a:p>
          <a:p>
            <a:r>
              <a:rPr lang="hu-HU" dirty="0" err="1" smtClean="0"/>
              <a:t>default</a:t>
            </a:r>
            <a:endParaRPr lang="hu-HU" dirty="0" smtClean="0"/>
          </a:p>
          <a:p>
            <a:pPr lvl="1"/>
            <a:r>
              <a:rPr lang="hu-HU" dirty="0" smtClean="0"/>
              <a:t>GPU outputként is szereplő elemek</a:t>
            </a:r>
          </a:p>
          <a:p>
            <a:r>
              <a:rPr lang="hu-HU" dirty="0" err="1" smtClean="0"/>
              <a:t>staging</a:t>
            </a:r>
            <a:endParaRPr lang="hu-HU" dirty="0" smtClean="0"/>
          </a:p>
          <a:p>
            <a:pPr lvl="1"/>
            <a:r>
              <a:rPr lang="hu-HU" dirty="0" smtClean="0"/>
              <a:t>vészhelyzetben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47100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Erőforrások kötési módjai (</a:t>
            </a:r>
            <a:r>
              <a:rPr lang="hu-HU" dirty="0" err="1" smtClean="0"/>
              <a:t>bind</a:t>
            </a:r>
            <a:r>
              <a:rPr lang="hu-HU" dirty="0" smtClean="0"/>
              <a:t>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buffer</a:t>
            </a:r>
            <a:endParaRPr lang="hu-HU" dirty="0" smtClean="0"/>
          </a:p>
          <a:p>
            <a:pPr lvl="1"/>
            <a:r>
              <a:rPr lang="hu-HU" dirty="0" err="1" smtClean="0"/>
              <a:t>pipeline</a:t>
            </a:r>
            <a:r>
              <a:rPr lang="hu-HU" dirty="0" smtClean="0"/>
              <a:t> bemenet</a:t>
            </a:r>
          </a:p>
          <a:p>
            <a:r>
              <a:rPr lang="hu-HU" dirty="0" smtClean="0"/>
              <a:t>index </a:t>
            </a:r>
            <a:r>
              <a:rPr lang="hu-HU" dirty="0" err="1" smtClean="0"/>
              <a:t>buffer</a:t>
            </a:r>
            <a:endParaRPr lang="hu-HU" dirty="0" smtClean="0"/>
          </a:p>
          <a:p>
            <a:pPr lvl="1"/>
            <a:r>
              <a:rPr lang="hu-HU" dirty="0" err="1" smtClean="0"/>
              <a:t>pipeline</a:t>
            </a:r>
            <a:r>
              <a:rPr lang="hu-HU" dirty="0" smtClean="0"/>
              <a:t> bemenet</a:t>
            </a:r>
          </a:p>
          <a:p>
            <a:r>
              <a:rPr lang="hu-HU" dirty="0" err="1" smtClean="0"/>
              <a:t>shader</a:t>
            </a:r>
            <a:r>
              <a:rPr lang="hu-HU" dirty="0" smtClean="0"/>
              <a:t> </a:t>
            </a:r>
            <a:r>
              <a:rPr lang="hu-HU" dirty="0" err="1" smtClean="0"/>
              <a:t>resource</a:t>
            </a:r>
            <a:endParaRPr lang="hu-HU" dirty="0" smtClean="0"/>
          </a:p>
          <a:p>
            <a:pPr lvl="1"/>
            <a:r>
              <a:rPr lang="hu-HU" dirty="0" err="1" smtClean="0"/>
              <a:t>shader</a:t>
            </a:r>
            <a:r>
              <a:rPr lang="hu-HU" dirty="0" smtClean="0"/>
              <a:t> olvashat belőle</a:t>
            </a:r>
          </a:p>
          <a:p>
            <a:r>
              <a:rPr lang="hu-HU" dirty="0" err="1" smtClean="0"/>
              <a:t>render</a:t>
            </a:r>
            <a:r>
              <a:rPr lang="hu-HU" dirty="0" smtClean="0"/>
              <a:t> </a:t>
            </a:r>
            <a:r>
              <a:rPr lang="hu-HU" dirty="0" err="1" smtClean="0"/>
              <a:t>target</a:t>
            </a:r>
            <a:endParaRPr lang="hu-HU" dirty="0" smtClean="0"/>
          </a:p>
          <a:p>
            <a:pPr lvl="1"/>
            <a:r>
              <a:rPr lang="hu-HU" dirty="0" smtClean="0"/>
              <a:t>kép kerülhet bele</a:t>
            </a:r>
          </a:p>
          <a:p>
            <a:r>
              <a:rPr lang="hu-HU" dirty="0" err="1"/>
              <a:t>depth-stencil</a:t>
            </a:r>
            <a:endParaRPr lang="hu-HU" dirty="0"/>
          </a:p>
          <a:p>
            <a:r>
              <a:rPr lang="hu-HU" dirty="0" err="1"/>
              <a:t>stream</a:t>
            </a:r>
            <a:r>
              <a:rPr lang="hu-HU" dirty="0"/>
              <a:t> out</a:t>
            </a:r>
          </a:p>
          <a:p>
            <a:r>
              <a:rPr lang="hu-HU" dirty="0" err="1"/>
              <a:t>constant</a:t>
            </a:r>
            <a:r>
              <a:rPr lang="hu-HU" dirty="0"/>
              <a:t> </a:t>
            </a:r>
            <a:r>
              <a:rPr lang="hu-HU" dirty="0" err="1"/>
              <a:t>buffer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12188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buffer</a:t>
            </a:r>
            <a:r>
              <a:rPr lang="hu-HU" dirty="0" smtClean="0"/>
              <a:t> létrehozása</a:t>
            </a:r>
            <a:endParaRPr lang="en-US" dirty="0"/>
          </a:p>
        </p:txBody>
      </p:sp>
      <p:sp>
        <p:nvSpPr>
          <p:cNvPr id="16" name="Szöveg helye 2"/>
          <p:cNvSpPr txBox="1">
            <a:spLocks/>
          </p:cNvSpPr>
          <p:nvPr/>
        </p:nvSpPr>
        <p:spPr>
          <a:xfrm>
            <a:off x="152400" y="1295400"/>
            <a:ext cx="8839200" cy="5410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700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3200" b="1" noProof="1">
                <a:latin typeface="Courier New" pitchFamily="49" charset="0"/>
                <a:cs typeface="Courier New" pitchFamily="49" charset="0"/>
              </a:rPr>
              <a:t>	D3D11_BUFFER_DESC desc;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b="1" noProof="1">
                <a:latin typeface="Courier New" pitchFamily="49" charset="0"/>
                <a:cs typeface="Courier New" pitchFamily="49" charset="0"/>
              </a:rPr>
              <a:t>	desc.Usage = D3D11_USAGE_IMMUTABLE;</a:t>
            </a:r>
            <a:endParaRPr lang="hu-HU" sz="3200" b="1" noProof="1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b="1" noProof="1">
                <a:latin typeface="Courier New" pitchFamily="49" charset="0"/>
                <a:cs typeface="Courier New" pitchFamily="49" charset="0"/>
              </a:rPr>
              <a:t>	desc.BindFlags = </a:t>
            </a:r>
            <a:r>
              <a:rPr lang="en-US" sz="3200" b="1" noProof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D3D11_BIND_VERTEX_BUFFER</a:t>
            </a:r>
            <a:r>
              <a:rPr lang="en-US" sz="3200" b="1" noProof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b="1" noProof="1">
                <a:latin typeface="Courier New" pitchFamily="49" charset="0"/>
                <a:cs typeface="Courier New" pitchFamily="49" charset="0"/>
              </a:rPr>
              <a:t>	desc.ByteWidth = sizeof(float3) * 3;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b="1" noProof="1">
                <a:latin typeface="Courier New" pitchFamily="49" charset="0"/>
                <a:cs typeface="Courier New" pitchFamily="49" charset="0"/>
              </a:rPr>
              <a:t>	desc.StructureByteStride = sizeof(float3);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b="1" noProof="1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b="1" noProof="1">
                <a:latin typeface="Courier New" pitchFamily="49" charset="0"/>
                <a:cs typeface="Courier New" pitchFamily="49" charset="0"/>
              </a:rPr>
              <a:t>	float3 vertexPositionArray[3] = {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b="1" noProof="1">
                <a:latin typeface="Courier New" pitchFamily="49" charset="0"/>
                <a:cs typeface="Courier New" pitchFamily="49" charset="0"/>
              </a:rPr>
              <a:t>		float3 (0, 0, 0.5),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b="1" noProof="1">
                <a:latin typeface="Courier New" pitchFamily="49" charset="0"/>
                <a:cs typeface="Courier New" pitchFamily="49" charset="0"/>
              </a:rPr>
              <a:t>		float3 (0, 1, 0.5),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b="1" noProof="1">
                <a:latin typeface="Courier New" pitchFamily="49" charset="0"/>
                <a:cs typeface="Courier New" pitchFamily="49" charset="0"/>
              </a:rPr>
              <a:t>		float3 (1, 0, 0.5) };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b="1" noProof="1">
                <a:latin typeface="Courier New" pitchFamily="49" charset="0"/>
                <a:cs typeface="Courier New" pitchFamily="49" charset="0"/>
              </a:rPr>
              <a:t>	D3D11_SUBRESOURCE_DATA initData;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b="1" noProof="1">
                <a:latin typeface="Courier New" pitchFamily="49" charset="0"/>
                <a:cs typeface="Courier New" pitchFamily="49" charset="0"/>
              </a:rPr>
              <a:t>	initData.pSysMem = vertexPositionArray;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b="1" noProof="1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200" b="1" noProof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device</a:t>
            </a:r>
            <a:r>
              <a:rPr lang="hu-HU" sz="32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3200" b="1" noProof="1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3200" b="1" noProof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CreateBuffer</a:t>
            </a:r>
            <a:r>
              <a:rPr lang="en-US" sz="3200" b="1" noProof="1">
                <a:latin typeface="Courier New" pitchFamily="49" charset="0"/>
                <a:cs typeface="Courier New" pitchFamily="49" charset="0"/>
              </a:rPr>
              <a:t>(</a:t>
            </a:r>
            <a:endParaRPr lang="hu-HU" sz="3200" b="1" noProof="1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hu-HU" sz="3200" b="1" noProof="1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3200" b="1" noProof="1">
                <a:latin typeface="Courier New" pitchFamily="49" charset="0"/>
                <a:cs typeface="Courier New" pitchFamily="49" charset="0"/>
              </a:rPr>
              <a:t>&amp;desc, &amp;initData, &amp;vertexBuffer);</a:t>
            </a:r>
          </a:p>
        </p:txBody>
      </p:sp>
    </p:spTree>
    <p:extLst>
      <p:ext uri="{BB962C8B-B14F-4D97-AF65-F5344CB8AC3E}">
        <p14:creationId xmlns:p14="http://schemas.microsoft.com/office/powerpoint/2010/main" val="18616937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Input </a:t>
            </a:r>
            <a:r>
              <a:rPr lang="hu-HU" dirty="0" err="1" smtClean="0"/>
              <a:t>layout</a:t>
            </a:r>
            <a:r>
              <a:rPr lang="hu-HU" dirty="0" smtClean="0"/>
              <a:t> létrehozása</a:t>
            </a:r>
            <a:endParaRPr lang="en-US" dirty="0"/>
          </a:p>
        </p:txBody>
      </p:sp>
      <p:sp>
        <p:nvSpPr>
          <p:cNvPr id="3" name="Szöveg helye 2"/>
          <p:cNvSpPr txBox="1">
            <a:spLocks/>
          </p:cNvSpPr>
          <p:nvPr/>
        </p:nvSpPr>
        <p:spPr>
          <a:xfrm>
            <a:off x="152400" y="1295400"/>
            <a:ext cx="8839200" cy="5410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D3D11_INPUT_ELEMENT_DESC positionElement</a:t>
            </a: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positionElement.</a:t>
            </a:r>
            <a:r>
              <a:rPr lang="en-US" sz="2200" b="1" noProof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AlignedByteOffset</a:t>
            </a: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positionElement.Format = DXGI_FORMAT_</a:t>
            </a:r>
            <a:r>
              <a:rPr lang="en-US" sz="2200" b="1" noProof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R32G32B32</a:t>
            </a: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_FLOAT;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positionElement.InputSlot = 0;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positionElement.InputSlotClass = D3D11_INPUT_PER_VERTEX_DATA;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positionElement.SemanticName = "</a:t>
            </a:r>
            <a:r>
              <a:rPr lang="en-US" sz="2200" b="1" noProof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";</a:t>
            </a:r>
            <a:endParaRPr lang="hu-HU" sz="2200" b="1" noProof="1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positionElement.SemanticIndex = </a:t>
            </a:r>
            <a:r>
              <a:rPr lang="en-US" sz="2200" b="1" noProof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;</a:t>
            </a:r>
            <a:endParaRPr lang="hu-HU" sz="2200" b="1" noProof="1">
              <a:latin typeface="Courier New" pitchFamily="49" charset="0"/>
              <a:cs typeface="Courier New" pitchFamily="49" charset="0"/>
            </a:endParaRPr>
          </a:p>
          <a:p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device-&gt;</a:t>
            </a:r>
            <a:r>
              <a:rPr lang="en-US" sz="2200" b="1" noProof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CreateInputLayout</a:t>
            </a: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	&amp;</a:t>
            </a:r>
            <a:r>
              <a:rPr lang="en-US" sz="22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positionElement</a:t>
            </a: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, 1,</a:t>
            </a:r>
            <a:endParaRPr lang="hu-HU" sz="2200" b="1" noProof="1">
              <a:latin typeface="Courier New" pitchFamily="49" charset="0"/>
              <a:cs typeface="Courier New" pitchFamily="49" charset="0"/>
            </a:endParaRPr>
          </a:p>
          <a:p>
            <a:r>
              <a:rPr lang="hu-HU" sz="2200" b="1" noProof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vertexShader</a:t>
            </a: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ByteCode-&gt;GetBufferPointer(),</a:t>
            </a:r>
            <a:endParaRPr lang="hu-HU" sz="2200" b="1" noProof="1">
              <a:latin typeface="Courier New" pitchFamily="49" charset="0"/>
              <a:cs typeface="Courier New" pitchFamily="49" charset="0"/>
            </a:endParaRPr>
          </a:p>
          <a:p>
            <a:r>
              <a:rPr lang="hu-HU" sz="2200" b="1" noProof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vertexShaderByteCode-&gt;GetBufferSize(),</a:t>
            </a:r>
            <a:endParaRPr lang="hu-HU" sz="2200" b="1" noProof="1">
              <a:latin typeface="Courier New" pitchFamily="49" charset="0"/>
              <a:cs typeface="Courier New" pitchFamily="49" charset="0"/>
            </a:endParaRPr>
          </a:p>
          <a:p>
            <a:r>
              <a:rPr lang="hu-HU" sz="2200" b="1" noProof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noProof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inputLayout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GetAddressOf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en-US" sz="2200" b="1" noProof="1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1029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Erőforrások felszabadítása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COM objektumok</a:t>
            </a:r>
          </a:p>
          <a:p>
            <a:r>
              <a:rPr lang="hu-HU" dirty="0" smtClean="0"/>
              <a:t>referenciaszámlált</a:t>
            </a:r>
          </a:p>
          <a:p>
            <a:r>
              <a:rPr lang="hu-HU" dirty="0" err="1" smtClean="0"/>
              <a:t>createValami</a:t>
            </a:r>
            <a:r>
              <a:rPr lang="hu-HU" dirty="0" smtClean="0"/>
              <a:t> növeli a referenciaszámlálót</a:t>
            </a:r>
          </a:p>
          <a:p>
            <a:r>
              <a:rPr lang="hu-HU" dirty="0" smtClean="0"/>
              <a:t>ha végeztünk vele</a:t>
            </a:r>
          </a:p>
          <a:p>
            <a:pPr lvl="1"/>
            <a:r>
              <a:rPr lang="hu-HU" dirty="0" smtClean="0"/>
              <a:t>valami</a:t>
            </a:r>
            <a:r>
              <a:rPr lang="en-US" dirty="0" smtClean="0"/>
              <a:t>-&gt;Release();</a:t>
            </a:r>
          </a:p>
          <a:p>
            <a:pPr lvl="1"/>
            <a:r>
              <a:rPr lang="en-US" dirty="0" err="1" smtClean="0"/>
              <a:t>cs</a:t>
            </a:r>
            <a:r>
              <a:rPr lang="hu-HU" dirty="0" err="1" smtClean="0"/>
              <a:t>ökkenti</a:t>
            </a:r>
            <a:r>
              <a:rPr lang="hu-HU" dirty="0" smtClean="0"/>
              <a:t> a referenciaszámlálót</a:t>
            </a:r>
          </a:p>
          <a:p>
            <a:pPr lvl="1"/>
            <a:r>
              <a:rPr lang="hu-HU" dirty="0" smtClean="0"/>
              <a:t>ha máshol sem kell már fel lesz szabadítva</a:t>
            </a:r>
          </a:p>
          <a:p>
            <a:pPr lvl="1"/>
            <a:endParaRPr lang="hu-HU" dirty="0"/>
          </a:p>
          <a:p>
            <a:r>
              <a:rPr lang="hu-HU" dirty="0" err="1" smtClean="0"/>
              <a:t>ComPtr</a:t>
            </a:r>
            <a:r>
              <a:rPr lang="en-US" dirty="0" smtClean="0"/>
              <a:t>&lt;</a:t>
            </a:r>
            <a:r>
              <a:rPr lang="en-US" dirty="0" err="1" smtClean="0"/>
              <a:t>Valami</a:t>
            </a:r>
            <a:r>
              <a:rPr lang="en-US" dirty="0" smtClean="0"/>
              <a:t>&gt; </a:t>
            </a:r>
            <a:r>
              <a:rPr lang="en-US" dirty="0" err="1" smtClean="0"/>
              <a:t>ezt</a:t>
            </a:r>
            <a:r>
              <a:rPr lang="en-US" dirty="0" smtClean="0"/>
              <a:t> mind </a:t>
            </a:r>
            <a:r>
              <a:rPr lang="en-US" dirty="0" err="1" smtClean="0"/>
              <a:t>int</a:t>
            </a:r>
            <a:r>
              <a:rPr lang="hu-HU" dirty="0" err="1" smtClean="0"/>
              <a:t>ézi</a:t>
            </a:r>
            <a:r>
              <a:rPr lang="hu-HU" dirty="0" smtClean="0"/>
              <a:t> maga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103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tud az </a:t>
            </a:r>
            <a:r>
              <a:rPr lang="hu-HU" dirty="0" err="1" smtClean="0"/>
              <a:t>Egg</a:t>
            </a:r>
            <a:r>
              <a:rPr lang="hu-HU" dirty="0" smtClean="0"/>
              <a:t>/</a:t>
            </a:r>
            <a:r>
              <a:rPr lang="hu-HU" dirty="0" err="1" smtClean="0"/>
              <a:t>Mesh</a:t>
            </a:r>
            <a:r>
              <a:rPr lang="hu-HU" dirty="0" smtClean="0"/>
              <a:t>? – geometria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Mesh</a:t>
            </a:r>
            <a:r>
              <a:rPr lang="en-US" dirty="0" smtClean="0"/>
              <a:t>::</a:t>
            </a:r>
            <a:r>
              <a:rPr lang="hu-HU" dirty="0" err="1" smtClean="0"/>
              <a:t>Geometry</a:t>
            </a:r>
            <a:r>
              <a:rPr lang="hu-HU" dirty="0" smtClean="0"/>
              <a:t> – rajzolható geometriát reprezentál</a:t>
            </a:r>
          </a:p>
          <a:p>
            <a:pPr lvl="1"/>
            <a:r>
              <a:rPr lang="hu-HU" dirty="0" err="1" smtClean="0"/>
              <a:t>Mesh</a:t>
            </a:r>
            <a:r>
              <a:rPr lang="en-US" dirty="0" smtClean="0"/>
              <a:t>::</a:t>
            </a:r>
            <a:r>
              <a:rPr lang="hu-HU" dirty="0" err="1" smtClean="0"/>
              <a:t>VertexStream</a:t>
            </a:r>
            <a:r>
              <a:rPr lang="hu-HU" dirty="0" smtClean="0"/>
              <a:t> – </a:t>
            </a:r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buffer</a:t>
            </a:r>
            <a:r>
              <a:rPr lang="hu-HU" dirty="0" smtClean="0"/>
              <a:t> + input </a:t>
            </a:r>
            <a:r>
              <a:rPr lang="hu-HU" dirty="0" err="1" smtClean="0"/>
              <a:t>element</a:t>
            </a:r>
            <a:r>
              <a:rPr lang="hu-HU" dirty="0" smtClean="0"/>
              <a:t> </a:t>
            </a:r>
            <a:r>
              <a:rPr lang="hu-HU" dirty="0" err="1" smtClean="0"/>
              <a:t>desc</a:t>
            </a:r>
            <a:endParaRPr lang="hu-HU" dirty="0" smtClean="0"/>
          </a:p>
          <a:p>
            <a:pPr lvl="1"/>
            <a:r>
              <a:rPr lang="hu-HU" dirty="0" err="1" smtClean="0"/>
              <a:t>Mesh</a:t>
            </a:r>
            <a:r>
              <a:rPr lang="en-US" dirty="0" smtClean="0"/>
              <a:t>::</a:t>
            </a:r>
            <a:r>
              <a:rPr lang="hu-HU" dirty="0" smtClean="0"/>
              <a:t>Indexed – </a:t>
            </a:r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bufferek</a:t>
            </a:r>
            <a:r>
              <a:rPr lang="hu-HU" dirty="0" smtClean="0"/>
              <a:t>, index </a:t>
            </a:r>
            <a:r>
              <a:rPr lang="hu-HU" dirty="0" err="1" smtClean="0"/>
              <a:t>buffer</a:t>
            </a:r>
            <a:r>
              <a:rPr lang="hu-HU" dirty="0" smtClean="0"/>
              <a:t>, </a:t>
            </a:r>
            <a:r>
              <a:rPr lang="hu-HU" dirty="0" err="1" smtClean="0"/>
              <a:t>primitve</a:t>
            </a:r>
            <a:r>
              <a:rPr lang="hu-HU" dirty="0" smtClean="0"/>
              <a:t> </a:t>
            </a:r>
            <a:r>
              <a:rPr lang="hu-HU" dirty="0" err="1" smtClean="0"/>
              <a:t>type</a:t>
            </a:r>
            <a:r>
              <a:rPr lang="hu-HU" dirty="0" smtClean="0"/>
              <a:t>, input </a:t>
            </a:r>
            <a:r>
              <a:rPr lang="hu-HU" dirty="0" err="1" smtClean="0"/>
              <a:t>element</a:t>
            </a:r>
            <a:r>
              <a:rPr lang="hu-HU" dirty="0" smtClean="0"/>
              <a:t> </a:t>
            </a:r>
            <a:r>
              <a:rPr lang="hu-HU" dirty="0" err="1" smtClean="0"/>
              <a:t>desc</a:t>
            </a:r>
            <a:r>
              <a:rPr lang="hu-HU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ezt</a:t>
            </a:r>
            <a:r>
              <a:rPr lang="en-US" dirty="0" smtClean="0"/>
              <a:t> </a:t>
            </a:r>
            <a:r>
              <a:rPr lang="en-US" dirty="0" err="1" smtClean="0"/>
              <a:t>tudja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Mesh </a:t>
            </a:r>
            <a:r>
              <a:rPr lang="en-US" dirty="0" err="1" smtClean="0"/>
              <a:t>oszt</a:t>
            </a:r>
            <a:r>
              <a:rPr lang="hu-HU" dirty="0" err="1" smtClean="0"/>
              <a:t>ály</a:t>
            </a:r>
            <a:r>
              <a:rPr lang="hu-HU" dirty="0" smtClean="0"/>
              <a:t> általában (</a:t>
            </a:r>
            <a:r>
              <a:rPr lang="hu-HU" dirty="0" err="1" smtClean="0"/>
              <a:t>-submesh</a:t>
            </a:r>
            <a:r>
              <a:rPr lang="hu-HU" dirty="0" smtClean="0"/>
              <a:t>)</a:t>
            </a:r>
            <a:endParaRPr lang="en-US" dirty="0" smtClean="0"/>
          </a:p>
          <a:p>
            <a:pPr lvl="1"/>
            <a:r>
              <a:rPr lang="hu-HU" dirty="0" err="1" smtClean="0"/>
              <a:t>Mesh</a:t>
            </a:r>
            <a:r>
              <a:rPr lang="en-US" dirty="0" smtClean="0"/>
              <a:t>::Instanced – vertex, index, instance </a:t>
            </a:r>
            <a:r>
              <a:rPr lang="en-US" dirty="0" err="1" smtClean="0"/>
              <a:t>bufferek</a:t>
            </a:r>
            <a:r>
              <a:rPr lang="en-US" dirty="0" smtClean="0"/>
              <a:t>, p</a:t>
            </a:r>
            <a:r>
              <a:rPr lang="hu-HU" dirty="0" err="1" smtClean="0"/>
              <a:t>éldányok</a:t>
            </a:r>
            <a:r>
              <a:rPr lang="hu-HU" dirty="0" smtClean="0"/>
              <a:t> száma</a:t>
            </a:r>
          </a:p>
          <a:p>
            <a:pPr lvl="1"/>
            <a:r>
              <a:rPr lang="hu-HU" dirty="0" err="1" smtClean="0"/>
              <a:t>Mesh</a:t>
            </a:r>
            <a:r>
              <a:rPr lang="en-US" dirty="0" smtClean="0"/>
              <a:t>::</a:t>
            </a:r>
            <a:r>
              <a:rPr lang="hu-HU" dirty="0" err="1" smtClean="0"/>
              <a:t>Nothing</a:t>
            </a:r>
            <a:r>
              <a:rPr lang="hu-HU" dirty="0" smtClean="0"/>
              <a:t> – n darab üres </a:t>
            </a:r>
            <a:r>
              <a:rPr lang="hu-HU" dirty="0" err="1" smtClean="0"/>
              <a:t>vertexre</a:t>
            </a:r>
            <a:r>
              <a:rPr lang="en-US" dirty="0" smtClean="0"/>
              <a:t>k</a:t>
            </a:r>
            <a:r>
              <a:rPr lang="hu-HU" dirty="0" err="1" smtClean="0"/>
              <a:t>ordból</a:t>
            </a:r>
            <a:r>
              <a:rPr lang="hu-HU" dirty="0" smtClean="0"/>
              <a:t> álló VB</a:t>
            </a:r>
          </a:p>
          <a:p>
            <a:pPr lvl="2"/>
            <a:r>
              <a:rPr lang="hu-HU" dirty="0" smtClean="0"/>
              <a:t>ha a VS pl. textúrából vesz minden adatot és nem kell neki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23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tud az </a:t>
            </a:r>
            <a:r>
              <a:rPr lang="hu-HU" dirty="0" err="1" smtClean="0"/>
              <a:t>Egg</a:t>
            </a:r>
            <a:r>
              <a:rPr lang="hu-HU" dirty="0" smtClean="0"/>
              <a:t>/</a:t>
            </a:r>
            <a:r>
              <a:rPr lang="hu-HU" dirty="0" err="1" smtClean="0"/>
              <a:t>Mesh</a:t>
            </a:r>
            <a:r>
              <a:rPr lang="hu-HU" dirty="0" smtClean="0"/>
              <a:t>? – </a:t>
            </a:r>
            <a:r>
              <a:rPr lang="en-US" dirty="0" smtClean="0"/>
              <a:t>input layout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Mesh</a:t>
            </a:r>
            <a:r>
              <a:rPr lang="en-US" dirty="0" smtClean="0"/>
              <a:t>::</a:t>
            </a:r>
            <a:r>
              <a:rPr lang="hu-HU" dirty="0" smtClean="0"/>
              <a:t>Binder</a:t>
            </a:r>
          </a:p>
          <a:p>
            <a:pPr lvl="1"/>
            <a:r>
              <a:rPr lang="en-US" dirty="0" smtClean="0"/>
              <a:t>ID3D11InputLayout</a:t>
            </a:r>
            <a:r>
              <a:rPr lang="hu-HU" dirty="0" smtClean="0"/>
              <a:t> referenciákat tárol</a:t>
            </a:r>
          </a:p>
          <a:p>
            <a:pPr lvl="1"/>
            <a:r>
              <a:rPr lang="hu-HU" dirty="0" smtClean="0"/>
              <a:t>meg a hozzájuk tartozó input </a:t>
            </a:r>
            <a:r>
              <a:rPr lang="hu-HU" dirty="0" err="1" smtClean="0"/>
              <a:t>element</a:t>
            </a:r>
            <a:r>
              <a:rPr lang="hu-HU" dirty="0" smtClean="0"/>
              <a:t> </a:t>
            </a:r>
            <a:r>
              <a:rPr lang="hu-HU" dirty="0" err="1" smtClean="0"/>
              <a:t>desc</a:t>
            </a:r>
            <a:r>
              <a:rPr lang="hu-HU" dirty="0" smtClean="0"/>
              <a:t>/</a:t>
            </a:r>
            <a:r>
              <a:rPr lang="hu-HU" dirty="0" err="1" smtClean="0"/>
              <a:t>shader</a:t>
            </a:r>
            <a:r>
              <a:rPr lang="hu-HU" dirty="0" smtClean="0"/>
              <a:t> </a:t>
            </a:r>
            <a:r>
              <a:rPr lang="hu-HU" dirty="0" err="1" smtClean="0"/>
              <a:t>input</a:t>
            </a:r>
            <a:r>
              <a:rPr lang="hu-HU" dirty="0" smtClean="0"/>
              <a:t> </a:t>
            </a:r>
            <a:r>
              <a:rPr lang="hu-HU" dirty="0" err="1" smtClean="0"/>
              <a:t>signature</a:t>
            </a:r>
            <a:r>
              <a:rPr lang="hu-HU" dirty="0" smtClean="0"/>
              <a:t> </a:t>
            </a:r>
            <a:r>
              <a:rPr lang="hu-HU" dirty="0" err="1" smtClean="0"/>
              <a:t>kombókat</a:t>
            </a:r>
            <a:endParaRPr lang="hu-HU" dirty="0" smtClean="0"/>
          </a:p>
          <a:p>
            <a:pPr lvl="1"/>
            <a:r>
              <a:rPr lang="en-US" dirty="0" err="1" smtClean="0"/>
              <a:t>getCompatibleInputLayout</a:t>
            </a:r>
            <a:r>
              <a:rPr lang="hu-HU" dirty="0" smtClean="0"/>
              <a:t> metódus: egy ilyen </a:t>
            </a:r>
            <a:r>
              <a:rPr lang="hu-HU" dirty="0" err="1" smtClean="0"/>
              <a:t>kombóra</a:t>
            </a:r>
            <a:r>
              <a:rPr lang="hu-HU" dirty="0" smtClean="0"/>
              <a:t> kiadja a meglevőt, vagy gyárt újat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GPU </a:t>
            </a:r>
            <a:r>
              <a:rPr lang="hu-HU" dirty="0" err="1" smtClean="0"/>
              <a:t>pipeline</a:t>
            </a:r>
            <a:r>
              <a:rPr lang="en-US" dirty="0" smtClean="0"/>
              <a:t> </a:t>
            </a:r>
            <a:r>
              <a:rPr lang="en-US" dirty="0" err="1" smtClean="0"/>
              <a:t>tesszell</a:t>
            </a:r>
            <a:r>
              <a:rPr lang="hu-HU" dirty="0" err="1" smtClean="0"/>
              <a:t>átor</a:t>
            </a:r>
            <a:r>
              <a:rPr lang="hu-HU" dirty="0" smtClean="0"/>
              <a:t> nélkül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2133600" y="30480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048000" y="3048000"/>
            <a:ext cx="6096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VS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4827374" y="3048000"/>
            <a:ext cx="6096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656174" y="3048000"/>
            <a:ext cx="6096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P</a:t>
            </a:r>
            <a:r>
              <a:rPr lang="hu-HU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570574" y="30480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5741774" y="30480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RS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Csoportba foglalás 14"/>
          <p:cNvGrpSpPr/>
          <p:nvPr/>
        </p:nvGrpSpPr>
        <p:grpSpPr>
          <a:xfrm>
            <a:off x="2133600" y="4267200"/>
            <a:ext cx="609600" cy="609600"/>
            <a:chOff x="1828800" y="4953000"/>
            <a:chExt cx="381000" cy="381000"/>
          </a:xfrm>
        </p:grpSpPr>
        <p:sp>
          <p:nvSpPr>
            <p:cNvPr id="13" name="Ellipszis 12"/>
            <p:cNvSpPr/>
            <p:nvPr/>
          </p:nvSpPr>
          <p:spPr>
            <a:xfrm>
              <a:off x="1828800" y="49530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Körszelet 13"/>
            <p:cNvSpPr/>
            <p:nvPr/>
          </p:nvSpPr>
          <p:spPr>
            <a:xfrm>
              <a:off x="1828800" y="4953000"/>
              <a:ext cx="381000" cy="381000"/>
            </a:xfrm>
            <a:prstGeom prst="chord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Ellipszis 15"/>
          <p:cNvSpPr/>
          <p:nvPr/>
        </p:nvSpPr>
        <p:spPr>
          <a:xfrm>
            <a:off x="2286000" y="19050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Ellipszis 16"/>
          <p:cNvSpPr/>
          <p:nvPr/>
        </p:nvSpPr>
        <p:spPr>
          <a:xfrm>
            <a:off x="2286000" y="2286000"/>
            <a:ext cx="304800" cy="3048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zögletes összekötő 18"/>
          <p:cNvCxnSpPr>
            <a:stCxn id="17" idx="4"/>
            <a:endCxn id="4" idx="0"/>
          </p:cNvCxnSpPr>
          <p:nvPr/>
        </p:nvCxnSpPr>
        <p:spPr>
          <a:xfrm rot="5400000">
            <a:off x="2209800" y="28194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zögletes összekötő 18"/>
          <p:cNvCxnSpPr>
            <a:stCxn id="4" idx="2"/>
          </p:cNvCxnSpPr>
          <p:nvPr/>
        </p:nvCxnSpPr>
        <p:spPr>
          <a:xfrm rot="5400000">
            <a:off x="2095500" y="3924300"/>
            <a:ext cx="685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zögletes összekötő 18"/>
          <p:cNvCxnSpPr>
            <a:stCxn id="5" idx="2"/>
          </p:cNvCxnSpPr>
          <p:nvPr/>
        </p:nvCxnSpPr>
        <p:spPr>
          <a:xfrm rot="5400000">
            <a:off x="3009900" y="3924300"/>
            <a:ext cx="685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Csoportba foglalás 41"/>
          <p:cNvGrpSpPr/>
          <p:nvPr/>
        </p:nvGrpSpPr>
        <p:grpSpPr>
          <a:xfrm>
            <a:off x="3048000" y="1981200"/>
            <a:ext cx="609600" cy="609600"/>
            <a:chOff x="1828800" y="4953000"/>
            <a:chExt cx="381000" cy="381000"/>
          </a:xfrm>
        </p:grpSpPr>
        <p:sp>
          <p:nvSpPr>
            <p:cNvPr id="43" name="Ellipszis 42"/>
            <p:cNvSpPr/>
            <p:nvPr/>
          </p:nvSpPr>
          <p:spPr>
            <a:xfrm>
              <a:off x="1828800" y="49530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Körszelet 43"/>
            <p:cNvSpPr/>
            <p:nvPr/>
          </p:nvSpPr>
          <p:spPr>
            <a:xfrm>
              <a:off x="1828800" y="4953000"/>
              <a:ext cx="381000" cy="381000"/>
            </a:xfrm>
            <a:prstGeom prst="chord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Szögletes összekötő 44"/>
          <p:cNvCxnSpPr>
            <a:endCxn id="5" idx="0"/>
          </p:cNvCxnSpPr>
          <p:nvPr/>
        </p:nvCxnSpPr>
        <p:spPr>
          <a:xfrm rot="5400000">
            <a:off x="3124200" y="28194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lipszis 107"/>
          <p:cNvSpPr/>
          <p:nvPr/>
        </p:nvSpPr>
        <p:spPr>
          <a:xfrm>
            <a:off x="3048000" y="4267200"/>
            <a:ext cx="609600" cy="6096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3" name="Csoportba foglalás 329"/>
          <p:cNvGrpSpPr/>
          <p:nvPr/>
        </p:nvGrpSpPr>
        <p:grpSpPr>
          <a:xfrm>
            <a:off x="4710218" y="1771798"/>
            <a:ext cx="1001343" cy="1039315"/>
            <a:chOff x="5319818" y="1771798"/>
            <a:chExt cx="1001343" cy="1039315"/>
          </a:xfrm>
        </p:grpSpPr>
        <p:sp>
          <p:nvSpPr>
            <p:cNvPr id="237" name="Háromszög 236"/>
            <p:cNvSpPr/>
            <p:nvPr/>
          </p:nvSpPr>
          <p:spPr>
            <a:xfrm rot="12443725">
              <a:off x="5725744" y="2142191"/>
              <a:ext cx="457200" cy="381000"/>
            </a:xfrm>
            <a:prstGeom prst="triangl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8" name="Háromszög 237"/>
            <p:cNvSpPr/>
            <p:nvPr/>
          </p:nvSpPr>
          <p:spPr>
            <a:xfrm rot="12443725">
              <a:off x="5319818" y="1931820"/>
              <a:ext cx="457200" cy="381000"/>
            </a:xfrm>
            <a:prstGeom prst="triangl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9" name="Háromszög 238"/>
            <p:cNvSpPr/>
            <p:nvPr/>
          </p:nvSpPr>
          <p:spPr>
            <a:xfrm rot="12443725">
              <a:off x="5347471" y="2375277"/>
              <a:ext cx="457200" cy="381000"/>
            </a:xfrm>
            <a:prstGeom prst="triangl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3" name="Háromszög 232"/>
            <p:cNvSpPr/>
            <p:nvPr/>
          </p:nvSpPr>
          <p:spPr>
            <a:xfrm rot="1643725">
              <a:off x="5522781" y="2037005"/>
              <a:ext cx="457200" cy="381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4" name="Ellipszis 233"/>
            <p:cNvSpPr/>
            <p:nvPr/>
          </p:nvSpPr>
          <p:spPr>
            <a:xfrm rot="1643725">
              <a:off x="5762835" y="1982169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5" name="Ellipszis 234"/>
            <p:cNvSpPr/>
            <p:nvPr/>
          </p:nvSpPr>
          <p:spPr>
            <a:xfrm rot="1643725">
              <a:off x="5384563" y="2215256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6" name="Ellipszis 235"/>
            <p:cNvSpPr/>
            <p:nvPr/>
          </p:nvSpPr>
          <p:spPr>
            <a:xfrm rot="1643725">
              <a:off x="5790489" y="2425626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0" name="Ellipszis 239"/>
            <p:cNvSpPr/>
            <p:nvPr/>
          </p:nvSpPr>
          <p:spPr>
            <a:xfrm rot="1643725">
              <a:off x="6168761" y="2192540"/>
              <a:ext cx="152400" cy="152400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1" name="Ellipszis 240"/>
            <p:cNvSpPr/>
            <p:nvPr/>
          </p:nvSpPr>
          <p:spPr>
            <a:xfrm rot="1643725">
              <a:off x="5356909" y="1771798"/>
              <a:ext cx="152400" cy="152400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2" name="Ellipszis 241"/>
            <p:cNvSpPr/>
            <p:nvPr/>
          </p:nvSpPr>
          <p:spPr>
            <a:xfrm rot="1643725">
              <a:off x="5412217" y="2658713"/>
              <a:ext cx="152400" cy="152400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44" name="Szögletes összekötő 243"/>
          <p:cNvCxnSpPr/>
          <p:nvPr/>
        </p:nvCxnSpPr>
        <p:spPr>
          <a:xfrm rot="5400000">
            <a:off x="4980568" y="2894806"/>
            <a:ext cx="304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Háromszög 247"/>
          <p:cNvSpPr/>
          <p:nvPr/>
        </p:nvSpPr>
        <p:spPr>
          <a:xfrm rot="1643725">
            <a:off x="4993956" y="4156862"/>
            <a:ext cx="457200" cy="38100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9" name="Ellipszis 248"/>
          <p:cNvSpPr/>
          <p:nvPr/>
        </p:nvSpPr>
        <p:spPr>
          <a:xfrm rot="1643725">
            <a:off x="5234010" y="4102026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1" name="Ellipszis 250"/>
          <p:cNvSpPr/>
          <p:nvPr/>
        </p:nvSpPr>
        <p:spPr>
          <a:xfrm rot="1643725">
            <a:off x="5261664" y="4545483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0" name="Ellipszis 249"/>
          <p:cNvSpPr/>
          <p:nvPr/>
        </p:nvSpPr>
        <p:spPr>
          <a:xfrm rot="1643725">
            <a:off x="4855738" y="4335113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0" name="Szögletes összekötő 18"/>
          <p:cNvCxnSpPr>
            <a:stCxn id="8" idx="2"/>
          </p:cNvCxnSpPr>
          <p:nvPr/>
        </p:nvCxnSpPr>
        <p:spPr>
          <a:xfrm rot="5400000">
            <a:off x="4903574" y="38100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Csoportba foglalás 285"/>
          <p:cNvGrpSpPr/>
          <p:nvPr/>
        </p:nvGrpSpPr>
        <p:grpSpPr>
          <a:xfrm rot="18892311">
            <a:off x="5741773" y="2086385"/>
            <a:ext cx="595418" cy="595857"/>
            <a:chOff x="6172199" y="2086385"/>
            <a:chExt cx="595418" cy="595857"/>
          </a:xfrm>
        </p:grpSpPr>
        <p:sp>
          <p:nvSpPr>
            <p:cNvPr id="263" name="Háromszög 262"/>
            <p:cNvSpPr/>
            <p:nvPr/>
          </p:nvSpPr>
          <p:spPr>
            <a:xfrm rot="1643725">
              <a:off x="6310417" y="2141221"/>
              <a:ext cx="457200" cy="381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4" name="Ellipszis 263"/>
            <p:cNvSpPr/>
            <p:nvPr/>
          </p:nvSpPr>
          <p:spPr>
            <a:xfrm rot="1643725">
              <a:off x="6550471" y="2086385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5" name="Ellipszis 264"/>
            <p:cNvSpPr/>
            <p:nvPr/>
          </p:nvSpPr>
          <p:spPr>
            <a:xfrm rot="1643725">
              <a:off x="6172199" y="2319472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6" name="Ellipszis 265"/>
            <p:cNvSpPr/>
            <p:nvPr/>
          </p:nvSpPr>
          <p:spPr>
            <a:xfrm rot="1643725">
              <a:off x="6578125" y="2529842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Csoportba foglalás 270"/>
          <p:cNvGrpSpPr/>
          <p:nvPr/>
        </p:nvGrpSpPr>
        <p:grpSpPr>
          <a:xfrm rot="3776562">
            <a:off x="4903635" y="4635424"/>
            <a:ext cx="595418" cy="595857"/>
            <a:chOff x="5181600" y="4600986"/>
            <a:chExt cx="595418" cy="595857"/>
          </a:xfrm>
        </p:grpSpPr>
        <p:sp>
          <p:nvSpPr>
            <p:cNvPr id="267" name="Háromszög 266"/>
            <p:cNvSpPr/>
            <p:nvPr/>
          </p:nvSpPr>
          <p:spPr>
            <a:xfrm rot="1643725">
              <a:off x="5319818" y="4655822"/>
              <a:ext cx="457200" cy="381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8" name="Ellipszis 267"/>
            <p:cNvSpPr/>
            <p:nvPr/>
          </p:nvSpPr>
          <p:spPr>
            <a:xfrm rot="1643725">
              <a:off x="5559872" y="4600986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9" name="Ellipszis 268"/>
            <p:cNvSpPr/>
            <p:nvPr/>
          </p:nvSpPr>
          <p:spPr>
            <a:xfrm rot="1643725">
              <a:off x="5587526" y="5044443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0" name="Ellipszis 269"/>
            <p:cNvSpPr/>
            <p:nvPr/>
          </p:nvSpPr>
          <p:spPr>
            <a:xfrm rot="1643725">
              <a:off x="5181600" y="4834073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72" name="Szögletes összekötő 271"/>
          <p:cNvCxnSpPr/>
          <p:nvPr/>
        </p:nvCxnSpPr>
        <p:spPr>
          <a:xfrm rot="5400000">
            <a:off x="5894968" y="2894806"/>
            <a:ext cx="304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églalap 273"/>
          <p:cNvSpPr/>
          <p:nvPr/>
        </p:nvSpPr>
        <p:spPr>
          <a:xfrm>
            <a:off x="5970374" y="41148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7" name="Téglalap 276"/>
          <p:cNvSpPr/>
          <p:nvPr/>
        </p:nvSpPr>
        <p:spPr>
          <a:xfrm>
            <a:off x="6046574" y="41910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8" name="Téglalap 277"/>
          <p:cNvSpPr/>
          <p:nvPr/>
        </p:nvSpPr>
        <p:spPr>
          <a:xfrm>
            <a:off x="5970374" y="41910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0" name="Téglalap 279"/>
          <p:cNvSpPr/>
          <p:nvPr/>
        </p:nvSpPr>
        <p:spPr>
          <a:xfrm>
            <a:off x="5894174" y="42672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1" name="Téglalap 280"/>
          <p:cNvSpPr/>
          <p:nvPr/>
        </p:nvSpPr>
        <p:spPr>
          <a:xfrm>
            <a:off x="5970374" y="42672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2" name="Téglalap 281"/>
          <p:cNvSpPr/>
          <p:nvPr/>
        </p:nvSpPr>
        <p:spPr>
          <a:xfrm>
            <a:off x="6046574" y="42672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3" name="Téglalap 282"/>
          <p:cNvSpPr/>
          <p:nvPr/>
        </p:nvSpPr>
        <p:spPr>
          <a:xfrm>
            <a:off x="6122774" y="42672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7" name="Téglalap 286"/>
          <p:cNvSpPr/>
          <p:nvPr/>
        </p:nvSpPr>
        <p:spPr>
          <a:xfrm>
            <a:off x="6046574" y="43434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9" name="Téglalap 288"/>
          <p:cNvSpPr/>
          <p:nvPr/>
        </p:nvSpPr>
        <p:spPr>
          <a:xfrm>
            <a:off x="5970374" y="43434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0" name="Téglalap 289"/>
          <p:cNvSpPr/>
          <p:nvPr/>
        </p:nvSpPr>
        <p:spPr>
          <a:xfrm>
            <a:off x="5894174" y="43434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4" name="Téglalap 293"/>
          <p:cNvSpPr/>
          <p:nvPr/>
        </p:nvSpPr>
        <p:spPr>
          <a:xfrm>
            <a:off x="5894174" y="44196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6" name="Téglalap 295"/>
          <p:cNvSpPr/>
          <p:nvPr/>
        </p:nvSpPr>
        <p:spPr>
          <a:xfrm>
            <a:off x="5817974" y="44196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8" name="Téglalap 297"/>
          <p:cNvSpPr/>
          <p:nvPr/>
        </p:nvSpPr>
        <p:spPr>
          <a:xfrm>
            <a:off x="6198974" y="43434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0" name="Téglalap 299"/>
          <p:cNvSpPr/>
          <p:nvPr/>
        </p:nvSpPr>
        <p:spPr>
          <a:xfrm>
            <a:off x="6046574" y="44196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1" name="Téglalap 300"/>
          <p:cNvSpPr/>
          <p:nvPr/>
        </p:nvSpPr>
        <p:spPr>
          <a:xfrm>
            <a:off x="5970374" y="44196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2" name="Téglalap 301"/>
          <p:cNvSpPr/>
          <p:nvPr/>
        </p:nvSpPr>
        <p:spPr>
          <a:xfrm>
            <a:off x="6122774" y="43434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4" name="Téglalap 303"/>
          <p:cNvSpPr/>
          <p:nvPr/>
        </p:nvSpPr>
        <p:spPr>
          <a:xfrm>
            <a:off x="5894174" y="44958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5" name="Téglalap 304"/>
          <p:cNvSpPr/>
          <p:nvPr/>
        </p:nvSpPr>
        <p:spPr>
          <a:xfrm>
            <a:off x="5817974" y="44958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7" name="Szögletes összekötő 18"/>
          <p:cNvCxnSpPr/>
          <p:nvPr/>
        </p:nvCxnSpPr>
        <p:spPr>
          <a:xfrm rot="5400000">
            <a:off x="5818768" y="3809206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églalap 307"/>
          <p:cNvSpPr/>
          <p:nvPr/>
        </p:nvSpPr>
        <p:spPr>
          <a:xfrm>
            <a:off x="6808574" y="2286000"/>
            <a:ext cx="3048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9" name="Szögletes összekötő 308"/>
          <p:cNvCxnSpPr>
            <a:stCxn id="308" idx="2"/>
          </p:cNvCxnSpPr>
          <p:nvPr/>
        </p:nvCxnSpPr>
        <p:spPr>
          <a:xfrm rot="5400000">
            <a:off x="6732374" y="28194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zögletes összekötő 18"/>
          <p:cNvCxnSpPr/>
          <p:nvPr/>
        </p:nvCxnSpPr>
        <p:spPr>
          <a:xfrm rot="5400000">
            <a:off x="6733168" y="3809206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églalap 310"/>
          <p:cNvSpPr/>
          <p:nvPr/>
        </p:nvSpPr>
        <p:spPr>
          <a:xfrm>
            <a:off x="6808574" y="4114800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2" name="Téglalap 311"/>
          <p:cNvSpPr/>
          <p:nvPr/>
        </p:nvSpPr>
        <p:spPr>
          <a:xfrm>
            <a:off x="7722974" y="2286000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3" name="Szögletes összekötő 312"/>
          <p:cNvCxnSpPr>
            <a:stCxn id="312" idx="2"/>
            <a:endCxn id="10" idx="0"/>
          </p:cNvCxnSpPr>
          <p:nvPr/>
        </p:nvCxnSpPr>
        <p:spPr>
          <a:xfrm rot="5400000">
            <a:off x="7646774" y="28194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églalap 316"/>
          <p:cNvSpPr/>
          <p:nvPr/>
        </p:nvSpPr>
        <p:spPr>
          <a:xfrm>
            <a:off x="7722974" y="4114800"/>
            <a:ext cx="304800" cy="304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8" name="Szögletes összekötő 18"/>
          <p:cNvCxnSpPr>
            <a:stCxn id="317" idx="3"/>
            <a:endCxn id="10" idx="3"/>
          </p:cNvCxnSpPr>
          <p:nvPr/>
        </p:nvCxnSpPr>
        <p:spPr>
          <a:xfrm flipV="1">
            <a:off x="8027774" y="3314700"/>
            <a:ext cx="152400" cy="952500"/>
          </a:xfrm>
          <a:prstGeom prst="bentConnector3">
            <a:avLst>
              <a:gd name="adj1" fmla="val 2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zögletes összekötő 18"/>
          <p:cNvCxnSpPr>
            <a:stCxn id="10" idx="2"/>
            <a:endCxn id="317" idx="0"/>
          </p:cNvCxnSpPr>
          <p:nvPr/>
        </p:nvCxnSpPr>
        <p:spPr>
          <a:xfrm rot="5400000">
            <a:off x="7608674" y="3848100"/>
            <a:ext cx="5334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églalap 323"/>
          <p:cNvSpPr/>
          <p:nvPr/>
        </p:nvSpPr>
        <p:spPr>
          <a:xfrm>
            <a:off x="3962400" y="30480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IA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5" name="Szögletes összekötő 324"/>
          <p:cNvCxnSpPr>
            <a:endCxn id="324" idx="0"/>
          </p:cNvCxnSpPr>
          <p:nvPr/>
        </p:nvCxnSpPr>
        <p:spPr>
          <a:xfrm rot="5400000">
            <a:off x="4038600" y="28194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zögletes összekötő 18"/>
          <p:cNvCxnSpPr>
            <a:stCxn id="324" idx="2"/>
          </p:cNvCxnSpPr>
          <p:nvPr/>
        </p:nvCxnSpPr>
        <p:spPr>
          <a:xfrm rot="5400000">
            <a:off x="3924300" y="3924300"/>
            <a:ext cx="685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Csoportba foglalás 330"/>
          <p:cNvGrpSpPr/>
          <p:nvPr/>
        </p:nvGrpSpPr>
        <p:grpSpPr>
          <a:xfrm>
            <a:off x="3810000" y="4114800"/>
            <a:ext cx="1001343" cy="1039315"/>
            <a:chOff x="5319818" y="1771798"/>
            <a:chExt cx="1001343" cy="1039315"/>
          </a:xfrm>
        </p:grpSpPr>
        <p:sp>
          <p:nvSpPr>
            <p:cNvPr id="332" name="Háromszög 331"/>
            <p:cNvSpPr/>
            <p:nvPr/>
          </p:nvSpPr>
          <p:spPr>
            <a:xfrm rot="12443725">
              <a:off x="5725744" y="2142191"/>
              <a:ext cx="457200" cy="381000"/>
            </a:xfrm>
            <a:prstGeom prst="triangl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3" name="Háromszög 332"/>
            <p:cNvSpPr/>
            <p:nvPr/>
          </p:nvSpPr>
          <p:spPr>
            <a:xfrm rot="12443725">
              <a:off x="5319818" y="1931820"/>
              <a:ext cx="457200" cy="381000"/>
            </a:xfrm>
            <a:prstGeom prst="triangl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4" name="Háromszög 333"/>
            <p:cNvSpPr/>
            <p:nvPr/>
          </p:nvSpPr>
          <p:spPr>
            <a:xfrm rot="12443725">
              <a:off x="5347471" y="2375277"/>
              <a:ext cx="457200" cy="381000"/>
            </a:xfrm>
            <a:prstGeom prst="triangl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5" name="Háromszög 334"/>
            <p:cNvSpPr/>
            <p:nvPr/>
          </p:nvSpPr>
          <p:spPr>
            <a:xfrm rot="1643725">
              <a:off x="5522781" y="2037005"/>
              <a:ext cx="457200" cy="381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6" name="Ellipszis 335"/>
            <p:cNvSpPr/>
            <p:nvPr/>
          </p:nvSpPr>
          <p:spPr>
            <a:xfrm rot="1643725">
              <a:off x="5762835" y="1982169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7" name="Ellipszis 336"/>
            <p:cNvSpPr/>
            <p:nvPr/>
          </p:nvSpPr>
          <p:spPr>
            <a:xfrm rot="1643725">
              <a:off x="5384563" y="2215256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8" name="Ellipszis 337"/>
            <p:cNvSpPr/>
            <p:nvPr/>
          </p:nvSpPr>
          <p:spPr>
            <a:xfrm rot="1643725">
              <a:off x="5790489" y="2425626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9" name="Ellipszis 338"/>
            <p:cNvSpPr/>
            <p:nvPr/>
          </p:nvSpPr>
          <p:spPr>
            <a:xfrm rot="1643725">
              <a:off x="6168761" y="2192540"/>
              <a:ext cx="152400" cy="152400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0" name="Ellipszis 339"/>
            <p:cNvSpPr/>
            <p:nvPr/>
          </p:nvSpPr>
          <p:spPr>
            <a:xfrm rot="1643725">
              <a:off x="5356909" y="1771798"/>
              <a:ext cx="152400" cy="152400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1" name="Ellipszis 340"/>
            <p:cNvSpPr/>
            <p:nvPr/>
          </p:nvSpPr>
          <p:spPr>
            <a:xfrm rot="1643725">
              <a:off x="5412217" y="2658713"/>
              <a:ext cx="152400" cy="152400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4" name="Lekerekített téglalap 343"/>
          <p:cNvSpPr/>
          <p:nvPr/>
        </p:nvSpPr>
        <p:spPr>
          <a:xfrm>
            <a:off x="4038600" y="22860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5" name="Lekerekített téglalap 344"/>
          <p:cNvSpPr/>
          <p:nvPr/>
        </p:nvSpPr>
        <p:spPr>
          <a:xfrm>
            <a:off x="4191000" y="22860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6" name="Lekerekített téglalap 345"/>
          <p:cNvSpPr/>
          <p:nvPr/>
        </p:nvSpPr>
        <p:spPr>
          <a:xfrm>
            <a:off x="4343400" y="22860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7" name="Téglalap 346"/>
          <p:cNvSpPr/>
          <p:nvPr/>
        </p:nvSpPr>
        <p:spPr>
          <a:xfrm>
            <a:off x="4953000" y="56388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SO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8" name="Szögletes összekötő 347"/>
          <p:cNvCxnSpPr>
            <a:endCxn id="347" idx="0"/>
          </p:cNvCxnSpPr>
          <p:nvPr/>
        </p:nvCxnSpPr>
        <p:spPr>
          <a:xfrm rot="5400000">
            <a:off x="5067300" y="5448300"/>
            <a:ext cx="3810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zögletes összekötő 350"/>
          <p:cNvCxnSpPr>
            <a:stCxn id="347" idx="2"/>
          </p:cNvCxnSpPr>
          <p:nvPr/>
        </p:nvCxnSpPr>
        <p:spPr>
          <a:xfrm rot="5400000">
            <a:off x="5105400" y="6324600"/>
            <a:ext cx="304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Ellipszis 354"/>
          <p:cNvSpPr/>
          <p:nvPr/>
        </p:nvSpPr>
        <p:spPr>
          <a:xfrm rot="5420287">
            <a:off x="5182049" y="6552751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Csoportba foglalás 359"/>
          <p:cNvGrpSpPr/>
          <p:nvPr/>
        </p:nvGrpSpPr>
        <p:grpSpPr>
          <a:xfrm>
            <a:off x="3962400" y="1828800"/>
            <a:ext cx="609600" cy="152400"/>
            <a:chOff x="3200400" y="5638800"/>
            <a:chExt cx="609600" cy="152400"/>
          </a:xfrm>
        </p:grpSpPr>
        <p:sp>
          <p:nvSpPr>
            <p:cNvPr id="356" name="Ellipszis 355"/>
            <p:cNvSpPr/>
            <p:nvPr/>
          </p:nvSpPr>
          <p:spPr>
            <a:xfrm>
              <a:off x="32004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7" name="Ellipszis 356"/>
            <p:cNvSpPr/>
            <p:nvPr/>
          </p:nvSpPr>
          <p:spPr>
            <a:xfrm>
              <a:off x="33528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8" name="Ellipszis 357"/>
            <p:cNvSpPr/>
            <p:nvPr/>
          </p:nvSpPr>
          <p:spPr>
            <a:xfrm>
              <a:off x="35052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9" name="Ellipszis 358"/>
            <p:cNvSpPr/>
            <p:nvPr/>
          </p:nvSpPr>
          <p:spPr>
            <a:xfrm>
              <a:off x="36576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61" name="Szövegdoboz 360"/>
          <p:cNvSpPr txBox="1"/>
          <p:nvPr/>
        </p:nvSpPr>
        <p:spPr>
          <a:xfrm>
            <a:off x="228600" y="6019800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latin typeface="Whipsmart" panose="020B0502030203050204" pitchFamily="34" charset="0"/>
              </a:rPr>
              <a:t>+mindenki olvashatja a uniform változókat,</a:t>
            </a:r>
          </a:p>
          <a:p>
            <a:r>
              <a:rPr lang="hu-HU" dirty="0" smtClean="0">
                <a:latin typeface="Whipsmart" panose="020B0502030203050204" pitchFamily="34" charset="0"/>
              </a:rPr>
              <a:t> textúrákat, </a:t>
            </a:r>
            <a:r>
              <a:rPr lang="hu-HU" dirty="0" err="1" smtClean="0">
                <a:latin typeface="Whipsmart" panose="020B0502030203050204" pitchFamily="34" charset="0"/>
              </a:rPr>
              <a:t>buffereket</a:t>
            </a:r>
            <a:endParaRPr lang="en-US" dirty="0"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62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tud az </a:t>
            </a:r>
            <a:r>
              <a:rPr lang="hu-HU" dirty="0" err="1" smtClean="0"/>
              <a:t>Egg</a:t>
            </a:r>
            <a:r>
              <a:rPr lang="hu-HU" dirty="0" smtClean="0"/>
              <a:t>/</a:t>
            </a:r>
            <a:r>
              <a:rPr lang="hu-HU" dirty="0" err="1" smtClean="0"/>
              <a:t>Mesh</a:t>
            </a:r>
            <a:r>
              <a:rPr lang="hu-HU" dirty="0" smtClean="0"/>
              <a:t>? – anyagok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Mesh</a:t>
            </a:r>
            <a:r>
              <a:rPr lang="en-US" dirty="0" smtClean="0"/>
              <a:t>::</a:t>
            </a:r>
            <a:r>
              <a:rPr lang="hu-HU" dirty="0" err="1" smtClean="0"/>
              <a:t>Material</a:t>
            </a:r>
            <a:endParaRPr lang="hu-HU" dirty="0" smtClean="0"/>
          </a:p>
          <a:p>
            <a:pPr lvl="1"/>
            <a:r>
              <a:rPr lang="hu-HU" dirty="0" err="1" smtClean="0"/>
              <a:t>shaderek</a:t>
            </a:r>
            <a:endParaRPr lang="hu-HU" dirty="0" smtClean="0"/>
          </a:p>
          <a:p>
            <a:pPr lvl="1"/>
            <a:r>
              <a:rPr lang="hu-HU" dirty="0" smtClean="0"/>
              <a:t>konstans </a:t>
            </a:r>
            <a:r>
              <a:rPr lang="hu-HU" dirty="0" err="1" smtClean="0"/>
              <a:t>buffer</a:t>
            </a:r>
            <a:r>
              <a:rPr lang="hu-HU" dirty="0" smtClean="0"/>
              <a:t> név/érték párok</a:t>
            </a:r>
          </a:p>
          <a:p>
            <a:pPr lvl="1"/>
            <a:r>
              <a:rPr lang="hu-HU" dirty="0" err="1" smtClean="0"/>
              <a:t>sampler</a:t>
            </a:r>
            <a:r>
              <a:rPr lang="hu-HU" dirty="0" smtClean="0"/>
              <a:t> név/érték párok</a:t>
            </a:r>
          </a:p>
          <a:p>
            <a:pPr lvl="1"/>
            <a:r>
              <a:rPr lang="hu-HU" dirty="0" err="1" smtClean="0"/>
              <a:t>shader</a:t>
            </a:r>
            <a:r>
              <a:rPr lang="hu-HU" dirty="0" smtClean="0"/>
              <a:t> </a:t>
            </a:r>
            <a:r>
              <a:rPr lang="hu-HU" dirty="0" err="1" smtClean="0"/>
              <a:t>resource</a:t>
            </a:r>
            <a:r>
              <a:rPr lang="hu-HU" dirty="0" smtClean="0"/>
              <a:t> név/érték párok</a:t>
            </a:r>
            <a:endParaRPr lang="en-US" dirty="0" smtClean="0"/>
          </a:p>
          <a:p>
            <a:pPr lvl="1"/>
            <a:r>
              <a:rPr lang="hu-HU" dirty="0" smtClean="0"/>
              <a:t>ha valamit ezzel az anyaggal akarunk rajzolni, akkor előtte M</a:t>
            </a:r>
            <a:r>
              <a:rPr lang="en-US" dirty="0" smtClean="0"/>
              <a:t>a</a:t>
            </a:r>
            <a:r>
              <a:rPr lang="hu-HU" dirty="0" smtClean="0"/>
              <a:t>t</a:t>
            </a:r>
            <a:r>
              <a:rPr lang="en-US" dirty="0" smtClean="0"/>
              <a:t>e</a:t>
            </a:r>
            <a:r>
              <a:rPr lang="hu-HU" dirty="0" err="1" smtClean="0"/>
              <a:t>rial</a:t>
            </a:r>
            <a:r>
              <a:rPr lang="en-US" dirty="0" smtClean="0"/>
              <a:t>::</a:t>
            </a:r>
            <a:r>
              <a:rPr lang="hu-HU" dirty="0" err="1" smtClean="0"/>
              <a:t>apply</a:t>
            </a:r>
            <a:r>
              <a:rPr lang="hu-HU" dirty="0" smtClean="0"/>
              <a:t> (mint a </a:t>
            </a:r>
            <a:r>
              <a:rPr lang="hu-HU" dirty="0" err="1" smtClean="0"/>
              <a:t>WebGL</a:t>
            </a:r>
            <a:r>
              <a:rPr lang="hu-HU" dirty="0" smtClean="0"/>
              <a:t> </a:t>
            </a:r>
            <a:r>
              <a:rPr lang="hu-HU" dirty="0" err="1" smtClean="0"/>
              <a:t>commit</a:t>
            </a:r>
            <a:r>
              <a:rPr lang="hu-HU" dirty="0" smtClean="0"/>
              <a:t> volt)</a:t>
            </a:r>
            <a:endParaRPr lang="hu-HU" dirty="0" smtClean="0"/>
          </a:p>
          <a:p>
            <a:r>
              <a:rPr lang="hu-HU" dirty="0" err="1" smtClean="0"/>
              <a:t>Mesh</a:t>
            </a:r>
            <a:r>
              <a:rPr lang="en-US" dirty="0" smtClean="0"/>
              <a:t>::Shaded</a:t>
            </a:r>
            <a:endParaRPr lang="hu-HU" dirty="0" smtClean="0"/>
          </a:p>
          <a:p>
            <a:pPr lvl="1"/>
            <a:r>
              <a:rPr lang="hu-HU" dirty="0" err="1"/>
              <a:t>Mesh</a:t>
            </a:r>
            <a:r>
              <a:rPr lang="en-US" dirty="0"/>
              <a:t>::</a:t>
            </a:r>
            <a:r>
              <a:rPr lang="hu-HU" dirty="0" err="1" smtClean="0"/>
              <a:t>Geometry</a:t>
            </a:r>
            <a:r>
              <a:rPr lang="hu-HU" dirty="0" smtClean="0"/>
              <a:t> </a:t>
            </a:r>
            <a:r>
              <a:rPr lang="en-US" dirty="0" smtClean="0"/>
              <a:t>+ </a:t>
            </a:r>
            <a:r>
              <a:rPr lang="hu-HU" dirty="0" err="1" smtClean="0"/>
              <a:t>Mesh</a:t>
            </a:r>
            <a:r>
              <a:rPr lang="en-US" dirty="0" smtClean="0"/>
              <a:t>::Material</a:t>
            </a:r>
            <a:r>
              <a:rPr lang="hu-HU" dirty="0"/>
              <a:t> + </a:t>
            </a:r>
            <a:r>
              <a:rPr lang="en-US" dirty="0"/>
              <a:t>ID3D11InputLayout</a:t>
            </a:r>
            <a:endParaRPr lang="hu-HU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67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Anyagrendszer</a:t>
            </a:r>
            <a:endParaRPr lang="en-US" dirty="0" smtClean="0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86264" y="1676400"/>
            <a:ext cx="2885536" cy="1295400"/>
            <a:chOff x="144" y="1152"/>
            <a:chExt cx="1464" cy="816"/>
          </a:xfrm>
        </p:grpSpPr>
        <p:sp>
          <p:nvSpPr>
            <p:cNvPr id="17460" name="Rectangle 5"/>
            <p:cNvSpPr>
              <a:spLocks noChangeArrowheads="1"/>
            </p:cNvSpPr>
            <p:nvPr/>
          </p:nvSpPr>
          <p:spPr bwMode="auto">
            <a:xfrm>
              <a:off x="144" y="1152"/>
              <a:ext cx="1464" cy="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hu-HU" sz="2400" b="1"/>
                <a:t>Entity</a:t>
              </a:r>
              <a:endParaRPr lang="en-US" sz="2400" b="1"/>
            </a:p>
          </p:txBody>
        </p:sp>
        <p:sp>
          <p:nvSpPr>
            <p:cNvPr id="17461" name="Rectangle 6"/>
            <p:cNvSpPr>
              <a:spLocks noChangeArrowheads="1"/>
            </p:cNvSpPr>
            <p:nvPr/>
          </p:nvSpPr>
          <p:spPr bwMode="auto">
            <a:xfrm>
              <a:off x="144" y="1448"/>
              <a:ext cx="1464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r>
                <a:rPr lang="en-US" sz="2000" dirty="0" smtClean="0"/>
                <a:t>m</a:t>
              </a:r>
              <a:r>
                <a:rPr lang="hu-HU" sz="2000" dirty="0" err="1" smtClean="0"/>
                <a:t>odelMatrix</a:t>
              </a:r>
              <a:endParaRPr lang="en-US" sz="2000" dirty="0"/>
            </a:p>
          </p:txBody>
        </p:sp>
        <p:sp>
          <p:nvSpPr>
            <p:cNvPr id="17462" name="Rectangle 7"/>
            <p:cNvSpPr>
              <a:spLocks noChangeArrowheads="1"/>
            </p:cNvSpPr>
            <p:nvPr/>
          </p:nvSpPr>
          <p:spPr bwMode="auto">
            <a:xfrm>
              <a:off x="144" y="1728"/>
              <a:ext cx="1464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r>
                <a:rPr lang="hu-HU" sz="2000" dirty="0"/>
                <a:t>render(camera, </a:t>
              </a:r>
              <a:r>
                <a:rPr lang="en-US" sz="2000" dirty="0" err="1" smtClean="0"/>
                <a:t>perObjCB</a:t>
              </a:r>
              <a:r>
                <a:rPr lang="hu-HU" sz="2000" dirty="0" smtClean="0"/>
                <a:t>)</a:t>
              </a:r>
              <a:endParaRPr lang="en-US" sz="2000" dirty="0"/>
            </a:p>
          </p:txBody>
        </p:sp>
      </p:grpSp>
      <p:cxnSp>
        <p:nvCxnSpPr>
          <p:cNvPr id="17412" name="AutoShape 16"/>
          <p:cNvCxnSpPr>
            <a:cxnSpLocks noChangeShapeType="1"/>
            <a:stCxn id="17461" idx="3"/>
            <a:endCxn id="17452" idx="1"/>
          </p:cNvCxnSpPr>
          <p:nvPr/>
        </p:nvCxnSpPr>
        <p:spPr bwMode="auto">
          <a:xfrm>
            <a:off x="2971800" y="2368550"/>
            <a:ext cx="8763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cxnSp>
        <p:nvCxnSpPr>
          <p:cNvPr id="17413" name="AutoShape 17"/>
          <p:cNvCxnSpPr>
            <a:cxnSpLocks noChangeShapeType="1"/>
            <a:stCxn id="17452" idx="3"/>
            <a:endCxn id="17449" idx="1"/>
          </p:cNvCxnSpPr>
          <p:nvPr/>
        </p:nvCxnSpPr>
        <p:spPr bwMode="auto">
          <a:xfrm>
            <a:off x="6172200" y="2368550"/>
            <a:ext cx="609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3581400" y="3924299"/>
            <a:ext cx="2324100" cy="2545511"/>
            <a:chOff x="2112" y="2472"/>
            <a:chExt cx="1464" cy="600"/>
          </a:xfrm>
        </p:grpSpPr>
        <p:sp>
          <p:nvSpPr>
            <p:cNvPr id="17457" name="Rectangle 20"/>
            <p:cNvSpPr>
              <a:spLocks noChangeArrowheads="1"/>
            </p:cNvSpPr>
            <p:nvPr/>
          </p:nvSpPr>
          <p:spPr bwMode="auto">
            <a:xfrm>
              <a:off x="2112" y="2472"/>
              <a:ext cx="1464" cy="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hu-HU" sz="2400" b="1"/>
                <a:t>Material</a:t>
              </a:r>
              <a:endParaRPr lang="en-US" sz="2400" b="1"/>
            </a:p>
          </p:txBody>
        </p:sp>
        <p:sp>
          <p:nvSpPr>
            <p:cNvPr id="17458" name="Rectangle 21"/>
            <p:cNvSpPr>
              <a:spLocks noChangeArrowheads="1"/>
            </p:cNvSpPr>
            <p:nvPr/>
          </p:nvSpPr>
          <p:spPr bwMode="auto">
            <a:xfrm>
              <a:off x="2112" y="2746"/>
              <a:ext cx="1464" cy="15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r>
                <a:rPr lang="en-US" sz="2000" dirty="0" smtClean="0"/>
                <a:t>VS, GS, PS, …</a:t>
              </a:r>
              <a:endParaRPr lang="en-US" sz="2000" dirty="0"/>
            </a:p>
          </p:txBody>
        </p:sp>
        <p:sp>
          <p:nvSpPr>
            <p:cNvPr id="17459" name="Rectangle 22"/>
            <p:cNvSpPr>
              <a:spLocks noChangeArrowheads="1"/>
            </p:cNvSpPr>
            <p:nvPr/>
          </p:nvSpPr>
          <p:spPr bwMode="auto">
            <a:xfrm>
              <a:off x="2112" y="2832"/>
              <a:ext cx="1464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r>
                <a:rPr lang="en-US" sz="2000" dirty="0" smtClean="0"/>
                <a:t>commit</a:t>
              </a:r>
              <a:r>
                <a:rPr lang="hu-HU" sz="2000" dirty="0" smtClean="0"/>
                <a:t>()</a:t>
              </a:r>
              <a:endParaRPr lang="en-US" sz="2000" dirty="0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7048500" y="3886200"/>
            <a:ext cx="1866900" cy="800100"/>
            <a:chOff x="1920" y="1392"/>
            <a:chExt cx="1464" cy="504"/>
          </a:xfrm>
        </p:grpSpPr>
        <p:sp>
          <p:nvSpPr>
            <p:cNvPr id="17454" name="Rectangle 24"/>
            <p:cNvSpPr>
              <a:spLocks noChangeArrowheads="1"/>
            </p:cNvSpPr>
            <p:nvPr/>
          </p:nvSpPr>
          <p:spPr bwMode="auto">
            <a:xfrm>
              <a:off x="1920" y="1392"/>
              <a:ext cx="1464" cy="29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en-US" sz="2400" b="1" dirty="0" smtClean="0"/>
                <a:t>I</a:t>
              </a:r>
              <a:r>
                <a:rPr lang="hu-HU" sz="2400" b="1" dirty="0" smtClean="0"/>
                <a:t>D3D</a:t>
              </a:r>
              <a:r>
                <a:rPr lang="en-US" sz="2400" b="1" dirty="0" smtClean="0"/>
                <a:t>11SRV</a:t>
              </a:r>
              <a:endParaRPr lang="en-US" sz="2400" b="1" dirty="0"/>
            </a:p>
          </p:txBody>
        </p:sp>
        <p:sp>
          <p:nvSpPr>
            <p:cNvPr id="17455" name="Rectangle 25"/>
            <p:cNvSpPr>
              <a:spLocks noChangeArrowheads="1"/>
            </p:cNvSpPr>
            <p:nvPr/>
          </p:nvSpPr>
          <p:spPr bwMode="auto">
            <a:xfrm>
              <a:off x="1920" y="1688"/>
              <a:ext cx="1464" cy="8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7456" name="Rectangle 26"/>
            <p:cNvSpPr>
              <a:spLocks noChangeArrowheads="1"/>
            </p:cNvSpPr>
            <p:nvPr/>
          </p:nvSpPr>
          <p:spPr bwMode="auto">
            <a:xfrm>
              <a:off x="1920" y="1776"/>
              <a:ext cx="1464" cy="12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</p:grpSp>
      <p:cxnSp>
        <p:nvCxnSpPr>
          <p:cNvPr id="17417" name="AutoShape 28"/>
          <p:cNvCxnSpPr>
            <a:cxnSpLocks noChangeShapeType="1"/>
            <a:stCxn id="17453" idx="2"/>
            <a:endCxn id="17457" idx="0"/>
          </p:cNvCxnSpPr>
          <p:nvPr/>
        </p:nvCxnSpPr>
        <p:spPr bwMode="auto">
          <a:xfrm flipH="1">
            <a:off x="4743450" y="2819400"/>
            <a:ext cx="266700" cy="110489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3848100" y="1828800"/>
            <a:ext cx="2324100" cy="990600"/>
            <a:chOff x="144" y="1152"/>
            <a:chExt cx="1464" cy="624"/>
          </a:xfrm>
        </p:grpSpPr>
        <p:sp>
          <p:nvSpPr>
            <p:cNvPr id="17451" name="Rectangle 32"/>
            <p:cNvSpPr>
              <a:spLocks noChangeArrowheads="1"/>
            </p:cNvSpPr>
            <p:nvPr/>
          </p:nvSpPr>
          <p:spPr bwMode="auto">
            <a:xfrm>
              <a:off x="144" y="1152"/>
              <a:ext cx="1464" cy="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hu-HU" sz="2400" b="1" dirty="0" err="1" smtClean="0"/>
                <a:t>Mesh</a:t>
              </a:r>
              <a:r>
                <a:rPr lang="en-US" sz="2400" b="1" dirty="0" smtClean="0"/>
                <a:t>::Shaded</a:t>
              </a:r>
              <a:endParaRPr lang="en-US" sz="2400" b="1" dirty="0"/>
            </a:p>
          </p:txBody>
        </p:sp>
        <p:sp>
          <p:nvSpPr>
            <p:cNvPr id="17452" name="Rectangle 33"/>
            <p:cNvSpPr>
              <a:spLocks noChangeArrowheads="1"/>
            </p:cNvSpPr>
            <p:nvPr/>
          </p:nvSpPr>
          <p:spPr bwMode="auto">
            <a:xfrm>
              <a:off x="144" y="1448"/>
              <a:ext cx="1464" cy="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7453" name="Rectangle 34"/>
            <p:cNvSpPr>
              <a:spLocks noChangeArrowheads="1"/>
            </p:cNvSpPr>
            <p:nvPr/>
          </p:nvSpPr>
          <p:spPr bwMode="auto">
            <a:xfrm>
              <a:off x="144" y="1536"/>
              <a:ext cx="1464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r>
                <a:rPr lang="en-US" sz="2000" dirty="0" smtClean="0"/>
                <a:t>draw(</a:t>
              </a:r>
              <a:r>
                <a:rPr lang="hu-HU" sz="2000" dirty="0" smtClean="0"/>
                <a:t>)</a:t>
              </a:r>
              <a:endParaRPr lang="en-US" sz="2000" dirty="0"/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781800" y="1828800"/>
            <a:ext cx="2133600" cy="990600"/>
            <a:chOff x="144" y="1152"/>
            <a:chExt cx="1464" cy="624"/>
          </a:xfrm>
        </p:grpSpPr>
        <p:sp>
          <p:nvSpPr>
            <p:cNvPr id="17448" name="Rectangle 36"/>
            <p:cNvSpPr>
              <a:spLocks noChangeArrowheads="1"/>
            </p:cNvSpPr>
            <p:nvPr/>
          </p:nvSpPr>
          <p:spPr bwMode="auto">
            <a:xfrm>
              <a:off x="144" y="1152"/>
              <a:ext cx="1464" cy="29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en-US" sz="2400" b="1" dirty="0" smtClean="0"/>
                <a:t>Mesh::Indexed</a:t>
              </a:r>
              <a:endParaRPr lang="en-US" sz="2400" b="1" dirty="0"/>
            </a:p>
          </p:txBody>
        </p:sp>
        <p:sp>
          <p:nvSpPr>
            <p:cNvPr id="17449" name="Rectangle 37"/>
            <p:cNvSpPr>
              <a:spLocks noChangeArrowheads="1"/>
            </p:cNvSpPr>
            <p:nvPr/>
          </p:nvSpPr>
          <p:spPr bwMode="auto">
            <a:xfrm>
              <a:off x="144" y="1448"/>
              <a:ext cx="1464" cy="8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7450" name="Rectangle 38"/>
            <p:cNvSpPr>
              <a:spLocks noChangeArrowheads="1"/>
            </p:cNvSpPr>
            <p:nvPr/>
          </p:nvSpPr>
          <p:spPr bwMode="auto">
            <a:xfrm>
              <a:off x="144" y="1536"/>
              <a:ext cx="1464" cy="24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r>
                <a:rPr lang="hu-HU" sz="2000" dirty="0" err="1" smtClean="0"/>
                <a:t>draw</a:t>
              </a:r>
              <a:r>
                <a:rPr lang="hu-HU" sz="2000" dirty="0" smtClean="0"/>
                <a:t> ()</a:t>
              </a:r>
              <a:endParaRPr lang="en-US" sz="2000" dirty="0"/>
            </a:p>
          </p:txBody>
        </p:sp>
      </p:grpSp>
      <p:sp>
        <p:nvSpPr>
          <p:cNvPr id="17420" name="AutoShape 40"/>
          <p:cNvSpPr>
            <a:spLocks noChangeArrowheads="1"/>
          </p:cNvSpPr>
          <p:nvPr/>
        </p:nvSpPr>
        <p:spPr bwMode="auto">
          <a:xfrm>
            <a:off x="5918200" y="4191000"/>
            <a:ext cx="711200" cy="482600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1" name="AutoShape 41"/>
          <p:cNvCxnSpPr>
            <a:cxnSpLocks noChangeShapeType="1"/>
            <a:stCxn id="17420" idx="3"/>
            <a:endCxn id="17455" idx="1"/>
          </p:cNvCxnSpPr>
          <p:nvPr/>
        </p:nvCxnSpPr>
        <p:spPr bwMode="auto">
          <a:xfrm flipV="1">
            <a:off x="6642100" y="4425950"/>
            <a:ext cx="406400" cy="6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2590800" y="1371604"/>
            <a:ext cx="1600200" cy="461963"/>
            <a:chOff x="480" y="2064"/>
            <a:chExt cx="1008" cy="291"/>
          </a:xfrm>
        </p:grpSpPr>
        <p:sp>
          <p:nvSpPr>
            <p:cNvPr id="17443" name="Line 49"/>
            <p:cNvSpPr>
              <a:spLocks noChangeShapeType="1"/>
            </p:cNvSpPr>
            <p:nvPr/>
          </p:nvSpPr>
          <p:spPr bwMode="auto">
            <a:xfrm>
              <a:off x="480" y="2304"/>
              <a:ext cx="1008" cy="0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Text Box 50"/>
            <p:cNvSpPr txBox="1">
              <a:spLocks noChangeArrowheads="1"/>
            </p:cNvSpPr>
            <p:nvPr/>
          </p:nvSpPr>
          <p:spPr bwMode="auto">
            <a:xfrm>
              <a:off x="576" y="2064"/>
              <a:ext cx="524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med"/>
            </a:ln>
          </p:spPr>
          <p:txBody>
            <a:bodyPr wrap="none">
              <a:spAutoFit/>
            </a:bodyPr>
            <a:lstStyle/>
            <a:p>
              <a:r>
                <a:rPr lang="hu-HU" sz="2400" b="1" dirty="0" err="1" smtClean="0">
                  <a:solidFill>
                    <a:schemeClr val="hlink"/>
                  </a:solidFill>
                </a:rPr>
                <a:t>draw</a:t>
              </a:r>
              <a:endParaRPr lang="en-US" sz="2400" b="1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9" name="Group 52"/>
          <p:cNvGrpSpPr>
            <a:grpSpLocks/>
          </p:cNvGrpSpPr>
          <p:nvPr/>
        </p:nvGrpSpPr>
        <p:grpSpPr bwMode="auto">
          <a:xfrm rot="3398505">
            <a:off x="38100" y="800100"/>
            <a:ext cx="1600200" cy="457200"/>
            <a:chOff x="480" y="2064"/>
            <a:chExt cx="1008" cy="288"/>
          </a:xfrm>
        </p:grpSpPr>
        <p:sp>
          <p:nvSpPr>
            <p:cNvPr id="17441" name="Line 53"/>
            <p:cNvSpPr>
              <a:spLocks noChangeShapeType="1"/>
            </p:cNvSpPr>
            <p:nvPr/>
          </p:nvSpPr>
          <p:spPr bwMode="auto">
            <a:xfrm>
              <a:off x="480" y="2304"/>
              <a:ext cx="1008" cy="0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2" name="Text Box 54"/>
            <p:cNvSpPr txBox="1">
              <a:spLocks noChangeArrowheads="1"/>
            </p:cNvSpPr>
            <p:nvPr/>
          </p:nvSpPr>
          <p:spPr bwMode="auto">
            <a:xfrm>
              <a:off x="576" y="2064"/>
              <a:ext cx="71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med"/>
            </a:ln>
          </p:spPr>
          <p:txBody>
            <a:bodyPr wrap="none">
              <a:spAutoFit/>
            </a:bodyPr>
            <a:lstStyle/>
            <a:p>
              <a:r>
                <a:rPr lang="hu-HU" sz="2400" b="1">
                  <a:solidFill>
                    <a:schemeClr val="hlink"/>
                  </a:solidFill>
                </a:rPr>
                <a:t>render</a:t>
              </a:r>
              <a:endParaRPr lang="en-US" sz="2400" b="1">
                <a:solidFill>
                  <a:schemeClr val="hlink"/>
                </a:solidFill>
              </a:endParaRPr>
            </a:p>
          </p:txBody>
        </p:sp>
      </p:grpSp>
      <p:grpSp>
        <p:nvGrpSpPr>
          <p:cNvPr id="11" name="Group 59"/>
          <p:cNvGrpSpPr>
            <a:grpSpLocks/>
          </p:cNvGrpSpPr>
          <p:nvPr/>
        </p:nvGrpSpPr>
        <p:grpSpPr bwMode="auto">
          <a:xfrm rot="4726094">
            <a:off x="3701267" y="3121974"/>
            <a:ext cx="1219200" cy="461963"/>
            <a:chOff x="96" y="2256"/>
            <a:chExt cx="1200" cy="291"/>
          </a:xfrm>
        </p:grpSpPr>
        <p:sp>
          <p:nvSpPr>
            <p:cNvPr id="17437" name="Line 60"/>
            <p:cNvSpPr>
              <a:spLocks noChangeShapeType="1"/>
            </p:cNvSpPr>
            <p:nvPr/>
          </p:nvSpPr>
          <p:spPr bwMode="auto">
            <a:xfrm flipV="1">
              <a:off x="96" y="2494"/>
              <a:ext cx="1200" cy="2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8" name="Text Box 61"/>
            <p:cNvSpPr txBox="1">
              <a:spLocks noChangeArrowheads="1"/>
            </p:cNvSpPr>
            <p:nvPr/>
          </p:nvSpPr>
          <p:spPr bwMode="auto">
            <a:xfrm>
              <a:off x="96" y="2256"/>
              <a:ext cx="1141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med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chemeClr val="hlink"/>
                  </a:solidFill>
                </a:rPr>
                <a:t>commit</a:t>
              </a:r>
              <a:endParaRPr lang="en-US" sz="2400" b="1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14" name="Group 71"/>
          <p:cNvGrpSpPr>
            <a:grpSpLocks/>
          </p:cNvGrpSpPr>
          <p:nvPr/>
        </p:nvGrpSpPr>
        <p:grpSpPr bwMode="auto">
          <a:xfrm>
            <a:off x="5305425" y="1371604"/>
            <a:ext cx="2238375" cy="461963"/>
            <a:chOff x="96" y="2257"/>
            <a:chExt cx="1200" cy="291"/>
          </a:xfrm>
        </p:grpSpPr>
        <p:sp>
          <p:nvSpPr>
            <p:cNvPr id="17431" name="Line 72"/>
            <p:cNvSpPr>
              <a:spLocks noChangeShapeType="1"/>
            </p:cNvSpPr>
            <p:nvPr/>
          </p:nvSpPr>
          <p:spPr bwMode="auto">
            <a:xfrm flipV="1">
              <a:off x="96" y="2494"/>
              <a:ext cx="1200" cy="2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Text Box 73"/>
            <p:cNvSpPr txBox="1">
              <a:spLocks noChangeArrowheads="1"/>
            </p:cNvSpPr>
            <p:nvPr/>
          </p:nvSpPr>
          <p:spPr bwMode="auto">
            <a:xfrm>
              <a:off x="703" y="2257"/>
              <a:ext cx="446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med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chemeClr val="hlink"/>
                  </a:solidFill>
                </a:rPr>
                <a:t>draw</a:t>
              </a:r>
              <a:endParaRPr lang="en-US" sz="2400" b="1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61" name="Group 23"/>
          <p:cNvGrpSpPr>
            <a:grpSpLocks/>
          </p:cNvGrpSpPr>
          <p:nvPr/>
        </p:nvGrpSpPr>
        <p:grpSpPr bwMode="auto">
          <a:xfrm>
            <a:off x="7045228" y="4717691"/>
            <a:ext cx="1866900" cy="800100"/>
            <a:chOff x="1920" y="1392"/>
            <a:chExt cx="1464" cy="504"/>
          </a:xfrm>
        </p:grpSpPr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1920" y="1392"/>
              <a:ext cx="1464" cy="29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en-US" sz="2400" b="1" dirty="0" smtClean="0"/>
                <a:t>I</a:t>
              </a:r>
              <a:r>
                <a:rPr lang="hu-HU" sz="2400" b="1" dirty="0" smtClean="0"/>
                <a:t>D3D</a:t>
              </a:r>
              <a:r>
                <a:rPr lang="en-US" sz="2400" b="1" dirty="0" smtClean="0"/>
                <a:t>11CB</a:t>
              </a:r>
              <a:endParaRPr lang="en-US" sz="2400" b="1" dirty="0"/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1920" y="1688"/>
              <a:ext cx="1464" cy="8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64" name="Rectangle 26"/>
            <p:cNvSpPr>
              <a:spLocks noChangeArrowheads="1"/>
            </p:cNvSpPr>
            <p:nvPr/>
          </p:nvSpPr>
          <p:spPr bwMode="auto">
            <a:xfrm>
              <a:off x="1920" y="1776"/>
              <a:ext cx="1464" cy="12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</p:grpSp>
      <p:sp>
        <p:nvSpPr>
          <p:cNvPr id="65" name="AutoShape 40"/>
          <p:cNvSpPr>
            <a:spLocks noChangeArrowheads="1"/>
          </p:cNvSpPr>
          <p:nvPr/>
        </p:nvSpPr>
        <p:spPr bwMode="auto">
          <a:xfrm>
            <a:off x="5914928" y="5022491"/>
            <a:ext cx="711200" cy="482600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" name="AutoShape 41"/>
          <p:cNvCxnSpPr>
            <a:cxnSpLocks noChangeShapeType="1"/>
            <a:stCxn id="65" idx="3"/>
            <a:endCxn id="63" idx="1"/>
          </p:cNvCxnSpPr>
          <p:nvPr/>
        </p:nvCxnSpPr>
        <p:spPr bwMode="auto">
          <a:xfrm flipV="1">
            <a:off x="6638828" y="5257441"/>
            <a:ext cx="406400" cy="6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grpSp>
        <p:nvGrpSpPr>
          <p:cNvPr id="67" name="Group 23"/>
          <p:cNvGrpSpPr>
            <a:grpSpLocks/>
          </p:cNvGrpSpPr>
          <p:nvPr/>
        </p:nvGrpSpPr>
        <p:grpSpPr bwMode="auto">
          <a:xfrm>
            <a:off x="7035800" y="5562600"/>
            <a:ext cx="1866900" cy="800100"/>
            <a:chOff x="1920" y="1392"/>
            <a:chExt cx="1464" cy="504"/>
          </a:xfrm>
        </p:grpSpPr>
        <p:sp>
          <p:nvSpPr>
            <p:cNvPr id="68" name="Rectangle 24"/>
            <p:cNvSpPr>
              <a:spLocks noChangeArrowheads="1"/>
            </p:cNvSpPr>
            <p:nvPr/>
          </p:nvSpPr>
          <p:spPr bwMode="auto">
            <a:xfrm>
              <a:off x="1920" y="1392"/>
              <a:ext cx="1464" cy="29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en-US" sz="2400" b="1" dirty="0" smtClean="0"/>
                <a:t>I</a:t>
              </a:r>
              <a:r>
                <a:rPr lang="hu-HU" sz="2400" b="1" dirty="0" smtClean="0"/>
                <a:t>D3D</a:t>
              </a:r>
              <a:r>
                <a:rPr lang="en-US" sz="2400" b="1" dirty="0" smtClean="0"/>
                <a:t>11SS</a:t>
              </a:r>
              <a:endParaRPr lang="en-US" sz="2400" b="1" dirty="0"/>
            </a:p>
          </p:txBody>
        </p:sp>
        <p:sp>
          <p:nvSpPr>
            <p:cNvPr id="69" name="Rectangle 25"/>
            <p:cNvSpPr>
              <a:spLocks noChangeArrowheads="1"/>
            </p:cNvSpPr>
            <p:nvPr/>
          </p:nvSpPr>
          <p:spPr bwMode="auto">
            <a:xfrm>
              <a:off x="1920" y="1688"/>
              <a:ext cx="1464" cy="8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0" name="Rectangle 26"/>
            <p:cNvSpPr>
              <a:spLocks noChangeArrowheads="1"/>
            </p:cNvSpPr>
            <p:nvPr/>
          </p:nvSpPr>
          <p:spPr bwMode="auto">
            <a:xfrm>
              <a:off x="1920" y="1776"/>
              <a:ext cx="1464" cy="12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</p:grpSp>
      <p:sp>
        <p:nvSpPr>
          <p:cNvPr id="71" name="AutoShape 40"/>
          <p:cNvSpPr>
            <a:spLocks noChangeArrowheads="1"/>
          </p:cNvSpPr>
          <p:nvPr/>
        </p:nvSpPr>
        <p:spPr bwMode="auto">
          <a:xfrm>
            <a:off x="5905500" y="5867400"/>
            <a:ext cx="711200" cy="482600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2" name="AutoShape 41"/>
          <p:cNvCxnSpPr>
            <a:cxnSpLocks noChangeShapeType="1"/>
            <a:stCxn id="71" idx="3"/>
            <a:endCxn id="69" idx="1"/>
          </p:cNvCxnSpPr>
          <p:nvPr/>
        </p:nvCxnSpPr>
        <p:spPr bwMode="auto">
          <a:xfrm flipV="1">
            <a:off x="6629400" y="6102350"/>
            <a:ext cx="406400" cy="6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258830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err="1" smtClean="0"/>
              <a:t>Renderelési</a:t>
            </a:r>
            <a:r>
              <a:rPr lang="hu-HU" dirty="0" smtClean="0"/>
              <a:t> </a:t>
            </a:r>
            <a:r>
              <a:rPr lang="en-US" dirty="0" smtClean="0"/>
              <a:t>m</a:t>
            </a:r>
            <a:r>
              <a:rPr lang="hu-HU" dirty="0" smtClean="0"/>
              <a:t>ó</a:t>
            </a:r>
            <a:r>
              <a:rPr lang="en-US" dirty="0" err="1" smtClean="0"/>
              <a:t>dok</a:t>
            </a:r>
            <a:r>
              <a:rPr lang="hu-HU" dirty="0" smtClean="0"/>
              <a:t> </a:t>
            </a:r>
            <a:r>
              <a:rPr lang="en-US" dirty="0" smtClean="0"/>
              <a:t>[Mien]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Nem mindig ugyanúgy kell rajzolni egy entitást</a:t>
            </a:r>
          </a:p>
          <a:p>
            <a:pPr lvl="1" eaLnBrk="1" hangingPunct="1"/>
            <a:r>
              <a:rPr lang="hu-HU" dirty="0" smtClean="0"/>
              <a:t>pl. árnyék-térkép: csak a mélység kell</a:t>
            </a:r>
          </a:p>
          <a:p>
            <a:pPr eaLnBrk="1" hangingPunct="1"/>
            <a:r>
              <a:rPr lang="hu-HU" dirty="0" smtClean="0"/>
              <a:t>Klasszikus megoldás</a:t>
            </a:r>
          </a:p>
          <a:p>
            <a:pPr lvl="1" eaLnBrk="1" hangingPunct="1"/>
            <a:r>
              <a:rPr lang="hu-HU" dirty="0" smtClean="0"/>
              <a:t>lecserélni az összes </a:t>
            </a:r>
            <a:r>
              <a:rPr lang="hu-HU" dirty="0" err="1" smtClean="0"/>
              <a:t>Material-t</a:t>
            </a:r>
            <a:endParaRPr lang="hu-HU" dirty="0" smtClean="0"/>
          </a:p>
          <a:p>
            <a:pPr eaLnBrk="1" hangingPunct="1"/>
            <a:r>
              <a:rPr lang="hu-HU" dirty="0" smtClean="0"/>
              <a:t>Modern </a:t>
            </a:r>
            <a:r>
              <a:rPr lang="hu-HU" dirty="0" err="1" smtClean="0"/>
              <a:t>engineben</a:t>
            </a:r>
            <a:r>
              <a:rPr lang="hu-HU" dirty="0" smtClean="0"/>
              <a:t> gyakran kell </a:t>
            </a:r>
            <a:r>
              <a:rPr lang="en-US" dirty="0" smtClean="0"/>
              <a:t>v</a:t>
            </a:r>
            <a:r>
              <a:rPr lang="hu-HU" dirty="0" smtClean="0"/>
              <a:t>áltani</a:t>
            </a:r>
          </a:p>
          <a:p>
            <a:pPr lvl="1" eaLnBrk="1" hangingPunct="1"/>
            <a:r>
              <a:rPr lang="hu-HU" dirty="0" err="1" smtClean="0"/>
              <a:t>render</a:t>
            </a:r>
            <a:r>
              <a:rPr lang="hu-HU" dirty="0" smtClean="0"/>
              <a:t> </a:t>
            </a:r>
            <a:r>
              <a:rPr lang="hu-HU" dirty="0" err="1" smtClean="0"/>
              <a:t>target</a:t>
            </a:r>
            <a:r>
              <a:rPr lang="hu-HU" dirty="0" smtClean="0"/>
              <a:t>, </a:t>
            </a:r>
            <a:r>
              <a:rPr lang="hu-HU" dirty="0" err="1" smtClean="0"/>
              <a:t>multi-pass</a:t>
            </a:r>
            <a:r>
              <a:rPr lang="hu-HU" dirty="0" smtClean="0"/>
              <a:t> módszerek</a:t>
            </a:r>
          </a:p>
          <a:p>
            <a:pPr lvl="1" eaLnBrk="1" hangingPunct="1"/>
            <a:r>
              <a:rPr lang="hu-HU" dirty="0" smtClean="0"/>
              <a:t>építsük be</a:t>
            </a:r>
          </a:p>
          <a:p>
            <a:pPr lvl="1" eaLnBrk="1" hangingPunct="1"/>
            <a:r>
              <a:rPr lang="hu-HU" dirty="0" err="1" smtClean="0"/>
              <a:t>Mesh</a:t>
            </a:r>
            <a:r>
              <a:rPr lang="en-US" dirty="0" smtClean="0"/>
              <a:t>::Flip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hu-HU" dirty="0" smtClean="0"/>
              <a:t>kollekció</a:t>
            </a:r>
          </a:p>
          <a:p>
            <a:pPr lvl="2"/>
            <a:r>
              <a:rPr lang="hu-HU" dirty="0" smtClean="0"/>
              <a:t>minden </a:t>
            </a:r>
            <a:r>
              <a:rPr lang="hu-HU" dirty="0" err="1" smtClean="0"/>
              <a:t>Mien-hez</a:t>
            </a:r>
            <a:r>
              <a:rPr lang="hu-HU" dirty="0" smtClean="0"/>
              <a:t> egy </a:t>
            </a:r>
            <a:r>
              <a:rPr lang="hu-HU" dirty="0" err="1" smtClean="0"/>
              <a:t>Mesh</a:t>
            </a:r>
            <a:r>
              <a:rPr lang="en-US" dirty="0" smtClean="0"/>
              <a:t>::Shaded</a:t>
            </a:r>
          </a:p>
        </p:txBody>
      </p:sp>
    </p:spTree>
    <p:extLst>
      <p:ext uri="{BB962C8B-B14F-4D97-AF65-F5344CB8AC3E}">
        <p14:creationId xmlns:p14="http://schemas.microsoft.com/office/powerpoint/2010/main" val="28372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tud az </a:t>
            </a:r>
            <a:r>
              <a:rPr lang="hu-HU" dirty="0" err="1" smtClean="0"/>
              <a:t>Egg</a:t>
            </a:r>
            <a:r>
              <a:rPr lang="hu-HU" dirty="0" smtClean="0"/>
              <a:t>/</a:t>
            </a:r>
            <a:r>
              <a:rPr lang="hu-HU" dirty="0" err="1" smtClean="0"/>
              <a:t>Mesh</a:t>
            </a:r>
            <a:r>
              <a:rPr lang="hu-HU" dirty="0" smtClean="0"/>
              <a:t>? – többféle </a:t>
            </a:r>
            <a:r>
              <a:rPr lang="hu-HU" dirty="0" err="1" smtClean="0"/>
              <a:t>shaderrel</a:t>
            </a:r>
            <a:r>
              <a:rPr lang="hu-HU" dirty="0" smtClean="0"/>
              <a:t> </a:t>
            </a:r>
            <a:r>
              <a:rPr lang="hu-HU" dirty="0" err="1" smtClean="0"/>
              <a:t>renderelhető</a:t>
            </a:r>
            <a:r>
              <a:rPr lang="hu-HU" dirty="0" smtClean="0"/>
              <a:t> </a:t>
            </a:r>
            <a:r>
              <a:rPr lang="hu-HU" dirty="0" err="1" smtClean="0"/>
              <a:t>mesh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Mesh</a:t>
            </a:r>
            <a:r>
              <a:rPr lang="en-US" dirty="0" smtClean="0"/>
              <a:t>::</a:t>
            </a:r>
            <a:r>
              <a:rPr lang="hu-HU" dirty="0" err="1" smtClean="0"/>
              <a:t>Mien</a:t>
            </a:r>
            <a:endParaRPr lang="hu-HU" dirty="0" smtClean="0"/>
          </a:p>
          <a:p>
            <a:pPr lvl="1"/>
            <a:r>
              <a:rPr lang="hu-HU" dirty="0" smtClean="0"/>
              <a:t>üzemmód (képernyőre/</a:t>
            </a:r>
            <a:r>
              <a:rPr lang="hu-HU" dirty="0" err="1" smtClean="0"/>
              <a:t>deferred</a:t>
            </a:r>
            <a:r>
              <a:rPr lang="hu-HU" dirty="0" smtClean="0"/>
              <a:t> </a:t>
            </a:r>
            <a:r>
              <a:rPr lang="hu-HU" dirty="0" err="1" smtClean="0"/>
              <a:t>shading</a:t>
            </a:r>
            <a:r>
              <a:rPr lang="hu-HU" dirty="0" smtClean="0"/>
              <a:t> </a:t>
            </a:r>
            <a:r>
              <a:rPr lang="hu-HU" dirty="0" err="1" smtClean="0"/>
              <a:t>bufferbe</a:t>
            </a:r>
            <a:r>
              <a:rPr lang="hu-HU" dirty="0" smtClean="0"/>
              <a:t>/árnyéktérképbe/ etc.)</a:t>
            </a:r>
          </a:p>
          <a:p>
            <a:pPr lvl="1"/>
            <a:r>
              <a:rPr lang="hu-HU" dirty="0" smtClean="0"/>
              <a:t>ugyanazt az objektumot a különböző menetekben más </a:t>
            </a:r>
            <a:r>
              <a:rPr lang="hu-HU" dirty="0" err="1" smtClean="0"/>
              <a:t>shaderekkel</a:t>
            </a:r>
            <a:r>
              <a:rPr lang="hu-HU" dirty="0" smtClean="0"/>
              <a:t> kell </a:t>
            </a:r>
            <a:r>
              <a:rPr lang="hu-HU" dirty="0" err="1" smtClean="0"/>
              <a:t>renderelni</a:t>
            </a:r>
            <a:endParaRPr lang="hu-HU" dirty="0" smtClean="0"/>
          </a:p>
          <a:p>
            <a:r>
              <a:rPr lang="hu-HU" dirty="0" err="1" smtClean="0"/>
              <a:t>Mesh</a:t>
            </a:r>
            <a:r>
              <a:rPr lang="en-US" dirty="0" smtClean="0"/>
              <a:t>::</a:t>
            </a:r>
            <a:r>
              <a:rPr lang="hu-HU" dirty="0" smtClean="0"/>
              <a:t>Flip</a:t>
            </a:r>
          </a:p>
          <a:p>
            <a:pPr lvl="1"/>
            <a:r>
              <a:rPr lang="hu-HU" dirty="0" err="1" smtClean="0"/>
              <a:t>Mien</a:t>
            </a:r>
            <a:r>
              <a:rPr lang="hu-HU" dirty="0" smtClean="0"/>
              <a:t>+</a:t>
            </a:r>
            <a:r>
              <a:rPr lang="hu-HU" dirty="0" err="1" smtClean="0"/>
              <a:t>Shaded</a:t>
            </a:r>
            <a:r>
              <a:rPr lang="hu-HU" dirty="0" smtClean="0"/>
              <a:t> párok</a:t>
            </a:r>
          </a:p>
          <a:p>
            <a:pPr lvl="1"/>
            <a:r>
              <a:rPr lang="hu-HU" dirty="0" smtClean="0"/>
              <a:t>minden üzemmódhoz egy </a:t>
            </a:r>
            <a:r>
              <a:rPr lang="hu-HU" dirty="0" err="1" smtClean="0"/>
              <a:t>Mesh</a:t>
            </a:r>
            <a:r>
              <a:rPr lang="en-US" dirty="0" smtClean="0"/>
              <a:t>::</a:t>
            </a:r>
            <a:r>
              <a:rPr lang="hu-HU" dirty="0" err="1" smtClean="0"/>
              <a:t>Shaded</a:t>
            </a:r>
            <a:endParaRPr lang="hu-HU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2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Flip/</a:t>
            </a:r>
            <a:r>
              <a:rPr lang="hu-HU" dirty="0" err="1" smtClean="0"/>
              <a:t>Mien</a:t>
            </a:r>
            <a:endParaRPr lang="en-US" dirty="0" smtClean="0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228600" y="1676400"/>
            <a:ext cx="2743200" cy="1676400"/>
            <a:chOff x="144" y="1152"/>
            <a:chExt cx="1464" cy="1056"/>
          </a:xfrm>
        </p:grpSpPr>
        <p:sp>
          <p:nvSpPr>
            <p:cNvPr id="17460" name="Rectangle 5"/>
            <p:cNvSpPr>
              <a:spLocks noChangeArrowheads="1"/>
            </p:cNvSpPr>
            <p:nvPr/>
          </p:nvSpPr>
          <p:spPr bwMode="auto">
            <a:xfrm>
              <a:off x="144" y="1152"/>
              <a:ext cx="1464" cy="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hu-HU" sz="2400" b="1"/>
                <a:t>Entity</a:t>
              </a:r>
              <a:endParaRPr lang="en-US" sz="2400" b="1"/>
            </a:p>
          </p:txBody>
        </p:sp>
        <p:sp>
          <p:nvSpPr>
            <p:cNvPr id="17461" name="Rectangle 6"/>
            <p:cNvSpPr>
              <a:spLocks noChangeArrowheads="1"/>
            </p:cNvSpPr>
            <p:nvPr/>
          </p:nvSpPr>
          <p:spPr bwMode="auto">
            <a:xfrm>
              <a:off x="144" y="1448"/>
              <a:ext cx="1464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r>
                <a:rPr lang="en-US" sz="2000" dirty="0" smtClean="0"/>
                <a:t>m</a:t>
              </a:r>
              <a:r>
                <a:rPr lang="hu-HU" sz="2000" dirty="0" err="1" smtClean="0"/>
                <a:t>odelMatrix</a:t>
              </a:r>
              <a:endParaRPr lang="en-US" sz="2000" dirty="0"/>
            </a:p>
          </p:txBody>
        </p:sp>
        <p:sp>
          <p:nvSpPr>
            <p:cNvPr id="17462" name="Rectangle 7"/>
            <p:cNvSpPr>
              <a:spLocks noChangeArrowheads="1"/>
            </p:cNvSpPr>
            <p:nvPr/>
          </p:nvSpPr>
          <p:spPr bwMode="auto">
            <a:xfrm>
              <a:off x="144" y="1728"/>
              <a:ext cx="1464" cy="4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r>
                <a:rPr lang="hu-HU" sz="2000" dirty="0" err="1" smtClean="0"/>
                <a:t>render</a:t>
              </a:r>
              <a:r>
                <a:rPr lang="hu-HU" sz="2000" dirty="0" smtClean="0"/>
                <a:t>(</a:t>
              </a:r>
              <a:r>
                <a:rPr lang="hu-HU" sz="2000" b="1" dirty="0" err="1" smtClean="0">
                  <a:solidFill>
                    <a:srgbClr val="FFFF00"/>
                  </a:solidFill>
                </a:rPr>
                <a:t>mien</a:t>
              </a:r>
              <a:r>
                <a:rPr lang="hu-HU" sz="2000" dirty="0" smtClean="0"/>
                <a:t>, </a:t>
              </a:r>
            </a:p>
            <a:p>
              <a:r>
                <a:rPr lang="hu-HU" sz="2000" dirty="0" smtClean="0"/>
                <a:t>camera</a:t>
              </a:r>
              <a:r>
                <a:rPr lang="hu-HU" sz="2000" dirty="0"/>
                <a:t>, </a:t>
              </a:r>
              <a:r>
                <a:rPr lang="en-US" sz="2000" dirty="0" err="1" smtClean="0"/>
                <a:t>perObjCB</a:t>
              </a:r>
              <a:r>
                <a:rPr lang="hu-HU" sz="2000" dirty="0" smtClean="0"/>
                <a:t>)</a:t>
              </a:r>
              <a:endParaRPr lang="en-US" sz="2000" dirty="0"/>
            </a:p>
          </p:txBody>
        </p:sp>
      </p:grpSp>
      <p:cxnSp>
        <p:nvCxnSpPr>
          <p:cNvPr id="17412" name="AutoShape 16"/>
          <p:cNvCxnSpPr>
            <a:cxnSpLocks noChangeShapeType="1"/>
            <a:stCxn id="17461" idx="3"/>
            <a:endCxn id="17452" idx="1"/>
          </p:cNvCxnSpPr>
          <p:nvPr/>
        </p:nvCxnSpPr>
        <p:spPr bwMode="auto">
          <a:xfrm>
            <a:off x="2971800" y="2368550"/>
            <a:ext cx="876300" cy="228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cxnSp>
        <p:nvCxnSpPr>
          <p:cNvPr id="17413" name="AutoShape 17"/>
          <p:cNvCxnSpPr>
            <a:cxnSpLocks noChangeShapeType="1"/>
            <a:stCxn id="17452" idx="3"/>
            <a:endCxn id="17449" idx="1"/>
          </p:cNvCxnSpPr>
          <p:nvPr/>
        </p:nvCxnSpPr>
        <p:spPr bwMode="auto">
          <a:xfrm flipV="1">
            <a:off x="6172200" y="2368550"/>
            <a:ext cx="609600" cy="228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cxnSp>
        <p:nvCxnSpPr>
          <p:cNvPr id="17417" name="AutoShape 28"/>
          <p:cNvCxnSpPr>
            <a:cxnSpLocks noChangeShapeType="1"/>
            <a:stCxn id="17453" idx="2"/>
            <a:endCxn id="17457" idx="0"/>
          </p:cNvCxnSpPr>
          <p:nvPr/>
        </p:nvCxnSpPr>
        <p:spPr bwMode="auto">
          <a:xfrm flipH="1">
            <a:off x="4743450" y="3048000"/>
            <a:ext cx="266700" cy="876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3848100" y="2057400"/>
            <a:ext cx="2324100" cy="990600"/>
            <a:chOff x="144" y="1152"/>
            <a:chExt cx="1464" cy="624"/>
          </a:xfrm>
        </p:grpSpPr>
        <p:sp>
          <p:nvSpPr>
            <p:cNvPr id="17451" name="Rectangle 32"/>
            <p:cNvSpPr>
              <a:spLocks noChangeArrowheads="1"/>
            </p:cNvSpPr>
            <p:nvPr/>
          </p:nvSpPr>
          <p:spPr bwMode="auto">
            <a:xfrm>
              <a:off x="144" y="1152"/>
              <a:ext cx="1464" cy="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hu-HU" sz="2400" b="1" dirty="0" err="1" smtClean="0"/>
                <a:t>Mesh</a:t>
              </a:r>
              <a:r>
                <a:rPr lang="en-US" sz="2400" b="1" dirty="0" smtClean="0"/>
                <a:t>::Shaded</a:t>
              </a:r>
              <a:endParaRPr lang="en-US" sz="2400" b="1" dirty="0"/>
            </a:p>
          </p:txBody>
        </p:sp>
        <p:sp>
          <p:nvSpPr>
            <p:cNvPr id="17452" name="Rectangle 33"/>
            <p:cNvSpPr>
              <a:spLocks noChangeArrowheads="1"/>
            </p:cNvSpPr>
            <p:nvPr/>
          </p:nvSpPr>
          <p:spPr bwMode="auto">
            <a:xfrm>
              <a:off x="144" y="1448"/>
              <a:ext cx="1464" cy="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7453" name="Rectangle 34"/>
            <p:cNvSpPr>
              <a:spLocks noChangeArrowheads="1"/>
            </p:cNvSpPr>
            <p:nvPr/>
          </p:nvSpPr>
          <p:spPr bwMode="auto">
            <a:xfrm>
              <a:off x="144" y="1536"/>
              <a:ext cx="1464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r>
                <a:rPr lang="en-US" sz="2000" dirty="0" smtClean="0"/>
                <a:t>draw(</a:t>
              </a:r>
              <a:r>
                <a:rPr lang="hu-HU" sz="2000" dirty="0" smtClean="0"/>
                <a:t>)</a:t>
              </a:r>
              <a:endParaRPr lang="en-US" sz="2000" dirty="0"/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781800" y="1828800"/>
            <a:ext cx="2133600" cy="990600"/>
            <a:chOff x="144" y="1152"/>
            <a:chExt cx="1464" cy="624"/>
          </a:xfrm>
        </p:grpSpPr>
        <p:sp>
          <p:nvSpPr>
            <p:cNvPr id="17448" name="Rectangle 36"/>
            <p:cNvSpPr>
              <a:spLocks noChangeArrowheads="1"/>
            </p:cNvSpPr>
            <p:nvPr/>
          </p:nvSpPr>
          <p:spPr bwMode="auto">
            <a:xfrm>
              <a:off x="144" y="1152"/>
              <a:ext cx="1464" cy="29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en-US" sz="2400" b="1" dirty="0" smtClean="0"/>
                <a:t>Mesh::Indexed</a:t>
              </a:r>
              <a:endParaRPr lang="en-US" sz="2400" b="1" dirty="0"/>
            </a:p>
          </p:txBody>
        </p:sp>
        <p:sp>
          <p:nvSpPr>
            <p:cNvPr id="17449" name="Rectangle 37"/>
            <p:cNvSpPr>
              <a:spLocks noChangeArrowheads="1"/>
            </p:cNvSpPr>
            <p:nvPr/>
          </p:nvSpPr>
          <p:spPr bwMode="auto">
            <a:xfrm>
              <a:off x="144" y="1448"/>
              <a:ext cx="1464" cy="8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7450" name="Rectangle 38"/>
            <p:cNvSpPr>
              <a:spLocks noChangeArrowheads="1"/>
            </p:cNvSpPr>
            <p:nvPr/>
          </p:nvSpPr>
          <p:spPr bwMode="auto">
            <a:xfrm>
              <a:off x="144" y="1536"/>
              <a:ext cx="1464" cy="24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r>
                <a:rPr lang="hu-HU" sz="2000" dirty="0" err="1" smtClean="0"/>
                <a:t>draw</a:t>
              </a:r>
              <a:r>
                <a:rPr lang="hu-HU" sz="2000" dirty="0" smtClean="0"/>
                <a:t> ()</a:t>
              </a:r>
              <a:endParaRPr lang="en-US" sz="2000" dirty="0"/>
            </a:p>
          </p:txBody>
        </p:sp>
      </p:grpSp>
      <p:grpSp>
        <p:nvGrpSpPr>
          <p:cNvPr id="8" name="Group 51"/>
          <p:cNvGrpSpPr>
            <a:grpSpLocks/>
          </p:cNvGrpSpPr>
          <p:nvPr/>
        </p:nvGrpSpPr>
        <p:grpSpPr bwMode="auto">
          <a:xfrm rot="19315764">
            <a:off x="2333434" y="900178"/>
            <a:ext cx="1600200" cy="461963"/>
            <a:chOff x="480" y="2063"/>
            <a:chExt cx="1008" cy="291"/>
          </a:xfrm>
        </p:grpSpPr>
        <p:sp>
          <p:nvSpPr>
            <p:cNvPr id="17443" name="Line 49"/>
            <p:cNvSpPr>
              <a:spLocks noChangeShapeType="1"/>
            </p:cNvSpPr>
            <p:nvPr/>
          </p:nvSpPr>
          <p:spPr bwMode="auto">
            <a:xfrm>
              <a:off x="480" y="2304"/>
              <a:ext cx="1008" cy="0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Text Box 50"/>
            <p:cNvSpPr txBox="1">
              <a:spLocks noChangeArrowheads="1"/>
            </p:cNvSpPr>
            <p:nvPr/>
          </p:nvSpPr>
          <p:spPr bwMode="auto">
            <a:xfrm>
              <a:off x="671" y="2063"/>
              <a:ext cx="524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med"/>
            </a:ln>
          </p:spPr>
          <p:txBody>
            <a:bodyPr wrap="none">
              <a:spAutoFit/>
            </a:bodyPr>
            <a:lstStyle/>
            <a:p>
              <a:r>
                <a:rPr lang="hu-HU" sz="2400" b="1" dirty="0" err="1" smtClean="0">
                  <a:solidFill>
                    <a:schemeClr val="hlink"/>
                  </a:solidFill>
                </a:rPr>
                <a:t>draw</a:t>
              </a:r>
              <a:endParaRPr lang="en-US" sz="2400" b="1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9" name="Group 52"/>
          <p:cNvGrpSpPr>
            <a:grpSpLocks/>
          </p:cNvGrpSpPr>
          <p:nvPr/>
        </p:nvGrpSpPr>
        <p:grpSpPr bwMode="auto">
          <a:xfrm rot="3398505">
            <a:off x="38100" y="800100"/>
            <a:ext cx="1600200" cy="457200"/>
            <a:chOff x="480" y="2064"/>
            <a:chExt cx="1008" cy="288"/>
          </a:xfrm>
        </p:grpSpPr>
        <p:sp>
          <p:nvSpPr>
            <p:cNvPr id="17441" name="Line 53"/>
            <p:cNvSpPr>
              <a:spLocks noChangeShapeType="1"/>
            </p:cNvSpPr>
            <p:nvPr/>
          </p:nvSpPr>
          <p:spPr bwMode="auto">
            <a:xfrm>
              <a:off x="480" y="2304"/>
              <a:ext cx="1008" cy="0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2" name="Text Box 54"/>
            <p:cNvSpPr txBox="1">
              <a:spLocks noChangeArrowheads="1"/>
            </p:cNvSpPr>
            <p:nvPr/>
          </p:nvSpPr>
          <p:spPr bwMode="auto">
            <a:xfrm>
              <a:off x="576" y="2064"/>
              <a:ext cx="71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med"/>
            </a:ln>
          </p:spPr>
          <p:txBody>
            <a:bodyPr wrap="none">
              <a:spAutoFit/>
            </a:bodyPr>
            <a:lstStyle/>
            <a:p>
              <a:r>
                <a:rPr lang="hu-HU" sz="2400" b="1" dirty="0" err="1">
                  <a:solidFill>
                    <a:schemeClr val="hlink"/>
                  </a:solidFill>
                </a:rPr>
                <a:t>render</a:t>
              </a:r>
              <a:endParaRPr lang="en-US" sz="2400" b="1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11" name="Group 59"/>
          <p:cNvGrpSpPr>
            <a:grpSpLocks/>
          </p:cNvGrpSpPr>
          <p:nvPr/>
        </p:nvGrpSpPr>
        <p:grpSpPr bwMode="auto">
          <a:xfrm rot="4726094">
            <a:off x="3747226" y="3203095"/>
            <a:ext cx="1159501" cy="461963"/>
            <a:chOff x="-23" y="2256"/>
            <a:chExt cx="1382" cy="291"/>
          </a:xfrm>
        </p:grpSpPr>
        <p:sp>
          <p:nvSpPr>
            <p:cNvPr id="17437" name="Line 60"/>
            <p:cNvSpPr>
              <a:spLocks noChangeShapeType="1"/>
            </p:cNvSpPr>
            <p:nvPr/>
          </p:nvSpPr>
          <p:spPr bwMode="auto">
            <a:xfrm flipV="1">
              <a:off x="96" y="2494"/>
              <a:ext cx="1200" cy="2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8" name="Text Box 61"/>
            <p:cNvSpPr txBox="1">
              <a:spLocks noChangeArrowheads="1"/>
            </p:cNvSpPr>
            <p:nvPr/>
          </p:nvSpPr>
          <p:spPr bwMode="auto">
            <a:xfrm>
              <a:off x="-23" y="2256"/>
              <a:ext cx="1382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med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chemeClr val="hlink"/>
                  </a:solidFill>
                </a:rPr>
                <a:t>commit</a:t>
              </a:r>
              <a:endParaRPr lang="en-US" sz="2400" b="1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13" name="Group 71"/>
          <p:cNvGrpSpPr>
            <a:grpSpLocks/>
          </p:cNvGrpSpPr>
          <p:nvPr/>
        </p:nvGrpSpPr>
        <p:grpSpPr bwMode="auto">
          <a:xfrm>
            <a:off x="5638800" y="2438400"/>
            <a:ext cx="1524000" cy="461963"/>
            <a:chOff x="96" y="2257"/>
            <a:chExt cx="1200" cy="291"/>
          </a:xfrm>
        </p:grpSpPr>
        <p:sp>
          <p:nvSpPr>
            <p:cNvPr id="17431" name="Line 72"/>
            <p:cNvSpPr>
              <a:spLocks noChangeShapeType="1"/>
            </p:cNvSpPr>
            <p:nvPr/>
          </p:nvSpPr>
          <p:spPr bwMode="auto">
            <a:xfrm flipV="1">
              <a:off x="96" y="2494"/>
              <a:ext cx="1200" cy="2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Text Box 73"/>
            <p:cNvSpPr txBox="1">
              <a:spLocks noChangeArrowheads="1"/>
            </p:cNvSpPr>
            <p:nvPr/>
          </p:nvSpPr>
          <p:spPr bwMode="auto">
            <a:xfrm>
              <a:off x="703" y="2257"/>
              <a:ext cx="446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med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chemeClr val="hlink"/>
                  </a:solidFill>
                </a:rPr>
                <a:t>draw</a:t>
              </a:r>
              <a:endParaRPr lang="en-US" sz="2400" b="1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57" name="Group 31"/>
          <p:cNvGrpSpPr>
            <a:grpSpLocks/>
          </p:cNvGrpSpPr>
          <p:nvPr/>
        </p:nvGrpSpPr>
        <p:grpSpPr bwMode="auto">
          <a:xfrm>
            <a:off x="3733800" y="381000"/>
            <a:ext cx="2324100" cy="990600"/>
            <a:chOff x="144" y="1152"/>
            <a:chExt cx="1464" cy="624"/>
          </a:xfrm>
        </p:grpSpPr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>
              <a:off x="144" y="1152"/>
              <a:ext cx="1464" cy="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hu-HU" sz="2400" b="1" dirty="0" err="1" smtClean="0"/>
                <a:t>Mesh</a:t>
              </a:r>
              <a:r>
                <a:rPr lang="en-US" sz="2400" b="1" dirty="0" smtClean="0"/>
                <a:t>::</a:t>
              </a:r>
              <a:r>
                <a:rPr lang="hu-HU" sz="2400" b="1" dirty="0" smtClean="0"/>
                <a:t>Flip</a:t>
              </a:r>
              <a:endParaRPr lang="en-US" sz="2400" b="1" dirty="0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>
              <a:off x="144" y="1448"/>
              <a:ext cx="1464" cy="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>
              <a:off x="144" y="1536"/>
              <a:ext cx="1464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r>
                <a:rPr lang="en-US" sz="2000" dirty="0" smtClean="0"/>
                <a:t>draw</a:t>
              </a:r>
              <a:r>
                <a:rPr lang="hu-HU" sz="2000" dirty="0" smtClean="0"/>
                <a:t>(</a:t>
              </a:r>
              <a:r>
                <a:rPr lang="hu-HU" sz="2000" b="1" dirty="0" smtClean="0">
                  <a:solidFill>
                    <a:srgbClr val="FFFF00"/>
                  </a:solidFill>
                </a:rPr>
                <a:t>mien</a:t>
              </a:r>
              <a:r>
                <a:rPr lang="hu-HU" sz="2000" dirty="0" smtClean="0"/>
                <a:t>)</a:t>
              </a:r>
              <a:endParaRPr lang="en-US" sz="2000" dirty="0"/>
            </a:p>
          </p:txBody>
        </p:sp>
      </p:grpSp>
      <p:sp>
        <p:nvSpPr>
          <p:cNvPr id="64" name="AutoShape 40"/>
          <p:cNvSpPr>
            <a:spLocks noChangeArrowheads="1"/>
          </p:cNvSpPr>
          <p:nvPr/>
        </p:nvSpPr>
        <p:spPr bwMode="auto">
          <a:xfrm rot="4233732">
            <a:off x="4593175" y="1427904"/>
            <a:ext cx="524839" cy="344592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" name="AutoShape 41"/>
          <p:cNvCxnSpPr>
            <a:cxnSpLocks noChangeShapeType="1"/>
            <a:stCxn id="64" idx="3"/>
            <a:endCxn id="17451" idx="0"/>
          </p:cNvCxnSpPr>
          <p:nvPr/>
        </p:nvCxnSpPr>
        <p:spPr bwMode="auto">
          <a:xfrm>
            <a:off x="4942923" y="1847662"/>
            <a:ext cx="67227" cy="2097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grpSp>
        <p:nvGrpSpPr>
          <p:cNvPr id="69" name="Group 51"/>
          <p:cNvGrpSpPr>
            <a:grpSpLocks/>
          </p:cNvGrpSpPr>
          <p:nvPr/>
        </p:nvGrpSpPr>
        <p:grpSpPr bwMode="auto">
          <a:xfrm rot="3885589">
            <a:off x="3794582" y="1425780"/>
            <a:ext cx="1271292" cy="461963"/>
            <a:chOff x="480" y="2063"/>
            <a:chExt cx="1008" cy="291"/>
          </a:xfrm>
        </p:grpSpPr>
        <p:sp>
          <p:nvSpPr>
            <p:cNvPr id="70" name="Line 49"/>
            <p:cNvSpPr>
              <a:spLocks noChangeShapeType="1"/>
            </p:cNvSpPr>
            <p:nvPr/>
          </p:nvSpPr>
          <p:spPr bwMode="auto">
            <a:xfrm>
              <a:off x="480" y="2304"/>
              <a:ext cx="1008" cy="0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Text Box 50"/>
            <p:cNvSpPr txBox="1">
              <a:spLocks noChangeArrowheads="1"/>
            </p:cNvSpPr>
            <p:nvPr/>
          </p:nvSpPr>
          <p:spPr bwMode="auto">
            <a:xfrm>
              <a:off x="671" y="2063"/>
              <a:ext cx="524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med"/>
            </a:ln>
          </p:spPr>
          <p:txBody>
            <a:bodyPr wrap="none">
              <a:spAutoFit/>
            </a:bodyPr>
            <a:lstStyle/>
            <a:p>
              <a:r>
                <a:rPr lang="hu-HU" sz="2400" b="1" dirty="0" err="1" smtClean="0">
                  <a:solidFill>
                    <a:schemeClr val="hlink"/>
                  </a:solidFill>
                </a:rPr>
                <a:t>draw</a:t>
              </a:r>
              <a:endParaRPr lang="en-US" sz="2400" b="1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66" name="Group 39"/>
          <p:cNvGrpSpPr>
            <a:grpSpLocks/>
          </p:cNvGrpSpPr>
          <p:nvPr/>
        </p:nvGrpSpPr>
        <p:grpSpPr bwMode="auto">
          <a:xfrm>
            <a:off x="3581400" y="3924299"/>
            <a:ext cx="2324100" cy="2545511"/>
            <a:chOff x="2112" y="2472"/>
            <a:chExt cx="1464" cy="600"/>
          </a:xfrm>
        </p:grpSpPr>
        <p:sp>
          <p:nvSpPr>
            <p:cNvPr id="67" name="Rectangle 20"/>
            <p:cNvSpPr>
              <a:spLocks noChangeArrowheads="1"/>
            </p:cNvSpPr>
            <p:nvPr/>
          </p:nvSpPr>
          <p:spPr bwMode="auto">
            <a:xfrm>
              <a:off x="2112" y="2472"/>
              <a:ext cx="1464" cy="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hu-HU" sz="2400" b="1"/>
                <a:t>Material</a:t>
              </a:r>
              <a:endParaRPr lang="en-US" sz="2400" b="1"/>
            </a:p>
          </p:txBody>
        </p:sp>
        <p:sp>
          <p:nvSpPr>
            <p:cNvPr id="68" name="Rectangle 21"/>
            <p:cNvSpPr>
              <a:spLocks noChangeArrowheads="1"/>
            </p:cNvSpPr>
            <p:nvPr/>
          </p:nvSpPr>
          <p:spPr bwMode="auto">
            <a:xfrm>
              <a:off x="2112" y="2746"/>
              <a:ext cx="1464" cy="15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r>
                <a:rPr lang="en-US" sz="2000" dirty="0" smtClean="0"/>
                <a:t>VS, GS, PS, …</a:t>
              </a:r>
              <a:endParaRPr lang="en-US" sz="2000" dirty="0"/>
            </a:p>
          </p:txBody>
        </p:sp>
        <p:sp>
          <p:nvSpPr>
            <p:cNvPr id="72" name="Rectangle 22"/>
            <p:cNvSpPr>
              <a:spLocks noChangeArrowheads="1"/>
            </p:cNvSpPr>
            <p:nvPr/>
          </p:nvSpPr>
          <p:spPr bwMode="auto">
            <a:xfrm>
              <a:off x="2112" y="2832"/>
              <a:ext cx="1464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r>
                <a:rPr lang="en-US" sz="2000" dirty="0" smtClean="0"/>
                <a:t>commit</a:t>
              </a:r>
              <a:r>
                <a:rPr lang="hu-HU" sz="2000" dirty="0" smtClean="0"/>
                <a:t>()</a:t>
              </a:r>
              <a:endParaRPr lang="en-US" sz="2000" dirty="0"/>
            </a:p>
          </p:txBody>
        </p:sp>
      </p:grpSp>
      <p:grpSp>
        <p:nvGrpSpPr>
          <p:cNvPr id="73" name="Group 23"/>
          <p:cNvGrpSpPr>
            <a:grpSpLocks/>
          </p:cNvGrpSpPr>
          <p:nvPr/>
        </p:nvGrpSpPr>
        <p:grpSpPr bwMode="auto">
          <a:xfrm>
            <a:off x="7048500" y="3886200"/>
            <a:ext cx="1866900" cy="800100"/>
            <a:chOff x="1920" y="1392"/>
            <a:chExt cx="1464" cy="504"/>
          </a:xfrm>
        </p:grpSpPr>
        <p:sp>
          <p:nvSpPr>
            <p:cNvPr id="74" name="Rectangle 24"/>
            <p:cNvSpPr>
              <a:spLocks noChangeArrowheads="1"/>
            </p:cNvSpPr>
            <p:nvPr/>
          </p:nvSpPr>
          <p:spPr bwMode="auto">
            <a:xfrm>
              <a:off x="1920" y="1392"/>
              <a:ext cx="1464" cy="29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en-US" sz="2400" b="1" dirty="0" smtClean="0"/>
                <a:t>I</a:t>
              </a:r>
              <a:r>
                <a:rPr lang="hu-HU" sz="2400" b="1" dirty="0" smtClean="0"/>
                <a:t>D3D</a:t>
              </a:r>
              <a:r>
                <a:rPr lang="en-US" sz="2400" b="1" dirty="0" smtClean="0"/>
                <a:t>11SRV</a:t>
              </a:r>
              <a:endParaRPr lang="en-US" sz="2400" b="1" dirty="0"/>
            </a:p>
          </p:txBody>
        </p:sp>
        <p:sp>
          <p:nvSpPr>
            <p:cNvPr id="75" name="Rectangle 25"/>
            <p:cNvSpPr>
              <a:spLocks noChangeArrowheads="1"/>
            </p:cNvSpPr>
            <p:nvPr/>
          </p:nvSpPr>
          <p:spPr bwMode="auto">
            <a:xfrm>
              <a:off x="1920" y="1688"/>
              <a:ext cx="1464" cy="8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6" name="Rectangle 26"/>
            <p:cNvSpPr>
              <a:spLocks noChangeArrowheads="1"/>
            </p:cNvSpPr>
            <p:nvPr/>
          </p:nvSpPr>
          <p:spPr bwMode="auto">
            <a:xfrm>
              <a:off x="1920" y="1776"/>
              <a:ext cx="1464" cy="12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</p:grpSp>
      <p:sp>
        <p:nvSpPr>
          <p:cNvPr id="77" name="AutoShape 40"/>
          <p:cNvSpPr>
            <a:spLocks noChangeArrowheads="1"/>
          </p:cNvSpPr>
          <p:nvPr/>
        </p:nvSpPr>
        <p:spPr bwMode="auto">
          <a:xfrm>
            <a:off x="5918200" y="4191000"/>
            <a:ext cx="711200" cy="482600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8" name="AutoShape 41"/>
          <p:cNvCxnSpPr>
            <a:cxnSpLocks noChangeShapeType="1"/>
            <a:stCxn id="77" idx="3"/>
            <a:endCxn id="75" idx="1"/>
          </p:cNvCxnSpPr>
          <p:nvPr/>
        </p:nvCxnSpPr>
        <p:spPr bwMode="auto">
          <a:xfrm flipV="1">
            <a:off x="6642100" y="4425950"/>
            <a:ext cx="406400" cy="6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grpSp>
        <p:nvGrpSpPr>
          <p:cNvPr id="79" name="Group 23"/>
          <p:cNvGrpSpPr>
            <a:grpSpLocks/>
          </p:cNvGrpSpPr>
          <p:nvPr/>
        </p:nvGrpSpPr>
        <p:grpSpPr bwMode="auto">
          <a:xfrm>
            <a:off x="7045228" y="4717691"/>
            <a:ext cx="1866900" cy="800100"/>
            <a:chOff x="1920" y="1392"/>
            <a:chExt cx="1464" cy="504"/>
          </a:xfrm>
        </p:grpSpPr>
        <p:sp>
          <p:nvSpPr>
            <p:cNvPr id="80" name="Rectangle 24"/>
            <p:cNvSpPr>
              <a:spLocks noChangeArrowheads="1"/>
            </p:cNvSpPr>
            <p:nvPr/>
          </p:nvSpPr>
          <p:spPr bwMode="auto">
            <a:xfrm>
              <a:off x="1920" y="1392"/>
              <a:ext cx="1464" cy="29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en-US" sz="2400" b="1" dirty="0" smtClean="0"/>
                <a:t>I</a:t>
              </a:r>
              <a:r>
                <a:rPr lang="hu-HU" sz="2400" b="1" dirty="0" smtClean="0"/>
                <a:t>D3D</a:t>
              </a:r>
              <a:r>
                <a:rPr lang="en-US" sz="2400" b="1" dirty="0" smtClean="0"/>
                <a:t>11CB</a:t>
              </a:r>
              <a:endParaRPr lang="en-US" sz="2400" b="1" dirty="0"/>
            </a:p>
          </p:txBody>
        </p:sp>
        <p:sp>
          <p:nvSpPr>
            <p:cNvPr id="81" name="Rectangle 25"/>
            <p:cNvSpPr>
              <a:spLocks noChangeArrowheads="1"/>
            </p:cNvSpPr>
            <p:nvPr/>
          </p:nvSpPr>
          <p:spPr bwMode="auto">
            <a:xfrm>
              <a:off x="1920" y="1688"/>
              <a:ext cx="1464" cy="8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82" name="Rectangle 26"/>
            <p:cNvSpPr>
              <a:spLocks noChangeArrowheads="1"/>
            </p:cNvSpPr>
            <p:nvPr/>
          </p:nvSpPr>
          <p:spPr bwMode="auto">
            <a:xfrm>
              <a:off x="1920" y="1776"/>
              <a:ext cx="1464" cy="12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</p:grpSp>
      <p:sp>
        <p:nvSpPr>
          <p:cNvPr id="83" name="AutoShape 40"/>
          <p:cNvSpPr>
            <a:spLocks noChangeArrowheads="1"/>
          </p:cNvSpPr>
          <p:nvPr/>
        </p:nvSpPr>
        <p:spPr bwMode="auto">
          <a:xfrm>
            <a:off x="5914928" y="5022491"/>
            <a:ext cx="711200" cy="482600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4" name="AutoShape 41"/>
          <p:cNvCxnSpPr>
            <a:cxnSpLocks noChangeShapeType="1"/>
            <a:stCxn id="83" idx="3"/>
            <a:endCxn id="81" idx="1"/>
          </p:cNvCxnSpPr>
          <p:nvPr/>
        </p:nvCxnSpPr>
        <p:spPr bwMode="auto">
          <a:xfrm flipV="1">
            <a:off x="6638828" y="5257441"/>
            <a:ext cx="406400" cy="6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grpSp>
        <p:nvGrpSpPr>
          <p:cNvPr id="85" name="Group 23"/>
          <p:cNvGrpSpPr>
            <a:grpSpLocks/>
          </p:cNvGrpSpPr>
          <p:nvPr/>
        </p:nvGrpSpPr>
        <p:grpSpPr bwMode="auto">
          <a:xfrm>
            <a:off x="7035800" y="5562600"/>
            <a:ext cx="1866900" cy="800100"/>
            <a:chOff x="1920" y="1392"/>
            <a:chExt cx="1464" cy="504"/>
          </a:xfrm>
        </p:grpSpPr>
        <p:sp>
          <p:nvSpPr>
            <p:cNvPr id="86" name="Rectangle 24"/>
            <p:cNvSpPr>
              <a:spLocks noChangeArrowheads="1"/>
            </p:cNvSpPr>
            <p:nvPr/>
          </p:nvSpPr>
          <p:spPr bwMode="auto">
            <a:xfrm>
              <a:off x="1920" y="1392"/>
              <a:ext cx="1464" cy="29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en-US" sz="2400" b="1" dirty="0" smtClean="0"/>
                <a:t>I</a:t>
              </a:r>
              <a:r>
                <a:rPr lang="hu-HU" sz="2400" b="1" dirty="0" smtClean="0"/>
                <a:t>D3D</a:t>
              </a:r>
              <a:r>
                <a:rPr lang="en-US" sz="2400" b="1" dirty="0" smtClean="0"/>
                <a:t>11SS</a:t>
              </a:r>
              <a:endParaRPr lang="en-US" sz="2400" b="1" dirty="0"/>
            </a:p>
          </p:txBody>
        </p:sp>
        <p:sp>
          <p:nvSpPr>
            <p:cNvPr id="87" name="Rectangle 25"/>
            <p:cNvSpPr>
              <a:spLocks noChangeArrowheads="1"/>
            </p:cNvSpPr>
            <p:nvPr/>
          </p:nvSpPr>
          <p:spPr bwMode="auto">
            <a:xfrm>
              <a:off x="1920" y="1688"/>
              <a:ext cx="1464" cy="8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88" name="Rectangle 26"/>
            <p:cNvSpPr>
              <a:spLocks noChangeArrowheads="1"/>
            </p:cNvSpPr>
            <p:nvPr/>
          </p:nvSpPr>
          <p:spPr bwMode="auto">
            <a:xfrm>
              <a:off x="1920" y="1776"/>
              <a:ext cx="1464" cy="12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</p:grpSp>
      <p:sp>
        <p:nvSpPr>
          <p:cNvPr id="89" name="AutoShape 40"/>
          <p:cNvSpPr>
            <a:spLocks noChangeArrowheads="1"/>
          </p:cNvSpPr>
          <p:nvPr/>
        </p:nvSpPr>
        <p:spPr bwMode="auto">
          <a:xfrm>
            <a:off x="5905500" y="5867400"/>
            <a:ext cx="711200" cy="482600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0" name="AutoShape 41"/>
          <p:cNvCxnSpPr>
            <a:cxnSpLocks noChangeShapeType="1"/>
            <a:stCxn id="89" idx="3"/>
            <a:endCxn id="87" idx="1"/>
          </p:cNvCxnSpPr>
          <p:nvPr/>
        </p:nvCxnSpPr>
        <p:spPr bwMode="auto">
          <a:xfrm flipV="1">
            <a:off x="6629400" y="6102350"/>
            <a:ext cx="406400" cy="6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227579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Többanyagos </a:t>
            </a:r>
            <a:r>
              <a:rPr lang="hu-HU" dirty="0" err="1" smtClean="0"/>
              <a:t>mesh</a:t>
            </a:r>
            <a:r>
              <a:rPr lang="hu-HU" dirty="0" smtClean="0"/>
              <a:t> </a:t>
            </a:r>
            <a:r>
              <a:rPr lang="en-US" dirty="0" smtClean="0"/>
              <a:t>[M</a:t>
            </a:r>
            <a:r>
              <a:rPr lang="hu-HU" dirty="0" smtClean="0"/>
              <a:t>ulti</a:t>
            </a:r>
            <a:r>
              <a:rPr lang="en-US" dirty="0" smtClean="0"/>
              <a:t>]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dirty="0" err="1" smtClean="0"/>
              <a:t>submeshek</a:t>
            </a:r>
            <a:r>
              <a:rPr lang="hu-HU" dirty="0" smtClean="0"/>
              <a:t> gyűjteménye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003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tud az </a:t>
            </a:r>
            <a:r>
              <a:rPr lang="hu-HU" dirty="0" err="1" smtClean="0"/>
              <a:t>Egg</a:t>
            </a:r>
            <a:r>
              <a:rPr lang="hu-HU" dirty="0" smtClean="0"/>
              <a:t>/</a:t>
            </a:r>
            <a:r>
              <a:rPr lang="hu-HU" dirty="0" err="1" smtClean="0"/>
              <a:t>Mesh</a:t>
            </a:r>
            <a:r>
              <a:rPr lang="hu-HU" dirty="0" smtClean="0"/>
              <a:t>? – </a:t>
            </a:r>
            <a:r>
              <a:rPr lang="en-US" dirty="0" smtClean="0"/>
              <a:t>bet</a:t>
            </a:r>
            <a:r>
              <a:rPr lang="hu-HU" dirty="0" smtClean="0"/>
              <a:t>öltés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Mesh</a:t>
            </a:r>
            <a:r>
              <a:rPr lang="en-US" dirty="0" smtClean="0"/>
              <a:t>::</a:t>
            </a:r>
            <a:r>
              <a:rPr lang="hu-HU" dirty="0" err="1" smtClean="0"/>
              <a:t>Importer</a:t>
            </a:r>
            <a:endParaRPr lang="hu-HU" dirty="0" smtClean="0"/>
          </a:p>
          <a:p>
            <a:pPr lvl="1"/>
            <a:r>
              <a:rPr lang="hu-HU" dirty="0" err="1" smtClean="0"/>
              <a:t>AssImp</a:t>
            </a:r>
            <a:r>
              <a:rPr lang="hu-HU" dirty="0" smtClean="0"/>
              <a:t> könyvtár</a:t>
            </a:r>
            <a:endParaRPr lang="en-US" dirty="0" smtClean="0"/>
          </a:p>
          <a:p>
            <a:pPr lvl="2"/>
            <a:r>
              <a:rPr lang="en-US" dirty="0" err="1" smtClean="0"/>
              <a:t>mindent</a:t>
            </a:r>
            <a:r>
              <a:rPr lang="en-US" dirty="0" smtClean="0"/>
              <a:t> bet</a:t>
            </a:r>
            <a:r>
              <a:rPr lang="hu-HU" dirty="0" smtClean="0"/>
              <a:t>ölt</a:t>
            </a:r>
          </a:p>
          <a:p>
            <a:pPr lvl="2"/>
            <a:r>
              <a:rPr lang="hu-HU" dirty="0" err="1" smtClean="0"/>
              <a:t>aiMesh-t</a:t>
            </a:r>
            <a:r>
              <a:rPr lang="hu-HU" dirty="0" smtClean="0"/>
              <a:t> kapunk</a:t>
            </a:r>
          </a:p>
          <a:p>
            <a:pPr lvl="1"/>
            <a:r>
              <a:rPr lang="hu-HU" dirty="0" err="1" smtClean="0"/>
              <a:t>Mesh</a:t>
            </a:r>
            <a:r>
              <a:rPr lang="en-US" dirty="0" smtClean="0"/>
              <a:t>::Importer::</a:t>
            </a:r>
            <a:r>
              <a:rPr lang="en-US" dirty="0" err="1" smtClean="0"/>
              <a:t>fromAiMesh</a:t>
            </a:r>
            <a:endParaRPr lang="hu-HU" dirty="0" smtClean="0"/>
          </a:p>
          <a:p>
            <a:pPr lvl="2"/>
            <a:r>
              <a:rPr lang="hu-HU" dirty="0" err="1" smtClean="0"/>
              <a:t>aiMesh-ből</a:t>
            </a:r>
            <a:r>
              <a:rPr lang="hu-HU" dirty="0" smtClean="0"/>
              <a:t> </a:t>
            </a:r>
            <a:r>
              <a:rPr lang="hu-HU" dirty="0" err="1" smtClean="0"/>
              <a:t>Mesh</a:t>
            </a:r>
            <a:r>
              <a:rPr lang="en-US" dirty="0" smtClean="0"/>
              <a:t>::Indexed</a:t>
            </a:r>
            <a:endParaRPr lang="hu-HU" dirty="0" smtClean="0"/>
          </a:p>
          <a:p>
            <a:pPr lvl="2"/>
            <a:r>
              <a:rPr lang="hu-HU" dirty="0" smtClean="0"/>
              <a:t>erre aztán</a:t>
            </a:r>
            <a:r>
              <a:rPr lang="en-US" dirty="0" smtClean="0"/>
              <a:t> </a:t>
            </a:r>
            <a:r>
              <a:rPr lang="en-US" dirty="0" err="1" smtClean="0"/>
              <a:t>lehet</a:t>
            </a:r>
            <a:r>
              <a:rPr lang="en-US" dirty="0" smtClean="0"/>
              <a:t> Shaded, Flip </a:t>
            </a:r>
            <a:r>
              <a:rPr lang="en-US" dirty="0" err="1" smtClean="0"/>
              <a:t>mesheket</a:t>
            </a:r>
            <a:r>
              <a:rPr lang="en-US" dirty="0" smtClean="0"/>
              <a:t> </a:t>
            </a:r>
            <a:r>
              <a:rPr lang="hu-HU" dirty="0" smtClean="0"/>
              <a:t>építeni</a:t>
            </a:r>
          </a:p>
          <a:p>
            <a:pPr lvl="2"/>
            <a:endParaRPr lang="hu-HU" dirty="0"/>
          </a:p>
          <a:p>
            <a:r>
              <a:rPr lang="hu-HU" dirty="0" err="1" smtClean="0"/>
              <a:t>Mesh</a:t>
            </a:r>
            <a:r>
              <a:rPr lang="en-US" dirty="0" smtClean="0"/>
              <a:t>::Multi</a:t>
            </a:r>
          </a:p>
          <a:p>
            <a:pPr lvl="1"/>
            <a:r>
              <a:rPr lang="en-US" dirty="0" err="1" smtClean="0"/>
              <a:t>sok</a:t>
            </a:r>
            <a:r>
              <a:rPr lang="en-US" dirty="0" smtClean="0"/>
              <a:t> Mesh::Flip</a:t>
            </a:r>
          </a:p>
          <a:p>
            <a:pPr lvl="1"/>
            <a:r>
              <a:rPr lang="en-US" dirty="0" err="1" smtClean="0"/>
              <a:t>minden</a:t>
            </a:r>
            <a:r>
              <a:rPr lang="en-US" dirty="0" smtClean="0"/>
              <a:t> </a:t>
            </a:r>
            <a:r>
              <a:rPr lang="en-US" dirty="0" err="1" smtClean="0"/>
              <a:t>submeshre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0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228600" y="1676400"/>
            <a:ext cx="2743200" cy="1676400"/>
            <a:chOff x="144" y="1152"/>
            <a:chExt cx="1464" cy="1056"/>
          </a:xfrm>
        </p:grpSpPr>
        <p:sp>
          <p:nvSpPr>
            <p:cNvPr id="17460" name="Rectangle 5"/>
            <p:cNvSpPr>
              <a:spLocks noChangeArrowheads="1"/>
            </p:cNvSpPr>
            <p:nvPr/>
          </p:nvSpPr>
          <p:spPr bwMode="auto">
            <a:xfrm>
              <a:off x="144" y="1152"/>
              <a:ext cx="1464" cy="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hu-HU" sz="2400" b="1"/>
                <a:t>Entity</a:t>
              </a:r>
              <a:endParaRPr lang="en-US" sz="2400" b="1"/>
            </a:p>
          </p:txBody>
        </p:sp>
        <p:sp>
          <p:nvSpPr>
            <p:cNvPr id="17461" name="Rectangle 6"/>
            <p:cNvSpPr>
              <a:spLocks noChangeArrowheads="1"/>
            </p:cNvSpPr>
            <p:nvPr/>
          </p:nvSpPr>
          <p:spPr bwMode="auto">
            <a:xfrm>
              <a:off x="144" y="1448"/>
              <a:ext cx="1464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r>
                <a:rPr lang="en-US" sz="2000" dirty="0" smtClean="0"/>
                <a:t>m</a:t>
              </a:r>
              <a:r>
                <a:rPr lang="hu-HU" sz="2000" dirty="0" err="1" smtClean="0"/>
                <a:t>odelMatrix</a:t>
              </a:r>
              <a:endParaRPr lang="en-US" sz="2000" dirty="0"/>
            </a:p>
          </p:txBody>
        </p:sp>
        <p:sp>
          <p:nvSpPr>
            <p:cNvPr id="17462" name="Rectangle 7"/>
            <p:cNvSpPr>
              <a:spLocks noChangeArrowheads="1"/>
            </p:cNvSpPr>
            <p:nvPr/>
          </p:nvSpPr>
          <p:spPr bwMode="auto">
            <a:xfrm>
              <a:off x="144" y="1728"/>
              <a:ext cx="1464" cy="4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r>
                <a:rPr lang="hu-HU" sz="2000" dirty="0" err="1" smtClean="0"/>
                <a:t>render</a:t>
              </a:r>
              <a:r>
                <a:rPr lang="hu-HU" sz="2000" dirty="0" smtClean="0"/>
                <a:t>(</a:t>
              </a:r>
              <a:r>
                <a:rPr lang="hu-HU" sz="2000" b="1" dirty="0" err="1" smtClean="0">
                  <a:solidFill>
                    <a:srgbClr val="FFFF00"/>
                  </a:solidFill>
                </a:rPr>
                <a:t>mien</a:t>
              </a:r>
              <a:r>
                <a:rPr lang="hu-HU" sz="2000" dirty="0" smtClean="0"/>
                <a:t>, </a:t>
              </a:r>
            </a:p>
            <a:p>
              <a:r>
                <a:rPr lang="hu-HU" sz="2000" dirty="0" smtClean="0"/>
                <a:t>camera</a:t>
              </a:r>
              <a:r>
                <a:rPr lang="hu-HU" sz="2000" dirty="0"/>
                <a:t>, </a:t>
              </a:r>
              <a:r>
                <a:rPr lang="en-US" sz="2000" dirty="0" err="1" smtClean="0"/>
                <a:t>perObjCB</a:t>
              </a:r>
              <a:r>
                <a:rPr lang="hu-HU" sz="2000" dirty="0" smtClean="0"/>
                <a:t>)</a:t>
              </a:r>
              <a:endParaRPr lang="en-US" sz="2000" dirty="0"/>
            </a:p>
          </p:txBody>
        </p:sp>
      </p:grpSp>
      <p:cxnSp>
        <p:nvCxnSpPr>
          <p:cNvPr id="17412" name="AutoShape 16"/>
          <p:cNvCxnSpPr>
            <a:cxnSpLocks noChangeShapeType="1"/>
            <a:stCxn id="17461" idx="3"/>
            <a:endCxn id="17452" idx="1"/>
          </p:cNvCxnSpPr>
          <p:nvPr/>
        </p:nvCxnSpPr>
        <p:spPr bwMode="auto">
          <a:xfrm>
            <a:off x="2971800" y="2368550"/>
            <a:ext cx="876300" cy="228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cxnSp>
        <p:nvCxnSpPr>
          <p:cNvPr id="17413" name="AutoShape 17"/>
          <p:cNvCxnSpPr>
            <a:cxnSpLocks noChangeShapeType="1"/>
            <a:stCxn id="17452" idx="3"/>
            <a:endCxn id="17449" idx="1"/>
          </p:cNvCxnSpPr>
          <p:nvPr/>
        </p:nvCxnSpPr>
        <p:spPr bwMode="auto">
          <a:xfrm flipV="1">
            <a:off x="6172200" y="2368550"/>
            <a:ext cx="609600" cy="228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cxnSp>
        <p:nvCxnSpPr>
          <p:cNvPr id="17417" name="AutoShape 28"/>
          <p:cNvCxnSpPr>
            <a:cxnSpLocks noChangeShapeType="1"/>
            <a:stCxn id="17453" idx="2"/>
            <a:endCxn id="17457" idx="0"/>
          </p:cNvCxnSpPr>
          <p:nvPr/>
        </p:nvCxnSpPr>
        <p:spPr bwMode="auto">
          <a:xfrm flipH="1">
            <a:off x="4743450" y="3048000"/>
            <a:ext cx="266700" cy="876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3848100" y="2057400"/>
            <a:ext cx="2324100" cy="990600"/>
            <a:chOff x="144" y="1152"/>
            <a:chExt cx="1464" cy="624"/>
          </a:xfrm>
        </p:grpSpPr>
        <p:sp>
          <p:nvSpPr>
            <p:cNvPr id="17451" name="Rectangle 32"/>
            <p:cNvSpPr>
              <a:spLocks noChangeArrowheads="1"/>
            </p:cNvSpPr>
            <p:nvPr/>
          </p:nvSpPr>
          <p:spPr bwMode="auto">
            <a:xfrm>
              <a:off x="144" y="1152"/>
              <a:ext cx="1464" cy="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hu-HU" sz="2400" b="1" dirty="0" err="1" smtClean="0"/>
                <a:t>Mesh</a:t>
              </a:r>
              <a:r>
                <a:rPr lang="en-US" sz="2400" b="1" dirty="0" smtClean="0"/>
                <a:t>::Shaded</a:t>
              </a:r>
              <a:endParaRPr lang="en-US" sz="2400" b="1" dirty="0"/>
            </a:p>
          </p:txBody>
        </p:sp>
        <p:sp>
          <p:nvSpPr>
            <p:cNvPr id="17452" name="Rectangle 33"/>
            <p:cNvSpPr>
              <a:spLocks noChangeArrowheads="1"/>
            </p:cNvSpPr>
            <p:nvPr/>
          </p:nvSpPr>
          <p:spPr bwMode="auto">
            <a:xfrm>
              <a:off x="144" y="1448"/>
              <a:ext cx="1464" cy="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7453" name="Rectangle 34"/>
            <p:cNvSpPr>
              <a:spLocks noChangeArrowheads="1"/>
            </p:cNvSpPr>
            <p:nvPr/>
          </p:nvSpPr>
          <p:spPr bwMode="auto">
            <a:xfrm>
              <a:off x="144" y="1536"/>
              <a:ext cx="1464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r>
                <a:rPr lang="en-US" sz="2000" dirty="0" smtClean="0"/>
                <a:t>draw</a:t>
              </a:r>
              <a:r>
                <a:rPr lang="hu-HU" sz="2000" dirty="0" smtClean="0"/>
                <a:t>()</a:t>
              </a:r>
              <a:endParaRPr lang="en-US" sz="2000" dirty="0"/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781800" y="1828800"/>
            <a:ext cx="2133600" cy="990600"/>
            <a:chOff x="144" y="1152"/>
            <a:chExt cx="1464" cy="624"/>
          </a:xfrm>
        </p:grpSpPr>
        <p:sp>
          <p:nvSpPr>
            <p:cNvPr id="17448" name="Rectangle 36"/>
            <p:cNvSpPr>
              <a:spLocks noChangeArrowheads="1"/>
            </p:cNvSpPr>
            <p:nvPr/>
          </p:nvSpPr>
          <p:spPr bwMode="auto">
            <a:xfrm>
              <a:off x="144" y="1152"/>
              <a:ext cx="1464" cy="29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en-US" sz="2400" b="1" dirty="0" smtClean="0"/>
                <a:t>Mesh::Indexed</a:t>
              </a:r>
              <a:endParaRPr lang="en-US" sz="2400" b="1" dirty="0"/>
            </a:p>
          </p:txBody>
        </p:sp>
        <p:sp>
          <p:nvSpPr>
            <p:cNvPr id="17449" name="Rectangle 37"/>
            <p:cNvSpPr>
              <a:spLocks noChangeArrowheads="1"/>
            </p:cNvSpPr>
            <p:nvPr/>
          </p:nvSpPr>
          <p:spPr bwMode="auto">
            <a:xfrm>
              <a:off x="144" y="1448"/>
              <a:ext cx="1464" cy="8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7450" name="Rectangle 38"/>
            <p:cNvSpPr>
              <a:spLocks noChangeArrowheads="1"/>
            </p:cNvSpPr>
            <p:nvPr/>
          </p:nvSpPr>
          <p:spPr bwMode="auto">
            <a:xfrm>
              <a:off x="144" y="1536"/>
              <a:ext cx="1464" cy="24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r>
                <a:rPr lang="hu-HU" sz="2000" dirty="0" err="1" smtClean="0"/>
                <a:t>draw</a:t>
              </a:r>
              <a:r>
                <a:rPr lang="hu-HU" sz="2000" dirty="0" smtClean="0"/>
                <a:t> ()</a:t>
              </a:r>
              <a:endParaRPr lang="en-US" sz="2000" dirty="0"/>
            </a:p>
          </p:txBody>
        </p:sp>
      </p:grpSp>
      <p:grpSp>
        <p:nvGrpSpPr>
          <p:cNvPr id="8" name="Group 51"/>
          <p:cNvGrpSpPr>
            <a:grpSpLocks/>
          </p:cNvGrpSpPr>
          <p:nvPr/>
        </p:nvGrpSpPr>
        <p:grpSpPr bwMode="auto">
          <a:xfrm rot="19315764">
            <a:off x="1496210" y="1053827"/>
            <a:ext cx="1600200" cy="461963"/>
            <a:chOff x="480" y="2063"/>
            <a:chExt cx="1008" cy="291"/>
          </a:xfrm>
        </p:grpSpPr>
        <p:sp>
          <p:nvSpPr>
            <p:cNvPr id="17443" name="Line 49"/>
            <p:cNvSpPr>
              <a:spLocks noChangeShapeType="1"/>
            </p:cNvSpPr>
            <p:nvPr/>
          </p:nvSpPr>
          <p:spPr bwMode="auto">
            <a:xfrm>
              <a:off x="480" y="2304"/>
              <a:ext cx="1008" cy="0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Text Box 50"/>
            <p:cNvSpPr txBox="1">
              <a:spLocks noChangeArrowheads="1"/>
            </p:cNvSpPr>
            <p:nvPr/>
          </p:nvSpPr>
          <p:spPr bwMode="auto">
            <a:xfrm>
              <a:off x="671" y="2063"/>
              <a:ext cx="524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med"/>
            </a:ln>
          </p:spPr>
          <p:txBody>
            <a:bodyPr wrap="none">
              <a:spAutoFit/>
            </a:bodyPr>
            <a:lstStyle/>
            <a:p>
              <a:r>
                <a:rPr lang="hu-HU" sz="2400" b="1" dirty="0" err="1" smtClean="0">
                  <a:solidFill>
                    <a:schemeClr val="hlink"/>
                  </a:solidFill>
                </a:rPr>
                <a:t>draw</a:t>
              </a:r>
              <a:endParaRPr lang="en-US" sz="2400" b="1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9" name="Group 52"/>
          <p:cNvGrpSpPr>
            <a:grpSpLocks/>
          </p:cNvGrpSpPr>
          <p:nvPr/>
        </p:nvGrpSpPr>
        <p:grpSpPr bwMode="auto">
          <a:xfrm rot="3398505">
            <a:off x="38100" y="800100"/>
            <a:ext cx="1600200" cy="457200"/>
            <a:chOff x="480" y="2064"/>
            <a:chExt cx="1008" cy="288"/>
          </a:xfrm>
        </p:grpSpPr>
        <p:sp>
          <p:nvSpPr>
            <p:cNvPr id="17441" name="Line 53"/>
            <p:cNvSpPr>
              <a:spLocks noChangeShapeType="1"/>
            </p:cNvSpPr>
            <p:nvPr/>
          </p:nvSpPr>
          <p:spPr bwMode="auto">
            <a:xfrm>
              <a:off x="480" y="2304"/>
              <a:ext cx="1008" cy="0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2" name="Text Box 54"/>
            <p:cNvSpPr txBox="1">
              <a:spLocks noChangeArrowheads="1"/>
            </p:cNvSpPr>
            <p:nvPr/>
          </p:nvSpPr>
          <p:spPr bwMode="auto">
            <a:xfrm>
              <a:off x="576" y="2064"/>
              <a:ext cx="71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med"/>
            </a:ln>
          </p:spPr>
          <p:txBody>
            <a:bodyPr wrap="none">
              <a:spAutoFit/>
            </a:bodyPr>
            <a:lstStyle/>
            <a:p>
              <a:r>
                <a:rPr lang="hu-HU" sz="2400" b="1" dirty="0" err="1">
                  <a:solidFill>
                    <a:schemeClr val="hlink"/>
                  </a:solidFill>
                </a:rPr>
                <a:t>render</a:t>
              </a:r>
              <a:endParaRPr lang="en-US" sz="2400" b="1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11" name="Group 59"/>
          <p:cNvGrpSpPr>
            <a:grpSpLocks/>
          </p:cNvGrpSpPr>
          <p:nvPr/>
        </p:nvGrpSpPr>
        <p:grpSpPr bwMode="auto">
          <a:xfrm rot="4726094">
            <a:off x="3747226" y="3203095"/>
            <a:ext cx="1159501" cy="461963"/>
            <a:chOff x="-23" y="2256"/>
            <a:chExt cx="1382" cy="291"/>
          </a:xfrm>
        </p:grpSpPr>
        <p:sp>
          <p:nvSpPr>
            <p:cNvPr id="17437" name="Line 60"/>
            <p:cNvSpPr>
              <a:spLocks noChangeShapeType="1"/>
            </p:cNvSpPr>
            <p:nvPr/>
          </p:nvSpPr>
          <p:spPr bwMode="auto">
            <a:xfrm flipV="1">
              <a:off x="96" y="2494"/>
              <a:ext cx="1200" cy="2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8" name="Text Box 61"/>
            <p:cNvSpPr txBox="1">
              <a:spLocks noChangeArrowheads="1"/>
            </p:cNvSpPr>
            <p:nvPr/>
          </p:nvSpPr>
          <p:spPr bwMode="auto">
            <a:xfrm>
              <a:off x="-23" y="2256"/>
              <a:ext cx="1382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med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chemeClr val="hlink"/>
                  </a:solidFill>
                </a:rPr>
                <a:t>commit</a:t>
              </a:r>
              <a:endParaRPr lang="en-US" sz="2400" b="1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13" name="Group 71"/>
          <p:cNvGrpSpPr>
            <a:grpSpLocks/>
          </p:cNvGrpSpPr>
          <p:nvPr/>
        </p:nvGrpSpPr>
        <p:grpSpPr bwMode="auto">
          <a:xfrm>
            <a:off x="5638800" y="2438400"/>
            <a:ext cx="1524000" cy="461963"/>
            <a:chOff x="96" y="2257"/>
            <a:chExt cx="1200" cy="291"/>
          </a:xfrm>
        </p:grpSpPr>
        <p:sp>
          <p:nvSpPr>
            <p:cNvPr id="17431" name="Line 72"/>
            <p:cNvSpPr>
              <a:spLocks noChangeShapeType="1"/>
            </p:cNvSpPr>
            <p:nvPr/>
          </p:nvSpPr>
          <p:spPr bwMode="auto">
            <a:xfrm flipV="1">
              <a:off x="96" y="2494"/>
              <a:ext cx="1200" cy="2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Text Box 73"/>
            <p:cNvSpPr txBox="1">
              <a:spLocks noChangeArrowheads="1"/>
            </p:cNvSpPr>
            <p:nvPr/>
          </p:nvSpPr>
          <p:spPr bwMode="auto">
            <a:xfrm>
              <a:off x="703" y="2257"/>
              <a:ext cx="446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med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chemeClr val="hlink"/>
                  </a:solidFill>
                </a:rPr>
                <a:t>draw</a:t>
              </a:r>
              <a:endParaRPr lang="en-US" sz="2400" b="1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16" name="Group 31"/>
          <p:cNvGrpSpPr>
            <a:grpSpLocks/>
          </p:cNvGrpSpPr>
          <p:nvPr/>
        </p:nvGrpSpPr>
        <p:grpSpPr bwMode="auto">
          <a:xfrm>
            <a:off x="4495800" y="381000"/>
            <a:ext cx="2324100" cy="990600"/>
            <a:chOff x="144" y="1152"/>
            <a:chExt cx="1464" cy="624"/>
          </a:xfrm>
        </p:grpSpPr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>
              <a:off x="144" y="1152"/>
              <a:ext cx="1464" cy="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hu-HU" sz="2400" b="1" dirty="0" err="1" smtClean="0"/>
                <a:t>Mesh</a:t>
              </a:r>
              <a:r>
                <a:rPr lang="en-US" sz="2400" b="1" dirty="0" smtClean="0"/>
                <a:t>::</a:t>
              </a:r>
              <a:r>
                <a:rPr lang="hu-HU" sz="2400" b="1" dirty="0" smtClean="0"/>
                <a:t>Flip</a:t>
              </a:r>
              <a:endParaRPr lang="en-US" sz="2400" b="1" dirty="0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>
              <a:off x="144" y="1448"/>
              <a:ext cx="1464" cy="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>
              <a:off x="144" y="1536"/>
              <a:ext cx="1464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r>
                <a:rPr lang="en-US" sz="2000" dirty="0" smtClean="0"/>
                <a:t>draw</a:t>
              </a:r>
              <a:r>
                <a:rPr lang="hu-HU" sz="2000" dirty="0" smtClean="0"/>
                <a:t>(</a:t>
              </a:r>
              <a:r>
                <a:rPr lang="hu-HU" sz="2000" b="1" dirty="0" smtClean="0">
                  <a:solidFill>
                    <a:srgbClr val="FFFF00"/>
                  </a:solidFill>
                </a:rPr>
                <a:t>mien</a:t>
              </a:r>
              <a:r>
                <a:rPr lang="hu-HU" sz="2000" dirty="0" smtClean="0"/>
                <a:t>)</a:t>
              </a:r>
              <a:endParaRPr lang="en-US" sz="2000" dirty="0"/>
            </a:p>
          </p:txBody>
        </p:sp>
      </p:grpSp>
      <p:sp>
        <p:nvSpPr>
          <p:cNvPr id="64" name="AutoShape 40"/>
          <p:cNvSpPr>
            <a:spLocks noChangeArrowheads="1"/>
          </p:cNvSpPr>
          <p:nvPr/>
        </p:nvSpPr>
        <p:spPr bwMode="auto">
          <a:xfrm rot="7030426">
            <a:off x="5168985" y="1427903"/>
            <a:ext cx="524839" cy="344592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" name="AutoShape 41"/>
          <p:cNvCxnSpPr>
            <a:cxnSpLocks noChangeShapeType="1"/>
            <a:stCxn id="64" idx="3"/>
            <a:endCxn id="17451" idx="0"/>
          </p:cNvCxnSpPr>
          <p:nvPr/>
        </p:nvCxnSpPr>
        <p:spPr bwMode="auto">
          <a:xfrm flipH="1">
            <a:off x="5010150" y="1833654"/>
            <a:ext cx="301410" cy="22374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grpSp>
        <p:nvGrpSpPr>
          <p:cNvPr id="17" name="Group 51"/>
          <p:cNvGrpSpPr>
            <a:grpSpLocks/>
          </p:cNvGrpSpPr>
          <p:nvPr/>
        </p:nvGrpSpPr>
        <p:grpSpPr bwMode="auto">
          <a:xfrm rot="3885589">
            <a:off x="5178332" y="1356872"/>
            <a:ext cx="1271292" cy="461963"/>
            <a:chOff x="480" y="2063"/>
            <a:chExt cx="1008" cy="291"/>
          </a:xfrm>
        </p:grpSpPr>
        <p:sp>
          <p:nvSpPr>
            <p:cNvPr id="70" name="Line 49"/>
            <p:cNvSpPr>
              <a:spLocks noChangeShapeType="1"/>
            </p:cNvSpPr>
            <p:nvPr/>
          </p:nvSpPr>
          <p:spPr bwMode="auto">
            <a:xfrm>
              <a:off x="480" y="2304"/>
              <a:ext cx="1008" cy="0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Text Box 50"/>
            <p:cNvSpPr txBox="1">
              <a:spLocks noChangeArrowheads="1"/>
            </p:cNvSpPr>
            <p:nvPr/>
          </p:nvSpPr>
          <p:spPr bwMode="auto">
            <a:xfrm>
              <a:off x="671" y="2063"/>
              <a:ext cx="524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med"/>
            </a:ln>
          </p:spPr>
          <p:txBody>
            <a:bodyPr wrap="none">
              <a:spAutoFit/>
            </a:bodyPr>
            <a:lstStyle/>
            <a:p>
              <a:r>
                <a:rPr lang="hu-HU" sz="2400" b="1" dirty="0" err="1" smtClean="0">
                  <a:solidFill>
                    <a:schemeClr val="hlink"/>
                  </a:solidFill>
                </a:rPr>
                <a:t>draw</a:t>
              </a:r>
              <a:endParaRPr lang="en-US" sz="2400" b="1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68" name="Group 31"/>
          <p:cNvGrpSpPr>
            <a:grpSpLocks/>
          </p:cNvGrpSpPr>
          <p:nvPr/>
        </p:nvGrpSpPr>
        <p:grpSpPr bwMode="auto">
          <a:xfrm>
            <a:off x="1524000" y="0"/>
            <a:ext cx="2324100" cy="990600"/>
            <a:chOff x="144" y="1152"/>
            <a:chExt cx="1464" cy="624"/>
          </a:xfrm>
        </p:grpSpPr>
        <p:sp>
          <p:nvSpPr>
            <p:cNvPr id="69" name="Rectangle 32"/>
            <p:cNvSpPr>
              <a:spLocks noChangeArrowheads="1"/>
            </p:cNvSpPr>
            <p:nvPr/>
          </p:nvSpPr>
          <p:spPr bwMode="auto">
            <a:xfrm>
              <a:off x="144" y="1152"/>
              <a:ext cx="1464" cy="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hu-HU" sz="2400" b="1" dirty="0" err="1" smtClean="0"/>
                <a:t>Mesh</a:t>
              </a:r>
              <a:r>
                <a:rPr lang="en-US" sz="2400" b="1" dirty="0" smtClean="0"/>
                <a:t>::Multi</a:t>
              </a:r>
              <a:endParaRPr lang="en-US" sz="2400" b="1" dirty="0"/>
            </a:p>
          </p:txBody>
        </p:sp>
        <p:sp>
          <p:nvSpPr>
            <p:cNvPr id="72" name="Rectangle 33"/>
            <p:cNvSpPr>
              <a:spLocks noChangeArrowheads="1"/>
            </p:cNvSpPr>
            <p:nvPr/>
          </p:nvSpPr>
          <p:spPr bwMode="auto">
            <a:xfrm>
              <a:off x="144" y="1448"/>
              <a:ext cx="1464" cy="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3" name="Rectangle 34"/>
            <p:cNvSpPr>
              <a:spLocks noChangeArrowheads="1"/>
            </p:cNvSpPr>
            <p:nvPr/>
          </p:nvSpPr>
          <p:spPr bwMode="auto">
            <a:xfrm>
              <a:off x="144" y="1536"/>
              <a:ext cx="1464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r>
                <a:rPr lang="en-US" sz="2000" dirty="0" smtClean="0"/>
                <a:t>draw</a:t>
              </a:r>
              <a:r>
                <a:rPr lang="hu-HU" sz="2000" dirty="0" smtClean="0"/>
                <a:t>(</a:t>
              </a:r>
              <a:r>
                <a:rPr lang="hu-HU" sz="2000" b="1" dirty="0" smtClean="0">
                  <a:solidFill>
                    <a:srgbClr val="FFFF00"/>
                  </a:solidFill>
                </a:rPr>
                <a:t>mien</a:t>
              </a:r>
              <a:r>
                <a:rPr lang="hu-HU" sz="2000" dirty="0" smtClean="0"/>
                <a:t>)</a:t>
              </a:r>
              <a:endParaRPr lang="en-US" sz="2000" dirty="0"/>
            </a:p>
          </p:txBody>
        </p:sp>
      </p:grpSp>
      <p:grpSp>
        <p:nvGrpSpPr>
          <p:cNvPr id="74" name="Group 51"/>
          <p:cNvGrpSpPr>
            <a:grpSpLocks/>
          </p:cNvGrpSpPr>
          <p:nvPr/>
        </p:nvGrpSpPr>
        <p:grpSpPr bwMode="auto">
          <a:xfrm rot="1208236">
            <a:off x="3383410" y="32731"/>
            <a:ext cx="1600200" cy="461963"/>
            <a:chOff x="480" y="2063"/>
            <a:chExt cx="1008" cy="291"/>
          </a:xfrm>
        </p:grpSpPr>
        <p:sp>
          <p:nvSpPr>
            <p:cNvPr id="75" name="Line 49"/>
            <p:cNvSpPr>
              <a:spLocks noChangeShapeType="1"/>
            </p:cNvSpPr>
            <p:nvPr/>
          </p:nvSpPr>
          <p:spPr bwMode="auto">
            <a:xfrm>
              <a:off x="480" y="2304"/>
              <a:ext cx="1008" cy="0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Text Box 50"/>
            <p:cNvSpPr txBox="1">
              <a:spLocks noChangeArrowheads="1"/>
            </p:cNvSpPr>
            <p:nvPr/>
          </p:nvSpPr>
          <p:spPr bwMode="auto">
            <a:xfrm>
              <a:off x="671" y="2063"/>
              <a:ext cx="524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med"/>
            </a:ln>
          </p:spPr>
          <p:txBody>
            <a:bodyPr wrap="none">
              <a:spAutoFit/>
            </a:bodyPr>
            <a:lstStyle/>
            <a:p>
              <a:r>
                <a:rPr lang="hu-HU" sz="2400" b="1" dirty="0" err="1" smtClean="0">
                  <a:solidFill>
                    <a:schemeClr val="hlink"/>
                  </a:solidFill>
                </a:rPr>
                <a:t>draw</a:t>
              </a:r>
              <a:endParaRPr lang="en-US" sz="2400" b="1" dirty="0">
                <a:solidFill>
                  <a:schemeClr val="hlink"/>
                </a:solidFill>
              </a:endParaRPr>
            </a:p>
          </p:txBody>
        </p:sp>
      </p:grpSp>
      <p:sp>
        <p:nvSpPr>
          <p:cNvPr id="80" name="AutoShape 40"/>
          <p:cNvSpPr>
            <a:spLocks noChangeArrowheads="1"/>
          </p:cNvSpPr>
          <p:nvPr/>
        </p:nvSpPr>
        <p:spPr bwMode="auto">
          <a:xfrm rot="319143">
            <a:off x="3727518" y="470023"/>
            <a:ext cx="524839" cy="344592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1" name="AutoShape 41"/>
          <p:cNvCxnSpPr>
            <a:cxnSpLocks noChangeShapeType="1"/>
            <a:stCxn id="80" idx="3"/>
            <a:endCxn id="61" idx="1"/>
          </p:cNvCxnSpPr>
          <p:nvPr/>
        </p:nvCxnSpPr>
        <p:spPr bwMode="auto">
          <a:xfrm flipV="1">
            <a:off x="4251227" y="615950"/>
            <a:ext cx="244573" cy="5069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grpSp>
        <p:nvGrpSpPr>
          <p:cNvPr id="77" name="Group 39"/>
          <p:cNvGrpSpPr>
            <a:grpSpLocks/>
          </p:cNvGrpSpPr>
          <p:nvPr/>
        </p:nvGrpSpPr>
        <p:grpSpPr bwMode="auto">
          <a:xfrm>
            <a:off x="3581400" y="3924299"/>
            <a:ext cx="2324100" cy="2545511"/>
            <a:chOff x="2112" y="2472"/>
            <a:chExt cx="1464" cy="600"/>
          </a:xfrm>
        </p:grpSpPr>
        <p:sp>
          <p:nvSpPr>
            <p:cNvPr id="78" name="Rectangle 20"/>
            <p:cNvSpPr>
              <a:spLocks noChangeArrowheads="1"/>
            </p:cNvSpPr>
            <p:nvPr/>
          </p:nvSpPr>
          <p:spPr bwMode="auto">
            <a:xfrm>
              <a:off x="2112" y="2472"/>
              <a:ext cx="1464" cy="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hu-HU" sz="2400" b="1"/>
                <a:t>Material</a:t>
              </a:r>
              <a:endParaRPr lang="en-US" sz="2400" b="1"/>
            </a:p>
          </p:txBody>
        </p:sp>
        <p:sp>
          <p:nvSpPr>
            <p:cNvPr id="79" name="Rectangle 21"/>
            <p:cNvSpPr>
              <a:spLocks noChangeArrowheads="1"/>
            </p:cNvSpPr>
            <p:nvPr/>
          </p:nvSpPr>
          <p:spPr bwMode="auto">
            <a:xfrm>
              <a:off x="2112" y="2746"/>
              <a:ext cx="1464" cy="15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r>
                <a:rPr lang="en-US" sz="2000" dirty="0" smtClean="0"/>
                <a:t>VS, GS, PS, …</a:t>
              </a:r>
              <a:endParaRPr lang="en-US" sz="2000" dirty="0"/>
            </a:p>
          </p:txBody>
        </p:sp>
        <p:sp>
          <p:nvSpPr>
            <p:cNvPr id="82" name="Rectangle 22"/>
            <p:cNvSpPr>
              <a:spLocks noChangeArrowheads="1"/>
            </p:cNvSpPr>
            <p:nvPr/>
          </p:nvSpPr>
          <p:spPr bwMode="auto">
            <a:xfrm>
              <a:off x="2112" y="2832"/>
              <a:ext cx="1464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r>
                <a:rPr lang="en-US" sz="2000" dirty="0" smtClean="0"/>
                <a:t>commit</a:t>
              </a:r>
              <a:r>
                <a:rPr lang="hu-HU" sz="2000" dirty="0" smtClean="0"/>
                <a:t>()</a:t>
              </a:r>
              <a:endParaRPr lang="en-US" sz="2000" dirty="0"/>
            </a:p>
          </p:txBody>
        </p:sp>
      </p:grpSp>
      <p:grpSp>
        <p:nvGrpSpPr>
          <p:cNvPr id="83" name="Group 23"/>
          <p:cNvGrpSpPr>
            <a:grpSpLocks/>
          </p:cNvGrpSpPr>
          <p:nvPr/>
        </p:nvGrpSpPr>
        <p:grpSpPr bwMode="auto">
          <a:xfrm>
            <a:off x="7048500" y="3886200"/>
            <a:ext cx="1866900" cy="800100"/>
            <a:chOff x="1920" y="1392"/>
            <a:chExt cx="1464" cy="504"/>
          </a:xfrm>
        </p:grpSpPr>
        <p:sp>
          <p:nvSpPr>
            <p:cNvPr id="84" name="Rectangle 24"/>
            <p:cNvSpPr>
              <a:spLocks noChangeArrowheads="1"/>
            </p:cNvSpPr>
            <p:nvPr/>
          </p:nvSpPr>
          <p:spPr bwMode="auto">
            <a:xfrm>
              <a:off x="1920" y="1392"/>
              <a:ext cx="1464" cy="29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en-US" sz="2400" b="1" dirty="0" smtClean="0"/>
                <a:t>I</a:t>
              </a:r>
              <a:r>
                <a:rPr lang="hu-HU" sz="2400" b="1" dirty="0" smtClean="0"/>
                <a:t>D3D</a:t>
              </a:r>
              <a:r>
                <a:rPr lang="en-US" sz="2400" b="1" dirty="0" smtClean="0"/>
                <a:t>11SRV</a:t>
              </a:r>
              <a:endParaRPr lang="en-US" sz="2400" b="1" dirty="0"/>
            </a:p>
          </p:txBody>
        </p:sp>
        <p:sp>
          <p:nvSpPr>
            <p:cNvPr id="85" name="Rectangle 25"/>
            <p:cNvSpPr>
              <a:spLocks noChangeArrowheads="1"/>
            </p:cNvSpPr>
            <p:nvPr/>
          </p:nvSpPr>
          <p:spPr bwMode="auto">
            <a:xfrm>
              <a:off x="1920" y="1688"/>
              <a:ext cx="1464" cy="8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86" name="Rectangle 26"/>
            <p:cNvSpPr>
              <a:spLocks noChangeArrowheads="1"/>
            </p:cNvSpPr>
            <p:nvPr/>
          </p:nvSpPr>
          <p:spPr bwMode="auto">
            <a:xfrm>
              <a:off x="1920" y="1776"/>
              <a:ext cx="1464" cy="12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</p:grpSp>
      <p:sp>
        <p:nvSpPr>
          <p:cNvPr id="87" name="AutoShape 40"/>
          <p:cNvSpPr>
            <a:spLocks noChangeArrowheads="1"/>
          </p:cNvSpPr>
          <p:nvPr/>
        </p:nvSpPr>
        <p:spPr bwMode="auto">
          <a:xfrm>
            <a:off x="5918200" y="4191000"/>
            <a:ext cx="711200" cy="482600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8" name="AutoShape 41"/>
          <p:cNvCxnSpPr>
            <a:cxnSpLocks noChangeShapeType="1"/>
            <a:stCxn id="87" idx="3"/>
            <a:endCxn id="85" idx="1"/>
          </p:cNvCxnSpPr>
          <p:nvPr/>
        </p:nvCxnSpPr>
        <p:spPr bwMode="auto">
          <a:xfrm flipV="1">
            <a:off x="6642100" y="4425950"/>
            <a:ext cx="406400" cy="6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grpSp>
        <p:nvGrpSpPr>
          <p:cNvPr id="89" name="Group 23"/>
          <p:cNvGrpSpPr>
            <a:grpSpLocks/>
          </p:cNvGrpSpPr>
          <p:nvPr/>
        </p:nvGrpSpPr>
        <p:grpSpPr bwMode="auto">
          <a:xfrm>
            <a:off x="7045228" y="4717691"/>
            <a:ext cx="1866900" cy="800100"/>
            <a:chOff x="1920" y="1392"/>
            <a:chExt cx="1464" cy="504"/>
          </a:xfrm>
        </p:grpSpPr>
        <p:sp>
          <p:nvSpPr>
            <p:cNvPr id="90" name="Rectangle 24"/>
            <p:cNvSpPr>
              <a:spLocks noChangeArrowheads="1"/>
            </p:cNvSpPr>
            <p:nvPr/>
          </p:nvSpPr>
          <p:spPr bwMode="auto">
            <a:xfrm>
              <a:off x="1920" y="1392"/>
              <a:ext cx="1464" cy="29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en-US" sz="2400" b="1" dirty="0" smtClean="0"/>
                <a:t>I</a:t>
              </a:r>
              <a:r>
                <a:rPr lang="hu-HU" sz="2400" b="1" dirty="0" smtClean="0"/>
                <a:t>D3D</a:t>
              </a:r>
              <a:r>
                <a:rPr lang="en-US" sz="2400" b="1" dirty="0" smtClean="0"/>
                <a:t>11CB</a:t>
              </a:r>
              <a:endParaRPr lang="en-US" sz="2400" b="1" dirty="0"/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1920" y="1688"/>
              <a:ext cx="1464" cy="8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92" name="Rectangle 26"/>
            <p:cNvSpPr>
              <a:spLocks noChangeArrowheads="1"/>
            </p:cNvSpPr>
            <p:nvPr/>
          </p:nvSpPr>
          <p:spPr bwMode="auto">
            <a:xfrm>
              <a:off x="1920" y="1776"/>
              <a:ext cx="1464" cy="12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</p:grpSp>
      <p:sp>
        <p:nvSpPr>
          <p:cNvPr id="93" name="AutoShape 40"/>
          <p:cNvSpPr>
            <a:spLocks noChangeArrowheads="1"/>
          </p:cNvSpPr>
          <p:nvPr/>
        </p:nvSpPr>
        <p:spPr bwMode="auto">
          <a:xfrm>
            <a:off x="5914928" y="5022491"/>
            <a:ext cx="711200" cy="482600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4" name="AutoShape 41"/>
          <p:cNvCxnSpPr>
            <a:cxnSpLocks noChangeShapeType="1"/>
            <a:stCxn id="93" idx="3"/>
            <a:endCxn id="91" idx="1"/>
          </p:cNvCxnSpPr>
          <p:nvPr/>
        </p:nvCxnSpPr>
        <p:spPr bwMode="auto">
          <a:xfrm flipV="1">
            <a:off x="6638828" y="5257441"/>
            <a:ext cx="406400" cy="6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grpSp>
        <p:nvGrpSpPr>
          <p:cNvPr id="95" name="Group 23"/>
          <p:cNvGrpSpPr>
            <a:grpSpLocks/>
          </p:cNvGrpSpPr>
          <p:nvPr/>
        </p:nvGrpSpPr>
        <p:grpSpPr bwMode="auto">
          <a:xfrm>
            <a:off x="7035800" y="5562600"/>
            <a:ext cx="1866900" cy="800100"/>
            <a:chOff x="1920" y="1392"/>
            <a:chExt cx="1464" cy="504"/>
          </a:xfrm>
        </p:grpSpPr>
        <p:sp>
          <p:nvSpPr>
            <p:cNvPr id="96" name="Rectangle 24"/>
            <p:cNvSpPr>
              <a:spLocks noChangeArrowheads="1"/>
            </p:cNvSpPr>
            <p:nvPr/>
          </p:nvSpPr>
          <p:spPr bwMode="auto">
            <a:xfrm>
              <a:off x="1920" y="1392"/>
              <a:ext cx="1464" cy="29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r>
                <a:rPr lang="en-US" sz="2400" b="1" dirty="0" smtClean="0"/>
                <a:t>I</a:t>
              </a:r>
              <a:r>
                <a:rPr lang="hu-HU" sz="2400" b="1" dirty="0" smtClean="0"/>
                <a:t>D3D</a:t>
              </a:r>
              <a:r>
                <a:rPr lang="en-US" sz="2400" b="1" dirty="0" smtClean="0"/>
                <a:t>11SS</a:t>
              </a:r>
              <a:endParaRPr lang="en-US" sz="2400" b="1" dirty="0"/>
            </a:p>
          </p:txBody>
        </p:sp>
        <p:sp>
          <p:nvSpPr>
            <p:cNvPr id="97" name="Rectangle 25"/>
            <p:cNvSpPr>
              <a:spLocks noChangeArrowheads="1"/>
            </p:cNvSpPr>
            <p:nvPr/>
          </p:nvSpPr>
          <p:spPr bwMode="auto">
            <a:xfrm>
              <a:off x="1920" y="1688"/>
              <a:ext cx="1464" cy="8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98" name="Rectangle 26"/>
            <p:cNvSpPr>
              <a:spLocks noChangeArrowheads="1"/>
            </p:cNvSpPr>
            <p:nvPr/>
          </p:nvSpPr>
          <p:spPr bwMode="auto">
            <a:xfrm>
              <a:off x="1920" y="1776"/>
              <a:ext cx="1464" cy="12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/>
            <a:lstStyle/>
            <a:p>
              <a:endParaRPr lang="en-US" sz="2000"/>
            </a:p>
          </p:txBody>
        </p:sp>
      </p:grpSp>
      <p:sp>
        <p:nvSpPr>
          <p:cNvPr id="99" name="AutoShape 40"/>
          <p:cNvSpPr>
            <a:spLocks noChangeArrowheads="1"/>
          </p:cNvSpPr>
          <p:nvPr/>
        </p:nvSpPr>
        <p:spPr bwMode="auto">
          <a:xfrm>
            <a:off x="5905500" y="5867400"/>
            <a:ext cx="711200" cy="482600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0" name="AutoShape 41"/>
          <p:cNvCxnSpPr>
            <a:cxnSpLocks noChangeShapeType="1"/>
            <a:stCxn id="99" idx="3"/>
            <a:endCxn id="97" idx="1"/>
          </p:cNvCxnSpPr>
          <p:nvPr/>
        </p:nvCxnSpPr>
        <p:spPr bwMode="auto">
          <a:xfrm flipV="1">
            <a:off x="6629400" y="6102350"/>
            <a:ext cx="406400" cy="6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25817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Objektumok életciklusa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geometriát sok </a:t>
            </a:r>
            <a:r>
              <a:rPr lang="hu-HU" dirty="0" err="1" smtClean="0"/>
              <a:t>mesh</a:t>
            </a:r>
            <a:r>
              <a:rPr lang="hu-HU" dirty="0" smtClean="0"/>
              <a:t> használhat, egy </a:t>
            </a:r>
            <a:r>
              <a:rPr lang="hu-HU" dirty="0" err="1" smtClean="0"/>
              <a:t>materialt</a:t>
            </a:r>
            <a:r>
              <a:rPr lang="hu-HU" dirty="0" smtClean="0"/>
              <a:t> is, stb.</a:t>
            </a:r>
          </a:p>
          <a:p>
            <a:r>
              <a:rPr lang="hu-HU" dirty="0" smtClean="0"/>
              <a:t>referenciaszámlálás</a:t>
            </a:r>
          </a:p>
          <a:p>
            <a:pPr lvl="1"/>
            <a:r>
              <a:rPr lang="hu-HU" dirty="0" smtClean="0"/>
              <a:t>nem kell aggódnunk a felszabadítás miatt</a:t>
            </a:r>
          </a:p>
          <a:p>
            <a:pPr lvl="1"/>
            <a:r>
              <a:rPr lang="hu-HU" dirty="0" err="1" smtClean="0"/>
              <a:t>shared</a:t>
            </a:r>
            <a:r>
              <a:rPr lang="en-US" dirty="0" smtClean="0"/>
              <a:t>_</a:t>
            </a:r>
            <a:r>
              <a:rPr lang="en-US" dirty="0" err="1" smtClean="0"/>
              <a:t>ptr</a:t>
            </a:r>
            <a:endParaRPr lang="en-US" dirty="0" smtClean="0"/>
          </a:p>
          <a:p>
            <a:pPr lvl="1"/>
            <a:r>
              <a:rPr lang="hu-HU" dirty="0" smtClean="0"/>
              <a:t>konstruktor helyett </a:t>
            </a:r>
            <a:r>
              <a:rPr lang="hu-HU" dirty="0" err="1" smtClean="0"/>
              <a:t>factory</a:t>
            </a:r>
            <a:r>
              <a:rPr lang="hu-HU" dirty="0" smtClean="0"/>
              <a:t> </a:t>
            </a:r>
            <a:r>
              <a:rPr lang="hu-HU" dirty="0" err="1" smtClean="0"/>
              <a:t>method</a:t>
            </a:r>
            <a:r>
              <a:rPr lang="hu-HU" dirty="0" smtClean="0"/>
              <a:t>: </a:t>
            </a:r>
            <a:r>
              <a:rPr lang="hu-HU" dirty="0" err="1" smtClean="0"/>
              <a:t>create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93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</a:t>
            </a:r>
            <a:r>
              <a:rPr lang="hu-HU" dirty="0" smtClean="0"/>
              <a:t>h</a:t>
            </a:r>
            <a:r>
              <a:rPr lang="en-US" dirty="0" smtClean="0"/>
              <a:t>a</a:t>
            </a:r>
            <a:r>
              <a:rPr lang="hu-HU" dirty="0" err="1" smtClean="0"/>
              <a:t>red</a:t>
            </a:r>
            <a:r>
              <a:rPr lang="hu-HU" dirty="0" smtClean="0"/>
              <a:t> p</a:t>
            </a:r>
            <a:r>
              <a:rPr lang="en-US" dirty="0" err="1" smtClean="0"/>
              <a:t>ointer</a:t>
            </a:r>
            <a:r>
              <a:rPr lang="hu-HU" dirty="0" smtClean="0"/>
              <a:t> alapkoncepció</a:t>
            </a:r>
            <a:endParaRPr lang="en-US" dirty="0" smtClean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referenciasz</a:t>
            </a:r>
            <a:r>
              <a:rPr lang="hu-HU" dirty="0" err="1" smtClean="0"/>
              <a:t>ámlált</a:t>
            </a:r>
            <a:endParaRPr lang="hu-HU" dirty="0" smtClean="0"/>
          </a:p>
          <a:p>
            <a:pPr lvl="1"/>
            <a:r>
              <a:rPr lang="hu-HU" dirty="0" smtClean="0"/>
              <a:t>nem kell explicit </a:t>
            </a:r>
            <a:r>
              <a:rPr lang="hu-HU" dirty="0" err="1" smtClean="0"/>
              <a:t>delete</a:t>
            </a:r>
            <a:endParaRPr lang="hu-HU" dirty="0" smtClean="0"/>
          </a:p>
          <a:p>
            <a:pPr lvl="1"/>
            <a:r>
              <a:rPr lang="hu-HU" dirty="0" smtClean="0"/>
              <a:t>nem kell figyelni rá, hogy a sok hivatkozó objektumból csak egy szabadítsa fel, és az is csak a végén</a:t>
            </a:r>
          </a:p>
          <a:p>
            <a:r>
              <a:rPr lang="hu-HU" dirty="0" smtClean="0"/>
              <a:t>egyébként pointerként használható</a:t>
            </a:r>
          </a:p>
        </p:txBody>
      </p:sp>
    </p:spTree>
    <p:extLst>
      <p:ext uri="{BB962C8B-B14F-4D97-AF65-F5344CB8AC3E}">
        <p14:creationId xmlns:p14="http://schemas.microsoft.com/office/powerpoint/2010/main" val="335032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soportba foglalás 215"/>
          <p:cNvGrpSpPr/>
          <p:nvPr/>
        </p:nvGrpSpPr>
        <p:grpSpPr>
          <a:xfrm>
            <a:off x="4734337" y="1905000"/>
            <a:ext cx="685801" cy="685800"/>
            <a:chOff x="2514600" y="4495800"/>
            <a:chExt cx="838200" cy="838200"/>
          </a:xfrm>
          <a:solidFill>
            <a:srgbClr val="00B0F0"/>
          </a:solidFill>
        </p:grpSpPr>
        <p:sp>
          <p:nvSpPr>
            <p:cNvPr id="217" name="Ellipszis 216"/>
            <p:cNvSpPr/>
            <p:nvPr/>
          </p:nvSpPr>
          <p:spPr>
            <a:xfrm>
              <a:off x="2514600" y="44958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8" name="Ellipszis 217"/>
            <p:cNvSpPr/>
            <p:nvPr/>
          </p:nvSpPr>
          <p:spPr>
            <a:xfrm>
              <a:off x="2819400" y="44958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9" name="Ellipszis 218"/>
            <p:cNvSpPr/>
            <p:nvPr/>
          </p:nvSpPr>
          <p:spPr>
            <a:xfrm>
              <a:off x="3124200" y="44958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0" name="Ellipszis 219"/>
            <p:cNvSpPr/>
            <p:nvPr/>
          </p:nvSpPr>
          <p:spPr>
            <a:xfrm>
              <a:off x="2514600" y="48006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1" name="Ellipszis 220"/>
            <p:cNvSpPr/>
            <p:nvPr/>
          </p:nvSpPr>
          <p:spPr>
            <a:xfrm>
              <a:off x="2819400" y="48006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2" name="Ellipszis 221"/>
            <p:cNvSpPr/>
            <p:nvPr/>
          </p:nvSpPr>
          <p:spPr>
            <a:xfrm>
              <a:off x="3124200" y="48006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3" name="Ellipszis 222"/>
            <p:cNvSpPr/>
            <p:nvPr/>
          </p:nvSpPr>
          <p:spPr>
            <a:xfrm>
              <a:off x="2514600" y="51054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4" name="Ellipszis 223"/>
            <p:cNvSpPr/>
            <p:nvPr/>
          </p:nvSpPr>
          <p:spPr>
            <a:xfrm>
              <a:off x="2819400" y="51054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5" name="Ellipszis 224"/>
            <p:cNvSpPr/>
            <p:nvPr/>
          </p:nvSpPr>
          <p:spPr>
            <a:xfrm>
              <a:off x="3124197" y="5105400"/>
              <a:ext cx="228599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GPU </a:t>
            </a:r>
            <a:r>
              <a:rPr lang="hu-HU" dirty="0" err="1" smtClean="0"/>
              <a:t>pipeline</a:t>
            </a:r>
            <a:r>
              <a:rPr lang="hu-HU" dirty="0" smtClean="0"/>
              <a:t> </a:t>
            </a:r>
            <a:r>
              <a:rPr lang="hu-HU" dirty="0" err="1" smtClean="0"/>
              <a:t>tesszellátorral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52400" y="30480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990600" y="3048000"/>
            <a:ext cx="6096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VS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2905538" y="3048000"/>
            <a:ext cx="6096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HS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4734338" y="3048000"/>
            <a:ext cx="6096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r>
              <a:rPr lang="hu-HU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5599312" y="3048000"/>
            <a:ext cx="6096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315200" y="3048000"/>
            <a:ext cx="6096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P</a:t>
            </a:r>
            <a:r>
              <a:rPr lang="hu-HU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180174" y="30480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6493339" y="30480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819938" y="30480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Tess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Csoportba foglalás 14"/>
          <p:cNvGrpSpPr/>
          <p:nvPr/>
        </p:nvGrpSpPr>
        <p:grpSpPr>
          <a:xfrm>
            <a:off x="152400" y="4267200"/>
            <a:ext cx="609600" cy="609600"/>
            <a:chOff x="1828800" y="4953000"/>
            <a:chExt cx="381000" cy="381000"/>
          </a:xfrm>
        </p:grpSpPr>
        <p:sp>
          <p:nvSpPr>
            <p:cNvPr id="13" name="Ellipszis 12"/>
            <p:cNvSpPr/>
            <p:nvPr/>
          </p:nvSpPr>
          <p:spPr>
            <a:xfrm>
              <a:off x="1828800" y="49530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Körszelet 13"/>
            <p:cNvSpPr/>
            <p:nvPr/>
          </p:nvSpPr>
          <p:spPr>
            <a:xfrm>
              <a:off x="1828800" y="4953000"/>
              <a:ext cx="381000" cy="381000"/>
            </a:xfrm>
            <a:prstGeom prst="chord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Ellipszis 15"/>
          <p:cNvSpPr/>
          <p:nvPr/>
        </p:nvSpPr>
        <p:spPr>
          <a:xfrm>
            <a:off x="304800" y="19050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Ellipszis 16"/>
          <p:cNvSpPr/>
          <p:nvPr/>
        </p:nvSpPr>
        <p:spPr>
          <a:xfrm>
            <a:off x="304800" y="2286000"/>
            <a:ext cx="304800" cy="3048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zögletes összekötő 18"/>
          <p:cNvCxnSpPr>
            <a:stCxn id="17" idx="4"/>
            <a:endCxn id="4" idx="0"/>
          </p:cNvCxnSpPr>
          <p:nvPr/>
        </p:nvCxnSpPr>
        <p:spPr>
          <a:xfrm rot="5400000">
            <a:off x="228600" y="28194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zögletes összekötő 18"/>
          <p:cNvCxnSpPr>
            <a:stCxn id="4" idx="2"/>
          </p:cNvCxnSpPr>
          <p:nvPr/>
        </p:nvCxnSpPr>
        <p:spPr>
          <a:xfrm rot="5400000">
            <a:off x="114300" y="3924300"/>
            <a:ext cx="685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zögletes összekötő 18"/>
          <p:cNvCxnSpPr>
            <a:stCxn id="5" idx="2"/>
          </p:cNvCxnSpPr>
          <p:nvPr/>
        </p:nvCxnSpPr>
        <p:spPr>
          <a:xfrm rot="5400000">
            <a:off x="952500" y="3924300"/>
            <a:ext cx="685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Csoportba foglalás 41"/>
          <p:cNvGrpSpPr/>
          <p:nvPr/>
        </p:nvGrpSpPr>
        <p:grpSpPr>
          <a:xfrm>
            <a:off x="990600" y="1981200"/>
            <a:ext cx="609600" cy="609600"/>
            <a:chOff x="1828800" y="4953000"/>
            <a:chExt cx="381000" cy="381000"/>
          </a:xfrm>
        </p:grpSpPr>
        <p:sp>
          <p:nvSpPr>
            <p:cNvPr id="43" name="Ellipszis 42"/>
            <p:cNvSpPr/>
            <p:nvPr/>
          </p:nvSpPr>
          <p:spPr>
            <a:xfrm>
              <a:off x="1828800" y="49530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Körszelet 43"/>
            <p:cNvSpPr/>
            <p:nvPr/>
          </p:nvSpPr>
          <p:spPr>
            <a:xfrm>
              <a:off x="1828800" y="4953000"/>
              <a:ext cx="381000" cy="381000"/>
            </a:xfrm>
            <a:prstGeom prst="chord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Szögletes összekötő 44"/>
          <p:cNvCxnSpPr>
            <a:endCxn id="5" idx="0"/>
          </p:cNvCxnSpPr>
          <p:nvPr/>
        </p:nvCxnSpPr>
        <p:spPr>
          <a:xfrm rot="5400000">
            <a:off x="1066800" y="28194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zögletes összekötő 76"/>
          <p:cNvCxnSpPr>
            <a:endCxn id="6" idx="0"/>
          </p:cNvCxnSpPr>
          <p:nvPr/>
        </p:nvCxnSpPr>
        <p:spPr>
          <a:xfrm rot="5400000">
            <a:off x="3057938" y="2895600"/>
            <a:ext cx="304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lipszis 107"/>
          <p:cNvSpPr/>
          <p:nvPr/>
        </p:nvSpPr>
        <p:spPr>
          <a:xfrm>
            <a:off x="990600" y="4267200"/>
            <a:ext cx="609600" cy="6096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0" name="Csoportba foglalás 119"/>
          <p:cNvGrpSpPr/>
          <p:nvPr/>
        </p:nvGrpSpPr>
        <p:grpSpPr>
          <a:xfrm>
            <a:off x="2753138" y="4114800"/>
            <a:ext cx="914400" cy="914400"/>
            <a:chOff x="2514600" y="4495800"/>
            <a:chExt cx="838200" cy="838200"/>
          </a:xfrm>
          <a:solidFill>
            <a:srgbClr val="00B0F0"/>
          </a:solidFill>
        </p:grpSpPr>
        <p:sp>
          <p:nvSpPr>
            <p:cNvPr id="121" name="Ellipszis 120"/>
            <p:cNvSpPr/>
            <p:nvPr/>
          </p:nvSpPr>
          <p:spPr>
            <a:xfrm>
              <a:off x="2514600" y="44958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2" name="Ellipszis 121"/>
            <p:cNvSpPr/>
            <p:nvPr/>
          </p:nvSpPr>
          <p:spPr>
            <a:xfrm>
              <a:off x="2819400" y="44958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3" name="Ellipszis 122"/>
            <p:cNvSpPr/>
            <p:nvPr/>
          </p:nvSpPr>
          <p:spPr>
            <a:xfrm>
              <a:off x="3124200" y="44958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4" name="Ellipszis 123"/>
            <p:cNvSpPr/>
            <p:nvPr/>
          </p:nvSpPr>
          <p:spPr>
            <a:xfrm>
              <a:off x="2514600" y="48006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5" name="Ellipszis 124"/>
            <p:cNvSpPr/>
            <p:nvPr/>
          </p:nvSpPr>
          <p:spPr>
            <a:xfrm>
              <a:off x="2819400" y="48006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6" name="Ellipszis 125"/>
            <p:cNvSpPr/>
            <p:nvPr/>
          </p:nvSpPr>
          <p:spPr>
            <a:xfrm>
              <a:off x="3124200" y="48006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7" name="Ellipszis 126"/>
            <p:cNvSpPr/>
            <p:nvPr/>
          </p:nvSpPr>
          <p:spPr>
            <a:xfrm>
              <a:off x="2514600" y="51054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8" name="Ellipszis 127"/>
            <p:cNvSpPr/>
            <p:nvPr/>
          </p:nvSpPr>
          <p:spPr>
            <a:xfrm>
              <a:off x="2819400" y="51054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9" name="Ellipszis 128"/>
            <p:cNvSpPr/>
            <p:nvPr/>
          </p:nvSpPr>
          <p:spPr>
            <a:xfrm>
              <a:off x="3124200" y="51054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30" name="Szögletes összekötő 18"/>
          <p:cNvCxnSpPr>
            <a:stCxn id="6" idx="2"/>
          </p:cNvCxnSpPr>
          <p:nvPr/>
        </p:nvCxnSpPr>
        <p:spPr>
          <a:xfrm rot="5400000">
            <a:off x="2943638" y="3848100"/>
            <a:ext cx="5334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Csoportba foglalás 134"/>
          <p:cNvGrpSpPr/>
          <p:nvPr/>
        </p:nvGrpSpPr>
        <p:grpSpPr>
          <a:xfrm>
            <a:off x="2753138" y="1828800"/>
            <a:ext cx="914400" cy="914400"/>
            <a:chOff x="2514600" y="4495800"/>
            <a:chExt cx="838200" cy="838200"/>
          </a:xfrm>
          <a:solidFill>
            <a:schemeClr val="accent6"/>
          </a:solidFill>
        </p:grpSpPr>
        <p:sp>
          <p:nvSpPr>
            <p:cNvPr id="136" name="Ellipszis 135"/>
            <p:cNvSpPr/>
            <p:nvPr/>
          </p:nvSpPr>
          <p:spPr>
            <a:xfrm>
              <a:off x="2514600" y="44958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7" name="Ellipszis 136"/>
            <p:cNvSpPr/>
            <p:nvPr/>
          </p:nvSpPr>
          <p:spPr>
            <a:xfrm>
              <a:off x="2819400" y="44958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8" name="Ellipszis 137"/>
            <p:cNvSpPr/>
            <p:nvPr/>
          </p:nvSpPr>
          <p:spPr>
            <a:xfrm>
              <a:off x="3124200" y="44958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9" name="Ellipszis 138"/>
            <p:cNvSpPr/>
            <p:nvPr/>
          </p:nvSpPr>
          <p:spPr>
            <a:xfrm>
              <a:off x="2514600" y="48006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0" name="Ellipszis 139"/>
            <p:cNvSpPr/>
            <p:nvPr/>
          </p:nvSpPr>
          <p:spPr>
            <a:xfrm>
              <a:off x="2819400" y="48006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1" name="Ellipszis 140"/>
            <p:cNvSpPr/>
            <p:nvPr/>
          </p:nvSpPr>
          <p:spPr>
            <a:xfrm>
              <a:off x="3124200" y="48006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2" name="Ellipszis 141"/>
            <p:cNvSpPr/>
            <p:nvPr/>
          </p:nvSpPr>
          <p:spPr>
            <a:xfrm>
              <a:off x="2514600" y="51054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3" name="Ellipszis 142"/>
            <p:cNvSpPr/>
            <p:nvPr/>
          </p:nvSpPr>
          <p:spPr>
            <a:xfrm>
              <a:off x="2819400" y="51054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4" name="Ellipszis 143"/>
            <p:cNvSpPr/>
            <p:nvPr/>
          </p:nvSpPr>
          <p:spPr>
            <a:xfrm>
              <a:off x="3124200" y="51054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7" name="Szögletes összekötő 156"/>
          <p:cNvCxnSpPr>
            <a:endCxn id="12" idx="0"/>
          </p:cNvCxnSpPr>
          <p:nvPr/>
        </p:nvCxnSpPr>
        <p:spPr>
          <a:xfrm rot="5400000">
            <a:off x="3934238" y="2857500"/>
            <a:ext cx="3810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Csoportba foglalás 207"/>
          <p:cNvGrpSpPr/>
          <p:nvPr/>
        </p:nvGrpSpPr>
        <p:grpSpPr>
          <a:xfrm>
            <a:off x="3794906" y="4140926"/>
            <a:ext cx="800095" cy="794474"/>
            <a:chOff x="3733800" y="4038600"/>
            <a:chExt cx="800095" cy="794474"/>
          </a:xfrm>
        </p:grpSpPr>
        <p:sp>
          <p:nvSpPr>
            <p:cNvPr id="171" name="Ellipszis 170"/>
            <p:cNvSpPr/>
            <p:nvPr/>
          </p:nvSpPr>
          <p:spPr>
            <a:xfrm>
              <a:off x="3733800" y="4038601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2" name="Ellipszis 171"/>
            <p:cNvSpPr/>
            <p:nvPr/>
          </p:nvSpPr>
          <p:spPr>
            <a:xfrm>
              <a:off x="3872345" y="4038601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3" name="Ellipszis 172"/>
            <p:cNvSpPr/>
            <p:nvPr/>
          </p:nvSpPr>
          <p:spPr>
            <a:xfrm>
              <a:off x="4010890" y="4038602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4" name="Ellipszis 173"/>
            <p:cNvSpPr/>
            <p:nvPr/>
          </p:nvSpPr>
          <p:spPr>
            <a:xfrm>
              <a:off x="3733800" y="4177144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5" name="Ellipszis 174"/>
            <p:cNvSpPr/>
            <p:nvPr/>
          </p:nvSpPr>
          <p:spPr>
            <a:xfrm>
              <a:off x="3872346" y="4177144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6" name="Ellipszis 175"/>
            <p:cNvSpPr/>
            <p:nvPr/>
          </p:nvSpPr>
          <p:spPr>
            <a:xfrm>
              <a:off x="4010891" y="4177145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7" name="Ellipszis 176"/>
            <p:cNvSpPr/>
            <p:nvPr/>
          </p:nvSpPr>
          <p:spPr>
            <a:xfrm>
              <a:off x="3733801" y="4315690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8" name="Ellipszis 177"/>
            <p:cNvSpPr/>
            <p:nvPr/>
          </p:nvSpPr>
          <p:spPr>
            <a:xfrm>
              <a:off x="3872346" y="4315694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9" name="Ellipszis 178"/>
            <p:cNvSpPr/>
            <p:nvPr/>
          </p:nvSpPr>
          <p:spPr>
            <a:xfrm>
              <a:off x="4010890" y="4315692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0" name="Ellipszis 179"/>
            <p:cNvSpPr/>
            <p:nvPr/>
          </p:nvSpPr>
          <p:spPr>
            <a:xfrm>
              <a:off x="4150452" y="4038600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1" name="Ellipszis 180"/>
            <p:cNvSpPr/>
            <p:nvPr/>
          </p:nvSpPr>
          <p:spPr>
            <a:xfrm>
              <a:off x="4288997" y="4038600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2" name="Ellipszis 181"/>
            <p:cNvSpPr/>
            <p:nvPr/>
          </p:nvSpPr>
          <p:spPr>
            <a:xfrm>
              <a:off x="4427542" y="4038601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3" name="Ellipszis 182"/>
            <p:cNvSpPr/>
            <p:nvPr/>
          </p:nvSpPr>
          <p:spPr>
            <a:xfrm>
              <a:off x="4150452" y="4177143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4" name="Ellipszis 183"/>
            <p:cNvSpPr/>
            <p:nvPr/>
          </p:nvSpPr>
          <p:spPr>
            <a:xfrm>
              <a:off x="4288998" y="4177143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5" name="Ellipszis 184"/>
            <p:cNvSpPr/>
            <p:nvPr/>
          </p:nvSpPr>
          <p:spPr>
            <a:xfrm>
              <a:off x="4427543" y="4177144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6" name="Ellipszis 185"/>
            <p:cNvSpPr/>
            <p:nvPr/>
          </p:nvSpPr>
          <p:spPr>
            <a:xfrm>
              <a:off x="4150453" y="4315689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7" name="Ellipszis 186"/>
            <p:cNvSpPr/>
            <p:nvPr/>
          </p:nvSpPr>
          <p:spPr>
            <a:xfrm>
              <a:off x="4288998" y="4315693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8" name="Ellipszis 187"/>
            <p:cNvSpPr/>
            <p:nvPr/>
          </p:nvSpPr>
          <p:spPr>
            <a:xfrm>
              <a:off x="4427542" y="4315691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9" name="Ellipszis 188"/>
            <p:cNvSpPr/>
            <p:nvPr/>
          </p:nvSpPr>
          <p:spPr>
            <a:xfrm>
              <a:off x="3736243" y="4452075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0" name="Ellipszis 189"/>
            <p:cNvSpPr/>
            <p:nvPr/>
          </p:nvSpPr>
          <p:spPr>
            <a:xfrm>
              <a:off x="3874788" y="4452075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1" name="Ellipszis 190"/>
            <p:cNvSpPr/>
            <p:nvPr/>
          </p:nvSpPr>
          <p:spPr>
            <a:xfrm>
              <a:off x="4013333" y="4452076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2" name="Ellipszis 191"/>
            <p:cNvSpPr/>
            <p:nvPr/>
          </p:nvSpPr>
          <p:spPr>
            <a:xfrm>
              <a:off x="3736243" y="4590618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Ellipszis 192"/>
            <p:cNvSpPr/>
            <p:nvPr/>
          </p:nvSpPr>
          <p:spPr>
            <a:xfrm>
              <a:off x="3874789" y="4590618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4" name="Ellipszis 193"/>
            <p:cNvSpPr/>
            <p:nvPr/>
          </p:nvSpPr>
          <p:spPr>
            <a:xfrm>
              <a:off x="4013334" y="4590619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5" name="Ellipszis 194"/>
            <p:cNvSpPr/>
            <p:nvPr/>
          </p:nvSpPr>
          <p:spPr>
            <a:xfrm>
              <a:off x="3736244" y="4729164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6" name="Ellipszis 195"/>
            <p:cNvSpPr/>
            <p:nvPr/>
          </p:nvSpPr>
          <p:spPr>
            <a:xfrm>
              <a:off x="3874789" y="4729168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7" name="Ellipszis 196"/>
            <p:cNvSpPr/>
            <p:nvPr/>
          </p:nvSpPr>
          <p:spPr>
            <a:xfrm>
              <a:off x="4013333" y="4729166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8" name="Ellipszis 197"/>
            <p:cNvSpPr/>
            <p:nvPr/>
          </p:nvSpPr>
          <p:spPr>
            <a:xfrm>
              <a:off x="4152895" y="4452074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9" name="Ellipszis 198"/>
            <p:cNvSpPr/>
            <p:nvPr/>
          </p:nvSpPr>
          <p:spPr>
            <a:xfrm>
              <a:off x="4291440" y="4452074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" name="Ellipszis 199"/>
            <p:cNvSpPr/>
            <p:nvPr/>
          </p:nvSpPr>
          <p:spPr>
            <a:xfrm>
              <a:off x="4429985" y="4452075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1" name="Ellipszis 200"/>
            <p:cNvSpPr/>
            <p:nvPr/>
          </p:nvSpPr>
          <p:spPr>
            <a:xfrm>
              <a:off x="4152895" y="4590617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2" name="Ellipszis 201"/>
            <p:cNvSpPr/>
            <p:nvPr/>
          </p:nvSpPr>
          <p:spPr>
            <a:xfrm>
              <a:off x="4291441" y="4590617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3" name="Ellipszis 202"/>
            <p:cNvSpPr/>
            <p:nvPr/>
          </p:nvSpPr>
          <p:spPr>
            <a:xfrm>
              <a:off x="4429986" y="4590618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4" name="Ellipszis 203"/>
            <p:cNvSpPr/>
            <p:nvPr/>
          </p:nvSpPr>
          <p:spPr>
            <a:xfrm>
              <a:off x="4152896" y="4729163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5" name="Ellipszis 204"/>
            <p:cNvSpPr/>
            <p:nvPr/>
          </p:nvSpPr>
          <p:spPr>
            <a:xfrm>
              <a:off x="4291441" y="4729167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6" name="Ellipszis 205"/>
            <p:cNvSpPr/>
            <p:nvPr/>
          </p:nvSpPr>
          <p:spPr>
            <a:xfrm>
              <a:off x="4429985" y="4729165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09" name="Szögletes összekötő 18"/>
          <p:cNvCxnSpPr>
            <a:stCxn id="12" idx="2"/>
            <a:endCxn id="173" idx="0"/>
          </p:cNvCxnSpPr>
          <p:nvPr/>
        </p:nvCxnSpPr>
        <p:spPr>
          <a:xfrm rot="5400000">
            <a:off x="3844581" y="3860771"/>
            <a:ext cx="559528" cy="78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Lekerekített téglalap 212"/>
          <p:cNvSpPr/>
          <p:nvPr/>
        </p:nvSpPr>
        <p:spPr>
          <a:xfrm>
            <a:off x="2676938" y="5105400"/>
            <a:ext cx="1143000" cy="381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tessfactor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4" name="Lekerekített téglalap 213"/>
          <p:cNvSpPr/>
          <p:nvPr/>
        </p:nvSpPr>
        <p:spPr>
          <a:xfrm rot="2935262">
            <a:off x="3615169" y="2225323"/>
            <a:ext cx="1143000" cy="381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tessfactor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5" name="Ellipszis 214"/>
          <p:cNvSpPr/>
          <p:nvPr/>
        </p:nvSpPr>
        <p:spPr>
          <a:xfrm>
            <a:off x="4886738" y="2438400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6" name="Szögletes összekötő 225"/>
          <p:cNvCxnSpPr>
            <a:stCxn id="215" idx="4"/>
            <a:endCxn id="7" idx="0"/>
          </p:cNvCxnSpPr>
          <p:nvPr/>
        </p:nvCxnSpPr>
        <p:spPr>
          <a:xfrm rot="5400000">
            <a:off x="4886738" y="2895600"/>
            <a:ext cx="304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zögletes összekötő 18"/>
          <p:cNvCxnSpPr>
            <a:stCxn id="7" idx="2"/>
            <a:endCxn id="230" idx="0"/>
          </p:cNvCxnSpPr>
          <p:nvPr/>
        </p:nvCxnSpPr>
        <p:spPr>
          <a:xfrm rot="5400000">
            <a:off x="4734338" y="3886200"/>
            <a:ext cx="6096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Ellipszis 229"/>
          <p:cNvSpPr/>
          <p:nvPr/>
        </p:nvSpPr>
        <p:spPr>
          <a:xfrm>
            <a:off x="4734338" y="4191000"/>
            <a:ext cx="609600" cy="6096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3" name="Csoportba foglalás 329"/>
          <p:cNvGrpSpPr/>
          <p:nvPr/>
        </p:nvGrpSpPr>
        <p:grpSpPr>
          <a:xfrm>
            <a:off x="5546901" y="1982169"/>
            <a:ext cx="595418" cy="595857"/>
            <a:chOff x="5384563" y="1982169"/>
            <a:chExt cx="595418" cy="595857"/>
          </a:xfrm>
        </p:grpSpPr>
        <p:sp>
          <p:nvSpPr>
            <p:cNvPr id="233" name="Háromszög 232"/>
            <p:cNvSpPr/>
            <p:nvPr/>
          </p:nvSpPr>
          <p:spPr>
            <a:xfrm rot="1643725">
              <a:off x="5522781" y="2037005"/>
              <a:ext cx="457200" cy="381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4" name="Ellipszis 233"/>
            <p:cNvSpPr/>
            <p:nvPr/>
          </p:nvSpPr>
          <p:spPr>
            <a:xfrm rot="1643725">
              <a:off x="5762835" y="1982169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5" name="Ellipszis 234"/>
            <p:cNvSpPr/>
            <p:nvPr/>
          </p:nvSpPr>
          <p:spPr>
            <a:xfrm rot="1643725">
              <a:off x="5384563" y="2215256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6" name="Ellipszis 235"/>
            <p:cNvSpPr/>
            <p:nvPr/>
          </p:nvSpPr>
          <p:spPr>
            <a:xfrm rot="1643725">
              <a:off x="5790489" y="2425626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44" name="Szögletes összekötő 243"/>
          <p:cNvCxnSpPr/>
          <p:nvPr/>
        </p:nvCxnSpPr>
        <p:spPr>
          <a:xfrm rot="5400000">
            <a:off x="5752506" y="2894806"/>
            <a:ext cx="304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Háromszög 247"/>
          <p:cNvSpPr/>
          <p:nvPr/>
        </p:nvSpPr>
        <p:spPr>
          <a:xfrm rot="1643725">
            <a:off x="5765894" y="4156862"/>
            <a:ext cx="457200" cy="38100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9" name="Ellipszis 248"/>
          <p:cNvSpPr/>
          <p:nvPr/>
        </p:nvSpPr>
        <p:spPr>
          <a:xfrm rot="1643725">
            <a:off x="6005948" y="4102026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1" name="Ellipszis 250"/>
          <p:cNvSpPr/>
          <p:nvPr/>
        </p:nvSpPr>
        <p:spPr>
          <a:xfrm rot="1643725">
            <a:off x="6033602" y="4545483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0" name="Ellipszis 249"/>
          <p:cNvSpPr/>
          <p:nvPr/>
        </p:nvSpPr>
        <p:spPr>
          <a:xfrm rot="1643725">
            <a:off x="5627676" y="4335113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0" name="Szögletes összekötő 18"/>
          <p:cNvCxnSpPr>
            <a:stCxn id="8" idx="2"/>
          </p:cNvCxnSpPr>
          <p:nvPr/>
        </p:nvCxnSpPr>
        <p:spPr>
          <a:xfrm rot="5400000">
            <a:off x="5675512" y="38100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Csoportba foglalás 285"/>
          <p:cNvGrpSpPr/>
          <p:nvPr/>
        </p:nvGrpSpPr>
        <p:grpSpPr>
          <a:xfrm rot="18892311">
            <a:off x="6493338" y="2086385"/>
            <a:ext cx="595418" cy="595857"/>
            <a:chOff x="6172199" y="2086385"/>
            <a:chExt cx="595418" cy="595857"/>
          </a:xfrm>
        </p:grpSpPr>
        <p:sp>
          <p:nvSpPr>
            <p:cNvPr id="263" name="Háromszög 262"/>
            <p:cNvSpPr/>
            <p:nvPr/>
          </p:nvSpPr>
          <p:spPr>
            <a:xfrm rot="1643725">
              <a:off x="6310417" y="2141221"/>
              <a:ext cx="457200" cy="381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4" name="Ellipszis 263"/>
            <p:cNvSpPr/>
            <p:nvPr/>
          </p:nvSpPr>
          <p:spPr>
            <a:xfrm rot="1643725">
              <a:off x="6550471" y="2086385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5" name="Ellipszis 264"/>
            <p:cNvSpPr/>
            <p:nvPr/>
          </p:nvSpPr>
          <p:spPr>
            <a:xfrm rot="1643725">
              <a:off x="6172199" y="2319472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6" name="Ellipszis 265"/>
            <p:cNvSpPr/>
            <p:nvPr/>
          </p:nvSpPr>
          <p:spPr>
            <a:xfrm rot="1643725">
              <a:off x="6578125" y="2529842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Csoportba foglalás 270"/>
          <p:cNvGrpSpPr/>
          <p:nvPr/>
        </p:nvGrpSpPr>
        <p:grpSpPr>
          <a:xfrm rot="3776562">
            <a:off x="5675573" y="4635424"/>
            <a:ext cx="595418" cy="595857"/>
            <a:chOff x="5181600" y="4600986"/>
            <a:chExt cx="595418" cy="595857"/>
          </a:xfrm>
        </p:grpSpPr>
        <p:sp>
          <p:nvSpPr>
            <p:cNvPr id="267" name="Háromszög 266"/>
            <p:cNvSpPr/>
            <p:nvPr/>
          </p:nvSpPr>
          <p:spPr>
            <a:xfrm rot="1643725">
              <a:off x="5319818" y="4655822"/>
              <a:ext cx="457200" cy="381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8" name="Ellipszis 267"/>
            <p:cNvSpPr/>
            <p:nvPr/>
          </p:nvSpPr>
          <p:spPr>
            <a:xfrm rot="1643725">
              <a:off x="5559872" y="4600986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9" name="Ellipszis 268"/>
            <p:cNvSpPr/>
            <p:nvPr/>
          </p:nvSpPr>
          <p:spPr>
            <a:xfrm rot="1643725">
              <a:off x="5587526" y="5044443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0" name="Ellipszis 269"/>
            <p:cNvSpPr/>
            <p:nvPr/>
          </p:nvSpPr>
          <p:spPr>
            <a:xfrm rot="1643725">
              <a:off x="5181600" y="4834073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72" name="Szögletes összekötő 271"/>
          <p:cNvCxnSpPr/>
          <p:nvPr/>
        </p:nvCxnSpPr>
        <p:spPr>
          <a:xfrm rot="5400000">
            <a:off x="6646533" y="2894806"/>
            <a:ext cx="304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églalap 273"/>
          <p:cNvSpPr/>
          <p:nvPr/>
        </p:nvSpPr>
        <p:spPr>
          <a:xfrm>
            <a:off x="6721939" y="41148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7" name="Téglalap 276"/>
          <p:cNvSpPr/>
          <p:nvPr/>
        </p:nvSpPr>
        <p:spPr>
          <a:xfrm>
            <a:off x="6798139" y="41910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8" name="Téglalap 277"/>
          <p:cNvSpPr/>
          <p:nvPr/>
        </p:nvSpPr>
        <p:spPr>
          <a:xfrm>
            <a:off x="6721939" y="41910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0" name="Téglalap 279"/>
          <p:cNvSpPr/>
          <p:nvPr/>
        </p:nvSpPr>
        <p:spPr>
          <a:xfrm>
            <a:off x="6645739" y="42672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1" name="Téglalap 280"/>
          <p:cNvSpPr/>
          <p:nvPr/>
        </p:nvSpPr>
        <p:spPr>
          <a:xfrm>
            <a:off x="6721939" y="42672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2" name="Téglalap 281"/>
          <p:cNvSpPr/>
          <p:nvPr/>
        </p:nvSpPr>
        <p:spPr>
          <a:xfrm>
            <a:off x="6798139" y="42672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3" name="Téglalap 282"/>
          <p:cNvSpPr/>
          <p:nvPr/>
        </p:nvSpPr>
        <p:spPr>
          <a:xfrm>
            <a:off x="6874339" y="42672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7" name="Téglalap 286"/>
          <p:cNvSpPr/>
          <p:nvPr/>
        </p:nvSpPr>
        <p:spPr>
          <a:xfrm>
            <a:off x="6798139" y="43434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9" name="Téglalap 288"/>
          <p:cNvSpPr/>
          <p:nvPr/>
        </p:nvSpPr>
        <p:spPr>
          <a:xfrm>
            <a:off x="6721939" y="43434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0" name="Téglalap 289"/>
          <p:cNvSpPr/>
          <p:nvPr/>
        </p:nvSpPr>
        <p:spPr>
          <a:xfrm>
            <a:off x="6645739" y="43434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4" name="Téglalap 293"/>
          <p:cNvSpPr/>
          <p:nvPr/>
        </p:nvSpPr>
        <p:spPr>
          <a:xfrm>
            <a:off x="6645739" y="44196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6" name="Téglalap 295"/>
          <p:cNvSpPr/>
          <p:nvPr/>
        </p:nvSpPr>
        <p:spPr>
          <a:xfrm>
            <a:off x="6569539" y="44196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8" name="Téglalap 297"/>
          <p:cNvSpPr/>
          <p:nvPr/>
        </p:nvSpPr>
        <p:spPr>
          <a:xfrm>
            <a:off x="6950539" y="43434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0" name="Téglalap 299"/>
          <p:cNvSpPr/>
          <p:nvPr/>
        </p:nvSpPr>
        <p:spPr>
          <a:xfrm>
            <a:off x="6798139" y="44196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1" name="Téglalap 300"/>
          <p:cNvSpPr/>
          <p:nvPr/>
        </p:nvSpPr>
        <p:spPr>
          <a:xfrm>
            <a:off x="6721939" y="44196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2" name="Téglalap 301"/>
          <p:cNvSpPr/>
          <p:nvPr/>
        </p:nvSpPr>
        <p:spPr>
          <a:xfrm>
            <a:off x="6874339" y="43434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4" name="Téglalap 303"/>
          <p:cNvSpPr/>
          <p:nvPr/>
        </p:nvSpPr>
        <p:spPr>
          <a:xfrm>
            <a:off x="6645739" y="44958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5" name="Téglalap 304"/>
          <p:cNvSpPr/>
          <p:nvPr/>
        </p:nvSpPr>
        <p:spPr>
          <a:xfrm>
            <a:off x="6569539" y="44958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7" name="Szögletes összekötő 18"/>
          <p:cNvCxnSpPr/>
          <p:nvPr/>
        </p:nvCxnSpPr>
        <p:spPr>
          <a:xfrm rot="5400000">
            <a:off x="6570333" y="3809206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églalap 307"/>
          <p:cNvSpPr/>
          <p:nvPr/>
        </p:nvSpPr>
        <p:spPr>
          <a:xfrm>
            <a:off x="7467600" y="2286000"/>
            <a:ext cx="3048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9" name="Szögletes összekötő 308"/>
          <p:cNvCxnSpPr>
            <a:stCxn id="308" idx="2"/>
          </p:cNvCxnSpPr>
          <p:nvPr/>
        </p:nvCxnSpPr>
        <p:spPr>
          <a:xfrm rot="5400000">
            <a:off x="7391400" y="28194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zögletes összekötő 18"/>
          <p:cNvCxnSpPr/>
          <p:nvPr/>
        </p:nvCxnSpPr>
        <p:spPr>
          <a:xfrm rot="5400000">
            <a:off x="7392194" y="3809206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églalap 310"/>
          <p:cNvSpPr/>
          <p:nvPr/>
        </p:nvSpPr>
        <p:spPr>
          <a:xfrm>
            <a:off x="7467600" y="4114800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2" name="Téglalap 311"/>
          <p:cNvSpPr/>
          <p:nvPr/>
        </p:nvSpPr>
        <p:spPr>
          <a:xfrm>
            <a:off x="8332574" y="2286000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3" name="Szögletes összekötő 312"/>
          <p:cNvCxnSpPr>
            <a:stCxn id="312" idx="2"/>
            <a:endCxn id="10" idx="0"/>
          </p:cNvCxnSpPr>
          <p:nvPr/>
        </p:nvCxnSpPr>
        <p:spPr>
          <a:xfrm rot="5400000">
            <a:off x="8256374" y="28194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églalap 316"/>
          <p:cNvSpPr/>
          <p:nvPr/>
        </p:nvSpPr>
        <p:spPr>
          <a:xfrm>
            <a:off x="8332574" y="4114800"/>
            <a:ext cx="304800" cy="304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8" name="Szögletes összekötő 18"/>
          <p:cNvCxnSpPr>
            <a:stCxn id="317" idx="3"/>
            <a:endCxn id="10" idx="3"/>
          </p:cNvCxnSpPr>
          <p:nvPr/>
        </p:nvCxnSpPr>
        <p:spPr>
          <a:xfrm flipV="1">
            <a:off x="8637374" y="3314700"/>
            <a:ext cx="152400" cy="952500"/>
          </a:xfrm>
          <a:prstGeom prst="bentConnector3">
            <a:avLst>
              <a:gd name="adj1" fmla="val 2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zögletes összekötő 18"/>
          <p:cNvCxnSpPr>
            <a:stCxn id="10" idx="2"/>
            <a:endCxn id="317" idx="0"/>
          </p:cNvCxnSpPr>
          <p:nvPr/>
        </p:nvCxnSpPr>
        <p:spPr>
          <a:xfrm rot="5400000">
            <a:off x="8218274" y="3848100"/>
            <a:ext cx="5334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églalap 323"/>
          <p:cNvSpPr/>
          <p:nvPr/>
        </p:nvSpPr>
        <p:spPr>
          <a:xfrm>
            <a:off x="1878226" y="30480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IA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5" name="Szögletes összekötő 324"/>
          <p:cNvCxnSpPr>
            <a:endCxn id="324" idx="0"/>
          </p:cNvCxnSpPr>
          <p:nvPr/>
        </p:nvCxnSpPr>
        <p:spPr>
          <a:xfrm rot="5400000">
            <a:off x="1954426" y="28194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zögletes összekötő 18"/>
          <p:cNvCxnSpPr>
            <a:stCxn id="324" idx="2"/>
          </p:cNvCxnSpPr>
          <p:nvPr/>
        </p:nvCxnSpPr>
        <p:spPr>
          <a:xfrm rot="5400000">
            <a:off x="1916326" y="3848100"/>
            <a:ext cx="533400" cy="12700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Lekerekített téglalap 343"/>
          <p:cNvSpPr/>
          <p:nvPr/>
        </p:nvSpPr>
        <p:spPr>
          <a:xfrm>
            <a:off x="1954426" y="22098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5" name="Lekerekített téglalap 344"/>
          <p:cNvSpPr/>
          <p:nvPr/>
        </p:nvSpPr>
        <p:spPr>
          <a:xfrm>
            <a:off x="2106826" y="22098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6" name="Lekerekített téglalap 345"/>
          <p:cNvSpPr/>
          <p:nvPr/>
        </p:nvSpPr>
        <p:spPr>
          <a:xfrm>
            <a:off x="2259226" y="22098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7" name="Téglalap 346"/>
          <p:cNvSpPr/>
          <p:nvPr/>
        </p:nvSpPr>
        <p:spPr>
          <a:xfrm>
            <a:off x="5724938" y="56388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SO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8" name="Szögletes összekötő 347"/>
          <p:cNvCxnSpPr>
            <a:endCxn id="347" idx="0"/>
          </p:cNvCxnSpPr>
          <p:nvPr/>
        </p:nvCxnSpPr>
        <p:spPr>
          <a:xfrm rot="5400000">
            <a:off x="5839238" y="5448300"/>
            <a:ext cx="3810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zögletes összekötő 350"/>
          <p:cNvCxnSpPr>
            <a:stCxn id="347" idx="2"/>
          </p:cNvCxnSpPr>
          <p:nvPr/>
        </p:nvCxnSpPr>
        <p:spPr>
          <a:xfrm rot="5400000">
            <a:off x="5877338" y="6324600"/>
            <a:ext cx="304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Ellipszis 354"/>
          <p:cNvSpPr/>
          <p:nvPr/>
        </p:nvSpPr>
        <p:spPr>
          <a:xfrm rot="5420287">
            <a:off x="5953987" y="6552751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Csoportba foglalás 359"/>
          <p:cNvGrpSpPr/>
          <p:nvPr/>
        </p:nvGrpSpPr>
        <p:grpSpPr>
          <a:xfrm>
            <a:off x="1878226" y="1752600"/>
            <a:ext cx="609600" cy="152400"/>
            <a:chOff x="3200400" y="5638800"/>
            <a:chExt cx="609600" cy="152400"/>
          </a:xfrm>
        </p:grpSpPr>
        <p:sp>
          <p:nvSpPr>
            <p:cNvPr id="356" name="Ellipszis 355"/>
            <p:cNvSpPr/>
            <p:nvPr/>
          </p:nvSpPr>
          <p:spPr>
            <a:xfrm>
              <a:off x="3200400" y="5638800"/>
              <a:ext cx="152400" cy="1524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7" name="Ellipszis 356"/>
            <p:cNvSpPr/>
            <p:nvPr/>
          </p:nvSpPr>
          <p:spPr>
            <a:xfrm>
              <a:off x="3352800" y="5638800"/>
              <a:ext cx="152400" cy="1524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8" name="Ellipszis 357"/>
            <p:cNvSpPr/>
            <p:nvPr/>
          </p:nvSpPr>
          <p:spPr>
            <a:xfrm>
              <a:off x="3505200" y="5638800"/>
              <a:ext cx="152400" cy="1524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9" name="Ellipszis 358"/>
            <p:cNvSpPr/>
            <p:nvPr/>
          </p:nvSpPr>
          <p:spPr>
            <a:xfrm>
              <a:off x="3657600" y="5638800"/>
              <a:ext cx="152400" cy="1524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61" name="Szövegdoboz 360"/>
          <p:cNvSpPr txBox="1"/>
          <p:nvPr/>
        </p:nvSpPr>
        <p:spPr>
          <a:xfrm>
            <a:off x="278026" y="6019800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latin typeface="Whipsmart" panose="020B0502030203050204" pitchFamily="34" charset="0"/>
              </a:rPr>
              <a:t>+mindenki olvashatja a uniform változókat,</a:t>
            </a:r>
          </a:p>
          <a:p>
            <a:r>
              <a:rPr lang="hu-HU" dirty="0" smtClean="0">
                <a:latin typeface="Whipsmart" panose="020B0502030203050204" pitchFamily="34" charset="0"/>
              </a:rPr>
              <a:t> textúrákat, </a:t>
            </a:r>
            <a:r>
              <a:rPr lang="hu-HU" dirty="0" err="1" smtClean="0">
                <a:latin typeface="Whipsmart" panose="020B0502030203050204" pitchFamily="34" charset="0"/>
              </a:rPr>
              <a:t>buffereket</a:t>
            </a:r>
            <a:endParaRPr lang="en-US" dirty="0">
              <a:latin typeface="Whipsmart" panose="020B0502030203050204" pitchFamily="34" charset="0"/>
            </a:endParaRPr>
          </a:p>
        </p:txBody>
      </p:sp>
      <p:grpSp>
        <p:nvGrpSpPr>
          <p:cNvPr id="207" name="Csoportba foglalás 134"/>
          <p:cNvGrpSpPr/>
          <p:nvPr/>
        </p:nvGrpSpPr>
        <p:grpSpPr>
          <a:xfrm>
            <a:off x="1725826" y="4114800"/>
            <a:ext cx="914400" cy="914400"/>
            <a:chOff x="2514600" y="4495800"/>
            <a:chExt cx="838200" cy="838200"/>
          </a:xfrm>
          <a:solidFill>
            <a:schemeClr val="accent6"/>
          </a:solidFill>
        </p:grpSpPr>
        <p:sp>
          <p:nvSpPr>
            <p:cNvPr id="208" name="Ellipszis 207"/>
            <p:cNvSpPr/>
            <p:nvPr/>
          </p:nvSpPr>
          <p:spPr>
            <a:xfrm>
              <a:off x="2514600" y="44958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0" name="Ellipszis 209"/>
            <p:cNvSpPr/>
            <p:nvPr/>
          </p:nvSpPr>
          <p:spPr>
            <a:xfrm>
              <a:off x="2819400" y="44958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1" name="Ellipszis 210"/>
            <p:cNvSpPr/>
            <p:nvPr/>
          </p:nvSpPr>
          <p:spPr>
            <a:xfrm>
              <a:off x="3124200" y="44958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2" name="Ellipszis 211"/>
            <p:cNvSpPr/>
            <p:nvPr/>
          </p:nvSpPr>
          <p:spPr>
            <a:xfrm>
              <a:off x="2514600" y="48006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6" name="Ellipszis 215"/>
            <p:cNvSpPr/>
            <p:nvPr/>
          </p:nvSpPr>
          <p:spPr>
            <a:xfrm>
              <a:off x="2819400" y="48006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7" name="Ellipszis 226"/>
            <p:cNvSpPr/>
            <p:nvPr/>
          </p:nvSpPr>
          <p:spPr>
            <a:xfrm>
              <a:off x="3124200" y="48006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8" name="Ellipszis 227"/>
            <p:cNvSpPr/>
            <p:nvPr/>
          </p:nvSpPr>
          <p:spPr>
            <a:xfrm>
              <a:off x="2514600" y="51054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1" name="Ellipszis 230"/>
            <p:cNvSpPr/>
            <p:nvPr/>
          </p:nvSpPr>
          <p:spPr>
            <a:xfrm>
              <a:off x="2819400" y="51054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2" name="Ellipszis 231"/>
            <p:cNvSpPr/>
            <p:nvPr/>
          </p:nvSpPr>
          <p:spPr>
            <a:xfrm>
              <a:off x="3124200" y="5105400"/>
              <a:ext cx="228600" cy="228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45" name="Lekerekített téglalap 244"/>
          <p:cNvSpPr/>
          <p:nvPr/>
        </p:nvSpPr>
        <p:spPr>
          <a:xfrm>
            <a:off x="1954426" y="20574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6" name="Lekerekített téglalap 245"/>
          <p:cNvSpPr/>
          <p:nvPr/>
        </p:nvSpPr>
        <p:spPr>
          <a:xfrm>
            <a:off x="2106826" y="20574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7" name="Lekerekített téglalap 246"/>
          <p:cNvSpPr/>
          <p:nvPr/>
        </p:nvSpPr>
        <p:spPr>
          <a:xfrm>
            <a:off x="2259226" y="20574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2" name="Lekerekített téglalap 251"/>
          <p:cNvSpPr/>
          <p:nvPr/>
        </p:nvSpPr>
        <p:spPr>
          <a:xfrm>
            <a:off x="1954426" y="23622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3" name="Lekerekített téglalap 252"/>
          <p:cNvSpPr/>
          <p:nvPr/>
        </p:nvSpPr>
        <p:spPr>
          <a:xfrm>
            <a:off x="2106826" y="23622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4" name="Lekerekített téglalap 253"/>
          <p:cNvSpPr/>
          <p:nvPr/>
        </p:nvSpPr>
        <p:spPr>
          <a:xfrm>
            <a:off x="2259226" y="23622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27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</a:t>
            </a:r>
            <a:r>
              <a:rPr lang="hu-HU" dirty="0" smtClean="0"/>
              <a:t>h</a:t>
            </a:r>
            <a:r>
              <a:rPr lang="en-US" dirty="0" smtClean="0"/>
              <a:t>a</a:t>
            </a:r>
            <a:r>
              <a:rPr lang="hu-HU" dirty="0" err="1" smtClean="0"/>
              <a:t>red</a:t>
            </a:r>
            <a:r>
              <a:rPr lang="hu-HU" dirty="0" smtClean="0"/>
              <a:t> p</a:t>
            </a:r>
            <a:r>
              <a:rPr lang="en-US" dirty="0" err="1" smtClean="0"/>
              <a:t>ointer</a:t>
            </a:r>
            <a:r>
              <a:rPr lang="hu-HU" dirty="0" smtClean="0"/>
              <a:t> működése</a:t>
            </a:r>
            <a:endParaRPr lang="en-US" dirty="0" smtClean="0"/>
          </a:p>
        </p:txBody>
      </p:sp>
      <p:sp>
        <p:nvSpPr>
          <p:cNvPr id="5" name="Téglalap 4"/>
          <p:cNvSpPr/>
          <p:nvPr/>
        </p:nvSpPr>
        <p:spPr>
          <a:xfrm>
            <a:off x="5638800" y="5105400"/>
            <a:ext cx="1905000" cy="137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Dinamikusan allokált objektum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5257800" y="1600200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err="1" smtClean="0">
                <a:solidFill>
                  <a:schemeClr val="bg1"/>
                </a:solidFill>
              </a:rPr>
              <a:t>Wrapper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5257800" y="2209800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 smtClean="0">
                <a:solidFill>
                  <a:schemeClr val="bg1"/>
                </a:solidFill>
              </a:rPr>
              <a:t>refCount</a:t>
            </a:r>
            <a:r>
              <a:rPr lang="en-US" sz="2400" dirty="0" smtClean="0">
                <a:solidFill>
                  <a:schemeClr val="bg1"/>
                </a:solidFill>
              </a:rPr>
              <a:t>: 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5257800" y="2819400"/>
            <a:ext cx="2514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Lekerekített téglalap 7"/>
          <p:cNvSpPr/>
          <p:nvPr/>
        </p:nvSpPr>
        <p:spPr>
          <a:xfrm>
            <a:off x="5943600" y="2971800"/>
            <a:ext cx="1219200" cy="76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mezei pointer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533400" y="1600200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 smtClean="0">
                <a:solidFill>
                  <a:schemeClr val="bg1"/>
                </a:solidFill>
              </a:rPr>
              <a:t>shared</a:t>
            </a:r>
            <a:r>
              <a:rPr lang="en-US" sz="2400" dirty="0" smtClean="0">
                <a:solidFill>
                  <a:schemeClr val="bg1"/>
                </a:solidFill>
              </a:rPr>
              <a:t>_</a:t>
            </a:r>
            <a:r>
              <a:rPr lang="en-US" sz="2400" dirty="0" err="1" smtClean="0">
                <a:solidFill>
                  <a:schemeClr val="bg1"/>
                </a:solidFill>
              </a:rPr>
              <a:t>ptr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5" name="Egyenes összekötő nyíllal 14"/>
          <p:cNvCxnSpPr>
            <a:stCxn id="13" idx="3"/>
            <a:endCxn id="10" idx="1"/>
          </p:cNvCxnSpPr>
          <p:nvPr/>
        </p:nvCxnSpPr>
        <p:spPr>
          <a:xfrm>
            <a:off x="3048000" y="1905000"/>
            <a:ext cx="2209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>
            <a:stCxn id="8" idx="2"/>
            <a:endCxn id="5" idx="0"/>
          </p:cNvCxnSpPr>
          <p:nvPr/>
        </p:nvCxnSpPr>
        <p:spPr>
          <a:xfrm>
            <a:off x="6553200" y="3733800"/>
            <a:ext cx="38100" cy="1371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kerekített téglalap 6"/>
          <p:cNvSpPr/>
          <p:nvPr/>
        </p:nvSpPr>
        <p:spPr>
          <a:xfrm>
            <a:off x="5943600" y="4038600"/>
            <a:ext cx="1219200" cy="762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dirty="0" err="1" smtClean="0"/>
              <a:t>new</a:t>
            </a:r>
            <a:endParaRPr lang="en-US" sz="2400" dirty="0"/>
          </a:p>
        </p:txBody>
      </p:sp>
      <p:sp>
        <p:nvSpPr>
          <p:cNvPr id="21" name="Téglalap 20"/>
          <p:cNvSpPr/>
          <p:nvPr/>
        </p:nvSpPr>
        <p:spPr>
          <a:xfrm>
            <a:off x="457200" y="3962400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 smtClean="0">
                <a:solidFill>
                  <a:schemeClr val="bg1"/>
                </a:solidFill>
              </a:rPr>
              <a:t>shared</a:t>
            </a:r>
            <a:r>
              <a:rPr lang="en-US" sz="2400" dirty="0" smtClean="0">
                <a:solidFill>
                  <a:schemeClr val="bg1"/>
                </a:solidFill>
              </a:rPr>
              <a:t>_</a:t>
            </a:r>
            <a:r>
              <a:rPr lang="en-US" sz="2400" dirty="0" err="1" smtClean="0">
                <a:solidFill>
                  <a:schemeClr val="bg1"/>
                </a:solidFill>
              </a:rPr>
              <a:t>ptr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stCxn id="21" idx="3"/>
            <a:endCxn id="10" idx="1"/>
          </p:cNvCxnSpPr>
          <p:nvPr/>
        </p:nvCxnSpPr>
        <p:spPr>
          <a:xfrm flipV="1">
            <a:off x="2971800" y="1905000"/>
            <a:ext cx="2286000" cy="2362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5"/>
          <p:cNvCxnSpPr>
            <a:stCxn id="13" idx="2"/>
            <a:endCxn id="21" idx="0"/>
          </p:cNvCxnSpPr>
          <p:nvPr/>
        </p:nvCxnSpPr>
        <p:spPr>
          <a:xfrm flipH="1">
            <a:off x="1714500" y="2209800"/>
            <a:ext cx="76200" cy="1752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kerekített téglalap 19"/>
          <p:cNvSpPr/>
          <p:nvPr/>
        </p:nvSpPr>
        <p:spPr>
          <a:xfrm>
            <a:off x="685800" y="2743200"/>
            <a:ext cx="21336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copy constructor</a:t>
            </a:r>
            <a:endParaRPr lang="en-US" sz="2400" dirty="0"/>
          </a:p>
        </p:txBody>
      </p:sp>
      <p:sp>
        <p:nvSpPr>
          <p:cNvPr id="29" name="Téglalap 28"/>
          <p:cNvSpPr/>
          <p:nvPr/>
        </p:nvSpPr>
        <p:spPr>
          <a:xfrm>
            <a:off x="5257800" y="2209800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 smtClean="0">
                <a:solidFill>
                  <a:schemeClr val="bg1"/>
                </a:solidFill>
              </a:rPr>
              <a:t>refCount</a:t>
            </a:r>
            <a:r>
              <a:rPr lang="en-US" sz="2400" dirty="0" smtClean="0">
                <a:solidFill>
                  <a:schemeClr val="bg1"/>
                </a:solidFill>
              </a:rPr>
              <a:t>: 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0" name="Lekerekített téglalap 29"/>
          <p:cNvSpPr/>
          <p:nvPr/>
        </p:nvSpPr>
        <p:spPr>
          <a:xfrm>
            <a:off x="685800" y="4800600"/>
            <a:ext cx="21336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destructor</a:t>
            </a:r>
            <a:endParaRPr lang="en-US" sz="2400" dirty="0"/>
          </a:p>
        </p:txBody>
      </p:sp>
      <p:cxnSp>
        <p:nvCxnSpPr>
          <p:cNvPr id="31" name="Egyenes összekötő nyíllal 30"/>
          <p:cNvCxnSpPr>
            <a:stCxn id="20" idx="3"/>
            <a:endCxn id="29" idx="1"/>
          </p:cNvCxnSpPr>
          <p:nvPr/>
        </p:nvCxnSpPr>
        <p:spPr>
          <a:xfrm flipV="1">
            <a:off x="2819400" y="2514600"/>
            <a:ext cx="2438400" cy="6858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>
            <a:stCxn id="30" idx="3"/>
            <a:endCxn id="29" idx="1"/>
          </p:cNvCxnSpPr>
          <p:nvPr/>
        </p:nvCxnSpPr>
        <p:spPr>
          <a:xfrm flipV="1">
            <a:off x="2819400" y="2514600"/>
            <a:ext cx="2438400" cy="27432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örbe összekötő 38"/>
          <p:cNvCxnSpPr>
            <a:stCxn id="29" idx="3"/>
            <a:endCxn id="5" idx="3"/>
          </p:cNvCxnSpPr>
          <p:nvPr/>
        </p:nvCxnSpPr>
        <p:spPr>
          <a:xfrm flipH="1">
            <a:off x="7543800" y="2514600"/>
            <a:ext cx="228600" cy="3276600"/>
          </a:xfrm>
          <a:prstGeom prst="curvedConnector3">
            <a:avLst>
              <a:gd name="adj1" fmla="val -33662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kerekített téglalap 36"/>
          <p:cNvSpPr/>
          <p:nvPr/>
        </p:nvSpPr>
        <p:spPr>
          <a:xfrm>
            <a:off x="7696200" y="4114800"/>
            <a:ext cx="1219200" cy="762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delete</a:t>
            </a:r>
            <a:endParaRPr lang="en-US" sz="2400" dirty="0"/>
          </a:p>
        </p:txBody>
      </p:sp>
      <p:sp>
        <p:nvSpPr>
          <p:cNvPr id="43" name="Szövegdoboz 42"/>
          <p:cNvSpPr txBox="1"/>
          <p:nvPr/>
        </p:nvSpPr>
        <p:spPr>
          <a:xfrm>
            <a:off x="7924800" y="2438400"/>
            <a:ext cx="574196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dk1"/>
                </a:solidFill>
              </a:rPr>
              <a:t>if 0</a:t>
            </a:r>
          </a:p>
        </p:txBody>
      </p:sp>
    </p:spTree>
    <p:extLst>
      <p:ext uri="{BB962C8B-B14F-4D97-AF65-F5344CB8AC3E}">
        <p14:creationId xmlns:p14="http://schemas.microsoft.com/office/powerpoint/2010/main" val="249781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8" grpId="0" animBg="1"/>
      <p:bldP spid="13" grpId="0" animBg="1"/>
      <p:bldP spid="7" grpId="0" animBg="1"/>
      <p:bldP spid="7" grpId="1" animBg="1"/>
      <p:bldP spid="21" grpId="0" animBg="1"/>
      <p:bldP spid="21" grpId="1" animBg="1"/>
      <p:bldP spid="20" grpId="0" animBg="1"/>
      <p:bldP spid="20" grpId="1" animBg="1"/>
      <p:bldP spid="29" grpId="0" animBg="1"/>
      <p:bldP spid="29" grpId="1" animBg="1"/>
      <p:bldP spid="30" grpId="0" animBg="1"/>
      <p:bldP spid="37" grpId="0" animBg="1"/>
      <p:bldP spid="4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</a:t>
            </a:r>
            <a:r>
              <a:rPr lang="hu-HU" dirty="0" smtClean="0"/>
              <a:t>h</a:t>
            </a:r>
            <a:r>
              <a:rPr lang="en-US" dirty="0" smtClean="0"/>
              <a:t>a</a:t>
            </a:r>
            <a:r>
              <a:rPr lang="hu-HU" dirty="0" err="1" smtClean="0"/>
              <a:t>red</a:t>
            </a:r>
            <a:r>
              <a:rPr lang="hu-HU" dirty="0" smtClean="0"/>
              <a:t> p</a:t>
            </a:r>
            <a:r>
              <a:rPr lang="en-US" dirty="0" err="1" smtClean="0"/>
              <a:t>ointer</a:t>
            </a:r>
            <a:r>
              <a:rPr lang="en-US" dirty="0" smtClean="0"/>
              <a:t> </a:t>
            </a:r>
            <a:r>
              <a:rPr lang="en-US" dirty="0" err="1" smtClean="0"/>
              <a:t>vesz</a:t>
            </a:r>
            <a:r>
              <a:rPr lang="hu-HU" dirty="0" err="1" smtClean="0"/>
              <a:t>élye</a:t>
            </a:r>
            <a:endParaRPr lang="en-US" dirty="0" smtClean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SOHA ne legyen ugyanarra az objektumra </a:t>
            </a:r>
            <a:r>
              <a:rPr lang="hu-HU" dirty="0" err="1" smtClean="0"/>
              <a:t>shared</a:t>
            </a:r>
            <a:r>
              <a:rPr lang="hu-HU" dirty="0" smtClean="0"/>
              <a:t> és normál pointerünk is</a:t>
            </a:r>
          </a:p>
          <a:p>
            <a:pPr lvl="1"/>
            <a:r>
              <a:rPr lang="hu-HU" dirty="0" smtClean="0"/>
              <a:t>ha lehet</a:t>
            </a:r>
            <a:r>
              <a:rPr lang="en-US" dirty="0" smtClean="0"/>
              <a:t>,</a:t>
            </a:r>
            <a:r>
              <a:rPr lang="hu-HU" dirty="0" smtClean="0"/>
              <a:t> akkor </a:t>
            </a:r>
            <a:r>
              <a:rPr lang="en-US" dirty="0" err="1" smtClean="0"/>
              <a:t>minden</a:t>
            </a:r>
            <a:r>
              <a:rPr lang="hu-HU" dirty="0" smtClean="0"/>
              <a:t> típus</a:t>
            </a:r>
            <a:r>
              <a:rPr lang="en-US" dirty="0" err="1" smtClean="0"/>
              <a:t>ra</a:t>
            </a:r>
            <a:r>
              <a:rPr lang="en-US" dirty="0" smtClean="0"/>
              <a:t> el</a:t>
            </a:r>
            <a:r>
              <a:rPr lang="hu-HU" dirty="0" smtClean="0"/>
              <a:t>őre döntsük el, hogy a példányaira csak sima vagy csak </a:t>
            </a:r>
            <a:r>
              <a:rPr lang="hu-HU" dirty="0" err="1" smtClean="0"/>
              <a:t>shared</a:t>
            </a:r>
            <a:r>
              <a:rPr lang="hu-HU" dirty="0" smtClean="0"/>
              <a:t> pointerek lesznek</a:t>
            </a:r>
          </a:p>
          <a:p>
            <a:pPr lvl="1"/>
            <a:r>
              <a:rPr lang="hu-HU" dirty="0" smtClean="0"/>
              <a:t>ha lehet, kerüljük el, hogy a </a:t>
            </a:r>
            <a:r>
              <a:rPr lang="hu-HU" dirty="0" err="1" smtClean="0"/>
              <a:t>shared</a:t>
            </a:r>
            <a:r>
              <a:rPr lang="en-US" dirty="0" smtClean="0"/>
              <a:t>_</a:t>
            </a:r>
            <a:r>
              <a:rPr lang="en-US" dirty="0" err="1" smtClean="0"/>
              <a:t>ptr</a:t>
            </a:r>
            <a:r>
              <a:rPr lang="en-US" dirty="0" smtClean="0"/>
              <a:t>-b</a:t>
            </a:r>
            <a:r>
              <a:rPr lang="hu-HU" dirty="0" err="1" smtClean="0"/>
              <a:t>ől</a:t>
            </a:r>
            <a:r>
              <a:rPr lang="hu-HU" dirty="0" smtClean="0"/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get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dirty="0" smtClean="0"/>
              <a:t>metódussal kiszedjük a pointert</a:t>
            </a:r>
          </a:p>
        </p:txBody>
      </p:sp>
    </p:spTree>
    <p:extLst>
      <p:ext uri="{BB962C8B-B14F-4D97-AF65-F5344CB8AC3E}">
        <p14:creationId xmlns:p14="http://schemas.microsoft.com/office/powerpoint/2010/main" val="275733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</a:t>
            </a:r>
            <a:r>
              <a:rPr lang="hu-HU" dirty="0" smtClean="0"/>
              <a:t>h</a:t>
            </a:r>
            <a:r>
              <a:rPr lang="en-US" dirty="0" smtClean="0"/>
              <a:t>a</a:t>
            </a:r>
            <a:r>
              <a:rPr lang="hu-HU" dirty="0" err="1" smtClean="0"/>
              <a:t>red</a:t>
            </a:r>
            <a:r>
              <a:rPr lang="hu-HU" dirty="0" smtClean="0"/>
              <a:t> p</a:t>
            </a:r>
            <a:r>
              <a:rPr lang="en-US" dirty="0" err="1" smtClean="0"/>
              <a:t>ointer</a:t>
            </a:r>
            <a:r>
              <a:rPr lang="en-US" dirty="0" smtClean="0"/>
              <a:t> </a:t>
            </a:r>
            <a:r>
              <a:rPr lang="hu-HU" dirty="0" smtClean="0"/>
              <a:t>használata általában</a:t>
            </a:r>
            <a:endParaRPr lang="en-US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600" y="2209800"/>
            <a:ext cx="8610600" cy="452431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hu-HU" sz="2400" b="1" dirty="0" smtClean="0">
                <a:latin typeface="Courier New" pitchFamily="49" charset="0"/>
                <a:cs typeface="Courier New" pitchFamily="49" charset="0"/>
              </a:rPr>
              <a:t>Valami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  p</a:t>
            </a:r>
            <a:r>
              <a:rPr lang="hu-HU" sz="2400" b="1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hu-HU" sz="2400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Valami* p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hu-HU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NULL;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hu-HU" sz="2400" b="1" dirty="0" smtClean="0">
                <a:latin typeface="Courier New" pitchFamily="49" charset="0"/>
                <a:cs typeface="Courier New" pitchFamily="49" charset="0"/>
              </a:rPr>
              <a:t>Valami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  p( new </a:t>
            </a:r>
            <a:r>
              <a:rPr lang="hu-HU" sz="2400" b="1" dirty="0" smtClean="0">
                <a:latin typeface="Courier New" pitchFamily="49" charset="0"/>
                <a:cs typeface="Courier New" pitchFamily="49" charset="0"/>
              </a:rPr>
              <a:t>Valami(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hu-HU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r>
              <a:rPr lang="hu-HU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// Valami* p 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Valami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(1);</a:t>
            </a:r>
          </a:p>
          <a:p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p-&gt;</a:t>
            </a:r>
            <a:r>
              <a:rPr lang="hu-HU" sz="24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ezo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3;			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ugyanaz</a:t>
            </a:r>
            <a:endParaRPr lang="en-US" sz="2400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p-&gt;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metodus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(1, 2, 3);	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oper</a:t>
            </a:r>
            <a:r>
              <a:rPr lang="hu-HU" sz="24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átor</a:t>
            </a:r>
            <a:r>
              <a:rPr lang="hu-HU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4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overload</a:t>
            </a:r>
            <a:endParaRPr lang="en-US" sz="2400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hu-HU" sz="24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hu-HU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p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hu-HU" sz="2400" b="1" dirty="0" smtClean="0">
              <a:latin typeface="Courier New" pitchFamily="49" charset="0"/>
              <a:cs typeface="Courier New" pitchFamily="49" charset="0"/>
            </a:endParaRPr>
          </a:p>
          <a:p>
            <a:endParaRPr lang="hu-HU" sz="24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43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</a:t>
            </a:r>
            <a:r>
              <a:rPr lang="hu-HU" dirty="0" smtClean="0"/>
              <a:t>h</a:t>
            </a:r>
            <a:r>
              <a:rPr lang="en-US" dirty="0" smtClean="0"/>
              <a:t>a</a:t>
            </a:r>
            <a:r>
              <a:rPr lang="hu-HU" dirty="0" err="1" smtClean="0"/>
              <a:t>red</a:t>
            </a:r>
            <a:r>
              <a:rPr lang="hu-HU" dirty="0" smtClean="0"/>
              <a:t> p</a:t>
            </a:r>
            <a:r>
              <a:rPr lang="en-US" dirty="0" err="1" smtClean="0"/>
              <a:t>ointer</a:t>
            </a:r>
            <a:r>
              <a:rPr lang="en-US" dirty="0" smtClean="0"/>
              <a:t> k</a:t>
            </a:r>
            <a:r>
              <a:rPr lang="hu-HU" dirty="0" err="1" smtClean="0"/>
              <a:t>ényelmesen</a:t>
            </a:r>
            <a:endParaRPr lang="en-US" dirty="0" smtClean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Valami*</a:t>
            </a:r>
            <a:r>
              <a:rPr lang="hu-HU" dirty="0" smtClean="0"/>
              <a:t> helyett </a:t>
            </a:r>
            <a:r>
              <a:rPr lang="en-US" b="1" dirty="0" err="1" smtClean="0"/>
              <a:t>std</a:t>
            </a:r>
            <a:r>
              <a:rPr lang="en-US" b="1" dirty="0" smtClean="0"/>
              <a:t>::</a:t>
            </a:r>
            <a:r>
              <a:rPr lang="en-US" b="1" dirty="0" err="1" smtClean="0"/>
              <a:t>shared_ptr</a:t>
            </a:r>
            <a:r>
              <a:rPr lang="en-US" b="1" dirty="0" smtClean="0"/>
              <a:t>&lt;</a:t>
            </a:r>
            <a:r>
              <a:rPr lang="en-US" b="1" dirty="0" err="1" smtClean="0"/>
              <a:t>Valami</a:t>
            </a:r>
            <a:r>
              <a:rPr lang="en-US" b="1" dirty="0" smtClean="0"/>
              <a:t>&gt;</a:t>
            </a:r>
            <a:r>
              <a:rPr lang="en-US" dirty="0" smtClean="0"/>
              <a:t> a t</a:t>
            </a:r>
            <a:r>
              <a:rPr lang="hu-HU" dirty="0" err="1" smtClean="0"/>
              <a:t>ípus</a:t>
            </a:r>
            <a:r>
              <a:rPr lang="hu-HU" dirty="0" smtClean="0"/>
              <a:t> neve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hu-HU" dirty="0" smtClean="0"/>
          </a:p>
          <a:p>
            <a:pPr marL="457200" lvl="1" indent="0">
              <a:buNone/>
            </a:pPr>
            <a:endParaRPr lang="en-US" b="1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" y="3143071"/>
            <a:ext cx="8610600" cy="369332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itchFamily="49" charset="0"/>
              </a:rPr>
              <a:t>using </a:t>
            </a:r>
            <a:r>
              <a:rPr lang="en-US" b="1" dirty="0" err="1" smtClean="0">
                <a:latin typeface="Courier New" pitchFamily="49" charset="0"/>
              </a:rPr>
              <a:t>ValamiP</a:t>
            </a:r>
            <a:r>
              <a:rPr lang="en-US" b="1" dirty="0" smtClean="0">
                <a:latin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</a:rPr>
              <a:t>std</a:t>
            </a:r>
            <a:r>
              <a:rPr lang="en-US" b="1" dirty="0" smtClean="0">
                <a:latin typeface="Courier New" pitchFamily="49" charset="0"/>
              </a:rPr>
              <a:t>::</a:t>
            </a:r>
            <a:r>
              <a:rPr lang="en-US" b="1" dirty="0" err="1" smtClean="0">
                <a:latin typeface="Courier New" pitchFamily="49" charset="0"/>
              </a:rPr>
              <a:t>shared_ptr</a:t>
            </a:r>
            <a:r>
              <a:rPr lang="en-US" b="1" dirty="0" smtClean="0">
                <a:latin typeface="Courier New" pitchFamily="49" charset="0"/>
              </a:rPr>
              <a:t>&lt;</a:t>
            </a:r>
            <a:r>
              <a:rPr lang="en-US" b="1" dirty="0" err="1" smtClean="0">
                <a:latin typeface="Courier New" pitchFamily="49" charset="0"/>
              </a:rPr>
              <a:t>Valami</a:t>
            </a:r>
            <a:r>
              <a:rPr lang="en-US" b="1" dirty="0" smtClean="0">
                <a:latin typeface="Courier New" pitchFamily="49" charset="0"/>
              </a:rPr>
              <a:t>&gt; P;</a:t>
            </a:r>
          </a:p>
        </p:txBody>
      </p:sp>
    </p:spTree>
    <p:extLst>
      <p:ext uri="{BB962C8B-B14F-4D97-AF65-F5344CB8AC3E}">
        <p14:creationId xmlns:p14="http://schemas.microsoft.com/office/powerpoint/2010/main" val="200536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</a:t>
            </a:r>
            <a:r>
              <a:rPr lang="hu-HU" dirty="0" smtClean="0"/>
              <a:t>h</a:t>
            </a:r>
            <a:r>
              <a:rPr lang="en-US" dirty="0" smtClean="0"/>
              <a:t>a</a:t>
            </a:r>
            <a:r>
              <a:rPr lang="hu-HU" dirty="0" err="1" smtClean="0"/>
              <a:t>red</a:t>
            </a:r>
            <a:r>
              <a:rPr lang="hu-HU" dirty="0" smtClean="0"/>
              <a:t> p</a:t>
            </a:r>
            <a:r>
              <a:rPr lang="en-US" dirty="0" err="1" smtClean="0"/>
              <a:t>ointer</a:t>
            </a:r>
            <a:r>
              <a:rPr lang="en-US" dirty="0" smtClean="0"/>
              <a:t> </a:t>
            </a:r>
            <a:r>
              <a:rPr lang="hu-HU" dirty="0" smtClean="0"/>
              <a:t>használata ha volt lokális </a:t>
            </a:r>
            <a:r>
              <a:rPr lang="hu-HU" dirty="0" err="1" smtClean="0"/>
              <a:t>typedef</a:t>
            </a:r>
            <a:endParaRPr lang="en-US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600" y="2209800"/>
            <a:ext cx="8610600" cy="3785652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hu-HU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Valami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p( new </a:t>
            </a:r>
            <a:r>
              <a:rPr lang="hu-HU" sz="2400" b="1" dirty="0" smtClean="0">
                <a:latin typeface="Courier New" pitchFamily="49" charset="0"/>
                <a:cs typeface="Courier New" pitchFamily="49" charset="0"/>
              </a:rPr>
              <a:t>Valami(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hu-HU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) ;</a:t>
            </a:r>
          </a:p>
          <a:p>
            <a:r>
              <a:rPr lang="hu-HU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// Valami* p 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Valami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(1);</a:t>
            </a:r>
          </a:p>
          <a:p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p-&gt;</a:t>
            </a:r>
            <a:r>
              <a:rPr lang="hu-HU" sz="24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ezo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3;		</a:t>
            </a:r>
            <a:r>
              <a:rPr lang="hu-HU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ugyanaz</a:t>
            </a:r>
            <a:endParaRPr lang="en-US" sz="2400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p-&gt;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metodus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(1, 2, 3);	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oper</a:t>
            </a:r>
            <a:r>
              <a:rPr lang="hu-HU" sz="24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átor</a:t>
            </a:r>
            <a:r>
              <a:rPr lang="hu-HU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4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overload</a:t>
            </a:r>
            <a:endParaRPr lang="en-US" sz="2400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hu-HU" sz="24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hu-HU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p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hu-HU" sz="2400" b="1" dirty="0" smtClean="0">
              <a:latin typeface="Courier New" pitchFamily="49" charset="0"/>
              <a:cs typeface="Courier New" pitchFamily="49" charset="0"/>
            </a:endParaRPr>
          </a:p>
          <a:p>
            <a:endParaRPr lang="hu-HU" sz="24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3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Akad</a:t>
            </a:r>
            <a:r>
              <a:rPr lang="hu-HU" dirty="0" err="1" smtClean="0"/>
              <a:t>ályozzuk</a:t>
            </a:r>
            <a:r>
              <a:rPr lang="hu-HU" dirty="0" smtClean="0"/>
              <a:t> meg, hogy simán </a:t>
            </a:r>
            <a:r>
              <a:rPr lang="hu-HU" dirty="0" err="1" smtClean="0"/>
              <a:t>newzni</a:t>
            </a:r>
            <a:r>
              <a:rPr lang="hu-HU" dirty="0" smtClean="0"/>
              <a:t> is lehessen</a:t>
            </a:r>
            <a:endParaRPr lang="en-US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" y="2209800"/>
            <a:ext cx="8610600" cy="3785652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urier New" pitchFamily="49" charset="0"/>
              </a:rPr>
              <a:t>class </a:t>
            </a:r>
            <a:r>
              <a:rPr lang="en-US" sz="2400" b="1" dirty="0" err="1" smtClean="0">
                <a:latin typeface="Courier New" pitchFamily="49" charset="0"/>
              </a:rPr>
              <a:t>Valami</a:t>
            </a:r>
            <a:r>
              <a:rPr lang="en-US" sz="2400" b="1" dirty="0" smtClean="0">
                <a:latin typeface="Courier New" pitchFamily="49" charset="0"/>
              </a:rPr>
              <a:t> {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private:</a:t>
            </a:r>
            <a:endParaRPr lang="hu-HU" sz="24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hu-HU" sz="2400" b="1" dirty="0" smtClean="0">
                <a:latin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</a:rPr>
              <a:t>Valami</a:t>
            </a:r>
            <a:r>
              <a:rPr lang="hu-HU" sz="2400" b="1" dirty="0" smtClean="0">
                <a:latin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</a:rPr>
              <a:t>constrParam</a:t>
            </a:r>
            <a:r>
              <a:rPr lang="hu-HU" sz="2400" b="1" dirty="0" smtClean="0">
                <a:latin typeface="Courier New" pitchFamily="49" charset="0"/>
              </a:rPr>
              <a:t>)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r>
              <a:rPr lang="en-US" sz="2400" b="1" dirty="0" smtClean="0">
                <a:latin typeface="Courier New" pitchFamily="49" charset="0"/>
              </a:rPr>
              <a:t>public:</a:t>
            </a:r>
          </a:p>
          <a:p>
            <a:r>
              <a:rPr lang="en-US" sz="2400" b="1" dirty="0" smtClean="0">
                <a:latin typeface="Courier New" pitchFamily="49" charset="0"/>
              </a:rPr>
              <a:t>	static </a:t>
            </a:r>
            <a:r>
              <a:rPr lang="en-US" sz="2400" b="1" dirty="0" err="1" smtClean="0">
                <a:latin typeface="Courier New" pitchFamily="49" charset="0"/>
              </a:rPr>
              <a:t>ValamiP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create</a:t>
            </a: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</a:rPr>
              <a:t>constrParam</a:t>
            </a:r>
            <a:r>
              <a:rPr lang="en-US" sz="2400" b="1" dirty="0" smtClean="0">
                <a:latin typeface="Courier New" pitchFamily="49" charset="0"/>
              </a:rPr>
              <a:t>)</a:t>
            </a:r>
          </a:p>
          <a:p>
            <a:r>
              <a:rPr lang="en-US" sz="2400" b="1" dirty="0" smtClean="0">
                <a:latin typeface="Courier New" pitchFamily="49" charset="0"/>
              </a:rPr>
              <a:t>	{</a:t>
            </a:r>
          </a:p>
          <a:p>
            <a:r>
              <a:rPr lang="en-US" sz="2400" b="1" dirty="0" smtClean="0">
                <a:latin typeface="Courier New" pitchFamily="49" charset="0"/>
              </a:rPr>
              <a:t>		return </a:t>
            </a:r>
            <a:r>
              <a:rPr lang="en-US" sz="2400" b="1" dirty="0" err="1" smtClean="0">
                <a:latin typeface="Courier New" pitchFamily="49" charset="0"/>
              </a:rPr>
              <a:t>ValamiP</a:t>
            </a:r>
            <a:r>
              <a:rPr lang="en-US" sz="2400" b="1" dirty="0" smtClean="0">
                <a:latin typeface="Courier New" pitchFamily="49" charset="0"/>
              </a:rPr>
              <a:t>(</a:t>
            </a:r>
          </a:p>
          <a:p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           new </a:t>
            </a:r>
            <a:r>
              <a:rPr lang="en-US" sz="2400" b="1" dirty="0" err="1" smtClean="0">
                <a:latin typeface="Courier New" pitchFamily="49" charset="0"/>
              </a:rPr>
              <a:t>Valami</a:t>
            </a: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</a:rPr>
              <a:t>constrParam</a:t>
            </a:r>
            <a:r>
              <a:rPr lang="en-US" sz="2400" b="1" dirty="0" smtClean="0">
                <a:latin typeface="Courier New" pitchFamily="49" charset="0"/>
              </a:rPr>
              <a:t>));</a:t>
            </a:r>
          </a:p>
          <a:p>
            <a:r>
              <a:rPr lang="en-US" sz="2400" b="1" dirty="0" smtClean="0">
                <a:latin typeface="Courier New" pitchFamily="49" charset="0"/>
              </a:rPr>
              <a:t>	}</a:t>
            </a:r>
          </a:p>
          <a:p>
            <a:r>
              <a:rPr lang="en-US" sz="2400" b="1" dirty="0" smtClean="0">
                <a:latin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2211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</a:t>
            </a:r>
            <a:r>
              <a:rPr lang="hu-HU" dirty="0" smtClean="0"/>
              <a:t>h</a:t>
            </a:r>
            <a:r>
              <a:rPr lang="en-US" dirty="0" smtClean="0"/>
              <a:t>a</a:t>
            </a:r>
            <a:r>
              <a:rPr lang="hu-HU" dirty="0" err="1" smtClean="0"/>
              <a:t>red</a:t>
            </a:r>
            <a:r>
              <a:rPr lang="hu-HU" dirty="0" smtClean="0"/>
              <a:t> p</a:t>
            </a:r>
            <a:r>
              <a:rPr lang="en-US" dirty="0" err="1" smtClean="0"/>
              <a:t>ointer</a:t>
            </a:r>
            <a:r>
              <a:rPr lang="en-US" dirty="0" smtClean="0"/>
              <a:t> </a:t>
            </a:r>
            <a:r>
              <a:rPr lang="hu-HU" dirty="0" smtClean="0"/>
              <a:t>használata </a:t>
            </a:r>
            <a:r>
              <a:rPr lang="en-US" dirty="0" smtClean="0"/>
              <a:t>factory met</a:t>
            </a:r>
            <a:r>
              <a:rPr lang="hu-HU" dirty="0" err="1" smtClean="0"/>
              <a:t>ódussal</a:t>
            </a:r>
            <a:r>
              <a:rPr lang="hu-HU" dirty="0" smtClean="0"/>
              <a:t> </a:t>
            </a:r>
            <a:r>
              <a:rPr lang="en-US" dirty="0" smtClean="0"/>
              <a:t>[create]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600" y="2209800"/>
            <a:ext cx="8610600" cy="3785652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hu-HU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Valami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Valami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::create(1);</a:t>
            </a:r>
          </a:p>
          <a:p>
            <a:r>
              <a:rPr lang="hu-HU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// Valami* p 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Valami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(1);</a:t>
            </a:r>
          </a:p>
          <a:p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p-&gt;</a:t>
            </a:r>
            <a:r>
              <a:rPr lang="hu-HU" sz="24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ezo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3;			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ugyanaz</a:t>
            </a:r>
            <a:endParaRPr lang="en-US" sz="2400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p-&gt;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metodus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(1, 2, 3);	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oper</a:t>
            </a:r>
            <a:r>
              <a:rPr lang="hu-HU" sz="24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átor</a:t>
            </a:r>
            <a:r>
              <a:rPr lang="hu-HU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4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overload</a:t>
            </a:r>
            <a:endParaRPr lang="en-US" sz="2400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hu-HU" sz="24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hu-HU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p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hu-HU" sz="2400" b="1" dirty="0" smtClean="0">
              <a:latin typeface="Courier New" pitchFamily="49" charset="0"/>
              <a:cs typeface="Courier New" pitchFamily="49" charset="0"/>
            </a:endParaRPr>
          </a:p>
          <a:p>
            <a:endParaRPr lang="hu-HU" sz="24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21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Erőforrásnézetek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vannak esetek amikor az erőforrás simán beköthető, nem kell extra </a:t>
            </a:r>
            <a:r>
              <a:rPr lang="hu-HU" dirty="0" err="1" smtClean="0"/>
              <a:t>info</a:t>
            </a:r>
            <a:endParaRPr lang="hu-HU" dirty="0" smtClean="0"/>
          </a:p>
          <a:p>
            <a:pPr lvl="1"/>
            <a:r>
              <a:rPr lang="hu-HU" dirty="0" smtClean="0"/>
              <a:t>pl. </a:t>
            </a:r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buffer</a:t>
            </a:r>
            <a:r>
              <a:rPr lang="hu-HU" dirty="0" smtClean="0"/>
              <a:t> a </a:t>
            </a:r>
            <a:r>
              <a:rPr lang="hu-HU" dirty="0" err="1" smtClean="0"/>
              <a:t>pipeline</a:t>
            </a:r>
            <a:r>
              <a:rPr lang="hu-HU" dirty="0" smtClean="0"/>
              <a:t> inputra</a:t>
            </a:r>
          </a:p>
          <a:p>
            <a:r>
              <a:rPr lang="hu-HU" dirty="0" smtClean="0"/>
              <a:t>de van amikor kell</a:t>
            </a:r>
          </a:p>
          <a:p>
            <a:pPr lvl="1"/>
            <a:r>
              <a:rPr lang="hu-HU" dirty="0" smtClean="0"/>
              <a:t>pl. textúra olvasásra – melyik szeletek, melyik </a:t>
            </a:r>
            <a:r>
              <a:rPr lang="hu-HU" dirty="0" err="1" smtClean="0"/>
              <a:t>mipmap</a:t>
            </a:r>
            <a:r>
              <a:rPr lang="hu-HU" dirty="0" smtClean="0"/>
              <a:t> szintek</a:t>
            </a:r>
          </a:p>
          <a:p>
            <a:pPr lvl="1"/>
            <a:r>
              <a:rPr lang="hu-HU" dirty="0" smtClean="0"/>
              <a:t>textúra </a:t>
            </a:r>
            <a:r>
              <a:rPr lang="hu-HU" dirty="0" err="1" smtClean="0"/>
              <a:t>render</a:t>
            </a:r>
            <a:r>
              <a:rPr lang="hu-HU" dirty="0" smtClean="0"/>
              <a:t> </a:t>
            </a:r>
            <a:r>
              <a:rPr lang="hu-HU" dirty="0" err="1" smtClean="0"/>
              <a:t>targetnek</a:t>
            </a:r>
            <a:r>
              <a:rPr lang="hu-HU" dirty="0" smtClean="0"/>
              <a:t> – melyik szelet melyik </a:t>
            </a:r>
            <a:r>
              <a:rPr lang="hu-HU" dirty="0" err="1" smtClean="0"/>
              <a:t>mipmap</a:t>
            </a:r>
            <a:r>
              <a:rPr lang="hu-HU" dirty="0" smtClean="0"/>
              <a:t> szintjére </a:t>
            </a:r>
            <a:r>
              <a:rPr lang="hu-HU" dirty="0" err="1" smtClean="0"/>
              <a:t>renderelünk</a:t>
            </a:r>
            <a:endParaRPr lang="hu-HU" dirty="0" smtClean="0"/>
          </a:p>
          <a:p>
            <a:r>
              <a:rPr lang="hu-HU" dirty="0" smtClean="0"/>
              <a:t>ilyenkor létre kell hozni egy erőforrásnézetet, és azt lehet bekötni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108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Textúra és nézet</a:t>
            </a:r>
            <a:endParaRPr lang="en-US" dirty="0"/>
          </a:p>
        </p:txBody>
      </p:sp>
      <p:sp>
        <p:nvSpPr>
          <p:cNvPr id="3" name="Szöveg helye 2"/>
          <p:cNvSpPr txBox="1">
            <a:spLocks/>
          </p:cNvSpPr>
          <p:nvPr/>
        </p:nvSpPr>
        <p:spPr>
          <a:xfrm>
            <a:off x="152400" y="1371600"/>
            <a:ext cx="8839200" cy="5410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D3D11_TEXTURE2D_DESC opaqueTextureDesc;</a:t>
            </a:r>
            <a:r>
              <a:rPr lang="hu-HU" sz="2200" b="1" noProof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b="1" noProof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//...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hu-HU" sz="2200" b="1" noProof="1" smtClean="0">
                <a:latin typeface="Courier New" pitchFamily="49" charset="0"/>
                <a:cs typeface="Courier New" pitchFamily="49" charset="0"/>
              </a:rPr>
              <a:t>device-&gt;</a:t>
            </a:r>
            <a:r>
              <a:rPr lang="hu-HU" sz="2200" b="1" noProof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CreateTexture2D</a:t>
            </a:r>
            <a:r>
              <a:rPr lang="hu-HU" sz="2200" b="1" noProof="1" smtClean="0">
                <a:latin typeface="Courier New" pitchFamily="49" charset="0"/>
                <a:cs typeface="Courier New" pitchFamily="49" charset="0"/>
              </a:rPr>
              <a:t>( &amp;opaqueTextureDesc, NULL, &amp;opaqueTexture );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hu-HU" sz="2200" b="1" noProof="1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D3D11_SHADER_RESOURCE_VIEW_DESC opaqueSrvDesc;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opaqueSrvDesc.Format = opaqueTextureDesc.</a:t>
            </a:r>
            <a:r>
              <a:rPr lang="en-US" sz="2200" b="1" noProof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opaqueSrvDesc.ViewDimension = D3D11_SRV_DIMENSION_TEXTURE2D;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opaqueSrvDesc.Texture2D.</a:t>
            </a:r>
            <a:r>
              <a:rPr lang="en-US" sz="2200" b="1" noProof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MostDetailedMip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opaqueSrvDesc.Texture2D.</a:t>
            </a:r>
            <a:r>
              <a:rPr lang="en-US" sz="2200" b="1" noProof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MipLevels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en-US" sz="2200" b="1" noProof="1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device-&gt;</a:t>
            </a:r>
            <a:r>
              <a:rPr lang="en-US" sz="2200" b="1" noProof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CreateShaderResourceView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( opaqueTexture, &amp;opaqueSrvDesc, &amp;opaqueSrv );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en-US" sz="2200" b="1" noProof="1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968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</a:t>
            </a:r>
            <a:r>
              <a:rPr lang="hu-HU" dirty="0" smtClean="0"/>
              <a:t>öltés fileból 1</a:t>
            </a:r>
            <a:endParaRPr lang="en-US" dirty="0"/>
          </a:p>
        </p:txBody>
      </p:sp>
      <p:sp>
        <p:nvSpPr>
          <p:cNvPr id="3" name="Szöveg helye 2"/>
          <p:cNvSpPr txBox="1">
            <a:spLocks/>
          </p:cNvSpPr>
          <p:nvPr/>
        </p:nvSpPr>
        <p:spPr>
          <a:xfrm>
            <a:off x="152400" y="1371600"/>
            <a:ext cx="8839200" cy="5410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hu-HU" sz="2800" b="1" noProof="1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800" b="1" noProof="1" smtClean="0">
                <a:latin typeface="Courier New" pitchFamily="49" charset="0"/>
                <a:cs typeface="Courier New" pitchFamily="49" charset="0"/>
              </a:rPr>
              <a:t>irectX</a:t>
            </a:r>
            <a:r>
              <a:rPr lang="en-US" sz="2800" b="1" noProof="1">
                <a:latin typeface="Courier New" pitchFamily="49" charset="0"/>
                <a:cs typeface="Courier New" pitchFamily="49" charset="0"/>
              </a:rPr>
              <a:t>::ScratchImage si;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800" b="1" noProof="1" smtClean="0">
                <a:latin typeface="Courier New" pitchFamily="49" charset="0"/>
                <a:cs typeface="Courier New" pitchFamily="49" charset="0"/>
              </a:rPr>
              <a:t>DirectX</a:t>
            </a:r>
            <a:r>
              <a:rPr lang="en-US" sz="2800" b="1" noProof="1">
                <a:latin typeface="Courier New" pitchFamily="49" charset="0"/>
                <a:cs typeface="Courier New" pitchFamily="49" charset="0"/>
              </a:rPr>
              <a:t>::ScratchImage simipmap;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800" b="1" noProof="1" smtClean="0">
                <a:latin typeface="Courier New" pitchFamily="49" charset="0"/>
                <a:cs typeface="Courier New" pitchFamily="49" charset="0"/>
              </a:rPr>
              <a:t>DirectX</a:t>
            </a:r>
            <a:r>
              <a:rPr lang="en-US" sz="2800" b="1" noProof="1">
                <a:latin typeface="Courier New" pitchFamily="49" charset="0"/>
                <a:cs typeface="Courier New" pitchFamily="49" charset="0"/>
              </a:rPr>
              <a:t>::TexMetadata metadata</a:t>
            </a:r>
            <a:r>
              <a:rPr lang="en-US" sz="2800" b="1" noProof="1" smtClean="0">
                <a:latin typeface="Courier New" pitchFamily="49" charset="0"/>
                <a:cs typeface="Courier New" pitchFamily="49" charset="0"/>
              </a:rPr>
              <a:t>;</a:t>
            </a:r>
            <a:endParaRPr lang="hu-HU" sz="2800" b="1" noProof="1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800" b="1" noProof="1">
                <a:latin typeface="Courier New" pitchFamily="49" charset="0"/>
                <a:cs typeface="Courier New" pitchFamily="49" charset="0"/>
              </a:rPr>
              <a:t>DirectX::LoadFromWICFile(file.c_str(), 0, &amp;metadata, si);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800" b="1" noProof="1">
                <a:latin typeface="Courier New" pitchFamily="49" charset="0"/>
                <a:cs typeface="Courier New" pitchFamily="49" charset="0"/>
              </a:rPr>
              <a:t>DirectX::GenerateMipMaps(si.GetImage(0, 0, 0), 1, metadata, (DWORD)DirectX::TEX_FILTER_DEFAULT, mipLevels, simipmap);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800" b="1" noProof="1">
                <a:latin typeface="Courier New" pitchFamily="49" charset="0"/>
                <a:cs typeface="Courier New" pitchFamily="49" charset="0"/>
              </a:rPr>
              <a:t>ComPtr&lt;ID3D11Resource&gt; resource</a:t>
            </a:r>
            <a:r>
              <a:rPr lang="en-US" sz="2800" b="1" noProof="1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800" b="1" noProof="1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93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Rajzolási állapot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228600" y="30480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180174" y="30480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6351374" y="30480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4033145" y="30480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Tess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Csoportba foglalás 14"/>
          <p:cNvGrpSpPr/>
          <p:nvPr/>
        </p:nvGrpSpPr>
        <p:grpSpPr>
          <a:xfrm>
            <a:off x="228600" y="4267200"/>
            <a:ext cx="609600" cy="609600"/>
            <a:chOff x="1828800" y="4953000"/>
            <a:chExt cx="381000" cy="381000"/>
          </a:xfrm>
        </p:grpSpPr>
        <p:sp>
          <p:nvSpPr>
            <p:cNvPr id="13" name="Ellipszis 12"/>
            <p:cNvSpPr/>
            <p:nvPr/>
          </p:nvSpPr>
          <p:spPr>
            <a:xfrm>
              <a:off x="1828800" y="49530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Körszelet 13"/>
            <p:cNvSpPr/>
            <p:nvPr/>
          </p:nvSpPr>
          <p:spPr>
            <a:xfrm>
              <a:off x="1828800" y="4953000"/>
              <a:ext cx="381000" cy="381000"/>
            </a:xfrm>
            <a:prstGeom prst="chord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Ellipszis 15"/>
          <p:cNvSpPr/>
          <p:nvPr/>
        </p:nvSpPr>
        <p:spPr>
          <a:xfrm>
            <a:off x="381000" y="19050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zis 16"/>
          <p:cNvSpPr/>
          <p:nvPr/>
        </p:nvSpPr>
        <p:spPr>
          <a:xfrm>
            <a:off x="381000" y="2286000"/>
            <a:ext cx="304800" cy="3048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zögletes összekötő 18"/>
          <p:cNvCxnSpPr>
            <a:stCxn id="17" idx="4"/>
            <a:endCxn id="4" idx="0"/>
          </p:cNvCxnSpPr>
          <p:nvPr/>
        </p:nvCxnSpPr>
        <p:spPr>
          <a:xfrm rot="5400000">
            <a:off x="304800" y="28194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zögletes összekötő 18"/>
          <p:cNvCxnSpPr>
            <a:stCxn id="4" idx="2"/>
          </p:cNvCxnSpPr>
          <p:nvPr/>
        </p:nvCxnSpPr>
        <p:spPr>
          <a:xfrm rot="5400000">
            <a:off x="190500" y="3924300"/>
            <a:ext cx="685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zögletes összekötő 156"/>
          <p:cNvCxnSpPr>
            <a:endCxn id="12" idx="0"/>
          </p:cNvCxnSpPr>
          <p:nvPr/>
        </p:nvCxnSpPr>
        <p:spPr>
          <a:xfrm rot="5400000">
            <a:off x="4147445" y="2857500"/>
            <a:ext cx="3810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Csoportba foglalás 207"/>
          <p:cNvGrpSpPr/>
          <p:nvPr/>
        </p:nvGrpSpPr>
        <p:grpSpPr>
          <a:xfrm>
            <a:off x="4008113" y="4140926"/>
            <a:ext cx="800095" cy="794474"/>
            <a:chOff x="3733800" y="4038600"/>
            <a:chExt cx="800095" cy="794474"/>
          </a:xfrm>
        </p:grpSpPr>
        <p:sp>
          <p:nvSpPr>
            <p:cNvPr id="171" name="Ellipszis 170"/>
            <p:cNvSpPr/>
            <p:nvPr/>
          </p:nvSpPr>
          <p:spPr>
            <a:xfrm>
              <a:off x="3733800" y="4038601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Ellipszis 171"/>
            <p:cNvSpPr/>
            <p:nvPr/>
          </p:nvSpPr>
          <p:spPr>
            <a:xfrm>
              <a:off x="3872345" y="4038601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Ellipszis 172"/>
            <p:cNvSpPr/>
            <p:nvPr/>
          </p:nvSpPr>
          <p:spPr>
            <a:xfrm>
              <a:off x="4010890" y="4038602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Ellipszis 173"/>
            <p:cNvSpPr/>
            <p:nvPr/>
          </p:nvSpPr>
          <p:spPr>
            <a:xfrm>
              <a:off x="3733800" y="4177144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Ellipszis 174"/>
            <p:cNvSpPr/>
            <p:nvPr/>
          </p:nvSpPr>
          <p:spPr>
            <a:xfrm>
              <a:off x="3872346" y="4177144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Ellipszis 175"/>
            <p:cNvSpPr/>
            <p:nvPr/>
          </p:nvSpPr>
          <p:spPr>
            <a:xfrm>
              <a:off x="4010891" y="4177145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Ellipszis 176"/>
            <p:cNvSpPr/>
            <p:nvPr/>
          </p:nvSpPr>
          <p:spPr>
            <a:xfrm>
              <a:off x="3733801" y="4315690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Ellipszis 177"/>
            <p:cNvSpPr/>
            <p:nvPr/>
          </p:nvSpPr>
          <p:spPr>
            <a:xfrm>
              <a:off x="3872346" y="4315694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Ellipszis 178"/>
            <p:cNvSpPr/>
            <p:nvPr/>
          </p:nvSpPr>
          <p:spPr>
            <a:xfrm>
              <a:off x="4010890" y="4315692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Ellipszis 179"/>
            <p:cNvSpPr/>
            <p:nvPr/>
          </p:nvSpPr>
          <p:spPr>
            <a:xfrm>
              <a:off x="4150452" y="4038600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Ellipszis 180"/>
            <p:cNvSpPr/>
            <p:nvPr/>
          </p:nvSpPr>
          <p:spPr>
            <a:xfrm>
              <a:off x="4288997" y="4038600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Ellipszis 181"/>
            <p:cNvSpPr/>
            <p:nvPr/>
          </p:nvSpPr>
          <p:spPr>
            <a:xfrm>
              <a:off x="4427542" y="4038601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Ellipszis 182"/>
            <p:cNvSpPr/>
            <p:nvPr/>
          </p:nvSpPr>
          <p:spPr>
            <a:xfrm>
              <a:off x="4150452" y="4177143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Ellipszis 183"/>
            <p:cNvSpPr/>
            <p:nvPr/>
          </p:nvSpPr>
          <p:spPr>
            <a:xfrm>
              <a:off x="4288998" y="4177143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Ellipszis 184"/>
            <p:cNvSpPr/>
            <p:nvPr/>
          </p:nvSpPr>
          <p:spPr>
            <a:xfrm>
              <a:off x="4427543" y="4177144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Ellipszis 185"/>
            <p:cNvSpPr/>
            <p:nvPr/>
          </p:nvSpPr>
          <p:spPr>
            <a:xfrm>
              <a:off x="4150453" y="4315689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Ellipszis 186"/>
            <p:cNvSpPr/>
            <p:nvPr/>
          </p:nvSpPr>
          <p:spPr>
            <a:xfrm>
              <a:off x="4288998" y="4315693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Ellipszis 187"/>
            <p:cNvSpPr/>
            <p:nvPr/>
          </p:nvSpPr>
          <p:spPr>
            <a:xfrm>
              <a:off x="4427542" y="4315691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Ellipszis 188"/>
            <p:cNvSpPr/>
            <p:nvPr/>
          </p:nvSpPr>
          <p:spPr>
            <a:xfrm>
              <a:off x="3736243" y="4452075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Ellipszis 189"/>
            <p:cNvSpPr/>
            <p:nvPr/>
          </p:nvSpPr>
          <p:spPr>
            <a:xfrm>
              <a:off x="3874788" y="4452075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Ellipszis 190"/>
            <p:cNvSpPr/>
            <p:nvPr/>
          </p:nvSpPr>
          <p:spPr>
            <a:xfrm>
              <a:off x="4013333" y="4452076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Ellipszis 191"/>
            <p:cNvSpPr/>
            <p:nvPr/>
          </p:nvSpPr>
          <p:spPr>
            <a:xfrm>
              <a:off x="3736243" y="4590618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Ellipszis 192"/>
            <p:cNvSpPr/>
            <p:nvPr/>
          </p:nvSpPr>
          <p:spPr>
            <a:xfrm>
              <a:off x="3874789" y="4590618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Ellipszis 193"/>
            <p:cNvSpPr/>
            <p:nvPr/>
          </p:nvSpPr>
          <p:spPr>
            <a:xfrm>
              <a:off x="4013334" y="4590619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Ellipszis 194"/>
            <p:cNvSpPr/>
            <p:nvPr/>
          </p:nvSpPr>
          <p:spPr>
            <a:xfrm>
              <a:off x="3736244" y="4729164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Ellipszis 195"/>
            <p:cNvSpPr/>
            <p:nvPr/>
          </p:nvSpPr>
          <p:spPr>
            <a:xfrm>
              <a:off x="3874789" y="4729168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Ellipszis 196"/>
            <p:cNvSpPr/>
            <p:nvPr/>
          </p:nvSpPr>
          <p:spPr>
            <a:xfrm>
              <a:off x="4013333" y="4729166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Ellipszis 197"/>
            <p:cNvSpPr/>
            <p:nvPr/>
          </p:nvSpPr>
          <p:spPr>
            <a:xfrm>
              <a:off x="4152895" y="4452074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Ellipszis 198"/>
            <p:cNvSpPr/>
            <p:nvPr/>
          </p:nvSpPr>
          <p:spPr>
            <a:xfrm>
              <a:off x="4291440" y="4452074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Ellipszis 199"/>
            <p:cNvSpPr/>
            <p:nvPr/>
          </p:nvSpPr>
          <p:spPr>
            <a:xfrm>
              <a:off x="4429985" y="4452075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Ellipszis 200"/>
            <p:cNvSpPr/>
            <p:nvPr/>
          </p:nvSpPr>
          <p:spPr>
            <a:xfrm>
              <a:off x="4152895" y="4590617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Ellipszis 201"/>
            <p:cNvSpPr/>
            <p:nvPr/>
          </p:nvSpPr>
          <p:spPr>
            <a:xfrm>
              <a:off x="4291441" y="4590617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llipszis 202"/>
            <p:cNvSpPr/>
            <p:nvPr/>
          </p:nvSpPr>
          <p:spPr>
            <a:xfrm>
              <a:off x="4429986" y="4590618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Ellipszis 203"/>
            <p:cNvSpPr/>
            <p:nvPr/>
          </p:nvSpPr>
          <p:spPr>
            <a:xfrm>
              <a:off x="4152896" y="4729163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Ellipszis 204"/>
            <p:cNvSpPr/>
            <p:nvPr/>
          </p:nvSpPr>
          <p:spPr>
            <a:xfrm>
              <a:off x="4291441" y="4729167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Ellipszis 205"/>
            <p:cNvSpPr/>
            <p:nvPr/>
          </p:nvSpPr>
          <p:spPr>
            <a:xfrm>
              <a:off x="4429985" y="4729165"/>
              <a:ext cx="103909" cy="1039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9" name="Szögletes összekötő 18"/>
          <p:cNvCxnSpPr>
            <a:stCxn id="12" idx="2"/>
            <a:endCxn id="173" idx="0"/>
          </p:cNvCxnSpPr>
          <p:nvPr/>
        </p:nvCxnSpPr>
        <p:spPr>
          <a:xfrm rot="5400000">
            <a:off x="4057788" y="3860771"/>
            <a:ext cx="559528" cy="78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Lekerekített téglalap 213"/>
          <p:cNvSpPr/>
          <p:nvPr/>
        </p:nvSpPr>
        <p:spPr>
          <a:xfrm rot="2935262">
            <a:off x="3828376" y="2225323"/>
            <a:ext cx="1143000" cy="381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tessfactor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Csoportba foglalás 285"/>
          <p:cNvGrpSpPr/>
          <p:nvPr/>
        </p:nvGrpSpPr>
        <p:grpSpPr>
          <a:xfrm rot="19321583">
            <a:off x="6351373" y="2086385"/>
            <a:ext cx="595418" cy="595857"/>
            <a:chOff x="6172199" y="2086385"/>
            <a:chExt cx="595418" cy="595857"/>
          </a:xfrm>
        </p:grpSpPr>
        <p:sp>
          <p:nvSpPr>
            <p:cNvPr id="263" name="Háromszög 262"/>
            <p:cNvSpPr/>
            <p:nvPr/>
          </p:nvSpPr>
          <p:spPr>
            <a:xfrm rot="1643725">
              <a:off x="6310417" y="2141221"/>
              <a:ext cx="457200" cy="381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Ellipszis 263"/>
            <p:cNvSpPr/>
            <p:nvPr/>
          </p:nvSpPr>
          <p:spPr>
            <a:xfrm rot="1643725">
              <a:off x="6550471" y="2086385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Ellipszis 264"/>
            <p:cNvSpPr/>
            <p:nvPr/>
          </p:nvSpPr>
          <p:spPr>
            <a:xfrm rot="1643725">
              <a:off x="6172199" y="2319472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Ellipszis 265"/>
            <p:cNvSpPr/>
            <p:nvPr/>
          </p:nvSpPr>
          <p:spPr>
            <a:xfrm rot="1643725">
              <a:off x="6578125" y="2529842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2" name="Szögletes összekötő 271"/>
          <p:cNvCxnSpPr/>
          <p:nvPr/>
        </p:nvCxnSpPr>
        <p:spPr>
          <a:xfrm rot="5400000">
            <a:off x="6504568" y="2894806"/>
            <a:ext cx="304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églalap 273"/>
          <p:cNvSpPr/>
          <p:nvPr/>
        </p:nvSpPr>
        <p:spPr>
          <a:xfrm>
            <a:off x="6579974" y="41148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Téglalap 276"/>
          <p:cNvSpPr/>
          <p:nvPr/>
        </p:nvSpPr>
        <p:spPr>
          <a:xfrm>
            <a:off x="6656174" y="41910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Téglalap 277"/>
          <p:cNvSpPr/>
          <p:nvPr/>
        </p:nvSpPr>
        <p:spPr>
          <a:xfrm>
            <a:off x="6579974" y="41910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Téglalap 279"/>
          <p:cNvSpPr/>
          <p:nvPr/>
        </p:nvSpPr>
        <p:spPr>
          <a:xfrm>
            <a:off x="6503774" y="42672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Téglalap 280"/>
          <p:cNvSpPr/>
          <p:nvPr/>
        </p:nvSpPr>
        <p:spPr>
          <a:xfrm>
            <a:off x="6579974" y="42672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églalap 281"/>
          <p:cNvSpPr/>
          <p:nvPr/>
        </p:nvSpPr>
        <p:spPr>
          <a:xfrm>
            <a:off x="6656174" y="42672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Téglalap 282"/>
          <p:cNvSpPr/>
          <p:nvPr/>
        </p:nvSpPr>
        <p:spPr>
          <a:xfrm>
            <a:off x="6732374" y="42672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églalap 286"/>
          <p:cNvSpPr/>
          <p:nvPr/>
        </p:nvSpPr>
        <p:spPr>
          <a:xfrm>
            <a:off x="6656174" y="43434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églalap 288"/>
          <p:cNvSpPr/>
          <p:nvPr/>
        </p:nvSpPr>
        <p:spPr>
          <a:xfrm>
            <a:off x="6579974" y="43434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Téglalap 289"/>
          <p:cNvSpPr/>
          <p:nvPr/>
        </p:nvSpPr>
        <p:spPr>
          <a:xfrm>
            <a:off x="6503774" y="43434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Téglalap 293"/>
          <p:cNvSpPr/>
          <p:nvPr/>
        </p:nvSpPr>
        <p:spPr>
          <a:xfrm>
            <a:off x="6503774" y="44196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églalap 295"/>
          <p:cNvSpPr/>
          <p:nvPr/>
        </p:nvSpPr>
        <p:spPr>
          <a:xfrm>
            <a:off x="6427574" y="44196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Téglalap 297"/>
          <p:cNvSpPr/>
          <p:nvPr/>
        </p:nvSpPr>
        <p:spPr>
          <a:xfrm>
            <a:off x="6808574" y="43434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Téglalap 299"/>
          <p:cNvSpPr/>
          <p:nvPr/>
        </p:nvSpPr>
        <p:spPr>
          <a:xfrm>
            <a:off x="6656174" y="44196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églalap 300"/>
          <p:cNvSpPr/>
          <p:nvPr/>
        </p:nvSpPr>
        <p:spPr>
          <a:xfrm>
            <a:off x="6579974" y="44196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Téglalap 301"/>
          <p:cNvSpPr/>
          <p:nvPr/>
        </p:nvSpPr>
        <p:spPr>
          <a:xfrm>
            <a:off x="6732374" y="43434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Téglalap 303"/>
          <p:cNvSpPr/>
          <p:nvPr/>
        </p:nvSpPr>
        <p:spPr>
          <a:xfrm>
            <a:off x="6503774" y="44958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Téglalap 304"/>
          <p:cNvSpPr/>
          <p:nvPr/>
        </p:nvSpPr>
        <p:spPr>
          <a:xfrm>
            <a:off x="6427574" y="4495800"/>
            <a:ext cx="76200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7" name="Szögletes összekötő 18"/>
          <p:cNvCxnSpPr/>
          <p:nvPr/>
        </p:nvCxnSpPr>
        <p:spPr>
          <a:xfrm rot="5400000">
            <a:off x="6428368" y="3809206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églalap 311"/>
          <p:cNvSpPr/>
          <p:nvPr/>
        </p:nvSpPr>
        <p:spPr>
          <a:xfrm>
            <a:off x="8332574" y="2286000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3" name="Szögletes összekötő 312"/>
          <p:cNvCxnSpPr>
            <a:stCxn id="312" idx="2"/>
            <a:endCxn id="10" idx="0"/>
          </p:cNvCxnSpPr>
          <p:nvPr/>
        </p:nvCxnSpPr>
        <p:spPr>
          <a:xfrm rot="5400000">
            <a:off x="8256374" y="28194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églalap 316"/>
          <p:cNvSpPr/>
          <p:nvPr/>
        </p:nvSpPr>
        <p:spPr>
          <a:xfrm>
            <a:off x="8332574" y="4114800"/>
            <a:ext cx="304800" cy="304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8" name="Szögletes összekötő 18"/>
          <p:cNvCxnSpPr>
            <a:stCxn id="317" idx="3"/>
            <a:endCxn id="10" idx="3"/>
          </p:cNvCxnSpPr>
          <p:nvPr/>
        </p:nvCxnSpPr>
        <p:spPr>
          <a:xfrm flipV="1">
            <a:off x="8637374" y="3314700"/>
            <a:ext cx="152400" cy="952500"/>
          </a:xfrm>
          <a:prstGeom prst="bentConnector3">
            <a:avLst>
              <a:gd name="adj1" fmla="val 2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zögletes összekötő 18"/>
          <p:cNvCxnSpPr>
            <a:stCxn id="10" idx="2"/>
            <a:endCxn id="317" idx="0"/>
          </p:cNvCxnSpPr>
          <p:nvPr/>
        </p:nvCxnSpPr>
        <p:spPr>
          <a:xfrm rot="5400000">
            <a:off x="8218274" y="3848100"/>
            <a:ext cx="5334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églalap 323"/>
          <p:cNvSpPr/>
          <p:nvPr/>
        </p:nvSpPr>
        <p:spPr>
          <a:xfrm>
            <a:off x="2362200" y="30480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IA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5" name="Szögletes összekötő 324"/>
          <p:cNvCxnSpPr>
            <a:endCxn id="324" idx="0"/>
          </p:cNvCxnSpPr>
          <p:nvPr/>
        </p:nvCxnSpPr>
        <p:spPr>
          <a:xfrm rot="5400000">
            <a:off x="2438400" y="2819400"/>
            <a:ext cx="4572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zögletes összekötő 18"/>
          <p:cNvCxnSpPr>
            <a:stCxn id="324" idx="2"/>
          </p:cNvCxnSpPr>
          <p:nvPr/>
        </p:nvCxnSpPr>
        <p:spPr>
          <a:xfrm rot="5400000">
            <a:off x="2324100" y="3924300"/>
            <a:ext cx="685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Csoportba foglalás 330"/>
          <p:cNvGrpSpPr/>
          <p:nvPr/>
        </p:nvGrpSpPr>
        <p:grpSpPr>
          <a:xfrm>
            <a:off x="2209800" y="4114800"/>
            <a:ext cx="1001343" cy="1039315"/>
            <a:chOff x="5319818" y="1771798"/>
            <a:chExt cx="1001343" cy="1039315"/>
          </a:xfrm>
        </p:grpSpPr>
        <p:sp>
          <p:nvSpPr>
            <p:cNvPr id="332" name="Háromszög 331"/>
            <p:cNvSpPr/>
            <p:nvPr/>
          </p:nvSpPr>
          <p:spPr>
            <a:xfrm rot="12443725">
              <a:off x="5725744" y="2142191"/>
              <a:ext cx="457200" cy="381000"/>
            </a:xfrm>
            <a:prstGeom prst="triangl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Háromszög 332"/>
            <p:cNvSpPr/>
            <p:nvPr/>
          </p:nvSpPr>
          <p:spPr>
            <a:xfrm rot="12443725">
              <a:off x="5319818" y="1931820"/>
              <a:ext cx="457200" cy="381000"/>
            </a:xfrm>
            <a:prstGeom prst="triangl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Háromszög 333"/>
            <p:cNvSpPr/>
            <p:nvPr/>
          </p:nvSpPr>
          <p:spPr>
            <a:xfrm rot="12443725">
              <a:off x="5347471" y="2375277"/>
              <a:ext cx="457200" cy="381000"/>
            </a:xfrm>
            <a:prstGeom prst="triangl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Háromszög 334"/>
            <p:cNvSpPr/>
            <p:nvPr/>
          </p:nvSpPr>
          <p:spPr>
            <a:xfrm rot="1643725">
              <a:off x="5522781" y="2037005"/>
              <a:ext cx="457200" cy="381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Ellipszis 335"/>
            <p:cNvSpPr/>
            <p:nvPr/>
          </p:nvSpPr>
          <p:spPr>
            <a:xfrm rot="1643725">
              <a:off x="5762835" y="1982169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Ellipszis 336"/>
            <p:cNvSpPr/>
            <p:nvPr/>
          </p:nvSpPr>
          <p:spPr>
            <a:xfrm rot="1643725">
              <a:off x="5384563" y="2215256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Ellipszis 337"/>
            <p:cNvSpPr/>
            <p:nvPr/>
          </p:nvSpPr>
          <p:spPr>
            <a:xfrm rot="1643725">
              <a:off x="5790489" y="2425626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Ellipszis 338"/>
            <p:cNvSpPr/>
            <p:nvPr/>
          </p:nvSpPr>
          <p:spPr>
            <a:xfrm rot="1643725">
              <a:off x="6168761" y="2192540"/>
              <a:ext cx="152400" cy="152400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Ellipszis 339"/>
            <p:cNvSpPr/>
            <p:nvPr/>
          </p:nvSpPr>
          <p:spPr>
            <a:xfrm rot="1643725">
              <a:off x="5356909" y="1771798"/>
              <a:ext cx="152400" cy="152400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Ellipszis 340"/>
            <p:cNvSpPr/>
            <p:nvPr/>
          </p:nvSpPr>
          <p:spPr>
            <a:xfrm rot="1643725">
              <a:off x="5412217" y="2658713"/>
              <a:ext cx="152400" cy="152400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4" name="Lekerekített téglalap 343"/>
          <p:cNvSpPr/>
          <p:nvPr/>
        </p:nvSpPr>
        <p:spPr>
          <a:xfrm>
            <a:off x="2438400" y="22860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Lekerekített téglalap 344"/>
          <p:cNvSpPr/>
          <p:nvPr/>
        </p:nvSpPr>
        <p:spPr>
          <a:xfrm>
            <a:off x="2590800" y="22860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Lekerekített téglalap 345"/>
          <p:cNvSpPr/>
          <p:nvPr/>
        </p:nvSpPr>
        <p:spPr>
          <a:xfrm>
            <a:off x="2743200" y="2286000"/>
            <a:ext cx="152400" cy="152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Téglalap 346"/>
          <p:cNvSpPr/>
          <p:nvPr/>
        </p:nvSpPr>
        <p:spPr>
          <a:xfrm>
            <a:off x="5562600" y="56388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SO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8" name="Szögletes összekötő 347"/>
          <p:cNvCxnSpPr>
            <a:endCxn id="347" idx="0"/>
          </p:cNvCxnSpPr>
          <p:nvPr/>
        </p:nvCxnSpPr>
        <p:spPr>
          <a:xfrm rot="5400000">
            <a:off x="5676900" y="5448300"/>
            <a:ext cx="3810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zögletes összekötő 350"/>
          <p:cNvCxnSpPr>
            <a:stCxn id="347" idx="2"/>
          </p:cNvCxnSpPr>
          <p:nvPr/>
        </p:nvCxnSpPr>
        <p:spPr>
          <a:xfrm rot="5400000">
            <a:off x="5715000" y="6324600"/>
            <a:ext cx="304800" cy="158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Ellipszis 354"/>
          <p:cNvSpPr/>
          <p:nvPr/>
        </p:nvSpPr>
        <p:spPr>
          <a:xfrm rot="5420287">
            <a:off x="5791649" y="6552751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Csoportba foglalás 359"/>
          <p:cNvGrpSpPr/>
          <p:nvPr/>
        </p:nvGrpSpPr>
        <p:grpSpPr>
          <a:xfrm>
            <a:off x="2362200" y="1828800"/>
            <a:ext cx="609600" cy="152400"/>
            <a:chOff x="3200400" y="5638800"/>
            <a:chExt cx="609600" cy="152400"/>
          </a:xfrm>
        </p:grpSpPr>
        <p:sp>
          <p:nvSpPr>
            <p:cNvPr id="356" name="Ellipszis 355"/>
            <p:cNvSpPr/>
            <p:nvPr/>
          </p:nvSpPr>
          <p:spPr>
            <a:xfrm>
              <a:off x="32004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Ellipszis 356"/>
            <p:cNvSpPr/>
            <p:nvPr/>
          </p:nvSpPr>
          <p:spPr>
            <a:xfrm>
              <a:off x="33528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Ellipszis 357"/>
            <p:cNvSpPr/>
            <p:nvPr/>
          </p:nvSpPr>
          <p:spPr>
            <a:xfrm>
              <a:off x="35052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Ellipszis 358"/>
            <p:cNvSpPr/>
            <p:nvPr/>
          </p:nvSpPr>
          <p:spPr>
            <a:xfrm>
              <a:off x="3657600" y="5638800"/>
              <a:ext cx="152400" cy="152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" name="Lekerekített téglalap 206"/>
          <p:cNvSpPr/>
          <p:nvPr/>
        </p:nvSpPr>
        <p:spPr>
          <a:xfrm>
            <a:off x="762000" y="3200400"/>
            <a:ext cx="1219200" cy="838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input </a:t>
            </a:r>
            <a:r>
              <a:rPr lang="hu-HU" dirty="0" err="1" smtClean="0">
                <a:solidFill>
                  <a:schemeClr val="tx1"/>
                </a:solidFill>
              </a:rPr>
              <a:t>layout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8" name="Lekerekített téglalap 207"/>
          <p:cNvSpPr/>
          <p:nvPr/>
        </p:nvSpPr>
        <p:spPr>
          <a:xfrm>
            <a:off x="2895600" y="3200400"/>
            <a:ext cx="1219200" cy="838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primitive</a:t>
            </a:r>
            <a:endParaRPr lang="hu-HU" dirty="0">
              <a:solidFill>
                <a:schemeClr val="tx1"/>
              </a:solidFill>
            </a:endParaRPr>
          </a:p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topology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0" name="Lekerekített téglalap 209"/>
          <p:cNvSpPr/>
          <p:nvPr/>
        </p:nvSpPr>
        <p:spPr>
          <a:xfrm>
            <a:off x="6858000" y="3352800"/>
            <a:ext cx="1143000" cy="609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rasterizer</a:t>
            </a:r>
            <a:endParaRPr lang="hu-HU" dirty="0" smtClean="0">
              <a:solidFill>
                <a:schemeClr val="tx1"/>
              </a:solidFill>
            </a:endParaRPr>
          </a:p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state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1" name="Lekerekített téglalap 210"/>
          <p:cNvSpPr/>
          <p:nvPr/>
        </p:nvSpPr>
        <p:spPr>
          <a:xfrm>
            <a:off x="7696200" y="4572000"/>
            <a:ext cx="1219200" cy="838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depth-stencil</a:t>
            </a:r>
            <a:endParaRPr lang="hu-HU" dirty="0" smtClean="0">
              <a:solidFill>
                <a:schemeClr val="tx1"/>
              </a:solidFill>
            </a:endParaRPr>
          </a:p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state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2" name="Lekerekített téglalap 211"/>
          <p:cNvSpPr/>
          <p:nvPr/>
        </p:nvSpPr>
        <p:spPr>
          <a:xfrm>
            <a:off x="7696200" y="5410200"/>
            <a:ext cx="1219200" cy="838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blend</a:t>
            </a:r>
            <a:endParaRPr lang="hu-HU" dirty="0" smtClean="0">
              <a:solidFill>
                <a:schemeClr val="tx1"/>
              </a:solidFill>
            </a:endParaRPr>
          </a:p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state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6" name="Lekerekített téglalap 215"/>
          <p:cNvSpPr/>
          <p:nvPr/>
        </p:nvSpPr>
        <p:spPr>
          <a:xfrm>
            <a:off x="6858000" y="3962400"/>
            <a:ext cx="1143000" cy="457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viewport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Háromszög 115"/>
          <p:cNvSpPr/>
          <p:nvPr/>
        </p:nvSpPr>
        <p:spPr>
          <a:xfrm rot="1643725">
            <a:off x="5603556" y="4156862"/>
            <a:ext cx="457200" cy="38100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Ellipszis 116"/>
          <p:cNvSpPr/>
          <p:nvPr/>
        </p:nvSpPr>
        <p:spPr>
          <a:xfrm rot="1643725">
            <a:off x="5843610" y="4102026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Ellipszis 117"/>
          <p:cNvSpPr/>
          <p:nvPr/>
        </p:nvSpPr>
        <p:spPr>
          <a:xfrm rot="1643725">
            <a:off x="5871264" y="4545483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Ellipszis 118"/>
          <p:cNvSpPr/>
          <p:nvPr/>
        </p:nvSpPr>
        <p:spPr>
          <a:xfrm rot="1643725">
            <a:off x="5459883" y="4335113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Csoportba foglalás 119"/>
          <p:cNvGrpSpPr/>
          <p:nvPr/>
        </p:nvGrpSpPr>
        <p:grpSpPr>
          <a:xfrm rot="3776562">
            <a:off x="5513235" y="4635424"/>
            <a:ext cx="595418" cy="595857"/>
            <a:chOff x="5181600" y="4600986"/>
            <a:chExt cx="595418" cy="595857"/>
          </a:xfrm>
        </p:grpSpPr>
        <p:sp>
          <p:nvSpPr>
            <p:cNvPr id="121" name="Háromszög 120"/>
            <p:cNvSpPr/>
            <p:nvPr/>
          </p:nvSpPr>
          <p:spPr>
            <a:xfrm rot="1643725">
              <a:off x="5319818" y="4655822"/>
              <a:ext cx="457200" cy="3810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Ellipszis 121"/>
            <p:cNvSpPr/>
            <p:nvPr/>
          </p:nvSpPr>
          <p:spPr>
            <a:xfrm rot="1643725">
              <a:off x="5559872" y="4600986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Ellipszis 122"/>
            <p:cNvSpPr/>
            <p:nvPr/>
          </p:nvSpPr>
          <p:spPr>
            <a:xfrm rot="1643725">
              <a:off x="5587526" y="5044443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Ellipszis 123"/>
            <p:cNvSpPr/>
            <p:nvPr/>
          </p:nvSpPr>
          <p:spPr>
            <a:xfrm rot="1643725">
              <a:off x="5181600" y="4834073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032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</a:t>
            </a:r>
            <a:r>
              <a:rPr lang="hu-HU" dirty="0" smtClean="0"/>
              <a:t>öltés fileból 2</a:t>
            </a:r>
            <a:endParaRPr lang="en-US" dirty="0"/>
          </a:p>
        </p:txBody>
      </p:sp>
      <p:sp>
        <p:nvSpPr>
          <p:cNvPr id="3" name="Szöveg helye 2"/>
          <p:cNvSpPr txBox="1">
            <a:spLocks/>
          </p:cNvSpPr>
          <p:nvPr/>
        </p:nvSpPr>
        <p:spPr>
          <a:xfrm>
            <a:off x="152400" y="1371600"/>
            <a:ext cx="8839200" cy="5410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DirectX</a:t>
            </a: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::CreateTextureEx(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hu-HU" sz="2200" b="1" noProof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deviceResources-</a:t>
            </a: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&gt;GetD3DDevice(),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hu-HU" sz="2200" b="1" noProof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simipmap.GetImages(),</a:t>
            </a:r>
            <a:endParaRPr lang="hu-HU" sz="2200" b="1" noProof="1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hu-HU" sz="2200" b="1" noProof="1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b="1" noProof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simipmap.GetImageCount(),</a:t>
            </a:r>
            <a:endParaRPr lang="hu-HU" sz="2200" b="1" noProof="1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hu-HU" sz="2200" b="1" noProof="1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b="1" noProof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metadata</a:t>
            </a: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hu-HU" sz="2200" b="1" noProof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D3D11_USAGE_DEFAULT,</a:t>
            </a:r>
            <a:endParaRPr lang="en-US" sz="2200" b="1" noProof="1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hu-HU" sz="2200" b="1" noProof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D3D11_BIND_SHADER_RESOURCE,</a:t>
            </a:r>
            <a:endParaRPr lang="en-US" sz="2200" b="1" noProof="1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hu-HU" sz="2200" b="1" noProof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0,</a:t>
            </a:r>
            <a:r>
              <a:rPr lang="hu-HU" sz="2200" b="1" noProof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0,</a:t>
            </a:r>
            <a:r>
              <a:rPr lang="hu-HU" sz="2200" b="1" noProof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false,</a:t>
            </a:r>
            <a:endParaRPr lang="hu-HU" sz="2200" b="1" noProof="1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hu-HU" sz="2200" b="1" noProof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resource.GetAddressOf</a:t>
            </a: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ComPtr&lt;ID3D11Texture2D</a:t>
            </a: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&gt; texture;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resource.As&lt;ID3D11Texture2D</a:t>
            </a: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&gt;(&amp;texture);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en-US" sz="2200" b="1" noProof="1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3671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Erőforrásnézetek fajtái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árnyaló-erőforrásnézet </a:t>
            </a:r>
            <a:r>
              <a:rPr lang="en-US" dirty="0" smtClean="0"/>
              <a:t>[s</a:t>
            </a:r>
            <a:r>
              <a:rPr lang="hu-HU" dirty="0" err="1" smtClean="0"/>
              <a:t>hader</a:t>
            </a:r>
            <a:r>
              <a:rPr lang="hu-HU" dirty="0" smtClean="0"/>
              <a:t> </a:t>
            </a:r>
            <a:r>
              <a:rPr lang="en-US" dirty="0" smtClean="0"/>
              <a:t>resource view]</a:t>
            </a:r>
          </a:p>
          <a:p>
            <a:pPr lvl="1"/>
            <a:r>
              <a:rPr lang="en-US" dirty="0" err="1" smtClean="0"/>
              <a:t>shader</a:t>
            </a:r>
            <a:r>
              <a:rPr lang="en-US" dirty="0" smtClean="0"/>
              <a:t> </a:t>
            </a:r>
            <a:r>
              <a:rPr lang="hu-HU" dirty="0" smtClean="0"/>
              <a:t>input</a:t>
            </a:r>
          </a:p>
          <a:p>
            <a:r>
              <a:rPr lang="hu-HU" dirty="0" err="1" smtClean="0"/>
              <a:t>rajzolásicél-nézet</a:t>
            </a:r>
            <a:r>
              <a:rPr lang="hu-HU" dirty="0" smtClean="0"/>
              <a:t> </a:t>
            </a:r>
            <a:r>
              <a:rPr lang="en-US" dirty="0" smtClean="0"/>
              <a:t>[render target view]</a:t>
            </a:r>
          </a:p>
          <a:p>
            <a:pPr lvl="1"/>
            <a:r>
              <a:rPr lang="en-US" dirty="0" smtClean="0"/>
              <a:t>output merger input/output</a:t>
            </a:r>
          </a:p>
          <a:p>
            <a:r>
              <a:rPr lang="en-US" dirty="0" smtClean="0"/>
              <a:t>m</a:t>
            </a:r>
            <a:r>
              <a:rPr lang="hu-HU" dirty="0" err="1" smtClean="0"/>
              <a:t>élység</a:t>
            </a:r>
            <a:r>
              <a:rPr lang="hu-HU" dirty="0" smtClean="0">
                <a:latin typeface="Times New Roman"/>
                <a:cs typeface="Times New Roman"/>
              </a:rPr>
              <a:t>‒</a:t>
            </a:r>
            <a:r>
              <a:rPr lang="hu-HU" dirty="0" smtClean="0"/>
              <a:t>stencil-nézet </a:t>
            </a:r>
            <a:r>
              <a:rPr lang="en-US" dirty="0" smtClean="0"/>
              <a:t>[depth stencil view]</a:t>
            </a:r>
          </a:p>
          <a:p>
            <a:pPr lvl="1"/>
            <a:r>
              <a:rPr lang="en-US" dirty="0" smtClean="0"/>
              <a:t>output merger input/output</a:t>
            </a:r>
          </a:p>
          <a:p>
            <a:r>
              <a:rPr lang="en-US" dirty="0" err="1" smtClean="0"/>
              <a:t>szabad</a:t>
            </a:r>
            <a:r>
              <a:rPr lang="en-US" dirty="0" smtClean="0"/>
              <a:t> </a:t>
            </a:r>
            <a:r>
              <a:rPr lang="en-US" dirty="0" err="1" smtClean="0"/>
              <a:t>hozz</a:t>
            </a:r>
            <a:r>
              <a:rPr lang="hu-HU" dirty="0" err="1" smtClean="0"/>
              <a:t>áférésű</a:t>
            </a:r>
            <a:r>
              <a:rPr lang="hu-HU" dirty="0" smtClean="0"/>
              <a:t> nézet </a:t>
            </a:r>
            <a:r>
              <a:rPr lang="en-US" dirty="0" smtClean="0"/>
              <a:t>[unordered access view]</a:t>
            </a:r>
            <a:endParaRPr lang="hu-HU" dirty="0" smtClean="0"/>
          </a:p>
          <a:p>
            <a:pPr lvl="1"/>
            <a:r>
              <a:rPr lang="hu-HU" dirty="0" smtClean="0"/>
              <a:t>pixel/</a:t>
            </a:r>
            <a:r>
              <a:rPr lang="hu-HU" dirty="0" err="1" smtClean="0"/>
              <a:t>compute</a:t>
            </a:r>
            <a:r>
              <a:rPr lang="hu-HU" dirty="0" smtClean="0"/>
              <a:t> </a:t>
            </a:r>
            <a:r>
              <a:rPr lang="hu-HU" dirty="0" err="1" smtClean="0"/>
              <a:t>shader</a:t>
            </a:r>
            <a:r>
              <a:rPr lang="hu-HU" dirty="0" smtClean="0"/>
              <a:t> input/output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159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Rajzolás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App</a:t>
            </a:r>
            <a:r>
              <a:rPr lang="hu-HU" dirty="0" smtClean="0"/>
              <a:t> </a:t>
            </a:r>
            <a:r>
              <a:rPr lang="hu-HU" dirty="0" err="1" smtClean="0"/>
              <a:t>render</a:t>
            </a:r>
            <a:r>
              <a:rPr lang="hu-HU" dirty="0" smtClean="0"/>
              <a:t> metódus</a:t>
            </a:r>
          </a:p>
          <a:p>
            <a:r>
              <a:rPr lang="hu-HU" dirty="0" err="1" smtClean="0"/>
              <a:t>context</a:t>
            </a:r>
            <a:r>
              <a:rPr lang="hu-HU" dirty="0" smtClean="0"/>
              <a:t> metódusainak hívásával</a:t>
            </a:r>
          </a:p>
          <a:p>
            <a:r>
              <a:rPr lang="hu-HU" dirty="0" smtClean="0"/>
              <a:t>be kell állítani</a:t>
            </a:r>
          </a:p>
          <a:p>
            <a:pPr lvl="1"/>
            <a:r>
              <a:rPr lang="hu-HU" dirty="0" err="1" smtClean="0"/>
              <a:t>render</a:t>
            </a:r>
            <a:r>
              <a:rPr lang="hu-HU" dirty="0" smtClean="0"/>
              <a:t> </a:t>
            </a:r>
            <a:r>
              <a:rPr lang="hu-HU" dirty="0" err="1" smtClean="0"/>
              <a:t>target</a:t>
            </a:r>
            <a:endParaRPr lang="hu-HU" dirty="0" smtClean="0"/>
          </a:p>
          <a:p>
            <a:pPr lvl="1"/>
            <a:r>
              <a:rPr lang="hu-HU" dirty="0" err="1" smtClean="0"/>
              <a:t>render</a:t>
            </a:r>
            <a:r>
              <a:rPr lang="hu-HU" dirty="0" smtClean="0"/>
              <a:t> </a:t>
            </a:r>
            <a:r>
              <a:rPr lang="hu-HU" dirty="0" err="1" smtClean="0"/>
              <a:t>state</a:t>
            </a:r>
            <a:endParaRPr lang="hu-HU" dirty="0" smtClean="0"/>
          </a:p>
          <a:p>
            <a:pPr lvl="1"/>
            <a:r>
              <a:rPr lang="hu-HU" dirty="0" err="1" smtClean="0"/>
              <a:t>shaderek</a:t>
            </a:r>
            <a:r>
              <a:rPr lang="hu-HU" dirty="0" smtClean="0"/>
              <a:t>, uniform paraméterek</a:t>
            </a:r>
          </a:p>
          <a:p>
            <a:pPr lvl="1"/>
            <a:r>
              <a:rPr lang="hu-HU" dirty="0" smtClean="0"/>
              <a:t>textúrák</a:t>
            </a:r>
          </a:p>
          <a:p>
            <a:pPr lvl="1"/>
            <a:r>
              <a:rPr lang="hu-HU" dirty="0" err="1" smtClean="0"/>
              <a:t>vertex</a:t>
            </a:r>
            <a:r>
              <a:rPr lang="hu-HU" dirty="0" smtClean="0"/>
              <a:t>, index </a:t>
            </a:r>
            <a:r>
              <a:rPr lang="hu-HU" dirty="0" err="1" smtClean="0"/>
              <a:t>buffer</a:t>
            </a:r>
            <a:endParaRPr lang="hu-HU" dirty="0" smtClean="0"/>
          </a:p>
          <a:p>
            <a:r>
              <a:rPr lang="hu-HU" dirty="0" err="1" smtClean="0"/>
              <a:t>draw</a:t>
            </a:r>
            <a:r>
              <a:rPr lang="hu-HU" dirty="0" smtClean="0"/>
              <a:t> </a:t>
            </a:r>
            <a:r>
              <a:rPr lang="hu-HU" dirty="0" err="1" smtClean="0"/>
              <a:t>call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39420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Rajzolás</a:t>
            </a:r>
            <a:endParaRPr lang="en-US" dirty="0"/>
          </a:p>
        </p:txBody>
      </p:sp>
      <p:sp>
        <p:nvSpPr>
          <p:cNvPr id="3" name="Szöveg helye 2"/>
          <p:cNvSpPr txBox="1">
            <a:spLocks/>
          </p:cNvSpPr>
          <p:nvPr/>
        </p:nvSpPr>
        <p:spPr>
          <a:xfrm>
            <a:off x="152400" y="1295400"/>
            <a:ext cx="8839200" cy="541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unsigned int stride = sizeof(D3DXVECTOR3);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unsigned int offset = 0;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context-&gt;</a:t>
            </a:r>
            <a:r>
              <a:rPr lang="en-US" sz="2200" b="1" noProof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IASetVertexBuffers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(0, 1, 	&amp;vertexBuffer, &amp;stride, &amp;offset);</a:t>
            </a:r>
            <a:endParaRPr lang="hu-HU" sz="2200" b="1" noProof="1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context-&gt;</a:t>
            </a:r>
            <a:r>
              <a:rPr lang="en-US" sz="2200" b="1" noProof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IASetPrimitiveTopology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( 	D3D11_PRIMITIVE_TOPOLOGY_TRIANGLELIST);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context-&gt;</a:t>
            </a:r>
            <a:r>
              <a:rPr lang="en-US" sz="2200" b="1" noProof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IASetInputLayout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(inputLayout);</a:t>
            </a:r>
            <a:endParaRPr lang="hu-HU" sz="2200" b="1" noProof="1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hu-HU" sz="2200" b="1" noProof="1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en-US" sz="2200" b="1" noProof="1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context-&gt;</a:t>
            </a:r>
            <a:r>
              <a:rPr lang="en-US" sz="2200" b="1" noProof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VSSetShader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(vertexShader,</a:t>
            </a:r>
            <a:r>
              <a:rPr lang="hu-HU" sz="2200" b="1" noProof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NULL, 0);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context-&gt;</a:t>
            </a:r>
            <a:r>
              <a:rPr lang="en-US" sz="2200" b="1" noProof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PSSetShader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(pixelShader, </a:t>
            </a:r>
            <a:r>
              <a:rPr lang="hu-HU" sz="2200" b="1" noProof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NULL, 0);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context-&gt;</a:t>
            </a:r>
            <a:r>
              <a:rPr lang="en-US" sz="2200" b="1" noProof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en-US" sz="2200" b="1" noProof="1" smtClean="0">
                <a:latin typeface="Courier New" pitchFamily="49" charset="0"/>
                <a:cs typeface="Courier New" pitchFamily="49" charset="0"/>
              </a:rPr>
              <a:t>(3, 0);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en-US" sz="2200" b="1" noProof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7137400" y="0"/>
            <a:ext cx="2006600" cy="1066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hu-HU" dirty="0"/>
              <a:t>ekkorát kell</a:t>
            </a:r>
          </a:p>
          <a:p>
            <a:pPr algn="ctr"/>
            <a:r>
              <a:rPr lang="hu-HU" dirty="0"/>
              <a:t>lépni a következő</a:t>
            </a:r>
          </a:p>
          <a:p>
            <a:pPr algn="ctr"/>
            <a:r>
              <a:rPr lang="hu-HU" dirty="0" err="1" smtClean="0"/>
              <a:t>vertexhez</a:t>
            </a:r>
            <a:endParaRPr lang="hu-HU" dirty="0"/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 flipH="1">
            <a:off x="6400800" y="5334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391400" y="1676400"/>
            <a:ext cx="1485900" cy="439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hu-HU"/>
              <a:t>innen kezdve</a:t>
            </a:r>
            <a:endParaRPr 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H="1">
            <a:off x="4419600" y="1905001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391400" y="2151063"/>
            <a:ext cx="1485900" cy="439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hu-HU" dirty="0" smtClean="0"/>
              <a:t>1 db VB</a:t>
            </a:r>
            <a:endParaRPr lang="en-US" dirty="0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H="1" flipV="1">
            <a:off x="5867400" y="23622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239000" y="3810000"/>
            <a:ext cx="1600200" cy="762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hu-HU" dirty="0" smtClean="0"/>
              <a:t>elemek</a:t>
            </a:r>
          </a:p>
          <a:p>
            <a:pPr algn="ctr"/>
            <a:r>
              <a:rPr lang="hu-HU" dirty="0" smtClean="0"/>
              <a:t>értelmezése</a:t>
            </a:r>
            <a:endParaRPr lang="en-US" dirty="0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 flipV="1">
            <a:off x="6553200" y="3962399"/>
            <a:ext cx="685800" cy="2285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191000" y="5562600"/>
            <a:ext cx="1600200" cy="762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hu-HU" dirty="0" smtClean="0"/>
              <a:t>ennyi </a:t>
            </a:r>
            <a:r>
              <a:rPr lang="hu-HU" dirty="0" err="1" smtClean="0"/>
              <a:t>vertexet</a:t>
            </a:r>
            <a:endParaRPr lang="en-US" dirty="0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7010400" y="5943600"/>
            <a:ext cx="1485900" cy="439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hu-HU"/>
              <a:t>innen kezdve</a:t>
            </a:r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 flipV="1">
            <a:off x="3429000" y="6172200"/>
            <a:ext cx="3581400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2819400" y="5791200"/>
            <a:ext cx="1371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380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Shaderek fordítása Visual Studioval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Properties</a:t>
            </a:r>
            <a:r>
              <a:rPr lang="hu-HU" dirty="0" smtClean="0"/>
              <a:t>/HLSL Properties/All Options</a:t>
            </a:r>
          </a:p>
          <a:p>
            <a:pPr lvl="1"/>
            <a:r>
              <a:rPr lang="hu-HU" dirty="0" smtClean="0"/>
              <a:t>Entrypoint name: %(Filename)</a:t>
            </a:r>
          </a:p>
          <a:p>
            <a:pPr lvl="1"/>
            <a:r>
              <a:rPr lang="hu-HU" dirty="0" smtClean="0"/>
              <a:t>Object file name</a:t>
            </a:r>
            <a:r>
              <a:rPr lang="hu-HU" dirty="0"/>
              <a:t>: $(OutDir)%(RelativeDir)%(Filename).</a:t>
            </a:r>
            <a:r>
              <a:rPr lang="hu-HU" dirty="0" smtClean="0"/>
              <a:t>cso</a:t>
            </a:r>
          </a:p>
          <a:p>
            <a:pPr lvl="1"/>
            <a:r>
              <a:rPr lang="hu-HU" dirty="0" smtClean="0"/>
              <a:t>Shader model: Shader Model 5</a:t>
            </a:r>
          </a:p>
          <a:p>
            <a:pPr lvl="1"/>
            <a:endParaRPr lang="hu-H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963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Hlsl fileok hozzáadás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&lt;project name&gt;</a:t>
            </a:r>
            <a:r>
              <a:rPr lang="hu-HU" dirty="0" smtClean="0"/>
              <a:t>/Shaders Add: New item...</a:t>
            </a:r>
          </a:p>
          <a:p>
            <a:pPr lvl="1"/>
            <a:r>
              <a:rPr lang="hu-HU" dirty="0" smtClean="0"/>
              <a:t>browse: a Shaders folderbe</a:t>
            </a:r>
          </a:p>
          <a:p>
            <a:pPr lvl="1"/>
            <a:r>
              <a:rPr lang="hu-HU" dirty="0" smtClean="0"/>
              <a:t>HLSL/Vertex Shader file</a:t>
            </a:r>
          </a:p>
          <a:p>
            <a:pPr lvl="1"/>
            <a:r>
              <a:rPr lang="hu-HU" dirty="0" smtClean="0"/>
              <a:t>file name: </a:t>
            </a:r>
            <a:r>
              <a:rPr lang="en-US" dirty="0" smtClean="0"/>
              <a:t>pl. </a:t>
            </a:r>
            <a:r>
              <a:rPr lang="hu-HU" dirty="0" err="1" smtClean="0"/>
              <a:t>vsIdle.hlsl</a:t>
            </a:r>
            <a:endParaRPr lang="hu-HU" dirty="0" smtClean="0"/>
          </a:p>
          <a:p>
            <a:pPr lvl="1"/>
            <a:endParaRPr lang="hu-HU" dirty="0"/>
          </a:p>
          <a:p>
            <a:pPr lvl="1"/>
            <a:r>
              <a:rPr lang="hu-HU" dirty="0" smtClean="0"/>
              <a:t>ebbe kerül a vertex shader kód</a:t>
            </a:r>
          </a:p>
          <a:p>
            <a:pPr lvl="1"/>
            <a:endParaRPr lang="hu-HU" dirty="0" smtClean="0"/>
          </a:p>
          <a:p>
            <a:pPr lvl="1"/>
            <a:r>
              <a:rPr lang="en-US" dirty="0" err="1" smtClean="0"/>
              <a:t>leford</a:t>
            </a:r>
            <a:r>
              <a:rPr lang="hu-HU" dirty="0" smtClean="0"/>
              <a:t>í</a:t>
            </a:r>
            <a:r>
              <a:rPr lang="en-US" dirty="0" smtClean="0"/>
              <a:t>t</a:t>
            </a:r>
            <a:r>
              <a:rPr lang="hu-HU" dirty="0" smtClean="0"/>
              <a:t>á</a:t>
            </a:r>
            <a:r>
              <a:rPr lang="en-US" dirty="0" smtClean="0"/>
              <a:t>s </a:t>
            </a:r>
            <a:r>
              <a:rPr lang="en-US" dirty="0" err="1" smtClean="0"/>
              <a:t>ut</a:t>
            </a:r>
            <a:r>
              <a:rPr lang="hu-HU" dirty="0" err="1" smtClean="0"/>
              <a:t>án</a:t>
            </a:r>
            <a:r>
              <a:rPr lang="hu-HU" dirty="0" smtClean="0"/>
              <a:t> .</a:t>
            </a:r>
            <a:r>
              <a:rPr lang="hu-HU" dirty="0" err="1" smtClean="0"/>
              <a:t>cso</a:t>
            </a:r>
            <a:r>
              <a:rPr lang="hu-HU" dirty="0" smtClean="0"/>
              <a:t> </a:t>
            </a:r>
            <a:r>
              <a:rPr lang="hu-HU" dirty="0" err="1" smtClean="0"/>
              <a:t>fileok</a:t>
            </a:r>
            <a:r>
              <a:rPr lang="hu-HU" dirty="0" smtClean="0"/>
              <a:t> keletkeznek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042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32548"/>
            <a:ext cx="8222456" cy="547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111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Shader betöltés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nem kell string</a:t>
            </a:r>
          </a:p>
          <a:p>
            <a:r>
              <a:rPr lang="hu-HU" dirty="0" smtClean="0"/>
              <a:t>nem kell fordítani</a:t>
            </a:r>
          </a:p>
          <a:p>
            <a:r>
              <a:rPr lang="hu-HU" dirty="0" smtClean="0"/>
              <a:t>csak betölteni a lefordított kódot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1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HLSL </a:t>
            </a:r>
            <a:r>
              <a:rPr lang="hu-HU" dirty="0" err="1" smtClean="0"/>
              <a:t>shader</a:t>
            </a:r>
            <a:r>
              <a:rPr lang="hu-HU" dirty="0" smtClean="0"/>
              <a:t> függvény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1295400"/>
            <a:ext cx="8382000" cy="556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r>
              <a:rPr lang="en-US" b="1" dirty="0" err="1" smtClean="0">
                <a:latin typeface="Courier New" pitchFamily="49" charset="0"/>
              </a:rPr>
              <a:t>struct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IaosTrafo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// Input Assembler Output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Struct</a:t>
            </a:r>
            <a:endParaRPr lang="en-US" b="1" dirty="0" smtClean="0">
              <a:solidFill>
                <a:srgbClr val="0070C0"/>
              </a:solidFill>
              <a:latin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r>
              <a:rPr lang="en-US" b="1" dirty="0" smtClean="0">
                <a:latin typeface="Courier New" pitchFamily="49" charset="0"/>
              </a:rPr>
              <a:t>    float4 pos    : POSITION;</a:t>
            </a:r>
          </a:p>
          <a:p>
            <a:r>
              <a:rPr lang="en-US" b="1" dirty="0" smtClean="0">
                <a:latin typeface="Courier New" pitchFamily="49" charset="0"/>
              </a:rPr>
              <a:t>};</a:t>
            </a:r>
          </a:p>
          <a:p>
            <a:endParaRPr lang="en-US" b="1" dirty="0" smtClean="0">
              <a:latin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</a:rPr>
              <a:t>struct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VsosTrafo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// Vertex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Shader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 Output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Struct</a:t>
            </a:r>
            <a:endParaRPr lang="en-US" b="1" dirty="0" smtClean="0">
              <a:solidFill>
                <a:srgbClr val="0070C0"/>
              </a:solidFill>
              <a:latin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r>
              <a:rPr lang="en-US" b="1" dirty="0" smtClean="0">
                <a:latin typeface="Courier New" pitchFamily="49" charset="0"/>
              </a:rPr>
              <a:t>    float4 pos      : SV_POSITION;</a:t>
            </a:r>
          </a:p>
          <a:p>
            <a:r>
              <a:rPr lang="en-US" b="1" dirty="0" smtClean="0">
                <a:latin typeface="Courier New" pitchFamily="49" charset="0"/>
              </a:rPr>
              <a:t>};</a:t>
            </a:r>
          </a:p>
          <a:p>
            <a:endParaRPr lang="en-US" b="1" dirty="0" smtClean="0">
              <a:latin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</a:rPr>
              <a:t>VsosTrafo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vsTrafo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</a:rPr>
              <a:t>IaosTrafo</a:t>
            </a:r>
            <a:r>
              <a:rPr lang="en-US" b="1" dirty="0" smtClean="0">
                <a:latin typeface="Courier New" pitchFamily="49" charset="0"/>
              </a:rPr>
              <a:t> input) </a:t>
            </a:r>
          </a:p>
          <a:p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r>
              <a:rPr lang="en-US" b="1" dirty="0" smtClean="0">
                <a:latin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</a:rPr>
              <a:t>VsosTrafo</a:t>
            </a:r>
            <a:r>
              <a:rPr lang="en-US" b="1" dirty="0" smtClean="0">
                <a:latin typeface="Courier New" pitchFamily="49" charset="0"/>
              </a:rPr>
              <a:t> output = (</a:t>
            </a:r>
            <a:r>
              <a:rPr lang="en-US" b="1" dirty="0" err="1" smtClean="0">
                <a:latin typeface="Courier New" pitchFamily="49" charset="0"/>
              </a:rPr>
              <a:t>VsosTrafo</a:t>
            </a:r>
            <a:r>
              <a:rPr lang="en-US" b="1" dirty="0" smtClean="0">
                <a:latin typeface="Courier New" pitchFamily="49" charset="0"/>
              </a:rPr>
              <a:t>)0;</a:t>
            </a:r>
          </a:p>
          <a:p>
            <a:r>
              <a:rPr lang="en-US" b="1" dirty="0" smtClean="0">
                <a:latin typeface="Courier New" pitchFamily="49" charset="0"/>
              </a:rPr>
              <a:t>    output.pos = </a:t>
            </a:r>
            <a:r>
              <a:rPr lang="en-US" b="1" dirty="0" err="1" smtClean="0">
                <a:latin typeface="Courier New" pitchFamily="49" charset="0"/>
              </a:rPr>
              <a:t>mul</a:t>
            </a:r>
            <a:r>
              <a:rPr lang="en-US" b="1" dirty="0" smtClean="0">
                <a:latin typeface="Courier New" pitchFamily="49" charset="0"/>
              </a:rPr>
              <a:t>(input.pos, </a:t>
            </a:r>
            <a:r>
              <a:rPr lang="en-US" b="1" dirty="0" err="1" smtClean="0">
                <a:latin typeface="Courier New" pitchFamily="49" charset="0"/>
              </a:rPr>
              <a:t>modelViewProjMatrix</a:t>
            </a:r>
            <a:r>
              <a:rPr lang="en-US" b="1" dirty="0" smtClean="0">
                <a:latin typeface="Courier New" pitchFamily="49" charset="0"/>
              </a:rPr>
              <a:t>);</a:t>
            </a:r>
          </a:p>
          <a:p>
            <a:r>
              <a:rPr lang="en-US" b="1" dirty="0" smtClean="0">
                <a:latin typeface="Courier New" pitchFamily="49" charset="0"/>
              </a:rPr>
              <a:t>    return output;</a:t>
            </a:r>
          </a:p>
          <a:p>
            <a:r>
              <a:rPr lang="en-US" b="1" dirty="0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232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Shader</a:t>
            </a:r>
            <a:r>
              <a:rPr lang="hu-HU" dirty="0" smtClean="0"/>
              <a:t> és </a:t>
            </a:r>
            <a:r>
              <a:rPr lang="hu-HU" dirty="0" err="1" smtClean="0"/>
              <a:t>médiafileok</a:t>
            </a:r>
            <a:r>
              <a:rPr lang="hu-HU" dirty="0" smtClean="0"/>
              <a:t> elérési útja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honnan tudjuk futásidőben, hogy mi a projektünk elérési útja?</a:t>
            </a:r>
          </a:p>
          <a:p>
            <a:pPr lvl="1"/>
            <a:r>
              <a:rPr lang="hu-HU" dirty="0" smtClean="0"/>
              <a:t>kapja meg a programunk parancssori paraméterként</a:t>
            </a:r>
          </a:p>
          <a:p>
            <a:pPr lvl="1"/>
            <a:r>
              <a:rPr lang="hu-HU" dirty="0" smtClean="0"/>
              <a:t>Project </a:t>
            </a:r>
            <a:r>
              <a:rPr lang="hu-HU" dirty="0" err="1" smtClean="0"/>
              <a:t>Properties</a:t>
            </a:r>
            <a:r>
              <a:rPr lang="hu-HU" dirty="0" smtClean="0"/>
              <a:t>/</a:t>
            </a:r>
            <a:r>
              <a:rPr lang="hu-HU" dirty="0" err="1" smtClean="0"/>
              <a:t>Configuration</a:t>
            </a:r>
            <a:r>
              <a:rPr lang="hu-HU" dirty="0" smtClean="0"/>
              <a:t> </a:t>
            </a:r>
            <a:r>
              <a:rPr lang="hu-HU" dirty="0" err="1" smtClean="0"/>
              <a:t>Properties</a:t>
            </a:r>
            <a:r>
              <a:rPr lang="hu-HU" dirty="0" smtClean="0"/>
              <a:t>/</a:t>
            </a:r>
            <a:r>
              <a:rPr lang="hu-HU" dirty="0" err="1" smtClean="0"/>
              <a:t>Debugging</a:t>
            </a:r>
            <a:r>
              <a:rPr lang="hu-HU" dirty="0" smtClean="0"/>
              <a:t>/</a:t>
            </a:r>
            <a:r>
              <a:rPr lang="hu-HU" dirty="0" err="1" smtClean="0"/>
              <a:t>Command</a:t>
            </a:r>
            <a:r>
              <a:rPr lang="hu-HU" dirty="0" smtClean="0"/>
              <a:t> </a:t>
            </a:r>
            <a:r>
              <a:rPr lang="hu-HU" dirty="0" err="1" smtClean="0"/>
              <a:t>Arguments</a:t>
            </a:r>
            <a:endParaRPr lang="hu-HU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solution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Path:"$(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SolutionDir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)" 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project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Path:"$(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ProjectDir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)"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u-HU" dirty="0" smtClean="0"/>
              <a:t>parancssori paraméterek kezelésére </a:t>
            </a:r>
            <a:r>
              <a:rPr lang="hu-HU" dirty="0" err="1" smtClean="0"/>
              <a:t>Egg</a:t>
            </a:r>
            <a:r>
              <a:rPr lang="en-US" dirty="0" smtClean="0"/>
              <a:t>::</a:t>
            </a:r>
            <a:r>
              <a:rPr lang="en-US" dirty="0" err="1" smtClean="0"/>
              <a:t>SystemEnvironment</a:t>
            </a:r>
            <a:r>
              <a:rPr lang="en-US" dirty="0" smtClean="0"/>
              <a:t> </a:t>
            </a:r>
            <a:r>
              <a:rPr lang="en-US" dirty="0" err="1" smtClean="0"/>
              <a:t>oszt</a:t>
            </a:r>
            <a:r>
              <a:rPr lang="hu-HU" dirty="0" err="1" smtClean="0"/>
              <a:t>ály</a:t>
            </a:r>
            <a:endParaRPr lang="en-US" dirty="0"/>
          </a:p>
        </p:txBody>
      </p:sp>
      <p:sp>
        <p:nvSpPr>
          <p:cNvPr id="4" name="Szövegdoboz 3"/>
          <p:cNvSpPr txBox="1"/>
          <p:nvPr/>
        </p:nvSpPr>
        <p:spPr>
          <a:xfrm rot="16200000">
            <a:off x="-3228286" y="3260380"/>
            <a:ext cx="682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Forte" pitchFamily="66" charset="0"/>
              </a:rPr>
              <a:t>LABOR </a:t>
            </a:r>
            <a:r>
              <a:rPr lang="en-US" dirty="0" err="1" smtClean="0">
                <a:solidFill>
                  <a:srgbClr val="0070C0"/>
                </a:solidFill>
                <a:latin typeface="Forte" pitchFamily="66" charset="0"/>
              </a:rPr>
              <a:t>LABOR</a:t>
            </a:r>
            <a:r>
              <a:rPr lang="en-US" dirty="0" smtClean="0">
                <a:solidFill>
                  <a:srgbClr val="0070C0"/>
                </a:solidFill>
                <a:latin typeface="Forte" pitchFamily="66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Forte" pitchFamily="66" charset="0"/>
              </a:rPr>
              <a:t>LABOR</a:t>
            </a:r>
            <a:r>
              <a:rPr lang="en-US" dirty="0" smtClean="0">
                <a:solidFill>
                  <a:srgbClr val="0070C0"/>
                </a:solidFill>
                <a:latin typeface="Forte" pitchFamily="66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Forte" pitchFamily="66" charset="0"/>
              </a:rPr>
              <a:t>LABOR</a:t>
            </a:r>
            <a:r>
              <a:rPr lang="en-US" dirty="0" smtClean="0">
                <a:solidFill>
                  <a:srgbClr val="0070C0"/>
                </a:solidFill>
                <a:latin typeface="Forte" pitchFamily="66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Forte" pitchFamily="66" charset="0"/>
              </a:rPr>
              <a:t>LABOR</a:t>
            </a:r>
            <a:r>
              <a:rPr lang="en-US" dirty="0" smtClean="0">
                <a:solidFill>
                  <a:srgbClr val="0070C0"/>
                </a:solidFill>
                <a:latin typeface="Forte" pitchFamily="66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Forte" pitchFamily="66" charset="0"/>
              </a:rPr>
              <a:t>LABOR</a:t>
            </a:r>
            <a:r>
              <a:rPr lang="en-US" dirty="0" smtClean="0">
                <a:solidFill>
                  <a:srgbClr val="0070C0"/>
                </a:solidFill>
                <a:latin typeface="Forte" pitchFamily="66" charset="0"/>
              </a:rPr>
              <a:t> LABORLABORLABOR</a:t>
            </a:r>
            <a:endParaRPr lang="en-US" dirty="0">
              <a:solidFill>
                <a:srgbClr val="0070C0"/>
              </a:solidFill>
              <a:latin typeface="Forte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843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Lépések 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vertexek</a:t>
            </a:r>
            <a:r>
              <a:rPr lang="hu-HU" dirty="0" smtClean="0"/>
              <a:t> összeállítása</a:t>
            </a:r>
          </a:p>
          <a:p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Shader</a:t>
            </a:r>
            <a:endParaRPr lang="hu-HU" dirty="0" smtClean="0"/>
          </a:p>
          <a:p>
            <a:pPr lvl="1"/>
            <a:r>
              <a:rPr lang="hu-HU" dirty="0" err="1" smtClean="0"/>
              <a:t>model</a:t>
            </a:r>
            <a:r>
              <a:rPr lang="hu-HU" dirty="0" smtClean="0"/>
              <a:t> trafó – hol van a </a:t>
            </a:r>
            <a:r>
              <a:rPr lang="hu-HU" dirty="0" err="1" smtClean="0"/>
              <a:t>vertex</a:t>
            </a:r>
            <a:r>
              <a:rPr lang="hu-HU" dirty="0" smtClean="0"/>
              <a:t> világkoordinátában</a:t>
            </a:r>
          </a:p>
          <a:p>
            <a:pPr lvl="1"/>
            <a:r>
              <a:rPr lang="hu-HU" dirty="0" smtClean="0">
                <a:solidFill>
                  <a:schemeClr val="hlink"/>
                </a:solidFill>
              </a:rPr>
              <a:t>árnyalás</a:t>
            </a:r>
          </a:p>
          <a:p>
            <a:pPr lvl="1"/>
            <a:r>
              <a:rPr lang="hu-HU" dirty="0" err="1" smtClean="0"/>
              <a:t>view</a:t>
            </a:r>
            <a:r>
              <a:rPr lang="hu-HU" dirty="0" smtClean="0"/>
              <a:t> és </a:t>
            </a:r>
            <a:r>
              <a:rPr lang="hu-HU" dirty="0" err="1" smtClean="0"/>
              <a:t>proj</a:t>
            </a:r>
            <a:r>
              <a:rPr lang="hu-HU" dirty="0" smtClean="0"/>
              <a:t> trafó – hova esik a </a:t>
            </a:r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képernyőn</a:t>
            </a:r>
          </a:p>
          <a:p>
            <a:r>
              <a:rPr lang="hu-HU" dirty="0" smtClean="0"/>
              <a:t>primitívek összeállítása</a:t>
            </a:r>
          </a:p>
          <a:p>
            <a:pPr lvl="1"/>
            <a:r>
              <a:rPr lang="hu-HU" dirty="0" err="1" smtClean="0"/>
              <a:t>vertexek</a:t>
            </a:r>
            <a:r>
              <a:rPr lang="hu-HU" dirty="0" smtClean="0"/>
              <a:t> összeválogatása</a:t>
            </a:r>
          </a:p>
          <a:p>
            <a:pPr lvl="2"/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bufferbeli</a:t>
            </a:r>
            <a:r>
              <a:rPr lang="hu-HU" dirty="0" smtClean="0"/>
              <a:t> sorrend alapján</a:t>
            </a:r>
          </a:p>
          <a:p>
            <a:pPr lvl="2"/>
            <a:r>
              <a:rPr lang="hu-HU" dirty="0" smtClean="0"/>
              <a:t>index </a:t>
            </a:r>
            <a:r>
              <a:rPr lang="hu-HU" dirty="0" err="1" smtClean="0"/>
              <a:t>bufferbeli</a:t>
            </a:r>
            <a:r>
              <a:rPr lang="hu-HU" dirty="0" smtClean="0"/>
              <a:t> indexek alapján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6200000">
            <a:off x="-3489779" y="3178627"/>
            <a:ext cx="7627257" cy="60960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semmi új --- </a:t>
            </a:r>
            <a:r>
              <a:rPr lang="hu-HU" sz="3600" dirty="0">
                <a:solidFill>
                  <a:schemeClr val="bg1"/>
                </a:solidFill>
                <a:latin typeface="Stencil" panose="040409050D0802020404" pitchFamily="82" charset="0"/>
              </a:rPr>
              <a:t>semmi </a:t>
            </a:r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új --- </a:t>
            </a:r>
            <a:r>
              <a:rPr lang="hu-HU" sz="3600" dirty="0">
                <a:solidFill>
                  <a:schemeClr val="bg1"/>
                </a:solidFill>
                <a:latin typeface="Stencil" panose="040409050D0802020404" pitchFamily="82" charset="0"/>
              </a:rPr>
              <a:t>semmi új</a:t>
            </a:r>
            <a:r>
              <a:rPr lang="hu-HU" sz="3600" dirty="0" smtClean="0">
                <a:solidFill>
                  <a:schemeClr val="bg1"/>
                </a:solidFill>
                <a:latin typeface="Stencil" panose="040409050D0802020404" pitchFamily="82" charset="0"/>
              </a:rPr>
              <a:t> </a:t>
            </a:r>
            <a:endParaRPr lang="en-US" sz="36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0066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UTF8 </a:t>
            </a:r>
            <a:r>
              <a:rPr lang="hu-HU" dirty="0" smtClean="0">
                <a:sym typeface="Symbol"/>
              </a:rPr>
              <a:t> </a:t>
            </a:r>
            <a:r>
              <a:rPr lang="hu-HU" dirty="0" smtClean="0"/>
              <a:t>UTF16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elvileg mindenhol Unicode </a:t>
            </a:r>
            <a:r>
              <a:rPr lang="hu-HU" dirty="0" err="1" smtClean="0"/>
              <a:t>stringeket</a:t>
            </a:r>
            <a:r>
              <a:rPr lang="hu-HU" dirty="0" smtClean="0"/>
              <a:t> használunk</a:t>
            </a:r>
          </a:p>
          <a:p>
            <a:r>
              <a:rPr lang="hu-HU" dirty="0" err="1" smtClean="0"/>
              <a:t>wchar</a:t>
            </a:r>
            <a:r>
              <a:rPr lang="en-US" dirty="0" smtClean="0"/>
              <a:t>_t*, LPWSTR, std::</a:t>
            </a:r>
            <a:r>
              <a:rPr lang="en-US" dirty="0" err="1" smtClean="0"/>
              <a:t>wstring</a:t>
            </a:r>
            <a:endParaRPr lang="en-US" dirty="0" smtClean="0"/>
          </a:p>
          <a:p>
            <a:r>
              <a:rPr lang="en-US" dirty="0" smtClean="0"/>
              <a:t>const </a:t>
            </a:r>
            <a:r>
              <a:rPr lang="hu-HU" dirty="0" err="1" smtClean="0"/>
              <a:t>wchar</a:t>
            </a:r>
            <a:r>
              <a:rPr lang="en-US" dirty="0" smtClean="0"/>
              <a:t>_t*, LPCWSTR, const std::</a:t>
            </a:r>
            <a:r>
              <a:rPr lang="en-US" dirty="0" err="1" smtClean="0"/>
              <a:t>wstring</a:t>
            </a:r>
            <a:endParaRPr lang="en-US" dirty="0" smtClean="0"/>
          </a:p>
          <a:p>
            <a:r>
              <a:rPr lang="en-US" dirty="0" smtClean="0"/>
              <a:t>ha m</a:t>
            </a:r>
            <a:r>
              <a:rPr lang="hu-HU" dirty="0" smtClean="0"/>
              <a:t>égis UTF8 (</a:t>
            </a:r>
            <a:r>
              <a:rPr lang="hu-HU" dirty="0" err="1" smtClean="0"/>
              <a:t>char</a:t>
            </a:r>
            <a:r>
              <a:rPr lang="hu-HU" dirty="0" smtClean="0"/>
              <a:t>*, </a:t>
            </a:r>
            <a:r>
              <a:rPr lang="hu-HU" dirty="0" err="1" smtClean="0"/>
              <a:t>std</a:t>
            </a:r>
            <a:r>
              <a:rPr lang="en-US" dirty="0" smtClean="0"/>
              <a:t>::string</a:t>
            </a:r>
            <a:r>
              <a:rPr lang="hu-HU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kell</a:t>
            </a:r>
            <a:r>
              <a:rPr lang="en-US" dirty="0" smtClean="0"/>
              <a:t>, </a:t>
            </a:r>
            <a:r>
              <a:rPr lang="en-US" dirty="0" err="1" smtClean="0"/>
              <a:t>akkor</a:t>
            </a:r>
            <a:r>
              <a:rPr lang="en-US" dirty="0" smtClean="0"/>
              <a:t> </a:t>
            </a:r>
            <a:r>
              <a:rPr lang="en-US" dirty="0" err="1" smtClean="0"/>
              <a:t>konverzi</a:t>
            </a:r>
            <a:r>
              <a:rPr lang="hu-HU" dirty="0" smtClean="0"/>
              <a:t>ó </a:t>
            </a:r>
            <a:r>
              <a:rPr lang="hu-HU" dirty="0" err="1" smtClean="0"/>
              <a:t>Egg</a:t>
            </a:r>
            <a:r>
              <a:rPr lang="en-US" dirty="0" smtClean="0"/>
              <a:t>::</a:t>
            </a:r>
            <a:r>
              <a:rPr lang="en-US" dirty="0" err="1" smtClean="0"/>
              <a:t>UftConverter</a:t>
            </a:r>
            <a:r>
              <a:rPr lang="en-US" dirty="0" smtClean="0"/>
              <a:t> </a:t>
            </a:r>
            <a:r>
              <a:rPr lang="en-US" dirty="0" err="1" smtClean="0"/>
              <a:t>seg</a:t>
            </a:r>
            <a:r>
              <a:rPr lang="hu-HU" dirty="0" err="1" smtClean="0"/>
              <a:t>ítségével</a:t>
            </a:r>
            <a:endParaRPr lang="en-US" dirty="0"/>
          </a:p>
        </p:txBody>
      </p:sp>
      <p:sp>
        <p:nvSpPr>
          <p:cNvPr id="4" name="Szövegdoboz 3"/>
          <p:cNvSpPr txBox="1"/>
          <p:nvPr/>
        </p:nvSpPr>
        <p:spPr>
          <a:xfrm rot="16200000">
            <a:off x="-3228286" y="3260380"/>
            <a:ext cx="682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Forte" pitchFamily="66" charset="0"/>
              </a:rPr>
              <a:t>LABOR </a:t>
            </a:r>
            <a:r>
              <a:rPr lang="en-US" dirty="0" err="1" smtClean="0">
                <a:solidFill>
                  <a:srgbClr val="0070C0"/>
                </a:solidFill>
                <a:latin typeface="Forte" pitchFamily="66" charset="0"/>
              </a:rPr>
              <a:t>LABOR</a:t>
            </a:r>
            <a:r>
              <a:rPr lang="en-US" dirty="0" smtClean="0">
                <a:solidFill>
                  <a:srgbClr val="0070C0"/>
                </a:solidFill>
                <a:latin typeface="Forte" pitchFamily="66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Forte" pitchFamily="66" charset="0"/>
              </a:rPr>
              <a:t>LABOR</a:t>
            </a:r>
            <a:r>
              <a:rPr lang="en-US" dirty="0" smtClean="0">
                <a:solidFill>
                  <a:srgbClr val="0070C0"/>
                </a:solidFill>
                <a:latin typeface="Forte" pitchFamily="66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Forte" pitchFamily="66" charset="0"/>
              </a:rPr>
              <a:t>LABOR</a:t>
            </a:r>
            <a:r>
              <a:rPr lang="en-US" dirty="0" smtClean="0">
                <a:solidFill>
                  <a:srgbClr val="0070C0"/>
                </a:solidFill>
                <a:latin typeface="Forte" pitchFamily="66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Forte" pitchFamily="66" charset="0"/>
              </a:rPr>
              <a:t>LABOR</a:t>
            </a:r>
            <a:r>
              <a:rPr lang="en-US" dirty="0" smtClean="0">
                <a:solidFill>
                  <a:srgbClr val="0070C0"/>
                </a:solidFill>
                <a:latin typeface="Forte" pitchFamily="66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Forte" pitchFamily="66" charset="0"/>
              </a:rPr>
              <a:t>LABOR</a:t>
            </a:r>
            <a:r>
              <a:rPr lang="en-US" dirty="0" smtClean="0">
                <a:solidFill>
                  <a:srgbClr val="0070C0"/>
                </a:solidFill>
                <a:latin typeface="Forte" pitchFamily="66" charset="0"/>
              </a:rPr>
              <a:t> LABORLABORLABOR</a:t>
            </a:r>
            <a:endParaRPr lang="en-US" dirty="0">
              <a:solidFill>
                <a:srgbClr val="0070C0"/>
              </a:solidFill>
              <a:latin typeface="Forte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0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Lépések </a:t>
            </a:r>
            <a:r>
              <a:rPr lang="en-US" dirty="0" smtClean="0"/>
              <a:t>I</a:t>
            </a:r>
            <a:r>
              <a:rPr lang="hu-HU" dirty="0" smtClean="0"/>
              <a:t>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tesszelláció</a:t>
            </a:r>
            <a:endParaRPr lang="en-US" dirty="0" smtClean="0"/>
          </a:p>
          <a:p>
            <a:pPr lvl="1"/>
            <a:r>
              <a:rPr lang="hu-HU" dirty="0" smtClean="0"/>
              <a:t>patch primitívekből</a:t>
            </a:r>
          </a:p>
          <a:p>
            <a:pPr lvl="2"/>
            <a:r>
              <a:rPr lang="hu-HU" dirty="0" smtClean="0"/>
              <a:t>ami vezérlőpontokkal (</a:t>
            </a:r>
            <a:r>
              <a:rPr lang="hu-HU" dirty="0" err="1" smtClean="0"/>
              <a:t>vertexekkel</a:t>
            </a:r>
            <a:r>
              <a:rPr lang="hu-HU" dirty="0" smtClean="0"/>
              <a:t>) adott</a:t>
            </a:r>
          </a:p>
          <a:p>
            <a:pPr lvl="1"/>
            <a:r>
              <a:rPr lang="hu-HU" dirty="0" smtClean="0"/>
              <a:t>lineáris primitívek előállítása</a:t>
            </a:r>
          </a:p>
          <a:p>
            <a:pPr lvl="2"/>
            <a:r>
              <a:rPr lang="hu-HU" dirty="0" smtClean="0"/>
              <a:t>vonal, háromszög</a:t>
            </a:r>
          </a:p>
          <a:p>
            <a:r>
              <a:rPr lang="hu-HU" dirty="0" err="1" smtClean="0"/>
              <a:t>Geometry</a:t>
            </a:r>
            <a:r>
              <a:rPr lang="hu-HU" dirty="0" smtClean="0"/>
              <a:t> </a:t>
            </a:r>
            <a:r>
              <a:rPr lang="hu-HU" dirty="0" err="1" smtClean="0"/>
              <a:t>Shader</a:t>
            </a:r>
            <a:endParaRPr lang="en-US" dirty="0" smtClean="0"/>
          </a:p>
          <a:p>
            <a:pPr lvl="1"/>
            <a:r>
              <a:rPr lang="hu-HU" dirty="0" smtClean="0"/>
              <a:t>primitívek módosítása: </a:t>
            </a:r>
            <a:r>
              <a:rPr lang="hu-HU" dirty="0" err="1" smtClean="0"/>
              <a:t>kb</a:t>
            </a:r>
            <a:r>
              <a:rPr lang="hu-HU" dirty="0" smtClean="0"/>
              <a:t> fix számú és kevés kimeneti primitív</a:t>
            </a:r>
          </a:p>
          <a:p>
            <a:pPr lvl="1"/>
            <a:r>
              <a:rPr lang="hu-HU" dirty="0" smtClean="0"/>
              <a:t>primitívek szűrése (kidobni is lehet)</a:t>
            </a:r>
          </a:p>
          <a:p>
            <a:pPr lvl="1"/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bufferbe</a:t>
            </a:r>
            <a:r>
              <a:rPr lang="hu-HU" dirty="0" smtClean="0"/>
              <a:t> írás (</a:t>
            </a:r>
            <a:r>
              <a:rPr lang="hu-HU" dirty="0" err="1" smtClean="0"/>
              <a:t>stream</a:t>
            </a:r>
            <a:r>
              <a:rPr lang="hu-HU" dirty="0" smtClean="0"/>
              <a:t> out)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5448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7546</TotalTime>
  <Words>2896</Words>
  <Application>Microsoft Office PowerPoint</Application>
  <PresentationFormat>On-screen Show (4:3)</PresentationFormat>
  <Paragraphs>822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0" baseType="lpstr">
      <vt:lpstr>Arial</vt:lpstr>
      <vt:lpstr>Calibri</vt:lpstr>
      <vt:lpstr>Consolas</vt:lpstr>
      <vt:lpstr>Courier New</vt:lpstr>
      <vt:lpstr>Forte</vt:lpstr>
      <vt:lpstr>Stencil</vt:lpstr>
      <vt:lpstr>Symbol</vt:lpstr>
      <vt:lpstr>Times New Roman</vt:lpstr>
      <vt:lpstr>Whipsmart</vt:lpstr>
      <vt:lpstr>1_Office Theme</vt:lpstr>
      <vt:lpstr>Direct3D</vt:lpstr>
      <vt:lpstr>PowerPoint Presentation</vt:lpstr>
      <vt:lpstr>GPU pipeline input</vt:lpstr>
      <vt:lpstr>GPU pipeline output</vt:lpstr>
      <vt:lpstr>GPU pipeline tesszellátor nélkül</vt:lpstr>
      <vt:lpstr>GPU pipeline tesszellátorral</vt:lpstr>
      <vt:lpstr>Rajzolási állapot</vt:lpstr>
      <vt:lpstr>Lépések I</vt:lpstr>
      <vt:lpstr>Lépések II</vt:lpstr>
      <vt:lpstr>Lépések III</vt:lpstr>
      <vt:lpstr>Vertexek összeállítása</vt:lpstr>
      <vt:lpstr>Vertex shader</vt:lpstr>
      <vt:lpstr>Primitívek összeállítása</vt:lpstr>
      <vt:lpstr>Indexelt primitívek</vt:lpstr>
      <vt:lpstr>Primitívtopológiák I</vt:lpstr>
      <vt:lpstr>Primitívtopológiák II</vt:lpstr>
      <vt:lpstr>Primitívtopológiák III</vt:lpstr>
      <vt:lpstr>Primitívtopológiák IIII</vt:lpstr>
      <vt:lpstr>Tesszellátor</vt:lpstr>
      <vt:lpstr>Geometry shader</vt:lpstr>
      <vt:lpstr>Folyamkimenet (Stream Out)</vt:lpstr>
      <vt:lpstr>Raszterizáló egység: lapeldobás</vt:lpstr>
      <vt:lpstr>Raszterizáció</vt:lpstr>
      <vt:lpstr>Pixel shader</vt:lpstr>
      <vt:lpstr>Kimeneti műveletek</vt:lpstr>
      <vt:lpstr>Stencil teszt</vt:lpstr>
      <vt:lpstr>Keverés [alpha blending]</vt:lpstr>
      <vt:lpstr>A pipeline programozása</vt:lpstr>
      <vt:lpstr>Minimális GPU pipeline</vt:lpstr>
      <vt:lpstr>Minimális rajzolási állapot</vt:lpstr>
      <vt:lpstr>A pipeline vezérlése</vt:lpstr>
      <vt:lpstr>Direct3D API - device</vt:lpstr>
      <vt:lpstr>Direct3D API - context</vt:lpstr>
      <vt:lpstr>Direct3D API – swap chain</vt:lpstr>
      <vt:lpstr>WinAPI + D3D API</vt:lpstr>
      <vt:lpstr>App alaposztály</vt:lpstr>
      <vt:lpstr>App alaposztály</vt:lpstr>
      <vt:lpstr>Eszköz-események</vt:lpstr>
      <vt:lpstr>Erőforrás-gazdálkodás</vt:lpstr>
      <vt:lpstr>Állapot-objektumok</vt:lpstr>
      <vt:lpstr>Erőforrástípusok</vt:lpstr>
      <vt:lpstr>Erőforrás-kezelési módok (usage)</vt:lpstr>
      <vt:lpstr>Melyik usage mikor kell?</vt:lpstr>
      <vt:lpstr>Erőforrások kötési módjai (bind)</vt:lpstr>
      <vt:lpstr>Vertex buffer létrehozása</vt:lpstr>
      <vt:lpstr>Input layout létrehozása</vt:lpstr>
      <vt:lpstr>Erőforrások felszabadítása</vt:lpstr>
      <vt:lpstr>Mi tud az Egg/Mesh? – geometria</vt:lpstr>
      <vt:lpstr>Mi tud az Egg/Mesh? – input layout</vt:lpstr>
      <vt:lpstr>Mi tud az Egg/Mesh? – anyagok</vt:lpstr>
      <vt:lpstr>Anyagrendszer</vt:lpstr>
      <vt:lpstr>Renderelési módok [Mien]</vt:lpstr>
      <vt:lpstr>Mi tud az Egg/Mesh? – többféle shaderrel renderelhető mesh</vt:lpstr>
      <vt:lpstr>Flip/Mien</vt:lpstr>
      <vt:lpstr>Többanyagos mesh [Multi]</vt:lpstr>
      <vt:lpstr>Mi tud az Egg/Mesh? – betöltés</vt:lpstr>
      <vt:lpstr>Multi</vt:lpstr>
      <vt:lpstr>Objektumok életciklusa</vt:lpstr>
      <vt:lpstr>Shared pointer alapkoncepció</vt:lpstr>
      <vt:lpstr>Shared pointer működése</vt:lpstr>
      <vt:lpstr>Shared pointer veszélye</vt:lpstr>
      <vt:lpstr>Shared pointer használata általában</vt:lpstr>
      <vt:lpstr>Shared pointer kényelmesen</vt:lpstr>
      <vt:lpstr>Shared pointer használata ha volt lokális typedef</vt:lpstr>
      <vt:lpstr>Akadályozzuk meg, hogy simán newzni is lehessen</vt:lpstr>
      <vt:lpstr>Shared pointer használata factory metódussal [create]</vt:lpstr>
      <vt:lpstr>Erőforrásnézetek</vt:lpstr>
      <vt:lpstr>Textúra és nézet</vt:lpstr>
      <vt:lpstr>Betöltés fileból 1</vt:lpstr>
      <vt:lpstr>Betöltés fileból 2</vt:lpstr>
      <vt:lpstr>Erőforrásnézetek fajtái</vt:lpstr>
      <vt:lpstr>Rajzolás</vt:lpstr>
      <vt:lpstr>Rajzolás</vt:lpstr>
      <vt:lpstr>Shaderek fordítása Visual Studioval</vt:lpstr>
      <vt:lpstr>Hlsl fileok hozzáadás</vt:lpstr>
      <vt:lpstr>PowerPoint Presentation</vt:lpstr>
      <vt:lpstr>Shader betöltés</vt:lpstr>
      <vt:lpstr>HLSL shader függvény</vt:lpstr>
      <vt:lpstr>Shader és médiafileok elérési útja</vt:lpstr>
      <vt:lpstr>UTF8  UTF16</vt:lpstr>
    </vt:vector>
  </TitlesOfParts>
  <Company>Budapest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</dc:title>
  <dc:creator>László Szécsi</dc:creator>
  <cp:lastModifiedBy>László Szécsi</cp:lastModifiedBy>
  <cp:revision>218</cp:revision>
  <dcterms:created xsi:type="dcterms:W3CDTF">2017-01-23T15:49:11Z</dcterms:created>
  <dcterms:modified xsi:type="dcterms:W3CDTF">2019-04-24T05:44:42Z</dcterms:modified>
</cp:coreProperties>
</file>