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274F68-BCB1-4FC8-A646-E00C6918E1A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1FFA1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2019-05-06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2019-05-06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2019-05-06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DirectCompute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 smtClean="0"/>
              <a:t>15. </a:t>
            </a:r>
            <a:r>
              <a:rPr lang="en-US" dirty="0" smtClean="0"/>
              <a:t>e</a:t>
            </a:r>
            <a:r>
              <a:rPr lang="hu-HU" dirty="0" err="1" smtClean="0"/>
              <a:t>lőadás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Párhuzamos redukció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páronként adjuk össze, aztán megint páronként</a:t>
            </a:r>
          </a:p>
          <a:p>
            <a:pPr lvl="1"/>
            <a:r>
              <a:rPr lang="hu-HU" dirty="0" smtClean="0"/>
              <a:t>binárisfa-szerű konstrukció</a:t>
            </a:r>
          </a:p>
          <a:p>
            <a:r>
              <a:rPr lang="hu-HU" dirty="0" smtClean="0"/>
              <a:t>egy szálcsoport legalábbis ezt csinálja</a:t>
            </a:r>
          </a:p>
          <a:p>
            <a:r>
              <a:rPr lang="hu-HU" dirty="0" smtClean="0"/>
              <a:t>eredmény: szálcsoportmérettel osztott méretű tömb</a:t>
            </a:r>
          </a:p>
          <a:p>
            <a:r>
              <a:rPr lang="hu-HU" dirty="0" smtClean="0"/>
              <a:t>erre aztán megint lehet egy új dispatch</a:t>
            </a:r>
          </a:p>
        </p:txBody>
      </p:sp>
    </p:spTree>
    <p:extLst>
      <p:ext uri="{BB962C8B-B14F-4D97-AF65-F5344CB8AC3E}">
        <p14:creationId xmlns:p14="http://schemas.microsoft.com/office/powerpoint/2010/main" val="238749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HLSL erőforrások, shared mem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RWStructuredBuffer</a:t>
            </a:r>
            <a:r>
              <a:rPr lang="en-US" sz="3200" dirty="0"/>
              <a:t> </a:t>
            </a:r>
            <a:r>
              <a:rPr lang="en-US" sz="3200" dirty="0" err="1"/>
              <a:t>g_data</a:t>
            </a:r>
            <a:r>
              <a:rPr lang="en-US" sz="3200" dirty="0" smtClean="0"/>
              <a:t>;</a:t>
            </a:r>
            <a:endParaRPr lang="hu-HU" sz="3200" dirty="0" smtClean="0"/>
          </a:p>
          <a:p>
            <a:endParaRPr lang="hu-HU" sz="3200" dirty="0" smtClean="0"/>
          </a:p>
          <a:p>
            <a:r>
              <a:rPr lang="en-US" sz="3200" dirty="0" smtClean="0"/>
              <a:t>#</a:t>
            </a:r>
            <a:r>
              <a:rPr lang="en-US" sz="3200" dirty="0"/>
              <a:t>define </a:t>
            </a:r>
            <a:r>
              <a:rPr lang="en-US" sz="3200" dirty="0" err="1"/>
              <a:t>groupDim_x</a:t>
            </a:r>
            <a:r>
              <a:rPr lang="en-US" sz="3200" dirty="0"/>
              <a:t> </a:t>
            </a:r>
            <a:r>
              <a:rPr lang="en-US" sz="3200" dirty="0" smtClean="0"/>
              <a:t>128</a:t>
            </a:r>
            <a:endParaRPr lang="hu-HU" sz="3200" dirty="0" smtClean="0"/>
          </a:p>
          <a:p>
            <a:endParaRPr lang="hu-HU" sz="3200" dirty="0" smtClean="0"/>
          </a:p>
          <a:p>
            <a:r>
              <a:rPr lang="en-US" sz="3200" dirty="0" err="1" smtClean="0"/>
              <a:t>groupshared</a:t>
            </a:r>
            <a:r>
              <a:rPr lang="en-US" sz="3200" dirty="0" smtClean="0"/>
              <a:t> </a:t>
            </a:r>
            <a:r>
              <a:rPr lang="en-US" sz="3200" dirty="0"/>
              <a:t>float </a:t>
            </a:r>
            <a:r>
              <a:rPr lang="en-US" sz="3200" dirty="0" err="1"/>
              <a:t>sdata</a:t>
            </a:r>
            <a:r>
              <a:rPr lang="en-US" sz="3200" dirty="0"/>
              <a:t>[</a:t>
            </a:r>
            <a:r>
              <a:rPr lang="en-US" sz="3200" dirty="0" err="1"/>
              <a:t>groupDim_x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198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HLSL compute shader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[</a:t>
            </a:r>
            <a:r>
              <a:rPr lang="en-US" sz="2800" dirty="0" err="1"/>
              <a:t>numthreads</a:t>
            </a:r>
            <a:r>
              <a:rPr lang="en-US" sz="2800" dirty="0"/>
              <a:t>( </a:t>
            </a:r>
            <a:r>
              <a:rPr lang="en-US" sz="2800" dirty="0" err="1"/>
              <a:t>groupDim_x</a:t>
            </a:r>
            <a:r>
              <a:rPr lang="en-US" sz="2800" dirty="0"/>
              <a:t>, 1, 1</a:t>
            </a:r>
            <a:r>
              <a:rPr lang="en-US" sz="2800" dirty="0" smtClean="0"/>
              <a:t>)]</a:t>
            </a:r>
            <a:endParaRPr lang="hu-HU" sz="2800" dirty="0" smtClean="0"/>
          </a:p>
          <a:p>
            <a:r>
              <a:rPr lang="en-US" sz="2800" dirty="0" smtClean="0"/>
              <a:t>void </a:t>
            </a:r>
            <a:r>
              <a:rPr lang="hu-HU" sz="2800" dirty="0" smtClean="0"/>
              <a:t>csReduce</a:t>
            </a:r>
            <a:r>
              <a:rPr lang="en-US" sz="2800" dirty="0" smtClean="0"/>
              <a:t>(</a:t>
            </a:r>
            <a:endParaRPr lang="hu-HU" sz="2800" dirty="0" smtClean="0"/>
          </a:p>
          <a:p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en-US" sz="2800" dirty="0" smtClean="0"/>
              <a:t>uint3 </a:t>
            </a:r>
            <a:r>
              <a:rPr lang="en-US" sz="2800" dirty="0" err="1"/>
              <a:t>threadIdx</a:t>
            </a:r>
            <a:r>
              <a:rPr lang="en-US" sz="2800" dirty="0"/>
              <a:t> : </a:t>
            </a:r>
            <a:r>
              <a:rPr lang="en-US" sz="2800" dirty="0" err="1" smtClean="0"/>
              <a:t>SV_GroupThreadID</a:t>
            </a:r>
            <a:r>
              <a:rPr lang="en-US" sz="2800" dirty="0" smtClean="0"/>
              <a:t>,</a:t>
            </a:r>
            <a:endParaRPr lang="hu-HU" sz="2800" dirty="0" smtClean="0"/>
          </a:p>
          <a:p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en-US" sz="2800" dirty="0" smtClean="0"/>
              <a:t>uint3 </a:t>
            </a:r>
            <a:r>
              <a:rPr lang="en-US" sz="2800" dirty="0" err="1"/>
              <a:t>groupIdx</a:t>
            </a:r>
            <a:r>
              <a:rPr lang="en-US" sz="2800" dirty="0"/>
              <a:t> : </a:t>
            </a:r>
            <a:r>
              <a:rPr lang="en-US" sz="2800" dirty="0" err="1"/>
              <a:t>SV_GroupID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  <a:endParaRPr lang="hu-HU" sz="2800" dirty="0" smtClean="0"/>
          </a:p>
          <a:p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// </a:t>
            </a:r>
            <a:r>
              <a:rPr lang="en-US" sz="2800" dirty="0">
                <a:solidFill>
                  <a:srgbClr val="00B050"/>
                </a:solidFill>
              </a:rPr>
              <a:t>each thread loads one </a:t>
            </a:r>
            <a:r>
              <a:rPr lang="en-US" sz="2800" dirty="0" smtClean="0">
                <a:solidFill>
                  <a:srgbClr val="00B050"/>
                </a:solidFill>
              </a:rPr>
              <a:t>element</a:t>
            </a:r>
            <a:endParaRPr lang="hu-HU" sz="2800" dirty="0" smtClean="0">
              <a:solidFill>
                <a:srgbClr val="00B050"/>
              </a:solidFill>
            </a:endParaRPr>
          </a:p>
          <a:p>
            <a:r>
              <a:rPr lang="hu-HU" sz="2800" dirty="0">
                <a:solidFill>
                  <a:srgbClr val="00B050"/>
                </a:solidFill>
              </a:rPr>
              <a:t> </a:t>
            </a:r>
            <a:r>
              <a:rPr lang="hu-HU" sz="2800" dirty="0" smtClean="0">
                <a:solidFill>
                  <a:srgbClr val="00B050"/>
                </a:solidFill>
              </a:rPr>
              <a:t> // </a:t>
            </a:r>
            <a:r>
              <a:rPr lang="en-US" sz="2800" dirty="0" smtClean="0">
                <a:solidFill>
                  <a:srgbClr val="00B050"/>
                </a:solidFill>
              </a:rPr>
              <a:t>from </a:t>
            </a:r>
            <a:r>
              <a:rPr lang="en-US" sz="2800" dirty="0">
                <a:solidFill>
                  <a:srgbClr val="00B050"/>
                </a:solidFill>
              </a:rPr>
              <a:t>global to shared </a:t>
            </a:r>
            <a:r>
              <a:rPr lang="en-US" sz="2800" dirty="0" smtClean="0">
                <a:solidFill>
                  <a:srgbClr val="00B050"/>
                </a:solidFill>
              </a:rPr>
              <a:t>mem</a:t>
            </a:r>
            <a:endParaRPr lang="hu-HU" sz="2800" dirty="0" smtClean="0">
              <a:solidFill>
                <a:srgbClr val="00B050"/>
              </a:solidFill>
            </a:endParaRPr>
          </a:p>
          <a:p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en-US" sz="2800" dirty="0" smtClean="0"/>
              <a:t>unsigned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tid</a:t>
            </a:r>
            <a:r>
              <a:rPr lang="en-US" sz="2800" dirty="0"/>
              <a:t> = </a:t>
            </a:r>
            <a:r>
              <a:rPr lang="en-US" sz="2800" dirty="0" err="1" smtClean="0"/>
              <a:t>threadIdx.x</a:t>
            </a:r>
            <a:r>
              <a:rPr lang="en-US" sz="2800" dirty="0" smtClean="0"/>
              <a:t>;</a:t>
            </a:r>
            <a:endParaRPr lang="hu-HU" sz="2800" dirty="0" smtClean="0"/>
          </a:p>
          <a:p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en-US" sz="2800" dirty="0" smtClean="0"/>
              <a:t>unsigned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  <a:endParaRPr lang="hu-HU" sz="2800" dirty="0" smtClean="0"/>
          </a:p>
          <a:p>
            <a:r>
              <a:rPr lang="hu-HU" sz="2800" dirty="0"/>
              <a:t> </a:t>
            </a:r>
            <a:r>
              <a:rPr lang="hu-HU" sz="2800" dirty="0" smtClean="0"/>
              <a:t>     </a:t>
            </a:r>
            <a:r>
              <a:rPr lang="en-US" sz="2800" dirty="0" err="1" smtClean="0"/>
              <a:t>groupIdx.x</a:t>
            </a:r>
            <a:r>
              <a:rPr lang="en-US" sz="2800" dirty="0" smtClean="0"/>
              <a:t>*</a:t>
            </a:r>
            <a:r>
              <a:rPr lang="en-US" sz="2800" dirty="0" err="1" smtClean="0"/>
              <a:t>groupDim_x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err="1" smtClean="0"/>
              <a:t>threadIdx.x</a:t>
            </a:r>
            <a:r>
              <a:rPr lang="en-US" sz="2800" dirty="0" smtClean="0"/>
              <a:t>;</a:t>
            </a:r>
            <a:endParaRPr lang="hu-HU" sz="2800" dirty="0" smtClean="0"/>
          </a:p>
          <a:p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en-US" sz="2800" dirty="0" err="1" smtClean="0"/>
              <a:t>sdata</a:t>
            </a:r>
            <a:r>
              <a:rPr lang="en-US" sz="2800" dirty="0" smtClean="0"/>
              <a:t>[</a:t>
            </a:r>
            <a:r>
              <a:rPr lang="en-US" sz="2800" dirty="0" err="1" smtClean="0"/>
              <a:t>tid</a:t>
            </a:r>
            <a:r>
              <a:rPr lang="en-US" sz="2800" dirty="0"/>
              <a:t>] = </a:t>
            </a:r>
            <a:r>
              <a:rPr lang="en-US" sz="2800" dirty="0" err="1"/>
              <a:t>g_data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 smtClean="0"/>
              <a:t>];</a:t>
            </a:r>
            <a:endParaRPr lang="hu-HU" sz="2800" dirty="0" smtClean="0"/>
          </a:p>
          <a:p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en-US" sz="2800" dirty="0" err="1" smtClean="0"/>
              <a:t>GroupMemoryBarrierWithGroupSync</a:t>
            </a:r>
            <a:r>
              <a:rPr lang="en-US" sz="2800" dirty="0" smtClean="0"/>
              <a:t>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160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HLSL compute shader folyt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do reduction in shared mem </a:t>
            </a:r>
            <a:endParaRPr lang="hu-HU" dirty="0" smtClean="0">
              <a:solidFill>
                <a:srgbClr val="00B050"/>
              </a:solidFill>
            </a:endParaRPr>
          </a:p>
          <a:p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for(unsigned </a:t>
            </a:r>
            <a:r>
              <a:rPr lang="en-US" dirty="0" err="1"/>
              <a:t>int</a:t>
            </a:r>
            <a:r>
              <a:rPr lang="en-US" dirty="0"/>
              <a:t> s=1; s &lt; </a:t>
            </a:r>
            <a:r>
              <a:rPr lang="en-US" dirty="0" err="1"/>
              <a:t>groupDim_x</a:t>
            </a:r>
            <a:r>
              <a:rPr lang="en-US" dirty="0"/>
              <a:t>; s *= 2) </a:t>
            </a:r>
            <a:r>
              <a:rPr lang="en-US" dirty="0" smtClean="0"/>
              <a:t>{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 % (2*s) == 0) </a:t>
            </a:r>
            <a:r>
              <a:rPr lang="en-US" dirty="0" smtClean="0"/>
              <a:t>{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en-US" dirty="0" err="1" smtClean="0"/>
              <a:t>sdata</a:t>
            </a:r>
            <a:r>
              <a:rPr lang="en-US" dirty="0" smtClean="0"/>
              <a:t>[</a:t>
            </a:r>
            <a:r>
              <a:rPr lang="en-US" dirty="0" err="1" smtClean="0"/>
              <a:t>tid</a:t>
            </a:r>
            <a:r>
              <a:rPr lang="en-US" dirty="0"/>
              <a:t>] += </a:t>
            </a:r>
            <a:r>
              <a:rPr lang="en-US" dirty="0" err="1"/>
              <a:t>sdata</a:t>
            </a:r>
            <a:r>
              <a:rPr lang="en-US" dirty="0"/>
              <a:t>[</a:t>
            </a:r>
            <a:r>
              <a:rPr lang="en-US" dirty="0" err="1"/>
              <a:t>tid</a:t>
            </a:r>
            <a:r>
              <a:rPr lang="en-US" dirty="0"/>
              <a:t> + s</a:t>
            </a:r>
            <a:r>
              <a:rPr lang="en-US" dirty="0" smtClean="0"/>
              <a:t>];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smtClean="0"/>
              <a:t>}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err="1" smtClean="0"/>
              <a:t>GroupMemoryBarrierWithGroupSync</a:t>
            </a:r>
            <a:r>
              <a:rPr lang="en-US" dirty="0" smtClean="0"/>
              <a:t>();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/>
              <a:t>}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write result for this block to global </a:t>
            </a:r>
            <a:r>
              <a:rPr lang="en-US" dirty="0" smtClean="0">
                <a:solidFill>
                  <a:srgbClr val="00B050"/>
                </a:solidFill>
              </a:rPr>
              <a:t>mem</a:t>
            </a:r>
            <a:endParaRPr lang="hu-HU" dirty="0" smtClean="0">
              <a:solidFill>
                <a:srgbClr val="00B050"/>
              </a:solidFill>
            </a:endParaRPr>
          </a:p>
          <a:p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 == 0) </a:t>
            </a:r>
            <a:r>
              <a:rPr lang="en-US" dirty="0" err="1"/>
              <a:t>g_data</a:t>
            </a:r>
            <a:r>
              <a:rPr lang="en-US" dirty="0"/>
              <a:t>[</a:t>
            </a:r>
            <a:r>
              <a:rPr lang="en-US" dirty="0" err="1"/>
              <a:t>groupIdx.x</a:t>
            </a:r>
            <a:r>
              <a:rPr lang="en-US" dirty="0"/>
              <a:t>] = </a:t>
            </a:r>
            <a:r>
              <a:rPr lang="en-US" dirty="0" err="1"/>
              <a:t>sdata</a:t>
            </a:r>
            <a:r>
              <a:rPr lang="en-US" dirty="0"/>
              <a:t>[0</a:t>
            </a:r>
            <a:r>
              <a:rPr lang="en-US" dirty="0" smtClean="0"/>
              <a:t>];</a:t>
            </a:r>
            <a:endParaRPr lang="hu-HU" dirty="0" smtClean="0"/>
          </a:p>
          <a:p>
            <a:endParaRPr lang="hu-HU" dirty="0"/>
          </a:p>
          <a:p>
            <a:endParaRPr lang="hu-HU" smtClean="0"/>
          </a:p>
          <a:p>
            <a:r>
              <a:rPr lang="en-US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2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r>
              <a:rPr lang="en-US" dirty="0" smtClean="0"/>
              <a:t>p</a:t>
            </a:r>
            <a:r>
              <a:rPr lang="hu-HU" dirty="0" smtClean="0"/>
              <a:t>árhuzamosság, sok processzor: </a:t>
            </a:r>
            <a:r>
              <a:rPr lang="en-US" dirty="0" smtClean="0"/>
              <a:t>FLOPs</a:t>
            </a:r>
            <a:endParaRPr lang="hu-HU" dirty="0"/>
          </a:p>
          <a:p>
            <a:r>
              <a:rPr lang="hu-HU" dirty="0" smtClean="0"/>
              <a:t>a memória</a:t>
            </a:r>
            <a:r>
              <a:rPr lang="en-US" dirty="0" smtClean="0"/>
              <a:t> </a:t>
            </a:r>
            <a:r>
              <a:rPr lang="hu-HU" dirty="0" smtClean="0"/>
              <a:t>késleltetése gyakran a szűk keresztmetszet</a:t>
            </a:r>
          </a:p>
          <a:p>
            <a:r>
              <a:rPr lang="hu-HU" dirty="0" smtClean="0"/>
              <a:t>nagy számításigényű problémákra nagy gyorsulás</a:t>
            </a:r>
          </a:p>
          <a:p>
            <a:r>
              <a:rPr lang="hu-HU" dirty="0" smtClean="0"/>
              <a:t>el kell látni a processzorokat munkával</a:t>
            </a:r>
          </a:p>
          <a:p>
            <a:r>
              <a:rPr lang="en-US" dirty="0" err="1" smtClean="0"/>
              <a:t>DirectCompute</a:t>
            </a:r>
            <a:r>
              <a:rPr lang="en-US" dirty="0" smtClean="0"/>
              <a:t> API</a:t>
            </a:r>
            <a:endParaRPr lang="hu-HU" dirty="0" smtClean="0"/>
          </a:p>
          <a:p>
            <a:pPr lvl="1"/>
            <a:r>
              <a:rPr lang="hu-HU" dirty="0" smtClean="0"/>
              <a:t>compute 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DirectCompute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hu-HU" dirty="0" smtClean="0"/>
              <a:t>szabvány</a:t>
            </a:r>
            <a:r>
              <a:rPr lang="en-US" dirty="0" smtClean="0"/>
              <a:t> </a:t>
            </a:r>
            <a:r>
              <a:rPr lang="hu-HU" dirty="0" smtClean="0"/>
              <a:t>GP</a:t>
            </a:r>
            <a:r>
              <a:rPr lang="en-US" dirty="0" smtClean="0"/>
              <a:t>GPU</a:t>
            </a:r>
            <a:r>
              <a:rPr lang="hu-HU" dirty="0" smtClean="0"/>
              <a:t> </a:t>
            </a:r>
            <a:r>
              <a:rPr lang="en-US" dirty="0" smtClean="0"/>
              <a:t>platform</a:t>
            </a:r>
            <a:endParaRPr lang="hu-HU" dirty="0" smtClean="0"/>
          </a:p>
          <a:p>
            <a:r>
              <a:rPr lang="en-US" dirty="0" smtClean="0"/>
              <a:t>Windows</a:t>
            </a:r>
            <a:endParaRPr lang="hu-HU" dirty="0"/>
          </a:p>
          <a:p>
            <a:r>
              <a:rPr lang="en-US" dirty="0" smtClean="0"/>
              <a:t>DX11</a:t>
            </a:r>
            <a:r>
              <a:rPr lang="hu-HU" dirty="0" smtClean="0"/>
              <a:t>, DX12</a:t>
            </a:r>
          </a:p>
          <a:p>
            <a:pPr lvl="1"/>
            <a:r>
              <a:rPr lang="hu-HU" dirty="0" smtClean="0"/>
              <a:t>együttműködés a grafikával</a:t>
            </a:r>
          </a:p>
          <a:p>
            <a:r>
              <a:rPr lang="hu-HU" dirty="0" smtClean="0"/>
              <a:t>testvérAPIk: hasonló koncepciók, hasonlóan kell hatékony programot írni</a:t>
            </a:r>
          </a:p>
          <a:p>
            <a:pPr lvl="1"/>
            <a:r>
              <a:rPr lang="en-US" dirty="0" smtClean="0"/>
              <a:t>OpenCL</a:t>
            </a:r>
            <a:endParaRPr lang="hu-HU" dirty="0" smtClean="0"/>
          </a:p>
          <a:p>
            <a:pPr lvl="1"/>
            <a:r>
              <a:rPr lang="en-US" dirty="0" smtClean="0"/>
              <a:t>CUDA C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997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DirectCompute</a:t>
            </a:r>
            <a:r>
              <a:rPr lang="hu-HU" dirty="0" smtClean="0"/>
              <a:t> </a:t>
            </a:r>
            <a:r>
              <a:rPr lang="hu-HU" dirty="0" smtClean="0"/>
              <a:t>előny</a:t>
            </a:r>
            <a:r>
              <a:rPr lang="hu-HU" dirty="0"/>
              <a:t>ö</a:t>
            </a:r>
            <a:r>
              <a:rPr lang="hu-HU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GPGPU</a:t>
            </a:r>
          </a:p>
          <a:p>
            <a:r>
              <a:rPr lang="hu-HU" dirty="0" smtClean="0"/>
              <a:t>együttműködés a D3D-vel</a:t>
            </a:r>
          </a:p>
          <a:p>
            <a:pPr lvl="1"/>
            <a:r>
              <a:rPr lang="hu-HU" dirty="0" smtClean="0"/>
              <a:t>ugyanazokat az erőforrásokat</a:t>
            </a:r>
            <a:r>
              <a:rPr lang="en-US" dirty="0" smtClean="0"/>
              <a:t> </a:t>
            </a:r>
            <a:r>
              <a:rPr lang="hu-HU" dirty="0" smtClean="0"/>
              <a:t>érik el</a:t>
            </a:r>
          </a:p>
          <a:p>
            <a:pPr lvl="1"/>
            <a:r>
              <a:rPr lang="hu-HU" dirty="0" smtClean="0"/>
              <a:t>textúrázás (cube map, mipmap)</a:t>
            </a:r>
          </a:p>
          <a:p>
            <a:pPr lvl="1"/>
            <a:r>
              <a:rPr lang="hu-HU" dirty="0" smtClean="0"/>
              <a:t>HLSL shaderek</a:t>
            </a:r>
          </a:p>
          <a:p>
            <a:r>
              <a:rPr lang="hu-HU" dirty="0" smtClean="0"/>
              <a:t>gyártófüggetlen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67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GPU programozási modell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munka felbontása párhuzamos</a:t>
            </a:r>
          </a:p>
          <a:p>
            <a:pPr lvl="1"/>
            <a:r>
              <a:rPr lang="hu-HU" dirty="0" smtClean="0"/>
              <a:t>szálcsoportokra (thread groups)</a:t>
            </a:r>
          </a:p>
          <a:p>
            <a:pPr lvl="1"/>
            <a:r>
              <a:rPr lang="hu-HU" dirty="0" smtClean="0"/>
              <a:t>több szálcsoport indítása (dispatch) egyidejűleg</a:t>
            </a:r>
          </a:p>
          <a:p>
            <a:r>
              <a:rPr lang="hu-HU" dirty="0" smtClean="0"/>
              <a:t>egy dispatch</a:t>
            </a:r>
          </a:p>
          <a:p>
            <a:pPr lvl="1"/>
            <a:r>
              <a:rPr lang="hu-HU" dirty="0" smtClean="0"/>
              <a:t>szálcsoportok 3D rácsa --- többszázezer szál</a:t>
            </a:r>
          </a:p>
          <a:p>
            <a:r>
              <a:rPr lang="hu-HU" dirty="0" smtClean="0"/>
              <a:t>egy szálcsoport</a:t>
            </a:r>
          </a:p>
          <a:p>
            <a:pPr lvl="1"/>
            <a:r>
              <a:rPr lang="hu-HU" dirty="0" smtClean="0"/>
              <a:t>64,128, 256 szál tipikusan</a:t>
            </a:r>
          </a:p>
          <a:p>
            <a:r>
              <a:rPr lang="hu-HU" dirty="0" smtClean="0"/>
              <a:t>egy szál</a:t>
            </a:r>
          </a:p>
          <a:p>
            <a:pPr lvl="1"/>
            <a:r>
              <a:rPr lang="hu-HU" dirty="0" smtClean="0"/>
              <a:t>egy shaderfuttatás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SV_DispatchThreadID</a:t>
            </a:r>
            <a:r>
              <a:rPr lang="hu-HU" dirty="0" smtClean="0"/>
              <a:t> </a:t>
            </a:r>
            <a:r>
              <a:rPr lang="en-US" dirty="0" smtClean="0"/>
              <a:t>=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SV_GroupID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numthreads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>
                <a:latin typeface="Consolas" panose="020B0609020204030204" pitchFamily="49" charset="0"/>
              </a:rPr>
              <a:t>SV_G</a:t>
            </a:r>
            <a:r>
              <a:rPr lang="en-US" dirty="0" err="1" smtClean="0">
                <a:latin typeface="Consolas" panose="020B0609020204030204" pitchFamily="49" charset="0"/>
              </a:rPr>
              <a:t>roupThreadID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1521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hu-HU" dirty="0" smtClean="0"/>
              <a:t>árhuzamos végrehajtás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szálcsoportnak egy fizikai processzoron van</a:t>
            </a:r>
          </a:p>
          <a:p>
            <a:pPr lvl="1"/>
            <a:r>
              <a:rPr lang="hu-HU" dirty="0" smtClean="0"/>
              <a:t>van osztott memóriája</a:t>
            </a:r>
          </a:p>
          <a:p>
            <a:r>
              <a:rPr lang="hu-HU" dirty="0" smtClean="0"/>
              <a:t>szálcsoport szálai párhuzamosan futnak</a:t>
            </a:r>
          </a:p>
          <a:p>
            <a:r>
              <a:rPr lang="hu-HU" dirty="0" smtClean="0"/>
              <a:t>különböző szálcsoportok is futhatnak párhuzamosan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003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Group Shared Memory (TGSM)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szálcsoport osztott memóriája</a:t>
            </a:r>
          </a:p>
          <a:p>
            <a:pPr marL="0" indent="0">
              <a:buNone/>
            </a:pPr>
            <a:r>
              <a:rPr lang="hu-HU" dirty="0" smtClean="0"/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groupshared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float2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[16][32];</a:t>
            </a:r>
            <a:endParaRPr lang="hu-HU" dirty="0" smtClean="0">
              <a:latin typeface="Consolas" panose="020B0609020204030204" pitchFamily="49" charset="0"/>
            </a:endParaRPr>
          </a:p>
          <a:p>
            <a:r>
              <a:rPr lang="hu-HU" dirty="0" smtClean="0"/>
              <a:t>gyors elérés</a:t>
            </a:r>
          </a:p>
          <a:p>
            <a:r>
              <a:rPr lang="hu-HU" dirty="0" smtClean="0"/>
              <a:t>nem perzisztens több dispatch között</a:t>
            </a:r>
          </a:p>
          <a:p>
            <a:r>
              <a:rPr lang="hu-HU" dirty="0" smtClean="0"/>
              <a:t>számítások gyorsítására van</a:t>
            </a:r>
          </a:p>
          <a:p>
            <a:pPr lvl="1"/>
            <a:r>
              <a:rPr lang="hu-HU" dirty="0" smtClean="0"/>
              <a:t>többször elérendő adatok bemásolása tipikus</a:t>
            </a:r>
          </a:p>
        </p:txBody>
      </p:sp>
    </p:spTree>
    <p:extLst>
      <p:ext uri="{BB962C8B-B14F-4D97-AF65-F5344CB8AC3E}">
        <p14:creationId xmlns:p14="http://schemas.microsoft.com/office/powerpoint/2010/main" val="40977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Dispatch/</a:t>
            </a:r>
            <a:r>
              <a:rPr lang="hu-HU" dirty="0" smtClean="0"/>
              <a:t>szálcsoport méretének megválasztása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of thread groups &gt; # of </a:t>
            </a:r>
            <a:r>
              <a:rPr lang="en-US" dirty="0" smtClean="0"/>
              <a:t>multiprocessors</a:t>
            </a:r>
            <a:endParaRPr lang="hu-HU" dirty="0" smtClean="0"/>
          </a:p>
          <a:p>
            <a:pPr lvl="1"/>
            <a:r>
              <a:rPr lang="hu-HU" dirty="0" smtClean="0"/>
              <a:t>minden </a:t>
            </a:r>
            <a:r>
              <a:rPr lang="en-US" dirty="0" err="1" smtClean="0"/>
              <a:t>multiprocess</a:t>
            </a:r>
            <a:r>
              <a:rPr lang="hu-HU" dirty="0" smtClean="0"/>
              <a:t>z</a:t>
            </a:r>
            <a:r>
              <a:rPr lang="en-US" dirty="0" smtClean="0"/>
              <a:t>or</a:t>
            </a:r>
            <a:r>
              <a:rPr lang="hu-HU" dirty="0" smtClean="0"/>
              <a:t>nak legyen legalább egy végrehajtható szálcsoportja</a:t>
            </a:r>
          </a:p>
          <a:p>
            <a:r>
              <a:rPr lang="en-US" dirty="0" smtClean="0"/>
              <a:t># </a:t>
            </a:r>
            <a:r>
              <a:rPr lang="en-US" dirty="0"/>
              <a:t>of thread groups / # of multiprocessors &gt; </a:t>
            </a:r>
            <a:r>
              <a:rPr lang="en-US" dirty="0" smtClean="0"/>
              <a:t>2</a:t>
            </a:r>
            <a:endParaRPr lang="hu-HU" dirty="0" smtClean="0"/>
          </a:p>
          <a:p>
            <a:pPr lvl="1"/>
            <a:r>
              <a:rPr lang="hu-HU" dirty="0" smtClean="0"/>
              <a:t>több szálcsoport is jut egy mprocira</a:t>
            </a:r>
          </a:p>
          <a:p>
            <a:pPr lvl="1"/>
            <a:r>
              <a:rPr lang="hu-HU" dirty="0" smtClean="0"/>
              <a:t>nem kell leállni, ha pl. memóriára várunk (barrier)</a:t>
            </a:r>
          </a:p>
          <a:p>
            <a:pPr lvl="1"/>
            <a:r>
              <a:rPr lang="hu-HU" dirty="0" smtClean="0"/>
              <a:t>viszont a szálcsoportok között el kell osztáni a mproci regisztereit és osztott memóriáját – ez meghatározza, hány működhet valójában egy időben a mprocin</a:t>
            </a:r>
            <a:endParaRPr lang="hu-HU" dirty="0"/>
          </a:p>
          <a:p>
            <a:r>
              <a:rPr lang="en-US" dirty="0" smtClean="0"/>
              <a:t># </a:t>
            </a:r>
            <a:r>
              <a:rPr lang="en-US" dirty="0"/>
              <a:t>threads / </a:t>
            </a:r>
            <a:r>
              <a:rPr lang="en-US" dirty="0" err="1"/>
              <a:t>threadgroup</a:t>
            </a:r>
            <a:r>
              <a:rPr lang="en-US" dirty="0"/>
              <a:t> </a:t>
            </a:r>
            <a:r>
              <a:rPr lang="hu-HU" dirty="0" smtClean="0"/>
              <a:t>a nyüstméret (</a:t>
            </a:r>
            <a:r>
              <a:rPr lang="en-US" dirty="0" smtClean="0"/>
              <a:t>warp size</a:t>
            </a:r>
            <a:r>
              <a:rPr lang="hu-HU" dirty="0" smtClean="0"/>
              <a:t>) többszöröse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hu-HU" dirty="0" smtClean="0"/>
              <a:t>ne lazsáljon a nyüstben senki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Párhuzamos redukció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gyakori és fontos feladat</a:t>
            </a:r>
          </a:p>
          <a:p>
            <a:r>
              <a:rPr lang="hu-HU" dirty="0" smtClean="0"/>
              <a:t>tömbelemek összegzése</a:t>
            </a:r>
          </a:p>
          <a:p>
            <a:r>
              <a:rPr lang="hu-HU" dirty="0" smtClean="0"/>
              <a:t>könnyű implementálni compute shaderben</a:t>
            </a:r>
          </a:p>
          <a:p>
            <a:r>
              <a:rPr lang="hu-HU" dirty="0" smtClean="0"/>
              <a:t>nehezebb optimálisra írni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54533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7731</TotalTime>
  <Words>475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Whipsmart</vt:lpstr>
      <vt:lpstr>Wingdings</vt:lpstr>
      <vt:lpstr>1_Office Theme</vt:lpstr>
      <vt:lpstr>DirectCompute</vt:lpstr>
      <vt:lpstr>GPGPU</vt:lpstr>
      <vt:lpstr>DirectCompute</vt:lpstr>
      <vt:lpstr>DirectCompute előnyök</vt:lpstr>
      <vt:lpstr>GPU programozási modell</vt:lpstr>
      <vt:lpstr>Párhuzamos végrehajtás</vt:lpstr>
      <vt:lpstr>Thread Group Shared Memory (TGSM)</vt:lpstr>
      <vt:lpstr>Dispatch/szálcsoport méretének megválasztása</vt:lpstr>
      <vt:lpstr>Párhuzamos redukció</vt:lpstr>
      <vt:lpstr>Párhuzamos redukció</vt:lpstr>
      <vt:lpstr>HLSL erőforrások, shared mem</vt:lpstr>
      <vt:lpstr>HLSL compute shader</vt:lpstr>
      <vt:lpstr>HLSL compute shader folyt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217</cp:revision>
  <dcterms:created xsi:type="dcterms:W3CDTF">2017-01-23T15:49:11Z</dcterms:created>
  <dcterms:modified xsi:type="dcterms:W3CDTF">2019-05-07T00:42:59Z</dcterms:modified>
</cp:coreProperties>
</file>