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5.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7.xml" ContentType="application/vnd.openxmlformats-officedocument.presentationml.notesSlide+xml"/>
  <Override PartName="/ppt/tags/tag102.xml" ContentType="application/vnd.openxmlformats-officedocument.presentationml.tags+xml"/>
  <Override PartName="/ppt/notesSlides/notesSlide18.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9.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74"/>
  </p:notesMasterIdLst>
  <p:sldIdLst>
    <p:sldId id="256"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75"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8" r:id="rId39"/>
    <p:sldId id="377" r:id="rId40"/>
    <p:sldId id="379" r:id="rId41"/>
    <p:sldId id="380" r:id="rId42"/>
    <p:sldId id="381" r:id="rId43"/>
    <p:sldId id="383" r:id="rId44"/>
    <p:sldId id="382" r:id="rId45"/>
    <p:sldId id="384" r:id="rId46"/>
    <p:sldId id="385" r:id="rId47"/>
    <p:sldId id="386" r:id="rId48"/>
    <p:sldId id="387" r:id="rId49"/>
    <p:sldId id="388" r:id="rId50"/>
    <p:sldId id="390" r:id="rId51"/>
    <p:sldId id="389" r:id="rId52"/>
    <p:sldId id="393" r:id="rId53"/>
    <p:sldId id="391" r:id="rId54"/>
    <p:sldId id="392" r:id="rId55"/>
    <p:sldId id="376" r:id="rId56"/>
    <p:sldId id="408" r:id="rId57"/>
    <p:sldId id="329" r:id="rId58"/>
    <p:sldId id="394" r:id="rId59"/>
    <p:sldId id="398" r:id="rId60"/>
    <p:sldId id="395" r:id="rId61"/>
    <p:sldId id="397" r:id="rId62"/>
    <p:sldId id="409" r:id="rId63"/>
    <p:sldId id="399" r:id="rId64"/>
    <p:sldId id="403" r:id="rId65"/>
    <p:sldId id="410" r:id="rId66"/>
    <p:sldId id="400" r:id="rId67"/>
    <p:sldId id="401" r:id="rId68"/>
    <p:sldId id="402" r:id="rId69"/>
    <p:sldId id="404" r:id="rId70"/>
    <p:sldId id="405" r:id="rId71"/>
    <p:sldId id="406" r:id="rId72"/>
    <p:sldId id="40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34" d="100"/>
          <a:sy n="134"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2020-02-18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A geometria atyja.</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78693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Cartesian vector length can be computed using the Pythagorean theorem.</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26</a:t>
            </a:fld>
            <a:endParaRPr lang="en-US"/>
          </a:p>
        </p:txBody>
      </p:sp>
    </p:spTree>
    <p:extLst>
      <p:ext uri="{BB962C8B-B14F-4D97-AF65-F5344CB8AC3E}">
        <p14:creationId xmlns:p14="http://schemas.microsoft.com/office/powerpoint/2010/main" val="2469033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length of a vector can be modified by scaling – which is multiplication of a vector by a scalar. All coordinates</a:t>
            </a:r>
            <a:r>
              <a:rPr lang="en-US" baseline="0" dirty="0" smtClean="0"/>
              <a:t> are multiplied. The direction is unchanged – even though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27</a:t>
            </a:fld>
            <a:endParaRPr lang="en-US"/>
          </a:p>
        </p:txBody>
      </p:sp>
    </p:spTree>
    <p:extLst>
      <p:ext uri="{BB962C8B-B14F-4D97-AF65-F5344CB8AC3E}">
        <p14:creationId xmlns:p14="http://schemas.microsoft.com/office/powerpoint/2010/main" val="424504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computer graphics, directions are most often represented by unit length vectors. If a direction is specified by a non-unit-length vector, but we want to use it in computations that assume unit length, we need to keep the direction, but change the length to one. This can be done by scaling the vector with the reciprocal of its length. This is called normalization,</a:t>
            </a:r>
            <a:r>
              <a:rPr lang="en-US" baseline="0" dirty="0" smtClean="0"/>
              <a:t> and the result is a normalized vector of unit length.</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28</a:t>
            </a:fld>
            <a:endParaRPr lang="en-US"/>
          </a:p>
        </p:txBody>
      </p:sp>
    </p:spTree>
    <p:extLst>
      <p:ext uri="{BB962C8B-B14F-4D97-AF65-F5344CB8AC3E}">
        <p14:creationId xmlns:p14="http://schemas.microsoft.com/office/powerpoint/2010/main" val="3805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smtClean="0"/>
          </a:p>
          <a:p>
            <a:r>
              <a:rPr lang="en-US" altLang="en-US" dirty="0" smtClean="0"/>
              <a:t>The geometric meaning of scalar product is the length of projection of one vector onto the other, multiplied by the lengths of the other.</a:t>
            </a:r>
          </a:p>
          <a:p>
            <a:endParaRPr lang="en-US" altLang="en-US" dirty="0" smtClean="0"/>
          </a:p>
          <a:p>
            <a:r>
              <a:rPr lang="en-US" altLang="en-US" dirty="0" smtClean="0"/>
              <a:t>Scalar product is commutative (symmetric), which is obvious from the definition.</a:t>
            </a:r>
          </a:p>
          <a:p>
            <a:r>
              <a:rPr lang="en-US" altLang="en-US" dirty="0" smtClean="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29</a:t>
            </a:fld>
            <a:endParaRPr lang="en-US"/>
          </a:p>
        </p:txBody>
      </p:sp>
    </p:spTree>
    <p:extLst>
      <p:ext uri="{BB962C8B-B14F-4D97-AF65-F5344CB8AC3E}">
        <p14:creationId xmlns:p14="http://schemas.microsoft.com/office/powerpoint/2010/main" val="100421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geometric definition of the dot product, it is a useful tool when we wish separate a vector v into the sum of two component, one perpendicular and one parallel to a given direction n.</a:t>
            </a:r>
          </a:p>
          <a:p>
            <a:endParaRPr lang="en-US" dirty="0" smtClean="0"/>
          </a:p>
          <a:p>
            <a:r>
              <a:rPr lang="en-US" dirty="0" smtClean="0"/>
              <a:t>v</a:t>
            </a:r>
            <a:r>
              <a:rPr lang="en-US" baseline="0" dirty="0" smtClean="0"/>
              <a:t> dot n is, by definition, |v||</a:t>
            </a:r>
            <a:r>
              <a:rPr lang="en-US" baseline="0" dirty="0" err="1" smtClean="0"/>
              <a:t>n|cos</a:t>
            </a:r>
            <a:r>
              <a:rPr lang="en-US" baseline="0" dirty="0" smtClean="0"/>
              <a:t> theta</a:t>
            </a:r>
            <a:r>
              <a:rPr lang="en-US" sz="1200" i="0" dirty="0" smtClean="0">
                <a:solidFill>
                  <a:srgbClr val="FF0000"/>
                </a:solidFill>
                <a:latin typeface="Symbol" pitchFamily="18" charset="2"/>
              </a:rPr>
              <a:t>, where, if n is normalized, |n| is one. Given</a:t>
            </a:r>
            <a:r>
              <a:rPr lang="en-US" sz="1200" i="0" baseline="0" dirty="0" smtClean="0">
                <a:solidFill>
                  <a:srgbClr val="FF0000"/>
                </a:solidFill>
                <a:latin typeface="Symbol" pitchFamily="18" charset="2"/>
              </a:rPr>
              <a:t> the trigonometric definition of cosine (adjacent/hypotenuse), cos theta is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|/|v|. That, multiplied by |v|, given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 We know the length of </a:t>
            </a:r>
            <a:r>
              <a:rPr lang="en-US" sz="1200" i="0" baseline="0" dirty="0" err="1" smtClean="0">
                <a:solidFill>
                  <a:srgbClr val="FF0000"/>
                </a:solidFill>
                <a:latin typeface="Symbol" pitchFamily="18" charset="2"/>
              </a:rPr>
              <a:t>v_n</a:t>
            </a:r>
            <a:r>
              <a:rPr lang="en-US" sz="1200" i="0" baseline="0" dirty="0" smtClean="0">
                <a:solidFill>
                  <a:srgbClr val="FF0000"/>
                </a:solidFill>
                <a:latin typeface="Symbol" pitchFamily="18" charset="2"/>
              </a:rPr>
              <a:t> and its direction, so it can be reconstructed by scaling n with |</a:t>
            </a:r>
            <a:r>
              <a:rPr lang="en-US" sz="1200" i="0" baseline="0" dirty="0" err="1" smtClean="0">
                <a:solidFill>
                  <a:srgbClr val="FF0000"/>
                </a:solidFill>
                <a:latin typeface="Symbol" pitchFamily="18" charset="2"/>
              </a:rPr>
              <a:t>vn</a:t>
            </a:r>
            <a:r>
              <a:rPr lang="en-US" sz="1200" i="0" baseline="0" dirty="0" smtClean="0">
                <a:solidFill>
                  <a:srgbClr val="FF0000"/>
                </a:solidFill>
                <a:latin typeface="Symbol" pitchFamily="18" charset="2"/>
              </a:rPr>
              <a:t>|.</a:t>
            </a:r>
          </a:p>
          <a:p>
            <a:endParaRPr lang="en-US" sz="1200" i="0" baseline="0" dirty="0" smtClean="0">
              <a:solidFill>
                <a:srgbClr val="FF0000"/>
              </a:solidFill>
              <a:latin typeface="Symbol" pitchFamily="18" charset="2"/>
            </a:endParaRPr>
          </a:p>
          <a:p>
            <a:r>
              <a:rPr lang="en-US" sz="1200" i="0" baseline="0" dirty="0" smtClean="0">
                <a:solidFill>
                  <a:srgbClr val="FF0000"/>
                </a:solidFill>
                <a:latin typeface="Symbol" pitchFamily="18" charset="2"/>
              </a:rPr>
              <a:t>Obtaining </a:t>
            </a:r>
            <a:r>
              <a:rPr lang="en-US" sz="1200" i="0" baseline="0" dirty="0" err="1" smtClean="0">
                <a:solidFill>
                  <a:srgbClr val="FF0000"/>
                </a:solidFill>
                <a:latin typeface="Symbol" pitchFamily="18" charset="2"/>
              </a:rPr>
              <a:t>v_rest</a:t>
            </a:r>
            <a:r>
              <a:rPr lang="en-US" sz="1200" i="0" baseline="0" dirty="0" smtClean="0">
                <a:solidFill>
                  <a:srgbClr val="FF0000"/>
                </a:solidFill>
                <a:latin typeface="Symbol" pitchFamily="18" charset="2"/>
              </a:rPr>
              <a:t> is just a vector difference.</a:t>
            </a:r>
            <a:endParaRPr lang="en-US" i="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30</a:t>
            </a:fld>
            <a:endParaRPr lang="en-US"/>
          </a:p>
        </p:txBody>
      </p:sp>
    </p:spTree>
    <p:extLst>
      <p:ext uri="{BB962C8B-B14F-4D97-AF65-F5344CB8AC3E}">
        <p14:creationId xmlns:p14="http://schemas.microsoft.com/office/powerpoint/2010/main" val="778430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a:noFill/>
          <a:ln w="9525"/>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Separating</a:t>
            </a:r>
            <a:r>
              <a:rPr lang="en-US" baseline="0" dirty="0" smtClean="0"/>
              <a:t> a vector to perpendicular components is used, for example, when we need to find the ideal reflection direction in ray optics. The component parallel to the surface does not change, but the one along the surface normal is inverted. </a:t>
            </a:r>
            <a:endParaRPr lang="en-US" dirty="0" smtClean="0"/>
          </a:p>
          <a:p>
            <a:endParaRPr lang="hu-HU" dirty="0" smtClean="0"/>
          </a:p>
          <a:p>
            <a:r>
              <a:rPr lang="en-US" dirty="0" smtClean="0"/>
              <a:t>To render smooth surfaces, we should compute the ideal reflection direction. Assume that incident direction </a:t>
            </a:r>
            <a:r>
              <a:rPr lang="en-US" sz="1200" b="1" i="1" dirty="0" smtClean="0">
                <a:latin typeface="Times New Roman"/>
                <a:cs typeface="Times New Roman"/>
                <a:sym typeface="Symbol" pitchFamily="18" charset="2"/>
              </a:rPr>
              <a:t>d</a:t>
            </a:r>
            <a:r>
              <a:rPr lang="en-US" dirty="0" smtClean="0"/>
              <a:t> and surface normal </a:t>
            </a:r>
            <a:r>
              <a:rPr lang="en-US" sz="1200" b="1" i="1" dirty="0" smtClean="0">
                <a:latin typeface="Times New Roman"/>
                <a:cs typeface="Times New Roman"/>
                <a:sym typeface="Symbol" pitchFamily="18" charset="2"/>
              </a:rPr>
              <a:t>n</a:t>
            </a:r>
            <a:r>
              <a:rPr lang="en-US" dirty="0" smtClean="0"/>
              <a:t> are unit length vectors.</a:t>
            </a:r>
          </a:p>
          <a:p>
            <a:r>
              <a:rPr lang="en-US" dirty="0" smtClean="0"/>
              <a:t>Incident direction </a:t>
            </a:r>
            <a:r>
              <a:rPr lang="en-US" sz="1200" b="1" i="1" dirty="0" smtClean="0">
                <a:latin typeface="Times New Roman" pitchFamily="18" charset="0"/>
                <a:sym typeface="Symbol" pitchFamily="18" charset="2"/>
              </a:rPr>
              <a:t>d</a:t>
            </a:r>
            <a:r>
              <a:rPr lang="en-US" dirty="0" smtClean="0"/>
              <a:t> is decomposed to a component parallel to the normal and a component that is perpendicular to it. Then, the reflection direction is built up from these two components.</a:t>
            </a:r>
            <a:endParaRPr lang="hu-HU" dirty="0" smtClean="0"/>
          </a:p>
        </p:txBody>
      </p:sp>
    </p:spTree>
    <p:extLst>
      <p:ext uri="{BB962C8B-B14F-4D97-AF65-F5344CB8AC3E}">
        <p14:creationId xmlns:p14="http://schemas.microsoft.com/office/powerpoint/2010/main" val="193539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often required to find the cosine of an angle between two unit direction vectors.</a:t>
            </a:r>
            <a:r>
              <a:rPr lang="en-US" baseline="0" dirty="0" smtClean="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32</a:t>
            </a:fld>
            <a:endParaRPr lang="en-US"/>
          </a:p>
        </p:txBody>
      </p:sp>
    </p:spTree>
    <p:extLst>
      <p:ext uri="{BB962C8B-B14F-4D97-AF65-F5344CB8AC3E}">
        <p14:creationId xmlns:p14="http://schemas.microsoft.com/office/powerpoint/2010/main" val="2411495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prime example is when we need to compute the amount of light incident on a surface. The cosine of the light incidence angle is a prominent factor in the lighting formula. It can be computed as the dot product between the light and surface normal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33</a:t>
            </a:fld>
            <a:endParaRPr lang="en-US"/>
          </a:p>
        </p:txBody>
      </p:sp>
    </p:spTree>
    <p:extLst>
      <p:ext uri="{BB962C8B-B14F-4D97-AF65-F5344CB8AC3E}">
        <p14:creationId xmlns:p14="http://schemas.microsoft.com/office/powerpoint/2010/main" val="516335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There is a direct relationship between dot product and the absolute value. The scalar product of a vector with itself is equal to the square of its length according to the definition since cos(0)=1.</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34</a:t>
            </a:fld>
            <a:endParaRPr lang="en-US"/>
          </a:p>
        </p:txBody>
      </p:sp>
    </p:spTree>
    <p:extLst>
      <p:ext uri="{BB962C8B-B14F-4D97-AF65-F5344CB8AC3E}">
        <p14:creationId xmlns:p14="http://schemas.microsoft.com/office/powerpoint/2010/main" val="216986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Vectors can be multiplied with the rules of the vector (aka cross) product as well. The result 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dirty="0" smtClean="0"/>
              <a:t>right hand rule</a:t>
            </a:r>
            <a:r>
              <a:rPr lang="en-US"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35</a:t>
            </a:fld>
            <a:endParaRPr lang="en-US"/>
          </a:p>
        </p:txBody>
      </p:sp>
    </p:spTree>
    <p:extLst>
      <p:ext uri="{BB962C8B-B14F-4D97-AF65-F5344CB8AC3E}">
        <p14:creationId xmlns:p14="http://schemas.microsoft.com/office/powerpoint/2010/main" val="322886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85000" lnSpcReduction="20000"/>
          </a:bodyPr>
          <a:lstStyle/>
          <a:p>
            <a:pPr>
              <a:defRPr/>
            </a:pPr>
            <a:r>
              <a:rPr lang="en-US" dirty="0" smtClean="0"/>
              <a:t>Computer graphics works with shapes. The field of mathematics that describes shapes is the geometry, so geometry is essential in computer graphics.</a:t>
            </a:r>
          </a:p>
          <a:p>
            <a:pPr>
              <a:defRPr/>
            </a:pPr>
            <a:endParaRPr lang="en-US" dirty="0" smtClean="0"/>
          </a:p>
          <a:p>
            <a:pPr>
              <a:defRPr/>
            </a:pPr>
            <a:r>
              <a:rPr lang="en-US" dirty="0" smtClean="0"/>
              <a:t>Geometry, like other fields of formal science, has </a:t>
            </a:r>
            <a:r>
              <a:rPr lang="en-US" b="1" dirty="0" smtClean="0"/>
              <a:t>axioms</a:t>
            </a:r>
            <a:r>
              <a:rPr lang="en-US" dirty="0" smtClean="0"/>
              <a:t> that are based on experience and cannot be argued but are accepted as true statements without arguments. From axioms other true statements, called theorems, can be deducted with logic reasoning. </a:t>
            </a:r>
          </a:p>
          <a:p>
            <a:pPr>
              <a:defRPr/>
            </a:pPr>
            <a:r>
              <a:rPr lang="en-US" dirty="0" smtClean="0"/>
              <a:t>For example, axioms of the </a:t>
            </a:r>
            <a:r>
              <a:rPr lang="en-US" b="1" dirty="0" smtClean="0"/>
              <a:t>Euclidean geometry </a:t>
            </a:r>
            <a:r>
              <a:rPr lang="en-US" dirty="0" smtClean="0"/>
              <a:t>include the following three postulates. Axioms have two purposes, on the one hand, they are accepted as true statements. On the other hand, axioms implicitly define </a:t>
            </a:r>
            <a:r>
              <a:rPr lang="en-US" b="1" dirty="0" smtClean="0"/>
              <a:t>basic concepts </a:t>
            </a:r>
            <a:r>
              <a:rPr lang="en-US" dirty="0" smtClean="0"/>
              <a:t>like points</a:t>
            </a:r>
            <a:r>
              <a:rPr lang="hu-HU" dirty="0" smtClean="0"/>
              <a:t>,</a:t>
            </a:r>
            <a:r>
              <a:rPr lang="en-US" dirty="0" smtClean="0"/>
              <a:t> lines etc. because they postulate their properties. </a:t>
            </a:r>
          </a:p>
          <a:p>
            <a:pPr>
              <a:defRPr/>
            </a:pPr>
            <a:endParaRPr lang="en-US" dirty="0" smtClean="0"/>
          </a:p>
          <a:p>
            <a:pPr>
              <a:defRPr/>
            </a:pPr>
            <a:r>
              <a:rPr lang="en-US" dirty="0" smtClean="0"/>
              <a:t>Based on the axioms and the applied tools</a:t>
            </a:r>
            <a:r>
              <a:rPr lang="hu-HU" dirty="0" smtClean="0"/>
              <a:t>,</a:t>
            </a:r>
            <a:r>
              <a:rPr lang="en-US" dirty="0" smtClean="0"/>
              <a:t> there are several different geometries that are different models of the world. Everybody knows the Euclidean geometry of the plane and of the space. We know that it is </a:t>
            </a:r>
            <a:r>
              <a:rPr lang="en-US" b="1" dirty="0" smtClean="0"/>
              <a:t>metric</a:t>
            </a:r>
            <a:r>
              <a:rPr lang="en-US" dirty="0" smtClean="0"/>
              <a:t>, i.e. we can talk of the distance between objects and size is an important concept in it. In Euclidean geometry parallel lines do not intersect, that is, a point at infinity is not part of the Euclidean plane.</a:t>
            </a:r>
          </a:p>
          <a:p>
            <a:pPr>
              <a:defRPr/>
            </a:pPr>
            <a:endParaRPr lang="en-US" dirty="0" smtClean="0"/>
          </a:p>
          <a:p>
            <a:pPr>
              <a:defRPr/>
            </a:pPr>
            <a:r>
              <a:rPr lang="en-US" dirty="0" smtClean="0"/>
              <a:t>However, if we define axioms differently, we can add points at infinity to the plane making all lines, even parallel lines, intersecting. Clearly, this is a different geometry with different axioms and theorems, which is called the </a:t>
            </a:r>
            <a:r>
              <a:rPr lang="en-US" b="1" dirty="0" smtClean="0"/>
              <a:t>projective geometry</a:t>
            </a:r>
            <a:r>
              <a:rPr lang="en-US" dirty="0" smtClean="0"/>
              <a:t>. Projective geometry is not metric since distance cannot be defined in it. The reason is that the distance from points at infinity is infinite, but infinite is not a number. </a:t>
            </a:r>
          </a:p>
          <a:p>
            <a:pPr>
              <a:defRPr/>
            </a:pPr>
            <a:endParaRPr lang="en-US" dirty="0" smtClean="0"/>
          </a:p>
          <a:p>
            <a:pPr>
              <a:defRPr/>
            </a:pPr>
            <a:r>
              <a:rPr lang="en-US" dirty="0" smtClean="0"/>
              <a:t>In Euclidean geometry size is an important issue, curves are measured by their length, surfaces by their area, and solids by their volume. However, when we try to apply these concepts to natural phenomena, like a snow crystal or a cloud, we fail. We have to realize that natural objects do not have a precise size, so Euclidean geometry is not appropriate for their description. For natural phenomena, we use </a:t>
            </a:r>
            <a:r>
              <a:rPr lang="en-US" b="1" dirty="0" smtClean="0"/>
              <a:t>fractal geometry</a:t>
            </a:r>
            <a:r>
              <a:rPr lang="en-US" dirty="0" smtClean="0"/>
              <a:t>. </a:t>
            </a:r>
          </a:p>
          <a:p>
            <a:pPr>
              <a:defRPr/>
            </a:pPr>
            <a:endParaRPr lang="en-US" dirty="0" smtClean="0"/>
          </a:p>
          <a:p>
            <a:pPr>
              <a:defRPr/>
            </a:pPr>
            <a:endParaRPr lang="en-US" dirty="0"/>
          </a:p>
        </p:txBody>
      </p:sp>
    </p:spTree>
    <p:extLst>
      <p:ext uri="{BB962C8B-B14F-4D97-AF65-F5344CB8AC3E}">
        <p14:creationId xmlns:p14="http://schemas.microsoft.com/office/powerpoint/2010/main" val="588922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elementwise</a:t>
            </a:r>
            <a:r>
              <a:rPr lang="en-US" dirty="0" smtClean="0"/>
              <a:t> product is almost trivial, and rarely has a very meaningful interpretation in mathematics. Have you heard about the </a:t>
            </a:r>
            <a:r>
              <a:rPr lang="en-US" dirty="0" err="1" smtClean="0"/>
              <a:t>Hadamard</a:t>
            </a:r>
            <a:r>
              <a:rPr lang="en-US" dirty="0" smtClean="0"/>
              <a:t> product?</a:t>
            </a:r>
            <a:r>
              <a:rPr lang="en-US" baseline="0" dirty="0" smtClean="0"/>
              <a:t> That is its mathematical name.</a:t>
            </a:r>
          </a:p>
          <a:p>
            <a:endParaRPr lang="en-US" baseline="0" dirty="0" smtClean="0"/>
          </a:p>
          <a:p>
            <a:r>
              <a:rPr lang="en-US" baseline="0" dirty="0" smtClean="0"/>
              <a:t>In computer graphics, this product is used a lot, so that writing no operator between vector operands is understood to mean the </a:t>
            </a:r>
            <a:r>
              <a:rPr lang="en-US" baseline="0" dirty="0" err="1" smtClean="0"/>
              <a:t>elementwise</a:t>
            </a:r>
            <a:r>
              <a:rPr lang="en-US" baseline="0" dirty="0" smtClean="0"/>
              <a:t> product. This is in fact not because of geometric vectors at all: there, the </a:t>
            </a:r>
            <a:r>
              <a:rPr lang="en-US" baseline="0" dirty="0" err="1" smtClean="0"/>
              <a:t>elementwise</a:t>
            </a:r>
            <a:r>
              <a:rPr lang="en-US" baseline="0" dirty="0" smtClean="0"/>
              <a:t> product of the Cartesian coordinates is indeed useless. But in graphics, radiometric values like power emitted by a light source, of the diffuse color of a surface, are given on all RGB wavelengths. Performing the same computation on all wavelengths is easily written as working with 3-element vectors. As operations are performed for all channels independently, of course the </a:t>
            </a:r>
            <a:r>
              <a:rPr lang="en-US" baseline="0" dirty="0" err="1" smtClean="0"/>
              <a:t>elementwise</a:t>
            </a:r>
            <a:r>
              <a:rPr lang="en-US" baseline="0" dirty="0" smtClean="0"/>
              <a:t> product makes sense.</a:t>
            </a:r>
          </a:p>
          <a:p>
            <a:endParaRPr lang="en-US" baseline="0" dirty="0" smtClean="0"/>
          </a:p>
          <a:p>
            <a:r>
              <a:rPr lang="en-US" baseline="0" dirty="0" smtClean="0"/>
              <a:t>An example is computing the apparent color of a surface with a given own color and the color of the lighting. This is a simple multiplication of the appropriate radiometric measures, but performed on all three wavelengths.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37</a:t>
            </a:fld>
            <a:endParaRPr lang="en-US"/>
          </a:p>
        </p:txBody>
      </p:sp>
    </p:spTree>
    <p:extLst>
      <p:ext uri="{BB962C8B-B14F-4D97-AF65-F5344CB8AC3E}">
        <p14:creationId xmlns:p14="http://schemas.microsoft.com/office/powerpoint/2010/main" val="39223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computer graphics, we should also take into account that a computer is programmed, which cannot do anything else but calculating with numbers. A computer is definitely not able to understand abstract concepts like point, line etc. So for the application of a computer, geometric concepts must be translated to numbers, calculation and algebra. </a:t>
            </a:r>
          </a:p>
          <a:p>
            <a:endParaRPr lang="en-US" altLang="en-US" dirty="0" smtClean="0"/>
          </a:p>
          <a:p>
            <a:r>
              <a:rPr lang="hu-HU" altLang="en-US" dirty="0" smtClean="0"/>
              <a:t>A g</a:t>
            </a:r>
            <a:r>
              <a:rPr lang="en-US" altLang="en-US" dirty="0" err="1" smtClean="0"/>
              <a:t>eometr</a:t>
            </a:r>
            <a:r>
              <a:rPr lang="hu-HU" altLang="en-US" dirty="0" smtClean="0"/>
              <a:t>y</a:t>
            </a:r>
            <a:r>
              <a:rPr lang="en-US" altLang="en-US" dirty="0" smtClean="0"/>
              <a:t> based on algebra, equations and numbers </a:t>
            </a:r>
            <a:r>
              <a:rPr lang="hu-HU" altLang="en-US" dirty="0" smtClean="0"/>
              <a:t>is</a:t>
            </a:r>
            <a:r>
              <a:rPr lang="en-US" altLang="en-US" dirty="0" smtClean="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smtClean="0"/>
              <a:t> and equations</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2131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Defining a point as the center of mass of a system where masses placed at finite number of reference points is also called the combination of these points with </a:t>
            </a:r>
            <a:r>
              <a:rPr lang="en-US" altLang="en-US" dirty="0" err="1" smtClean="0"/>
              <a:t>barycentric</a:t>
            </a:r>
            <a:r>
              <a:rPr lang="en-US" altLang="en-US" dirty="0" smtClean="0"/>
              <a:t> coordinates equal to the weights. </a:t>
            </a:r>
          </a:p>
          <a:p>
            <a:endParaRPr lang="en-US" altLang="en-US" dirty="0" smtClean="0"/>
          </a:p>
          <a:p>
            <a:r>
              <a:rPr lang="en-US" altLang="en-US" dirty="0" smtClean="0"/>
              <a:t>Note that we can due this in real li</a:t>
            </a:r>
            <a:r>
              <a:rPr lang="hu-HU" altLang="en-US" dirty="0" smtClean="0"/>
              <a:t>f</a:t>
            </a:r>
            <a:r>
              <a:rPr lang="en-US" altLang="en-US" dirty="0" smtClean="0"/>
              <a:t>e without mathematics and coordinate systems. </a:t>
            </a:r>
          </a:p>
          <a:p>
            <a:endParaRPr lang="en-US" altLang="en-US" dirty="0" smtClean="0"/>
          </a:p>
          <a:p>
            <a:r>
              <a:rPr lang="en-US" altLang="en-US" dirty="0" smtClean="0"/>
              <a:t>If all weights are non-negative, which has direct physical meaning, then we talk of convex combination since the points that can be defined in this way are in the convex hull of the reference points. By definition, the convex hull is the minimal set of points that is convex and includes the original reference points. For example, when presents are wrapped, the wrapping paper is on the convex hull of the presents.</a:t>
            </a:r>
          </a:p>
          <a:p>
            <a:endParaRPr lang="en-US" altLang="en-US" dirty="0" smtClean="0"/>
          </a:p>
          <a:p>
            <a:r>
              <a:rPr lang="en-US" altLang="en-US" dirty="0" smtClean="0"/>
              <a:t>Using the term combination or convex combination, we can define a line a combination of two points and a line segment as a convex combination of two points. Similarly, the convex combination of three not collinear points is the triangle, the convex combination of four points not being in the same plane is a tetrahedron. </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1221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addition to combining points, we can also translate them. By definition a translation is a vector, which has direction and length. The length is denoted by the absolute value of the vector.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20</a:t>
            </a:fld>
            <a:endParaRPr lang="en-US"/>
          </a:p>
        </p:txBody>
      </p:sp>
    </p:spTree>
    <p:extLst>
      <p:ext uri="{BB962C8B-B14F-4D97-AF65-F5344CB8AC3E}">
        <p14:creationId xmlns:p14="http://schemas.microsoft.com/office/powerpoint/2010/main" val="268017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If we select a special reference point, called the </a:t>
            </a:r>
            <a:r>
              <a:rPr lang="en-US" altLang="en-US" b="1" dirty="0" smtClean="0"/>
              <a:t>origin</a:t>
            </a:r>
            <a:r>
              <a:rPr lang="en-US" altLang="en-US" dirty="0" smtClean="0"/>
              <a:t>, then every point has a unique vector that translates the origin to here, or from the other point of view, every vector unambiguously defines a point that is reached if the origin is translated by this vector. Such vectors are called </a:t>
            </a:r>
            <a:r>
              <a:rPr lang="en-US" altLang="en-US" b="1" dirty="0" smtClean="0"/>
              <a:t>position vectors</a:t>
            </a:r>
            <a:r>
              <a:rPr lang="en-US" altLang="en-US" dirty="0" smtClean="0"/>
              <a:t>. The fact that there is a one-to-one correspondence between points and position vectors does not mean that points and vectors would be identical objects (wife and husband are also strongly related and unambiguously identify each other, but are still different objects with specific operations).</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21</a:t>
            </a:fld>
            <a:endParaRPr lang="en-US"/>
          </a:p>
        </p:txBody>
      </p:sp>
    </p:spTree>
    <p:extLst>
      <p:ext uri="{BB962C8B-B14F-4D97-AF65-F5344CB8AC3E}">
        <p14:creationId xmlns:p14="http://schemas.microsoft.com/office/powerpoint/2010/main" val="71911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our choice of a coordinate system, vectors can be represented analytically (by numbers).</a:t>
            </a:r>
            <a:endParaRPr lang="en-US" baseline="0" dirty="0" smtClean="0"/>
          </a:p>
          <a:p>
            <a:endParaRPr lang="en-US" baseline="0" dirty="0" smtClean="0"/>
          </a:p>
          <a:p>
            <a:r>
              <a:rPr lang="en-US" baseline="0" dirty="0" smtClean="0"/>
              <a:t>A 3D Cartesian coordinate system can be defined with an origin and the basis vectors </a:t>
            </a:r>
            <a:r>
              <a:rPr lang="en-US" baseline="0" dirty="0" err="1" smtClean="0"/>
              <a:t>i</a:t>
            </a:r>
            <a:r>
              <a:rPr lang="en-US" baseline="0" dirty="0" smtClean="0"/>
              <a:t>, j, and k. Given an origin, a point is associated to a position vector, and a position vector can be expressed as a linear combination of the basis vectors. The linear coefficients are what we call the coordinates. Thus, a geometric vector is associated with a tuple of coordinate values: in this case, 3-tuples, or triples. </a:t>
            </a:r>
          </a:p>
          <a:p>
            <a:endParaRPr lang="en-US" baseline="0" dirty="0" smtClean="0"/>
          </a:p>
          <a:p>
            <a:r>
              <a:rPr lang="en-US" baseline="0" dirty="0" smtClean="0"/>
              <a:t>In linear algebra, tuples can be represented by one-row or one-column matrices, also called row vectors and column vectors. Both are the representations of the same geometric vector, so for geometric vector operations, it is just a matter of convention which form we use.</a:t>
            </a:r>
          </a:p>
          <a:p>
            <a:endParaRPr lang="en-US" baseline="0" dirty="0" smtClean="0"/>
          </a:p>
          <a:p>
            <a:r>
              <a:rPr lang="en-US" baseline="0" dirty="0" smtClean="0"/>
              <a:t>For Cartesian 3D (or 2D) vectors, we use parentheses around the elements, and sometimes separate them with commas for readability.</a:t>
            </a:r>
          </a:p>
          <a:p>
            <a:endParaRPr lang="en-US" baseline="0" dirty="0" smtClean="0"/>
          </a:p>
          <a:p>
            <a:r>
              <a:rPr lang="en-US" baseline="0" dirty="0" smtClean="0"/>
              <a:t>In the following slides, we give the interpretation of the vector operations on Cartesian coordinates. This way, the operations are instantly linked to programmable arithmetic.</a:t>
            </a:r>
          </a:p>
          <a:p>
            <a:endParaRPr lang="en-US" baseline="0" dirty="0" smtClean="0"/>
          </a:p>
          <a:p>
            <a:r>
              <a:rPr lang="en-US" baseline="0" dirty="0" smtClean="0"/>
              <a:t>We also give code snippets using the types float and float3 realizing the operations. We assume appropriate operators and global functions are available.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22</a:t>
            </a:fld>
            <a:endParaRPr lang="en-US"/>
          </a:p>
        </p:txBody>
      </p:sp>
    </p:spTree>
    <p:extLst>
      <p:ext uri="{BB962C8B-B14F-4D97-AF65-F5344CB8AC3E}">
        <p14:creationId xmlns:p14="http://schemas.microsoft.com/office/powerpoint/2010/main" val="42852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Concerning vector operations, we can talk of </a:t>
            </a:r>
            <a:r>
              <a:rPr lang="en-US" altLang="en-US" b="1" dirty="0" smtClean="0"/>
              <a:t>addition </a:t>
            </a:r>
            <a:r>
              <a:rPr lang="en-US" altLang="en-US" dirty="0" smtClean="0"/>
              <a:t>that means the execution of the two translations one after the other. The resulting translation is independent of the order, so vector addition is commutative (parallelogram rule). If we have more than two vectors, parentheses can rearranged so it is also associative. Vector addition has an inverse, because we can ask which vector completes the translation of v2 to get a resulting translation v.</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23</a:t>
            </a:fld>
            <a:endParaRPr lang="en-US"/>
          </a:p>
        </p:txBody>
      </p:sp>
    </p:spTree>
    <p:extLst>
      <p:ext uri="{BB962C8B-B14F-4D97-AF65-F5344CB8AC3E}">
        <p14:creationId xmlns:p14="http://schemas.microsoft.com/office/powerpoint/2010/main" val="398106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Asking that question gives us vector difference.</a:t>
            </a:r>
          </a:p>
          <a:p>
            <a:endParaRPr lang="en-US" dirty="0" smtClean="0"/>
          </a:p>
          <a:p>
            <a:r>
              <a:rPr lang="en-US" dirty="0" smtClean="0"/>
              <a:t>Among</a:t>
            </a:r>
            <a:r>
              <a:rPr lang="en-US" baseline="0" dirty="0" smtClean="0"/>
              <a:t> its countless uses in graphics, taking the difference of two vectors has a prominent example in computing the view direction when a surface point and the eye position is known. The view direction is the direction of the difference vector. However, the length of this vector is of no interest, when only the view direction is required.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25</a:t>
            </a:fld>
            <a:endParaRPr lang="en-US"/>
          </a:p>
        </p:txBody>
      </p:sp>
    </p:spTree>
    <p:extLst>
      <p:ext uri="{BB962C8B-B14F-4D97-AF65-F5344CB8AC3E}">
        <p14:creationId xmlns:p14="http://schemas.microsoft.com/office/powerpoint/2010/main" val="53962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2020-02-18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2020-02-18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1.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23.xml"/><Relationship Id="rId10" Type="http://schemas.openxmlformats.org/officeDocument/2006/relationships/image" Target="../media/image28.png"/><Relationship Id="rId4" Type="http://schemas.openxmlformats.org/officeDocument/2006/relationships/tags" Target="../tags/tag22.xml"/><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9.xml"/><Relationship Id="rId7"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3.xml"/><Relationship Id="rId7" Type="http://schemas.openxmlformats.org/officeDocument/2006/relationships/notesSlide" Target="../notesSlides/notesSlide5.xml"/><Relationship Id="rId12" Type="http://schemas.openxmlformats.org/officeDocument/2006/relationships/image" Target="../media/image37.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11" Type="http://schemas.openxmlformats.org/officeDocument/2006/relationships/image" Target="../media/image36.png"/><Relationship Id="rId5" Type="http://schemas.openxmlformats.org/officeDocument/2006/relationships/tags" Target="../tags/tag35.xml"/><Relationship Id="rId10" Type="http://schemas.openxmlformats.org/officeDocument/2006/relationships/image" Target="../media/image35.png"/><Relationship Id="rId4" Type="http://schemas.openxmlformats.org/officeDocument/2006/relationships/tags" Target="../tags/tag34.xml"/><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tags" Target="../tags/tag38.xml"/><Relationship Id="rId21" Type="http://schemas.openxmlformats.org/officeDocument/2006/relationships/image" Target="../media/image46.png"/><Relationship Id="rId7" Type="http://schemas.openxmlformats.org/officeDocument/2006/relationships/tags" Target="../tags/tag42.xml"/><Relationship Id="rId12" Type="http://schemas.openxmlformats.org/officeDocument/2006/relationships/notesSlide" Target="../notesSlides/notesSlide7.xml"/><Relationship Id="rId17" Type="http://schemas.openxmlformats.org/officeDocument/2006/relationships/image" Target="../media/image42.png"/><Relationship Id="rId2" Type="http://schemas.openxmlformats.org/officeDocument/2006/relationships/tags" Target="../tags/tag37.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5.xml"/><Relationship Id="rId5" Type="http://schemas.openxmlformats.org/officeDocument/2006/relationships/tags" Target="../tags/tag40.xml"/><Relationship Id="rId15" Type="http://schemas.openxmlformats.org/officeDocument/2006/relationships/image" Target="../media/image40.png"/><Relationship Id="rId10" Type="http://schemas.openxmlformats.org/officeDocument/2006/relationships/tags" Target="../tags/tag45.xml"/><Relationship Id="rId19" Type="http://schemas.openxmlformats.org/officeDocument/2006/relationships/image" Target="../media/image44.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image" Target="../media/image39.png"/><Relationship Id="rId22"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52.png"/><Relationship Id="rId3" Type="http://schemas.openxmlformats.org/officeDocument/2006/relationships/tags" Target="../tags/tag48.xml"/><Relationship Id="rId7" Type="http://schemas.openxmlformats.org/officeDocument/2006/relationships/slideLayout" Target="../slideLayouts/slideLayout5.xml"/><Relationship Id="rId12" Type="http://schemas.openxmlformats.org/officeDocument/2006/relationships/image" Target="../media/image51.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50.png"/><Relationship Id="rId5" Type="http://schemas.openxmlformats.org/officeDocument/2006/relationships/tags" Target="../tags/tag50.xml"/><Relationship Id="rId10" Type="http://schemas.openxmlformats.org/officeDocument/2006/relationships/image" Target="../media/image49.png"/><Relationship Id="rId4" Type="http://schemas.openxmlformats.org/officeDocument/2006/relationships/tags" Target="../tags/tag49.xml"/><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4.xml"/><Relationship Id="rId7" Type="http://schemas.openxmlformats.org/officeDocument/2006/relationships/notesSlide" Target="../notesSlides/notesSlide9.xml"/><Relationship Id="rId12" Type="http://schemas.openxmlformats.org/officeDocument/2006/relationships/image" Target="../media/image58.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5.xml"/><Relationship Id="rId11" Type="http://schemas.openxmlformats.org/officeDocument/2006/relationships/image" Target="../media/image57.png"/><Relationship Id="rId5" Type="http://schemas.openxmlformats.org/officeDocument/2006/relationships/tags" Target="../tags/tag56.xml"/><Relationship Id="rId10" Type="http://schemas.openxmlformats.org/officeDocument/2006/relationships/image" Target="../media/image56.png"/><Relationship Id="rId4" Type="http://schemas.openxmlformats.org/officeDocument/2006/relationships/tags" Target="../tags/tag55.xml"/><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tags" Target="../tags/tag59.xml"/><Relationship Id="rId7" Type="http://schemas.openxmlformats.org/officeDocument/2006/relationships/image" Target="../media/image3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4.png"/><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64.xml"/><Relationship Id="rId7" Type="http://schemas.openxmlformats.org/officeDocument/2006/relationships/image" Target="../media/image62.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54.png"/><Relationship Id="rId5" Type="http://schemas.openxmlformats.org/officeDocument/2006/relationships/notesSlide" Target="../notesSlides/notesSlide12.xml"/><Relationship Id="rId4"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tags" Target="../tags/tag67.xml"/><Relationship Id="rId7" Type="http://schemas.openxmlformats.org/officeDocument/2006/relationships/notesSlide" Target="../notesSlides/notesSlide13.xml"/><Relationship Id="rId12" Type="http://schemas.openxmlformats.org/officeDocument/2006/relationships/image" Target="../media/image6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5.xml"/><Relationship Id="rId11" Type="http://schemas.openxmlformats.org/officeDocument/2006/relationships/image" Target="../media/image64.png"/><Relationship Id="rId5" Type="http://schemas.openxmlformats.org/officeDocument/2006/relationships/tags" Target="../tags/tag69.xml"/><Relationship Id="rId10" Type="http://schemas.openxmlformats.org/officeDocument/2006/relationships/image" Target="../media/image63.png"/><Relationship Id="rId4" Type="http://schemas.openxmlformats.org/officeDocument/2006/relationships/tags" Target="../tags/tag68.xml"/><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33.png"/><Relationship Id="rId18" Type="http://schemas.openxmlformats.org/officeDocument/2006/relationships/image" Target="../media/image70.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66.png"/><Relationship Id="rId17" Type="http://schemas.openxmlformats.org/officeDocument/2006/relationships/image" Target="../media/image69.png"/><Relationship Id="rId2" Type="http://schemas.openxmlformats.org/officeDocument/2006/relationships/tags" Target="../tags/tag71.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notesSlide" Target="../notesSlides/notesSlide14.xml"/><Relationship Id="rId5" Type="http://schemas.openxmlformats.org/officeDocument/2006/relationships/tags" Target="../tags/tag74.xml"/><Relationship Id="rId15" Type="http://schemas.openxmlformats.org/officeDocument/2006/relationships/image" Target="../media/image63.png"/><Relationship Id="rId10" Type="http://schemas.openxmlformats.org/officeDocument/2006/relationships/slideLayout" Target="../slideLayouts/slideLayout5.xml"/><Relationship Id="rId19" Type="http://schemas.openxmlformats.org/officeDocument/2006/relationships/image" Target="../media/image71.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notesSlide" Target="../notesSlides/notesSlide15.xml"/><Relationship Id="rId18" Type="http://schemas.openxmlformats.org/officeDocument/2006/relationships/image" Target="../media/image76.png"/><Relationship Id="rId3" Type="http://schemas.openxmlformats.org/officeDocument/2006/relationships/tags" Target="../tags/tag81.xml"/><Relationship Id="rId21" Type="http://schemas.openxmlformats.org/officeDocument/2006/relationships/image" Target="../media/image79.png"/><Relationship Id="rId7" Type="http://schemas.openxmlformats.org/officeDocument/2006/relationships/tags" Target="../tags/tag85.xml"/><Relationship Id="rId12" Type="http://schemas.openxmlformats.org/officeDocument/2006/relationships/slideLayout" Target="../slideLayouts/slideLayout5.xml"/><Relationship Id="rId17" Type="http://schemas.openxmlformats.org/officeDocument/2006/relationships/image" Target="../media/image56.png"/><Relationship Id="rId2" Type="http://schemas.openxmlformats.org/officeDocument/2006/relationships/tags" Target="../tags/tag80.xml"/><Relationship Id="rId16" Type="http://schemas.openxmlformats.org/officeDocument/2006/relationships/image" Target="../media/image75.png"/><Relationship Id="rId20" Type="http://schemas.openxmlformats.org/officeDocument/2006/relationships/image" Target="../media/image78.png"/><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74.png"/><Relationship Id="rId10" Type="http://schemas.openxmlformats.org/officeDocument/2006/relationships/tags" Target="../tags/tag88.xml"/><Relationship Id="rId19" Type="http://schemas.openxmlformats.org/officeDocument/2006/relationships/image" Target="../media/image77.pn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image" Target="../media/image73.png"/><Relationship Id="rId22" Type="http://schemas.openxmlformats.org/officeDocument/2006/relationships/image" Target="../media/image80.png"/></Relationships>
</file>

<file path=ppt/slides/_rels/slide3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tags" Target="../tags/tag92.xml"/><Relationship Id="rId7" Type="http://schemas.openxmlformats.org/officeDocument/2006/relationships/notesSlide" Target="../notesSlides/notesSlide16.xml"/><Relationship Id="rId12" Type="http://schemas.openxmlformats.org/officeDocument/2006/relationships/image" Target="../media/image63.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5.xml"/><Relationship Id="rId11" Type="http://schemas.openxmlformats.org/officeDocument/2006/relationships/image" Target="../media/image67.png"/><Relationship Id="rId5" Type="http://schemas.openxmlformats.org/officeDocument/2006/relationships/tags" Target="../tags/tag94.xml"/><Relationship Id="rId10" Type="http://schemas.openxmlformats.org/officeDocument/2006/relationships/image" Target="../media/image83.png"/><Relationship Id="rId4" Type="http://schemas.openxmlformats.org/officeDocument/2006/relationships/tags" Target="../tags/tag93.xml"/><Relationship Id="rId9" Type="http://schemas.openxmlformats.org/officeDocument/2006/relationships/image" Target="../media/image82.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63.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media/image67.png"/><Relationship Id="rId17" Type="http://schemas.openxmlformats.org/officeDocument/2006/relationships/image" Target="../media/image88.png"/><Relationship Id="rId2" Type="http://schemas.openxmlformats.org/officeDocument/2006/relationships/tags" Target="../tags/tag96.xml"/><Relationship Id="rId16" Type="http://schemas.openxmlformats.org/officeDocument/2006/relationships/image" Target="../media/image87.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83.png"/><Relationship Id="rId5" Type="http://schemas.openxmlformats.org/officeDocument/2006/relationships/tags" Target="../tags/tag99.xml"/><Relationship Id="rId15" Type="http://schemas.openxmlformats.org/officeDocument/2006/relationships/image" Target="../media/image86.png"/><Relationship Id="rId10" Type="http://schemas.openxmlformats.org/officeDocument/2006/relationships/image" Target="../media/image84.jpeg"/><Relationship Id="rId4" Type="http://schemas.openxmlformats.org/officeDocument/2006/relationships/tags" Target="../tags/tag98.xml"/><Relationship Id="rId9" Type="http://schemas.openxmlformats.org/officeDocument/2006/relationships/notesSlide" Target="../notesSlides/notesSlide17.xml"/><Relationship Id="rId14" Type="http://schemas.openxmlformats.org/officeDocument/2006/relationships/image" Target="../media/image8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02.xml"/><Relationship Id="rId4" Type="http://schemas.openxmlformats.org/officeDocument/2006/relationships/image" Target="../media/image89.png"/></Relationships>
</file>

<file path=ppt/slides/_rels/slide3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image" Target="../media/image91.png"/><Relationship Id="rId18" Type="http://schemas.openxmlformats.org/officeDocument/2006/relationships/image" Target="../media/image51.pn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90.png"/><Relationship Id="rId17" Type="http://schemas.openxmlformats.org/officeDocument/2006/relationships/image" Target="../media/image94.png"/><Relationship Id="rId2" Type="http://schemas.openxmlformats.org/officeDocument/2006/relationships/tags" Target="../tags/tag104.xml"/><Relationship Id="rId16" Type="http://schemas.openxmlformats.org/officeDocument/2006/relationships/image" Target="../media/image63.png"/><Relationship Id="rId20" Type="http://schemas.openxmlformats.org/officeDocument/2006/relationships/image" Target="../media/image95.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9.xml"/><Relationship Id="rId5" Type="http://schemas.openxmlformats.org/officeDocument/2006/relationships/tags" Target="../tags/tag107.xml"/><Relationship Id="rId15" Type="http://schemas.openxmlformats.org/officeDocument/2006/relationships/image" Target="../media/image93.png"/><Relationship Id="rId10" Type="http://schemas.openxmlformats.org/officeDocument/2006/relationships/slideLayout" Target="../slideLayouts/slideLayout5.xml"/><Relationship Id="rId19" Type="http://schemas.openxmlformats.org/officeDocument/2006/relationships/image" Target="../media/image52.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9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114.xml"/><Relationship Id="rId7" Type="http://schemas.openxmlformats.org/officeDocument/2006/relationships/image" Target="../media/image84.jpeg"/><Relationship Id="rId12" Type="http://schemas.openxmlformats.org/officeDocument/2006/relationships/image" Target="../media/image100.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20.xml"/><Relationship Id="rId11" Type="http://schemas.openxmlformats.org/officeDocument/2006/relationships/image" Target="../media/image99.png"/><Relationship Id="rId5" Type="http://schemas.openxmlformats.org/officeDocument/2006/relationships/slideLayout" Target="../slideLayouts/slideLayout5.xml"/><Relationship Id="rId10" Type="http://schemas.openxmlformats.org/officeDocument/2006/relationships/image" Target="../media/image98.png"/><Relationship Id="rId4" Type="http://schemas.openxmlformats.org/officeDocument/2006/relationships/tags" Target="../tags/tag115.xml"/><Relationship Id="rId9" Type="http://schemas.openxmlformats.org/officeDocument/2006/relationships/image" Target="../media/image9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tags" Target="../tags/tag4.xml"/><Relationship Id="rId9"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Vektor</a:t>
            </a:r>
            <a:r>
              <a:rPr lang="en-US" dirty="0" smtClean="0"/>
              <a:t>- </a:t>
            </a:r>
            <a:r>
              <a:rPr lang="hu-HU" dirty="0" smtClean="0"/>
              <a:t>és mátrixműveletek</a:t>
            </a:r>
            <a:br>
              <a:rPr lang="hu-HU" dirty="0" smtClean="0"/>
            </a:br>
            <a:r>
              <a:rPr lang="hu-HU" dirty="0" err="1" smtClean="0"/>
              <a:t>WebGL-hez</a:t>
            </a:r>
            <a:endParaRPr lang="en-US" dirty="0"/>
          </a:p>
        </p:txBody>
      </p:sp>
      <p:sp>
        <p:nvSpPr>
          <p:cNvPr id="3" name="Subtitle 2"/>
          <p:cNvSpPr>
            <a:spLocks noGrp="1"/>
          </p:cNvSpPr>
          <p:nvPr>
            <p:ph type="subTitle" idx="1"/>
          </p:nvPr>
        </p:nvSpPr>
        <p:spPr/>
        <p:txBody>
          <a:bodyPr/>
          <a:lstStyle/>
          <a:p>
            <a:r>
              <a:rPr lang="en-US" dirty="0" err="1" smtClean="0"/>
              <a:t>Sz</a:t>
            </a:r>
            <a:r>
              <a:rPr lang="hu-HU" dirty="0" err="1" smtClean="0"/>
              <a:t>écsi</a:t>
            </a:r>
            <a:r>
              <a:rPr lang="hu-HU" dirty="0" smtClean="0"/>
              <a:t> László</a:t>
            </a:r>
            <a:endParaRPr lang="en-US" dirty="0" smtClean="0"/>
          </a:p>
          <a:p>
            <a:r>
              <a:rPr lang="en-US" dirty="0" smtClean="0"/>
              <a:t>3D </a:t>
            </a:r>
            <a:r>
              <a:rPr lang="en-US" dirty="0" err="1" smtClean="0"/>
              <a:t>Grafikus</a:t>
            </a:r>
            <a:r>
              <a:rPr lang="en-US" dirty="0" smtClean="0"/>
              <a:t> </a:t>
            </a:r>
            <a:r>
              <a:rPr lang="en-US" dirty="0" err="1" smtClean="0"/>
              <a:t>Rendszerek</a:t>
            </a:r>
            <a:endParaRPr lang="en-US" dirty="0" smtClean="0"/>
          </a:p>
          <a:p>
            <a:r>
              <a:rPr lang="hu-HU" dirty="0"/>
              <a:t>4</a:t>
            </a:r>
            <a:r>
              <a:rPr lang="hu-HU" dirty="0" smtClean="0"/>
              <a:t>. </a:t>
            </a:r>
            <a:r>
              <a:rPr lang="en-US" dirty="0" smtClean="0"/>
              <a:t>e</a:t>
            </a:r>
            <a:r>
              <a:rPr lang="hu-HU" dirty="0" err="1" smtClean="0"/>
              <a:t>lőadás</a:t>
            </a:r>
            <a:endParaRPr lang="en-US" dirty="0" smtClean="0"/>
          </a:p>
        </p:txBody>
      </p:sp>
    </p:spTree>
    <p:extLst>
      <p:ext uri="{BB962C8B-B14F-4D97-AF65-F5344CB8AC3E}">
        <p14:creationId xmlns:p14="http://schemas.microsoft.com/office/powerpoint/2010/main" val="265308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Projektív geometria</a:t>
            </a:r>
            <a:endParaRPr lang="en-US" dirty="0"/>
          </a:p>
        </p:txBody>
      </p:sp>
      <p:pic>
        <p:nvPicPr>
          <p:cNvPr id="6146" name="Picture 2" descr="http://upload.wikimedia.org/wikipedia/commons/thumb/3/32/Stereographic_projection.svg/620px-Stereographic_projec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2" y="2280047"/>
            <a:ext cx="4064794" cy="2530663"/>
          </a:xfrm>
          <a:prstGeom prst="rect">
            <a:avLst/>
          </a:prstGeom>
          <a:noFill/>
          <a:extLst>
            <a:ext uri="{909E8E84-426E-40DD-AFC4-6F175D3DCCD1}">
              <a14:hiddenFill xmlns:a14="http://schemas.microsoft.com/office/drawing/2010/main">
                <a:solidFill>
                  <a:srgbClr val="FFFFFF"/>
                </a:solidFill>
              </a14:hiddenFill>
            </a:ext>
          </a:extLst>
        </p:spPr>
      </p:pic>
      <p:sp>
        <p:nvSpPr>
          <p:cNvPr id="4" name="Szövegdoboz 37"/>
          <p:cNvSpPr txBox="1">
            <a:spLocks noChangeArrowheads="1"/>
          </p:cNvSpPr>
          <p:nvPr/>
        </p:nvSpPr>
        <p:spPr bwMode="auto">
          <a:xfrm>
            <a:off x="1148953" y="5154215"/>
            <a:ext cx="2356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sz="1800" dirty="0"/>
              <a:t>sztereografikus vetítés</a:t>
            </a:r>
          </a:p>
        </p:txBody>
      </p:sp>
      <p:pic>
        <p:nvPicPr>
          <p:cNvPr id="6148" name="Picture 4" descr="http://sketchee.com/storage/post-images/PanoColS.jpg?__SQUARESPACE_CACHEVERSION=1305321234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2260" y="2799451"/>
            <a:ext cx="4286933" cy="1491854"/>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37"/>
          <p:cNvSpPr txBox="1">
            <a:spLocks noChangeArrowheads="1"/>
          </p:cNvSpPr>
          <p:nvPr/>
        </p:nvSpPr>
        <p:spPr bwMode="auto">
          <a:xfrm>
            <a:off x="5587603" y="5138030"/>
            <a:ext cx="2356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sz="1800" dirty="0"/>
              <a:t>perspektíva</a:t>
            </a:r>
          </a:p>
        </p:txBody>
      </p:sp>
      <p:sp>
        <p:nvSpPr>
          <p:cNvPr id="3" name="Oval 2"/>
          <p:cNvSpPr/>
          <p:nvPr/>
        </p:nvSpPr>
        <p:spPr>
          <a:xfrm>
            <a:off x="2590800" y="2334826"/>
            <a:ext cx="145511" cy="1339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p:nvSpPr>
        <p:spPr>
          <a:xfrm>
            <a:off x="4810125" y="3554329"/>
            <a:ext cx="145511" cy="1339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8515350" y="3487357"/>
            <a:ext cx="145511" cy="1339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3431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Ferdinand Möbius</a:t>
            </a:r>
            <a:endParaRPr lang="en-US" dirty="0"/>
          </a:p>
        </p:txBody>
      </p:sp>
      <p:pic>
        <p:nvPicPr>
          <p:cNvPr id="8194" name="Picture 2" descr="http://images.fineartamerica.com/images-medium-large/august-ferdinand-moebius-grang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4647" y="2009775"/>
            <a:ext cx="3125153"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87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Homogén koordináták</a:t>
            </a:r>
            <a:endParaRPr lang="en-US" dirty="0"/>
          </a:p>
        </p:txBody>
      </p:sp>
      <p:sp>
        <p:nvSpPr>
          <p:cNvPr id="3" name="Content Placeholder 2"/>
          <p:cNvSpPr>
            <a:spLocks noGrp="1"/>
          </p:cNvSpPr>
          <p:nvPr>
            <p:ph idx="1"/>
          </p:nvPr>
        </p:nvSpPr>
        <p:spPr/>
        <p:txBody>
          <a:bodyPr/>
          <a:lstStyle/>
          <a:p>
            <a:r>
              <a:rPr lang="hu-HU" dirty="0" smtClean="0"/>
              <a:t>Descartes + origó középpontú skálázás skálatényezője</a:t>
            </a:r>
          </a:p>
          <a:p>
            <a:pPr lvl="1"/>
            <a:r>
              <a:rPr lang="hu-HU" dirty="0" smtClean="0"/>
              <a:t>ha a skálatényező nem nulla, visszaskálázva kaphajuk a Descartes koordinátákat</a:t>
            </a:r>
          </a:p>
          <a:p>
            <a:pPr lvl="1"/>
            <a:r>
              <a:rPr lang="hu-HU" dirty="0" smtClean="0"/>
              <a:t>ha a skálatényező nulla, a pont a végtelenben van</a:t>
            </a: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08731" y="3858221"/>
            <a:ext cx="1585785" cy="349349"/>
          </a:xfrm>
          <a:prstGeom prst="rect">
            <a:avLst/>
          </a:prstGeom>
        </p:spPr>
      </p:pic>
      <p:sp>
        <p:nvSpPr>
          <p:cNvPr id="5" name="Szövegdoboz 37"/>
          <p:cNvSpPr txBox="1">
            <a:spLocks noChangeArrowheads="1"/>
          </p:cNvSpPr>
          <p:nvPr/>
        </p:nvSpPr>
        <p:spPr bwMode="auto">
          <a:xfrm>
            <a:off x="748903" y="4430315"/>
            <a:ext cx="2356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hu-HU" altLang="en-US" sz="1800" dirty="0"/>
              <a:t>Descartes</a:t>
            </a:r>
          </a:p>
        </p:txBody>
      </p:sp>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253165" y="3858221"/>
            <a:ext cx="2021099" cy="349349"/>
          </a:xfrm>
          <a:prstGeom prst="rect">
            <a:avLst/>
          </a:prstGeom>
        </p:spPr>
      </p:pic>
      <p:sp>
        <p:nvSpPr>
          <p:cNvPr id="9" name="Szövegdoboz 37"/>
          <p:cNvSpPr txBox="1">
            <a:spLocks noChangeArrowheads="1"/>
          </p:cNvSpPr>
          <p:nvPr/>
        </p:nvSpPr>
        <p:spPr bwMode="auto">
          <a:xfrm>
            <a:off x="5085591" y="4329398"/>
            <a:ext cx="2356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pPr algn="ctr"/>
            <a:r>
              <a:rPr lang="en-US" altLang="en-US" sz="1800" dirty="0" err="1"/>
              <a:t>homog</a:t>
            </a:r>
            <a:r>
              <a:rPr lang="hu-HU" altLang="en-US" sz="1800" dirty="0"/>
              <a:t>én</a:t>
            </a:r>
          </a:p>
        </p:txBody>
      </p:sp>
      <p:pic>
        <p:nvPicPr>
          <p:cNvPr id="11" name="Picture 10"/>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232068" y="5013226"/>
            <a:ext cx="2840512" cy="731621"/>
          </a:xfrm>
          <a:prstGeom prst="rect">
            <a:avLst/>
          </a:prstGeom>
        </p:spPr>
      </p:pic>
    </p:spTree>
    <p:extLst>
      <p:ext uri="{BB962C8B-B14F-4D97-AF65-F5344CB8AC3E}">
        <p14:creationId xmlns:p14="http://schemas.microsoft.com/office/powerpoint/2010/main" val="2334438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Baricentrikus</a:t>
            </a:r>
            <a:r>
              <a:rPr lang="hu-HU" dirty="0" smtClean="0"/>
              <a:t> koordináták</a:t>
            </a:r>
            <a:endParaRPr lang="en-US" dirty="0"/>
          </a:p>
        </p:txBody>
      </p:sp>
      <p:sp>
        <p:nvSpPr>
          <p:cNvPr id="20" name="Tartalom helye 19"/>
          <p:cNvSpPr>
            <a:spLocks noGrp="1"/>
          </p:cNvSpPr>
          <p:nvPr>
            <p:ph idx="1"/>
          </p:nvPr>
        </p:nvSpPr>
        <p:spPr/>
        <p:txBody>
          <a:bodyPr/>
          <a:lstStyle/>
          <a:p>
            <a:r>
              <a:rPr lang="hu-HU" dirty="0" smtClean="0"/>
              <a:t>a, b, c súlyok: pont a síkon</a:t>
            </a:r>
          </a:p>
          <a:p>
            <a:r>
              <a:rPr lang="hu-HU" dirty="0" smtClean="0"/>
              <a:t>kitüntetett</a:t>
            </a:r>
          </a:p>
          <a:p>
            <a:pPr lvl="1"/>
            <a:r>
              <a:rPr lang="hu-HU" dirty="0" smtClean="0"/>
              <a:t>3 csúcs</a:t>
            </a:r>
          </a:p>
          <a:p>
            <a:r>
              <a:rPr lang="hu-HU" dirty="0" smtClean="0"/>
              <a:t>Miért hasznos?</a:t>
            </a:r>
          </a:p>
          <a:p>
            <a:pPr lvl="1"/>
            <a:r>
              <a:rPr lang="hu-HU" dirty="0" smtClean="0"/>
              <a:t>mind pozitív: pont a háromszögön belül</a:t>
            </a:r>
          </a:p>
          <a:p>
            <a:pPr lvl="1"/>
            <a:r>
              <a:rPr lang="hu-HU" dirty="0" smtClean="0"/>
              <a:t>a súlyok használhatók a csúcsokhoz rendelt értékek közötti interpolációra</a:t>
            </a:r>
          </a:p>
          <a:p>
            <a:r>
              <a:rPr lang="hu-HU" dirty="0" smtClean="0"/>
              <a:t>homogén</a:t>
            </a:r>
          </a:p>
          <a:p>
            <a:pPr lvl="1"/>
            <a:r>
              <a:rPr lang="hu-HU" dirty="0" smtClean="0"/>
              <a:t>2x súly: ugyanaz a pont</a:t>
            </a:r>
          </a:p>
          <a:p>
            <a:endParaRPr lang="en-US" dirty="0"/>
          </a:p>
        </p:txBody>
      </p:sp>
      <p:grpSp>
        <p:nvGrpSpPr>
          <p:cNvPr id="21" name="Group 4"/>
          <p:cNvGrpSpPr>
            <a:grpSpLocks/>
          </p:cNvGrpSpPr>
          <p:nvPr/>
        </p:nvGrpSpPr>
        <p:grpSpPr bwMode="auto">
          <a:xfrm>
            <a:off x="5629275" y="2076450"/>
            <a:ext cx="400050" cy="514350"/>
            <a:chOff x="3744" y="864"/>
            <a:chExt cx="336" cy="432"/>
          </a:xfrm>
          <a:solidFill>
            <a:srgbClr val="FFFF00"/>
          </a:solidFill>
        </p:grpSpPr>
        <p:sp>
          <p:nvSpPr>
            <p:cNvPr id="22" name="AutoShape 5"/>
            <p:cNvSpPr>
              <a:spLocks noChangeArrowheads="1"/>
            </p:cNvSpPr>
            <p:nvPr/>
          </p:nvSpPr>
          <p:spPr bwMode="auto">
            <a:xfrm>
              <a:off x="3744" y="960"/>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sz="1350" b="1">
                  <a:latin typeface="Whipsmart" panose="020B0502030203050204" pitchFamily="34" charset="0"/>
                </a:rPr>
                <a:t>1</a:t>
              </a:r>
              <a:endParaRPr lang="en-US" sz="1350" b="1">
                <a:latin typeface="Whipsmart" panose="020B0502030203050204" pitchFamily="34" charset="0"/>
              </a:endParaRPr>
            </a:p>
          </p:txBody>
        </p:sp>
        <p:sp>
          <p:nvSpPr>
            <p:cNvPr id="23" name="Oval 6"/>
            <p:cNvSpPr>
              <a:spLocks noChangeArrowheads="1"/>
            </p:cNvSpPr>
            <p:nvPr/>
          </p:nvSpPr>
          <p:spPr bwMode="auto">
            <a:xfrm>
              <a:off x="3840" y="864"/>
              <a:ext cx="144" cy="144"/>
            </a:xfrm>
            <a:prstGeom prst="ellipse">
              <a:avLst/>
            </a:prstGeom>
            <a:grpFill/>
            <a:ln w="38100">
              <a:solidFill>
                <a:schemeClr val="tx1"/>
              </a:solidFill>
              <a:round/>
              <a:headEnd/>
              <a:tailEnd type="none" w="lg" len="med"/>
            </a:ln>
            <a:effectLst/>
          </p:spPr>
          <p:txBody>
            <a:bodyPr wrap="none" anchor="ctr"/>
            <a:lstStyle/>
            <a:p>
              <a:endParaRPr lang="en-US" sz="1350" b="1">
                <a:latin typeface="Whipsmart" panose="020B0502030203050204" pitchFamily="34" charset="0"/>
              </a:endParaRPr>
            </a:p>
          </p:txBody>
        </p:sp>
      </p:grpSp>
      <p:grpSp>
        <p:nvGrpSpPr>
          <p:cNvPr id="24" name="Group 7"/>
          <p:cNvGrpSpPr>
            <a:grpSpLocks/>
          </p:cNvGrpSpPr>
          <p:nvPr/>
        </p:nvGrpSpPr>
        <p:grpSpPr bwMode="auto">
          <a:xfrm>
            <a:off x="6762750" y="2247900"/>
            <a:ext cx="400050" cy="514350"/>
            <a:chOff x="4752" y="1056"/>
            <a:chExt cx="336" cy="432"/>
          </a:xfrm>
          <a:solidFill>
            <a:srgbClr val="FFFF00"/>
          </a:solidFill>
        </p:grpSpPr>
        <p:sp>
          <p:nvSpPr>
            <p:cNvPr id="25" name="AutoShape 8"/>
            <p:cNvSpPr>
              <a:spLocks noChangeArrowheads="1"/>
            </p:cNvSpPr>
            <p:nvPr/>
          </p:nvSpPr>
          <p:spPr bwMode="auto">
            <a:xfrm>
              <a:off x="4752" y="115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sz="1350" b="1">
                  <a:latin typeface="Whipsmart" panose="020B0502030203050204" pitchFamily="34" charset="0"/>
                </a:rPr>
                <a:t>3</a:t>
              </a:r>
              <a:endParaRPr lang="en-US" sz="1350" b="1">
                <a:latin typeface="Whipsmart" panose="020B0502030203050204" pitchFamily="34" charset="0"/>
              </a:endParaRPr>
            </a:p>
          </p:txBody>
        </p:sp>
        <p:sp>
          <p:nvSpPr>
            <p:cNvPr id="26" name="Oval 9"/>
            <p:cNvSpPr>
              <a:spLocks noChangeArrowheads="1"/>
            </p:cNvSpPr>
            <p:nvPr/>
          </p:nvSpPr>
          <p:spPr bwMode="auto">
            <a:xfrm>
              <a:off x="4848" y="1056"/>
              <a:ext cx="144" cy="144"/>
            </a:xfrm>
            <a:prstGeom prst="ellipse">
              <a:avLst/>
            </a:prstGeom>
            <a:grpFill/>
            <a:ln w="38100">
              <a:solidFill>
                <a:schemeClr val="tx1"/>
              </a:solidFill>
              <a:round/>
              <a:headEnd/>
              <a:tailEnd type="none" w="lg" len="med"/>
            </a:ln>
            <a:effectLst/>
          </p:spPr>
          <p:txBody>
            <a:bodyPr wrap="none" anchor="ctr"/>
            <a:lstStyle/>
            <a:p>
              <a:endParaRPr lang="en-US" sz="1350" b="1">
                <a:latin typeface="Whipsmart" panose="020B0502030203050204" pitchFamily="34" charset="0"/>
              </a:endParaRPr>
            </a:p>
          </p:txBody>
        </p:sp>
      </p:grpSp>
      <p:grpSp>
        <p:nvGrpSpPr>
          <p:cNvPr id="27" name="Group 10"/>
          <p:cNvGrpSpPr>
            <a:grpSpLocks/>
          </p:cNvGrpSpPr>
          <p:nvPr/>
        </p:nvGrpSpPr>
        <p:grpSpPr bwMode="auto">
          <a:xfrm>
            <a:off x="5972175" y="3086100"/>
            <a:ext cx="400050" cy="514350"/>
            <a:chOff x="4080" y="1776"/>
            <a:chExt cx="336" cy="432"/>
          </a:xfrm>
          <a:solidFill>
            <a:srgbClr val="FFFF00"/>
          </a:solidFill>
        </p:grpSpPr>
        <p:sp>
          <p:nvSpPr>
            <p:cNvPr id="28" name="AutoShape 11"/>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r>
                <a:rPr lang="hu-HU" sz="1350" b="1">
                  <a:latin typeface="Whipsmart" panose="020B0502030203050204" pitchFamily="34" charset="0"/>
                </a:rPr>
                <a:t>1</a:t>
              </a:r>
              <a:endParaRPr lang="en-US" sz="1350" b="1">
                <a:latin typeface="Whipsmart" panose="020B0502030203050204" pitchFamily="34" charset="0"/>
              </a:endParaRPr>
            </a:p>
          </p:txBody>
        </p:sp>
        <p:sp>
          <p:nvSpPr>
            <p:cNvPr id="29" name="Oval 12"/>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sz="1350" b="1">
                <a:latin typeface="Whipsmart" panose="020B0502030203050204" pitchFamily="34" charset="0"/>
              </a:endParaRPr>
            </a:p>
          </p:txBody>
        </p:sp>
      </p:grpSp>
      <p:sp>
        <p:nvSpPr>
          <p:cNvPr id="30" name="Oval 13"/>
          <p:cNvSpPr>
            <a:spLocks noChangeArrowheads="1"/>
          </p:cNvSpPr>
          <p:nvPr/>
        </p:nvSpPr>
        <p:spPr bwMode="auto">
          <a:xfrm>
            <a:off x="6457950" y="2276475"/>
            <a:ext cx="114300" cy="114300"/>
          </a:xfrm>
          <a:prstGeom prst="ellipse">
            <a:avLst/>
          </a:prstGeom>
          <a:solidFill>
            <a:schemeClr val="accent1"/>
          </a:solidFill>
          <a:ln w="25400">
            <a:solidFill>
              <a:schemeClr val="tx1"/>
            </a:solidFill>
            <a:round/>
            <a:headEnd/>
            <a:tailEnd type="none" w="lg" len="med"/>
          </a:ln>
          <a:effectLst/>
        </p:spPr>
        <p:txBody>
          <a:bodyPr wrap="none" anchor="ctr"/>
          <a:lstStyle/>
          <a:p>
            <a:endParaRPr lang="en-US" sz="1350"/>
          </a:p>
        </p:txBody>
      </p:sp>
      <p:sp>
        <p:nvSpPr>
          <p:cNvPr id="31" name="Freeform 14"/>
          <p:cNvSpPr>
            <a:spLocks/>
          </p:cNvSpPr>
          <p:nvPr/>
        </p:nvSpPr>
        <p:spPr bwMode="auto">
          <a:xfrm>
            <a:off x="5829300" y="1990725"/>
            <a:ext cx="1143000" cy="1028700"/>
          </a:xfrm>
          <a:custGeom>
            <a:avLst/>
            <a:gdLst/>
            <a:ahLst/>
            <a:cxnLst>
              <a:cxn ang="0">
                <a:pos x="0" y="0"/>
              </a:cxn>
              <a:cxn ang="0">
                <a:pos x="288" y="864"/>
              </a:cxn>
              <a:cxn ang="0">
                <a:pos x="960" y="144"/>
              </a:cxn>
              <a:cxn ang="0">
                <a:pos x="0" y="0"/>
              </a:cxn>
            </a:cxnLst>
            <a:rect l="0" t="0" r="r" b="b"/>
            <a:pathLst>
              <a:path w="960" h="864">
                <a:moveTo>
                  <a:pt x="0" y="0"/>
                </a:moveTo>
                <a:lnTo>
                  <a:pt x="288" y="864"/>
                </a:lnTo>
                <a:lnTo>
                  <a:pt x="960" y="144"/>
                </a:lnTo>
                <a:lnTo>
                  <a:pt x="0" y="0"/>
                </a:lnTo>
                <a:close/>
              </a:path>
            </a:pathLst>
          </a:custGeom>
          <a:noFill/>
          <a:ln w="38100" cap="flat" cmpd="sng">
            <a:solidFill>
              <a:schemeClr val="tx1"/>
            </a:solidFill>
            <a:prstDash val="solid"/>
            <a:round/>
            <a:headEnd type="none" w="med" len="med"/>
            <a:tailEnd type="none" w="lg" len="med"/>
          </a:ln>
          <a:effectLst/>
        </p:spPr>
        <p:txBody>
          <a:bodyPr/>
          <a:lstStyle/>
          <a:p>
            <a:endParaRPr lang="en-US" sz="1350"/>
          </a:p>
        </p:txBody>
      </p:sp>
      <p:sp>
        <p:nvSpPr>
          <p:cNvPr id="32" name="Text Box 15"/>
          <p:cNvSpPr txBox="1">
            <a:spLocks noChangeArrowheads="1"/>
          </p:cNvSpPr>
          <p:nvPr/>
        </p:nvSpPr>
        <p:spPr bwMode="auto">
          <a:xfrm>
            <a:off x="6572250" y="1762125"/>
            <a:ext cx="925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sz="1800" dirty="0"/>
              <a:t>súlypont</a:t>
            </a:r>
            <a:endParaRPr lang="en-US" sz="1800" dirty="0"/>
          </a:p>
        </p:txBody>
      </p:sp>
      <p:sp>
        <p:nvSpPr>
          <p:cNvPr id="33" name="Line 16"/>
          <p:cNvSpPr>
            <a:spLocks noChangeShapeType="1"/>
          </p:cNvSpPr>
          <p:nvPr/>
        </p:nvSpPr>
        <p:spPr bwMode="auto">
          <a:xfrm flipV="1">
            <a:off x="6515100" y="1762125"/>
            <a:ext cx="0" cy="514350"/>
          </a:xfrm>
          <a:prstGeom prst="line">
            <a:avLst/>
          </a:prstGeom>
          <a:noFill/>
          <a:ln w="12700">
            <a:solidFill>
              <a:schemeClr val="tx1"/>
            </a:solidFill>
            <a:prstDash val="sysDot"/>
            <a:round/>
            <a:headEnd/>
            <a:tailEnd type="none" w="lg" len="med"/>
          </a:ln>
          <a:effectLst/>
        </p:spPr>
        <p:txBody>
          <a:bodyPr/>
          <a:lstStyle/>
          <a:p>
            <a:endParaRPr lang="en-US" sz="1350"/>
          </a:p>
        </p:txBody>
      </p:sp>
    </p:spTree>
    <p:extLst>
      <p:ext uri="{BB962C8B-B14F-4D97-AF65-F5344CB8AC3E}">
        <p14:creationId xmlns:p14="http://schemas.microsoft.com/office/powerpoint/2010/main" val="2810248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Homogén koordináták</a:t>
            </a:r>
            <a:endParaRPr lang="en-US" dirty="0"/>
          </a:p>
        </p:txBody>
      </p:sp>
      <p:sp>
        <p:nvSpPr>
          <p:cNvPr id="3" name="Tartalom helye 2"/>
          <p:cNvSpPr>
            <a:spLocks noGrp="1"/>
          </p:cNvSpPr>
          <p:nvPr>
            <p:ph idx="1"/>
          </p:nvPr>
        </p:nvSpPr>
        <p:spPr/>
        <p:txBody>
          <a:bodyPr/>
          <a:lstStyle/>
          <a:p>
            <a:r>
              <a:rPr lang="hu-HU" dirty="0" smtClean="0"/>
              <a:t>legyen a 3 pont:</a:t>
            </a:r>
            <a:endParaRPr lang="en-US" dirty="0"/>
          </a:p>
        </p:txBody>
      </p:sp>
      <p:sp>
        <p:nvSpPr>
          <p:cNvPr id="4" name="Line 4"/>
          <p:cNvSpPr>
            <a:spLocks noChangeShapeType="1"/>
          </p:cNvSpPr>
          <p:nvPr/>
        </p:nvSpPr>
        <p:spPr bwMode="auto">
          <a:xfrm flipV="1">
            <a:off x="1171575" y="2971800"/>
            <a:ext cx="0" cy="2400300"/>
          </a:xfrm>
          <a:prstGeom prst="line">
            <a:avLst/>
          </a:prstGeom>
          <a:noFill/>
          <a:ln w="38100">
            <a:solidFill>
              <a:schemeClr val="tx1"/>
            </a:solidFill>
            <a:round/>
            <a:headEnd/>
            <a:tailEnd type="triangle" w="lg" len="med"/>
          </a:ln>
          <a:effectLst/>
        </p:spPr>
        <p:txBody>
          <a:bodyPr/>
          <a:lstStyle/>
          <a:p>
            <a:endParaRPr lang="en-US" sz="1350"/>
          </a:p>
        </p:txBody>
      </p:sp>
      <p:sp>
        <p:nvSpPr>
          <p:cNvPr id="5" name="Line 5"/>
          <p:cNvSpPr>
            <a:spLocks noChangeShapeType="1"/>
          </p:cNvSpPr>
          <p:nvPr/>
        </p:nvSpPr>
        <p:spPr bwMode="auto">
          <a:xfrm>
            <a:off x="1171575" y="5372100"/>
            <a:ext cx="2857500" cy="0"/>
          </a:xfrm>
          <a:prstGeom prst="line">
            <a:avLst/>
          </a:prstGeom>
          <a:noFill/>
          <a:ln w="38100">
            <a:solidFill>
              <a:schemeClr val="tx1"/>
            </a:solidFill>
            <a:round/>
            <a:headEnd/>
            <a:tailEnd type="triangle" w="lg" len="med"/>
          </a:ln>
          <a:effectLst/>
        </p:spPr>
        <p:txBody>
          <a:bodyPr/>
          <a:lstStyle/>
          <a:p>
            <a:endParaRPr lang="en-US" sz="1350"/>
          </a:p>
        </p:txBody>
      </p:sp>
      <p:sp>
        <p:nvSpPr>
          <p:cNvPr id="6" name="Freeform 6"/>
          <p:cNvSpPr>
            <a:spLocks/>
          </p:cNvSpPr>
          <p:nvPr/>
        </p:nvSpPr>
        <p:spPr bwMode="auto">
          <a:xfrm>
            <a:off x="1171575" y="4457700"/>
            <a:ext cx="914400" cy="914400"/>
          </a:xfrm>
          <a:custGeom>
            <a:avLst/>
            <a:gdLst/>
            <a:ahLst/>
            <a:cxnLst>
              <a:cxn ang="0">
                <a:pos x="0" y="768"/>
              </a:cxn>
              <a:cxn ang="0">
                <a:pos x="768" y="768"/>
              </a:cxn>
              <a:cxn ang="0">
                <a:pos x="0" y="0"/>
              </a:cxn>
              <a:cxn ang="0">
                <a:pos x="0" y="768"/>
              </a:cxn>
            </a:cxnLst>
            <a:rect l="0" t="0" r="r" b="b"/>
            <a:pathLst>
              <a:path w="768" h="768">
                <a:moveTo>
                  <a:pt x="0" y="768"/>
                </a:moveTo>
                <a:lnTo>
                  <a:pt x="768" y="768"/>
                </a:lnTo>
                <a:lnTo>
                  <a:pt x="0" y="0"/>
                </a:lnTo>
                <a:lnTo>
                  <a:pt x="0" y="768"/>
                </a:lnTo>
                <a:close/>
              </a:path>
            </a:pathLst>
          </a:custGeom>
          <a:noFill/>
          <a:ln w="38100" cap="flat" cmpd="sng">
            <a:solidFill>
              <a:schemeClr val="tx1"/>
            </a:solidFill>
            <a:prstDash val="solid"/>
            <a:round/>
            <a:headEnd type="none" w="med" len="med"/>
            <a:tailEnd type="none" w="lg" len="med"/>
          </a:ln>
          <a:effectLst/>
        </p:spPr>
        <p:txBody>
          <a:bodyPr/>
          <a:lstStyle/>
          <a:p>
            <a:endParaRPr lang="en-US" sz="1350"/>
          </a:p>
        </p:txBody>
      </p:sp>
      <p:grpSp>
        <p:nvGrpSpPr>
          <p:cNvPr id="7" name="Group 7"/>
          <p:cNvGrpSpPr>
            <a:grpSpLocks/>
          </p:cNvGrpSpPr>
          <p:nvPr/>
        </p:nvGrpSpPr>
        <p:grpSpPr bwMode="auto">
          <a:xfrm>
            <a:off x="1971675" y="5314950"/>
            <a:ext cx="400050" cy="514350"/>
            <a:chOff x="4080" y="1776"/>
            <a:chExt cx="336" cy="432"/>
          </a:xfrm>
          <a:solidFill>
            <a:srgbClr val="FFFF00"/>
          </a:solidFill>
        </p:grpSpPr>
        <p:sp>
          <p:nvSpPr>
            <p:cNvPr id="8" name="AutoShape 8"/>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sz="1350" baseline="-25000" dirty="0"/>
            </a:p>
          </p:txBody>
        </p:sp>
        <p:sp>
          <p:nvSpPr>
            <p:cNvPr id="9" name="Oval 9"/>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sz="1350"/>
            </a:p>
          </p:txBody>
        </p:sp>
      </p:grpSp>
      <p:grpSp>
        <p:nvGrpSpPr>
          <p:cNvPr id="10" name="Group 10"/>
          <p:cNvGrpSpPr>
            <a:grpSpLocks/>
          </p:cNvGrpSpPr>
          <p:nvPr/>
        </p:nvGrpSpPr>
        <p:grpSpPr bwMode="auto">
          <a:xfrm>
            <a:off x="714375" y="4229100"/>
            <a:ext cx="400050" cy="514350"/>
            <a:chOff x="4080" y="1776"/>
            <a:chExt cx="336" cy="432"/>
          </a:xfrm>
          <a:solidFill>
            <a:srgbClr val="FFFF00"/>
          </a:solidFill>
        </p:grpSpPr>
        <p:sp>
          <p:nvSpPr>
            <p:cNvPr id="11" name="AutoShape 11"/>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sz="1350" baseline="-25000" dirty="0"/>
            </a:p>
          </p:txBody>
        </p:sp>
        <p:sp>
          <p:nvSpPr>
            <p:cNvPr id="12" name="Oval 12"/>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sz="1350"/>
            </a:p>
          </p:txBody>
        </p:sp>
      </p:grpSp>
      <p:grpSp>
        <p:nvGrpSpPr>
          <p:cNvPr id="13" name="Group 13"/>
          <p:cNvGrpSpPr>
            <a:grpSpLocks/>
          </p:cNvGrpSpPr>
          <p:nvPr/>
        </p:nvGrpSpPr>
        <p:grpSpPr bwMode="auto">
          <a:xfrm>
            <a:off x="771525" y="5314950"/>
            <a:ext cx="400050" cy="514350"/>
            <a:chOff x="4080" y="1776"/>
            <a:chExt cx="336" cy="432"/>
          </a:xfrm>
          <a:solidFill>
            <a:srgbClr val="FFFF00"/>
          </a:solidFill>
        </p:grpSpPr>
        <p:sp>
          <p:nvSpPr>
            <p:cNvPr id="14" name="AutoShape 14"/>
            <p:cNvSpPr>
              <a:spLocks noChangeArrowheads="1"/>
            </p:cNvSpPr>
            <p:nvPr/>
          </p:nvSpPr>
          <p:spPr bwMode="auto">
            <a:xfrm>
              <a:off x="4080" y="1872"/>
              <a:ext cx="336" cy="336"/>
            </a:xfrm>
            <a:prstGeom prst="can">
              <a:avLst>
                <a:gd name="adj" fmla="val 25000"/>
              </a:avLst>
            </a:prstGeom>
            <a:grpFill/>
            <a:ln w="38100">
              <a:solidFill>
                <a:schemeClr val="tx1"/>
              </a:solidFill>
              <a:round/>
              <a:headEnd/>
              <a:tailEnd type="none" w="lg" len="med"/>
            </a:ln>
            <a:effectLst/>
          </p:spPr>
          <p:txBody>
            <a:bodyPr wrap="none" anchor="ctr"/>
            <a:lstStyle/>
            <a:p>
              <a:pPr algn="ctr"/>
              <a:endParaRPr lang="en-US" sz="1350" dirty="0"/>
            </a:p>
          </p:txBody>
        </p:sp>
        <p:sp>
          <p:nvSpPr>
            <p:cNvPr id="15" name="Oval 15"/>
            <p:cNvSpPr>
              <a:spLocks noChangeArrowheads="1"/>
            </p:cNvSpPr>
            <p:nvPr/>
          </p:nvSpPr>
          <p:spPr bwMode="auto">
            <a:xfrm>
              <a:off x="4176" y="1776"/>
              <a:ext cx="144" cy="144"/>
            </a:xfrm>
            <a:prstGeom prst="ellipse">
              <a:avLst/>
            </a:prstGeom>
            <a:grpFill/>
            <a:ln w="38100">
              <a:solidFill>
                <a:schemeClr val="tx1"/>
              </a:solidFill>
              <a:round/>
              <a:headEnd/>
              <a:tailEnd type="none" w="lg" len="med"/>
            </a:ln>
            <a:effectLst/>
          </p:spPr>
          <p:txBody>
            <a:bodyPr wrap="none" anchor="ctr"/>
            <a:lstStyle/>
            <a:p>
              <a:endParaRPr lang="en-US" sz="1350"/>
            </a:p>
          </p:txBody>
        </p:sp>
      </p:grpSp>
      <p:pic>
        <p:nvPicPr>
          <p:cNvPr id="22" name="Picture 2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095500" y="5572125"/>
            <a:ext cx="174218" cy="187936"/>
          </a:xfrm>
          <a:prstGeom prst="rect">
            <a:avLst/>
          </a:prstGeom>
        </p:spPr>
      </p:pic>
      <p:pic>
        <p:nvPicPr>
          <p:cNvPr id="21" name="Picture 2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25731" y="4487886"/>
            <a:ext cx="182448" cy="237320"/>
          </a:xfrm>
          <a:prstGeom prst="rect">
            <a:avLst/>
          </a:prstGeom>
        </p:spPr>
      </p:pic>
      <p:pic>
        <p:nvPicPr>
          <p:cNvPr id="24" name="Picture 2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85825" y="5572124"/>
            <a:ext cx="176961" cy="192051"/>
          </a:xfrm>
          <a:prstGeom prst="rect">
            <a:avLst/>
          </a:prstGeom>
        </p:spPr>
      </p:pic>
      <p:pic>
        <p:nvPicPr>
          <p:cNvPr id="26" name="Picture 2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813680" y="2222017"/>
            <a:ext cx="2257046" cy="316427"/>
          </a:xfrm>
          <a:prstGeom prst="rect">
            <a:avLst/>
          </a:prstGeom>
        </p:spPr>
      </p:pic>
    </p:spTree>
    <p:extLst>
      <p:ext uri="{BB962C8B-B14F-4D97-AF65-F5344CB8AC3E}">
        <p14:creationId xmlns:p14="http://schemas.microsoft.com/office/powerpoint/2010/main" val="289693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Descartes </a:t>
            </a:r>
            <a:r>
              <a:rPr lang="en-US" dirty="0" smtClean="0">
                <a:sym typeface="Symbol" panose="05050102010706020507" pitchFamily="18" charset="2"/>
              </a:rPr>
              <a:t> spec. </a:t>
            </a:r>
            <a:r>
              <a:rPr lang="en-US" dirty="0" err="1" smtClean="0">
                <a:sym typeface="Symbol" panose="05050102010706020507" pitchFamily="18" charset="2"/>
              </a:rPr>
              <a:t>baricentrikus</a:t>
            </a:r>
            <a:endParaRPr lang="en-US" dirty="0"/>
          </a:p>
        </p:txBody>
      </p:sp>
      <p:sp>
        <p:nvSpPr>
          <p:cNvPr id="3" name="Content Placeholder 2"/>
          <p:cNvSpPr>
            <a:spLocks noGrp="1"/>
          </p:cNvSpPr>
          <p:nvPr>
            <p:ph idx="1"/>
          </p:nvPr>
        </p:nvSpPr>
        <p:spPr/>
        <p:txBody>
          <a:bodyPr/>
          <a:lstStyle/>
          <a:p>
            <a:r>
              <a:rPr lang="en-US" dirty="0" smtClean="0"/>
              <a:t>ha a Descartes </a:t>
            </a:r>
            <a:r>
              <a:rPr lang="en-US" dirty="0" err="1" smtClean="0"/>
              <a:t>koordin</a:t>
            </a:r>
            <a:r>
              <a:rPr lang="hu-HU" dirty="0" smtClean="0"/>
              <a:t>áták:</a:t>
            </a:r>
          </a:p>
          <a:p>
            <a:r>
              <a:rPr lang="hu-HU" dirty="0" smtClean="0"/>
              <a:t>mik a </a:t>
            </a:r>
            <a:r>
              <a:rPr lang="en-US" dirty="0" smtClean="0"/>
              <a:t>s</a:t>
            </a:r>
            <a:r>
              <a:rPr lang="hu-HU" dirty="0" smtClean="0"/>
              <a:t>zükséges súlyok?</a:t>
            </a:r>
          </a:p>
          <a:p>
            <a:r>
              <a:rPr lang="hu-HU" dirty="0" smtClean="0"/>
              <a:t>írjuk fel a tömegközéppontot:</a:t>
            </a:r>
          </a:p>
          <a:p>
            <a:endParaRPr lang="hu-HU" dirty="0"/>
          </a:p>
          <a:p>
            <a:endParaRPr lang="hu-HU" dirty="0" smtClean="0"/>
          </a:p>
          <a:p>
            <a:endParaRPr lang="hu-HU" dirty="0"/>
          </a:p>
          <a:p>
            <a:endParaRPr lang="hu-HU" dirty="0" smtClean="0"/>
          </a:p>
          <a:p>
            <a:r>
              <a:rPr lang="hu-HU" dirty="0" smtClean="0"/>
              <a:t>végtelen sok megoldás van</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991277" y="1885384"/>
            <a:ext cx="841362" cy="349349"/>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651632" y="3683545"/>
            <a:ext cx="4927454" cy="786494"/>
          </a:xfrm>
          <a:prstGeom prst="rect">
            <a:avLst/>
          </a:prstGeom>
        </p:spPr>
      </p:pic>
      <p:pic>
        <p:nvPicPr>
          <p:cNvPr id="9" name="Picture 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486226" y="2428704"/>
            <a:ext cx="1150471" cy="349349"/>
          </a:xfrm>
          <a:prstGeom prst="rect">
            <a:avLst/>
          </a:prstGeom>
        </p:spPr>
      </p:pic>
    </p:spTree>
    <p:extLst>
      <p:ext uri="{BB962C8B-B14F-4D97-AF65-F5344CB8AC3E}">
        <p14:creationId xmlns:p14="http://schemas.microsoft.com/office/powerpoint/2010/main" val="995503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Ha súlyösszeg 1</a:t>
            </a:r>
            <a:endParaRPr lang="en-US" dirty="0"/>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70531" y="2264319"/>
            <a:ext cx="8426423" cy="786494"/>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94633" y="3988345"/>
            <a:ext cx="910865" cy="250580"/>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794632" y="4397920"/>
            <a:ext cx="930985" cy="316427"/>
          </a:xfrm>
          <a:prstGeom prst="rect">
            <a:avLst/>
          </a:prstGeom>
        </p:spPr>
      </p:pic>
      <p:pic>
        <p:nvPicPr>
          <p:cNvPr id="13" name="Picture 12"/>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774513" y="4860031"/>
            <a:ext cx="2081455" cy="320085"/>
          </a:xfrm>
          <a:prstGeom prst="rect">
            <a:avLst/>
          </a:prstGeom>
        </p:spPr>
      </p:pic>
    </p:spTree>
    <p:extLst>
      <p:ext uri="{BB962C8B-B14F-4D97-AF65-F5344CB8AC3E}">
        <p14:creationId xmlns:p14="http://schemas.microsoft.com/office/powerpoint/2010/main" val="2085296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a:t>
            </a:r>
            <a:r>
              <a:rPr lang="hu-HU" dirty="0" smtClean="0"/>
              <a:t>más legyen </a:t>
            </a:r>
            <a:r>
              <a:rPr lang="en-US" dirty="0" smtClean="0"/>
              <a:t>a s</a:t>
            </a:r>
            <a:r>
              <a:rPr lang="hu-HU" dirty="0" smtClean="0"/>
              <a:t>úlyösszeg </a:t>
            </a:r>
            <a:endParaRPr lang="en-US" dirty="0"/>
          </a:p>
        </p:txBody>
      </p:sp>
      <p:sp>
        <p:nvSpPr>
          <p:cNvPr id="6" name="Content Placeholder 5"/>
          <p:cNvSpPr>
            <a:spLocks noGrp="1"/>
          </p:cNvSpPr>
          <p:nvPr>
            <p:ph idx="1"/>
          </p:nvPr>
        </p:nvSpPr>
        <p:spPr/>
        <p:txBody>
          <a:bodyPr/>
          <a:lstStyle/>
          <a:p>
            <a:r>
              <a:rPr lang="en-US" dirty="0" err="1" smtClean="0"/>
              <a:t>legyen</a:t>
            </a:r>
            <a:r>
              <a:rPr lang="en-US" dirty="0" smtClean="0"/>
              <a:t> a s</a:t>
            </a:r>
            <a:r>
              <a:rPr lang="hu-HU" dirty="0" smtClean="0"/>
              <a:t>úlyösszeg:</a:t>
            </a:r>
          </a:p>
          <a:p>
            <a:endParaRPr lang="hu-HU" dirty="0"/>
          </a:p>
          <a:p>
            <a:endParaRPr lang="hu-HU" dirty="0" smtClean="0"/>
          </a:p>
          <a:p>
            <a:r>
              <a:rPr lang="hu-HU" dirty="0" smtClean="0"/>
              <a:t>ezzel a megoldás:</a:t>
            </a:r>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642106" y="2769144"/>
            <a:ext cx="2255216" cy="316427"/>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58789" y="3988343"/>
            <a:ext cx="8426423" cy="722477"/>
          </a:xfrm>
          <a:prstGeom prst="rect">
            <a:avLst/>
          </a:prstGeom>
        </p:spPr>
      </p:pic>
      <p:pic>
        <p:nvPicPr>
          <p:cNvPr id="14" name="Picture 1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148221" y="5302989"/>
            <a:ext cx="1240094" cy="252410"/>
          </a:xfrm>
          <a:prstGeom prst="rect">
            <a:avLst/>
          </a:prstGeom>
        </p:spPr>
      </p:pic>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47107" y="5270980"/>
            <a:ext cx="1258385" cy="316427"/>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850648" y="5278608"/>
            <a:ext cx="2260701" cy="316427"/>
          </a:xfrm>
          <a:prstGeom prst="rect">
            <a:avLst/>
          </a:prstGeom>
        </p:spPr>
      </p:pic>
    </p:spTree>
    <p:extLst>
      <p:ext uri="{BB962C8B-B14F-4D97-AF65-F5344CB8AC3E}">
        <p14:creationId xmlns:p14="http://schemas.microsoft.com/office/powerpoint/2010/main" val="2534382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hu-HU" dirty="0" smtClean="0"/>
              <a:t>úlyok </a:t>
            </a:r>
            <a:r>
              <a:rPr lang="en-US" dirty="0" smtClean="0">
                <a:sym typeface="Symbol" panose="05050102010706020507" pitchFamily="18" charset="2"/>
              </a:rPr>
              <a:t></a:t>
            </a:r>
            <a:r>
              <a:rPr lang="hu-HU" dirty="0" smtClean="0">
                <a:sym typeface="Symbol" panose="05050102010706020507" pitchFamily="18" charset="2"/>
              </a:rPr>
              <a:t> Descartes</a:t>
            </a:r>
            <a:endParaRPr lang="en-US" dirty="0"/>
          </a:p>
        </p:txBody>
      </p:sp>
      <p:sp>
        <p:nvSpPr>
          <p:cNvPr id="3" name="Content Placeholder 2"/>
          <p:cNvSpPr>
            <a:spLocks noGrp="1"/>
          </p:cNvSpPr>
          <p:nvPr>
            <p:ph idx="1"/>
          </p:nvPr>
        </p:nvSpPr>
        <p:spPr/>
        <p:txBody>
          <a:bodyPr/>
          <a:lstStyle/>
          <a:p>
            <a:r>
              <a:rPr lang="hu-HU" dirty="0" smtClean="0"/>
              <a:t>ha adottak a súlyok </a:t>
            </a:r>
          </a:p>
          <a:p>
            <a:r>
              <a:rPr lang="hu-HU" dirty="0" smtClean="0"/>
              <a:t>mi lesz a Descartes kooridináta?</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956967" y="1905587"/>
            <a:ext cx="1150471" cy="349349"/>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610389" y="2381052"/>
            <a:ext cx="841362" cy="349349"/>
          </a:xfrm>
          <a:prstGeom prst="rect">
            <a:avLst/>
          </a:prstGeom>
        </p:spPr>
      </p:pic>
      <p:pic>
        <p:nvPicPr>
          <p:cNvPr id="8" name="Picture 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218947" y="3984526"/>
            <a:ext cx="2626512" cy="726134"/>
          </a:xfrm>
          <a:prstGeom prst="rect">
            <a:avLst/>
          </a:prstGeom>
        </p:spPr>
      </p:pic>
    </p:spTree>
    <p:extLst>
      <p:ext uri="{BB962C8B-B14F-4D97-AF65-F5344CB8AC3E}">
        <p14:creationId xmlns:p14="http://schemas.microsoft.com/office/powerpoint/2010/main" val="2829363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Homogén koordináták</a:t>
            </a:r>
            <a:endParaRPr lang="en-US" dirty="0"/>
          </a:p>
        </p:txBody>
      </p:sp>
      <p:sp>
        <p:nvSpPr>
          <p:cNvPr id="6" name="Content Placeholder 5"/>
          <p:cNvSpPr>
            <a:spLocks noGrp="1"/>
          </p:cNvSpPr>
          <p:nvPr>
            <p:ph idx="1"/>
          </p:nvPr>
        </p:nvSpPr>
        <p:spPr/>
        <p:txBody>
          <a:bodyPr/>
          <a:lstStyle/>
          <a:p>
            <a:r>
              <a:rPr lang="hu-HU" dirty="0" smtClean="0"/>
              <a:t>sosem érdekes</a:t>
            </a:r>
          </a:p>
          <a:p>
            <a:r>
              <a:rPr lang="hu-HU" dirty="0" smtClean="0"/>
              <a:t>mindig érdekes a súlyösszeg</a:t>
            </a:r>
          </a:p>
          <a:p>
            <a:r>
              <a:rPr lang="hu-HU" dirty="0" smtClean="0"/>
              <a:t>homogén koordi</a:t>
            </a:r>
            <a:r>
              <a:rPr lang="en-US" dirty="0" smtClean="0"/>
              <a:t>n</a:t>
            </a:r>
            <a:r>
              <a:rPr lang="hu-HU" dirty="0" smtClean="0"/>
              <a:t>áták:</a:t>
            </a:r>
          </a:p>
          <a:p>
            <a:endParaRPr lang="hu-HU" dirty="0"/>
          </a:p>
          <a:p>
            <a:r>
              <a:rPr lang="hu-HU" dirty="0" smtClean="0"/>
              <a:t>ugyanez a pont 1 összsúllyal:</a:t>
            </a:r>
            <a:endParaRPr lang="en-US" dirty="0" smtClean="0"/>
          </a:p>
          <a:p>
            <a:endParaRPr lang="en-US" dirty="0"/>
          </a:p>
          <a:p>
            <a:endParaRPr lang="en-US" dirty="0" smtClean="0"/>
          </a:p>
          <a:p>
            <a:r>
              <a:rPr lang="en-US" dirty="0" smtClean="0"/>
              <a:t>Descartes </a:t>
            </a:r>
            <a:r>
              <a:rPr lang="en-US" dirty="0" err="1" smtClean="0"/>
              <a:t>koordin</a:t>
            </a:r>
            <a:r>
              <a:rPr lang="hu-HU" dirty="0" smtClean="0"/>
              <a:t>áták: </a:t>
            </a:r>
          </a:p>
          <a:p>
            <a:endParaRPr lang="en-US"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138665" y="3388868"/>
            <a:ext cx="1218146" cy="349349"/>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247522" y="1930625"/>
            <a:ext cx="235947" cy="256067"/>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373411" y="4053274"/>
            <a:ext cx="1386419" cy="726134"/>
          </a:xfrm>
          <a:prstGeom prst="rect">
            <a:avLst/>
          </a:prstGeom>
        </p:spPr>
      </p:pic>
      <p:pic>
        <p:nvPicPr>
          <p:cNvPr id="12" name="Picture 1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56811" y="5602800"/>
            <a:ext cx="2626512" cy="726134"/>
          </a:xfrm>
          <a:prstGeom prst="rect">
            <a:avLst/>
          </a:prstGeom>
        </p:spPr>
      </p:pic>
    </p:spTree>
    <p:extLst>
      <p:ext uri="{BB962C8B-B14F-4D97-AF65-F5344CB8AC3E}">
        <p14:creationId xmlns:p14="http://schemas.microsoft.com/office/powerpoint/2010/main" val="2991216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Mit szeretnénk?</a:t>
            </a:r>
            <a:endParaRPr lang="en-US" dirty="0"/>
          </a:p>
        </p:txBody>
      </p:sp>
      <p:sp>
        <p:nvSpPr>
          <p:cNvPr id="3" name="Content Placeholder 2"/>
          <p:cNvSpPr>
            <a:spLocks noGrp="1"/>
          </p:cNvSpPr>
          <p:nvPr>
            <p:ph idx="1"/>
          </p:nvPr>
        </p:nvSpPr>
        <p:spPr/>
        <p:txBody>
          <a:bodyPr/>
          <a:lstStyle/>
          <a:p>
            <a:r>
              <a:rPr lang="hu-HU" dirty="0" smtClean="0"/>
              <a:t>támogassa a szükséges műveleteket</a:t>
            </a:r>
          </a:p>
          <a:p>
            <a:r>
              <a:rPr lang="hu-HU" dirty="0" smtClean="0"/>
              <a:t>legyen könnyen használható</a:t>
            </a:r>
          </a:p>
          <a:p>
            <a:endParaRPr lang="en-US" dirty="0"/>
          </a:p>
        </p:txBody>
      </p:sp>
    </p:spTree>
    <p:extLst>
      <p:ext uri="{BB962C8B-B14F-4D97-AF65-F5344CB8AC3E}">
        <p14:creationId xmlns:p14="http://schemas.microsoft.com/office/powerpoint/2010/main" val="4114953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a:t>
            </a:r>
            <a:r>
              <a:rPr lang="en-US" dirty="0" smtClean="0"/>
              <a:t>k</a:t>
            </a:r>
            <a:r>
              <a:rPr lang="hu-HU" dirty="0" smtClean="0"/>
              <a:t>tor</a:t>
            </a:r>
            <a:r>
              <a:rPr lang="en-US" dirty="0" smtClean="0"/>
              <a:t>ok</a:t>
            </a:r>
            <a:endParaRPr lang="en-US" dirty="0"/>
          </a:p>
        </p:txBody>
      </p:sp>
      <p:sp>
        <p:nvSpPr>
          <p:cNvPr id="3" name="Content Placeholder 2"/>
          <p:cNvSpPr>
            <a:spLocks noGrp="1"/>
          </p:cNvSpPr>
          <p:nvPr>
            <p:ph idx="1"/>
          </p:nvPr>
        </p:nvSpPr>
        <p:spPr/>
        <p:txBody>
          <a:bodyPr>
            <a:normAutofit/>
          </a:bodyPr>
          <a:lstStyle/>
          <a:p>
            <a:r>
              <a:rPr lang="hu-HU" dirty="0" smtClean="0"/>
              <a:t>geometriai vektor </a:t>
            </a:r>
            <a:r>
              <a:rPr lang="en-US" dirty="0" smtClean="0"/>
              <a:t>= </a:t>
            </a:r>
            <a:r>
              <a:rPr lang="en-US" dirty="0" err="1" smtClean="0"/>
              <a:t>eltol</a:t>
            </a:r>
            <a:r>
              <a:rPr lang="hu-HU" dirty="0" smtClean="0"/>
              <a:t>ás</a:t>
            </a:r>
          </a:p>
          <a:p>
            <a:pPr lvl="1"/>
            <a:r>
              <a:rPr lang="hu-HU" dirty="0" smtClean="0"/>
              <a:t>eltolás</a:t>
            </a:r>
          </a:p>
          <a:p>
            <a:pPr lvl="1"/>
            <a:r>
              <a:rPr lang="hu-HU" dirty="0" smtClean="0"/>
              <a:t>van hossza</a:t>
            </a:r>
            <a:endParaRPr lang="en-US" dirty="0" smtClean="0"/>
          </a:p>
          <a:p>
            <a:pPr lvl="1"/>
            <a:r>
              <a:rPr lang="hu-HU" dirty="0" smtClean="0"/>
              <a:t>van iránya</a:t>
            </a:r>
          </a:p>
          <a:p>
            <a:pPr lvl="2"/>
            <a:r>
              <a:rPr lang="hu-HU" dirty="0" smtClean="0"/>
              <a:t>ritkán dolgozunk közvetlenül irányokkal</a:t>
            </a:r>
            <a:endParaRPr lang="en-US" dirty="0" smtClean="0"/>
          </a:p>
          <a:p>
            <a:pPr lvl="2"/>
            <a:r>
              <a:rPr lang="en-US" dirty="0" err="1" smtClean="0"/>
              <a:t>adott</a:t>
            </a:r>
            <a:r>
              <a:rPr lang="en-US" dirty="0" smtClean="0"/>
              <a:t> </a:t>
            </a:r>
            <a:r>
              <a:rPr lang="en-US" dirty="0" err="1" smtClean="0"/>
              <a:t>ir</a:t>
            </a:r>
            <a:r>
              <a:rPr lang="hu-HU" dirty="0" smtClean="0"/>
              <a:t>ányú egységvektor</a:t>
            </a:r>
            <a:endParaRPr lang="en-US" dirty="0" smtClean="0"/>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53659" y="2378869"/>
            <a:ext cx="149982" cy="146324"/>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85069" y="2660128"/>
            <a:ext cx="287161" cy="316427"/>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0796" y="3229974"/>
            <a:ext cx="345690" cy="195709"/>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87914" y="3846711"/>
            <a:ext cx="153640" cy="210341"/>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686508" y="4754468"/>
            <a:ext cx="1305938" cy="316427"/>
          </a:xfrm>
          <a:prstGeom prst="rect">
            <a:avLst/>
          </a:prstGeom>
        </p:spPr>
      </p:pic>
    </p:spTree>
    <p:extLst>
      <p:ext uri="{BB962C8B-B14F-4D97-AF65-F5344CB8AC3E}">
        <p14:creationId xmlns:p14="http://schemas.microsoft.com/office/powerpoint/2010/main" val="1766575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Vektorok és pontok</a:t>
            </a:r>
            <a:endParaRPr lang="en-US" dirty="0"/>
          </a:p>
        </p:txBody>
      </p:sp>
      <p:sp>
        <p:nvSpPr>
          <p:cNvPr id="10" name="Content Placeholder 9"/>
          <p:cNvSpPr>
            <a:spLocks noGrp="1"/>
          </p:cNvSpPr>
          <p:nvPr>
            <p:ph idx="1"/>
          </p:nvPr>
        </p:nvSpPr>
        <p:spPr/>
        <p:txBody>
          <a:bodyPr/>
          <a:lstStyle/>
          <a:p>
            <a:r>
              <a:rPr lang="hu-HU" dirty="0" smtClean="0"/>
              <a:t>ha van kitüntetett origó</a:t>
            </a:r>
            <a:endParaRPr lang="en-US" dirty="0" smtClean="0"/>
          </a:p>
          <a:p>
            <a:r>
              <a:rPr lang="hu-HU" dirty="0" smtClean="0"/>
              <a:t>minden ponthoz rendelhető egy pozícióvektor</a:t>
            </a:r>
            <a:endParaRPr lang="en-US" dirty="0" smtClean="0"/>
          </a:p>
        </p:txBody>
      </p:sp>
      <p:sp>
        <p:nvSpPr>
          <p:cNvPr id="4" name="Line 5"/>
          <p:cNvSpPr>
            <a:spLocks noChangeShapeType="1"/>
          </p:cNvSpPr>
          <p:nvPr/>
        </p:nvSpPr>
        <p:spPr bwMode="auto">
          <a:xfrm flipV="1">
            <a:off x="5186035" y="3667729"/>
            <a:ext cx="539354" cy="75604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sz="1800">
              <a:latin typeface="Whipsmart" panose="020B0502030203050204" pitchFamily="34" charset="0"/>
            </a:endParaRPr>
          </a:p>
        </p:txBody>
      </p:sp>
      <p:sp>
        <p:nvSpPr>
          <p:cNvPr id="5" name="Oval 4"/>
          <p:cNvSpPr>
            <a:spLocks noChangeArrowheads="1"/>
          </p:cNvSpPr>
          <p:nvPr/>
        </p:nvSpPr>
        <p:spPr bwMode="auto">
          <a:xfrm>
            <a:off x="5700385" y="3566525"/>
            <a:ext cx="114300" cy="114300"/>
          </a:xfrm>
          <a:prstGeom prst="ellipse">
            <a:avLst/>
          </a:prstGeom>
          <a:solidFill>
            <a:schemeClr val="accent1"/>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sz="1800">
              <a:latin typeface="Whipsmart" panose="020B0502030203050204" pitchFamily="34" charset="0"/>
            </a:endParaRPr>
          </a:p>
        </p:txBody>
      </p:sp>
      <p:sp>
        <p:nvSpPr>
          <p:cNvPr id="6" name="Oval 5"/>
          <p:cNvSpPr>
            <a:spLocks noChangeArrowheads="1"/>
          </p:cNvSpPr>
          <p:nvPr/>
        </p:nvSpPr>
        <p:spPr bwMode="auto">
          <a:xfrm>
            <a:off x="5131266" y="4369006"/>
            <a:ext cx="114300" cy="114300"/>
          </a:xfrm>
          <a:prstGeom prst="ellipse">
            <a:avLst/>
          </a:prstGeom>
          <a:solidFill>
            <a:srgbClr val="FF0000"/>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sz="1800">
              <a:latin typeface="Whipsmart" panose="020B0502030203050204" pitchFamily="34" charset="0"/>
            </a:endParaRPr>
          </a:p>
        </p:txBody>
      </p:sp>
      <p:sp>
        <p:nvSpPr>
          <p:cNvPr id="7" name="Text Box 14"/>
          <p:cNvSpPr txBox="1">
            <a:spLocks noChangeArrowheads="1"/>
          </p:cNvSpPr>
          <p:nvPr/>
        </p:nvSpPr>
        <p:spPr bwMode="auto">
          <a:xfrm>
            <a:off x="4845194" y="4478544"/>
            <a:ext cx="649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sz="1800" dirty="0">
                <a:latin typeface="Whipsmart" panose="020B0502030203050204" pitchFamily="34" charset="0"/>
              </a:rPr>
              <a:t>origó</a:t>
            </a:r>
          </a:p>
        </p:txBody>
      </p:sp>
      <p:sp>
        <p:nvSpPr>
          <p:cNvPr id="8" name="Text Box 15"/>
          <p:cNvSpPr txBox="1">
            <a:spLocks noChangeArrowheads="1"/>
          </p:cNvSpPr>
          <p:nvPr/>
        </p:nvSpPr>
        <p:spPr bwMode="auto">
          <a:xfrm>
            <a:off x="5516915" y="3127184"/>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sz="1800" dirty="0">
                <a:latin typeface="Whipsmart" panose="020B0502030203050204" pitchFamily="34" charset="0"/>
              </a:rPr>
              <a:t>pont</a:t>
            </a:r>
          </a:p>
        </p:txBody>
      </p:sp>
      <p:sp>
        <p:nvSpPr>
          <p:cNvPr id="9" name="Text Box 16"/>
          <p:cNvSpPr txBox="1">
            <a:spLocks noChangeArrowheads="1"/>
          </p:cNvSpPr>
          <p:nvPr/>
        </p:nvSpPr>
        <p:spPr bwMode="auto">
          <a:xfrm>
            <a:off x="5499231" y="3991578"/>
            <a:ext cx="1350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hu-HU" altLang="en-US" sz="1800" dirty="0">
                <a:latin typeface="Whipsmart" panose="020B0502030203050204" pitchFamily="34" charset="0"/>
              </a:rPr>
              <a:t>pozícióvektor</a:t>
            </a:r>
          </a:p>
        </p:txBody>
      </p:sp>
    </p:spTree>
    <p:extLst>
      <p:ext uri="{BB962C8B-B14F-4D97-AF65-F5344CB8AC3E}">
        <p14:creationId xmlns:p14="http://schemas.microsoft.com/office/powerpoint/2010/main" val="3314769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Vektorok 3D Descartes koordináták esetén</a:t>
            </a:r>
            <a:endParaRPr lang="en-US" dirty="0"/>
          </a:p>
        </p:txBody>
      </p:sp>
      <p:sp>
        <p:nvSpPr>
          <p:cNvPr id="8" name="Szövegdoboz 37"/>
          <p:cNvSpPr txBox="1">
            <a:spLocks noChangeArrowheads="1"/>
          </p:cNvSpPr>
          <p:nvPr/>
        </p:nvSpPr>
        <p:spPr bwMode="auto">
          <a:xfrm>
            <a:off x="2612809" y="5203219"/>
            <a:ext cx="12418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sz="1800" dirty="0" err="1"/>
              <a:t>sorvektor</a:t>
            </a:r>
            <a:endParaRPr lang="hu-HU" altLang="en-US" sz="1800" dirty="0"/>
          </a:p>
        </p:txBody>
      </p:sp>
      <p:sp>
        <p:nvSpPr>
          <p:cNvPr id="9" name="Szövegdoboz 37"/>
          <p:cNvSpPr txBox="1">
            <a:spLocks noChangeArrowheads="1"/>
          </p:cNvSpPr>
          <p:nvPr/>
        </p:nvSpPr>
        <p:spPr bwMode="auto">
          <a:xfrm>
            <a:off x="5367345" y="5549691"/>
            <a:ext cx="205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sz="1800" dirty="0" err="1"/>
              <a:t>oszlopvektor</a:t>
            </a:r>
            <a:endParaRPr lang="hu-HU" altLang="en-US" sz="1800" dirty="0"/>
          </a:p>
        </p:txBody>
      </p:sp>
      <p:cxnSp>
        <p:nvCxnSpPr>
          <p:cNvPr id="11" name="Straight Arrow Connector 10"/>
          <p:cNvCxnSpPr/>
          <p:nvPr/>
        </p:nvCxnSpPr>
        <p:spPr>
          <a:xfrm flipV="1">
            <a:off x="2150728" y="3800475"/>
            <a:ext cx="1082993" cy="1143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flipV="1">
            <a:off x="2150728" y="2790826"/>
            <a:ext cx="0" cy="1021081"/>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p:nvPr/>
        </p:nvCxnSpPr>
        <p:spPr>
          <a:xfrm flipV="1">
            <a:off x="2150729" y="3457575"/>
            <a:ext cx="541496" cy="35433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12"/>
          <p:cNvSpPr>
            <a:spLocks noChangeArrowheads="1"/>
          </p:cNvSpPr>
          <p:nvPr/>
        </p:nvSpPr>
        <p:spPr bwMode="auto">
          <a:xfrm>
            <a:off x="1343638" y="2220925"/>
            <a:ext cx="2430032" cy="5122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a Descartes koordinátarendszer</a:t>
            </a:r>
          </a:p>
          <a:p>
            <a:pPr algn="ctr"/>
            <a:r>
              <a:rPr lang="hu-HU" sz="1350" dirty="0">
                <a:latin typeface="Whipsmart" panose="020B0502030203050204" pitchFamily="34" charset="0"/>
              </a:rPr>
              <a:t>bázisvektorai </a:t>
            </a:r>
            <a:endParaRPr lang="en-US" sz="1350" dirty="0">
              <a:latin typeface="Whipsmart" panose="020B0502030203050204" pitchFamily="34" charset="0"/>
            </a:endParaRPr>
          </a:p>
        </p:txBody>
      </p:sp>
      <p:sp>
        <p:nvSpPr>
          <p:cNvPr id="29" name="Rectangle 12"/>
          <p:cNvSpPr>
            <a:spLocks noChangeArrowheads="1"/>
          </p:cNvSpPr>
          <p:nvPr/>
        </p:nvSpPr>
        <p:spPr bwMode="auto">
          <a:xfrm>
            <a:off x="3990310" y="2458135"/>
            <a:ext cx="2924840" cy="678886"/>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a pozíció kifejezhető a bázisvektorok</a:t>
            </a:r>
          </a:p>
          <a:p>
            <a:pPr algn="ctr"/>
            <a:r>
              <a:rPr lang="hu-HU" sz="1350" dirty="0">
                <a:latin typeface="Whipsmart" panose="020B0502030203050204" pitchFamily="34" charset="0"/>
              </a:rPr>
              <a:t>lineárkombinációjaként</a:t>
            </a:r>
            <a:endParaRPr lang="en-US" sz="1350" dirty="0">
              <a:latin typeface="Whipsmart" panose="020B0502030203050204" pitchFamily="34" charset="0"/>
            </a:endParaRPr>
          </a:p>
        </p:txBody>
      </p:sp>
      <p:cxnSp>
        <p:nvCxnSpPr>
          <p:cNvPr id="31" name="Straight Arrow Connector 30"/>
          <p:cNvCxnSpPr/>
          <p:nvPr/>
        </p:nvCxnSpPr>
        <p:spPr>
          <a:xfrm flipV="1">
            <a:off x="2204270" y="3056260"/>
            <a:ext cx="1552847" cy="744216"/>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 name="Left Brace 35"/>
          <p:cNvSpPr/>
          <p:nvPr/>
        </p:nvSpPr>
        <p:spPr>
          <a:xfrm>
            <a:off x="1657310" y="3085143"/>
            <a:ext cx="249441" cy="744866"/>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sz="1350" dirty="0">
              <a:latin typeface="Whipsmart" panose="020B0502030203050204" pitchFamily="34" charset="0"/>
            </a:endParaRPr>
          </a:p>
        </p:txBody>
      </p:sp>
      <p:sp>
        <p:nvSpPr>
          <p:cNvPr id="40" name="Left Brace 39"/>
          <p:cNvSpPr/>
          <p:nvPr/>
        </p:nvSpPr>
        <p:spPr>
          <a:xfrm rot="16200000">
            <a:off x="2807612" y="3374921"/>
            <a:ext cx="249441" cy="1492221"/>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sz="1350" dirty="0">
              <a:latin typeface="Whipsmart" panose="020B0502030203050204" pitchFamily="34" charset="0"/>
            </a:endParaRPr>
          </a:p>
        </p:txBody>
      </p:sp>
      <p:sp>
        <p:nvSpPr>
          <p:cNvPr id="41" name="Left Brace 40"/>
          <p:cNvSpPr/>
          <p:nvPr/>
        </p:nvSpPr>
        <p:spPr>
          <a:xfrm rot="3427281">
            <a:off x="2123502" y="3331113"/>
            <a:ext cx="252782" cy="433892"/>
          </a:xfrm>
          <a:prstGeom prst="leftBrace">
            <a:avLst>
              <a:gd name="adj1" fmla="val 8333"/>
              <a:gd name="adj2" fmla="val 21194"/>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sz="1350" dirty="0">
              <a:latin typeface="Whipsmart" panose="020B0502030203050204" pitchFamily="34" charset="0"/>
            </a:endParaRP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097188" y="4875571"/>
            <a:ext cx="1962564" cy="349349"/>
          </a:xfrm>
          <a:prstGeom prst="rect">
            <a:avLst/>
          </a:prstGeom>
        </p:spPr>
      </p:pic>
      <p:pic>
        <p:nvPicPr>
          <p:cNvPr id="10" name="Picture 9"/>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90830" y="4196591"/>
            <a:ext cx="1207169" cy="1273022"/>
          </a:xfrm>
          <a:prstGeom prst="rect">
            <a:avLst/>
          </a:prstGeom>
        </p:spPr>
      </p:pic>
      <p:pic>
        <p:nvPicPr>
          <p:cNvPr id="12" name="Picture 1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966264" y="3548059"/>
            <a:ext cx="104255" cy="206683"/>
          </a:xfrm>
          <a:prstGeom prst="rect">
            <a:avLst/>
          </a:prstGeom>
        </p:spPr>
      </p:pic>
      <p:pic>
        <p:nvPicPr>
          <p:cNvPr id="13" name="Picture 1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979933" y="3008482"/>
            <a:ext cx="104255" cy="287161"/>
          </a:xfrm>
          <a:prstGeom prst="rect">
            <a:avLst/>
          </a:prstGeom>
        </p:spPr>
      </p:pic>
      <p:pic>
        <p:nvPicPr>
          <p:cNvPr id="14" name="Picture 1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617746" y="3130266"/>
            <a:ext cx="175588" cy="281674"/>
          </a:xfrm>
          <a:prstGeom prst="rect">
            <a:avLst/>
          </a:prstGeom>
        </p:spPr>
      </p:pic>
      <p:pic>
        <p:nvPicPr>
          <p:cNvPr id="16" name="Picture 1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699163" y="3197941"/>
            <a:ext cx="155468" cy="146324"/>
          </a:xfrm>
          <a:prstGeom prst="rect">
            <a:avLst/>
          </a:prstGeom>
        </p:spPr>
      </p:pic>
      <p:pic>
        <p:nvPicPr>
          <p:cNvPr id="18" name="Picture 17"/>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2845344" y="4292275"/>
            <a:ext cx="270698" cy="192051"/>
          </a:xfrm>
          <a:prstGeom prst="rect">
            <a:avLst/>
          </a:prstGeom>
        </p:spPr>
      </p:pic>
      <p:pic>
        <p:nvPicPr>
          <p:cNvPr id="19" name="Picture 1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348867" y="3396935"/>
            <a:ext cx="281672" cy="256068"/>
          </a:xfrm>
          <a:prstGeom prst="rect">
            <a:avLst/>
          </a:prstGeom>
        </p:spPr>
      </p:pic>
      <p:pic>
        <p:nvPicPr>
          <p:cNvPr id="21" name="Picture 2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203156" y="3188186"/>
            <a:ext cx="263381" cy="192051"/>
          </a:xfrm>
          <a:prstGeom prst="rect">
            <a:avLst/>
          </a:prstGeom>
        </p:spPr>
      </p:pic>
      <p:pic>
        <p:nvPicPr>
          <p:cNvPr id="22" name="Picture 2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4509756" y="3295642"/>
            <a:ext cx="2610044" cy="391418"/>
          </a:xfrm>
          <a:prstGeom prst="rect">
            <a:avLst/>
          </a:prstGeom>
        </p:spPr>
      </p:pic>
    </p:spTree>
    <p:extLst>
      <p:ext uri="{BB962C8B-B14F-4D97-AF65-F5344CB8AC3E}">
        <p14:creationId xmlns:p14="http://schemas.microsoft.com/office/powerpoint/2010/main" val="2905878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Vektorok</a:t>
            </a:r>
            <a:r>
              <a:rPr lang="en-US" dirty="0" smtClean="0"/>
              <a:t> </a:t>
            </a:r>
            <a:r>
              <a:rPr lang="hu-HU" dirty="0" smtClean="0"/>
              <a:t>összege</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6" name="Line 6"/>
          <p:cNvSpPr>
            <a:spLocks noChangeShapeType="1"/>
          </p:cNvSpPr>
          <p:nvPr/>
        </p:nvSpPr>
        <p:spPr bwMode="auto">
          <a:xfrm>
            <a:off x="2686051" y="3428999"/>
            <a:ext cx="968981" cy="1011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7" name="Line 9"/>
          <p:cNvSpPr>
            <a:spLocks noChangeShapeType="1"/>
          </p:cNvSpPr>
          <p:nvPr/>
        </p:nvSpPr>
        <p:spPr bwMode="auto">
          <a:xfrm flipV="1">
            <a:off x="1771650" y="4440362"/>
            <a:ext cx="1883382" cy="104603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14" name="Rectangle 12"/>
          <p:cNvSpPr>
            <a:spLocks noChangeArrowheads="1"/>
          </p:cNvSpPr>
          <p:nvPr/>
        </p:nvSpPr>
        <p:spPr bwMode="auto">
          <a:xfrm>
            <a:off x="4384301" y="3275688"/>
            <a:ext cx="1364796" cy="439772"/>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kommutatv</a:t>
            </a:r>
            <a:endParaRPr lang="en-US" sz="1350" dirty="0">
              <a:latin typeface="Whipsmart" panose="020B0502030203050204" pitchFamily="34" charset="0"/>
            </a:endParaRPr>
          </a:p>
        </p:txBody>
      </p:sp>
      <p:sp>
        <p:nvSpPr>
          <p:cNvPr id="15" name="Rectangle 12"/>
          <p:cNvSpPr>
            <a:spLocks noChangeArrowheads="1"/>
          </p:cNvSpPr>
          <p:nvPr/>
        </p:nvSpPr>
        <p:spPr bwMode="auto">
          <a:xfrm>
            <a:off x="4362175" y="4430708"/>
            <a:ext cx="1364796" cy="439772"/>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asszociat</a:t>
            </a:r>
            <a:r>
              <a:rPr lang="hu-HU" sz="1350" dirty="0">
                <a:latin typeface="Whipsmart" panose="020B0502030203050204" pitchFamily="34" charset="0"/>
              </a:rPr>
              <a:t>í</a:t>
            </a:r>
            <a:r>
              <a:rPr lang="en-US" sz="1350" dirty="0">
                <a:latin typeface="Whipsmart" panose="020B0502030203050204" pitchFamily="34" charset="0"/>
              </a:rPr>
              <a:t>v</a:t>
            </a:r>
          </a:p>
        </p:txBody>
      </p:sp>
      <p:sp>
        <p:nvSpPr>
          <p:cNvPr id="17" name="Rectangle 11"/>
          <p:cNvSpPr>
            <a:spLocks noChangeArrowheads="1"/>
          </p:cNvSpPr>
          <p:nvPr/>
        </p:nvSpPr>
        <p:spPr bwMode="auto">
          <a:xfrm>
            <a:off x="6772275" y="2634258"/>
            <a:ext cx="1885950" cy="1171575"/>
          </a:xfrm>
          <a:prstGeom prst="rect">
            <a:avLst/>
          </a:prstGeom>
          <a:solidFill>
            <a:srgbClr val="FFC000"/>
          </a:solidFill>
          <a:ln w="9525">
            <a:solidFill>
              <a:schemeClr val="tx1"/>
            </a:solidFill>
            <a:miter lim="800000"/>
            <a:headEnd/>
            <a:tailEnd/>
          </a:ln>
          <a:effectLst/>
        </p:spPr>
        <p:txBody>
          <a:bodyPr wrap="none" anchor="ctr"/>
          <a:lstStyle/>
          <a:p>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a:t>
            </a:r>
            <a:r>
              <a:rPr lang="hu-HU" sz="1350" dirty="0">
                <a:latin typeface="Courier New" panose="02070309020205020404" pitchFamily="49" charset="0"/>
                <a:cs typeface="Courier New" panose="02070309020205020404" pitchFamily="49" charset="0"/>
              </a:rPr>
              <a:t> </a:t>
            </a:r>
            <a:r>
              <a:rPr lang="en-US" sz="1350" dirty="0">
                <a:latin typeface="Courier New" panose="02070309020205020404" pitchFamily="49" charset="0"/>
                <a:cs typeface="Courier New" panose="02070309020205020404" pitchFamily="49" charset="0"/>
              </a:rPr>
              <a:t>a;</a:t>
            </a:r>
          </a:p>
          <a:p>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a:t>
            </a:r>
            <a:r>
              <a:rPr lang="hu-HU" sz="1350" dirty="0">
                <a:latin typeface="Courier New" panose="02070309020205020404" pitchFamily="49" charset="0"/>
                <a:cs typeface="Courier New" panose="02070309020205020404" pitchFamily="49" charset="0"/>
              </a:rPr>
              <a:t> </a:t>
            </a:r>
            <a:r>
              <a:rPr lang="en-US" sz="1350" dirty="0">
                <a:latin typeface="Courier New" panose="02070309020205020404" pitchFamily="49" charset="0"/>
                <a:cs typeface="Courier New" panose="02070309020205020404" pitchFamily="49" charset="0"/>
              </a:rPr>
              <a:t>b;</a:t>
            </a:r>
          </a:p>
          <a:p>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vec3 sum = </a:t>
            </a:r>
            <a:r>
              <a:rPr lang="en-US" sz="1350" dirty="0" err="1">
                <a:latin typeface="Courier New" panose="02070309020205020404" pitchFamily="49" charset="0"/>
                <a:cs typeface="Courier New" panose="02070309020205020404" pitchFamily="49" charset="0"/>
              </a:rPr>
              <a:t>a+b</a:t>
            </a:r>
            <a:r>
              <a:rPr lang="en-US" sz="1350" dirty="0">
                <a:latin typeface="Courier New" panose="02070309020205020404" pitchFamily="49" charset="0"/>
                <a:cs typeface="Courier New" panose="02070309020205020404" pitchFamily="49" charset="0"/>
              </a:rPr>
              <a:t>;</a:t>
            </a:r>
          </a:p>
        </p:txBody>
      </p:sp>
      <p:pic>
        <p:nvPicPr>
          <p:cNvPr id="20" name="Picture 1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423382" y="2019733"/>
            <a:ext cx="4406168" cy="349349"/>
          </a:xfrm>
          <a:prstGeom prst="rect">
            <a:avLst/>
          </a:prstGeom>
        </p:spPr>
      </p:pic>
      <p:pic>
        <p:nvPicPr>
          <p:cNvPr id="22" name="Picture 21"/>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384302" y="3852351"/>
            <a:ext cx="1832702" cy="246923"/>
          </a:xfrm>
          <a:prstGeom prst="rect">
            <a:avLst/>
          </a:prstGeom>
        </p:spPr>
      </p:pic>
      <p:pic>
        <p:nvPicPr>
          <p:cNvPr id="24" name="Picture 2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384301" y="4981662"/>
            <a:ext cx="3348980" cy="316427"/>
          </a:xfrm>
          <a:prstGeom prst="rect">
            <a:avLst/>
          </a:prstGeom>
        </p:spPr>
      </p:pic>
      <p:pic>
        <p:nvPicPr>
          <p:cNvPr id="26" name="Picture 2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2303248" y="3576820"/>
            <a:ext cx="144494" cy="146324"/>
          </a:xfrm>
          <a:prstGeom prst="rect">
            <a:avLst/>
          </a:prstGeom>
        </p:spPr>
      </p:pic>
      <p:pic>
        <p:nvPicPr>
          <p:cNvPr id="28" name="Picture 2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3148211" y="3567294"/>
            <a:ext cx="137178" cy="224974"/>
          </a:xfrm>
          <a:prstGeom prst="rect">
            <a:avLst/>
          </a:prstGeom>
        </p:spPr>
      </p:pic>
      <p:pic>
        <p:nvPicPr>
          <p:cNvPr id="30" name="Picture 2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2806180" y="4892953"/>
            <a:ext cx="684061" cy="246923"/>
          </a:xfrm>
          <a:prstGeom prst="rect">
            <a:avLst/>
          </a:prstGeom>
        </p:spPr>
      </p:pic>
    </p:spTree>
    <p:extLst>
      <p:ext uri="{BB962C8B-B14F-4D97-AF65-F5344CB8AC3E}">
        <p14:creationId xmlns:p14="http://schemas.microsoft.com/office/powerpoint/2010/main" val="324059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Vektorösszeadás</a:t>
            </a:r>
            <a:endParaRPr lang="en-US" dirty="0"/>
          </a:p>
        </p:txBody>
      </p:sp>
    </p:spTree>
    <p:extLst>
      <p:ext uri="{BB962C8B-B14F-4D97-AF65-F5344CB8AC3E}">
        <p14:creationId xmlns:p14="http://schemas.microsoft.com/office/powerpoint/2010/main" val="1834356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Vektorok</a:t>
            </a:r>
            <a:r>
              <a:rPr lang="en-US" dirty="0" smtClean="0"/>
              <a:t> k</a:t>
            </a:r>
            <a:r>
              <a:rPr lang="hu-HU" dirty="0" smtClean="0"/>
              <a:t>ülönbsége</a:t>
            </a:r>
            <a:endParaRPr lang="en-US" dirty="0"/>
          </a:p>
        </p:txBody>
      </p:sp>
      <p:sp>
        <p:nvSpPr>
          <p:cNvPr id="4"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5"/>
          <p:cNvSpPr>
            <a:spLocks noChangeShapeType="1"/>
          </p:cNvSpPr>
          <p:nvPr/>
        </p:nvSpPr>
        <p:spPr bwMode="auto">
          <a:xfrm flipV="1">
            <a:off x="1771650" y="3429000"/>
            <a:ext cx="914400" cy="2057400"/>
          </a:xfrm>
          <a:prstGeom prst="line">
            <a:avLst/>
          </a:prstGeom>
          <a:noFill/>
          <a:ln w="57150">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7" name="Line 6"/>
          <p:cNvSpPr>
            <a:spLocks noChangeShapeType="1"/>
          </p:cNvSpPr>
          <p:nvPr/>
        </p:nvSpPr>
        <p:spPr bwMode="auto">
          <a:xfrm flipV="1">
            <a:off x="1771650" y="4229100"/>
            <a:ext cx="2171700" cy="12573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10" name="Line 9"/>
          <p:cNvSpPr>
            <a:spLocks noChangeShapeType="1"/>
          </p:cNvSpPr>
          <p:nvPr/>
        </p:nvSpPr>
        <p:spPr bwMode="auto">
          <a:xfrm flipH="1" flipV="1">
            <a:off x="2686050" y="3429000"/>
            <a:ext cx="1257300" cy="8001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12" name="Rectangle 11"/>
          <p:cNvSpPr>
            <a:spLocks noChangeArrowheads="1"/>
          </p:cNvSpPr>
          <p:nvPr/>
        </p:nvSpPr>
        <p:spPr bwMode="auto">
          <a:xfrm>
            <a:off x="1943100" y="2800350"/>
            <a:ext cx="1143000" cy="4000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szempoz</a:t>
            </a:r>
            <a:r>
              <a:rPr lang="hu-HU" sz="1350" dirty="0">
                <a:latin typeface="Whipsmart" panose="020B0502030203050204" pitchFamily="34" charset="0"/>
              </a:rPr>
              <a:t>íció</a:t>
            </a:r>
            <a:endParaRPr lang="en-US" sz="1350" dirty="0">
              <a:latin typeface="Whipsmart" panose="020B0502030203050204" pitchFamily="34" charset="0"/>
            </a:endParaRPr>
          </a:p>
        </p:txBody>
      </p:sp>
      <p:sp>
        <p:nvSpPr>
          <p:cNvPr id="13" name="Rectangle 12"/>
          <p:cNvSpPr>
            <a:spLocks noChangeArrowheads="1"/>
          </p:cNvSpPr>
          <p:nvPr/>
        </p:nvSpPr>
        <p:spPr bwMode="auto">
          <a:xfrm>
            <a:off x="3771900" y="4572000"/>
            <a:ext cx="1600200" cy="7429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árnyalt felületi pont</a:t>
            </a:r>
          </a:p>
          <a:p>
            <a:pPr algn="ctr"/>
            <a:r>
              <a:rPr lang="hu-HU" sz="1350" dirty="0">
                <a:latin typeface="Whipsmart" panose="020B0502030203050204" pitchFamily="34" charset="0"/>
              </a:rPr>
              <a:t>pozíciója</a:t>
            </a:r>
            <a:endParaRPr lang="en-US" sz="1350" dirty="0">
              <a:latin typeface="Whipsmart" panose="020B0502030203050204" pitchFamily="34" charset="0"/>
            </a:endParaRPr>
          </a:p>
        </p:txBody>
      </p:sp>
      <p:sp>
        <p:nvSpPr>
          <p:cNvPr id="14" name="Rectangle 13"/>
          <p:cNvSpPr>
            <a:spLocks noChangeArrowheads="1"/>
          </p:cNvSpPr>
          <p:nvPr/>
        </p:nvSpPr>
        <p:spPr bwMode="auto">
          <a:xfrm>
            <a:off x="3714750" y="2971800"/>
            <a:ext cx="1600200" cy="7429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nézeti irány</a:t>
            </a:r>
          </a:p>
          <a:p>
            <a:pPr algn="ctr"/>
            <a:r>
              <a:rPr lang="hu-HU" sz="1350" dirty="0">
                <a:latin typeface="Whipsmart" panose="020B0502030203050204" pitchFamily="34" charset="0"/>
              </a:rPr>
              <a:t>(normaizálatlan)</a:t>
            </a:r>
            <a:endParaRPr lang="en-US" sz="1350" dirty="0">
              <a:latin typeface="Whipsmart" panose="020B0502030203050204" pitchFamily="34" charset="0"/>
            </a:endParaRPr>
          </a:p>
        </p:txBody>
      </p:sp>
      <p:sp>
        <p:nvSpPr>
          <p:cNvPr id="17" name="Rectangle 11"/>
          <p:cNvSpPr>
            <a:spLocks noChangeArrowheads="1"/>
          </p:cNvSpPr>
          <p:nvPr/>
        </p:nvSpPr>
        <p:spPr bwMode="auto">
          <a:xfrm>
            <a:off x="6415293" y="3000375"/>
            <a:ext cx="2192927" cy="1428750"/>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vec3</a:t>
            </a:r>
            <a:r>
              <a:rPr lang="hu-HU" sz="1350" dirty="0">
                <a:latin typeface="Courier New" panose="02070309020205020404" pitchFamily="49" charset="0"/>
                <a:cs typeface="Courier New" panose="02070309020205020404" pitchFamily="49" charset="0"/>
              </a:rPr>
              <a:t> </a:t>
            </a:r>
            <a:r>
              <a:rPr lang="en-US" sz="1350" dirty="0">
                <a:latin typeface="Courier New" panose="02070309020205020404" pitchFamily="49" charset="0"/>
                <a:cs typeface="Courier New" panose="02070309020205020404" pitchFamily="49" charset="0"/>
              </a:rPr>
              <a:t>pos;</a:t>
            </a:r>
          </a:p>
          <a:p>
            <a:r>
              <a:rPr lang="en-US" sz="1350" dirty="0">
                <a:latin typeface="Courier New" panose="02070309020205020404" pitchFamily="49" charset="0"/>
                <a:cs typeface="Courier New" panose="02070309020205020404" pitchFamily="49" charset="0"/>
              </a:rPr>
              <a:t>vec3 </a:t>
            </a:r>
            <a:r>
              <a:rPr lang="en-US" sz="1350" dirty="0" err="1">
                <a:latin typeface="Courier New" panose="02070309020205020404" pitchFamily="49" charset="0"/>
                <a:cs typeface="Courier New" panose="02070309020205020404" pitchFamily="49" charset="0"/>
              </a:rPr>
              <a:t>eyePos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vec3 </a:t>
            </a:r>
            <a:r>
              <a:rPr lang="en-US" sz="1350" dirty="0" err="1">
                <a:latin typeface="Courier New" panose="02070309020205020404" pitchFamily="49" charset="0"/>
                <a:cs typeface="Courier New" panose="02070309020205020404" pitchFamily="49" charset="0"/>
              </a:rPr>
              <a:t>viewDiff</a:t>
            </a:r>
            <a:r>
              <a:rPr lang="en-US" sz="1350" dirty="0">
                <a:latin typeface="Courier New" panose="02070309020205020404" pitchFamily="49" charset="0"/>
                <a:cs typeface="Courier New" panose="02070309020205020404" pitchFamily="49" charset="0"/>
              </a:rPr>
              <a:t> = </a:t>
            </a:r>
          </a:p>
          <a:p>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eyePos</a:t>
            </a:r>
            <a:r>
              <a:rPr lang="en-US" sz="1350" dirty="0">
                <a:latin typeface="Courier New" panose="02070309020205020404" pitchFamily="49" charset="0"/>
                <a:cs typeface="Courier New" panose="02070309020205020404" pitchFamily="49" charset="0"/>
              </a:rPr>
              <a:t> – pos;</a:t>
            </a:r>
            <a:endParaRPr lang="hu-HU" sz="1350" dirty="0">
              <a:latin typeface="Courier New" panose="02070309020205020404" pitchFamily="49" charset="0"/>
              <a:cs typeface="Courier New" panose="02070309020205020404" pitchFamily="49" charset="0"/>
            </a:endParaRPr>
          </a:p>
        </p:txBody>
      </p:sp>
      <p:pic>
        <p:nvPicPr>
          <p:cNvPr id="21" name="Picture 2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285234" y="3487243"/>
            <a:ext cx="122546" cy="146324"/>
          </a:xfrm>
          <a:prstGeom prst="rect">
            <a:avLst/>
          </a:prstGeom>
        </p:spPr>
      </p:pic>
      <p:pic>
        <p:nvPicPr>
          <p:cNvPr id="23" name="Picture 2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896090" y="3357563"/>
            <a:ext cx="665770" cy="146324"/>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924460" y="4309529"/>
            <a:ext cx="155468" cy="146324"/>
          </a:xfrm>
          <a:prstGeom prst="rect">
            <a:avLst/>
          </a:prstGeom>
        </p:spPr>
      </p:pic>
      <p:pic>
        <p:nvPicPr>
          <p:cNvPr id="27" name="Picture 2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109153" y="2074777"/>
            <a:ext cx="2634297" cy="187250"/>
          </a:xfrm>
          <a:prstGeom prst="rect">
            <a:avLst/>
          </a:prstGeom>
        </p:spPr>
      </p:pic>
      <p:pic>
        <p:nvPicPr>
          <p:cNvPr id="29" name="Picture 28"/>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561860" y="2407792"/>
            <a:ext cx="4369573" cy="349349"/>
          </a:xfrm>
          <a:prstGeom prst="rect">
            <a:avLst/>
          </a:prstGeom>
        </p:spPr>
      </p:pic>
    </p:spTree>
    <p:extLst>
      <p:ext uri="{BB962C8B-B14F-4D97-AF65-F5344CB8AC3E}">
        <p14:creationId xmlns:p14="http://schemas.microsoft.com/office/powerpoint/2010/main" val="270059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Vektorhossz</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4171950"/>
            <a:ext cx="2114550" cy="131445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0" name="Rectangle 11"/>
          <p:cNvSpPr>
            <a:spLocks noChangeArrowheads="1"/>
          </p:cNvSpPr>
          <p:nvPr/>
        </p:nvSpPr>
        <p:spPr bwMode="auto">
          <a:xfrm>
            <a:off x="5303519" y="3314700"/>
            <a:ext cx="3056709" cy="857250"/>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float </a:t>
            </a:r>
            <a:r>
              <a:rPr lang="hu-HU" sz="1350" dirty="0" err="1">
                <a:latin typeface="Courier New" panose="02070309020205020404" pitchFamily="49" charset="0"/>
                <a:cs typeface="Courier New" panose="02070309020205020404" pitchFamily="49" charset="0"/>
              </a:rPr>
              <a:t>eye</a:t>
            </a:r>
            <a:r>
              <a:rPr lang="en-US" sz="1350" dirty="0">
                <a:latin typeface="Courier New" panose="02070309020205020404" pitchFamily="49" charset="0"/>
                <a:cs typeface="Courier New" panose="02070309020205020404" pitchFamily="49" charset="0"/>
              </a:rPr>
              <a:t>Dist =</a:t>
            </a:r>
          </a:p>
          <a:p>
            <a:r>
              <a:rPr lang="en-US" sz="1350"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rPr>
              <a:t>length</a:t>
            </a:r>
            <a:r>
              <a:rPr lang="en-US" sz="1350" dirty="0">
                <a:latin typeface="Courier New" panose="02070309020205020404" pitchFamily="49" charset="0"/>
                <a:cs typeface="Courier New" panose="02070309020205020404" pitchFamily="49" charset="0"/>
              </a:rPr>
              <a:t>(</a:t>
            </a:r>
            <a:r>
              <a:rPr lang="en-US" sz="1350" dirty="0" err="1">
                <a:latin typeface="Courier New" panose="02070309020205020404" pitchFamily="49" charset="0"/>
                <a:cs typeface="Courier New" panose="02070309020205020404" pitchFamily="49" charset="0"/>
              </a:rPr>
              <a:t>viewDiff</a:t>
            </a:r>
            <a:r>
              <a:rPr lang="en-US" sz="1350" dirty="0">
                <a:latin typeface="Courier New" panose="02070309020205020404" pitchFamily="49" charset="0"/>
                <a:cs typeface="Courier New" panose="02070309020205020404" pitchFamily="49" charset="0"/>
              </a:rPr>
              <a:t>);</a:t>
            </a:r>
          </a:p>
        </p:txBody>
      </p:sp>
      <p:sp>
        <p:nvSpPr>
          <p:cNvPr id="12" name="AutoShape 8"/>
          <p:cNvSpPr>
            <a:spLocks/>
          </p:cNvSpPr>
          <p:nvPr/>
        </p:nvSpPr>
        <p:spPr bwMode="auto">
          <a:xfrm rot="3481956">
            <a:off x="2615804" y="3439716"/>
            <a:ext cx="285750" cy="2457450"/>
          </a:xfrm>
          <a:prstGeom prst="leftBrace">
            <a:avLst>
              <a:gd name="adj1" fmla="val 71667"/>
              <a:gd name="adj2" fmla="val 50000"/>
            </a:avLst>
          </a:prstGeom>
          <a:noFill/>
          <a:ln w="9525">
            <a:solidFill>
              <a:schemeClr val="tx1"/>
            </a:solidFill>
            <a:round/>
            <a:headEnd/>
            <a:tailEnd/>
          </a:ln>
          <a:effectLst/>
        </p:spPr>
        <p:txBody>
          <a:bodyPr wrap="none" anchor="ctr"/>
          <a:lstStyle/>
          <a:p>
            <a:endParaRPr lang="en-US" sz="1350" dirty="0">
              <a:latin typeface="Whipsmart" panose="020B0502030203050204" pitchFamily="34" charset="0"/>
            </a:endParaRP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37019" y="4201773"/>
            <a:ext cx="287161" cy="316427"/>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886200" y="4286824"/>
            <a:ext cx="149982" cy="146324"/>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513796" y="2406434"/>
            <a:ext cx="3579448" cy="363982"/>
          </a:xfrm>
          <a:prstGeom prst="rect">
            <a:avLst/>
          </a:prstGeom>
        </p:spPr>
      </p:pic>
    </p:spTree>
    <p:extLst>
      <p:ext uri="{BB962C8B-B14F-4D97-AF65-F5344CB8AC3E}">
        <p14:creationId xmlns:p14="http://schemas.microsoft.com/office/powerpoint/2010/main" val="17064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Sk</a:t>
            </a:r>
            <a:r>
              <a:rPr lang="hu-HU" dirty="0" smtClean="0"/>
              <a:t>álázás </a:t>
            </a:r>
            <a:r>
              <a:rPr lang="en-US" dirty="0" smtClean="0"/>
              <a:t>(</a:t>
            </a:r>
            <a:r>
              <a:rPr lang="hu-HU" dirty="0" smtClean="0"/>
              <a:t>vektor szorzása skalárral</a:t>
            </a:r>
            <a:r>
              <a:rPr lang="en-US" dirty="0" smtClean="0"/>
              <a:t>)</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4171950"/>
            <a:ext cx="2114550" cy="13144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6" name="Text Box 6"/>
          <p:cNvSpPr txBox="1">
            <a:spLocks noChangeArrowheads="1"/>
          </p:cNvSpPr>
          <p:nvPr/>
        </p:nvSpPr>
        <p:spPr bwMode="auto">
          <a:xfrm>
            <a:off x="3771900" y="4171951"/>
            <a:ext cx="287258" cy="369332"/>
          </a:xfrm>
          <a:prstGeom prst="rect">
            <a:avLst/>
          </a:prstGeom>
          <a:noFill/>
          <a:ln w="9525">
            <a:noFill/>
            <a:miter lim="800000"/>
            <a:headEnd/>
            <a:tailEnd/>
          </a:ln>
          <a:effectLst/>
        </p:spPr>
        <p:txBody>
          <a:bodyPr wrap="none">
            <a:spAutoFit/>
          </a:bodyPr>
          <a:lstStyle/>
          <a:p>
            <a:r>
              <a:rPr lang="hu-HU" b="1" i="1" dirty="0">
                <a:latin typeface="Times New Roman" panose="02020603050405020304" pitchFamily="18" charset="0"/>
                <a:cs typeface="Times New Roman" panose="02020603050405020304" pitchFamily="18" charset="0"/>
              </a:rPr>
              <a:t>v</a:t>
            </a:r>
            <a:endParaRPr lang="en-US" b="1" i="1" dirty="0">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5886449" y="3075965"/>
            <a:ext cx="2526030" cy="1134836"/>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vec3 v;</a:t>
            </a:r>
          </a:p>
          <a:p>
            <a:r>
              <a:rPr lang="en-US" sz="1350" dirty="0">
                <a:latin typeface="Courier New" panose="02070309020205020404" pitchFamily="49" charset="0"/>
                <a:cs typeface="Courier New" panose="02070309020205020404" pitchFamily="49" charset="0"/>
              </a:rPr>
              <a:t>float s = 1.5;</a:t>
            </a:r>
          </a:p>
          <a:p>
            <a:r>
              <a:rPr lang="en-US" sz="1350" dirty="0">
                <a:latin typeface="Courier New" panose="02070309020205020404" pitchFamily="49" charset="0"/>
                <a:cs typeface="Courier New" panose="02070309020205020404" pitchFamily="49" charset="0"/>
              </a:rPr>
              <a:t>vec3 </a:t>
            </a:r>
            <a:r>
              <a:rPr lang="en-US" sz="1350" dirty="0" err="1">
                <a:latin typeface="Courier New" panose="02070309020205020404" pitchFamily="49" charset="0"/>
                <a:cs typeface="Courier New" panose="02070309020205020404" pitchFamily="49" charset="0"/>
              </a:rPr>
              <a:t>vScaled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v * s;</a:t>
            </a:r>
          </a:p>
        </p:txBody>
      </p:sp>
      <p:sp>
        <p:nvSpPr>
          <p:cNvPr id="13" name="Line 5"/>
          <p:cNvSpPr>
            <a:spLocks noChangeShapeType="1"/>
          </p:cNvSpPr>
          <p:nvPr/>
        </p:nvSpPr>
        <p:spPr bwMode="auto">
          <a:xfrm flipV="1">
            <a:off x="1771651" y="3444255"/>
            <a:ext cx="3293510" cy="204214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a:latin typeface="Whipsmart" panose="020B0502030203050204" pitchFamily="34" charset="0"/>
            </a:endParaRPr>
          </a:p>
        </p:txBody>
      </p:sp>
      <p:sp>
        <p:nvSpPr>
          <p:cNvPr id="14" name="Text Box 6"/>
          <p:cNvSpPr txBox="1">
            <a:spLocks noChangeArrowheads="1"/>
          </p:cNvSpPr>
          <p:nvPr/>
        </p:nvSpPr>
        <p:spPr bwMode="auto">
          <a:xfrm>
            <a:off x="4734300" y="3118695"/>
            <a:ext cx="377026" cy="369332"/>
          </a:xfrm>
          <a:prstGeom prst="rect">
            <a:avLst/>
          </a:prstGeom>
          <a:noFill/>
          <a:ln w="9525">
            <a:noFill/>
            <a:miter lim="800000"/>
            <a:headEnd/>
            <a:tailEnd/>
          </a:ln>
          <a:effectLst/>
        </p:spPr>
        <p:txBody>
          <a:bodyPr wrap="none">
            <a:spAutoFit/>
          </a:bodyPr>
          <a:lstStyle/>
          <a:p>
            <a:r>
              <a:rPr lang="en-US" i="1" dirty="0">
                <a:latin typeface="Times New Roman" panose="02020603050405020304" pitchFamily="18" charset="0"/>
                <a:cs typeface="Times New Roman" panose="02020603050405020304" pitchFamily="18" charset="0"/>
              </a:rPr>
              <a:t>s</a:t>
            </a:r>
            <a:r>
              <a:rPr lang="hu-HU" b="1" i="1" dirty="0">
                <a:latin typeface="Times New Roman" panose="02020603050405020304" pitchFamily="18" charset="0"/>
                <a:cs typeface="Times New Roman" panose="02020603050405020304" pitchFamily="18" charset="0"/>
              </a:rPr>
              <a:t>v</a:t>
            </a:r>
            <a:endParaRPr lang="en-US" b="1" i="1" dirty="0">
              <a:latin typeface="Times New Roman" panose="02020603050405020304" pitchFamily="18" charset="0"/>
              <a:cs typeface="Times New Roman" panose="02020603050405020304" pitchFamily="18" charset="0"/>
            </a:endParaRPr>
          </a:p>
        </p:txBody>
      </p:sp>
      <p:sp>
        <p:nvSpPr>
          <p:cNvPr id="16" name="Rectangle 11"/>
          <p:cNvSpPr>
            <a:spLocks noChangeArrowheads="1"/>
          </p:cNvSpPr>
          <p:nvPr/>
        </p:nvSpPr>
        <p:spPr bwMode="auto">
          <a:xfrm>
            <a:off x="4157659" y="4556442"/>
            <a:ext cx="1826660" cy="4122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disztribut</a:t>
            </a:r>
            <a:r>
              <a:rPr lang="hu-HU" sz="1350" dirty="0">
                <a:latin typeface="Whipsmart" panose="020B0502030203050204" pitchFamily="34" charset="0"/>
              </a:rPr>
              <a:t>ív az összeadásra</a:t>
            </a:r>
            <a:endParaRPr lang="en-US" sz="1350" dirty="0">
              <a:latin typeface="Whipsmart" panose="020B0502030203050204" pitchFamily="34" charset="0"/>
            </a:endParaRPr>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012591" y="2390098"/>
            <a:ext cx="2672240" cy="349349"/>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338160" y="5093446"/>
            <a:ext cx="3096578" cy="316427"/>
          </a:xfrm>
          <a:prstGeom prst="rect">
            <a:avLst/>
          </a:prstGeom>
        </p:spPr>
      </p:pic>
    </p:spTree>
    <p:extLst>
      <p:ext uri="{BB962C8B-B14F-4D97-AF65-F5344CB8AC3E}">
        <p14:creationId xmlns:p14="http://schemas.microsoft.com/office/powerpoint/2010/main" val="28533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Normaliz</a:t>
            </a:r>
            <a:r>
              <a:rPr lang="hu-HU" dirty="0" smtClean="0"/>
              <a:t>álás</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25400">
            <a:solidFill>
              <a:srgbClr val="0070C0"/>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1771650" y="4229100"/>
            <a:ext cx="2171700" cy="125730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9" name="Line 9"/>
          <p:cNvSpPr>
            <a:spLocks noChangeShapeType="1"/>
          </p:cNvSpPr>
          <p:nvPr/>
        </p:nvSpPr>
        <p:spPr bwMode="auto">
          <a:xfrm flipH="1" flipV="1">
            <a:off x="2686050" y="3429000"/>
            <a:ext cx="1257300" cy="800100"/>
          </a:xfrm>
          <a:prstGeom prst="line">
            <a:avLst/>
          </a:prstGeom>
          <a:noFill/>
          <a:ln w="25400">
            <a:solidFill>
              <a:srgbClr val="FF0000"/>
            </a:solidFill>
            <a:round/>
            <a:headEnd/>
            <a:tailEnd type="triangle" w="med" len="med"/>
          </a:ln>
          <a:effectLst/>
        </p:spPr>
        <p:txBody>
          <a:bodyPr/>
          <a:lstStyle/>
          <a:p>
            <a:endParaRPr lang="en-US" sz="1350" dirty="0">
              <a:latin typeface="Whipsmart" panose="020B0502030203050204" pitchFamily="34" charset="0"/>
            </a:endParaRPr>
          </a:p>
        </p:txBody>
      </p:sp>
      <p:sp>
        <p:nvSpPr>
          <p:cNvPr id="12" name="Rectangle 12"/>
          <p:cNvSpPr>
            <a:spLocks noChangeArrowheads="1"/>
          </p:cNvSpPr>
          <p:nvPr/>
        </p:nvSpPr>
        <p:spPr bwMode="auto">
          <a:xfrm>
            <a:off x="3430667" y="2731532"/>
            <a:ext cx="1600200" cy="7429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nézeti irány</a:t>
            </a:r>
          </a:p>
          <a:p>
            <a:pPr algn="ctr"/>
            <a:r>
              <a:rPr lang="hu-HU" sz="1350" dirty="0">
                <a:latin typeface="Whipsmart" panose="020B0502030203050204" pitchFamily="34" charset="0"/>
              </a:rPr>
              <a:t>(normal</a:t>
            </a:r>
            <a:r>
              <a:rPr lang="en-US" sz="1350" dirty="0" err="1">
                <a:latin typeface="Whipsmart" panose="020B0502030203050204" pitchFamily="34" charset="0"/>
              </a:rPr>
              <a:t>iz</a:t>
            </a:r>
            <a:r>
              <a:rPr lang="hu-HU" sz="1350" dirty="0">
                <a:latin typeface="Whipsmart" panose="020B0502030203050204" pitchFamily="34" charset="0"/>
              </a:rPr>
              <a:t>ált)</a:t>
            </a:r>
            <a:endParaRPr lang="en-US" sz="1350" dirty="0">
              <a:latin typeface="Whipsmart" panose="020B0502030203050204" pitchFamily="34" charset="0"/>
            </a:endParaRPr>
          </a:p>
        </p:txBody>
      </p:sp>
      <p:sp>
        <p:nvSpPr>
          <p:cNvPr id="14" name="Line 14"/>
          <p:cNvSpPr>
            <a:spLocks noChangeShapeType="1"/>
          </p:cNvSpPr>
          <p:nvPr/>
        </p:nvSpPr>
        <p:spPr bwMode="auto">
          <a:xfrm flipH="1" flipV="1">
            <a:off x="3486150" y="3943350"/>
            <a:ext cx="457200" cy="285750"/>
          </a:xfrm>
          <a:prstGeom prst="line">
            <a:avLst/>
          </a:prstGeom>
          <a:noFill/>
          <a:ln w="63500">
            <a:solidFill>
              <a:srgbClr val="FF0000"/>
            </a:solidFill>
            <a:round/>
            <a:headEnd/>
            <a:tailEnd type="triangle" w="med" len="med"/>
          </a:ln>
          <a:effectLst/>
        </p:spPr>
        <p:txBody>
          <a:bodyPr/>
          <a:lstStyle/>
          <a:p>
            <a:endParaRPr lang="en-US" sz="1350" dirty="0">
              <a:latin typeface="Whipsmart" panose="020B0502030203050204" pitchFamily="34" charset="0"/>
            </a:endParaRPr>
          </a:p>
        </p:txBody>
      </p:sp>
      <p:sp>
        <p:nvSpPr>
          <p:cNvPr id="16" name="Rectangle 11"/>
          <p:cNvSpPr>
            <a:spLocks noChangeArrowheads="1"/>
          </p:cNvSpPr>
          <p:nvPr/>
        </p:nvSpPr>
        <p:spPr bwMode="auto">
          <a:xfrm>
            <a:off x="6059568" y="1318580"/>
            <a:ext cx="2800350" cy="2046683"/>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float </a:t>
            </a:r>
            <a:r>
              <a:rPr lang="hu-HU" sz="1350" dirty="0" err="1">
                <a:latin typeface="Courier New" panose="02070309020205020404" pitchFamily="49" charset="0"/>
                <a:cs typeface="Courier New" panose="02070309020205020404" pitchFamily="49" charset="0"/>
              </a:rPr>
              <a:t>eye</a:t>
            </a:r>
            <a:r>
              <a:rPr lang="en-US" sz="1350" dirty="0">
                <a:latin typeface="Courier New" panose="02070309020205020404" pitchFamily="49" charset="0"/>
                <a:cs typeface="Courier New" panose="02070309020205020404" pitchFamily="49" charset="0"/>
              </a:rPr>
              <a:t>Dist =</a:t>
            </a:r>
          </a:p>
          <a:p>
            <a:r>
              <a:rPr lang="en-US" sz="1350" dirty="0">
                <a:latin typeface="Courier New" panose="02070309020205020404" pitchFamily="49" charset="0"/>
                <a:cs typeface="Courier New" panose="02070309020205020404" pitchFamily="49" charset="0"/>
              </a:rPr>
              <a:t>	length(</a:t>
            </a:r>
            <a:r>
              <a:rPr lang="en-US" sz="1350" dirty="0" err="1">
                <a:latin typeface="Courier New" panose="02070309020205020404" pitchFamily="49" charset="0"/>
                <a:cs typeface="Courier New" panose="02070309020205020404" pitchFamily="49" charset="0"/>
              </a:rPr>
              <a:t>viewDiff</a:t>
            </a:r>
            <a:r>
              <a:rPr lang="en-US" sz="1350" dirty="0">
                <a:latin typeface="Courier New" panose="02070309020205020404" pitchFamily="49" charset="0"/>
                <a:cs typeface="Courier New" panose="02070309020205020404" pitchFamily="49" charset="0"/>
              </a:rPr>
              <a:t>);</a:t>
            </a:r>
          </a:p>
          <a:p>
            <a:r>
              <a:rPr lang="hu-HU" sz="1350" dirty="0">
                <a:latin typeface="Courier New" panose="02070309020205020404" pitchFamily="49" charset="0"/>
                <a:cs typeface="Courier New" panose="02070309020205020404" pitchFamily="49" charset="0"/>
              </a:rPr>
              <a:t>vec3 viewDir </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viewDiff</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eyeDist</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OR</a:t>
            </a:r>
          </a:p>
          <a:p>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 </a:t>
            </a:r>
            <a:r>
              <a:rPr lang="en-US" sz="1350" dirty="0" err="1">
                <a:latin typeface="Courier New" panose="02070309020205020404" pitchFamily="49" charset="0"/>
                <a:cs typeface="Courier New" panose="02070309020205020404" pitchFamily="49" charset="0"/>
              </a:rPr>
              <a:t>viewDir</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normalize(</a:t>
            </a:r>
            <a:r>
              <a:rPr lang="en-US" sz="1350" dirty="0" err="1">
                <a:latin typeface="Courier New" panose="02070309020205020404" pitchFamily="49" charset="0"/>
                <a:cs typeface="Courier New" panose="02070309020205020404" pitchFamily="49" charset="0"/>
              </a:rPr>
              <a:t>viewDiff</a:t>
            </a:r>
            <a:r>
              <a:rPr lang="en-US" sz="1350" dirty="0">
                <a:latin typeface="Courier New" panose="02070309020205020404" pitchFamily="49" charset="0"/>
                <a:cs typeface="Courier New" panose="02070309020205020404" pitchFamily="49" charset="0"/>
              </a:rPr>
              <a:t>);</a:t>
            </a:r>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85234" y="3487243"/>
            <a:ext cx="122546" cy="146324"/>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714750" y="3590629"/>
            <a:ext cx="3043519" cy="634682"/>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924460" y="4309529"/>
            <a:ext cx="155468" cy="146324"/>
          </a:xfrm>
          <a:prstGeom prst="rect">
            <a:avLst/>
          </a:prstGeom>
        </p:spPr>
      </p:pic>
      <p:sp>
        <p:nvSpPr>
          <p:cNvPr id="20" name="Rectangle 19"/>
          <p:cNvSpPr>
            <a:spLocks noChangeArrowheads="1"/>
          </p:cNvSpPr>
          <p:nvPr/>
        </p:nvSpPr>
        <p:spPr bwMode="auto">
          <a:xfrm>
            <a:off x="1943100" y="2800350"/>
            <a:ext cx="1143000" cy="4000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szempoz</a:t>
            </a:r>
            <a:r>
              <a:rPr lang="hu-HU" sz="1350" dirty="0">
                <a:latin typeface="Whipsmart" panose="020B0502030203050204" pitchFamily="34" charset="0"/>
              </a:rPr>
              <a:t>íció</a:t>
            </a:r>
            <a:endParaRPr lang="en-US" sz="1350" dirty="0">
              <a:latin typeface="Whipsmart" panose="020B0502030203050204" pitchFamily="34" charset="0"/>
            </a:endParaRPr>
          </a:p>
        </p:txBody>
      </p:sp>
      <p:sp>
        <p:nvSpPr>
          <p:cNvPr id="21" name="Rectangle 20"/>
          <p:cNvSpPr>
            <a:spLocks noChangeArrowheads="1"/>
          </p:cNvSpPr>
          <p:nvPr/>
        </p:nvSpPr>
        <p:spPr bwMode="auto">
          <a:xfrm>
            <a:off x="3771900" y="4572000"/>
            <a:ext cx="1600200" cy="74295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árnyalt felületi pont</a:t>
            </a:r>
          </a:p>
          <a:p>
            <a:pPr algn="ctr"/>
            <a:r>
              <a:rPr lang="hu-HU" sz="1350" dirty="0">
                <a:latin typeface="Whipsmart" panose="020B0502030203050204" pitchFamily="34" charset="0"/>
              </a:rPr>
              <a:t>pozíciója</a:t>
            </a:r>
            <a:endParaRPr lang="en-US" sz="1350" dirty="0">
              <a:latin typeface="Whipsmart" panose="020B0502030203050204" pitchFamily="34" charset="0"/>
            </a:endParaRPr>
          </a:p>
        </p:txBody>
      </p:sp>
    </p:spTree>
    <p:extLst>
      <p:ext uri="{BB962C8B-B14F-4D97-AF65-F5344CB8AC3E}">
        <p14:creationId xmlns:p14="http://schemas.microsoft.com/office/powerpoint/2010/main" val="27189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Skalárszorzat</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254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1771650" y="4229100"/>
            <a:ext cx="2171700" cy="125730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0" name="Rectangle 10"/>
          <p:cNvSpPr>
            <a:spLocks noChangeArrowheads="1"/>
          </p:cNvSpPr>
          <p:nvPr/>
        </p:nvSpPr>
        <p:spPr bwMode="auto">
          <a:xfrm>
            <a:off x="4572000" y="2457450"/>
            <a:ext cx="1143000" cy="4572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skal</a:t>
            </a:r>
            <a:r>
              <a:rPr lang="hu-HU" sz="1350" dirty="0">
                <a:latin typeface="Whipsmart" panose="020B0502030203050204" pitchFamily="34" charset="0"/>
              </a:rPr>
              <a:t>ár</a:t>
            </a:r>
            <a:endParaRPr lang="en-US" sz="1350" dirty="0">
              <a:latin typeface="Whipsmart" panose="020B0502030203050204" pitchFamily="34" charset="0"/>
            </a:endParaRPr>
          </a:p>
        </p:txBody>
      </p:sp>
      <p:sp>
        <p:nvSpPr>
          <p:cNvPr id="14" name="Rectangle 11"/>
          <p:cNvSpPr>
            <a:spLocks noChangeArrowheads="1"/>
          </p:cNvSpPr>
          <p:nvPr/>
        </p:nvSpPr>
        <p:spPr bwMode="auto">
          <a:xfrm>
            <a:off x="4972050" y="3829050"/>
            <a:ext cx="2857500" cy="1200150"/>
          </a:xfrm>
          <a:prstGeom prst="rect">
            <a:avLst/>
          </a:prstGeom>
          <a:solidFill>
            <a:srgbClr val="FFC000"/>
          </a:solidFill>
          <a:ln w="9525">
            <a:solidFill>
              <a:schemeClr val="tx1"/>
            </a:solidFill>
            <a:miter lim="800000"/>
            <a:headEnd/>
            <a:tailEnd/>
          </a:ln>
          <a:effectLst/>
        </p:spPr>
        <p:txBody>
          <a:bodyPr wrap="none" anchor="ctr"/>
          <a:lstStyle/>
          <a:p>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 a = </a:t>
            </a:r>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3(1, 1, 0);</a:t>
            </a:r>
          </a:p>
          <a:p>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 b = </a:t>
            </a:r>
            <a:r>
              <a:rPr lang="hu-HU" sz="1350" dirty="0">
                <a:latin typeface="Courier New" panose="02070309020205020404" pitchFamily="49" charset="0"/>
                <a:cs typeface="Courier New" panose="02070309020205020404" pitchFamily="49" charset="0"/>
              </a:rPr>
              <a:t>vec</a:t>
            </a:r>
            <a:r>
              <a:rPr lang="en-US" sz="1350" dirty="0">
                <a:latin typeface="Courier New" panose="02070309020205020404" pitchFamily="49" charset="0"/>
                <a:cs typeface="Courier New" panose="02070309020205020404" pitchFamily="49" charset="0"/>
              </a:rPr>
              <a:t>3(3, 0, 5);</a:t>
            </a:r>
          </a:p>
          <a:p>
            <a:r>
              <a:rPr lang="hu-HU" sz="1350" dirty="0" err="1">
                <a:latin typeface="Courier New" panose="02070309020205020404" pitchFamily="49" charset="0"/>
                <a:cs typeface="Courier New" panose="02070309020205020404" pitchFamily="49" charset="0"/>
              </a:rPr>
              <a:t>float</a:t>
            </a:r>
            <a:r>
              <a:rPr lang="hu-HU" sz="1350" dirty="0">
                <a:latin typeface="Courier New" panose="02070309020205020404" pitchFamily="49" charset="0"/>
                <a:cs typeface="Courier New" panose="02070309020205020404" pitchFamily="49" charset="0"/>
              </a:rPr>
              <a:t> ab </a:t>
            </a:r>
            <a:r>
              <a:rPr lang="en-US" sz="1350" dirty="0">
                <a:latin typeface="Courier New" panose="02070309020205020404" pitchFamily="49" charset="0"/>
                <a:cs typeface="Courier New" panose="02070309020205020404" pitchFamily="49" charset="0"/>
              </a:rPr>
              <a:t>= dot(a, b);</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328054" y="3579657"/>
            <a:ext cx="144494" cy="146324"/>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029074" y="4255407"/>
            <a:ext cx="137178" cy="224974"/>
          </a:xfrm>
          <a:prstGeom prst="rect">
            <a:avLst/>
          </a:prstGeom>
        </p:spPr>
      </p:pic>
      <p:sp>
        <p:nvSpPr>
          <p:cNvPr id="17" name="Arc 16"/>
          <p:cNvSpPr/>
          <p:nvPr/>
        </p:nvSpPr>
        <p:spPr>
          <a:xfrm>
            <a:off x="720489" y="4435239"/>
            <a:ext cx="2102320" cy="2102320"/>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sz="1350">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265866" y="4777142"/>
            <a:ext cx="124375" cy="217658"/>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166253" y="3239806"/>
            <a:ext cx="3374581" cy="332888"/>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097663" y="2001699"/>
            <a:ext cx="2366780" cy="316426"/>
          </a:xfrm>
          <a:prstGeom prst="rect">
            <a:avLst/>
          </a:prstGeom>
        </p:spPr>
      </p:pic>
    </p:spTree>
    <p:extLst>
      <p:ext uri="{BB962C8B-B14F-4D97-AF65-F5344CB8AC3E}">
        <p14:creationId xmlns:p14="http://schemas.microsoft.com/office/powerpoint/2010/main" val="250145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Eukleidész</a:t>
            </a:r>
            <a:endParaRPr lang="en-US" dirty="0"/>
          </a:p>
        </p:txBody>
      </p:sp>
      <p:pic>
        <p:nvPicPr>
          <p:cNvPr id="5122" name="Picture 2" descr="http://etc.usf.edu/clipart/1200/1258/Euclid_1_l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0" y="2402803"/>
            <a:ext cx="2824163" cy="348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978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Skalárszorzat használata</a:t>
            </a:r>
            <a:r>
              <a:rPr lang="en-US" dirty="0" smtClean="0"/>
              <a:t>:</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254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1771650" y="3886200"/>
            <a:ext cx="2686050" cy="160020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2" name="Line 12"/>
          <p:cNvSpPr>
            <a:spLocks noChangeShapeType="1"/>
          </p:cNvSpPr>
          <p:nvPr/>
        </p:nvSpPr>
        <p:spPr bwMode="auto">
          <a:xfrm flipH="1" flipV="1">
            <a:off x="2686050" y="3429000"/>
            <a:ext cx="628650" cy="1143000"/>
          </a:xfrm>
          <a:prstGeom prst="line">
            <a:avLst/>
          </a:prstGeom>
          <a:noFill/>
          <a:ln w="38100">
            <a:solidFill>
              <a:srgbClr val="FF0000"/>
            </a:solidFill>
            <a:round/>
            <a:headEnd/>
            <a:tailEnd type="triangle" w="med" len="med"/>
          </a:ln>
          <a:effectLst/>
        </p:spPr>
        <p:txBody>
          <a:bodyPr/>
          <a:lstStyle/>
          <a:p>
            <a:endParaRPr lang="en-US" sz="1350" dirty="0">
              <a:latin typeface="Whipsmart" panose="020B0502030203050204" pitchFamily="34" charset="0"/>
            </a:endParaRPr>
          </a:p>
        </p:txBody>
      </p:sp>
      <p:sp>
        <p:nvSpPr>
          <p:cNvPr id="14" name="Line 14"/>
          <p:cNvSpPr>
            <a:spLocks noChangeShapeType="1"/>
          </p:cNvSpPr>
          <p:nvPr/>
        </p:nvSpPr>
        <p:spPr bwMode="auto">
          <a:xfrm flipV="1">
            <a:off x="1771650" y="4572000"/>
            <a:ext cx="1543050" cy="914400"/>
          </a:xfrm>
          <a:prstGeom prst="line">
            <a:avLst/>
          </a:prstGeom>
          <a:noFill/>
          <a:ln w="38100">
            <a:solidFill>
              <a:srgbClr val="FF0000"/>
            </a:solidFill>
            <a:round/>
            <a:headEnd/>
            <a:tailEnd type="triangle" w="med" len="med"/>
          </a:ln>
          <a:effectLst/>
        </p:spPr>
        <p:txBody>
          <a:bodyPr/>
          <a:lstStyle/>
          <a:p>
            <a:endParaRPr lang="en-US" sz="1350" dirty="0">
              <a:latin typeface="Whipsmart" panose="020B0502030203050204" pitchFamily="34" charset="0"/>
            </a:endParaRPr>
          </a:p>
        </p:txBody>
      </p:sp>
      <p:sp>
        <p:nvSpPr>
          <p:cNvPr id="15" name="Line 15"/>
          <p:cNvSpPr>
            <a:spLocks noChangeShapeType="1"/>
          </p:cNvSpPr>
          <p:nvPr/>
        </p:nvSpPr>
        <p:spPr bwMode="auto">
          <a:xfrm flipV="1">
            <a:off x="1771650" y="5143500"/>
            <a:ext cx="571500" cy="342900"/>
          </a:xfrm>
          <a:prstGeom prst="line">
            <a:avLst/>
          </a:prstGeom>
          <a:noFill/>
          <a:ln w="508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9" name="AutoShape 19"/>
          <p:cNvSpPr>
            <a:spLocks noChangeArrowheads="1"/>
          </p:cNvSpPr>
          <p:nvPr/>
        </p:nvSpPr>
        <p:spPr bwMode="auto">
          <a:xfrm>
            <a:off x="2089468" y="2112571"/>
            <a:ext cx="1462088" cy="453629"/>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Pitagorasz</a:t>
            </a:r>
            <a:endParaRPr lang="en-US" sz="1350" dirty="0">
              <a:latin typeface="Whipsmart" panose="020B0502030203050204" pitchFamily="34" charset="0"/>
            </a:endParaRPr>
          </a:p>
        </p:txBody>
      </p:sp>
      <p:sp>
        <p:nvSpPr>
          <p:cNvPr id="20" name="AutoShape 20"/>
          <p:cNvSpPr>
            <a:spLocks noChangeArrowheads="1"/>
          </p:cNvSpPr>
          <p:nvPr/>
        </p:nvSpPr>
        <p:spPr bwMode="auto">
          <a:xfrm>
            <a:off x="4020291" y="2055757"/>
            <a:ext cx="1314450" cy="453629"/>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sz="1350"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6272213" y="2295014"/>
            <a:ext cx="1314450" cy="3429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skal</a:t>
            </a:r>
            <a:r>
              <a:rPr lang="hu-HU" sz="1350" dirty="0">
                <a:latin typeface="Whipsmart" panose="020B0502030203050204" pitchFamily="34" charset="0"/>
              </a:rPr>
              <a:t>árszorzat</a:t>
            </a:r>
            <a:endParaRPr lang="en-US" sz="1350" dirty="0">
              <a:latin typeface="Whipsmart" panose="020B0502030203050204" pitchFamily="34" charset="0"/>
            </a:endParaRPr>
          </a:p>
        </p:txBody>
      </p:sp>
      <p:pic>
        <p:nvPicPr>
          <p:cNvPr id="24" name="Picture 23"/>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798997" y="1448234"/>
            <a:ext cx="3246802" cy="382273"/>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353884" y="3552415"/>
            <a:ext cx="149982" cy="146324"/>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275234" y="5224067"/>
            <a:ext cx="153641" cy="210341"/>
          </a:xfrm>
          <a:prstGeom prst="rect">
            <a:avLst/>
          </a:prstGeom>
        </p:spPr>
      </p:pic>
      <p:sp>
        <p:nvSpPr>
          <p:cNvPr id="28" name="Arc 27"/>
          <p:cNvSpPr/>
          <p:nvPr/>
        </p:nvSpPr>
        <p:spPr>
          <a:xfrm>
            <a:off x="720489" y="4435239"/>
            <a:ext cx="2102320" cy="2102320"/>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sz="1350">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2265866" y="4777142"/>
            <a:ext cx="124375" cy="217658"/>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3140828" y="4738093"/>
            <a:ext cx="248751" cy="278016"/>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3114675" y="3921820"/>
            <a:ext cx="332888" cy="204854"/>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2954232" y="2840717"/>
            <a:ext cx="4761018" cy="559691"/>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238543" y="2130669"/>
            <a:ext cx="877946" cy="316427"/>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5334741" y="4613134"/>
            <a:ext cx="1424831" cy="559691"/>
          </a:xfrm>
          <a:prstGeom prst="rect">
            <a:avLst/>
          </a:prstGeom>
        </p:spPr>
      </p:pic>
    </p:spTree>
    <p:extLst>
      <p:ext uri="{BB962C8B-B14F-4D97-AF65-F5344CB8AC3E}">
        <p14:creationId xmlns:p14="http://schemas.microsoft.com/office/powerpoint/2010/main" val="360334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1281763" y="2892407"/>
            <a:ext cx="184731" cy="300082"/>
          </a:xfrm>
          <a:prstGeom prst="rect">
            <a:avLst/>
          </a:prstGeom>
          <a:noFill/>
          <a:ln w="12700">
            <a:noFill/>
            <a:miter lim="800000"/>
            <a:headEnd/>
            <a:tailEnd/>
          </a:ln>
        </p:spPr>
        <p:txBody>
          <a:bodyPr wrap="none">
            <a:spAutoFit/>
          </a:bodyPr>
          <a:lstStyle/>
          <a:p>
            <a:endParaRPr lang="es-ES_tradnl" sz="1350"/>
          </a:p>
        </p:txBody>
      </p:sp>
      <p:sp>
        <p:nvSpPr>
          <p:cNvPr id="13317" name="Line 5"/>
          <p:cNvSpPr>
            <a:spLocks noChangeShapeType="1"/>
          </p:cNvSpPr>
          <p:nvPr/>
        </p:nvSpPr>
        <p:spPr bwMode="auto">
          <a:xfrm flipH="1" flipV="1">
            <a:off x="1416302" y="3151964"/>
            <a:ext cx="1143000" cy="685800"/>
          </a:xfrm>
          <a:prstGeom prst="line">
            <a:avLst/>
          </a:prstGeom>
          <a:noFill/>
          <a:ln w="38100">
            <a:solidFill>
              <a:schemeClr val="hlink"/>
            </a:solidFill>
            <a:round/>
            <a:headEnd type="stealth" w="lg" len="lg"/>
            <a:tailEnd/>
          </a:ln>
        </p:spPr>
        <p:txBody>
          <a:bodyPr wrap="none" anchor="ctr"/>
          <a:lstStyle/>
          <a:p>
            <a:endParaRPr lang="en-US" sz="1350"/>
          </a:p>
        </p:txBody>
      </p:sp>
      <p:sp>
        <p:nvSpPr>
          <p:cNvPr id="13318" name="Line 6"/>
          <p:cNvSpPr>
            <a:spLocks noChangeShapeType="1"/>
          </p:cNvSpPr>
          <p:nvPr/>
        </p:nvSpPr>
        <p:spPr bwMode="auto">
          <a:xfrm flipH="1">
            <a:off x="2550968" y="3147201"/>
            <a:ext cx="1143000" cy="685800"/>
          </a:xfrm>
          <a:prstGeom prst="line">
            <a:avLst/>
          </a:prstGeom>
          <a:noFill/>
          <a:ln w="38100">
            <a:solidFill>
              <a:schemeClr val="hlink"/>
            </a:solidFill>
            <a:round/>
            <a:headEnd type="stealth" w="lg" len="lg"/>
            <a:tailEnd/>
          </a:ln>
        </p:spPr>
        <p:txBody>
          <a:bodyPr wrap="none" anchor="ctr"/>
          <a:lstStyle/>
          <a:p>
            <a:endParaRPr lang="en-US" sz="1350"/>
          </a:p>
        </p:txBody>
      </p:sp>
      <p:sp>
        <p:nvSpPr>
          <p:cNvPr id="13319" name="Line 7"/>
          <p:cNvSpPr>
            <a:spLocks noChangeShapeType="1"/>
          </p:cNvSpPr>
          <p:nvPr/>
        </p:nvSpPr>
        <p:spPr bwMode="auto">
          <a:xfrm>
            <a:off x="1122218" y="3833001"/>
            <a:ext cx="2800350" cy="0"/>
          </a:xfrm>
          <a:prstGeom prst="line">
            <a:avLst/>
          </a:prstGeom>
          <a:noFill/>
          <a:ln w="57150">
            <a:solidFill>
              <a:schemeClr val="tx1"/>
            </a:solidFill>
            <a:round/>
            <a:headEnd/>
            <a:tailEnd/>
          </a:ln>
        </p:spPr>
        <p:txBody>
          <a:bodyPr wrap="none" anchor="ctr"/>
          <a:lstStyle/>
          <a:p>
            <a:endParaRPr lang="en-US" sz="1350"/>
          </a:p>
        </p:txBody>
      </p:sp>
      <p:sp>
        <p:nvSpPr>
          <p:cNvPr id="13320" name="Line 8"/>
          <p:cNvSpPr>
            <a:spLocks noChangeShapeType="1"/>
          </p:cNvSpPr>
          <p:nvPr/>
        </p:nvSpPr>
        <p:spPr bwMode="auto">
          <a:xfrm flipV="1">
            <a:off x="2550968" y="2504264"/>
            <a:ext cx="0" cy="1314450"/>
          </a:xfrm>
          <a:prstGeom prst="line">
            <a:avLst/>
          </a:prstGeom>
          <a:noFill/>
          <a:ln w="12700">
            <a:solidFill>
              <a:schemeClr val="tx1"/>
            </a:solidFill>
            <a:round/>
            <a:headEnd/>
            <a:tailEnd type="triangle" w="med" len="med"/>
          </a:ln>
        </p:spPr>
        <p:txBody>
          <a:bodyPr wrap="none" anchor="ctr"/>
          <a:lstStyle/>
          <a:p>
            <a:endParaRPr lang="en-US" sz="1350"/>
          </a:p>
        </p:txBody>
      </p:sp>
      <p:sp>
        <p:nvSpPr>
          <p:cNvPr id="401417" name="Line 9"/>
          <p:cNvSpPr>
            <a:spLocks noChangeShapeType="1"/>
          </p:cNvSpPr>
          <p:nvPr/>
        </p:nvSpPr>
        <p:spPr bwMode="auto">
          <a:xfrm flipH="1">
            <a:off x="1407968" y="3147201"/>
            <a:ext cx="1143000" cy="0"/>
          </a:xfrm>
          <a:prstGeom prst="line">
            <a:avLst/>
          </a:prstGeom>
          <a:noFill/>
          <a:ln w="12700">
            <a:solidFill>
              <a:schemeClr val="tx1"/>
            </a:solidFill>
            <a:round/>
            <a:headEnd type="triangle" w="med" len="med"/>
            <a:tailEnd/>
          </a:ln>
        </p:spPr>
        <p:txBody>
          <a:bodyPr wrap="none" anchor="ctr"/>
          <a:lstStyle/>
          <a:p>
            <a:endParaRPr lang="en-US" sz="1350"/>
          </a:p>
        </p:txBody>
      </p:sp>
      <p:sp>
        <p:nvSpPr>
          <p:cNvPr id="401418" name="Line 10"/>
          <p:cNvSpPr>
            <a:spLocks noChangeShapeType="1"/>
          </p:cNvSpPr>
          <p:nvPr/>
        </p:nvSpPr>
        <p:spPr bwMode="auto">
          <a:xfrm flipH="1">
            <a:off x="2565255" y="3147201"/>
            <a:ext cx="1128713" cy="0"/>
          </a:xfrm>
          <a:prstGeom prst="line">
            <a:avLst/>
          </a:prstGeom>
          <a:noFill/>
          <a:ln w="12700">
            <a:solidFill>
              <a:schemeClr val="tx1"/>
            </a:solidFill>
            <a:round/>
            <a:headEnd type="triangle" w="med" len="med"/>
            <a:tailEnd/>
          </a:ln>
        </p:spPr>
        <p:txBody>
          <a:bodyPr wrap="none" anchor="ctr"/>
          <a:lstStyle/>
          <a:p>
            <a:endParaRPr lang="en-US" sz="1350"/>
          </a:p>
        </p:txBody>
      </p:sp>
      <p:sp>
        <p:nvSpPr>
          <p:cNvPr id="401419" name="Line 11"/>
          <p:cNvSpPr>
            <a:spLocks noChangeShapeType="1"/>
          </p:cNvSpPr>
          <p:nvPr/>
        </p:nvSpPr>
        <p:spPr bwMode="auto">
          <a:xfrm flipH="1" flipV="1">
            <a:off x="2548368" y="3147202"/>
            <a:ext cx="2600" cy="628649"/>
          </a:xfrm>
          <a:prstGeom prst="line">
            <a:avLst/>
          </a:prstGeom>
          <a:noFill/>
          <a:ln w="12700">
            <a:solidFill>
              <a:schemeClr val="tx1"/>
            </a:solidFill>
            <a:round/>
            <a:headEnd/>
            <a:tailEnd type="triangle" w="med" len="med"/>
          </a:ln>
        </p:spPr>
        <p:txBody>
          <a:bodyPr wrap="none" anchor="ctr"/>
          <a:lstStyle/>
          <a:p>
            <a:endParaRPr lang="en-US" sz="1350"/>
          </a:p>
        </p:txBody>
      </p:sp>
      <p:sp>
        <p:nvSpPr>
          <p:cNvPr id="2" name="Title 1"/>
          <p:cNvSpPr>
            <a:spLocks noGrp="1"/>
          </p:cNvSpPr>
          <p:nvPr>
            <p:ph type="title"/>
          </p:nvPr>
        </p:nvSpPr>
        <p:spPr/>
        <p:txBody>
          <a:bodyPr/>
          <a:lstStyle/>
          <a:p>
            <a:r>
              <a:rPr lang="hu-HU" dirty="0" smtClean="0"/>
              <a:t>Példa: i</a:t>
            </a:r>
            <a:r>
              <a:rPr lang="en-US" dirty="0" smtClean="0"/>
              <a:t>de</a:t>
            </a:r>
            <a:r>
              <a:rPr lang="hu-HU" dirty="0" smtClean="0"/>
              <a:t>ális visszaverődés iránya</a:t>
            </a:r>
            <a:endParaRPr lang="en-US" dirty="0"/>
          </a:p>
        </p:txBody>
      </p:sp>
      <p:sp>
        <p:nvSpPr>
          <p:cNvPr id="27" name="Téglalap 4"/>
          <p:cNvSpPr/>
          <p:nvPr/>
        </p:nvSpPr>
        <p:spPr>
          <a:xfrm>
            <a:off x="4543425" y="2314575"/>
            <a:ext cx="3429000" cy="2057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hu-HU" sz="1500" b="1" dirty="0">
                <a:solidFill>
                  <a:schemeClr val="tx1"/>
                </a:solidFill>
                <a:latin typeface="Courier New" pitchFamily="49" charset="0"/>
                <a:cs typeface="Courier New" pitchFamily="49" charset="0"/>
              </a:rPr>
              <a:t>vec</a:t>
            </a:r>
            <a:r>
              <a:rPr lang="en-US" sz="1500" b="1" dirty="0">
                <a:solidFill>
                  <a:schemeClr val="tx1"/>
                </a:solidFill>
                <a:latin typeface="Courier New" pitchFamily="49" charset="0"/>
                <a:cs typeface="Courier New" pitchFamily="49" charset="0"/>
              </a:rPr>
              <a:t>3 reflect(</a:t>
            </a:r>
            <a:r>
              <a:rPr lang="hu-HU" sz="1500" b="1" dirty="0">
                <a:solidFill>
                  <a:schemeClr val="tx1"/>
                </a:solidFill>
                <a:latin typeface="Courier New" pitchFamily="49" charset="0"/>
                <a:cs typeface="Courier New" pitchFamily="49" charset="0"/>
              </a:rPr>
              <a:t>vec</a:t>
            </a:r>
            <a:r>
              <a:rPr lang="en-US" sz="1500" b="1" dirty="0">
                <a:solidFill>
                  <a:schemeClr val="tx1"/>
                </a:solidFill>
                <a:latin typeface="Courier New" pitchFamily="49" charset="0"/>
                <a:cs typeface="Courier New" pitchFamily="49" charset="0"/>
              </a:rPr>
              <a:t>3 </a:t>
            </a:r>
            <a:r>
              <a:rPr lang="en-US" sz="1500" b="1" dirty="0" err="1">
                <a:solidFill>
                  <a:schemeClr val="tx1"/>
                </a:solidFill>
                <a:latin typeface="Courier New" pitchFamily="49" charset="0"/>
                <a:cs typeface="Courier New" pitchFamily="49" charset="0"/>
              </a:rPr>
              <a:t>inDir</a:t>
            </a:r>
            <a:r>
              <a:rPr lang="en-US" sz="1500" b="1" dirty="0">
                <a:solidFill>
                  <a:schemeClr val="tx1"/>
                </a:solidFill>
                <a:latin typeface="Courier New" pitchFamily="49" charset="0"/>
                <a:cs typeface="Courier New" pitchFamily="49" charset="0"/>
              </a:rPr>
              <a:t>, </a:t>
            </a:r>
            <a:r>
              <a:rPr lang="hu-HU" sz="1500" b="1" dirty="0">
                <a:solidFill>
                  <a:schemeClr val="tx1"/>
                </a:solidFill>
                <a:latin typeface="Courier New" pitchFamily="49" charset="0"/>
                <a:cs typeface="Courier New" pitchFamily="49" charset="0"/>
              </a:rPr>
              <a:t>vec</a:t>
            </a:r>
            <a:r>
              <a:rPr lang="en-US" sz="1500" b="1" dirty="0">
                <a:solidFill>
                  <a:schemeClr val="tx1"/>
                </a:solidFill>
                <a:latin typeface="Courier New" pitchFamily="49" charset="0"/>
                <a:cs typeface="Courier New" pitchFamily="49" charset="0"/>
              </a:rPr>
              <a:t>3 normal)</a:t>
            </a:r>
          </a:p>
          <a:p>
            <a:r>
              <a:rPr lang="en-US" sz="1500" b="1" dirty="0">
                <a:solidFill>
                  <a:schemeClr val="tx1"/>
                </a:solidFill>
                <a:latin typeface="Courier New" pitchFamily="49" charset="0"/>
                <a:cs typeface="Courier New" pitchFamily="49" charset="0"/>
              </a:rPr>
              <a:t>{</a:t>
            </a:r>
          </a:p>
          <a:p>
            <a:r>
              <a:rPr lang="en-US" sz="1500" b="1" dirty="0">
                <a:solidFill>
                  <a:schemeClr val="tx1"/>
                </a:solidFill>
                <a:latin typeface="Courier New" pitchFamily="49" charset="0"/>
                <a:cs typeface="Courier New" pitchFamily="49" charset="0"/>
              </a:rPr>
              <a:t>  return</a:t>
            </a:r>
          </a:p>
          <a:p>
            <a:r>
              <a:rPr lang="en-US" sz="1500" b="1" dirty="0">
                <a:solidFill>
                  <a:schemeClr val="tx1"/>
                </a:solidFill>
                <a:latin typeface="Courier New" pitchFamily="49" charset="0"/>
                <a:cs typeface="Courier New" pitchFamily="49" charset="0"/>
              </a:rPr>
              <a:t>   </a:t>
            </a:r>
            <a:r>
              <a:rPr lang="en-US" sz="1500" b="1" dirty="0" err="1">
                <a:solidFill>
                  <a:schemeClr val="tx1"/>
                </a:solidFill>
                <a:latin typeface="Courier New" pitchFamily="49" charset="0"/>
                <a:cs typeface="Courier New" pitchFamily="49" charset="0"/>
              </a:rPr>
              <a:t>inDir</a:t>
            </a:r>
            <a:r>
              <a:rPr lang="en-US" sz="1500" b="1" dirty="0">
                <a:solidFill>
                  <a:schemeClr val="tx1"/>
                </a:solidFill>
                <a:latin typeface="Courier New" pitchFamily="49" charset="0"/>
                <a:cs typeface="Courier New" pitchFamily="49" charset="0"/>
              </a:rPr>
              <a:t> - normal *</a:t>
            </a:r>
          </a:p>
          <a:p>
            <a:r>
              <a:rPr lang="en-US" sz="1500" b="1" dirty="0">
                <a:solidFill>
                  <a:schemeClr val="tx1"/>
                </a:solidFill>
                <a:latin typeface="Courier New" pitchFamily="49" charset="0"/>
                <a:cs typeface="Courier New" pitchFamily="49" charset="0"/>
              </a:rPr>
              <a:t>   normal.dot(</a:t>
            </a:r>
            <a:r>
              <a:rPr lang="en-US" sz="1500" b="1" dirty="0" err="1">
                <a:solidFill>
                  <a:schemeClr val="tx1"/>
                </a:solidFill>
                <a:latin typeface="Courier New" pitchFamily="49" charset="0"/>
                <a:cs typeface="Courier New" pitchFamily="49" charset="0"/>
              </a:rPr>
              <a:t>inDir</a:t>
            </a:r>
            <a:r>
              <a:rPr lang="en-US" sz="1500" b="1" dirty="0">
                <a:solidFill>
                  <a:schemeClr val="tx1"/>
                </a:solidFill>
                <a:latin typeface="Courier New" pitchFamily="49" charset="0"/>
                <a:cs typeface="Courier New" pitchFamily="49" charset="0"/>
              </a:rPr>
              <a:t>) * 2;</a:t>
            </a:r>
          </a:p>
          <a:p>
            <a:r>
              <a:rPr lang="en-US" sz="1500" b="1" dirty="0">
                <a:solidFill>
                  <a:schemeClr val="tx1"/>
                </a:solidFill>
                <a:latin typeface="Courier New" pitchFamily="49" charset="0"/>
                <a:cs typeface="Courier New" pitchFamily="49" charset="0"/>
              </a:rPr>
              <a:t>};</a:t>
            </a:r>
          </a:p>
        </p:txBody>
      </p:sp>
      <p:pic>
        <p:nvPicPr>
          <p:cNvPr id="24" name="Picture 2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2641333" y="2388274"/>
            <a:ext cx="153641" cy="212171"/>
          </a:xfrm>
          <a:prstGeom prst="rect">
            <a:avLst/>
          </a:prstGeom>
        </p:spPr>
      </p:pic>
      <p:pic>
        <p:nvPicPr>
          <p:cNvPr id="25" name="Picture 24"/>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1418620" y="3309610"/>
            <a:ext cx="188393" cy="287162"/>
          </a:xfrm>
          <a:prstGeom prst="rect">
            <a:avLst/>
          </a:prstGeom>
        </p:spPr>
      </p:pic>
      <p:pic>
        <p:nvPicPr>
          <p:cNvPr id="26" name="Picture 25"/>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556336" y="3278407"/>
            <a:ext cx="250580" cy="327401"/>
          </a:xfrm>
          <a:prstGeom prst="rect">
            <a:avLst/>
          </a:prstGeom>
        </p:spPr>
      </p:pic>
      <p:pic>
        <p:nvPicPr>
          <p:cNvPr id="28" name="Picture 27"/>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510142" y="3927669"/>
            <a:ext cx="155470" cy="146324"/>
          </a:xfrm>
          <a:prstGeom prst="rect">
            <a:avLst/>
          </a:prstGeom>
        </p:spPr>
      </p:pic>
      <p:pic>
        <p:nvPicPr>
          <p:cNvPr id="29" name="Picture 28"/>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2357657" y="3528447"/>
            <a:ext cx="144495" cy="149983"/>
          </a:xfrm>
          <a:prstGeom prst="rect">
            <a:avLst/>
          </a:prstGeom>
        </p:spPr>
      </p:pic>
      <p:pic>
        <p:nvPicPr>
          <p:cNvPr id="30" name="Picture 29"/>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624210" y="3528447"/>
            <a:ext cx="144495" cy="149983"/>
          </a:xfrm>
          <a:prstGeom prst="rect">
            <a:avLst/>
          </a:prstGeom>
        </p:spPr>
      </p:pic>
      <p:pic>
        <p:nvPicPr>
          <p:cNvPr id="12" name="Picture 11"/>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082176" y="2783027"/>
            <a:ext cx="1395568" cy="309111"/>
          </a:xfrm>
          <a:prstGeom prst="rect">
            <a:avLst/>
          </a:prstGeom>
        </p:spPr>
      </p:pic>
      <p:pic>
        <p:nvPicPr>
          <p:cNvPr id="13" name="Picture 1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2639448" y="2787869"/>
            <a:ext cx="1395568" cy="309111"/>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584880" y="3174226"/>
            <a:ext cx="852340" cy="212171"/>
          </a:xfrm>
          <a:prstGeom prst="rect">
            <a:avLst/>
          </a:prstGeom>
        </p:spPr>
      </p:pic>
      <p:pic>
        <p:nvPicPr>
          <p:cNvPr id="5" name="Picture 4"/>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716507" y="4621150"/>
            <a:ext cx="1907703" cy="287162"/>
          </a:xfrm>
          <a:prstGeom prst="rect">
            <a:avLst/>
          </a:prstGeom>
        </p:spPr>
      </p:pic>
      <p:pic>
        <p:nvPicPr>
          <p:cNvPr id="14" name="Picture 13"/>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757883" y="5121379"/>
            <a:ext cx="5596906" cy="545060"/>
          </a:xfrm>
          <a:prstGeom prst="rect">
            <a:avLst/>
          </a:prstGeom>
        </p:spPr>
      </p:pic>
    </p:spTree>
    <p:extLst>
      <p:ext uri="{BB962C8B-B14F-4D97-AF65-F5344CB8AC3E}">
        <p14:creationId xmlns:p14="http://schemas.microsoft.com/office/powerpoint/2010/main" val="3847123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014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014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1418"/>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7" grpId="0" animBg="1"/>
      <p:bldP spid="401418" grpId="0" animBg="1"/>
      <p:bldP spid="4014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Skalárszorzat használata: két irány közötti szög cosinusa</a:t>
            </a:r>
            <a:endParaRPr lang="en-US" dirty="0"/>
          </a:p>
        </p:txBody>
      </p:sp>
      <p:sp>
        <p:nvSpPr>
          <p:cNvPr id="3" name="Line 3"/>
          <p:cNvSpPr>
            <a:spLocks noChangeShapeType="1"/>
          </p:cNvSpPr>
          <p:nvPr/>
        </p:nvSpPr>
        <p:spPr bwMode="auto">
          <a:xfrm flipV="1">
            <a:off x="1771650" y="2221923"/>
            <a:ext cx="0" cy="3493077"/>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254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1771650" y="3886200"/>
            <a:ext cx="2686050" cy="160020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2" name="Line 12"/>
          <p:cNvSpPr>
            <a:spLocks noChangeShapeType="1"/>
          </p:cNvSpPr>
          <p:nvPr/>
        </p:nvSpPr>
        <p:spPr bwMode="auto">
          <a:xfrm flipV="1">
            <a:off x="1771650" y="5086350"/>
            <a:ext cx="685800" cy="400050"/>
          </a:xfrm>
          <a:prstGeom prst="line">
            <a:avLst/>
          </a:prstGeom>
          <a:noFill/>
          <a:ln w="508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4" name="Line 14"/>
          <p:cNvSpPr>
            <a:spLocks noChangeShapeType="1"/>
          </p:cNvSpPr>
          <p:nvPr/>
        </p:nvSpPr>
        <p:spPr bwMode="auto">
          <a:xfrm flipV="1">
            <a:off x="1771650" y="4743450"/>
            <a:ext cx="342900" cy="742950"/>
          </a:xfrm>
          <a:prstGeom prst="line">
            <a:avLst/>
          </a:prstGeom>
          <a:noFill/>
          <a:ln w="508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15" name="AutoShape 15"/>
          <p:cNvSpPr>
            <a:spLocks noChangeArrowheads="1"/>
          </p:cNvSpPr>
          <p:nvPr/>
        </p:nvSpPr>
        <p:spPr bwMode="auto">
          <a:xfrm>
            <a:off x="2228850" y="2097057"/>
            <a:ext cx="2286000" cy="481888"/>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sz="1350"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954233" y="3006280"/>
            <a:ext cx="3350823" cy="362153"/>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482766" y="2145935"/>
            <a:ext cx="1609565" cy="362153"/>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67524" y="4608259"/>
            <a:ext cx="111572" cy="28716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393618" y="5178211"/>
            <a:ext cx="153641" cy="210341"/>
          </a:xfrm>
          <a:prstGeom prst="rect">
            <a:avLst/>
          </a:prstGeom>
        </p:spPr>
      </p:pic>
      <p:sp>
        <p:nvSpPr>
          <p:cNvPr id="25" name="Arc 24"/>
          <p:cNvSpPr/>
          <p:nvPr/>
        </p:nvSpPr>
        <p:spPr>
          <a:xfrm>
            <a:off x="720489" y="4435239"/>
            <a:ext cx="2102320" cy="2102320"/>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sz="1350">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265866" y="4777142"/>
            <a:ext cx="124375" cy="217658"/>
          </a:xfrm>
          <a:prstGeom prst="rect">
            <a:avLst/>
          </a:prstGeom>
        </p:spPr>
      </p:pic>
    </p:spTree>
    <p:extLst>
      <p:ext uri="{BB962C8B-B14F-4D97-AF65-F5344CB8AC3E}">
        <p14:creationId xmlns:p14="http://schemas.microsoft.com/office/powerpoint/2010/main" val="103769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67" descr="http://www.psdgraphics.com/file/glossy-light-bulb.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888" r="23761"/>
          <a:stretch/>
        </p:blipFill>
        <p:spPr bwMode="auto">
          <a:xfrm rot="10800000">
            <a:off x="4714363" y="2285637"/>
            <a:ext cx="401075" cy="624831"/>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en-US" dirty="0" smtClean="0"/>
              <a:t>P</a:t>
            </a:r>
            <a:r>
              <a:rPr lang="hu-HU" dirty="0" smtClean="0"/>
              <a:t>élda: fény beesési szögének cosinusa</a:t>
            </a:r>
            <a:endParaRPr lang="en-US" dirty="0"/>
          </a:p>
        </p:txBody>
      </p:sp>
      <p:sp>
        <p:nvSpPr>
          <p:cNvPr id="3" name="Line 2"/>
          <p:cNvSpPr>
            <a:spLocks noChangeShapeType="1"/>
          </p:cNvSpPr>
          <p:nvPr/>
        </p:nvSpPr>
        <p:spPr bwMode="auto">
          <a:xfrm flipV="1">
            <a:off x="3943350" y="4629150"/>
            <a:ext cx="571500" cy="342900"/>
          </a:xfrm>
          <a:prstGeom prst="line">
            <a:avLst/>
          </a:prstGeom>
          <a:noFill/>
          <a:ln w="1016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flipV="1">
            <a:off x="3943350" y="2343150"/>
            <a:ext cx="0" cy="28575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a:off x="2000250" y="4972050"/>
            <a:ext cx="48006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3943350" y="2914650"/>
            <a:ext cx="857250" cy="2057400"/>
          </a:xfrm>
          <a:prstGeom prst="line">
            <a:avLst/>
          </a:prstGeom>
          <a:noFill/>
          <a:ln w="25400">
            <a:solidFill>
              <a:srgbClr val="000080"/>
            </a:solidFill>
            <a:round/>
            <a:headEnd type="triangle" w="med" len="med"/>
            <a:tailEnd/>
          </a:ln>
          <a:effectLst/>
        </p:spPr>
        <p:txBody>
          <a:bodyPr/>
          <a:lstStyle/>
          <a:p>
            <a:endParaRPr lang="en-US" sz="1350" dirty="0">
              <a:latin typeface="Whipsmart" panose="020B0502030203050204" pitchFamily="34" charset="0"/>
            </a:endParaRPr>
          </a:p>
        </p:txBody>
      </p:sp>
      <p:sp>
        <p:nvSpPr>
          <p:cNvPr id="7" name="Line 7"/>
          <p:cNvSpPr>
            <a:spLocks noChangeShapeType="1"/>
          </p:cNvSpPr>
          <p:nvPr/>
        </p:nvSpPr>
        <p:spPr bwMode="auto">
          <a:xfrm flipV="1">
            <a:off x="3943350" y="3771900"/>
            <a:ext cx="2057400" cy="120015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6" name="Rectangle 16"/>
          <p:cNvSpPr>
            <a:spLocks noChangeArrowheads="1"/>
          </p:cNvSpPr>
          <p:nvPr/>
        </p:nvSpPr>
        <p:spPr bwMode="auto">
          <a:xfrm rot="3500169">
            <a:off x="2684265" y="4645224"/>
            <a:ext cx="1689497" cy="600075"/>
          </a:xfrm>
          <a:prstGeom prst="rect">
            <a:avLst/>
          </a:prstGeom>
          <a:solidFill>
            <a:srgbClr val="FF99CC"/>
          </a:solidFill>
          <a:ln w="76200">
            <a:solidFill>
              <a:srgbClr val="000000"/>
            </a:solidFill>
            <a:miter lim="800000"/>
            <a:headEnd/>
            <a:tailEnd/>
          </a:ln>
          <a:effectLst/>
        </p:spPr>
        <p:txBody>
          <a:bodyPr rot="10800000" vert="eaVert" wrap="none" anchor="ctr"/>
          <a:lstStyle/>
          <a:p>
            <a:pPr algn="ctr"/>
            <a:r>
              <a:rPr lang="hu-HU" sz="1350" b="1" dirty="0">
                <a:latin typeface="Whipsmart" panose="020B0502030203050204" pitchFamily="34" charset="0"/>
              </a:rPr>
              <a:t>felület</a:t>
            </a:r>
            <a:endParaRPr lang="en-US" sz="1350" b="1" dirty="0">
              <a:latin typeface="Whipsmart" panose="020B0502030203050204" pitchFamily="34" charset="0"/>
            </a:endParaRPr>
          </a:p>
        </p:txBody>
      </p:sp>
      <p:sp>
        <p:nvSpPr>
          <p:cNvPr id="23" name="Line 23"/>
          <p:cNvSpPr>
            <a:spLocks noChangeShapeType="1"/>
          </p:cNvSpPr>
          <p:nvPr/>
        </p:nvSpPr>
        <p:spPr bwMode="auto">
          <a:xfrm flipV="1">
            <a:off x="3943350" y="4400550"/>
            <a:ext cx="228600" cy="571500"/>
          </a:xfrm>
          <a:prstGeom prst="line">
            <a:avLst/>
          </a:prstGeom>
          <a:noFill/>
          <a:ln w="1016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25" name="Rectangle 11"/>
          <p:cNvSpPr>
            <a:spLocks noChangeArrowheads="1"/>
          </p:cNvSpPr>
          <p:nvPr/>
        </p:nvSpPr>
        <p:spPr bwMode="auto">
          <a:xfrm>
            <a:off x="5229225" y="2862858"/>
            <a:ext cx="3479346" cy="685800"/>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float </a:t>
            </a:r>
            <a:r>
              <a:rPr lang="en-US" sz="1350" dirty="0" err="1">
                <a:latin typeface="Courier New" panose="02070309020205020404" pitchFamily="49" charset="0"/>
                <a:cs typeface="Courier New" panose="02070309020205020404" pitchFamily="49" charset="0"/>
              </a:rPr>
              <a:t>cosTheta</a:t>
            </a:r>
            <a:r>
              <a:rPr lang="en-US" sz="1350" dirty="0">
                <a:latin typeface="Courier New" panose="02070309020205020404" pitchFamily="49" charset="0"/>
                <a:cs typeface="Courier New" panose="02070309020205020404" pitchFamily="49" charset="0"/>
              </a:rPr>
              <a:t> =</a:t>
            </a:r>
            <a:endParaRPr lang="hu-HU" sz="1350" dirty="0">
              <a:latin typeface="Courier New" panose="02070309020205020404" pitchFamily="49" charset="0"/>
              <a:cs typeface="Courier New" panose="02070309020205020404" pitchFamily="49" charset="0"/>
            </a:endParaRPr>
          </a:p>
          <a:p>
            <a:r>
              <a:rPr lang="hu-HU" sz="1350" dirty="0">
                <a:latin typeface="Courier New" panose="02070309020205020404" pitchFamily="49" charset="0"/>
                <a:cs typeface="Courier New" panose="02070309020205020404" pitchFamily="49" charset="0"/>
              </a:rPr>
              <a:t>	</a:t>
            </a:r>
            <a:r>
              <a:rPr lang="en-US" sz="1350" dirty="0">
                <a:latin typeface="Courier New" panose="02070309020205020404" pitchFamily="49" charset="0"/>
                <a:cs typeface="Courier New" panose="02070309020205020404" pitchFamily="49" charset="0"/>
              </a:rPr>
              <a:t> dot(</a:t>
            </a:r>
            <a:r>
              <a:rPr lang="en-US" sz="1350" dirty="0" err="1">
                <a:latin typeface="Courier New" panose="02070309020205020404" pitchFamily="49" charset="0"/>
                <a:cs typeface="Courier New" panose="02070309020205020404" pitchFamily="49" charset="0"/>
              </a:rPr>
              <a:t>lightDir</a:t>
            </a:r>
            <a:r>
              <a:rPr lang="en-US" sz="1350" dirty="0">
                <a:latin typeface="Courier New" panose="02070309020205020404" pitchFamily="49" charset="0"/>
                <a:cs typeface="Courier New" panose="02070309020205020404" pitchFamily="49" charset="0"/>
              </a:rPr>
              <a:t>, normal);</a:t>
            </a:r>
          </a:p>
        </p:txBody>
      </p:sp>
      <p:pic>
        <p:nvPicPr>
          <p:cNvPr id="20" name="Picture 19"/>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997660" y="4116348"/>
            <a:ext cx="111572" cy="287162"/>
          </a:xfrm>
          <a:prstGeom prst="rect">
            <a:avLst/>
          </a:prstGeom>
        </p:spPr>
      </p:pic>
      <p:pic>
        <p:nvPicPr>
          <p:cNvPr id="26" name="Picture 2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523755" y="4686301"/>
            <a:ext cx="153641" cy="210341"/>
          </a:xfrm>
          <a:prstGeom prst="rect">
            <a:avLst/>
          </a:prstGeom>
        </p:spPr>
      </p:pic>
      <p:sp>
        <p:nvSpPr>
          <p:cNvPr id="27" name="Arc 26"/>
          <p:cNvSpPr/>
          <p:nvPr/>
        </p:nvSpPr>
        <p:spPr>
          <a:xfrm>
            <a:off x="2847271" y="3943350"/>
            <a:ext cx="2102320" cy="2102320"/>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sz="1350">
              <a:latin typeface="Whipsmart" panose="020B0502030203050204" pitchFamily="34" charset="0"/>
            </a:endParaRPr>
          </a:p>
        </p:txBody>
      </p:sp>
      <p:pic>
        <p:nvPicPr>
          <p:cNvPr id="28" name="Picture 27"/>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392648" y="4285254"/>
            <a:ext cx="124375" cy="217658"/>
          </a:xfrm>
          <a:prstGeom prst="rect">
            <a:avLst/>
          </a:prstGeom>
        </p:spPr>
      </p:pic>
      <p:pic>
        <p:nvPicPr>
          <p:cNvPr id="13" name="Picture 1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276115" y="2412531"/>
            <a:ext cx="1571156" cy="288991"/>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857326" y="3015739"/>
            <a:ext cx="1102692" cy="307281"/>
          </a:xfrm>
          <a:prstGeom prst="rect">
            <a:avLst/>
          </a:prstGeom>
          <a:noFill/>
          <a:ln>
            <a:noFill/>
          </a:ln>
        </p:spPr>
      </p:pic>
      <p:pic>
        <p:nvPicPr>
          <p:cNvPr id="15" name="Picture 14"/>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811135" y="3428102"/>
            <a:ext cx="2378230" cy="195251"/>
          </a:xfrm>
          <a:prstGeom prst="rect">
            <a:avLst/>
          </a:prstGeom>
          <a:noFill/>
          <a:ln>
            <a:noFill/>
          </a:ln>
        </p:spPr>
      </p:pic>
      <p:pic>
        <p:nvPicPr>
          <p:cNvPr id="18" name="Picture 1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11135" y="3776730"/>
            <a:ext cx="2189379" cy="249665"/>
          </a:xfrm>
          <a:prstGeom prst="rect">
            <a:avLst/>
          </a:prstGeom>
          <a:noFill/>
          <a:ln>
            <a:noFill/>
          </a:ln>
        </p:spPr>
      </p:pic>
    </p:spTree>
    <p:extLst>
      <p:ext uri="{BB962C8B-B14F-4D97-AF65-F5344CB8AC3E}">
        <p14:creationId xmlns:p14="http://schemas.microsoft.com/office/powerpoint/2010/main" val="18059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Vektor hosszának négyzete</a:t>
            </a:r>
            <a:endParaRPr lang="en-US" dirty="0"/>
          </a:p>
        </p:txBody>
      </p:sp>
      <p:sp>
        <p:nvSpPr>
          <p:cNvPr id="17" name="Rectangle 11"/>
          <p:cNvSpPr>
            <a:spLocks noChangeArrowheads="1"/>
          </p:cNvSpPr>
          <p:nvPr/>
        </p:nvSpPr>
        <p:spPr bwMode="auto">
          <a:xfrm>
            <a:off x="2640480" y="3940382"/>
            <a:ext cx="3696788" cy="1021332"/>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vec3 a = float3(34, 435, 353);</a:t>
            </a:r>
          </a:p>
          <a:p>
            <a:r>
              <a:rPr lang="en-US" sz="1350" dirty="0">
                <a:latin typeface="Courier New" panose="02070309020205020404" pitchFamily="49" charset="0"/>
                <a:cs typeface="Courier New" panose="02070309020205020404" pitchFamily="49" charset="0"/>
              </a:rPr>
              <a:t>float a2 = dot(a, a);</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23606" y="2805557"/>
            <a:ext cx="3305097" cy="363983"/>
          </a:xfrm>
          <a:prstGeom prst="rect">
            <a:avLst/>
          </a:prstGeom>
        </p:spPr>
      </p:pic>
    </p:spTree>
    <p:extLst>
      <p:ext uri="{BB962C8B-B14F-4D97-AF65-F5344CB8AC3E}">
        <p14:creationId xmlns:p14="http://schemas.microsoft.com/office/powerpoint/2010/main" val="166506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Keresztszorzat</a:t>
            </a:r>
            <a:r>
              <a:rPr lang="en-US" dirty="0" smtClean="0"/>
              <a:t> (</a:t>
            </a:r>
            <a:r>
              <a:rPr lang="en-US" dirty="0" err="1" smtClean="0"/>
              <a:t>vektori</a:t>
            </a:r>
            <a:r>
              <a:rPr lang="hu-HU" dirty="0" smtClean="0"/>
              <a:t>ális szorzat</a:t>
            </a:r>
            <a:r>
              <a:rPr lang="en-US" dirty="0" smtClean="0"/>
              <a:t>)</a:t>
            </a:r>
            <a:endParaRPr lang="en-US" dirty="0"/>
          </a:p>
        </p:txBody>
      </p:sp>
      <p:sp>
        <p:nvSpPr>
          <p:cNvPr id="3" name="Line 3"/>
          <p:cNvSpPr>
            <a:spLocks noChangeShapeType="1"/>
          </p:cNvSpPr>
          <p:nvPr/>
        </p:nvSpPr>
        <p:spPr bwMode="auto">
          <a:xfrm flipV="1">
            <a:off x="1771650" y="1828800"/>
            <a:ext cx="0" cy="388620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4" name="Line 4"/>
          <p:cNvSpPr>
            <a:spLocks noChangeShapeType="1"/>
          </p:cNvSpPr>
          <p:nvPr/>
        </p:nvSpPr>
        <p:spPr bwMode="auto">
          <a:xfrm>
            <a:off x="1543050" y="5486400"/>
            <a:ext cx="6172200" cy="0"/>
          </a:xfrm>
          <a:prstGeom prst="line">
            <a:avLst/>
          </a:prstGeom>
          <a:noFill/>
          <a:ln w="9525">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5" name="Line 5"/>
          <p:cNvSpPr>
            <a:spLocks noChangeShapeType="1"/>
          </p:cNvSpPr>
          <p:nvPr/>
        </p:nvSpPr>
        <p:spPr bwMode="auto">
          <a:xfrm flipV="1">
            <a:off x="1771650" y="3429000"/>
            <a:ext cx="914400" cy="2057400"/>
          </a:xfrm>
          <a:prstGeom prst="line">
            <a:avLst/>
          </a:prstGeom>
          <a:noFill/>
          <a:ln w="25400">
            <a:solidFill>
              <a:srgbClr val="000080"/>
            </a:solidFill>
            <a:round/>
            <a:headEnd/>
            <a:tailEnd type="triangle" w="med" len="med"/>
          </a:ln>
          <a:effectLst/>
        </p:spPr>
        <p:txBody>
          <a:bodyPr/>
          <a:lstStyle/>
          <a:p>
            <a:endParaRPr lang="en-US" sz="1350" dirty="0">
              <a:latin typeface="Whipsmart" panose="020B0502030203050204" pitchFamily="34" charset="0"/>
            </a:endParaRPr>
          </a:p>
        </p:txBody>
      </p:sp>
      <p:sp>
        <p:nvSpPr>
          <p:cNvPr id="6" name="Line 6"/>
          <p:cNvSpPr>
            <a:spLocks noChangeShapeType="1"/>
          </p:cNvSpPr>
          <p:nvPr/>
        </p:nvSpPr>
        <p:spPr bwMode="auto">
          <a:xfrm flipV="1">
            <a:off x="1771650" y="4229100"/>
            <a:ext cx="2171700" cy="1257300"/>
          </a:xfrm>
          <a:prstGeom prst="line">
            <a:avLst/>
          </a:prstGeom>
          <a:noFill/>
          <a:ln w="25400">
            <a:solidFill>
              <a:schemeClr val="tx1"/>
            </a:solidFill>
            <a:round/>
            <a:headEnd/>
            <a:tailEnd type="triangle" w="med" len="med"/>
          </a:ln>
          <a:effectLst/>
        </p:spPr>
        <p:txBody>
          <a:bodyPr/>
          <a:lstStyle/>
          <a:p>
            <a:endParaRPr lang="en-US" sz="1350" dirty="0">
              <a:latin typeface="Whipsmart" panose="020B0502030203050204" pitchFamily="34" charset="0"/>
            </a:endParaRPr>
          </a:p>
        </p:txBody>
      </p:sp>
      <p:sp>
        <p:nvSpPr>
          <p:cNvPr id="12" name="Freeform 12"/>
          <p:cNvSpPr>
            <a:spLocks/>
          </p:cNvSpPr>
          <p:nvPr/>
        </p:nvSpPr>
        <p:spPr bwMode="auto">
          <a:xfrm>
            <a:off x="1371600" y="3714750"/>
            <a:ext cx="800100" cy="177165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sz="1350" dirty="0">
              <a:latin typeface="Whipsmart" panose="020B0502030203050204" pitchFamily="34" charset="0"/>
            </a:endParaRPr>
          </a:p>
        </p:txBody>
      </p:sp>
      <p:sp>
        <p:nvSpPr>
          <p:cNvPr id="19" name="Rectangle 11"/>
          <p:cNvSpPr>
            <a:spLocks noChangeArrowheads="1"/>
          </p:cNvSpPr>
          <p:nvPr/>
        </p:nvSpPr>
        <p:spPr bwMode="auto">
          <a:xfrm>
            <a:off x="4572000" y="4171951"/>
            <a:ext cx="2914650" cy="982267"/>
          </a:xfrm>
          <a:prstGeom prst="rect">
            <a:avLst/>
          </a:prstGeom>
          <a:solidFill>
            <a:srgbClr val="FFC000"/>
          </a:solidFill>
          <a:ln w="9525">
            <a:solidFill>
              <a:schemeClr val="tx1"/>
            </a:solidFill>
            <a:miter lim="800000"/>
            <a:headEnd/>
            <a:tailEnd/>
          </a:ln>
          <a:effectLst/>
        </p:spPr>
        <p:txBody>
          <a:bodyPr wrap="none" anchor="ctr"/>
          <a:lstStyle/>
          <a:p>
            <a:r>
              <a:rPr lang="en-US" sz="1350" dirty="0">
                <a:latin typeface="Courier New" panose="02070309020205020404" pitchFamily="49" charset="0"/>
                <a:cs typeface="Courier New" panose="02070309020205020404" pitchFamily="49" charset="0"/>
              </a:rPr>
              <a:t>vec3 a = float3(1, 1, 0);</a:t>
            </a:r>
          </a:p>
          <a:p>
            <a:r>
              <a:rPr lang="en-US" sz="1350" dirty="0">
                <a:latin typeface="Courier New" panose="02070309020205020404" pitchFamily="49" charset="0"/>
                <a:cs typeface="Courier New" panose="02070309020205020404" pitchFamily="49" charset="0"/>
              </a:rPr>
              <a:t>vec3 b = float3(3, 0, 5);</a:t>
            </a:r>
          </a:p>
          <a:p>
            <a:r>
              <a:rPr lang="en-US" sz="1350" dirty="0">
                <a:latin typeface="Courier New" panose="02070309020205020404" pitchFamily="49" charset="0"/>
                <a:cs typeface="Courier New" panose="02070309020205020404" pitchFamily="49" charset="0"/>
              </a:rPr>
              <a:t>vec3</a:t>
            </a:r>
            <a:r>
              <a:rPr lang="hu-HU" sz="1350" dirty="0">
                <a:latin typeface="Courier New" panose="02070309020205020404" pitchFamily="49" charset="0"/>
                <a:cs typeface="Courier New" panose="02070309020205020404" pitchFamily="49" charset="0"/>
              </a:rPr>
              <a:t> a</a:t>
            </a:r>
            <a:r>
              <a:rPr lang="en-US" sz="1350" dirty="0">
                <a:latin typeface="Courier New" panose="02070309020205020404" pitchFamily="49" charset="0"/>
                <a:cs typeface="Courier New" panose="02070309020205020404" pitchFamily="49" charset="0"/>
              </a:rPr>
              <a:t>x</a:t>
            </a:r>
            <a:r>
              <a:rPr lang="hu-HU" sz="1350" dirty="0">
                <a:latin typeface="Courier New" panose="02070309020205020404" pitchFamily="49" charset="0"/>
                <a:cs typeface="Courier New" panose="02070309020205020404" pitchFamily="49" charset="0"/>
              </a:rPr>
              <a:t>b </a:t>
            </a:r>
            <a:r>
              <a:rPr lang="en-US" sz="1350" dirty="0">
                <a:latin typeface="Courier New" panose="02070309020205020404" pitchFamily="49" charset="0"/>
                <a:cs typeface="Courier New" panose="02070309020205020404" pitchFamily="49" charset="0"/>
              </a:rPr>
              <a:t>= cross(a, b);</a:t>
            </a:r>
          </a:p>
        </p:txBody>
      </p:sp>
      <p:pic>
        <p:nvPicPr>
          <p:cNvPr id="25" name="Picture 2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2171701" y="2091184"/>
            <a:ext cx="6094403" cy="349350"/>
          </a:xfrm>
          <a:prstGeom prst="rect">
            <a:avLst/>
          </a:prstGeom>
        </p:spPr>
      </p:pic>
      <p:pic>
        <p:nvPicPr>
          <p:cNvPr id="26" name="Picture 25"/>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887352" y="2739520"/>
            <a:ext cx="2663101" cy="316427"/>
          </a:xfrm>
          <a:prstGeom prst="rect">
            <a:avLst/>
          </a:prstGeom>
        </p:spPr>
      </p:pic>
      <p:pic>
        <p:nvPicPr>
          <p:cNvPr id="28" name="Picture 27"/>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887352" y="3486151"/>
            <a:ext cx="1920506" cy="316427"/>
          </a:xfrm>
          <a:prstGeom prst="rect">
            <a:avLst/>
          </a:prstGeom>
        </p:spPr>
      </p:pic>
      <p:pic>
        <p:nvPicPr>
          <p:cNvPr id="30" name="Picture 2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163648" y="3481081"/>
            <a:ext cx="1915019" cy="316427"/>
          </a:xfrm>
          <a:prstGeom prst="rect">
            <a:avLst/>
          </a:prstGeom>
        </p:spPr>
      </p:pic>
      <p:sp>
        <p:nvSpPr>
          <p:cNvPr id="31" name="Arc 30"/>
          <p:cNvSpPr/>
          <p:nvPr/>
        </p:nvSpPr>
        <p:spPr>
          <a:xfrm>
            <a:off x="720489" y="4435239"/>
            <a:ext cx="2102320" cy="2102320"/>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sz="1350">
              <a:latin typeface="Whipsmart" panose="020B0502030203050204" pitchFamily="34" charset="0"/>
            </a:endParaRPr>
          </a:p>
        </p:txBody>
      </p:sp>
      <p:pic>
        <p:nvPicPr>
          <p:cNvPr id="32" name="Picture 3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2265866" y="4777142"/>
            <a:ext cx="124375" cy="217658"/>
          </a:xfrm>
          <a:prstGeom prst="rect">
            <a:avLst/>
          </a:prstGeom>
        </p:spPr>
      </p:pic>
      <p:pic>
        <p:nvPicPr>
          <p:cNvPr id="34" name="Picture 33"/>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1029568" y="3519265"/>
            <a:ext cx="684065" cy="224975"/>
          </a:xfrm>
          <a:prstGeom prst="rect">
            <a:avLst/>
          </a:prstGeom>
        </p:spPr>
      </p:pic>
      <p:pic>
        <p:nvPicPr>
          <p:cNvPr id="35" name="Picture 34"/>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2328054" y="3579657"/>
            <a:ext cx="144494" cy="146324"/>
          </a:xfrm>
          <a:prstGeom prst="rect">
            <a:avLst/>
          </a:prstGeom>
        </p:spPr>
      </p:pic>
      <p:pic>
        <p:nvPicPr>
          <p:cNvPr id="36" name="Picture 35"/>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029074" y="4255407"/>
            <a:ext cx="137178" cy="224974"/>
          </a:xfrm>
          <a:prstGeom prst="rect">
            <a:avLst/>
          </a:prstGeom>
        </p:spPr>
      </p:pic>
      <p:pic>
        <p:nvPicPr>
          <p:cNvPr id="38" name="Picture 37"/>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3529440" y="5625193"/>
            <a:ext cx="2085120" cy="224975"/>
          </a:xfrm>
          <a:prstGeom prst="rect">
            <a:avLst/>
          </a:prstGeom>
        </p:spPr>
      </p:pic>
    </p:spTree>
    <p:extLst>
      <p:ext uri="{BB962C8B-B14F-4D97-AF65-F5344CB8AC3E}">
        <p14:creationId xmlns:p14="http://schemas.microsoft.com/office/powerpoint/2010/main" val="373465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Keresztszorzat</a:t>
            </a:r>
            <a:r>
              <a:rPr lang="en-US" dirty="0" smtClean="0"/>
              <a:t> </a:t>
            </a:r>
            <a:r>
              <a:rPr lang="en-US" dirty="0" err="1" smtClean="0"/>
              <a:t>haszn</a:t>
            </a:r>
            <a:r>
              <a:rPr lang="hu-HU" dirty="0" smtClean="0"/>
              <a:t>álata</a:t>
            </a:r>
            <a:endParaRPr lang="en-US" dirty="0"/>
          </a:p>
        </p:txBody>
      </p:sp>
      <p:sp>
        <p:nvSpPr>
          <p:cNvPr id="3" name="Tartalom helye 2"/>
          <p:cNvSpPr>
            <a:spLocks noGrp="1"/>
          </p:cNvSpPr>
          <p:nvPr>
            <p:ph idx="1"/>
          </p:nvPr>
        </p:nvSpPr>
        <p:spPr/>
        <p:txBody>
          <a:bodyPr/>
          <a:lstStyle/>
          <a:p>
            <a:r>
              <a:rPr lang="hu-HU" dirty="0" smtClean="0"/>
              <a:t>merőleges keresése adott vektorra</a:t>
            </a:r>
          </a:p>
          <a:p>
            <a:pPr lvl="1"/>
            <a:r>
              <a:rPr lang="hu-HU" dirty="0" smtClean="0"/>
              <a:t>keresztszorozzuk egy nem párhuzamos vektorral</a:t>
            </a:r>
            <a:endParaRPr lang="en-US" dirty="0" smtClean="0"/>
          </a:p>
          <a:p>
            <a:r>
              <a:rPr lang="hu-HU" dirty="0" smtClean="0"/>
              <a:t>merőleges két vektorra</a:t>
            </a:r>
          </a:p>
          <a:p>
            <a:pPr lvl="1"/>
            <a:r>
              <a:rPr lang="hu-HU" dirty="0" smtClean="0"/>
              <a:t>keresztszorzatuk</a:t>
            </a:r>
          </a:p>
          <a:p>
            <a:pPr lvl="1"/>
            <a:r>
              <a:rPr lang="hu-HU" dirty="0" smtClean="0"/>
              <a:t>ha az operandusok nem normalizáltak vagy nem derékszögben állnak, az eredmény normalizálizálására szükség lehet</a:t>
            </a:r>
          </a:p>
          <a:p>
            <a:r>
              <a:rPr lang="hu-HU" dirty="0" smtClean="0"/>
              <a:t>Példa: parametrikus felület normálvektora</a:t>
            </a:r>
          </a:p>
          <a:p>
            <a:pPr lvl="1"/>
            <a:r>
              <a:rPr lang="hu-HU" dirty="0" smtClean="0"/>
              <a:t>két érintővektor (tangens, binormál) keresztszorzata</a:t>
            </a:r>
            <a:endParaRPr lang="en-US" dirty="0" smtClean="0"/>
          </a:p>
        </p:txBody>
      </p:sp>
    </p:spTree>
    <p:extLst>
      <p:ext uri="{BB962C8B-B14F-4D97-AF65-F5344CB8AC3E}">
        <p14:creationId xmlns:p14="http://schemas.microsoft.com/office/powerpoint/2010/main" val="3483382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5574770" y="3216452"/>
            <a:ext cx="401075" cy="6248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hu-HU" dirty="0" smtClean="0"/>
              <a:t>Elemenkénti (Hadamard) szorzat</a:t>
            </a:r>
            <a:endParaRPr lang="en-US" dirty="0"/>
          </a:p>
        </p:txBody>
      </p:sp>
      <p:sp>
        <p:nvSpPr>
          <p:cNvPr id="5" name="Rectangle 17"/>
          <p:cNvSpPr>
            <a:spLocks noChangeArrowheads="1"/>
          </p:cNvSpPr>
          <p:nvPr/>
        </p:nvSpPr>
        <p:spPr bwMode="auto">
          <a:xfrm>
            <a:off x="2316637" y="2755401"/>
            <a:ext cx="4610636" cy="396758"/>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analit</a:t>
            </a:r>
            <a:r>
              <a:rPr lang="hu-HU" sz="1350" dirty="0">
                <a:latin typeface="Whipsmart" panose="020B0502030203050204" pitchFamily="34" charset="0"/>
              </a:rPr>
              <a:t>i</a:t>
            </a:r>
            <a:r>
              <a:rPr lang="en-US" sz="1350" dirty="0" err="1">
                <a:latin typeface="Whipsmart" panose="020B0502030203050204" pitchFamily="34" charset="0"/>
              </a:rPr>
              <a:t>kus</a:t>
            </a:r>
            <a:r>
              <a:rPr lang="en-US" sz="1350" dirty="0">
                <a:latin typeface="Whipsmart" panose="020B0502030203050204" pitchFamily="34" charset="0"/>
              </a:rPr>
              <a:t> </a:t>
            </a:r>
            <a:r>
              <a:rPr lang="en-US" sz="1350" dirty="0" err="1">
                <a:latin typeface="Whipsmart" panose="020B0502030203050204" pitchFamily="34" charset="0"/>
              </a:rPr>
              <a:t>geometri</a:t>
            </a:r>
            <a:r>
              <a:rPr lang="hu-HU" sz="1350" dirty="0">
                <a:latin typeface="Whipsmart" panose="020B0502030203050204" pitchFamily="34" charset="0"/>
              </a:rPr>
              <a:t>ában nem értelmes, de a grafikában gyakori</a:t>
            </a:r>
            <a:endParaRPr lang="en-US" b="1" dirty="0">
              <a:latin typeface="Times New Roman" panose="02020603050405020304" pitchFamily="18" charset="0"/>
              <a:cs typeface="Times New Roman" panose="02020603050405020304" pitchFamily="18" charset="0"/>
            </a:endParaRPr>
          </a:p>
        </p:txBody>
      </p:sp>
      <p:sp>
        <p:nvSpPr>
          <p:cNvPr id="6" name="Rectangle 16"/>
          <p:cNvSpPr>
            <a:spLocks noChangeArrowheads="1"/>
          </p:cNvSpPr>
          <p:nvPr/>
        </p:nvSpPr>
        <p:spPr bwMode="auto">
          <a:xfrm rot="5400000">
            <a:off x="4276181" y="4289106"/>
            <a:ext cx="591640" cy="1585674"/>
          </a:xfrm>
          <a:prstGeom prst="rect">
            <a:avLst/>
          </a:prstGeom>
          <a:solidFill>
            <a:srgbClr val="FF99CC"/>
          </a:solidFill>
          <a:ln w="76200">
            <a:solidFill>
              <a:srgbClr val="000000"/>
            </a:solidFill>
            <a:miter lim="800000"/>
            <a:headEnd/>
            <a:tailEnd/>
          </a:ln>
          <a:effectLst/>
        </p:spPr>
        <p:txBody>
          <a:bodyPr rot="10800000" vert="eaVert" wrap="none" anchor="ctr"/>
          <a:lstStyle/>
          <a:p>
            <a:pPr algn="ctr"/>
            <a:r>
              <a:rPr lang="hu-HU" sz="1350" b="1" dirty="0">
                <a:latin typeface="Whipsmart" panose="020B0502030203050204" pitchFamily="34" charset="0"/>
              </a:rPr>
              <a:t>diffúz felület</a:t>
            </a:r>
            <a:endParaRPr lang="en-US" sz="1350" b="1" dirty="0">
              <a:latin typeface="Whipsmart" panose="020B0502030203050204" pitchFamily="34" charset="0"/>
            </a:endParaRPr>
          </a:p>
        </p:txBody>
      </p:sp>
      <p:pic>
        <p:nvPicPr>
          <p:cNvPr id="7" name="Picture 6"/>
          <p:cNvPicPr>
            <a:picLocks noChangeAspect="1"/>
          </p:cNvPicPr>
          <p:nvPr/>
        </p:nvPicPr>
        <p:blipFill>
          <a:blip r:embed="rId8"/>
          <a:stretch>
            <a:fillRect/>
          </a:stretch>
        </p:blipFill>
        <p:spPr>
          <a:xfrm rot="2020640">
            <a:off x="2832716" y="3399907"/>
            <a:ext cx="650460" cy="572834"/>
          </a:xfrm>
          <a:prstGeom prst="rect">
            <a:avLst/>
          </a:prstGeom>
        </p:spPr>
      </p:pic>
      <p:sp>
        <p:nvSpPr>
          <p:cNvPr id="9" name="Down Arrow 8"/>
          <p:cNvSpPr/>
          <p:nvPr/>
        </p:nvSpPr>
        <p:spPr>
          <a:xfrm rot="2821725">
            <a:off x="4917970" y="3614901"/>
            <a:ext cx="359228" cy="1274282"/>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Whipsmart" panose="020B0502030203050204" pitchFamily="34" charset="0"/>
            </a:endParaRPr>
          </a:p>
        </p:txBody>
      </p:sp>
      <p:sp>
        <p:nvSpPr>
          <p:cNvPr id="10" name="Down Arrow 9"/>
          <p:cNvSpPr/>
          <p:nvPr/>
        </p:nvSpPr>
        <p:spPr>
          <a:xfrm rot="7611333">
            <a:off x="3828986" y="3728410"/>
            <a:ext cx="359228" cy="1182188"/>
          </a:xfrm>
          <a:prstGeom prst="downArrow">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Whipsmart" panose="020B0502030203050204" pitchFamily="34" charset="0"/>
            </a:endParaRPr>
          </a:p>
        </p:txBody>
      </p:sp>
      <p:sp>
        <p:nvSpPr>
          <p:cNvPr id="11" name="Rectangle 17"/>
          <p:cNvSpPr>
            <a:spLocks noChangeArrowheads="1"/>
          </p:cNvSpPr>
          <p:nvPr/>
        </p:nvSpPr>
        <p:spPr bwMode="auto">
          <a:xfrm>
            <a:off x="5396271" y="4161560"/>
            <a:ext cx="2408788" cy="484425"/>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sz="1350" dirty="0" err="1">
                <a:latin typeface="Whipsmart" panose="020B0502030203050204" pitchFamily="34" charset="0"/>
              </a:rPr>
              <a:t>irradianc</a:t>
            </a:r>
            <a:r>
              <a:rPr lang="hu-HU" sz="1350" dirty="0">
                <a:latin typeface="Whipsmart" panose="020B0502030203050204" pitchFamily="34" charset="0"/>
              </a:rPr>
              <a:t>ia:                 </a:t>
            </a:r>
            <a:endParaRPr lang="en-US" sz="1350" dirty="0">
              <a:latin typeface="Whipsmart" panose="020B0502030203050204" pitchFamily="34" charset="0"/>
            </a:endParaRPr>
          </a:p>
        </p:txBody>
      </p:sp>
      <p:sp>
        <p:nvSpPr>
          <p:cNvPr id="12" name="Rectangle 17"/>
          <p:cNvSpPr>
            <a:spLocks noChangeArrowheads="1"/>
          </p:cNvSpPr>
          <p:nvPr/>
        </p:nvSpPr>
        <p:spPr bwMode="auto">
          <a:xfrm>
            <a:off x="1325732" y="4089509"/>
            <a:ext cx="2102171" cy="1222174"/>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szemirányú kimenő radiancia</a:t>
            </a:r>
            <a:endParaRPr lang="en-US" sz="1350" dirty="0">
              <a:latin typeface="Whipsmart" panose="020B0502030203050204" pitchFamily="34" charset="0"/>
            </a:endParaRPr>
          </a:p>
          <a:p>
            <a:pPr algn="ctr"/>
            <a:r>
              <a:rPr lang="en-US" sz="1350" dirty="0">
                <a:latin typeface="Whipsmart" panose="020B0502030203050204" pitchFamily="34" charset="0"/>
              </a:rPr>
              <a:t>(</a:t>
            </a:r>
            <a:r>
              <a:rPr lang="hu-HU" sz="1350" dirty="0">
                <a:latin typeface="Whipsmart" panose="020B0502030203050204" pitchFamily="34" charset="0"/>
              </a:rPr>
              <a:t>látható szín</a:t>
            </a:r>
            <a:r>
              <a:rPr lang="en-US" sz="1350" dirty="0">
                <a:latin typeface="Whipsmart" panose="020B0502030203050204" pitchFamily="34" charset="0"/>
              </a:rPr>
              <a:t>)</a:t>
            </a:r>
            <a:endParaRPr lang="hu-HU" sz="1350" dirty="0">
              <a:latin typeface="Whipsmart" panose="020B0502030203050204" pitchFamily="34" charset="0"/>
            </a:endParaRPr>
          </a:p>
          <a:p>
            <a:pPr algn="ctr"/>
            <a:endParaRPr lang="hu-HU" sz="1350" dirty="0">
              <a:latin typeface="Whipsmart" panose="020B0502030203050204" pitchFamily="34" charset="0"/>
            </a:endParaRPr>
          </a:p>
          <a:p>
            <a:pPr algn="ctr"/>
            <a:endParaRPr lang="en-US" sz="1350" dirty="0">
              <a:latin typeface="Whipsmart" panose="020B0502030203050204" pitchFamily="34" charset="0"/>
            </a:endParaRPr>
          </a:p>
        </p:txBody>
      </p:sp>
      <p:sp>
        <p:nvSpPr>
          <p:cNvPr id="13" name="Rectangle 17"/>
          <p:cNvSpPr>
            <a:spLocks noChangeArrowheads="1"/>
          </p:cNvSpPr>
          <p:nvPr/>
        </p:nvSpPr>
        <p:spPr bwMode="auto">
          <a:xfrm>
            <a:off x="2286001" y="5462475"/>
            <a:ext cx="4878977" cy="455084"/>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hu-HU" sz="1350" dirty="0">
                <a:latin typeface="Whipsmart" panose="020B0502030203050204" pitchFamily="34" charset="0"/>
              </a:rPr>
              <a:t>diffúz visszaverődési tényező (felület színe):          </a:t>
            </a:r>
            <a:endParaRPr lang="en-US" sz="1350" dirty="0">
              <a:latin typeface="Whipsmart" panose="020B0502030203050204" pitchFamily="34" charset="0"/>
            </a:endParaRPr>
          </a:p>
        </p:txBody>
      </p:sp>
      <p:pic>
        <p:nvPicPr>
          <p:cNvPr id="4" name="Picture 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751203" y="4786123"/>
            <a:ext cx="1355330" cy="349349"/>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802435" y="2164521"/>
            <a:ext cx="3173410" cy="393247"/>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13167" y="4268422"/>
            <a:ext cx="151811" cy="270700"/>
          </a:xfrm>
          <a:prstGeom prst="rect">
            <a:avLst/>
          </a:prstGeom>
        </p:spPr>
      </p:pic>
      <p:pic>
        <p:nvPicPr>
          <p:cNvPr id="21" name="Picture 2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091141" y="5520756"/>
            <a:ext cx="298136" cy="349349"/>
          </a:xfrm>
          <a:prstGeom prst="rect">
            <a:avLst/>
          </a:prstGeom>
        </p:spPr>
      </p:pic>
    </p:spTree>
    <p:extLst>
      <p:ext uri="{BB962C8B-B14F-4D97-AF65-F5344CB8AC3E}">
        <p14:creationId xmlns:p14="http://schemas.microsoft.com/office/powerpoint/2010/main" val="253420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Vektor osztályok C++</a:t>
            </a:r>
            <a:r>
              <a:rPr lang="hu-HU" dirty="0" err="1"/>
              <a:t>-ban</a:t>
            </a:r>
            <a:endParaRPr lang="en-US" dirty="0"/>
          </a:p>
        </p:txBody>
      </p:sp>
      <p:sp>
        <p:nvSpPr>
          <p:cNvPr id="5" name="Content Placeholder 4"/>
          <p:cNvSpPr>
            <a:spLocks noGrp="1"/>
          </p:cNvSpPr>
          <p:nvPr>
            <p:ph idx="1"/>
          </p:nvPr>
        </p:nvSpPr>
        <p:spPr/>
        <p:txBody>
          <a:bodyPr/>
          <a:lstStyle/>
          <a:p>
            <a:r>
              <a:rPr lang="en-US" dirty="0" smtClean="0"/>
              <a:t>Direct3D/HLSL </a:t>
            </a:r>
            <a:r>
              <a:rPr lang="en-US" dirty="0" err="1" smtClean="0"/>
              <a:t>programoz</a:t>
            </a:r>
            <a:r>
              <a:rPr lang="hu-HU" dirty="0" err="1" smtClean="0"/>
              <a:t>áshoz</a:t>
            </a:r>
            <a:endParaRPr lang="hu-HU" dirty="0" smtClean="0"/>
          </a:p>
          <a:p>
            <a:r>
              <a:rPr lang="hu-HU" dirty="0" err="1" smtClean="0"/>
              <a:t>float</a:t>
            </a:r>
            <a:r>
              <a:rPr lang="hu-HU" dirty="0" smtClean="0"/>
              <a:t>, int, </a:t>
            </a:r>
            <a:r>
              <a:rPr lang="hu-HU" dirty="0" err="1" smtClean="0"/>
              <a:t>bool</a:t>
            </a:r>
            <a:r>
              <a:rPr lang="hu-HU" dirty="0" smtClean="0"/>
              <a:t> vektorok</a:t>
            </a:r>
          </a:p>
          <a:p>
            <a:r>
              <a:rPr lang="hu-HU" dirty="0" smtClean="0"/>
              <a:t>float4x4 mátrix</a:t>
            </a:r>
          </a:p>
          <a:p>
            <a:r>
              <a:rPr lang="hu-HU" dirty="0" smtClean="0"/>
              <a:t>teljes HLSL </a:t>
            </a:r>
            <a:r>
              <a:rPr lang="hu-HU" dirty="0" err="1" smtClean="0"/>
              <a:t>intrinsic</a:t>
            </a:r>
            <a:r>
              <a:rPr lang="hu-HU" dirty="0"/>
              <a:t> </a:t>
            </a:r>
            <a:r>
              <a:rPr lang="hu-HU" dirty="0" smtClean="0"/>
              <a:t>függvénykészlet támogatása</a:t>
            </a:r>
          </a:p>
          <a:p>
            <a:r>
              <a:rPr lang="hu-HU" dirty="0" err="1" smtClean="0"/>
              <a:t>swizzle</a:t>
            </a:r>
            <a:endParaRPr lang="en-US" dirty="0"/>
          </a:p>
        </p:txBody>
      </p:sp>
    </p:spTree>
    <p:extLst>
      <p:ext uri="{BB962C8B-B14F-4D97-AF65-F5344CB8AC3E}">
        <p14:creationId xmlns:p14="http://schemas.microsoft.com/office/powerpoint/2010/main" val="1322111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Alap</a:t>
            </a:r>
            <a:r>
              <a:rPr lang="hu-HU" dirty="0" smtClean="0"/>
              <a:t> </a:t>
            </a:r>
            <a:r>
              <a:rPr lang="en-US" dirty="0" err="1" smtClean="0"/>
              <a:t>strukt</a:t>
            </a:r>
            <a:r>
              <a:rPr lang="hu-HU" dirty="0" err="1" smtClean="0"/>
              <a:t>úra</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r>
              <a:rPr lang="en-US" dirty="0" smtClean="0">
                <a:solidFill>
                  <a:srgbClr val="00B050"/>
                </a:solidFill>
              </a:rPr>
              <a:t>// float</a:t>
            </a:r>
            <a:r>
              <a:rPr lang="hu-HU" dirty="0" smtClean="0">
                <a:solidFill>
                  <a:srgbClr val="00B050"/>
                </a:solidFill>
              </a:rPr>
              <a:t>2</a:t>
            </a:r>
            <a:r>
              <a:rPr lang="en-US" dirty="0" smtClean="0">
                <a:solidFill>
                  <a:srgbClr val="00B050"/>
                </a:solidFill>
              </a:rPr>
              <a:t>.h – </a:t>
            </a:r>
            <a:r>
              <a:rPr lang="en-US" dirty="0" err="1" smtClean="0">
                <a:solidFill>
                  <a:srgbClr val="00B050"/>
                </a:solidFill>
              </a:rPr>
              <a:t>minden</a:t>
            </a:r>
            <a:r>
              <a:rPr lang="en-US" dirty="0" smtClean="0">
                <a:solidFill>
                  <a:srgbClr val="00B050"/>
                </a:solidFill>
              </a:rPr>
              <a:t> inline</a:t>
            </a:r>
          </a:p>
          <a:p>
            <a:r>
              <a:rPr lang="en-US" dirty="0" smtClean="0"/>
              <a:t>namespace Nest { namespace </a:t>
            </a:r>
            <a:r>
              <a:rPr lang="en-US" dirty="0"/>
              <a:t>Math {</a:t>
            </a:r>
          </a:p>
          <a:p>
            <a:endParaRPr lang="en-US" dirty="0"/>
          </a:p>
          <a:p>
            <a:r>
              <a:rPr lang="en-US" dirty="0" smtClean="0"/>
              <a:t>class </a:t>
            </a:r>
            <a:r>
              <a:rPr lang="en-US" dirty="0"/>
              <a:t>float2</a:t>
            </a:r>
          </a:p>
          <a:p>
            <a:r>
              <a:rPr lang="en-US" dirty="0"/>
              <a:t>{</a:t>
            </a:r>
          </a:p>
          <a:p>
            <a:r>
              <a:rPr lang="en-US" dirty="0"/>
              <a:t>public:</a:t>
            </a:r>
          </a:p>
          <a:p>
            <a:r>
              <a:rPr lang="en-US" dirty="0" smtClean="0"/>
              <a:t>	float </a:t>
            </a:r>
            <a:r>
              <a:rPr lang="en-US" dirty="0"/>
              <a:t>x;</a:t>
            </a:r>
          </a:p>
          <a:p>
            <a:r>
              <a:rPr lang="en-US" dirty="0" smtClean="0"/>
              <a:t>	float </a:t>
            </a:r>
            <a:r>
              <a:rPr lang="en-US" dirty="0"/>
              <a:t>y;</a:t>
            </a:r>
          </a:p>
          <a:p>
            <a:r>
              <a:rPr lang="en-US" dirty="0" smtClean="0"/>
              <a:t>};</a:t>
            </a:r>
          </a:p>
          <a:p>
            <a:endParaRPr lang="en-US" dirty="0"/>
          </a:p>
          <a:p>
            <a:r>
              <a:rPr lang="en-US" dirty="0" smtClean="0"/>
              <a:t>}}</a:t>
            </a:r>
            <a:endParaRPr lang="en-US" dirty="0"/>
          </a:p>
        </p:txBody>
      </p:sp>
    </p:spTree>
    <p:extLst>
      <p:ext uri="{BB962C8B-B14F-4D97-AF65-F5344CB8AC3E}">
        <p14:creationId xmlns:p14="http://schemas.microsoft.com/office/powerpoint/2010/main" val="2918139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hu-HU" dirty="0" smtClean="0"/>
              <a:t>Euklideszi geometria</a:t>
            </a:r>
          </a:p>
        </p:txBody>
      </p:sp>
      <p:sp>
        <p:nvSpPr>
          <p:cNvPr id="3075" name="Rectangle 3"/>
          <p:cNvSpPr>
            <a:spLocks noGrp="1" noChangeArrowheads="1"/>
          </p:cNvSpPr>
          <p:nvPr>
            <p:ph idx="1"/>
          </p:nvPr>
        </p:nvSpPr>
        <p:spPr/>
        <p:txBody>
          <a:bodyPr>
            <a:noAutofit/>
          </a:bodyPr>
          <a:lstStyle/>
          <a:p>
            <a:pPr>
              <a:lnSpc>
                <a:spcPct val="90000"/>
              </a:lnSpc>
            </a:pPr>
            <a:r>
              <a:rPr lang="hu-HU" altLang="en-US" sz="2400" dirty="0" smtClean="0"/>
              <a:t>Bármely két </a:t>
            </a:r>
            <a:r>
              <a:rPr lang="hu-HU" altLang="en-US" sz="2400" b="1" dirty="0" smtClean="0"/>
              <a:t>pont</a:t>
            </a:r>
            <a:r>
              <a:rPr lang="hu-HU" altLang="en-US" sz="2400" dirty="0" smtClean="0"/>
              <a:t>on keresztül pontosan egy </a:t>
            </a:r>
            <a:r>
              <a:rPr lang="hu-HU" altLang="en-US" sz="2400" b="1" dirty="0" smtClean="0"/>
              <a:t>egyenes</a:t>
            </a:r>
            <a:r>
              <a:rPr lang="hu-HU" altLang="en-US" sz="2400" dirty="0" smtClean="0"/>
              <a:t> húzható.</a:t>
            </a:r>
          </a:p>
          <a:p>
            <a:pPr>
              <a:lnSpc>
                <a:spcPct val="90000"/>
              </a:lnSpc>
            </a:pPr>
            <a:r>
              <a:rPr lang="hu-HU" altLang="en-US" sz="2400" dirty="0" smtClean="0"/>
              <a:t>Bármely </a:t>
            </a:r>
            <a:r>
              <a:rPr lang="hu-HU" altLang="en-US" sz="2400" b="1" dirty="0" smtClean="0"/>
              <a:t>szakasz</a:t>
            </a:r>
            <a:r>
              <a:rPr lang="hu-HU" altLang="en-US" sz="2400" dirty="0" smtClean="0"/>
              <a:t>ra pontosan egy </a:t>
            </a:r>
            <a:r>
              <a:rPr lang="hu-HU" altLang="en-US" sz="2400" b="1" dirty="0" smtClean="0"/>
              <a:t>egyenes</a:t>
            </a:r>
            <a:r>
              <a:rPr lang="hu-HU" altLang="en-US" sz="2400" dirty="0" smtClean="0"/>
              <a:t> illeszkedik.</a:t>
            </a:r>
          </a:p>
          <a:p>
            <a:r>
              <a:rPr lang="hu-HU" altLang="en-US" sz="2400" dirty="0"/>
              <a:t>Bármely </a:t>
            </a:r>
            <a:r>
              <a:rPr lang="hu-HU" altLang="en-US" sz="2400" dirty="0" smtClean="0"/>
              <a:t>közép</a:t>
            </a:r>
            <a:r>
              <a:rPr lang="hu-HU" altLang="en-US" sz="2400" b="1" dirty="0" smtClean="0"/>
              <a:t>pont</a:t>
            </a:r>
            <a:r>
              <a:rPr lang="hu-HU" altLang="en-US" sz="2400" dirty="0" smtClean="0"/>
              <a:t>tal és </a:t>
            </a:r>
            <a:r>
              <a:rPr lang="hu-HU" altLang="en-US" sz="2400" b="1" dirty="0" smtClean="0"/>
              <a:t>sugár</a:t>
            </a:r>
            <a:r>
              <a:rPr lang="hu-HU" altLang="en-US" sz="2400" dirty="0" smtClean="0"/>
              <a:t>ral ponsan egy kört lehet rajzolni.</a:t>
            </a:r>
          </a:p>
          <a:p>
            <a:r>
              <a:rPr lang="hu-HU" altLang="en-US" sz="2400" dirty="0" smtClean="0"/>
              <a:t>Bármely két derékszög egyenlő egymással.</a:t>
            </a:r>
          </a:p>
          <a:p>
            <a:r>
              <a:rPr lang="hu-HU" altLang="en-US" sz="2400" dirty="0" smtClean="0"/>
              <a:t>Egy </a:t>
            </a:r>
            <a:r>
              <a:rPr lang="hu-HU" altLang="en-US" sz="2400" b="1" dirty="0" smtClean="0"/>
              <a:t>egyenes</a:t>
            </a:r>
            <a:r>
              <a:rPr lang="hu-HU" altLang="en-US" sz="2400" dirty="0" smtClean="0"/>
              <a:t>hez egy </a:t>
            </a:r>
            <a:r>
              <a:rPr lang="hu-HU" altLang="en-US" sz="2400" b="1" dirty="0" smtClean="0"/>
              <a:t>pont</a:t>
            </a:r>
            <a:r>
              <a:rPr lang="hu-HU" altLang="en-US" sz="2400" dirty="0" smtClean="0"/>
              <a:t>on át pontosan egy olyan </a:t>
            </a:r>
            <a:r>
              <a:rPr lang="hu-HU" altLang="en-US" sz="2400" b="1" dirty="0" smtClean="0"/>
              <a:t>egyenes</a:t>
            </a:r>
            <a:r>
              <a:rPr lang="hu-HU" altLang="en-US" sz="2400" dirty="0" smtClean="0"/>
              <a:t> húzható, aminek az </a:t>
            </a:r>
            <a:r>
              <a:rPr lang="hu-HU" altLang="en-US" sz="2400" b="1" dirty="0" smtClean="0"/>
              <a:t>egyenes</a:t>
            </a:r>
            <a:r>
              <a:rPr lang="hu-HU" altLang="en-US" sz="2400" dirty="0" smtClean="0"/>
              <a:t>sel nincs közös </a:t>
            </a:r>
            <a:r>
              <a:rPr lang="hu-HU" altLang="en-US" sz="2400" b="1" dirty="0" smtClean="0"/>
              <a:t>pont</a:t>
            </a:r>
            <a:r>
              <a:rPr lang="hu-HU" altLang="en-US" sz="2400" dirty="0" smtClean="0"/>
              <a:t>ja.</a:t>
            </a:r>
          </a:p>
          <a:p>
            <a:endParaRPr lang="hu-HU" altLang="en-US" sz="2400" dirty="0"/>
          </a:p>
          <a:p>
            <a:r>
              <a:rPr lang="en-US" sz="2400" dirty="0" err="1"/>
              <a:t>Ugyanazon</a:t>
            </a:r>
            <a:r>
              <a:rPr lang="en-US" sz="2400" dirty="0"/>
              <a:t> </a:t>
            </a:r>
            <a:r>
              <a:rPr lang="en-US" sz="2400" dirty="0" err="1"/>
              <a:t>dologgal</a:t>
            </a:r>
            <a:r>
              <a:rPr lang="en-US" sz="2400" dirty="0"/>
              <a:t> </a:t>
            </a:r>
            <a:r>
              <a:rPr lang="en-US" sz="2400" dirty="0" err="1"/>
              <a:t>egyenlő</a:t>
            </a:r>
            <a:r>
              <a:rPr lang="en-US" sz="2400" dirty="0"/>
              <a:t> </a:t>
            </a:r>
            <a:r>
              <a:rPr lang="en-US" sz="2400" dirty="0" err="1"/>
              <a:t>dolgok</a:t>
            </a:r>
            <a:r>
              <a:rPr lang="en-US" sz="2400" dirty="0"/>
              <a:t> </a:t>
            </a:r>
            <a:r>
              <a:rPr lang="en-US" sz="2400" dirty="0" err="1"/>
              <a:t>egymással</a:t>
            </a:r>
            <a:r>
              <a:rPr lang="en-US" sz="2400" dirty="0"/>
              <a:t> is </a:t>
            </a:r>
            <a:r>
              <a:rPr lang="en-US" sz="2400" dirty="0" err="1"/>
              <a:t>egyenlők</a:t>
            </a:r>
            <a:r>
              <a:rPr lang="en-US" sz="2400" dirty="0"/>
              <a:t>.</a:t>
            </a:r>
          </a:p>
          <a:p>
            <a:r>
              <a:rPr lang="en-US" sz="2400" dirty="0" err="1" smtClean="0"/>
              <a:t>Ugyanazon</a:t>
            </a:r>
            <a:r>
              <a:rPr lang="en-US" sz="2400" dirty="0" smtClean="0"/>
              <a:t> </a:t>
            </a:r>
            <a:r>
              <a:rPr lang="en-US" sz="2400" dirty="0" err="1"/>
              <a:t>dolog</a:t>
            </a:r>
            <a:r>
              <a:rPr lang="en-US" sz="2400" dirty="0"/>
              <a:t> </a:t>
            </a:r>
            <a:r>
              <a:rPr lang="en-US" sz="2400" dirty="0" err="1"/>
              <a:t>kétszeresei</a:t>
            </a:r>
            <a:r>
              <a:rPr lang="en-US" sz="2400" dirty="0"/>
              <a:t> </a:t>
            </a:r>
            <a:r>
              <a:rPr lang="en-US" sz="2400" dirty="0" err="1"/>
              <a:t>egyenlők</a:t>
            </a:r>
            <a:r>
              <a:rPr lang="en-US" sz="2400" dirty="0"/>
              <a:t> </a:t>
            </a:r>
            <a:r>
              <a:rPr lang="en-US" sz="2400" dirty="0" err="1"/>
              <a:t>egymással</a:t>
            </a:r>
            <a:r>
              <a:rPr lang="en-US" sz="2400" dirty="0"/>
              <a:t>.</a:t>
            </a:r>
          </a:p>
          <a:p>
            <a:endParaRPr lang="hu-HU" altLang="en-US" sz="2400" dirty="0"/>
          </a:p>
        </p:txBody>
      </p:sp>
    </p:spTree>
    <p:extLst>
      <p:ext uri="{BB962C8B-B14F-4D97-AF65-F5344CB8AC3E}">
        <p14:creationId xmlns:p14="http://schemas.microsoft.com/office/powerpoint/2010/main" val="165754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Indexelhetőség</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r>
              <a:rPr lang="en-US" dirty="0" smtClean="0"/>
              <a:t>class </a:t>
            </a:r>
            <a:r>
              <a:rPr lang="en-US" dirty="0"/>
              <a:t>float2</a:t>
            </a:r>
          </a:p>
          <a:p>
            <a:r>
              <a:rPr lang="en-US" dirty="0"/>
              <a:t>{</a:t>
            </a:r>
          </a:p>
          <a:p>
            <a:r>
              <a:rPr lang="en-US" dirty="0"/>
              <a:t>public:</a:t>
            </a:r>
          </a:p>
          <a:p>
            <a:r>
              <a:rPr lang="en-US" dirty="0"/>
              <a:t>	union{</a:t>
            </a:r>
          </a:p>
          <a:p>
            <a:r>
              <a:rPr lang="en-US" dirty="0"/>
              <a:t>		</a:t>
            </a:r>
            <a:r>
              <a:rPr lang="en-US" dirty="0" err="1"/>
              <a:t>struct</a:t>
            </a:r>
            <a:r>
              <a:rPr lang="en-US" dirty="0"/>
              <a:t> {</a:t>
            </a:r>
          </a:p>
          <a:p>
            <a:r>
              <a:rPr lang="en-US" dirty="0"/>
              <a:t>			float x;</a:t>
            </a:r>
          </a:p>
          <a:p>
            <a:r>
              <a:rPr lang="en-US" dirty="0"/>
              <a:t>			float y;</a:t>
            </a:r>
          </a:p>
          <a:p>
            <a:r>
              <a:rPr lang="en-US" dirty="0"/>
              <a:t>		};</a:t>
            </a:r>
          </a:p>
          <a:p>
            <a:r>
              <a:rPr lang="en-US" dirty="0"/>
              <a:t>		float v[2</a:t>
            </a:r>
            <a:r>
              <a:rPr lang="en-US" dirty="0" smtClean="0"/>
              <a:t>];</a:t>
            </a:r>
            <a:endParaRPr lang="hu-HU" dirty="0" smtClean="0"/>
          </a:p>
          <a:p>
            <a:r>
              <a:rPr lang="en-US" dirty="0" smtClean="0"/>
              <a:t>	};</a:t>
            </a:r>
          </a:p>
          <a:p>
            <a:r>
              <a:rPr lang="en-US" dirty="0"/>
              <a:t>	float operator[](unsigned </a:t>
            </a:r>
            <a:r>
              <a:rPr lang="en-US" dirty="0" err="1"/>
              <a:t>int</a:t>
            </a:r>
            <a:r>
              <a:rPr lang="en-US" dirty="0"/>
              <a:t> </a:t>
            </a:r>
            <a:r>
              <a:rPr lang="en-US" dirty="0" err="1"/>
              <a:t>i</a:t>
            </a:r>
            <a:r>
              <a:rPr lang="en-US" dirty="0"/>
              <a:t>) </a:t>
            </a:r>
            <a:r>
              <a:rPr lang="en-US" dirty="0" err="1"/>
              <a:t>const</a:t>
            </a:r>
            <a:endParaRPr lang="en-US" dirty="0"/>
          </a:p>
          <a:p>
            <a:r>
              <a:rPr lang="en-US" dirty="0"/>
              <a:t>	{</a:t>
            </a:r>
          </a:p>
          <a:p>
            <a:r>
              <a:rPr lang="en-US" dirty="0"/>
              <a:t>		return v[</a:t>
            </a:r>
            <a:r>
              <a:rPr lang="en-US" dirty="0" err="1"/>
              <a:t>i</a:t>
            </a:r>
            <a:r>
              <a:rPr lang="en-US" dirty="0"/>
              <a:t>];</a:t>
            </a:r>
          </a:p>
          <a:p>
            <a:r>
              <a:rPr lang="en-US" dirty="0"/>
              <a:t>	}</a:t>
            </a:r>
          </a:p>
          <a:p>
            <a:r>
              <a:rPr lang="en-US" dirty="0" smtClean="0"/>
              <a:t>};</a:t>
            </a:r>
          </a:p>
          <a:p>
            <a:endParaRPr lang="en-US" dirty="0"/>
          </a:p>
        </p:txBody>
      </p:sp>
    </p:spTree>
    <p:extLst>
      <p:ext uri="{BB962C8B-B14F-4D97-AF65-F5344CB8AC3E}">
        <p14:creationId xmlns:p14="http://schemas.microsoft.com/office/powerpoint/2010/main" val="2257234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Indexelhetőség</a:t>
            </a:r>
            <a:r>
              <a:rPr lang="en-US" dirty="0" smtClean="0"/>
              <a:t> 2</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r>
              <a:rPr lang="en-US" dirty="0" smtClean="0"/>
              <a:t>float </a:t>
            </a:r>
            <a:r>
              <a:rPr lang="en-US" dirty="0"/>
              <a:t>operator[](unsigned </a:t>
            </a:r>
            <a:r>
              <a:rPr lang="en-US" dirty="0" err="1"/>
              <a:t>int</a:t>
            </a:r>
            <a:r>
              <a:rPr lang="en-US" dirty="0"/>
              <a:t> </a:t>
            </a:r>
            <a:r>
              <a:rPr lang="en-US" dirty="0" err="1"/>
              <a:t>i</a:t>
            </a:r>
            <a:r>
              <a:rPr lang="en-US" dirty="0"/>
              <a:t>) </a:t>
            </a:r>
            <a:r>
              <a:rPr lang="en-US" dirty="0" err="1"/>
              <a:t>const</a:t>
            </a:r>
            <a:endParaRPr lang="en-US" dirty="0"/>
          </a:p>
          <a:p>
            <a:r>
              <a:rPr lang="en-US" dirty="0" smtClean="0"/>
              <a:t>{</a:t>
            </a:r>
            <a:endParaRPr lang="en-US" dirty="0"/>
          </a:p>
          <a:p>
            <a:r>
              <a:rPr lang="en-US" dirty="0"/>
              <a:t>	return v[</a:t>
            </a:r>
            <a:r>
              <a:rPr lang="en-US" dirty="0" err="1"/>
              <a:t>i</a:t>
            </a:r>
            <a:r>
              <a:rPr lang="en-US" dirty="0"/>
              <a:t>];</a:t>
            </a:r>
          </a:p>
          <a:p>
            <a:r>
              <a:rPr lang="en-US" dirty="0" smtClean="0"/>
              <a:t>}</a:t>
            </a:r>
          </a:p>
          <a:p>
            <a:endParaRPr lang="en-US" dirty="0" smtClean="0"/>
          </a:p>
          <a:p>
            <a:r>
              <a:rPr lang="en-US" dirty="0" smtClean="0"/>
              <a:t>float</a:t>
            </a:r>
            <a:r>
              <a:rPr lang="en-US" dirty="0"/>
              <a:t>&amp; operator[](unsigned </a:t>
            </a:r>
            <a:r>
              <a:rPr lang="en-US" dirty="0" err="1"/>
              <a:t>int</a:t>
            </a:r>
            <a:r>
              <a:rPr lang="en-US" dirty="0"/>
              <a:t> </a:t>
            </a:r>
            <a:r>
              <a:rPr lang="en-US" dirty="0" err="1"/>
              <a:t>i</a:t>
            </a:r>
            <a:r>
              <a:rPr lang="en-US" dirty="0"/>
              <a:t>)</a:t>
            </a:r>
          </a:p>
          <a:p>
            <a:r>
              <a:rPr lang="en-US" dirty="0" smtClean="0"/>
              <a:t>{</a:t>
            </a:r>
            <a:endParaRPr lang="en-US" dirty="0"/>
          </a:p>
          <a:p>
            <a:r>
              <a:rPr lang="en-US" dirty="0"/>
              <a:t>	return v[</a:t>
            </a:r>
            <a:r>
              <a:rPr lang="en-US" dirty="0" err="1"/>
              <a:t>i</a:t>
            </a:r>
            <a:r>
              <a:rPr lang="en-US" dirty="0"/>
              <a:t>];</a:t>
            </a:r>
          </a:p>
          <a:p>
            <a:r>
              <a:rPr lang="en-US" dirty="0" smtClean="0"/>
              <a:t>}</a:t>
            </a:r>
          </a:p>
          <a:p>
            <a:endParaRPr lang="en-US" dirty="0"/>
          </a:p>
          <a:p>
            <a:endParaRPr lang="en-US" dirty="0"/>
          </a:p>
        </p:txBody>
      </p:sp>
    </p:spTree>
    <p:extLst>
      <p:ext uri="{BB962C8B-B14F-4D97-AF65-F5344CB8AC3E}">
        <p14:creationId xmlns:p14="http://schemas.microsoft.com/office/powerpoint/2010/main" val="41311158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Konstruktorok</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r>
              <a:rPr lang="en-US" dirty="0" smtClean="0"/>
              <a:t>float2</a:t>
            </a:r>
            <a:r>
              <a:rPr lang="en-US" dirty="0"/>
              <a:t>():x(0.0f),y(0.0f){}</a:t>
            </a:r>
          </a:p>
          <a:p>
            <a:endParaRPr lang="en-US" dirty="0"/>
          </a:p>
          <a:p>
            <a:r>
              <a:rPr lang="en-US" dirty="0" smtClean="0"/>
              <a:t>float2(float </a:t>
            </a:r>
            <a:r>
              <a:rPr lang="en-US" dirty="0"/>
              <a:t>f):x(f),y(f){}</a:t>
            </a:r>
          </a:p>
          <a:p>
            <a:endParaRPr lang="en-US" dirty="0"/>
          </a:p>
          <a:p>
            <a:r>
              <a:rPr lang="en-US" dirty="0" smtClean="0"/>
              <a:t>float2(float </a:t>
            </a:r>
            <a:r>
              <a:rPr lang="en-US" dirty="0"/>
              <a:t>x, float y):x(x),y(y){}</a:t>
            </a:r>
          </a:p>
          <a:p>
            <a:endParaRPr lang="en-US" dirty="0"/>
          </a:p>
          <a:p>
            <a:r>
              <a:rPr lang="en-US" dirty="0" smtClean="0"/>
              <a:t>float2(float </a:t>
            </a:r>
            <a:r>
              <a:rPr lang="en-US" dirty="0"/>
              <a:t>x, float y, float z, float w</a:t>
            </a:r>
            <a:r>
              <a:rPr lang="en-US" dirty="0" smtClean="0"/>
              <a:t>)</a:t>
            </a:r>
          </a:p>
          <a:p>
            <a:r>
              <a:rPr lang="en-US" dirty="0"/>
              <a:t> </a:t>
            </a:r>
            <a:r>
              <a:rPr lang="en-US" dirty="0" smtClean="0"/>
              <a:t>     :</a:t>
            </a:r>
            <a:r>
              <a:rPr lang="en-US" dirty="0"/>
              <a:t>x(x),y(y){z; w;}</a:t>
            </a:r>
          </a:p>
          <a:p>
            <a:endParaRPr lang="en-US" dirty="0"/>
          </a:p>
          <a:p>
            <a:r>
              <a:rPr lang="en-US" dirty="0" smtClean="0"/>
              <a:t>float2(int2 </a:t>
            </a:r>
            <a:r>
              <a:rPr lang="en-US" dirty="0" err="1"/>
              <a:t>i</a:t>
            </a:r>
            <a:r>
              <a:rPr lang="en-US" dirty="0"/>
              <a:t>):x((float)</a:t>
            </a:r>
            <a:r>
              <a:rPr lang="en-US" dirty="0" err="1"/>
              <a:t>i.x</a:t>
            </a:r>
            <a:r>
              <a:rPr lang="en-US" dirty="0"/>
              <a:t>),y((float)</a:t>
            </a:r>
            <a:r>
              <a:rPr lang="en-US" dirty="0" err="1"/>
              <a:t>i.y</a:t>
            </a:r>
            <a:r>
              <a:rPr lang="en-US" dirty="0"/>
              <a:t>){}</a:t>
            </a:r>
          </a:p>
          <a:p>
            <a:endParaRPr lang="en-US" dirty="0"/>
          </a:p>
          <a:p>
            <a:endParaRPr lang="en-US" dirty="0"/>
          </a:p>
        </p:txBody>
      </p:sp>
    </p:spTree>
    <p:extLst>
      <p:ext uri="{BB962C8B-B14F-4D97-AF65-F5344CB8AC3E}">
        <p14:creationId xmlns:p14="http://schemas.microsoft.com/office/powerpoint/2010/main" val="1712516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Összeadás</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endParaRPr lang="hu-HU" dirty="0" smtClean="0"/>
          </a:p>
          <a:p>
            <a:r>
              <a:rPr lang="en-US" dirty="0" smtClean="0"/>
              <a:t>float2 </a:t>
            </a:r>
            <a:r>
              <a:rPr lang="en-US" dirty="0"/>
              <a:t>operator+(</a:t>
            </a:r>
            <a:r>
              <a:rPr lang="en-US" dirty="0" err="1"/>
              <a:t>const</a:t>
            </a:r>
            <a:r>
              <a:rPr lang="en-US" dirty="0"/>
              <a:t> float2&amp; o) </a:t>
            </a:r>
            <a:r>
              <a:rPr lang="en-US" dirty="0" err="1"/>
              <a:t>const</a:t>
            </a:r>
            <a:endParaRPr lang="en-US" dirty="0"/>
          </a:p>
          <a:p>
            <a:r>
              <a:rPr lang="en-US" dirty="0" smtClean="0"/>
              <a:t>{</a:t>
            </a:r>
            <a:endParaRPr lang="en-US" dirty="0"/>
          </a:p>
          <a:p>
            <a:r>
              <a:rPr lang="en-US" dirty="0"/>
              <a:t>	return float2(x + </a:t>
            </a:r>
            <a:r>
              <a:rPr lang="en-US" dirty="0" err="1"/>
              <a:t>o.x</a:t>
            </a:r>
            <a:r>
              <a:rPr lang="en-US" dirty="0"/>
              <a:t>, y + </a:t>
            </a:r>
            <a:r>
              <a:rPr lang="en-US" dirty="0" err="1"/>
              <a:t>o.y</a:t>
            </a:r>
            <a:r>
              <a:rPr lang="en-US" dirty="0"/>
              <a:t>);</a:t>
            </a:r>
          </a:p>
          <a:p>
            <a:r>
              <a:rPr lang="en-US" dirty="0" smtClean="0"/>
              <a:t>}</a:t>
            </a:r>
            <a:endParaRPr lang="en-US" dirty="0"/>
          </a:p>
        </p:txBody>
      </p:sp>
    </p:spTree>
    <p:extLst>
      <p:ext uri="{BB962C8B-B14F-4D97-AF65-F5344CB8AC3E}">
        <p14:creationId xmlns:p14="http://schemas.microsoft.com/office/powerpoint/2010/main" val="668555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Hozzáadás</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endParaRPr lang="en-US" dirty="0"/>
          </a:p>
          <a:p>
            <a:r>
              <a:rPr lang="en-US" dirty="0" smtClean="0"/>
              <a:t>float2</a:t>
            </a:r>
            <a:r>
              <a:rPr lang="en-US" dirty="0"/>
              <a:t>&amp; operator+=(</a:t>
            </a:r>
            <a:r>
              <a:rPr lang="en-US" dirty="0" err="1"/>
              <a:t>const</a:t>
            </a:r>
            <a:r>
              <a:rPr lang="en-US" dirty="0"/>
              <a:t> float2&amp; o)</a:t>
            </a:r>
          </a:p>
          <a:p>
            <a:r>
              <a:rPr lang="en-US" dirty="0" smtClean="0"/>
              <a:t>{</a:t>
            </a:r>
            <a:endParaRPr lang="en-US" dirty="0"/>
          </a:p>
          <a:p>
            <a:r>
              <a:rPr lang="en-US" dirty="0"/>
              <a:t>	x += </a:t>
            </a:r>
            <a:r>
              <a:rPr lang="en-US" dirty="0" err="1"/>
              <a:t>o.x</a:t>
            </a:r>
            <a:r>
              <a:rPr lang="en-US" dirty="0"/>
              <a:t>;</a:t>
            </a:r>
          </a:p>
          <a:p>
            <a:r>
              <a:rPr lang="en-US" dirty="0"/>
              <a:t>	y += </a:t>
            </a:r>
            <a:r>
              <a:rPr lang="en-US" dirty="0" err="1"/>
              <a:t>o.y</a:t>
            </a:r>
            <a:r>
              <a:rPr lang="en-US" dirty="0"/>
              <a:t>;</a:t>
            </a:r>
          </a:p>
          <a:p>
            <a:r>
              <a:rPr lang="en-US" dirty="0"/>
              <a:t>	return *this;</a:t>
            </a:r>
          </a:p>
          <a:p>
            <a:r>
              <a:rPr lang="en-US" dirty="0" smtClean="0"/>
              <a:t>}</a:t>
            </a:r>
            <a:endParaRPr lang="en-US" dirty="0"/>
          </a:p>
        </p:txBody>
      </p:sp>
    </p:spTree>
    <p:extLst>
      <p:ext uri="{BB962C8B-B14F-4D97-AF65-F5344CB8AC3E}">
        <p14:creationId xmlns:p14="http://schemas.microsoft.com/office/powerpoint/2010/main" val="1025255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Keresztszorzat</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endParaRPr lang="en-US" dirty="0"/>
          </a:p>
          <a:p>
            <a:r>
              <a:rPr lang="en-US" dirty="0" smtClean="0"/>
              <a:t>float3 </a:t>
            </a:r>
            <a:r>
              <a:rPr lang="en-US" dirty="0"/>
              <a:t>cross(</a:t>
            </a:r>
            <a:r>
              <a:rPr lang="en-US" dirty="0" err="1"/>
              <a:t>const</a:t>
            </a:r>
            <a:r>
              <a:rPr lang="en-US" dirty="0"/>
              <a:t> float3&amp; o) </a:t>
            </a:r>
            <a:r>
              <a:rPr lang="en-US" dirty="0" err="1"/>
              <a:t>const</a:t>
            </a:r>
            <a:endParaRPr lang="en-US" dirty="0"/>
          </a:p>
          <a:p>
            <a:r>
              <a:rPr lang="en-US" dirty="0" smtClean="0"/>
              <a:t>{</a:t>
            </a:r>
            <a:endParaRPr lang="en-US" dirty="0"/>
          </a:p>
          <a:p>
            <a:r>
              <a:rPr lang="en-US" dirty="0"/>
              <a:t>	return float3</a:t>
            </a:r>
            <a:r>
              <a:rPr lang="en-US" dirty="0" smtClean="0"/>
              <a:t>(</a:t>
            </a:r>
            <a:endParaRPr lang="hu-HU" dirty="0" smtClean="0"/>
          </a:p>
          <a:p>
            <a:r>
              <a:rPr lang="hu-HU" dirty="0"/>
              <a:t>	</a:t>
            </a:r>
            <a:r>
              <a:rPr lang="hu-HU" dirty="0" smtClean="0"/>
              <a:t>	</a:t>
            </a:r>
            <a:r>
              <a:rPr lang="en-US" dirty="0" smtClean="0"/>
              <a:t>y </a:t>
            </a:r>
            <a:r>
              <a:rPr lang="en-US" dirty="0"/>
              <a:t>* </a:t>
            </a:r>
            <a:r>
              <a:rPr lang="en-US" dirty="0" err="1"/>
              <a:t>o.z</a:t>
            </a:r>
            <a:r>
              <a:rPr lang="en-US" dirty="0"/>
              <a:t> - z * </a:t>
            </a:r>
            <a:r>
              <a:rPr lang="en-US" dirty="0" err="1" smtClean="0"/>
              <a:t>o.y</a:t>
            </a:r>
            <a:r>
              <a:rPr lang="en-US" dirty="0" smtClean="0"/>
              <a:t>,</a:t>
            </a:r>
            <a:endParaRPr lang="hu-HU" dirty="0" smtClean="0"/>
          </a:p>
          <a:p>
            <a:r>
              <a:rPr lang="hu-HU" dirty="0"/>
              <a:t>	</a:t>
            </a:r>
            <a:r>
              <a:rPr lang="hu-HU" dirty="0" smtClean="0"/>
              <a:t>	</a:t>
            </a:r>
            <a:r>
              <a:rPr lang="en-US" dirty="0" smtClean="0"/>
              <a:t>z </a:t>
            </a:r>
            <a:r>
              <a:rPr lang="en-US" dirty="0"/>
              <a:t>* </a:t>
            </a:r>
            <a:r>
              <a:rPr lang="en-US" dirty="0" err="1"/>
              <a:t>o.x</a:t>
            </a:r>
            <a:r>
              <a:rPr lang="en-US" dirty="0"/>
              <a:t> - x * </a:t>
            </a:r>
            <a:r>
              <a:rPr lang="en-US" dirty="0" err="1" smtClean="0"/>
              <a:t>o.z</a:t>
            </a:r>
            <a:r>
              <a:rPr lang="en-US" dirty="0" smtClean="0"/>
              <a:t>,</a:t>
            </a:r>
            <a:endParaRPr lang="hu-HU" dirty="0" smtClean="0"/>
          </a:p>
          <a:p>
            <a:r>
              <a:rPr lang="hu-HU" dirty="0"/>
              <a:t>	</a:t>
            </a:r>
            <a:r>
              <a:rPr lang="hu-HU" dirty="0" smtClean="0"/>
              <a:t>	</a:t>
            </a:r>
            <a:r>
              <a:rPr lang="en-US" dirty="0" smtClean="0"/>
              <a:t>x </a:t>
            </a:r>
            <a:r>
              <a:rPr lang="en-US" dirty="0"/>
              <a:t>* </a:t>
            </a:r>
            <a:r>
              <a:rPr lang="en-US" dirty="0" err="1"/>
              <a:t>o.y</a:t>
            </a:r>
            <a:r>
              <a:rPr lang="en-US" dirty="0"/>
              <a:t> - y * </a:t>
            </a:r>
            <a:r>
              <a:rPr lang="en-US" dirty="0" err="1" smtClean="0"/>
              <a:t>o.x</a:t>
            </a:r>
            <a:endParaRPr lang="hu-HU" dirty="0" smtClean="0"/>
          </a:p>
          <a:p>
            <a:r>
              <a:rPr lang="hu-HU" dirty="0"/>
              <a:t>	</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855807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Konstansok</a:t>
            </a:r>
            <a:endParaRPr lang="en-US" dirty="0"/>
          </a:p>
        </p:txBody>
      </p:sp>
      <p:sp>
        <p:nvSpPr>
          <p:cNvPr id="6" name="Content Placeholder 5"/>
          <p:cNvSpPr>
            <a:spLocks noGrp="1"/>
          </p:cNvSpPr>
          <p:nvPr>
            <p:ph idx="1"/>
          </p:nvPr>
        </p:nvSpPr>
        <p:spPr>
          <a:solidFill>
            <a:schemeClr val="accent1">
              <a:lumMod val="20000"/>
              <a:lumOff val="80000"/>
            </a:schemeClr>
          </a:solidFill>
        </p:spPr>
        <p:txBody>
          <a:bodyPr/>
          <a:lstStyle/>
          <a:p>
            <a:endParaRPr lang="en-US" dirty="0"/>
          </a:p>
          <a:p>
            <a:r>
              <a:rPr lang="hu-HU" dirty="0" smtClean="0"/>
              <a:t>//float3.h</a:t>
            </a:r>
          </a:p>
          <a:p>
            <a:r>
              <a:rPr lang="en-US" dirty="0" smtClean="0"/>
              <a:t>static </a:t>
            </a:r>
            <a:r>
              <a:rPr lang="en-US" dirty="0" err="1"/>
              <a:t>const</a:t>
            </a:r>
            <a:r>
              <a:rPr lang="en-US" dirty="0"/>
              <a:t> float3 </a:t>
            </a:r>
            <a:r>
              <a:rPr lang="en-US" dirty="0" err="1"/>
              <a:t>xUnit</a:t>
            </a:r>
            <a:r>
              <a:rPr lang="en-US" dirty="0" smtClean="0"/>
              <a:t>;</a:t>
            </a:r>
            <a:endParaRPr lang="hu-HU" dirty="0" smtClean="0"/>
          </a:p>
          <a:p>
            <a:endParaRPr lang="hu-HU" dirty="0" smtClean="0"/>
          </a:p>
          <a:p>
            <a:r>
              <a:rPr lang="hu-HU" dirty="0" smtClean="0"/>
              <a:t>//</a:t>
            </a:r>
            <a:r>
              <a:rPr lang="hu-HU" dirty="0" err="1" smtClean="0"/>
              <a:t>constants.cpp</a:t>
            </a:r>
            <a:endParaRPr lang="hu-HU" dirty="0"/>
          </a:p>
          <a:p>
            <a:r>
              <a:rPr lang="en-US" dirty="0" err="1"/>
              <a:t>const</a:t>
            </a:r>
            <a:r>
              <a:rPr lang="en-US" dirty="0"/>
              <a:t> float3 float3::</a:t>
            </a:r>
            <a:r>
              <a:rPr lang="en-US" dirty="0" err="1"/>
              <a:t>xUnit</a:t>
            </a:r>
            <a:r>
              <a:rPr lang="en-US" dirty="0"/>
              <a:t>(1.0f, 0.0f, 0.0f);</a:t>
            </a:r>
          </a:p>
        </p:txBody>
      </p:sp>
    </p:spTree>
    <p:extLst>
      <p:ext uri="{BB962C8B-B14F-4D97-AF65-F5344CB8AC3E}">
        <p14:creationId xmlns:p14="http://schemas.microsoft.com/office/powerpoint/2010/main" val="19254389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Swizzle</a:t>
            </a:r>
            <a:endParaRPr lang="en-US" dirty="0"/>
          </a:p>
        </p:txBody>
      </p:sp>
      <p:sp>
        <p:nvSpPr>
          <p:cNvPr id="3" name="Content Placeholder 2"/>
          <p:cNvSpPr>
            <a:spLocks noGrp="1"/>
          </p:cNvSpPr>
          <p:nvPr>
            <p:ph idx="1"/>
          </p:nvPr>
        </p:nvSpPr>
        <p:spPr/>
        <p:txBody>
          <a:bodyPr/>
          <a:lstStyle/>
          <a:p>
            <a:r>
              <a:rPr lang="en-US" dirty="0"/>
              <a:t>	</a:t>
            </a:r>
            <a:r>
              <a:rPr lang="en-US" dirty="0">
                <a:solidFill>
                  <a:schemeClr val="bg1">
                    <a:lumMod val="50000"/>
                  </a:schemeClr>
                </a:solidFill>
              </a:rPr>
              <a:t>union{</a:t>
            </a:r>
          </a:p>
          <a:p>
            <a:r>
              <a:rPr lang="en-US" dirty="0">
                <a:solidFill>
                  <a:schemeClr val="bg1">
                    <a:lumMod val="50000"/>
                  </a:schemeClr>
                </a:solidFill>
              </a:rPr>
              <a:t>		</a:t>
            </a:r>
            <a:r>
              <a:rPr lang="en-US" dirty="0" err="1">
                <a:solidFill>
                  <a:schemeClr val="bg1">
                    <a:lumMod val="50000"/>
                  </a:schemeClr>
                </a:solidFill>
              </a:rPr>
              <a:t>struct</a:t>
            </a:r>
            <a:r>
              <a:rPr lang="en-US" dirty="0">
                <a:solidFill>
                  <a:schemeClr val="bg1">
                    <a:lumMod val="50000"/>
                  </a:schemeClr>
                </a:solidFill>
              </a:rPr>
              <a:t> {</a:t>
            </a:r>
          </a:p>
          <a:p>
            <a:r>
              <a:rPr lang="en-US" dirty="0">
                <a:solidFill>
                  <a:schemeClr val="bg1">
                    <a:lumMod val="50000"/>
                  </a:schemeClr>
                </a:solidFill>
              </a:rPr>
              <a:t>			float x;</a:t>
            </a:r>
          </a:p>
          <a:p>
            <a:r>
              <a:rPr lang="en-US" dirty="0">
                <a:solidFill>
                  <a:schemeClr val="bg1">
                    <a:lumMod val="50000"/>
                  </a:schemeClr>
                </a:solidFill>
              </a:rPr>
              <a:t>			float y;</a:t>
            </a:r>
          </a:p>
          <a:p>
            <a:r>
              <a:rPr lang="en-US" dirty="0">
                <a:solidFill>
                  <a:schemeClr val="bg1">
                    <a:lumMod val="50000"/>
                  </a:schemeClr>
                </a:solidFill>
              </a:rPr>
              <a:t>		};</a:t>
            </a:r>
          </a:p>
          <a:p>
            <a:endParaRPr lang="en-US" dirty="0">
              <a:solidFill>
                <a:schemeClr val="bg1">
                  <a:lumMod val="50000"/>
                </a:schemeClr>
              </a:solidFill>
            </a:endParaRPr>
          </a:p>
          <a:p>
            <a:r>
              <a:rPr lang="en-US" dirty="0">
                <a:solidFill>
                  <a:schemeClr val="bg1">
                    <a:lumMod val="50000"/>
                  </a:schemeClr>
                </a:solidFill>
              </a:rPr>
              <a:t>		float v[2];</a:t>
            </a:r>
          </a:p>
          <a:p>
            <a:endParaRPr lang="en-US" dirty="0"/>
          </a:p>
          <a:p>
            <a:r>
              <a:rPr lang="en-US" dirty="0"/>
              <a:t>		float2swizzle&lt;2, float2, 1, 0&gt; </a:t>
            </a:r>
            <a:r>
              <a:rPr lang="en-US" dirty="0" err="1"/>
              <a:t>yx</a:t>
            </a:r>
            <a:r>
              <a:rPr lang="en-US" dirty="0" smtClean="0"/>
              <a:t>;</a:t>
            </a:r>
            <a:endParaRPr lang="hu-HU" dirty="0" smtClean="0"/>
          </a:p>
          <a:p>
            <a:r>
              <a:rPr lang="hu-HU" dirty="0" smtClean="0">
                <a:solidFill>
                  <a:schemeClr val="bg1">
                    <a:lumMod val="50000"/>
                  </a:schemeClr>
                </a:solidFill>
              </a:rPr>
              <a:t>		//...</a:t>
            </a:r>
            <a:endParaRPr lang="en-US" dirty="0">
              <a:solidFill>
                <a:schemeClr val="bg1">
                  <a:lumMod val="50000"/>
                </a:schemeClr>
              </a:solidFill>
            </a:endParaRPr>
          </a:p>
          <a:p>
            <a:r>
              <a:rPr lang="en-US" dirty="0"/>
              <a:t>		float3swizzle&lt;2, float3, 0, 1, 0&gt; </a:t>
            </a:r>
            <a:r>
              <a:rPr lang="en-US" dirty="0" err="1"/>
              <a:t>xyx</a:t>
            </a:r>
            <a:r>
              <a:rPr lang="en-US" dirty="0" smtClean="0"/>
              <a:t>;</a:t>
            </a:r>
            <a:endParaRPr lang="hu-HU" dirty="0" smtClean="0"/>
          </a:p>
          <a:p>
            <a:r>
              <a:rPr lang="en-US" dirty="0"/>
              <a:t>		float3swizzle&lt;2, float3, 0, 1, </a:t>
            </a:r>
            <a:r>
              <a:rPr lang="en-US" dirty="0">
                <a:solidFill>
                  <a:srgbClr val="0070C0"/>
                </a:solidFill>
              </a:rPr>
              <a:t>-2</a:t>
            </a:r>
            <a:r>
              <a:rPr lang="en-US" dirty="0"/>
              <a:t>&gt; xy</a:t>
            </a:r>
            <a:r>
              <a:rPr lang="en-US" dirty="0">
                <a:solidFill>
                  <a:srgbClr val="0070C0"/>
                </a:solidFill>
              </a:rPr>
              <a:t>1</a:t>
            </a:r>
            <a:r>
              <a:rPr lang="en-US" dirty="0" smtClean="0"/>
              <a:t>;</a:t>
            </a:r>
            <a:endParaRPr lang="hu-HU" dirty="0" smtClean="0"/>
          </a:p>
          <a:p>
            <a:r>
              <a:rPr lang="hu-HU" dirty="0">
                <a:solidFill>
                  <a:schemeClr val="bg1">
                    <a:lumMod val="50000"/>
                  </a:schemeClr>
                </a:solidFill>
              </a:rPr>
              <a:t>		//...</a:t>
            </a:r>
            <a:endParaRPr lang="en-US" dirty="0">
              <a:solidFill>
                <a:schemeClr val="bg1">
                  <a:lumMod val="50000"/>
                </a:schemeClr>
              </a:solidFill>
            </a:endParaRPr>
          </a:p>
          <a:p>
            <a:r>
              <a:rPr lang="en-US" dirty="0"/>
              <a:t>		float4swizzle&lt;2, float4, 1, 0, 1, 1&gt; </a:t>
            </a:r>
            <a:r>
              <a:rPr lang="en-US" dirty="0" err="1"/>
              <a:t>yxyy</a:t>
            </a:r>
            <a:r>
              <a:rPr lang="en-US" dirty="0"/>
              <a:t>;</a:t>
            </a:r>
          </a:p>
        </p:txBody>
      </p:sp>
      <p:sp>
        <p:nvSpPr>
          <p:cNvPr id="4" name="Oval 3"/>
          <p:cNvSpPr/>
          <p:nvPr/>
        </p:nvSpPr>
        <p:spPr>
          <a:xfrm>
            <a:off x="6023429" y="5000171"/>
            <a:ext cx="1422400" cy="602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09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Swizzle job</a:t>
            </a:r>
            <a:r>
              <a:rPr lang="hu-HU" dirty="0" err="1" smtClean="0"/>
              <a:t>bértékként</a:t>
            </a:r>
            <a:endParaRPr lang="en-US" dirty="0"/>
          </a:p>
        </p:txBody>
      </p:sp>
      <p:sp>
        <p:nvSpPr>
          <p:cNvPr id="3" name="Content Placeholder 2"/>
          <p:cNvSpPr>
            <a:spLocks noGrp="1"/>
          </p:cNvSpPr>
          <p:nvPr>
            <p:ph idx="1"/>
          </p:nvPr>
        </p:nvSpPr>
        <p:spPr/>
        <p:txBody>
          <a:bodyPr/>
          <a:lstStyle/>
          <a:p>
            <a:r>
              <a:rPr lang="en-US" dirty="0"/>
              <a:t>template</a:t>
            </a:r>
            <a:r>
              <a:rPr lang="en-US" dirty="0" smtClean="0"/>
              <a:t>&lt;</a:t>
            </a:r>
            <a:r>
              <a:rPr lang="hu-HU" dirty="0" smtClean="0">
                <a:solidFill>
                  <a:schemeClr val="bg1">
                    <a:lumMod val="50000"/>
                  </a:schemeClr>
                </a:solidFill>
              </a:rPr>
              <a:t>...</a:t>
            </a:r>
            <a:r>
              <a:rPr lang="en-US" dirty="0" smtClean="0"/>
              <a:t> </a:t>
            </a:r>
            <a:r>
              <a:rPr lang="en-US" dirty="0" err="1"/>
              <a:t>int</a:t>
            </a:r>
            <a:r>
              <a:rPr lang="en-US" dirty="0"/>
              <a:t> s0=0, </a:t>
            </a:r>
            <a:r>
              <a:rPr lang="en-US" dirty="0" err="1"/>
              <a:t>int</a:t>
            </a:r>
            <a:r>
              <a:rPr lang="en-US" dirty="0"/>
              <a:t> s1=0, </a:t>
            </a:r>
            <a:r>
              <a:rPr lang="en-US" dirty="0" err="1"/>
              <a:t>int</a:t>
            </a:r>
            <a:r>
              <a:rPr lang="en-US" dirty="0"/>
              <a:t> s2=0, </a:t>
            </a:r>
            <a:r>
              <a:rPr lang="en-US" dirty="0" err="1"/>
              <a:t>int</a:t>
            </a:r>
            <a:r>
              <a:rPr lang="en-US" dirty="0"/>
              <a:t> s3=0&gt;</a:t>
            </a:r>
            <a:endParaRPr lang="hu-HU" dirty="0" smtClean="0"/>
          </a:p>
          <a:p>
            <a:r>
              <a:rPr lang="hu-HU" dirty="0" err="1"/>
              <a:t>class</a:t>
            </a:r>
            <a:r>
              <a:rPr lang="hu-HU" dirty="0"/>
              <a:t> </a:t>
            </a:r>
            <a:r>
              <a:rPr lang="hu-HU" dirty="0" smtClean="0"/>
              <a:t>float3swizzle </a:t>
            </a:r>
            <a:r>
              <a:rPr lang="en-US" dirty="0" smtClean="0"/>
              <a:t>{</a:t>
            </a:r>
          </a:p>
          <a:p>
            <a:r>
              <a:rPr lang="en-US" dirty="0"/>
              <a:t>	</a:t>
            </a:r>
            <a:r>
              <a:rPr lang="en-US" dirty="0" smtClean="0"/>
              <a:t>float v[3];</a:t>
            </a:r>
          </a:p>
          <a:p>
            <a:endParaRPr lang="hu-HU" dirty="0"/>
          </a:p>
          <a:p>
            <a:r>
              <a:rPr lang="en-US" dirty="0" smtClean="0"/>
              <a:t>operator </a:t>
            </a:r>
            <a:r>
              <a:rPr lang="hu-HU" dirty="0" smtClean="0"/>
              <a:t>float3</a:t>
            </a:r>
            <a:r>
              <a:rPr lang="en-US" dirty="0" smtClean="0"/>
              <a:t>() </a:t>
            </a:r>
            <a:r>
              <a:rPr lang="en-US" dirty="0" err="1"/>
              <a:t>const</a:t>
            </a:r>
            <a:endParaRPr lang="en-US" dirty="0"/>
          </a:p>
          <a:p>
            <a:r>
              <a:rPr lang="en-US" dirty="0" smtClean="0"/>
              <a:t>{</a:t>
            </a:r>
            <a:endParaRPr lang="en-US" dirty="0"/>
          </a:p>
          <a:p>
            <a:r>
              <a:rPr lang="en-US" dirty="0"/>
              <a:t>	return </a:t>
            </a:r>
            <a:r>
              <a:rPr lang="hu-HU" dirty="0"/>
              <a:t>float3</a:t>
            </a:r>
            <a:r>
              <a:rPr lang="en-US" dirty="0" smtClean="0"/>
              <a:t>( </a:t>
            </a:r>
            <a:endParaRPr lang="en-US" dirty="0"/>
          </a:p>
          <a:p>
            <a:r>
              <a:rPr lang="en-US" dirty="0"/>
              <a:t>		(s0&gt;=0)?v[s0]:((s0==-1)?0.0f:1.0f),</a:t>
            </a:r>
          </a:p>
          <a:p>
            <a:r>
              <a:rPr lang="en-US" dirty="0"/>
              <a:t>		(s1&gt;=0)?v[s1]:((s1==-1)?0.0f:1.0f),</a:t>
            </a:r>
          </a:p>
          <a:p>
            <a:r>
              <a:rPr lang="en-US" dirty="0"/>
              <a:t>		(s2&gt;=0)?v[s2]:((s2==-1)?0.0f:1.0f),</a:t>
            </a:r>
          </a:p>
          <a:p>
            <a:r>
              <a:rPr lang="en-US" dirty="0"/>
              <a:t>		(s3&gt;=0)?v[s3]:((s3==-1)?0.0f:1.0f));</a:t>
            </a:r>
          </a:p>
          <a:p>
            <a:r>
              <a:rPr lang="en-US" dirty="0" smtClean="0"/>
              <a:t>}</a:t>
            </a:r>
            <a:endParaRPr lang="en-US" dirty="0"/>
          </a:p>
        </p:txBody>
      </p:sp>
      <p:sp>
        <p:nvSpPr>
          <p:cNvPr id="4" name="Oval 3"/>
          <p:cNvSpPr/>
          <p:nvPr/>
        </p:nvSpPr>
        <p:spPr>
          <a:xfrm rot="5400000">
            <a:off x="1560287" y="4535716"/>
            <a:ext cx="1422400" cy="602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319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Swizzle </a:t>
            </a:r>
            <a:r>
              <a:rPr lang="en-US" dirty="0" err="1" smtClean="0"/>
              <a:t>bal</a:t>
            </a:r>
            <a:r>
              <a:rPr lang="hu-HU" dirty="0" smtClean="0"/>
              <a:t>értékként</a:t>
            </a:r>
            <a:endParaRPr lang="en-US" dirty="0"/>
          </a:p>
        </p:txBody>
      </p:sp>
      <p:sp>
        <p:nvSpPr>
          <p:cNvPr id="3" name="Content Placeholder 2"/>
          <p:cNvSpPr>
            <a:spLocks noGrp="1"/>
          </p:cNvSpPr>
          <p:nvPr>
            <p:ph idx="1"/>
          </p:nvPr>
        </p:nvSpPr>
        <p:spPr/>
        <p:txBody>
          <a:bodyPr/>
          <a:lstStyle/>
          <a:p>
            <a:r>
              <a:rPr lang="en-US" dirty="0" smtClean="0"/>
              <a:t>inline </a:t>
            </a:r>
            <a:r>
              <a:rPr lang="en-US" dirty="0" err="1"/>
              <a:t>floatswizzle</a:t>
            </a:r>
            <a:r>
              <a:rPr lang="en-US" dirty="0"/>
              <a:t>&amp; operator </a:t>
            </a:r>
            <a:r>
              <a:rPr lang="en-US" dirty="0">
                <a:solidFill>
                  <a:srgbClr val="FF0000"/>
                </a:solidFill>
              </a:rPr>
              <a:t>=</a:t>
            </a:r>
            <a:r>
              <a:rPr lang="en-US" dirty="0"/>
              <a:t>(</a:t>
            </a:r>
            <a:r>
              <a:rPr lang="en-US" dirty="0" err="1"/>
              <a:t>const</a:t>
            </a:r>
            <a:r>
              <a:rPr lang="en-US" dirty="0"/>
              <a:t> T&amp; o)		</a:t>
            </a:r>
          </a:p>
          <a:p>
            <a:r>
              <a:rPr lang="en-US" dirty="0" smtClean="0"/>
              <a:t>{</a:t>
            </a:r>
            <a:r>
              <a:rPr lang="en-US" dirty="0"/>
              <a:t>	</a:t>
            </a:r>
          </a:p>
          <a:p>
            <a:r>
              <a:rPr lang="en-US" dirty="0"/>
              <a:t>	</a:t>
            </a:r>
            <a:r>
              <a:rPr lang="en-US" dirty="0" smtClean="0"/>
              <a:t>v</a:t>
            </a:r>
            <a:r>
              <a:rPr lang="en-US" dirty="0"/>
              <a:t>[ s0 ] </a:t>
            </a:r>
            <a:r>
              <a:rPr lang="en-US" dirty="0">
                <a:solidFill>
                  <a:srgbClr val="FF0000"/>
                </a:solidFill>
              </a:rPr>
              <a:t>=</a:t>
            </a:r>
            <a:r>
              <a:rPr lang="en-US" dirty="0"/>
              <a:t> o[0];	</a:t>
            </a:r>
          </a:p>
          <a:p>
            <a:r>
              <a:rPr lang="en-US" dirty="0"/>
              <a:t>	</a:t>
            </a:r>
            <a:r>
              <a:rPr lang="en-US" dirty="0" smtClean="0"/>
              <a:t>v</a:t>
            </a:r>
            <a:r>
              <a:rPr lang="en-US" dirty="0"/>
              <a:t>[ s1 ] </a:t>
            </a:r>
            <a:r>
              <a:rPr lang="en-US" dirty="0">
                <a:solidFill>
                  <a:srgbClr val="FF0000"/>
                </a:solidFill>
              </a:rPr>
              <a:t>=</a:t>
            </a:r>
            <a:r>
              <a:rPr lang="en-US" dirty="0"/>
              <a:t> o[1];	</a:t>
            </a:r>
          </a:p>
          <a:p>
            <a:r>
              <a:rPr lang="hu-HU" dirty="0" smtClean="0"/>
              <a:t>	</a:t>
            </a:r>
            <a:r>
              <a:rPr lang="en-US" dirty="0" smtClean="0"/>
              <a:t>v</a:t>
            </a:r>
            <a:r>
              <a:rPr lang="en-US" dirty="0"/>
              <a:t>[ s2 ] </a:t>
            </a:r>
            <a:r>
              <a:rPr lang="en-US" dirty="0">
                <a:solidFill>
                  <a:srgbClr val="FF0000"/>
                </a:solidFill>
              </a:rPr>
              <a:t>=</a:t>
            </a:r>
            <a:r>
              <a:rPr lang="en-US" dirty="0"/>
              <a:t> o[2];	</a:t>
            </a:r>
          </a:p>
          <a:p>
            <a:r>
              <a:rPr lang="en-US" dirty="0"/>
              <a:t>	</a:t>
            </a:r>
            <a:r>
              <a:rPr lang="en-US" dirty="0" smtClean="0"/>
              <a:t>v</a:t>
            </a:r>
            <a:r>
              <a:rPr lang="en-US" dirty="0"/>
              <a:t>[ s3 ] </a:t>
            </a:r>
            <a:r>
              <a:rPr lang="en-US" dirty="0">
                <a:solidFill>
                  <a:srgbClr val="FF0000"/>
                </a:solidFill>
              </a:rPr>
              <a:t>=</a:t>
            </a:r>
            <a:r>
              <a:rPr lang="en-US" dirty="0"/>
              <a:t> o[3];	</a:t>
            </a:r>
          </a:p>
          <a:p>
            <a:r>
              <a:rPr lang="hu-HU" dirty="0" smtClean="0"/>
              <a:t>	</a:t>
            </a:r>
            <a:r>
              <a:rPr lang="en-US" dirty="0" smtClean="0"/>
              <a:t>return </a:t>
            </a:r>
            <a:r>
              <a:rPr lang="en-US" dirty="0"/>
              <a:t>*this;	</a:t>
            </a:r>
          </a:p>
          <a:p>
            <a:r>
              <a:rPr lang="en-US" dirty="0" smtClean="0"/>
              <a:t>}</a:t>
            </a:r>
            <a:endParaRPr lang="en-US" dirty="0"/>
          </a:p>
        </p:txBody>
      </p:sp>
      <p:sp>
        <p:nvSpPr>
          <p:cNvPr id="4" name="Oval 3"/>
          <p:cNvSpPr/>
          <p:nvPr/>
        </p:nvSpPr>
        <p:spPr>
          <a:xfrm rot="5400000">
            <a:off x="994230" y="2877458"/>
            <a:ext cx="1422400" cy="602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6" idx="0"/>
          </p:cNvCxnSpPr>
          <p:nvPr/>
        </p:nvCxnSpPr>
        <p:spPr>
          <a:xfrm flipH="1" flipV="1">
            <a:off x="1944915" y="3889829"/>
            <a:ext cx="3657600" cy="2100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0" y="5990787"/>
            <a:ext cx="2061029" cy="369332"/>
          </a:xfrm>
          <a:prstGeom prst="rect">
            <a:avLst/>
          </a:prstGeom>
          <a:noFill/>
        </p:spPr>
        <p:txBody>
          <a:bodyPr wrap="square" rtlCol="0">
            <a:spAutoFit/>
          </a:bodyPr>
          <a:lstStyle/>
          <a:p>
            <a:r>
              <a:rPr lang="hu-HU" dirty="0" smtClean="0">
                <a:solidFill>
                  <a:srgbClr val="FF0000"/>
                </a:solidFill>
                <a:latin typeface="Whipsmart" panose="020B0502030203050204" pitchFamily="34" charset="0"/>
              </a:rPr>
              <a:t>nyilván nem negatív</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1803059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Az euklideszi geometriában értelmezett fogalmak</a:t>
            </a:r>
            <a:endParaRPr lang="en-US" dirty="0"/>
          </a:p>
        </p:txBody>
      </p:sp>
      <p:sp>
        <p:nvSpPr>
          <p:cNvPr id="3" name="Content Placeholder 2"/>
          <p:cNvSpPr>
            <a:spLocks noGrp="1"/>
          </p:cNvSpPr>
          <p:nvPr>
            <p:ph idx="1"/>
          </p:nvPr>
        </p:nvSpPr>
        <p:spPr/>
        <p:txBody>
          <a:bodyPr/>
          <a:lstStyle/>
          <a:p>
            <a:r>
              <a:rPr lang="hu-HU" dirty="0" smtClean="0"/>
              <a:t>pont, egyenes </a:t>
            </a:r>
            <a:r>
              <a:rPr lang="hu-HU" dirty="0" smtClean="0">
                <a:sym typeface="Symbol" panose="05050102010706020507" pitchFamily="18" charset="2"/>
              </a:rPr>
              <a:t> sík, metszés, illeszkedés</a:t>
            </a:r>
            <a:endParaRPr lang="hu-HU" dirty="0" smtClean="0"/>
          </a:p>
          <a:p>
            <a:r>
              <a:rPr lang="hu-HU" dirty="0" smtClean="0"/>
              <a:t>szakasz, kör </a:t>
            </a:r>
            <a:r>
              <a:rPr lang="hu-HU" dirty="0" smtClean="0">
                <a:sym typeface="Symbol" panose="05050102010706020507" pitchFamily="18" charset="2"/>
              </a:rPr>
              <a:t></a:t>
            </a:r>
            <a:r>
              <a:rPr lang="en-US" dirty="0" smtClean="0">
                <a:sym typeface="Symbol" panose="05050102010706020507" pitchFamily="18" charset="2"/>
              </a:rPr>
              <a:t> t</a:t>
            </a:r>
            <a:r>
              <a:rPr lang="hu-HU" dirty="0" smtClean="0">
                <a:sym typeface="Symbol" panose="05050102010706020507" pitchFamily="18" charset="2"/>
              </a:rPr>
              <a:t>ávolság, eltolás, vektor</a:t>
            </a:r>
            <a:endParaRPr lang="hu-HU" dirty="0" smtClean="0"/>
          </a:p>
          <a:p>
            <a:r>
              <a:rPr lang="hu-HU" dirty="0" smtClean="0"/>
              <a:t>hossz </a:t>
            </a:r>
            <a:r>
              <a:rPr lang="hu-HU" dirty="0">
                <a:sym typeface="Symbol" panose="05050102010706020507" pitchFamily="18" charset="2"/>
              </a:rPr>
              <a:t></a:t>
            </a:r>
            <a:r>
              <a:rPr lang="hu-HU" dirty="0" smtClean="0"/>
              <a:t> hossz kétszerese, fele, harmada</a:t>
            </a:r>
          </a:p>
          <a:p>
            <a:endParaRPr lang="hu-HU" dirty="0"/>
          </a:p>
          <a:p>
            <a:r>
              <a:rPr lang="hu-HU" dirty="0" smtClean="0"/>
              <a:t>kerület, terület, felület, térfogat</a:t>
            </a:r>
          </a:p>
          <a:p>
            <a:endParaRPr lang="hu-HU" dirty="0"/>
          </a:p>
          <a:p>
            <a:r>
              <a:rPr lang="hu-HU" dirty="0" smtClean="0"/>
              <a:t>súlypont</a:t>
            </a:r>
            <a:endParaRPr lang="en-US" dirty="0"/>
          </a:p>
        </p:txBody>
      </p:sp>
    </p:spTree>
    <p:extLst>
      <p:ext uri="{BB962C8B-B14F-4D97-AF65-F5344CB8AC3E}">
        <p14:creationId xmlns:p14="http://schemas.microsoft.com/office/powerpoint/2010/main" val="21563008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Swizzle </a:t>
            </a:r>
            <a:r>
              <a:rPr lang="en-US" dirty="0" err="1" smtClean="0"/>
              <a:t>bal</a:t>
            </a:r>
            <a:r>
              <a:rPr lang="hu-HU" dirty="0" smtClean="0"/>
              <a:t>értékként</a:t>
            </a:r>
            <a:endParaRPr lang="en-US" dirty="0"/>
          </a:p>
        </p:txBody>
      </p:sp>
      <p:sp>
        <p:nvSpPr>
          <p:cNvPr id="3" name="Content Placeholder 2"/>
          <p:cNvSpPr>
            <a:spLocks noGrp="1"/>
          </p:cNvSpPr>
          <p:nvPr>
            <p:ph idx="1"/>
          </p:nvPr>
        </p:nvSpPr>
        <p:spPr/>
        <p:txBody>
          <a:bodyPr/>
          <a:lstStyle/>
          <a:p>
            <a:r>
              <a:rPr lang="en-US" dirty="0" smtClean="0"/>
              <a:t>inline </a:t>
            </a:r>
            <a:r>
              <a:rPr lang="en-US" dirty="0" err="1"/>
              <a:t>floatswizzle</a:t>
            </a:r>
            <a:r>
              <a:rPr lang="en-US" dirty="0"/>
              <a:t>&amp; operator </a:t>
            </a:r>
            <a:r>
              <a:rPr lang="en-US" dirty="0" smtClean="0"/>
              <a:t>+</a:t>
            </a:r>
            <a:r>
              <a:rPr lang="en-US" dirty="0" smtClean="0">
                <a:solidFill>
                  <a:srgbClr val="FF0000"/>
                </a:solidFill>
              </a:rPr>
              <a:t>=</a:t>
            </a:r>
            <a:r>
              <a:rPr lang="en-US" dirty="0" smtClean="0"/>
              <a:t>(</a:t>
            </a:r>
            <a:r>
              <a:rPr lang="en-US" dirty="0" err="1"/>
              <a:t>const</a:t>
            </a:r>
            <a:r>
              <a:rPr lang="en-US" dirty="0"/>
              <a:t> T&amp; o)	</a:t>
            </a:r>
          </a:p>
          <a:p>
            <a:r>
              <a:rPr lang="en-US" dirty="0" smtClean="0"/>
              <a:t>{</a:t>
            </a:r>
            <a:r>
              <a:rPr lang="en-US" dirty="0"/>
              <a:t>	</a:t>
            </a:r>
          </a:p>
          <a:p>
            <a:r>
              <a:rPr lang="en-US" dirty="0"/>
              <a:t>	</a:t>
            </a:r>
            <a:r>
              <a:rPr lang="en-US" dirty="0" smtClean="0"/>
              <a:t>v</a:t>
            </a:r>
            <a:r>
              <a:rPr lang="en-US" dirty="0"/>
              <a:t>[ s0 ] </a:t>
            </a:r>
            <a:r>
              <a:rPr lang="en-US" dirty="0" smtClean="0"/>
              <a:t>+</a:t>
            </a:r>
            <a:r>
              <a:rPr lang="en-US" dirty="0" smtClean="0">
                <a:solidFill>
                  <a:srgbClr val="FF0000"/>
                </a:solidFill>
              </a:rPr>
              <a:t>=</a:t>
            </a:r>
            <a:r>
              <a:rPr lang="en-US" dirty="0" smtClean="0"/>
              <a:t> </a:t>
            </a:r>
            <a:r>
              <a:rPr lang="en-US" dirty="0"/>
              <a:t>o[0];	</a:t>
            </a:r>
          </a:p>
          <a:p>
            <a:r>
              <a:rPr lang="en-US" dirty="0"/>
              <a:t>	</a:t>
            </a:r>
            <a:r>
              <a:rPr lang="en-US" dirty="0" smtClean="0"/>
              <a:t>v</a:t>
            </a:r>
            <a:r>
              <a:rPr lang="en-US" dirty="0"/>
              <a:t>[ s1 ] </a:t>
            </a:r>
            <a:r>
              <a:rPr lang="en-US" dirty="0" smtClean="0"/>
              <a:t>+</a:t>
            </a:r>
            <a:r>
              <a:rPr lang="en-US" dirty="0" smtClean="0">
                <a:solidFill>
                  <a:srgbClr val="FF0000"/>
                </a:solidFill>
              </a:rPr>
              <a:t>=</a:t>
            </a:r>
            <a:r>
              <a:rPr lang="en-US" dirty="0" smtClean="0"/>
              <a:t> </a:t>
            </a:r>
            <a:r>
              <a:rPr lang="en-US" dirty="0"/>
              <a:t>o[1];	</a:t>
            </a:r>
          </a:p>
          <a:p>
            <a:r>
              <a:rPr lang="hu-HU" dirty="0" smtClean="0"/>
              <a:t>	</a:t>
            </a:r>
            <a:r>
              <a:rPr lang="en-US" dirty="0" smtClean="0"/>
              <a:t>v</a:t>
            </a:r>
            <a:r>
              <a:rPr lang="en-US" dirty="0"/>
              <a:t>[ s2 ] </a:t>
            </a:r>
            <a:r>
              <a:rPr lang="en-US" dirty="0" smtClean="0"/>
              <a:t>+</a:t>
            </a:r>
            <a:r>
              <a:rPr lang="en-US" dirty="0" smtClean="0">
                <a:solidFill>
                  <a:srgbClr val="FF0000"/>
                </a:solidFill>
              </a:rPr>
              <a:t>=</a:t>
            </a:r>
            <a:r>
              <a:rPr lang="en-US" dirty="0" smtClean="0"/>
              <a:t> </a:t>
            </a:r>
            <a:r>
              <a:rPr lang="en-US" dirty="0"/>
              <a:t>o[2];	</a:t>
            </a:r>
          </a:p>
          <a:p>
            <a:r>
              <a:rPr lang="en-US" dirty="0"/>
              <a:t>	</a:t>
            </a:r>
            <a:r>
              <a:rPr lang="en-US" dirty="0" smtClean="0"/>
              <a:t>v</a:t>
            </a:r>
            <a:r>
              <a:rPr lang="en-US" dirty="0"/>
              <a:t>[ s3 ] </a:t>
            </a:r>
            <a:r>
              <a:rPr lang="en-US" dirty="0" smtClean="0"/>
              <a:t>+</a:t>
            </a:r>
            <a:r>
              <a:rPr lang="en-US" dirty="0" smtClean="0">
                <a:solidFill>
                  <a:srgbClr val="FF0000"/>
                </a:solidFill>
              </a:rPr>
              <a:t>=</a:t>
            </a:r>
            <a:r>
              <a:rPr lang="en-US" dirty="0" smtClean="0"/>
              <a:t> </a:t>
            </a:r>
            <a:r>
              <a:rPr lang="en-US" dirty="0"/>
              <a:t>o[3];	</a:t>
            </a:r>
          </a:p>
          <a:p>
            <a:r>
              <a:rPr lang="hu-HU" dirty="0" smtClean="0"/>
              <a:t>	</a:t>
            </a:r>
            <a:r>
              <a:rPr lang="en-US" dirty="0" smtClean="0"/>
              <a:t>return </a:t>
            </a:r>
            <a:r>
              <a:rPr lang="en-US" dirty="0"/>
              <a:t>*this;	</a:t>
            </a:r>
          </a:p>
          <a:p>
            <a:r>
              <a:rPr lang="en-US" dirty="0" smtClean="0"/>
              <a:t>}</a:t>
            </a:r>
            <a:endParaRPr lang="en-US" dirty="0"/>
          </a:p>
        </p:txBody>
      </p:sp>
    </p:spTree>
    <p:extLst>
      <p:ext uri="{BB962C8B-B14F-4D97-AF65-F5344CB8AC3E}">
        <p14:creationId xmlns:p14="http://schemas.microsoft.com/office/powerpoint/2010/main" val="41305482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Metódushívás </a:t>
            </a:r>
            <a:r>
              <a:rPr lang="hu-HU" dirty="0" err="1" smtClean="0"/>
              <a:t>swizzleön</a:t>
            </a:r>
            <a:endParaRPr lang="en-US" dirty="0"/>
          </a:p>
        </p:txBody>
      </p:sp>
      <p:sp>
        <p:nvSpPr>
          <p:cNvPr id="4" name="Content Placeholder 3"/>
          <p:cNvSpPr>
            <a:spLocks noGrp="1"/>
          </p:cNvSpPr>
          <p:nvPr>
            <p:ph idx="1"/>
          </p:nvPr>
        </p:nvSpPr>
        <p:spPr/>
        <p:txBody>
          <a:bodyPr/>
          <a:lstStyle/>
          <a:p>
            <a:r>
              <a:rPr lang="hu-HU" dirty="0" smtClean="0"/>
              <a:t>a vektorosztályok összes </a:t>
            </a:r>
            <a:r>
              <a:rPr lang="hu-HU" dirty="0" err="1" smtClean="0"/>
              <a:t>const</a:t>
            </a:r>
            <a:r>
              <a:rPr lang="hu-HU" dirty="0" smtClean="0"/>
              <a:t> metódusa legyen meg nekik is</a:t>
            </a:r>
            <a:endParaRPr lang="en-US" dirty="0" smtClean="0"/>
          </a:p>
          <a:p>
            <a:pPr lvl="1"/>
            <a:r>
              <a:rPr lang="en-US" dirty="0" err="1" smtClean="0"/>
              <a:t>nem</a:t>
            </a:r>
            <a:r>
              <a:rPr lang="en-US" dirty="0" smtClean="0"/>
              <a:t> </a:t>
            </a:r>
            <a:r>
              <a:rPr lang="en-US" dirty="0" err="1" smtClean="0"/>
              <a:t>const</a:t>
            </a:r>
            <a:r>
              <a:rPr lang="en-US" dirty="0" smtClean="0"/>
              <a:t> met</a:t>
            </a:r>
            <a:r>
              <a:rPr lang="hu-HU" dirty="0" err="1" smtClean="0"/>
              <a:t>ódus</a:t>
            </a:r>
            <a:r>
              <a:rPr lang="hu-HU" dirty="0" smtClean="0"/>
              <a:t>: csak az értékadás operátorok</a:t>
            </a:r>
          </a:p>
          <a:p>
            <a:r>
              <a:rPr lang="hu-HU" dirty="0" smtClean="0"/>
              <a:t>az implementáció létrehoz egy rendes vektorpéldányt, és meghívja rá </a:t>
            </a:r>
            <a:endParaRPr lang="en-US" dirty="0"/>
          </a:p>
        </p:txBody>
      </p:sp>
    </p:spTree>
    <p:extLst>
      <p:ext uri="{BB962C8B-B14F-4D97-AF65-F5344CB8AC3E}">
        <p14:creationId xmlns:p14="http://schemas.microsoft.com/office/powerpoint/2010/main" val="4369783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hu-HU" dirty="0" err="1" smtClean="0"/>
              <a:t>átrixok</a:t>
            </a:r>
            <a:endParaRPr lang="en-US" dirty="0"/>
          </a:p>
        </p:txBody>
      </p:sp>
      <p:sp>
        <p:nvSpPr>
          <p:cNvPr id="3" name="Content Placeholder 2"/>
          <p:cNvSpPr>
            <a:spLocks noGrp="1"/>
          </p:cNvSpPr>
          <p:nvPr>
            <p:ph idx="1"/>
          </p:nvPr>
        </p:nvSpPr>
        <p:spPr/>
        <p:txBody>
          <a:bodyPr/>
          <a:lstStyle/>
          <a:p>
            <a:r>
              <a:rPr lang="en-US" dirty="0"/>
              <a:t>static float4x4 translation(</a:t>
            </a:r>
            <a:r>
              <a:rPr lang="en-US" dirty="0" err="1"/>
              <a:t>const</a:t>
            </a:r>
            <a:r>
              <a:rPr lang="en-US" dirty="0"/>
              <a:t> float3&amp; offset)</a:t>
            </a:r>
          </a:p>
          <a:p>
            <a:r>
              <a:rPr lang="en-US" dirty="0" smtClean="0"/>
              <a:t>{</a:t>
            </a:r>
          </a:p>
          <a:p>
            <a:r>
              <a:rPr lang="en-US" dirty="0"/>
              <a:t>	</a:t>
            </a:r>
            <a:r>
              <a:rPr lang="en-US" dirty="0" smtClean="0"/>
              <a:t>float4x4 </a:t>
            </a:r>
            <a:r>
              <a:rPr lang="en-US" dirty="0"/>
              <a:t>t = identity;</a:t>
            </a:r>
          </a:p>
          <a:p>
            <a:r>
              <a:rPr lang="en-US" dirty="0"/>
              <a:t>	t._30 = </a:t>
            </a:r>
            <a:r>
              <a:rPr lang="en-US" dirty="0" err="1"/>
              <a:t>offset.x</a:t>
            </a:r>
            <a:r>
              <a:rPr lang="en-US" dirty="0"/>
              <a:t>;</a:t>
            </a:r>
          </a:p>
          <a:p>
            <a:r>
              <a:rPr lang="en-US" dirty="0"/>
              <a:t>	t._31 = </a:t>
            </a:r>
            <a:r>
              <a:rPr lang="en-US" dirty="0" err="1"/>
              <a:t>offset.y</a:t>
            </a:r>
            <a:r>
              <a:rPr lang="en-US" dirty="0"/>
              <a:t>;</a:t>
            </a:r>
          </a:p>
          <a:p>
            <a:r>
              <a:rPr lang="en-US" dirty="0"/>
              <a:t>	t._32 = </a:t>
            </a:r>
            <a:r>
              <a:rPr lang="en-US" dirty="0" err="1"/>
              <a:t>offset.z</a:t>
            </a:r>
            <a:r>
              <a:rPr lang="en-US" dirty="0"/>
              <a:t>;</a:t>
            </a:r>
          </a:p>
          <a:p>
            <a:r>
              <a:rPr lang="en-US" dirty="0"/>
              <a:t>	return t;</a:t>
            </a:r>
          </a:p>
          <a:p>
            <a:r>
              <a:rPr lang="en-US" dirty="0" smtClean="0"/>
              <a:t>}</a:t>
            </a:r>
            <a:endParaRPr lang="hu-HU" dirty="0" smtClean="0"/>
          </a:p>
          <a:p>
            <a:endParaRPr lang="hu-HU" dirty="0"/>
          </a:p>
          <a:p>
            <a:r>
              <a:rPr lang="en-US" dirty="0"/>
              <a:t>inline </a:t>
            </a:r>
            <a:r>
              <a:rPr lang="en-US" dirty="0" err="1"/>
              <a:t>const</a:t>
            </a:r>
            <a:r>
              <a:rPr lang="en-US" dirty="0"/>
              <a:t> float4&amp; operator*=(float4&amp; v, </a:t>
            </a:r>
            <a:r>
              <a:rPr lang="en-US" dirty="0" err="1"/>
              <a:t>const</a:t>
            </a:r>
            <a:r>
              <a:rPr lang="en-US" dirty="0"/>
              <a:t> float4x4&amp; m)</a:t>
            </a:r>
          </a:p>
          <a:p>
            <a:r>
              <a:rPr lang="en-US" dirty="0"/>
              <a:t>{</a:t>
            </a:r>
          </a:p>
          <a:p>
            <a:r>
              <a:rPr lang="en-US" dirty="0"/>
              <a:t>	v = </a:t>
            </a:r>
            <a:r>
              <a:rPr lang="en-US" dirty="0" err="1"/>
              <a:t>m.transform</a:t>
            </a:r>
            <a:r>
              <a:rPr lang="en-US" dirty="0"/>
              <a:t>(v);</a:t>
            </a:r>
          </a:p>
          <a:p>
            <a:r>
              <a:rPr lang="en-US" dirty="0"/>
              <a:t>	return v;</a:t>
            </a:r>
          </a:p>
          <a:p>
            <a:r>
              <a:rPr lang="en-US" dirty="0"/>
              <a:t>}</a:t>
            </a:r>
          </a:p>
        </p:txBody>
      </p:sp>
    </p:spTree>
    <p:extLst>
      <p:ext uri="{BB962C8B-B14F-4D97-AF65-F5344CB8AC3E}">
        <p14:creationId xmlns:p14="http://schemas.microsoft.com/office/powerpoint/2010/main" val="1256995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Alternatívák</a:t>
            </a:r>
            <a:r>
              <a:rPr lang="en-US" dirty="0" smtClean="0"/>
              <a:t>: </a:t>
            </a:r>
            <a:r>
              <a:rPr lang="hu-HU" dirty="0">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3DXVECTOR3</a:t>
            </a:r>
          </a:p>
        </p:txBody>
      </p:sp>
      <p:sp>
        <p:nvSpPr>
          <p:cNvPr id="5" name="Content Placeholder 4"/>
          <p:cNvSpPr>
            <a:spLocks noGrp="1"/>
          </p:cNvSpPr>
          <p:nvPr>
            <p:ph idx="1"/>
          </p:nvPr>
        </p:nvSpPr>
        <p:spPr/>
        <p:txBody>
          <a:bodyPr/>
          <a:lstStyle/>
          <a:p>
            <a:r>
              <a:rPr lang="en-US" dirty="0" smtClean="0"/>
              <a:t>D3DXVECTOR3</a:t>
            </a:r>
            <a:r>
              <a:rPr lang="en-US" dirty="0"/>
              <a:t>* D3DXVec3Cross(</a:t>
            </a:r>
          </a:p>
          <a:p>
            <a:r>
              <a:rPr lang="en-US" dirty="0"/>
              <a:t>  _</a:t>
            </a:r>
            <a:r>
              <a:rPr lang="en-US" dirty="0" err="1"/>
              <a:t>Inout</a:t>
            </a:r>
            <a:r>
              <a:rPr lang="en-US" dirty="0"/>
              <a:t>_       D3DXVECTOR3 *</a:t>
            </a:r>
            <a:r>
              <a:rPr lang="en-US" dirty="0" err="1"/>
              <a:t>pOut</a:t>
            </a:r>
            <a:r>
              <a:rPr lang="en-US" dirty="0"/>
              <a:t>,</a:t>
            </a:r>
          </a:p>
          <a:p>
            <a:r>
              <a:rPr lang="en-US" dirty="0"/>
              <a:t>  _In_    </a:t>
            </a:r>
            <a:r>
              <a:rPr lang="en-US" dirty="0" err="1"/>
              <a:t>const</a:t>
            </a:r>
            <a:r>
              <a:rPr lang="en-US" dirty="0"/>
              <a:t> D3DXVECTOR3 *pV1,</a:t>
            </a:r>
          </a:p>
          <a:p>
            <a:r>
              <a:rPr lang="en-US" dirty="0"/>
              <a:t>  _In_    </a:t>
            </a:r>
            <a:r>
              <a:rPr lang="en-US" dirty="0" err="1"/>
              <a:t>const</a:t>
            </a:r>
            <a:r>
              <a:rPr lang="en-US" dirty="0"/>
              <a:t> D3DXVECTOR3 *pV2</a:t>
            </a:r>
          </a:p>
          <a:p>
            <a:r>
              <a:rPr lang="en-US" dirty="0"/>
              <a:t>);</a:t>
            </a:r>
          </a:p>
          <a:p>
            <a:endParaRPr lang="en-US" dirty="0" smtClean="0"/>
          </a:p>
          <a:p>
            <a:endParaRPr lang="en-US" dirty="0"/>
          </a:p>
        </p:txBody>
      </p:sp>
    </p:spTree>
    <p:extLst>
      <p:ext uri="{BB962C8B-B14F-4D97-AF65-F5344CB8AC3E}">
        <p14:creationId xmlns:p14="http://schemas.microsoft.com/office/powerpoint/2010/main" val="16913791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Alternatívák</a:t>
            </a:r>
            <a:r>
              <a:rPr lang="en-US" dirty="0" smtClean="0"/>
              <a:t>: </a:t>
            </a:r>
            <a:r>
              <a:rPr lang="en-US" sz="3600" dirty="0" err="1" smtClean="0">
                <a:latin typeface="Consolas" panose="020B0609020204030204" pitchFamily="49" charset="0"/>
                <a:cs typeface="Consolas" panose="020B0609020204030204" pitchFamily="49" charset="0"/>
              </a:rPr>
              <a:t>DirectXMath</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a:xfrm>
            <a:off x="0" y="2263140"/>
            <a:ext cx="9144000" cy="4594859"/>
          </a:xfrm>
        </p:spPr>
        <p:txBody>
          <a:bodyPr/>
          <a:lstStyle/>
          <a:p>
            <a:r>
              <a:rPr lang="en-US" dirty="0"/>
              <a:t>XMVECTOR XMVector3Cross(</a:t>
            </a:r>
          </a:p>
          <a:p>
            <a:r>
              <a:rPr lang="en-US" dirty="0"/>
              <a:t>  [in] XMVECTOR V1,</a:t>
            </a:r>
          </a:p>
          <a:p>
            <a:r>
              <a:rPr lang="en-US" dirty="0"/>
              <a:t>  [in] XMVECTOR V2</a:t>
            </a:r>
          </a:p>
          <a:p>
            <a:r>
              <a:rPr lang="en-US" dirty="0" smtClean="0"/>
              <a:t>);</a:t>
            </a:r>
          </a:p>
          <a:p>
            <a:endParaRPr lang="en-US" dirty="0"/>
          </a:p>
          <a:p>
            <a:r>
              <a:rPr lang="en-US" dirty="0"/>
              <a:t>XMVECTOR XMLoadFloat2(</a:t>
            </a:r>
          </a:p>
          <a:p>
            <a:r>
              <a:rPr lang="en-US" dirty="0"/>
              <a:t>  [in] </a:t>
            </a:r>
            <a:r>
              <a:rPr lang="en-US" dirty="0" err="1"/>
              <a:t>const</a:t>
            </a:r>
            <a:r>
              <a:rPr lang="en-US" dirty="0"/>
              <a:t> XMFLOAT2 *</a:t>
            </a:r>
            <a:r>
              <a:rPr lang="en-US" dirty="0" err="1"/>
              <a:t>pSource</a:t>
            </a:r>
            <a:endParaRPr lang="en-US" dirty="0"/>
          </a:p>
          <a:p>
            <a:r>
              <a:rPr lang="en-US" dirty="0"/>
              <a:t>);</a:t>
            </a:r>
            <a:endParaRPr lang="en-US" dirty="0" smtClean="0"/>
          </a:p>
          <a:p>
            <a:endParaRPr lang="en-US" dirty="0"/>
          </a:p>
        </p:txBody>
      </p:sp>
    </p:spTree>
    <p:extLst>
      <p:ext uri="{BB962C8B-B14F-4D97-AF65-F5344CB8AC3E}">
        <p14:creationId xmlns:p14="http://schemas.microsoft.com/office/powerpoint/2010/main" val="2278549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 objektumok JavaScriptben</a:t>
            </a:r>
            <a:endParaRPr lang="en-US" dirty="0"/>
          </a:p>
        </p:txBody>
      </p:sp>
      <p:sp>
        <p:nvSpPr>
          <p:cNvPr id="3" name="Content Placeholder 2"/>
          <p:cNvSpPr>
            <a:spLocks noGrp="1"/>
          </p:cNvSpPr>
          <p:nvPr>
            <p:ph idx="1"/>
          </p:nvPr>
        </p:nvSpPr>
        <p:spPr/>
        <p:txBody>
          <a:bodyPr/>
          <a:lstStyle/>
          <a:p>
            <a:r>
              <a:rPr lang="en-US" dirty="0" err="1" smtClean="0"/>
              <a:t>nincs</a:t>
            </a:r>
            <a:r>
              <a:rPr lang="en-US" dirty="0" smtClean="0"/>
              <a:t> inline: f</a:t>
            </a:r>
            <a:r>
              <a:rPr lang="hu-HU" dirty="0" err="1" smtClean="0"/>
              <a:t>üggvényhívás</a:t>
            </a:r>
            <a:r>
              <a:rPr lang="hu-HU" dirty="0" smtClean="0"/>
              <a:t> drága!</a:t>
            </a:r>
          </a:p>
          <a:p>
            <a:r>
              <a:rPr lang="hu-HU" dirty="0" smtClean="0"/>
              <a:t>csak dinamikus példányosítás: drága!</a:t>
            </a:r>
          </a:p>
          <a:p>
            <a:pPr lvl="1"/>
            <a:r>
              <a:rPr lang="hu-HU" dirty="0" smtClean="0"/>
              <a:t>ami olyan szép, mint a C++, az gyors nagyon nem lesz</a:t>
            </a:r>
          </a:p>
          <a:p>
            <a:endParaRPr lang="hu-HU" dirty="0"/>
          </a:p>
          <a:p>
            <a:r>
              <a:rPr lang="hu-HU" dirty="0" smtClean="0"/>
              <a:t>nincs operátor </a:t>
            </a:r>
            <a:r>
              <a:rPr lang="hu-HU" dirty="0" err="1" smtClean="0"/>
              <a:t>overload</a:t>
            </a:r>
            <a:endParaRPr lang="hu-HU" dirty="0" smtClean="0"/>
          </a:p>
          <a:p>
            <a:pPr lvl="1"/>
            <a:r>
              <a:rPr lang="hu-HU" dirty="0" smtClean="0"/>
              <a:t>szép sem lesz soha</a:t>
            </a:r>
          </a:p>
          <a:p>
            <a:endParaRPr lang="en-US" dirty="0"/>
          </a:p>
        </p:txBody>
      </p:sp>
    </p:spTree>
    <p:extLst>
      <p:ext uri="{BB962C8B-B14F-4D97-AF65-F5344CB8AC3E}">
        <p14:creationId xmlns:p14="http://schemas.microsoft.com/office/powerpoint/2010/main" val="1395117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Vektor objektumok </a:t>
            </a:r>
            <a:r>
              <a:rPr lang="en-US" dirty="0" err="1" smtClean="0"/>
              <a:t>Kotlinban</a:t>
            </a:r>
            <a:endParaRPr lang="en-US" dirty="0"/>
          </a:p>
        </p:txBody>
      </p:sp>
      <p:sp>
        <p:nvSpPr>
          <p:cNvPr id="3" name="Content Placeholder 2"/>
          <p:cNvSpPr>
            <a:spLocks noGrp="1"/>
          </p:cNvSpPr>
          <p:nvPr>
            <p:ph idx="1"/>
          </p:nvPr>
        </p:nvSpPr>
        <p:spPr/>
        <p:txBody>
          <a:bodyPr/>
          <a:lstStyle/>
          <a:p>
            <a:r>
              <a:rPr lang="en-US" dirty="0" smtClean="0"/>
              <a:t>an</a:t>
            </a:r>
            <a:r>
              <a:rPr lang="hu-HU" dirty="0" smtClean="0"/>
              <a:t> operátor </a:t>
            </a:r>
            <a:r>
              <a:rPr lang="hu-HU" dirty="0" err="1" smtClean="0"/>
              <a:t>overload</a:t>
            </a:r>
            <a:endParaRPr lang="hu-HU" dirty="0" smtClean="0"/>
          </a:p>
          <a:p>
            <a:pPr lvl="1"/>
            <a:r>
              <a:rPr lang="hu-HU" dirty="0" smtClean="0"/>
              <a:t>szép</a:t>
            </a:r>
          </a:p>
          <a:p>
            <a:endParaRPr lang="hu-HU" dirty="0" smtClean="0"/>
          </a:p>
          <a:p>
            <a:r>
              <a:rPr lang="hu-HU" dirty="0" smtClean="0"/>
              <a:t>de gyorsabb nem lesz, mint a JS</a:t>
            </a:r>
          </a:p>
          <a:p>
            <a:r>
              <a:rPr lang="hu-HU" dirty="0" smtClean="0"/>
              <a:t>ha nagyon optimalizálni akarunk, kevésbé tudunk</a:t>
            </a:r>
            <a:endParaRPr lang="en-US" dirty="0"/>
          </a:p>
        </p:txBody>
      </p:sp>
    </p:spTree>
    <p:extLst>
      <p:ext uri="{BB962C8B-B14F-4D97-AF65-F5344CB8AC3E}">
        <p14:creationId xmlns:p14="http://schemas.microsoft.com/office/powerpoint/2010/main" val="28000585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Egyszerű vektor konstruktor</a:t>
            </a:r>
            <a:endParaRPr lang="en-US" dirty="0"/>
          </a:p>
        </p:txBody>
      </p:sp>
      <p:sp>
        <p:nvSpPr>
          <p:cNvPr id="3" name="Content Placeholder 2"/>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Vec2(</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x</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y</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endParaRPr lang="hu-HU" i="1" dirty="0" smtClean="0">
              <a:solidFill>
                <a:srgbClr val="34A7BD"/>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operator </a:t>
            </a:r>
            <a:r>
              <a:rPr lang="en-US" dirty="0">
                <a:solidFill>
                  <a:srgbClr val="C70040"/>
                </a:solidFill>
                <a:ea typeface="Times New Roman" panose="02020603050405020304" pitchFamily="18" charset="0"/>
                <a:cs typeface="Times New Roman" panose="02020603050405020304" pitchFamily="18" charset="0"/>
              </a:rPr>
              <a:t>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x </a:t>
            </a:r>
            <a:r>
              <a:rPr lang="en-US" dirty="0">
                <a:solidFill>
                  <a:srgbClr val="C7004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other</a:t>
            </a:r>
            <a:r>
              <a:rPr lang="en-US" dirty="0" err="1" smtClean="0">
                <a:solidFill>
                  <a:srgbClr val="C70040"/>
                </a:solidFill>
                <a:ea typeface="Times New Roman" panose="02020603050405020304" pitchFamily="18" charset="0"/>
                <a:cs typeface="Times New Roman" panose="02020603050405020304" pitchFamily="18" charset="0"/>
              </a:rPr>
              <a:t>.</a:t>
            </a:r>
            <a:r>
              <a:rPr lang="en-US" dirty="0" err="1" smtClean="0">
                <a:solidFill>
                  <a:srgbClr val="000000"/>
                </a:solidFill>
                <a:ea typeface="Times New Roman" panose="02020603050405020304" pitchFamily="18" charset="0"/>
                <a:cs typeface="Times New Roman" panose="02020603050405020304" pitchFamily="18" charset="0"/>
              </a:rPr>
              <a:t>x</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y </a:t>
            </a:r>
            <a:r>
              <a:rPr lang="en-US" dirty="0">
                <a:solidFill>
                  <a:srgbClr val="C7004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other</a:t>
            </a:r>
            <a:r>
              <a:rPr lang="en-US" dirty="0" err="1" smtClean="0">
                <a:solidFill>
                  <a:srgbClr val="C70040"/>
                </a:solidFill>
                <a:ea typeface="Times New Roman" panose="02020603050405020304" pitchFamily="18" charset="0"/>
                <a:cs typeface="Times New Roman" panose="02020603050405020304" pitchFamily="18" charset="0"/>
              </a:rPr>
              <a:t>.</a:t>
            </a:r>
            <a:r>
              <a:rPr lang="en-US" dirty="0" err="1" smtClean="0">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fun </a:t>
            </a:r>
            <a:r>
              <a:rPr lang="en-US" dirty="0" err="1">
                <a:solidFill>
                  <a:srgbClr val="427E00"/>
                </a:solidFill>
                <a:ea typeface="Times New Roman" panose="02020603050405020304" pitchFamily="18" charset="0"/>
                <a:cs typeface="Times New Roman" panose="02020603050405020304" pitchFamily="18" charset="0"/>
              </a:rPr>
              <a:t>toArray</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dest</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Float32Array</a:t>
            </a:r>
            <a:r>
              <a:rPr lang="en-US" dirty="0" smtClean="0">
                <a:solidFill>
                  <a:srgbClr val="000000"/>
                </a:solidFill>
                <a:ea typeface="Times New Roman" panose="02020603050405020304" pitchFamily="18" charset="0"/>
                <a:cs typeface="Times New Roman" panose="02020603050405020304" pitchFamily="18" charset="0"/>
              </a:rPr>
              <a:t>){</a:t>
            </a:r>
            <a:r>
              <a:rPr lang="en-US" dirty="0" smtClean="0">
                <a:solidFill>
                  <a:schemeClr val="bg1">
                    <a:lumMod val="50000"/>
                  </a:schemeClr>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a:t>
            </a:r>
            <a:endParaRPr lang="en-US" sz="10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a:t>
            </a:r>
            <a:endParaRPr lang="hu-HU" dirty="0" smtClean="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3010376" y="2312702"/>
            <a:ext cx="2941320" cy="3335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51696" y="2184626"/>
            <a:ext cx="2773680" cy="923330"/>
          </a:xfrm>
          <a:prstGeom prst="rect">
            <a:avLst/>
          </a:prstGeom>
          <a:noFill/>
        </p:spPr>
        <p:txBody>
          <a:bodyPr wrap="square" rtlCol="0">
            <a:spAutoFit/>
          </a:bodyPr>
          <a:lstStyle/>
          <a:p>
            <a:r>
              <a:rPr lang="en-US" dirty="0" err="1" smtClean="0">
                <a:solidFill>
                  <a:srgbClr val="00B050"/>
                </a:solidFill>
                <a:latin typeface="Whipsmart" panose="020B0502030203050204" pitchFamily="34" charset="0"/>
              </a:rPr>
              <a:t>szok</a:t>
            </a:r>
            <a:r>
              <a:rPr lang="hu-HU" dirty="0" err="1" smtClean="0">
                <a:solidFill>
                  <a:srgbClr val="00B050"/>
                </a:solidFill>
                <a:latin typeface="Whipsmart" panose="020B0502030203050204" pitchFamily="34" charset="0"/>
              </a:rPr>
              <a:t>ásos</a:t>
            </a:r>
            <a:r>
              <a:rPr lang="hu-HU" dirty="0" smtClean="0">
                <a:solidFill>
                  <a:srgbClr val="00B050"/>
                </a:solidFill>
                <a:latin typeface="Whipsmart" panose="020B0502030203050204" pitchFamily="34" charset="0"/>
              </a:rPr>
              <a:t> objektuminicializálás</a:t>
            </a:r>
          </a:p>
          <a:p>
            <a:r>
              <a:rPr lang="en-US" dirty="0">
                <a:solidFill>
                  <a:srgbClr val="00B050"/>
                </a:solidFill>
                <a:latin typeface="Whipsmart" panose="020B0502030203050204" pitchFamily="34" charset="0"/>
              </a:rPr>
              <a:t>[</a:t>
            </a:r>
            <a:r>
              <a:rPr lang="hu-HU" dirty="0" smtClean="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0" name="Straight Arrow Connector 9"/>
          <p:cNvCxnSpPr>
            <a:stCxn id="11" idx="1"/>
          </p:cNvCxnSpPr>
          <p:nvPr/>
        </p:nvCxnSpPr>
        <p:spPr>
          <a:xfrm flipH="1" flipV="1">
            <a:off x="2895600" y="3536156"/>
            <a:ext cx="914400" cy="253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0" y="3466957"/>
            <a:ext cx="2301240" cy="646331"/>
          </a:xfrm>
          <a:prstGeom prst="rect">
            <a:avLst/>
          </a:prstGeom>
          <a:noFill/>
        </p:spPr>
        <p:txBody>
          <a:bodyPr wrap="square" rtlCol="0">
            <a:spAutoFit/>
          </a:bodyPr>
          <a:lstStyle/>
          <a:p>
            <a:r>
              <a:rPr lang="en-US" dirty="0" err="1" smtClean="0">
                <a:solidFill>
                  <a:srgbClr val="00B050"/>
                </a:solidFill>
                <a:latin typeface="Whipsmart" panose="020B0502030203050204" pitchFamily="34" charset="0"/>
              </a:rPr>
              <a:t>szok</a:t>
            </a:r>
            <a:r>
              <a:rPr lang="hu-HU" dirty="0" err="1" smtClean="0">
                <a:solidFill>
                  <a:srgbClr val="00B050"/>
                </a:solidFill>
                <a:latin typeface="Whipsmart" panose="020B0502030203050204" pitchFamily="34" charset="0"/>
              </a:rPr>
              <a:t>ásos</a:t>
            </a:r>
            <a:r>
              <a:rPr lang="hu-HU" dirty="0" smtClean="0">
                <a:solidFill>
                  <a:srgbClr val="00B050"/>
                </a:solidFill>
                <a:latin typeface="Whipsmart" panose="020B0502030203050204" pitchFamily="34" charset="0"/>
              </a:rPr>
              <a:t> </a:t>
            </a:r>
            <a:r>
              <a:rPr lang="hu-HU" dirty="0" err="1" smtClean="0">
                <a:solidFill>
                  <a:srgbClr val="00B050"/>
                </a:solidFill>
                <a:latin typeface="Whipsmart" panose="020B0502030203050204" pitchFamily="34" charset="0"/>
              </a:rPr>
              <a:t>pédányosítás</a:t>
            </a:r>
            <a:endParaRPr lang="hu-HU" dirty="0" smtClean="0">
              <a:solidFill>
                <a:srgbClr val="00B050"/>
              </a:solidFill>
              <a:latin typeface="Whipsmart" panose="020B0502030203050204" pitchFamily="34" charset="0"/>
            </a:endParaRPr>
          </a:p>
          <a:p>
            <a:r>
              <a:rPr lang="en-US" dirty="0">
                <a:solidFill>
                  <a:srgbClr val="00B050"/>
                </a:solidFill>
                <a:latin typeface="Whipsmart" panose="020B0502030203050204" pitchFamily="34" charset="0"/>
              </a:rPr>
              <a:t>[</a:t>
            </a:r>
            <a:r>
              <a:rPr lang="hu-HU" dirty="0" smtClean="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6" name="Straight Arrow Connector 15"/>
          <p:cNvCxnSpPr>
            <a:stCxn id="17" idx="1"/>
          </p:cNvCxnSpPr>
          <p:nvPr/>
        </p:nvCxnSpPr>
        <p:spPr>
          <a:xfrm flipH="1" flipV="1">
            <a:off x="3171825" y="4234294"/>
            <a:ext cx="1865471"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37296" y="4234294"/>
            <a:ext cx="2301240" cy="646331"/>
          </a:xfrm>
          <a:prstGeom prst="rect">
            <a:avLst/>
          </a:prstGeom>
          <a:noFill/>
        </p:spPr>
        <p:txBody>
          <a:bodyPr wrap="square" rtlCol="0">
            <a:spAutoFit/>
          </a:bodyPr>
          <a:lstStyle/>
          <a:p>
            <a:r>
              <a:rPr lang="hu-HU" dirty="0" err="1" smtClean="0">
                <a:solidFill>
                  <a:srgbClr val="FF0000"/>
                </a:solidFill>
                <a:latin typeface="Whipsmart" panose="020B0502030203050204" pitchFamily="34" charset="0"/>
              </a:rPr>
              <a:t>number</a:t>
            </a:r>
            <a:r>
              <a:rPr lang="hu-HU" dirty="0" smtClean="0">
                <a:solidFill>
                  <a:srgbClr val="FF0000"/>
                </a:solidFill>
                <a:latin typeface="Whipsmart" panose="020B0502030203050204" pitchFamily="34" charset="0"/>
              </a:rPr>
              <a:t> aritmetika</a:t>
            </a:r>
          </a:p>
          <a:p>
            <a:r>
              <a:rPr lang="hu-HU" dirty="0" smtClean="0">
                <a:solidFill>
                  <a:srgbClr val="FF0000"/>
                </a:solidFill>
                <a:latin typeface="Whipsmart" panose="020B0502030203050204" pitchFamily="34" charset="0"/>
              </a:rPr>
              <a:t>lassú</a:t>
            </a:r>
            <a:endParaRPr lang="en-US" dirty="0">
              <a:solidFill>
                <a:srgbClr val="FF0000"/>
              </a:solidFill>
              <a:latin typeface="Whipsmart" panose="020B0502030203050204" pitchFamily="34" charset="0"/>
            </a:endParaRPr>
          </a:p>
        </p:txBody>
      </p:sp>
      <p:cxnSp>
        <p:nvCxnSpPr>
          <p:cNvPr id="18" name="Straight Arrow Connector 17"/>
          <p:cNvCxnSpPr>
            <a:stCxn id="19" idx="0"/>
          </p:cNvCxnSpPr>
          <p:nvPr/>
        </p:nvCxnSpPr>
        <p:spPr>
          <a:xfrm flipV="1">
            <a:off x="5642610" y="5783580"/>
            <a:ext cx="102870" cy="252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0" y="6035770"/>
            <a:ext cx="3665220" cy="646331"/>
          </a:xfrm>
          <a:prstGeom prst="rect">
            <a:avLst/>
          </a:prstGeom>
          <a:noFill/>
        </p:spPr>
        <p:txBody>
          <a:bodyPr wrap="square" rtlCol="0">
            <a:spAutoFit/>
          </a:bodyPr>
          <a:lstStyle/>
          <a:p>
            <a:r>
              <a:rPr lang="hu-HU" dirty="0" smtClean="0">
                <a:solidFill>
                  <a:srgbClr val="FF0000"/>
                </a:solidFill>
                <a:latin typeface="Whipsmart" panose="020B0502030203050204" pitchFamily="34" charset="0"/>
              </a:rPr>
              <a:t>együttműködés a </a:t>
            </a:r>
            <a:r>
              <a:rPr lang="hu-HU" dirty="0" err="1" smtClean="0">
                <a:solidFill>
                  <a:srgbClr val="FF0000"/>
                </a:solidFill>
                <a:latin typeface="Whipsmart" panose="020B0502030203050204" pitchFamily="34" charset="0"/>
              </a:rPr>
              <a:t>WebGL-lel</a:t>
            </a:r>
            <a:endParaRPr lang="hu-HU" dirty="0" smtClean="0">
              <a:solidFill>
                <a:srgbClr val="FF0000"/>
              </a:solidFill>
              <a:latin typeface="Whipsmart" panose="020B0502030203050204" pitchFamily="34" charset="0"/>
            </a:endParaRPr>
          </a:p>
          <a:p>
            <a:r>
              <a:rPr lang="hu-HU" dirty="0" smtClean="0">
                <a:solidFill>
                  <a:srgbClr val="FF0000"/>
                </a:solidFill>
                <a:latin typeface="Whipsmart" panose="020B0502030203050204" pitchFamily="34" charset="0"/>
              </a:rPr>
              <a:t>körülményes, csúnya, lassú</a:t>
            </a:r>
            <a:endParaRPr lang="en-US"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16269962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Típusos tömbbel</a:t>
            </a:r>
            <a:endParaRPr lang="en-US" dirty="0"/>
          </a:p>
        </p:txBody>
      </p:sp>
      <p:sp>
        <p:nvSpPr>
          <p:cNvPr id="3" name="Content Placeholder 2"/>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smtClean="0">
                <a:solidFill>
                  <a:srgbClr val="000000"/>
                </a:solidFill>
                <a:ea typeface="Times New Roman" panose="02020603050405020304" pitchFamily="18" charset="0"/>
                <a:cs typeface="Times New Roman" panose="02020603050405020304" pitchFamily="18" charset="0"/>
              </a:rPr>
              <a:t>Vec2(</a:t>
            </a:r>
            <a:r>
              <a:rPr lang="en-US" i="1" dirty="0" smtClean="0">
                <a:solidFill>
                  <a:srgbClr val="CB6500"/>
                </a:solidFill>
                <a:ea typeface="Times New Roman" panose="02020603050405020304" pitchFamily="18" charset="0"/>
                <a:cs typeface="Times New Roman" panose="02020603050405020304" pitchFamily="18" charset="0"/>
              </a:rPr>
              <a:t>u</a:t>
            </a:r>
            <a:r>
              <a:rPr lang="en-US" dirty="0" smtClean="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i="1" dirty="0" smtClean="0">
                <a:solidFill>
                  <a:srgbClr val="CB6500"/>
                </a:solidFill>
                <a:ea typeface="Times New Roman" panose="02020603050405020304" pitchFamily="18" charset="0"/>
                <a:cs typeface="Times New Roman" panose="02020603050405020304" pitchFamily="18" charset="0"/>
              </a:rPr>
              <a:t>v</a:t>
            </a:r>
            <a:r>
              <a:rPr lang="en-US" dirty="0" smtClean="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solidFill>
                  <a:srgbClr val="C70040"/>
                </a:solidFill>
                <a:ea typeface="Times New Roman" panose="02020603050405020304" pitchFamily="18" charset="0"/>
                <a:cs typeface="Times New Roman" panose="02020603050405020304" pitchFamily="18" charset="0"/>
              </a:rPr>
              <a:t>  </a:t>
            </a:r>
            <a:r>
              <a:rPr lang="hu-HU" dirty="0" err="1" smtClean="0">
                <a:solidFill>
                  <a:srgbClr val="C70040"/>
                </a:solidFill>
                <a:ea typeface="Times New Roman" panose="02020603050405020304" pitchFamily="18" charset="0"/>
                <a:cs typeface="Times New Roman" panose="02020603050405020304" pitchFamily="18" charset="0"/>
              </a:rPr>
              <a:t>val</a:t>
            </a:r>
            <a:r>
              <a:rPr lang="hu-HU" dirty="0" smtClean="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storage</a:t>
            </a:r>
            <a:r>
              <a:rPr lang="hu-HU" dirty="0">
                <a:solidFill>
                  <a:srgbClr val="C7004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Float32Array</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C70040"/>
                </a:solidFill>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C70040"/>
                </a:solidFill>
                <a:ea typeface="Times New Roman" panose="02020603050405020304" pitchFamily="18" charset="0"/>
                <a:cs typeface="Times New Roman" panose="02020603050405020304" pitchFamily="18" charset="0"/>
              </a:rPr>
              <a:t>  operator </a:t>
            </a:r>
            <a:r>
              <a:rPr lang="en-US" dirty="0">
                <a:solidFill>
                  <a:srgbClr val="C70040"/>
                </a:solidFill>
                <a:ea typeface="Times New Roman" panose="02020603050405020304" pitchFamily="18" charset="0"/>
                <a:cs typeface="Times New Roman" panose="02020603050405020304" pitchFamily="18" charset="0"/>
              </a:rPr>
              <a:t>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x </a:t>
            </a: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other</a:t>
            </a:r>
            <a:r>
              <a:rPr lang="en-US" dirty="0" smtClean="0">
                <a:solidFill>
                  <a:srgbClr val="C70040"/>
                </a:solidFill>
                <a:ea typeface="Times New Roman" panose="02020603050405020304" pitchFamily="18" charset="0"/>
                <a:cs typeface="Times New Roman" panose="02020603050405020304" pitchFamily="18" charset="0"/>
              </a:rPr>
              <a:t>.</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     </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y </a:t>
            </a:r>
            <a:r>
              <a:rPr lang="en-US" dirty="0">
                <a:solidFill>
                  <a:srgbClr val="C70040"/>
                </a:solidFill>
                <a:ea typeface="Times New Roman" panose="02020603050405020304" pitchFamily="18" charset="0"/>
                <a:cs typeface="Times New Roman" panose="02020603050405020304" pitchFamily="18" charset="0"/>
              </a:rPr>
              <a:t>+ </a:t>
            </a:r>
            <a:r>
              <a:rPr lang="en-US" dirty="0" smtClean="0">
                <a:solidFill>
                  <a:srgbClr val="000000"/>
                </a:solidFill>
                <a:ea typeface="Times New Roman" panose="02020603050405020304" pitchFamily="18" charset="0"/>
                <a:cs typeface="Times New Roman" panose="02020603050405020304" pitchFamily="18" charset="0"/>
              </a:rPr>
              <a:t>other</a:t>
            </a:r>
            <a:r>
              <a:rPr lang="en-US" dirty="0" smtClean="0">
                <a:solidFill>
                  <a:srgbClr val="C70040"/>
                </a:solidFill>
                <a:ea typeface="Times New Roman" panose="02020603050405020304" pitchFamily="18" charset="0"/>
                <a:cs typeface="Times New Roman" panose="02020603050405020304" pitchFamily="18" charset="0"/>
              </a:rPr>
              <a:t>.</a:t>
            </a:r>
            <a:r>
              <a:rPr lang="hu-HU" dirty="0" err="1" smtClean="0">
                <a:solidFill>
                  <a:srgbClr val="000000"/>
                </a:solidFill>
                <a:ea typeface="Times New Roman" panose="02020603050405020304" pitchFamily="18" charset="0"/>
                <a:cs typeface="Times New Roman" panose="02020603050405020304" pitchFamily="18" charset="0"/>
              </a:rPr>
              <a:t>storage</a:t>
            </a:r>
            <a:r>
              <a:rPr lang="en-US" dirty="0" smtClean="0">
                <a:solidFill>
                  <a:srgbClr val="C70040"/>
                </a:solidFill>
                <a:ea typeface="Times New Roman" panose="02020603050405020304" pitchFamily="18" charset="0"/>
                <a:cs typeface="Times New Roman" panose="02020603050405020304" pitchFamily="18" charset="0"/>
              </a:rPr>
              <a:t>.</a:t>
            </a:r>
            <a:r>
              <a:rPr lang="en-US" dirty="0" smtClean="0">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3829050" y="2707481"/>
            <a:ext cx="1287780" cy="204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16830" y="2450762"/>
            <a:ext cx="1272540" cy="923330"/>
          </a:xfrm>
          <a:prstGeom prst="rect">
            <a:avLst/>
          </a:prstGeom>
          <a:noFill/>
        </p:spPr>
        <p:txBody>
          <a:bodyPr wrap="square" rtlCol="0">
            <a:spAutoFit/>
          </a:bodyPr>
          <a:lstStyle/>
          <a:p>
            <a:r>
              <a:rPr lang="en-US" dirty="0" smtClean="0">
                <a:solidFill>
                  <a:srgbClr val="FF0000"/>
                </a:solidFill>
                <a:latin typeface="Whipsmart" panose="020B0502030203050204" pitchFamily="34" charset="0"/>
              </a:rPr>
              <a:t>t</a:t>
            </a:r>
            <a:r>
              <a:rPr lang="hu-HU" dirty="0" err="1" smtClean="0">
                <a:solidFill>
                  <a:srgbClr val="FF0000"/>
                </a:solidFill>
                <a:latin typeface="Whipsmart" panose="020B0502030203050204" pitchFamily="34" charset="0"/>
              </a:rPr>
              <a:t>ípusos</a:t>
            </a:r>
            <a:r>
              <a:rPr lang="hu-HU" dirty="0" smtClean="0">
                <a:solidFill>
                  <a:srgbClr val="FF0000"/>
                </a:solidFill>
                <a:latin typeface="Whipsmart" panose="020B0502030203050204" pitchFamily="34" charset="0"/>
              </a:rPr>
              <a:t> </a:t>
            </a:r>
            <a:r>
              <a:rPr lang="hu-HU" dirty="0" err="1" smtClean="0">
                <a:solidFill>
                  <a:srgbClr val="FF0000"/>
                </a:solidFill>
                <a:latin typeface="Whipsmart" panose="020B0502030203050204" pitchFamily="34" charset="0"/>
              </a:rPr>
              <a:t>new</a:t>
            </a:r>
            <a:endParaRPr lang="hu-HU" dirty="0" smtClean="0">
              <a:solidFill>
                <a:srgbClr val="FF0000"/>
              </a:solidFill>
              <a:latin typeface="Whipsmart" panose="020B0502030203050204" pitchFamily="34" charset="0"/>
            </a:endParaRPr>
          </a:p>
          <a:p>
            <a:r>
              <a:rPr lang="hu-HU" dirty="0" smtClean="0">
                <a:solidFill>
                  <a:srgbClr val="FF0000"/>
                </a:solidFill>
                <a:latin typeface="Whipsmart" panose="020B0502030203050204" pitchFamily="34" charset="0"/>
              </a:rPr>
              <a:t>nagyon lassú</a:t>
            </a:r>
            <a:endParaRPr lang="en-US" dirty="0">
              <a:solidFill>
                <a:srgbClr val="FF0000"/>
              </a:solidFill>
              <a:latin typeface="Whipsmart" panose="020B0502030203050204" pitchFamily="34" charset="0"/>
            </a:endParaRPr>
          </a:p>
        </p:txBody>
      </p:sp>
      <p:cxnSp>
        <p:nvCxnSpPr>
          <p:cNvPr id="10" name="Straight Arrow Connector 9"/>
          <p:cNvCxnSpPr>
            <a:stCxn id="6" idx="1"/>
          </p:cNvCxnSpPr>
          <p:nvPr/>
        </p:nvCxnSpPr>
        <p:spPr>
          <a:xfrm flipH="1">
            <a:off x="2439829" y="2912427"/>
            <a:ext cx="2677001" cy="1048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5753100" y="4401219"/>
            <a:ext cx="891540" cy="77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44640" y="4078053"/>
            <a:ext cx="2301240" cy="646331"/>
          </a:xfrm>
          <a:prstGeom prst="rect">
            <a:avLst/>
          </a:prstGeom>
          <a:noFill/>
        </p:spPr>
        <p:txBody>
          <a:bodyPr wrap="square" rtlCol="0">
            <a:spAutoFit/>
          </a:bodyPr>
          <a:lstStyle/>
          <a:p>
            <a:r>
              <a:rPr lang="en-US" dirty="0" smtClean="0">
                <a:solidFill>
                  <a:srgbClr val="00B050"/>
                </a:solidFill>
                <a:latin typeface="Whipsmart" panose="020B0502030203050204" pitchFamily="34" charset="0"/>
              </a:rPr>
              <a:t>float </a:t>
            </a:r>
            <a:r>
              <a:rPr lang="hu-HU" dirty="0" smtClean="0">
                <a:solidFill>
                  <a:srgbClr val="00B050"/>
                </a:solidFill>
                <a:latin typeface="Whipsmart" panose="020B0502030203050204" pitchFamily="34" charset="0"/>
              </a:rPr>
              <a:t>aritmetika</a:t>
            </a:r>
          </a:p>
          <a:p>
            <a:r>
              <a:rPr lang="en-US" dirty="0" err="1" smtClean="0">
                <a:solidFill>
                  <a:srgbClr val="00B050"/>
                </a:solidFill>
                <a:latin typeface="Whipsmart" panose="020B0502030203050204" pitchFamily="34" charset="0"/>
              </a:rPr>
              <a:t>gyors</a:t>
            </a:r>
            <a:endParaRPr lang="en-US" dirty="0">
              <a:solidFill>
                <a:srgbClr val="00B050"/>
              </a:solidFill>
              <a:latin typeface="Whipsmart" panose="020B0502030203050204" pitchFamily="34" charset="0"/>
            </a:endParaRPr>
          </a:p>
        </p:txBody>
      </p:sp>
      <p:sp>
        <p:nvSpPr>
          <p:cNvPr id="19" name="TextBox 18"/>
          <p:cNvSpPr txBox="1"/>
          <p:nvPr/>
        </p:nvSpPr>
        <p:spPr>
          <a:xfrm>
            <a:off x="1073467" y="5752742"/>
            <a:ext cx="3665220" cy="369332"/>
          </a:xfrm>
          <a:prstGeom prst="rect">
            <a:avLst/>
          </a:prstGeom>
          <a:noFill/>
        </p:spPr>
        <p:txBody>
          <a:bodyPr wrap="square" rtlCol="0">
            <a:spAutoFit/>
          </a:bodyPr>
          <a:lstStyle/>
          <a:p>
            <a:r>
              <a:rPr lang="hu-HU" dirty="0" smtClean="0">
                <a:solidFill>
                  <a:srgbClr val="00B050"/>
                </a:solidFill>
                <a:latin typeface="Whipsmart" panose="020B0502030203050204" pitchFamily="34" charset="0"/>
              </a:rPr>
              <a:t>együttműködés a </a:t>
            </a:r>
            <a:r>
              <a:rPr lang="hu-HU" dirty="0" err="1" smtClean="0">
                <a:solidFill>
                  <a:srgbClr val="00B050"/>
                </a:solidFill>
                <a:latin typeface="Whipsmart" panose="020B0502030203050204" pitchFamily="34" charset="0"/>
              </a:rPr>
              <a:t>WebGL-lel</a:t>
            </a:r>
            <a:r>
              <a:rPr lang="en-US" dirty="0" smtClean="0">
                <a:solidFill>
                  <a:srgbClr val="00B050"/>
                </a:solidFill>
                <a:latin typeface="Whipsmart" panose="020B0502030203050204" pitchFamily="34" charset="0"/>
              </a:rPr>
              <a:t> </a:t>
            </a:r>
            <a:r>
              <a:rPr lang="en-US" dirty="0" err="1" smtClean="0">
                <a:solidFill>
                  <a:srgbClr val="00B050"/>
                </a:solidFill>
                <a:latin typeface="Whipsmart" panose="020B0502030203050204" pitchFamily="34" charset="0"/>
              </a:rPr>
              <a:t>trivi</a:t>
            </a:r>
            <a:r>
              <a:rPr lang="hu-HU" dirty="0" err="1" smtClean="0">
                <a:solidFill>
                  <a:srgbClr val="00B050"/>
                </a:solidFill>
                <a:latin typeface="Whipsmart" panose="020B0502030203050204" pitchFamily="34" charset="0"/>
              </a:rPr>
              <a:t>ális</a:t>
            </a:r>
            <a:endParaRPr lang="hu-HU" dirty="0" smtClean="0">
              <a:solidFill>
                <a:srgbClr val="00B050"/>
              </a:solidFill>
              <a:latin typeface="Whipsmart" panose="020B0502030203050204" pitchFamily="34" charset="0"/>
            </a:endParaRPr>
          </a:p>
        </p:txBody>
      </p:sp>
      <p:sp>
        <p:nvSpPr>
          <p:cNvPr id="21" name="Rectangle 20"/>
          <p:cNvSpPr/>
          <p:nvPr/>
        </p:nvSpPr>
        <p:spPr>
          <a:xfrm>
            <a:off x="5478780" y="517489"/>
            <a:ext cx="3467100" cy="102175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c</a:t>
            </a:r>
          </a:p>
          <a:p>
            <a:pPr>
              <a:lnSpc>
                <a:spcPct val="107000"/>
              </a:lnSpc>
              <a:buFont typeface="Arial" panose="020B0604020202020204" pitchFamily="34" charset="0"/>
              <a:buNone/>
            </a:pPr>
            <a:r>
              <a:rPr lang="hu-HU"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1964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Koordinátatulajdonságok</a:t>
            </a:r>
            <a:endParaRPr lang="en-US" dirty="0"/>
          </a:p>
        </p:txBody>
      </p:sp>
      <p:sp>
        <p:nvSpPr>
          <p:cNvPr id="3" name="Content Placeholder 2"/>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smtClean="0">
                <a:solidFill>
                  <a:srgbClr val="C70040"/>
                </a:solidFill>
                <a:ea typeface="Times New Roman" panose="02020603050405020304" pitchFamily="18" charset="0"/>
                <a:cs typeface="Times New Roman" panose="02020603050405020304" pitchFamily="18" charset="0"/>
              </a:rPr>
              <a:t>  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x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dirty="0" smtClean="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smtClean="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y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3323180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Descartes</a:t>
            </a:r>
            <a:endParaRPr lang="en-US" dirty="0"/>
          </a:p>
        </p:txBody>
      </p:sp>
      <p:pic>
        <p:nvPicPr>
          <p:cNvPr id="6146" name="Picture 2" descr="http://www.onthisdeity.com/wp-content/uploads/2012/02/PSM_V37_D740_Rene_Descar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1578" y="1641628"/>
            <a:ext cx="2940844" cy="392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New kikerülése: művelet értékadással</a:t>
            </a:r>
            <a:endParaRPr lang="en-US" dirty="0"/>
          </a:p>
        </p:txBody>
      </p:sp>
      <p:sp>
        <p:nvSpPr>
          <p:cNvPr id="3" name="Content Placeholder 2"/>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operator </a:t>
            </a:r>
            <a:r>
              <a:rPr lang="en-US" dirty="0" smtClean="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plusAssign</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hu-HU" dirty="0" smtClean="0"/>
          </a:p>
          <a:p>
            <a:endParaRPr lang="hu-HU" dirty="0" smtClean="0"/>
          </a:p>
          <a:p>
            <a:r>
              <a:rPr lang="en-US" dirty="0" smtClean="0">
                <a:solidFill>
                  <a:srgbClr val="00B050"/>
                </a:solidFill>
              </a:rPr>
              <a:t>// </a:t>
            </a:r>
            <a:r>
              <a:rPr lang="hu-HU" dirty="0" smtClean="0">
                <a:solidFill>
                  <a:srgbClr val="00B050"/>
                </a:solidFill>
              </a:rPr>
              <a:t>a </a:t>
            </a:r>
            <a:r>
              <a:rPr lang="en-US" dirty="0" smtClean="0">
                <a:solidFill>
                  <a:srgbClr val="00B050"/>
                </a:solidFill>
              </a:rPr>
              <a:t>= b + c</a:t>
            </a:r>
          </a:p>
          <a:p>
            <a:r>
              <a:rPr lang="en-US" dirty="0" err="1" smtClean="0"/>
              <a:t>a.set</a:t>
            </a:r>
            <a:r>
              <a:rPr lang="en-US" dirty="0" smtClean="0"/>
              <a:t>(b)</a:t>
            </a:r>
          </a:p>
          <a:p>
            <a:r>
              <a:rPr lang="en-US" dirty="0" smtClean="0"/>
              <a:t>a += c</a:t>
            </a:r>
          </a:p>
          <a:p>
            <a:r>
              <a:rPr lang="en-US" dirty="0" smtClean="0">
                <a:solidFill>
                  <a:srgbClr val="00B050"/>
                </a:solidFill>
              </a:rPr>
              <a:t>	//</a:t>
            </a:r>
            <a:r>
              <a:rPr lang="en-US" dirty="0" err="1" smtClean="0">
                <a:solidFill>
                  <a:srgbClr val="00B050"/>
                </a:solidFill>
              </a:rPr>
              <a:t>jsperf</a:t>
            </a:r>
            <a:r>
              <a:rPr lang="en-US" dirty="0" smtClean="0">
                <a:solidFill>
                  <a:srgbClr val="00B050"/>
                </a:solidFill>
              </a:rPr>
              <a:t>: 3x </a:t>
            </a:r>
            <a:r>
              <a:rPr lang="en-US" dirty="0" err="1" smtClean="0">
                <a:solidFill>
                  <a:srgbClr val="00B050"/>
                </a:solidFill>
              </a:rPr>
              <a:t>gyorsabb</a:t>
            </a:r>
            <a:r>
              <a:rPr lang="en-US" dirty="0" smtClean="0">
                <a:solidFill>
                  <a:srgbClr val="00B050"/>
                </a:solidFill>
              </a:rPr>
              <a:t>, mint </a:t>
            </a:r>
            <a:r>
              <a:rPr lang="en-US" dirty="0" err="1" smtClean="0">
                <a:solidFill>
                  <a:srgbClr val="00B050"/>
                </a:solidFill>
              </a:rPr>
              <a:t>val</a:t>
            </a:r>
            <a:r>
              <a:rPr lang="en-US" dirty="0" smtClean="0">
                <a:solidFill>
                  <a:srgbClr val="00B050"/>
                </a:solidFill>
              </a:rPr>
              <a:t> a = b + c</a:t>
            </a:r>
            <a:endParaRPr lang="en-US" dirty="0">
              <a:solidFill>
                <a:srgbClr val="00B050"/>
              </a:solidFill>
            </a:endParaRPr>
          </a:p>
        </p:txBody>
      </p:sp>
    </p:spTree>
    <p:extLst>
      <p:ext uri="{BB962C8B-B14F-4D97-AF65-F5344CB8AC3E}">
        <p14:creationId xmlns:p14="http://schemas.microsoft.com/office/powerpoint/2010/main" val="34874630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Vektort</a:t>
            </a:r>
            <a:r>
              <a:rPr lang="hu-HU" dirty="0" err="1" smtClean="0"/>
              <a:t>ömbök</a:t>
            </a:r>
            <a:endParaRPr lang="en-US" dirty="0"/>
          </a:p>
        </p:txBody>
      </p:sp>
      <p:sp>
        <p:nvSpPr>
          <p:cNvPr id="5" name="Content Placeholder 4"/>
          <p:cNvSpPr>
            <a:spLocks noGrp="1"/>
          </p:cNvSpPr>
          <p:nvPr>
            <p:ph idx="1"/>
          </p:nvPr>
        </p:nvSpPr>
        <p:spPr/>
        <p:txBody>
          <a:bodyPr/>
          <a:lstStyle/>
          <a:p>
            <a:r>
              <a:rPr lang="en-US" dirty="0" smtClean="0"/>
              <a:t>GL</a:t>
            </a:r>
            <a:r>
              <a:rPr lang="hu-HU" dirty="0" err="1" smtClean="0"/>
              <a:t>SL-ben</a:t>
            </a:r>
            <a:r>
              <a:rPr lang="hu-HU" dirty="0" smtClean="0"/>
              <a:t> is van</a:t>
            </a:r>
          </a:p>
          <a:p>
            <a:pPr lvl="1"/>
            <a:r>
              <a:rPr lang="hu-HU" dirty="0" smtClean="0"/>
              <a:t>direkt beállításhoz nekünk is kell</a:t>
            </a:r>
          </a:p>
          <a:p>
            <a:pPr lvl="1"/>
            <a:r>
              <a:rPr lang="hu-HU" dirty="0" smtClean="0"/>
              <a:t>nem lesznek nagyon nagy tömbök</a:t>
            </a:r>
          </a:p>
          <a:p>
            <a:pPr lvl="1"/>
            <a:r>
              <a:rPr lang="hu-HU" dirty="0" smtClean="0"/>
              <a:t>indexelni szeretnénk</a:t>
            </a:r>
          </a:p>
          <a:p>
            <a:r>
              <a:rPr lang="hu-HU" dirty="0" smtClean="0"/>
              <a:t>tömbökön végzett műveletek</a:t>
            </a:r>
          </a:p>
          <a:p>
            <a:pPr lvl="1"/>
            <a:r>
              <a:rPr lang="hu-HU" dirty="0" smtClean="0"/>
              <a:t>egy függvényhívás</a:t>
            </a:r>
          </a:p>
          <a:p>
            <a:pPr lvl="1"/>
            <a:r>
              <a:rPr lang="hu-HU" dirty="0" smtClean="0"/>
              <a:t>sok gyors aritmetika</a:t>
            </a:r>
            <a:endParaRPr lang="en-US" dirty="0"/>
          </a:p>
        </p:txBody>
      </p:sp>
    </p:spTree>
    <p:extLst>
      <p:ext uri="{BB962C8B-B14F-4D97-AF65-F5344CB8AC3E}">
        <p14:creationId xmlns:p14="http://schemas.microsoft.com/office/powerpoint/2010/main" val="822770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t>
            </a:r>
            <a:r>
              <a:rPr lang="hu-HU" dirty="0" err="1" smtClean="0"/>
              <a:t>űveletek</a:t>
            </a:r>
            <a:r>
              <a:rPr lang="hu-HU" dirty="0" smtClean="0"/>
              <a:t> új tömbök létrehozása nélkül – lusta operátorok</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interface </a:t>
            </a:r>
            <a:r>
              <a:rPr lang="en-US" sz="1600" dirty="0">
                <a:solidFill>
                  <a:srgbClr val="000000"/>
                </a:solidFill>
                <a:ea typeface="Times New Roman" panose="02020603050405020304" pitchFamily="18" charset="0"/>
                <a:cs typeface="Times New Roman" panose="02020603050405020304" pitchFamily="18" charset="0"/>
              </a:rPr>
              <a:t>Gif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operator fun </a:t>
            </a:r>
            <a:r>
              <a:rPr lang="en-US" sz="1600" dirty="0">
                <a:solidFill>
                  <a:srgbClr val="427E00"/>
                </a:solidFill>
                <a:ea typeface="Times New Roman" panose="02020603050405020304" pitchFamily="18" charset="0"/>
                <a:cs typeface="Times New Roman" panose="02020603050405020304" pitchFamily="18" charset="0"/>
              </a:rPr>
              <a:t>invoke</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err="1">
                <a:solidFill>
                  <a:srgbClr val="CB6500"/>
                </a:solidFill>
                <a:ea typeface="Times New Roman" panose="02020603050405020304" pitchFamily="18" charset="0"/>
                <a:cs typeface="Times New Roman" panose="02020603050405020304" pitchFamily="18" charset="0"/>
              </a:rPr>
              <a:t>i</a:t>
            </a:r>
            <a:r>
              <a:rPr lang="en-US" sz="1600" i="1" dirty="0">
                <a:solidFill>
                  <a:srgbClr val="CB65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err="1">
                <a:solidFill>
                  <a:srgbClr val="34A7BD"/>
                </a:solidFill>
                <a:ea typeface="Times New Roman" panose="02020603050405020304" pitchFamily="18" charset="0"/>
                <a:cs typeface="Times New Roman" panose="02020603050405020304" pitchFamily="18" charset="0"/>
              </a:rPr>
              <a:t>Int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Float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00"/>
                </a:solidFill>
                <a:ea typeface="Times New Roman" panose="02020603050405020304" pitchFamily="18" charset="0"/>
                <a:cs typeface="Times New Roman" panose="02020603050405020304" pitchFamily="18" charset="0"/>
              </a:rPr>
              <a:t>}</a:t>
            </a:r>
            <a:endParaRPr lang="hu-HU" sz="1600" dirty="0" smtClean="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C70040"/>
                </a:solidFill>
                <a:ea typeface="Times New Roman" panose="02020603050405020304" pitchFamily="18" charset="0"/>
                <a:cs typeface="Times New Roman" panose="02020603050405020304" pitchFamily="18" charset="0"/>
              </a:rPr>
              <a:t>class </a:t>
            </a:r>
            <a:r>
              <a:rPr lang="en-US" sz="1600" dirty="0" err="1">
                <a:solidFill>
                  <a:srgbClr val="000000"/>
                </a:solidFill>
                <a:ea typeface="Times New Roman" panose="02020603050405020304" pitchFamily="18" charset="0"/>
                <a:cs typeface="Times New Roman" panose="02020603050405020304" pitchFamily="18" charset="0"/>
              </a:rPr>
              <a:t>VecArray</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smtClean="0">
                <a:solidFill>
                  <a:srgbClr val="427E00"/>
                </a:solidFill>
                <a:ea typeface="Times New Roman" panose="02020603050405020304" pitchFamily="18" charset="0"/>
                <a:cs typeface="Times New Roman" panose="02020603050405020304" pitchFamily="18" charset="0"/>
              </a:rPr>
              <a:t>Gif </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00"/>
                </a:solidFill>
                <a:ea typeface="Times New Roman" panose="02020603050405020304" pitchFamily="18" charset="0"/>
                <a:cs typeface="Times New Roman" panose="02020603050405020304" pitchFamily="18" charset="0"/>
              </a:rPr>
              <a:t>  </a:t>
            </a:r>
            <a:r>
              <a:rPr lang="en-US" sz="1600" b="1" dirty="0">
                <a:solidFill>
                  <a:srgbClr val="C70040"/>
                </a:solidFill>
                <a:ea typeface="Times New Roman" panose="02020603050405020304" pitchFamily="18" charset="0"/>
                <a:cs typeface="Times New Roman" panose="02020603050405020304" pitchFamily="18" charset="0"/>
              </a:rPr>
              <a:t>override </a:t>
            </a:r>
            <a:r>
              <a:rPr lang="en-US" sz="1600" dirty="0">
                <a:solidFill>
                  <a:srgbClr val="C70040"/>
                </a:solidFill>
                <a:ea typeface="Times New Roman" panose="02020603050405020304" pitchFamily="18" charset="0"/>
                <a:cs typeface="Times New Roman" panose="02020603050405020304" pitchFamily="18" charset="0"/>
              </a:rPr>
              <a:t>operator fun </a:t>
            </a:r>
            <a:r>
              <a:rPr lang="en-US" sz="1600" dirty="0">
                <a:solidFill>
                  <a:srgbClr val="427E00"/>
                </a:solidFill>
                <a:ea typeface="Times New Roman" panose="02020603050405020304" pitchFamily="18" charset="0"/>
                <a:cs typeface="Times New Roman" panose="02020603050405020304" pitchFamily="18" charset="0"/>
              </a:rPr>
              <a:t>invoke</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err="1">
                <a:solidFill>
                  <a:srgbClr val="CB6500"/>
                </a:solidFill>
                <a:ea typeface="Times New Roman" panose="02020603050405020304" pitchFamily="18" charset="0"/>
                <a:cs typeface="Times New Roman" panose="02020603050405020304" pitchFamily="18" charset="0"/>
              </a:rPr>
              <a:t>i</a:t>
            </a:r>
            <a:r>
              <a:rPr lang="en-US" sz="1600" i="1" dirty="0">
                <a:solidFill>
                  <a:srgbClr val="CB65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err="1">
                <a:solidFill>
                  <a:srgbClr val="34A7BD"/>
                </a:solidFill>
                <a:ea typeface="Times New Roman" panose="02020603050405020304" pitchFamily="18" charset="0"/>
                <a:cs typeface="Times New Roman" panose="02020603050405020304" pitchFamily="18" charset="0"/>
              </a:rPr>
              <a:t>Int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Float</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return </a:t>
            </a:r>
            <a:r>
              <a:rPr lang="en-US" sz="1600" dirty="0">
                <a:solidFill>
                  <a:srgbClr val="000000"/>
                </a:solidFill>
                <a:ea typeface="Times New Roman" panose="02020603050405020304" pitchFamily="18" charset="0"/>
                <a:cs typeface="Times New Roman" panose="02020603050405020304" pitchFamily="18" charset="0"/>
              </a:rPr>
              <a:t>storage[</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storage</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length</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infix fun </a:t>
            </a:r>
            <a:r>
              <a:rPr lang="en-US" sz="1600" dirty="0">
                <a:solidFill>
                  <a:srgbClr val="427E00"/>
                </a:solidFill>
                <a:ea typeface="Times New Roman" panose="02020603050405020304" pitchFamily="18" charset="0"/>
                <a:cs typeface="Times New Roman" panose="02020603050405020304" pitchFamily="18" charset="0"/>
              </a:rPr>
              <a:t>gets</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other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Gif){</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for</a:t>
            </a:r>
            <a:r>
              <a:rPr lang="en-US" sz="1600" dirty="0">
                <a:solidFill>
                  <a:srgbClr val="00000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in </a:t>
            </a:r>
            <a:r>
              <a:rPr lang="en-US" sz="1600" dirty="0">
                <a:solidFill>
                  <a:srgbClr val="7C4FCD"/>
                </a:solidFill>
                <a:ea typeface="Times New Roman" panose="02020603050405020304" pitchFamily="18" charset="0"/>
                <a:cs typeface="Times New Roman" panose="02020603050405020304" pitchFamily="18" charset="0"/>
              </a:rPr>
              <a:t>0 </a:t>
            </a:r>
            <a:r>
              <a:rPr lang="en-US" sz="1600" dirty="0">
                <a:solidFill>
                  <a:srgbClr val="000000"/>
                </a:solidFill>
                <a:ea typeface="Times New Roman" panose="02020603050405020304" pitchFamily="18" charset="0"/>
                <a:cs typeface="Times New Roman" panose="02020603050405020304" pitchFamily="18" charset="0"/>
              </a:rPr>
              <a:t>until </a:t>
            </a:r>
            <a:r>
              <a:rPr lang="en-US" sz="1600" dirty="0" err="1">
                <a:solidFill>
                  <a:srgbClr val="000000"/>
                </a:solidFill>
                <a:ea typeface="Times New Roman" panose="02020603050405020304" pitchFamily="18" charset="0"/>
                <a:cs typeface="Times New Roman" panose="02020603050405020304" pitchFamily="18" charset="0"/>
              </a:rPr>
              <a:t>storage</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length</a:t>
            </a: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storage[</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other(</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operator fun </a:t>
            </a:r>
            <a:r>
              <a:rPr lang="en-US" sz="1600" dirty="0">
                <a:solidFill>
                  <a:srgbClr val="427E00"/>
                </a:solidFill>
                <a:ea typeface="Times New Roman" panose="02020603050405020304" pitchFamily="18" charset="0"/>
                <a:cs typeface="Times New Roman" panose="02020603050405020304" pitchFamily="18" charset="0"/>
              </a:rPr>
              <a:t>plus</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c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Gif)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Gif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return object : </a:t>
            </a:r>
            <a:r>
              <a:rPr lang="en-US" sz="1600" i="1" dirty="0">
                <a:solidFill>
                  <a:srgbClr val="427E00"/>
                </a:solidFill>
                <a:ea typeface="Times New Roman" panose="02020603050405020304" pitchFamily="18" charset="0"/>
                <a:cs typeface="Times New Roman" panose="02020603050405020304" pitchFamily="18" charset="0"/>
              </a:rPr>
              <a:t>Gif </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override operator fun </a:t>
            </a:r>
            <a:r>
              <a:rPr lang="en-US" sz="1600" dirty="0">
                <a:solidFill>
                  <a:srgbClr val="427E00"/>
                </a:solidFill>
                <a:ea typeface="Times New Roman" panose="02020603050405020304" pitchFamily="18" charset="0"/>
                <a:cs typeface="Times New Roman" panose="02020603050405020304" pitchFamily="18" charset="0"/>
              </a:rPr>
              <a:t>invoke</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err="1">
                <a:solidFill>
                  <a:srgbClr val="CB6500"/>
                </a:solidFill>
                <a:ea typeface="Times New Roman" panose="02020603050405020304" pitchFamily="18" charset="0"/>
                <a:cs typeface="Times New Roman" panose="02020603050405020304" pitchFamily="18" charset="0"/>
              </a:rPr>
              <a:t>i</a:t>
            </a:r>
            <a:r>
              <a:rPr lang="en-US" sz="1600" i="1" dirty="0">
                <a:solidFill>
                  <a:srgbClr val="CB65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err="1">
                <a:solidFill>
                  <a:srgbClr val="34A7BD"/>
                </a:solidFill>
                <a:ea typeface="Times New Roman" panose="02020603050405020304" pitchFamily="18" charset="0"/>
                <a:cs typeface="Times New Roman" panose="02020603050405020304" pitchFamily="18" charset="0"/>
              </a:rPr>
              <a:t>Int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Float </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return </a:t>
            </a:r>
            <a:r>
              <a:rPr lang="en-US" sz="1600" dirty="0" err="1">
                <a:solidFill>
                  <a:srgbClr val="7C4FCD"/>
                </a:solidFill>
                <a:ea typeface="Times New Roman" panose="02020603050405020304" pitchFamily="18" charset="0"/>
                <a:cs typeface="Times New Roman" panose="02020603050405020304" pitchFamily="18" charset="0"/>
              </a:rPr>
              <a:t>this</a:t>
            </a:r>
            <a:r>
              <a:rPr lang="en-US" sz="1600" dirty="0" err="1">
                <a:solidFill>
                  <a:srgbClr val="000000"/>
                </a:solidFill>
                <a:ea typeface="Times New Roman" panose="02020603050405020304" pitchFamily="18" charset="0"/>
                <a:cs typeface="Times New Roman" panose="02020603050405020304" pitchFamily="18" charset="0"/>
              </a:rPr>
              <a:t>@VecArray</a:t>
            </a:r>
            <a:r>
              <a:rPr lang="en-US" sz="1600" dirty="0">
                <a:solidFill>
                  <a:srgbClr val="00000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c(</a:t>
            </a:r>
            <a:r>
              <a:rPr lang="en-US" sz="1600" dirty="0" err="1">
                <a:solidFill>
                  <a:srgbClr val="000000"/>
                </a:solidFill>
                <a:ea typeface="Times New Roman" panose="02020603050405020304" pitchFamily="18" charset="0"/>
                <a:cs typeface="Times New Roman" panose="02020603050405020304" pitchFamily="18" charset="0"/>
              </a:rPr>
              <a:t>i</a:t>
            </a:r>
            <a:r>
              <a:rPr lang="en-US" sz="1600"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907404" y="3917914"/>
            <a:ext cx="2357914" cy="56836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a:t>
            </a:r>
            <a:r>
              <a:rPr lang="hu-HU"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gets</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2160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Kivonás</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operator fun </a:t>
            </a:r>
            <a:r>
              <a:rPr lang="en-US" dirty="0" err="1">
                <a:solidFill>
                  <a:srgbClr val="427E00"/>
                </a:solidFill>
                <a:ea typeface="Times New Roman" panose="02020603050405020304" pitchFamily="18" charset="0"/>
                <a:cs typeface="Times New Roman" panose="02020603050405020304" pitchFamily="18" charset="0"/>
              </a:rPr>
              <a:t>minusAssign</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Gif)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for</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i</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in </a:t>
            </a:r>
            <a:r>
              <a:rPr lang="en-US" dirty="0">
                <a:solidFill>
                  <a:srgbClr val="7C4FCD"/>
                </a:solidFill>
                <a:ea typeface="Times New Roman" panose="02020603050405020304" pitchFamily="18" charset="0"/>
                <a:cs typeface="Times New Roman" panose="02020603050405020304" pitchFamily="18" charset="0"/>
              </a:rPr>
              <a:t>0 </a:t>
            </a:r>
            <a:r>
              <a:rPr lang="en-US" dirty="0">
                <a:solidFill>
                  <a:srgbClr val="000000"/>
                </a:solidFill>
                <a:ea typeface="Times New Roman" panose="02020603050405020304" pitchFamily="18" charset="0"/>
                <a:cs typeface="Times New Roman" panose="02020603050405020304" pitchFamily="18" charset="0"/>
              </a:rPr>
              <a:t>until </a:t>
            </a:r>
            <a:r>
              <a:rPr lang="en-US" dirty="0" err="1">
                <a:solidFill>
                  <a:srgbClr val="000000"/>
                </a:solidFill>
                <a:ea typeface="Times New Roman" panose="02020603050405020304" pitchFamily="18" charset="0"/>
                <a:cs typeface="Times New Roman" panose="02020603050405020304" pitchFamily="18" charset="0"/>
              </a:rPr>
              <a:t>storage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length</a:t>
            </a: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err="1">
                <a:solidFill>
                  <a:srgbClr val="000000"/>
                </a:solidFill>
                <a:ea typeface="Times New Roman" panose="02020603050405020304" pitchFamily="18" charset="0"/>
                <a:cs typeface="Times New Roman" panose="02020603050405020304" pitchFamily="18" charset="0"/>
              </a:rPr>
              <a:t>i</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other(</a:t>
            </a:r>
            <a:r>
              <a:rPr lang="en-US" dirty="0" err="1">
                <a:solidFill>
                  <a:srgbClr val="000000"/>
                </a:solidFill>
                <a:ea typeface="Times New Roman" panose="02020603050405020304" pitchFamily="18" charset="0"/>
                <a:cs typeface="Times New Roman" panose="02020603050405020304" pitchFamily="18" charset="0"/>
              </a:rPr>
              <a:t>i</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a typeface="Times New Roman" panose="02020603050405020304" pitchFamily="18" charset="0"/>
                <a:cs typeface="Times New Roman" panose="02020603050405020304" pitchFamily="18" charset="0"/>
              </a:rPr>
              <a:t>  }</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6" name="Rectangle 5"/>
          <p:cNvSpPr/>
          <p:nvPr/>
        </p:nvSpPr>
        <p:spPr>
          <a:xfrm>
            <a:off x="2921316" y="4125082"/>
            <a:ext cx="2357914" cy="96841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err="1"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ez</a:t>
            </a:r>
            <a:r>
              <a:rPr lang="en-US" sz="2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is </a:t>
            </a:r>
            <a:r>
              <a:rPr lang="en-US" sz="2400" dirty="0" err="1"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megy</a:t>
            </a:r>
            <a:r>
              <a:rPr lang="en-US" sz="2400" dirty="0" smtClean="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buFont typeface="Arial" panose="020B0604020202020204" pitchFamily="34" charset="0"/>
              <a:buNone/>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a:t>
            </a:r>
            <a:r>
              <a:rPr lang="hu-HU"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2631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Indexelhetőség</a:t>
            </a:r>
            <a:endParaRPr lang="en-US" dirty="0"/>
          </a:p>
        </p:txBody>
      </p:sp>
      <p:sp>
        <p:nvSpPr>
          <p:cNvPr id="3" name="Content Placeholder 2"/>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Vec2Array</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427E00"/>
                </a:solidFill>
                <a:ea typeface="Times New Roman" panose="02020603050405020304" pitchFamily="18" charset="0"/>
                <a:cs typeface="Times New Roman" panose="02020603050405020304" pitchFamily="18" charset="0"/>
              </a:rPr>
              <a:t>VecArray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operator fun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err="1">
                <a:solidFill>
                  <a:srgbClr val="CB6500"/>
                </a:solidFill>
                <a:ea typeface="Times New Roman" panose="02020603050405020304" pitchFamily="18" charset="0"/>
                <a:cs typeface="Times New Roman" panose="02020603050405020304" pitchFamily="18" charset="0"/>
              </a:rPr>
              <a:t>i</a:t>
            </a:r>
            <a:r>
              <a:rPr lang="en-US" sz="2000" i="1" dirty="0">
                <a:solidFill>
                  <a:srgbClr val="CB65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return </a:t>
            </a:r>
            <a:r>
              <a:rPr lang="en-US" sz="2000" dirty="0">
                <a:solidFill>
                  <a:srgbClr val="000000"/>
                </a:solidFill>
                <a:ea typeface="Times New Roman" panose="02020603050405020304" pitchFamily="18" charset="0"/>
                <a:cs typeface="Times New Roman" panose="02020603050405020304" pitchFamily="18" charset="0"/>
              </a:rPr>
              <a:t>Vec2(storage, </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smtClean="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constructor(u</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v</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this</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null</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u</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smtClean="0">
                <a:solidFill>
                  <a:srgbClr val="C70040"/>
                </a:solidFill>
                <a:ea typeface="Times New Roman" panose="02020603050405020304" pitchFamily="18" charset="0"/>
                <a:cs typeface="Times New Roman" panose="02020603050405020304" pitchFamily="18" charset="0"/>
              </a:rPr>
              <a:t>val</a:t>
            </a: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dirty="0">
                <a:solidFill>
                  <a:srgbClr val="C70040"/>
                </a:solidFill>
                <a:ea typeface="Times New Roman" panose="02020603050405020304" pitchFamily="18" charset="0"/>
                <a:cs typeface="Times New Roman" panose="02020603050405020304" pitchFamily="18" charset="0"/>
              </a:rPr>
              <a:t>= </a:t>
            </a:r>
            <a:endParaRPr lang="en-US" sz="2000" dirty="0" smtClean="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err="1" smtClean="0">
                <a:solidFill>
                  <a:srgbClr val="0000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subarray(offset, offset</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smtClean="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smtClean="0">
                <a:solidFill>
                  <a:srgbClr val="000000"/>
                </a:solidFill>
                <a:ea typeface="Times New Roman" panose="02020603050405020304" pitchFamily="18" charset="0"/>
                <a:cs typeface="Times New Roman" panose="02020603050405020304" pitchFamily="18" charset="0"/>
              </a:rPr>
              <a:t> </a:t>
            </a:r>
            <a:r>
              <a:rPr lang="en-US" sz="2000" dirty="0" smtClean="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Float32Array(</a:t>
            </a:r>
            <a:r>
              <a:rPr lang="en-US" sz="2000" dirty="0">
                <a:solidFill>
                  <a:srgbClr val="7C4FCD"/>
                </a:solidFill>
                <a:ea typeface="Times New Roman" panose="02020603050405020304" pitchFamily="18" charset="0"/>
                <a:cs typeface="Times New Roman" panose="02020603050405020304" pitchFamily="18" charset="0"/>
              </a:rPr>
              <a:t>2</a:t>
            </a:r>
            <a:r>
              <a:rPr lang="en-US" sz="2000" dirty="0" smtClean="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797991" y="1027907"/>
            <a:ext cx="955359" cy="59931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a[2]</a:t>
            </a: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78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Swizzle</a:t>
            </a:r>
            <a:endParaRPr lang="en-US" dirty="0"/>
          </a:p>
        </p:txBody>
      </p:sp>
      <p:sp>
        <p:nvSpPr>
          <p:cNvPr id="3" name="Content Placeholder 2"/>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Vec4(</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smtClean="0">
                <a:solidFill>
                  <a:srgbClr val="000000"/>
                </a:solidFill>
                <a:ea typeface="Times New Roman" panose="02020603050405020304" pitchFamily="18" charset="0"/>
                <a:cs typeface="Times New Roman" panose="02020603050405020304" pitchFamily="18" charset="0"/>
              </a:rPr>
              <a:t>)</a:t>
            </a:r>
            <a:r>
              <a:rPr lang="en-US" sz="2000" i="1" dirty="0" smtClean="0">
                <a:solidFill>
                  <a:srgbClr val="427E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err="1" smtClean="0">
                <a:solidFill>
                  <a:srgbClr val="C70040"/>
                </a:solidFill>
                <a:ea typeface="Times New Roman" panose="02020603050405020304" pitchFamily="18" charset="0"/>
                <a:cs typeface="Times New Roman" panose="02020603050405020304" pitchFamily="18" charset="0"/>
              </a:rPr>
              <a:t>var</a:t>
            </a: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xy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Vec2(storage)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err="1" smtClean="0">
                <a:solidFill>
                  <a:srgbClr val="C70040"/>
                </a:solidFill>
                <a:ea typeface="Times New Roman" panose="02020603050405020304" pitchFamily="18" charset="0"/>
                <a:cs typeface="Times New Roman" panose="02020603050405020304" pitchFamily="18" charset="0"/>
              </a:rPr>
              <a:t>var</a:t>
            </a:r>
            <a:r>
              <a:rPr lang="en-US" sz="2000" dirty="0" smtClean="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xyz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Vec3(storage)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latin typeface="Calibri" panose="020F0502020204030204" pitchFamily="34"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20990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Mátrixok</a:t>
            </a:r>
            <a:endParaRPr lang="en-US" dirty="0"/>
          </a:p>
        </p:txBody>
      </p:sp>
      <p:sp>
        <p:nvSpPr>
          <p:cNvPr id="5" name="Content Placeholder 4"/>
          <p:cNvSpPr>
            <a:spLocks noGrp="1"/>
          </p:cNvSpPr>
          <p:nvPr>
            <p:ph idx="1"/>
          </p:nvPr>
        </p:nvSpPr>
        <p:spPr/>
        <p:txBody>
          <a:bodyPr/>
          <a:lstStyle/>
          <a:p>
            <a:r>
              <a:rPr lang="hu-HU" dirty="0" smtClean="0"/>
              <a:t>sor- vagy oszlopvektor?</a:t>
            </a:r>
          </a:p>
          <a:p>
            <a:r>
              <a:rPr lang="hu-HU" dirty="0" smtClean="0"/>
              <a:t>jobbról vagy balról szorzunk a mátrixszal?</a:t>
            </a:r>
          </a:p>
          <a:p>
            <a:pPr lvl="1"/>
            <a:r>
              <a:rPr lang="hu-HU" dirty="0" smtClean="0"/>
              <a:t>ez az előzőből következik</a:t>
            </a:r>
          </a:p>
          <a:p>
            <a:r>
              <a:rPr lang="hu-HU" dirty="0" smtClean="0"/>
              <a:t>sor- vagy </a:t>
            </a:r>
            <a:r>
              <a:rPr lang="hu-HU" dirty="0" err="1" smtClean="0"/>
              <a:t>oszlopfolytonosan</a:t>
            </a:r>
            <a:r>
              <a:rPr lang="hu-HU" dirty="0" smtClean="0"/>
              <a:t> tároljuk az elemeket?</a:t>
            </a:r>
          </a:p>
          <a:p>
            <a:pPr lvl="1"/>
            <a:r>
              <a:rPr lang="hu-HU" dirty="0" smtClean="0"/>
              <a:t>az előzőektől független</a:t>
            </a:r>
          </a:p>
          <a:p>
            <a:pPr lvl="1"/>
            <a:r>
              <a:rPr lang="hu-HU" dirty="0" err="1" smtClean="0"/>
              <a:t>WebGL</a:t>
            </a:r>
            <a:r>
              <a:rPr lang="hu-HU" dirty="0" smtClean="0"/>
              <a:t> előírásnak meg kell felelni</a:t>
            </a:r>
          </a:p>
          <a:p>
            <a:r>
              <a:rPr lang="hu-HU" dirty="0" smtClean="0"/>
              <a:t>jobb- vagy balkezes a koordinátarendszer?</a:t>
            </a:r>
          </a:p>
          <a:p>
            <a:pPr lvl="1"/>
            <a:r>
              <a:rPr lang="hu-HU" dirty="0" smtClean="0"/>
              <a:t>az előzőektől teljesen független</a:t>
            </a:r>
          </a:p>
          <a:p>
            <a:pPr lvl="1"/>
            <a:r>
              <a:rPr lang="hu-HU" dirty="0" smtClean="0"/>
              <a:t>csak a forgatásmátrix felírásában számít</a:t>
            </a:r>
          </a:p>
          <a:p>
            <a:pPr lvl="1"/>
            <a:r>
              <a:rPr lang="hu-HU" dirty="0" smtClean="0"/>
              <a:t>merre van a pozitív forgatás?</a:t>
            </a:r>
          </a:p>
          <a:p>
            <a:endParaRPr lang="en-US" dirty="0"/>
          </a:p>
        </p:txBody>
      </p:sp>
    </p:spTree>
    <p:extLst>
      <p:ext uri="{BB962C8B-B14F-4D97-AF65-F5344CB8AC3E}">
        <p14:creationId xmlns:p14="http://schemas.microsoft.com/office/powerpoint/2010/main" val="17232179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Mátrixok</a:t>
            </a:r>
            <a:endParaRPr lang="en-US" dirty="0"/>
          </a:p>
        </p:txBody>
      </p:sp>
      <p:sp>
        <p:nvSpPr>
          <p:cNvPr id="5" name="Content Placeholder 4"/>
          <p:cNvSpPr>
            <a:spLocks noGrp="1"/>
          </p:cNvSpPr>
          <p:nvPr>
            <p:ph idx="1"/>
          </p:nvPr>
        </p:nvSpPr>
        <p:spPr/>
        <p:txBody>
          <a:bodyPr/>
          <a:lstStyle/>
          <a:p>
            <a:r>
              <a:rPr lang="hu-HU" b="1" dirty="0" smtClean="0">
                <a:solidFill>
                  <a:srgbClr val="C00000"/>
                </a:solidFill>
              </a:rPr>
              <a:t>sor</a:t>
            </a:r>
            <a:r>
              <a:rPr lang="hu-HU" dirty="0" smtClean="0"/>
              <a:t>- vagy oszlopvektor?</a:t>
            </a:r>
          </a:p>
          <a:p>
            <a:r>
              <a:rPr lang="hu-HU" b="1" dirty="0" smtClean="0">
                <a:solidFill>
                  <a:srgbClr val="C00000"/>
                </a:solidFill>
              </a:rPr>
              <a:t>jobbról</a:t>
            </a:r>
            <a:r>
              <a:rPr lang="hu-HU" dirty="0" smtClean="0"/>
              <a:t> vagy balról szorzunk a mátrixszal?</a:t>
            </a:r>
          </a:p>
          <a:p>
            <a:pPr lvl="1"/>
            <a:r>
              <a:rPr lang="hu-HU" dirty="0" smtClean="0"/>
              <a:t>ez az előzőből következik</a:t>
            </a:r>
          </a:p>
          <a:p>
            <a:r>
              <a:rPr lang="hu-HU" dirty="0" smtClean="0"/>
              <a:t>sor- vagy </a:t>
            </a:r>
            <a:r>
              <a:rPr lang="hu-HU" b="1" dirty="0" err="1" smtClean="0">
                <a:solidFill>
                  <a:srgbClr val="C00000"/>
                </a:solidFill>
              </a:rPr>
              <a:t>oszlopfolytonosan</a:t>
            </a:r>
            <a:r>
              <a:rPr lang="hu-HU" dirty="0" smtClean="0"/>
              <a:t> tároljuk az elemeket?</a:t>
            </a:r>
          </a:p>
          <a:p>
            <a:pPr lvl="1"/>
            <a:r>
              <a:rPr lang="hu-HU" dirty="0" smtClean="0"/>
              <a:t>az előzőektől független</a:t>
            </a:r>
          </a:p>
          <a:p>
            <a:pPr lvl="1"/>
            <a:r>
              <a:rPr lang="hu-HU" dirty="0" err="1" smtClean="0"/>
              <a:t>WebGL</a:t>
            </a:r>
            <a:r>
              <a:rPr lang="hu-HU" dirty="0" smtClean="0"/>
              <a:t> előírásnak meg kell felelni</a:t>
            </a:r>
          </a:p>
          <a:p>
            <a:r>
              <a:rPr lang="hu-HU" b="1" dirty="0" smtClean="0">
                <a:solidFill>
                  <a:srgbClr val="C00000"/>
                </a:solidFill>
              </a:rPr>
              <a:t>jobb</a:t>
            </a:r>
            <a:r>
              <a:rPr lang="hu-HU" dirty="0" smtClean="0"/>
              <a:t>- vagy balkezes a koordinátarendszer?</a:t>
            </a:r>
          </a:p>
          <a:p>
            <a:pPr lvl="1"/>
            <a:r>
              <a:rPr lang="hu-HU" dirty="0" smtClean="0"/>
              <a:t>az előzőektől teljesen független</a:t>
            </a:r>
          </a:p>
          <a:p>
            <a:pPr lvl="1"/>
            <a:r>
              <a:rPr lang="hu-HU" dirty="0" smtClean="0"/>
              <a:t>csak a forgatásmátrix felírásában számít</a:t>
            </a:r>
          </a:p>
          <a:p>
            <a:pPr lvl="1"/>
            <a:r>
              <a:rPr lang="hu-HU" dirty="0" smtClean="0"/>
              <a:t>merre van a pozitív forgatás?</a:t>
            </a:r>
          </a:p>
          <a:p>
            <a:endParaRPr lang="en-US" dirty="0"/>
          </a:p>
        </p:txBody>
      </p:sp>
    </p:spTree>
    <p:extLst>
      <p:ext uri="{BB962C8B-B14F-4D97-AF65-F5344CB8AC3E}">
        <p14:creationId xmlns:p14="http://schemas.microsoft.com/office/powerpoint/2010/main" val="3927676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Mátrixműveletek</a:t>
            </a:r>
            <a:endParaRPr lang="en-US" dirty="0"/>
          </a:p>
        </p:txBody>
      </p:sp>
      <p:sp>
        <p:nvSpPr>
          <p:cNvPr id="3" name="Content Placeholder 2"/>
          <p:cNvSpPr>
            <a:spLocks noGrp="1"/>
          </p:cNvSpPr>
          <p:nvPr>
            <p:ph idx="1"/>
          </p:nvPr>
        </p:nvSpPr>
        <p:spPr/>
        <p:txBody>
          <a:bodyPr/>
          <a:lstStyle/>
          <a:p>
            <a:r>
              <a:rPr lang="hu-HU" dirty="0" smtClean="0"/>
              <a:t>teljesítmény kevésbé függ a paraméterek/kimenet módjától</a:t>
            </a:r>
          </a:p>
          <a:p>
            <a:pPr lvl="1"/>
            <a:r>
              <a:rPr lang="hu-HU" dirty="0" smtClean="0"/>
              <a:t>több művelet/függvényhívás</a:t>
            </a:r>
          </a:p>
          <a:p>
            <a:r>
              <a:rPr lang="hu-HU" dirty="0" smtClean="0"/>
              <a:t>vektor-mátrix szorzás az a vektoron végrehajtott művelet</a:t>
            </a:r>
          </a:p>
          <a:p>
            <a:pPr lvl="1"/>
            <a:r>
              <a:rPr lang="hu-HU" dirty="0" smtClean="0"/>
              <a:t>ugyanúgy, mint a többi</a:t>
            </a:r>
          </a:p>
          <a:p>
            <a:r>
              <a:rPr lang="hu-HU" dirty="0" smtClean="0"/>
              <a:t>mátrix-mátrix szorzás többnyire skálázás, elforgatás, </a:t>
            </a:r>
            <a:r>
              <a:rPr lang="hu-HU" dirty="0" err="1" smtClean="0"/>
              <a:t>eltolásmátrixokkal</a:t>
            </a:r>
            <a:r>
              <a:rPr lang="hu-HU" dirty="0" smtClean="0"/>
              <a:t>: erre </a:t>
            </a:r>
            <a:r>
              <a:rPr lang="hu-HU" dirty="0" err="1" smtClean="0"/>
              <a:t>spec</a:t>
            </a:r>
            <a:r>
              <a:rPr lang="hu-HU" dirty="0" smtClean="0"/>
              <a:t> függvények</a:t>
            </a:r>
            <a:endParaRPr lang="en-US" dirty="0"/>
          </a:p>
        </p:txBody>
      </p:sp>
    </p:spTree>
    <p:extLst>
      <p:ext uri="{BB962C8B-B14F-4D97-AF65-F5344CB8AC3E}">
        <p14:creationId xmlns:p14="http://schemas.microsoft.com/office/powerpoint/2010/main" val="2234393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vektor-mátrix szorzás</a:t>
            </a:r>
            <a:endParaRPr lang="en-US" dirty="0"/>
          </a:p>
        </p:txBody>
      </p:sp>
      <p:sp>
        <p:nvSpPr>
          <p:cNvPr id="5" name="Content Placeholder 4"/>
          <p:cNvSpPr>
            <a:spLocks noGrp="1"/>
          </p:cNvSpPr>
          <p:nvPr>
            <p:ph idx="1"/>
          </p:nvPr>
        </p:nvSpPr>
        <p:spPr/>
        <p:txBody>
          <a:bodyPr/>
          <a:lstStyle/>
          <a:p>
            <a:r>
              <a:rPr lang="en-US" dirty="0" err="1" smtClean="0"/>
              <a:t>val</a:t>
            </a:r>
            <a:r>
              <a:rPr lang="en-US" dirty="0" smtClean="0"/>
              <a:t> </a:t>
            </a:r>
            <a:r>
              <a:rPr lang="en-US" dirty="0"/>
              <a:t>v = </a:t>
            </a:r>
            <a:r>
              <a:rPr lang="en-US" dirty="0" smtClean="0"/>
              <a:t>Vec4(1.0f</a:t>
            </a:r>
            <a:r>
              <a:rPr lang="en-US" dirty="0"/>
              <a:t>, 2.0f, 3.0f, 1.0f</a:t>
            </a:r>
            <a:r>
              <a:rPr lang="en-US" dirty="0" smtClean="0"/>
              <a:t>)</a:t>
            </a:r>
            <a:endParaRPr lang="en-US" dirty="0"/>
          </a:p>
          <a:p>
            <a:r>
              <a:rPr lang="en-US" dirty="0" err="1" smtClean="0"/>
              <a:t>val</a:t>
            </a:r>
            <a:r>
              <a:rPr lang="en-US" dirty="0" smtClean="0"/>
              <a:t> </a:t>
            </a:r>
            <a:r>
              <a:rPr lang="en-US" dirty="0"/>
              <a:t>m = </a:t>
            </a:r>
            <a:r>
              <a:rPr lang="en-US" dirty="0" smtClean="0"/>
              <a:t>Mat4</a:t>
            </a:r>
            <a:r>
              <a:rPr lang="en-US" dirty="0" smtClean="0"/>
              <a:t>().</a:t>
            </a:r>
            <a:r>
              <a:rPr lang="hu-HU" dirty="0" smtClean="0"/>
              <a:t>               </a:t>
            </a:r>
            <a:r>
              <a:rPr lang="en-US" dirty="0" smtClean="0"/>
              <a:t>    </a:t>
            </a:r>
            <a:r>
              <a:rPr lang="hu-HU" dirty="0" smtClean="0">
                <a:solidFill>
                  <a:srgbClr val="00B050"/>
                </a:solidFill>
              </a:rPr>
              <a:t>// </a:t>
            </a:r>
            <a:r>
              <a:rPr lang="hu-HU" dirty="0" err="1" smtClean="0">
                <a:solidFill>
                  <a:srgbClr val="00B050"/>
                </a:solidFill>
              </a:rPr>
              <a:t>identity</a:t>
            </a:r>
            <a:endParaRPr lang="hu-HU" dirty="0" smtClean="0">
              <a:solidFill>
                <a:srgbClr val="00B050"/>
              </a:solidFill>
            </a:endParaRPr>
          </a:p>
          <a:p>
            <a:r>
              <a:rPr lang="hu-HU" dirty="0"/>
              <a:t> </a:t>
            </a:r>
            <a:r>
              <a:rPr lang="hu-HU" dirty="0" smtClean="0"/>
              <a:t>       </a:t>
            </a:r>
            <a:r>
              <a:rPr lang="en-US" dirty="0" smtClean="0"/>
              <a:t>rotate(PI/2)             </a:t>
            </a:r>
            <a:r>
              <a:rPr lang="hu-HU" dirty="0" smtClean="0"/>
              <a:t> </a:t>
            </a:r>
            <a:r>
              <a:rPr lang="hu-HU" dirty="0">
                <a:solidFill>
                  <a:srgbClr val="00B050"/>
                </a:solidFill>
              </a:rPr>
              <a:t>// </a:t>
            </a:r>
            <a:r>
              <a:rPr lang="hu-HU" dirty="0" err="1">
                <a:solidFill>
                  <a:srgbClr val="00B050"/>
                </a:solidFill>
              </a:rPr>
              <a:t>rotation</a:t>
            </a:r>
            <a:endParaRPr lang="en-US" dirty="0">
              <a:solidFill>
                <a:srgbClr val="00B050"/>
              </a:solidFill>
            </a:endParaRPr>
          </a:p>
          <a:p>
            <a:endParaRPr lang="en-US" dirty="0" smtClean="0"/>
          </a:p>
          <a:p>
            <a:r>
              <a:rPr lang="en-US" dirty="0" smtClean="0"/>
              <a:t>v *= m </a:t>
            </a:r>
            <a:r>
              <a:rPr lang="en-US" dirty="0">
                <a:solidFill>
                  <a:srgbClr val="00B050"/>
                </a:solidFill>
              </a:rPr>
              <a:t>// v &lt;= (-2, 1, 3, 1</a:t>
            </a:r>
            <a:r>
              <a:rPr lang="en-US"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167912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Descartes koordináta-rendszer</a:t>
            </a:r>
            <a:endParaRPr lang="en-US" dirty="0"/>
          </a:p>
        </p:txBody>
      </p:sp>
      <p:cxnSp>
        <p:nvCxnSpPr>
          <p:cNvPr id="5" name="Straight Connector 4"/>
          <p:cNvCxnSpPr/>
          <p:nvPr/>
        </p:nvCxnSpPr>
        <p:spPr>
          <a:xfrm>
            <a:off x="3161376" y="2125266"/>
            <a:ext cx="0" cy="34328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724339" y="3713297"/>
            <a:ext cx="57306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4789" y="2125266"/>
            <a:ext cx="499760" cy="4217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194789" y="2138873"/>
            <a:ext cx="138006" cy="114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590784" y="2409949"/>
            <a:ext cx="63631" cy="152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2627584" y="3179504"/>
            <a:ext cx="1067585" cy="1067585"/>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5" name="Oval 24"/>
          <p:cNvSpPr/>
          <p:nvPr/>
        </p:nvSpPr>
        <p:spPr>
          <a:xfrm>
            <a:off x="3322949" y="3444908"/>
            <a:ext cx="98981" cy="9898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Szövegdoboz 37"/>
          <p:cNvSpPr txBox="1">
            <a:spLocks noChangeArrowheads="1"/>
          </p:cNvSpPr>
          <p:nvPr/>
        </p:nvSpPr>
        <p:spPr bwMode="auto">
          <a:xfrm>
            <a:off x="4370035" y="2062888"/>
            <a:ext cx="3387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altLang="en-US" sz="1800" dirty="0"/>
              <a:t>1</a:t>
            </a:r>
          </a:p>
        </p:txBody>
      </p:sp>
      <p:sp>
        <p:nvSpPr>
          <p:cNvPr id="27" name="Oval 26"/>
          <p:cNvSpPr/>
          <p:nvPr/>
        </p:nvSpPr>
        <p:spPr>
          <a:xfrm>
            <a:off x="3953366" y="2688298"/>
            <a:ext cx="98981" cy="98981"/>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p:cNvCxnSpPr/>
          <p:nvPr/>
        </p:nvCxnSpPr>
        <p:spPr>
          <a:xfrm flipH="1">
            <a:off x="3161376" y="2737788"/>
            <a:ext cx="791990" cy="0"/>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4"/>
          </p:cNvCxnSpPr>
          <p:nvPr/>
        </p:nvCxnSpPr>
        <p:spPr>
          <a:xfrm flipH="1">
            <a:off x="4002856" y="2787279"/>
            <a:ext cx="1" cy="926017"/>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110347" y="2554169"/>
            <a:ext cx="179247" cy="210341"/>
          </a:xfrm>
          <a:prstGeom prst="rect">
            <a:avLst/>
          </a:prstGeom>
        </p:spPr>
      </p:pic>
      <p:pic>
        <p:nvPicPr>
          <p:cNvPr id="36" name="Picture 3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52492" y="2476479"/>
            <a:ext cx="274358" cy="228632"/>
          </a:xfrm>
          <a:prstGeom prst="rect">
            <a:avLst/>
          </a:prstGeom>
        </p:spPr>
      </p:pic>
      <p:pic>
        <p:nvPicPr>
          <p:cNvPr id="38" name="Picture 3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7304" y="3131270"/>
            <a:ext cx="285332" cy="256067"/>
          </a:xfrm>
          <a:prstGeom prst="rect">
            <a:avLst/>
          </a:prstGeom>
        </p:spPr>
      </p:pic>
      <p:pic>
        <p:nvPicPr>
          <p:cNvPr id="40" name="Picture 3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766306" y="4688806"/>
            <a:ext cx="1585785" cy="349349"/>
          </a:xfrm>
          <a:prstGeom prst="rect">
            <a:avLst/>
          </a:prstGeom>
        </p:spPr>
      </p:pic>
    </p:spTree>
    <p:extLst>
      <p:ext uri="{BB962C8B-B14F-4D97-AF65-F5344CB8AC3E}">
        <p14:creationId xmlns:p14="http://schemas.microsoft.com/office/powerpoint/2010/main" val="39334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Nincs 2x2, 3x3 mátrix? Sebaj!</a:t>
            </a:r>
            <a:endParaRPr lang="en-US" dirty="0"/>
          </a:p>
        </p:txBody>
      </p:sp>
      <p:sp>
        <p:nvSpPr>
          <p:cNvPr id="3" name="Content Placeholder 2"/>
          <p:cNvSpPr>
            <a:spLocks noGrp="1"/>
          </p:cNvSpPr>
          <p:nvPr>
            <p:ph idx="1"/>
          </p:nvPr>
        </p:nvSpPr>
        <p:spPr/>
        <p:txBody>
          <a:bodyPr>
            <a:normAutofit/>
          </a:bodyPr>
          <a:lstStyle/>
          <a:p>
            <a:r>
              <a:rPr lang="en-US" sz="2800" dirty="0" err="1" smtClean="0"/>
              <a:t>val</a:t>
            </a:r>
            <a:r>
              <a:rPr lang="en-US" sz="2800" dirty="0" smtClean="0"/>
              <a:t> </a:t>
            </a:r>
            <a:r>
              <a:rPr lang="en-US" sz="2800" dirty="0"/>
              <a:t>v = </a:t>
            </a:r>
            <a:r>
              <a:rPr lang="en-US" sz="2800" dirty="0"/>
              <a:t>Vec2(1.0f, 2.0f</a:t>
            </a:r>
            <a:r>
              <a:rPr lang="en-US" sz="2800" dirty="0" smtClean="0"/>
              <a:t>)</a:t>
            </a:r>
            <a:endParaRPr lang="en-US" sz="2800" dirty="0"/>
          </a:p>
          <a:p>
            <a:r>
              <a:rPr lang="en-US" sz="2800" dirty="0" err="1" smtClean="0"/>
              <a:t>val</a:t>
            </a:r>
            <a:r>
              <a:rPr lang="en-US" sz="2800" dirty="0" smtClean="0"/>
              <a:t> </a:t>
            </a:r>
            <a:r>
              <a:rPr lang="en-US" sz="2800" dirty="0"/>
              <a:t>m = </a:t>
            </a:r>
            <a:r>
              <a:rPr lang="en-US" sz="2800" dirty="0" smtClean="0"/>
              <a:t>Mat4</a:t>
            </a:r>
            <a:r>
              <a:rPr lang="en-US" sz="2800" dirty="0" smtClean="0"/>
              <a:t>().</a:t>
            </a:r>
            <a:endParaRPr lang="hu-HU" sz="2800" dirty="0" smtClean="0"/>
          </a:p>
          <a:p>
            <a:r>
              <a:rPr lang="hu-HU" sz="2800" dirty="0"/>
              <a:t> </a:t>
            </a:r>
            <a:r>
              <a:rPr lang="hu-HU" sz="2800" dirty="0" smtClean="0"/>
              <a:t>       </a:t>
            </a:r>
            <a:r>
              <a:rPr lang="en-US" sz="2800" dirty="0"/>
              <a:t>translate(3.0f, 4.0f</a:t>
            </a:r>
            <a:r>
              <a:rPr lang="en-US" sz="2800" dirty="0" smtClean="0"/>
              <a:t>)</a:t>
            </a:r>
            <a:endParaRPr lang="en-US" sz="2800" dirty="0"/>
          </a:p>
          <a:p>
            <a:endParaRPr lang="en-US" sz="2800" dirty="0" smtClean="0"/>
          </a:p>
          <a:p>
            <a:r>
              <a:rPr lang="en-US" sz="2800" dirty="0" err="1" smtClean="0"/>
              <a:t>v.set</a:t>
            </a:r>
            <a:r>
              <a:rPr lang="en-US" sz="2800" dirty="0" smtClean="0"/>
              <a:t>( v.xy01 * m )</a:t>
            </a:r>
          </a:p>
          <a:p>
            <a:r>
              <a:rPr lang="en-US" sz="2800" dirty="0">
                <a:solidFill>
                  <a:srgbClr val="00B050"/>
                </a:solidFill>
              </a:rPr>
              <a:t> </a:t>
            </a:r>
            <a:r>
              <a:rPr lang="en-US" sz="2800" dirty="0" smtClean="0">
                <a:solidFill>
                  <a:srgbClr val="00B050"/>
                </a:solidFill>
              </a:rPr>
              <a:t> </a:t>
            </a:r>
            <a:r>
              <a:rPr lang="en-US" sz="2800" dirty="0" smtClean="0">
                <a:solidFill>
                  <a:srgbClr val="00B050"/>
                </a:solidFill>
              </a:rPr>
              <a:t>// </a:t>
            </a:r>
            <a:r>
              <a:rPr lang="en-US" sz="2800" dirty="0">
                <a:solidFill>
                  <a:srgbClr val="00B050"/>
                </a:solidFill>
              </a:rPr>
              <a:t>v &lt;= (4, 6), the translated </a:t>
            </a:r>
            <a:r>
              <a:rPr lang="en-US" sz="2800" dirty="0" smtClean="0">
                <a:solidFill>
                  <a:srgbClr val="00B050"/>
                </a:solidFill>
              </a:rPr>
              <a:t>vector</a:t>
            </a:r>
            <a:endParaRPr lang="en-US" sz="2800" dirty="0">
              <a:solidFill>
                <a:srgbClr val="00B050"/>
              </a:solidFill>
            </a:endParaRPr>
          </a:p>
        </p:txBody>
      </p:sp>
    </p:spTree>
    <p:extLst>
      <p:ext uri="{BB962C8B-B14F-4D97-AF65-F5344CB8AC3E}">
        <p14:creationId xmlns:p14="http://schemas.microsoft.com/office/powerpoint/2010/main" val="34234203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Nincs 2x2, 3x3 mátrix? Sebaj!</a:t>
            </a:r>
            <a:endParaRPr lang="en-US" dirty="0"/>
          </a:p>
        </p:txBody>
      </p:sp>
      <p:sp>
        <p:nvSpPr>
          <p:cNvPr id="3" name="Content Placeholder 2"/>
          <p:cNvSpPr>
            <a:spLocks noGrp="1"/>
          </p:cNvSpPr>
          <p:nvPr>
            <p:ph idx="1"/>
          </p:nvPr>
        </p:nvSpPr>
        <p:spPr/>
        <p:txBody>
          <a:bodyPr/>
          <a:lstStyle/>
          <a:p>
            <a:r>
              <a:rPr lang="en-US" dirty="0" err="1" smtClean="0"/>
              <a:t>val</a:t>
            </a:r>
            <a:r>
              <a:rPr lang="en-US" dirty="0" smtClean="0"/>
              <a:t> v </a:t>
            </a:r>
            <a:r>
              <a:rPr lang="en-US" dirty="0"/>
              <a:t>= Vec3(0.0f, 1.0f, 0.0f</a:t>
            </a:r>
            <a:r>
              <a:rPr lang="en-US" dirty="0" smtClean="0"/>
              <a:t>)</a:t>
            </a:r>
            <a:endParaRPr lang="en-US" dirty="0" smtClean="0"/>
          </a:p>
          <a:p>
            <a:r>
              <a:rPr lang="en-US" dirty="0" err="1" smtClean="0"/>
              <a:t>val</a:t>
            </a:r>
            <a:r>
              <a:rPr lang="en-US" dirty="0" smtClean="0"/>
              <a:t> m = Mat4().</a:t>
            </a:r>
            <a:endParaRPr lang="hu-HU" dirty="0" smtClean="0"/>
          </a:p>
          <a:p>
            <a:r>
              <a:rPr lang="hu-HU" dirty="0" smtClean="0"/>
              <a:t>        </a:t>
            </a:r>
            <a:r>
              <a:rPr lang="en-US" dirty="0"/>
              <a:t>translate(3.0f, 4.0f).</a:t>
            </a:r>
            <a:endParaRPr lang="hu-HU" dirty="0" smtClean="0"/>
          </a:p>
          <a:p>
            <a:r>
              <a:rPr lang="hu-HU" dirty="0" smtClean="0"/>
              <a:t>        </a:t>
            </a:r>
            <a:r>
              <a:rPr lang="en-US" dirty="0" smtClean="0"/>
              <a:t>rotate(PI/2.0f</a:t>
            </a:r>
            <a:r>
              <a:rPr lang="en-US" dirty="0" smtClean="0"/>
              <a:t>)</a:t>
            </a:r>
          </a:p>
          <a:p>
            <a:r>
              <a:rPr lang="en-US" dirty="0" err="1" smtClean="0"/>
              <a:t>v.set</a:t>
            </a:r>
            <a:r>
              <a:rPr lang="en-US" dirty="0" smtClean="0"/>
              <a:t>( v.xyz0 * m )</a:t>
            </a:r>
            <a:r>
              <a:rPr lang="en-US" dirty="0" smtClean="0">
                <a:solidFill>
                  <a:srgbClr val="00B050"/>
                </a:solidFill>
              </a:rPr>
              <a:t>// v &lt;= (-1, 0, 0), as the direction </a:t>
            </a:r>
            <a:r>
              <a:rPr lang="en-US" dirty="0" err="1" smtClean="0">
                <a:solidFill>
                  <a:srgbClr val="00B050"/>
                </a:solidFill>
              </a:rPr>
              <a:t>i</a:t>
            </a:r>
            <a:r>
              <a:rPr lang="hu-HU" dirty="0" smtClean="0">
                <a:solidFill>
                  <a:srgbClr val="00B050"/>
                </a:solidFill>
              </a:rPr>
              <a:t>s</a:t>
            </a:r>
            <a:r>
              <a:rPr lang="en-US" dirty="0" smtClean="0">
                <a:solidFill>
                  <a:srgbClr val="00B050"/>
                </a:solidFill>
              </a:rPr>
              <a:t> invariant to translation</a:t>
            </a:r>
          </a:p>
        </p:txBody>
      </p:sp>
    </p:spTree>
    <p:extLst>
      <p:ext uri="{BB962C8B-B14F-4D97-AF65-F5344CB8AC3E}">
        <p14:creationId xmlns:p14="http://schemas.microsoft.com/office/powerpoint/2010/main" val="394214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konstruktor transzponálja a </a:t>
            </a:r>
            <a:r>
              <a:rPr lang="hu-HU" smtClean="0"/>
              <a:t>kapott tömböt</a:t>
            </a:r>
            <a:endParaRPr lang="en-US" dirty="0"/>
          </a:p>
        </p:txBody>
      </p:sp>
      <p:sp>
        <p:nvSpPr>
          <p:cNvPr id="3" name="Content Placeholder 2"/>
          <p:cNvSpPr>
            <a:spLocks noGrp="1"/>
          </p:cNvSpPr>
          <p:nvPr>
            <p:ph idx="1"/>
          </p:nvPr>
        </p:nvSpPr>
        <p:spPr/>
        <p:txBody>
          <a:bodyPr/>
          <a:lstStyle/>
          <a:p>
            <a:r>
              <a:rPr lang="en-US" dirty="0" err="1" smtClean="0"/>
              <a:t>val</a:t>
            </a:r>
            <a:r>
              <a:rPr lang="en-US" dirty="0" smtClean="0"/>
              <a:t> </a:t>
            </a:r>
            <a:r>
              <a:rPr lang="en-US" dirty="0"/>
              <a:t>m = </a:t>
            </a:r>
            <a:r>
              <a:rPr lang="en-US" dirty="0" smtClean="0"/>
              <a:t>Mat4(</a:t>
            </a:r>
            <a:r>
              <a:rPr lang="hu-HU" dirty="0" smtClean="0"/>
              <a:t> </a:t>
            </a:r>
            <a:r>
              <a:rPr lang="hu-HU" dirty="0" smtClean="0">
                <a:solidFill>
                  <a:srgbClr val="00B050"/>
                </a:solidFill>
              </a:rPr>
              <a:t>// </a:t>
            </a:r>
            <a:r>
              <a:rPr lang="hu-HU" dirty="0" err="1" smtClean="0">
                <a:solidFill>
                  <a:srgbClr val="00B050"/>
                </a:solidFill>
              </a:rPr>
              <a:t>row-major</a:t>
            </a:r>
            <a:r>
              <a:rPr lang="hu-HU" dirty="0" smtClean="0">
                <a:solidFill>
                  <a:srgbClr val="00B050"/>
                </a:solidFill>
              </a:rPr>
              <a:t>!!!!!!</a:t>
            </a:r>
            <a:endParaRPr lang="en-US" dirty="0">
              <a:solidFill>
                <a:srgbClr val="00B050"/>
              </a:solidFill>
            </a:endParaRPr>
          </a:p>
          <a:p>
            <a:r>
              <a:rPr lang="en-US" dirty="0"/>
              <a:t>  </a:t>
            </a:r>
            <a:r>
              <a:rPr lang="en-US" dirty="0"/>
              <a:t>1.0f, 0.0f, 0.0f, 0.0f,</a:t>
            </a:r>
            <a:endParaRPr lang="en-US" dirty="0"/>
          </a:p>
          <a:p>
            <a:r>
              <a:rPr lang="en-US" dirty="0"/>
              <a:t>  </a:t>
            </a:r>
            <a:r>
              <a:rPr lang="en-US" dirty="0"/>
              <a:t>0.0f, 1.0f, 0.0f, 0.0f,</a:t>
            </a:r>
            <a:endParaRPr lang="en-US" dirty="0"/>
          </a:p>
          <a:p>
            <a:r>
              <a:rPr lang="en-US" dirty="0"/>
              <a:t>  </a:t>
            </a:r>
            <a:r>
              <a:rPr lang="en-US" dirty="0"/>
              <a:t>0.0f, 0.0f, 1.0f, 0.0f,</a:t>
            </a:r>
            <a:endParaRPr lang="en-US" dirty="0"/>
          </a:p>
          <a:p>
            <a:r>
              <a:rPr lang="en-US" dirty="0"/>
              <a:t>  </a:t>
            </a:r>
            <a:r>
              <a:rPr lang="en-US" dirty="0"/>
              <a:t>2.0f, 3.0f, 5.0f, </a:t>
            </a:r>
            <a:r>
              <a:rPr lang="en-US" dirty="0" smtClean="0"/>
              <a:t>1.0f</a:t>
            </a:r>
            <a:endParaRPr lang="en-US" dirty="0"/>
          </a:p>
          <a:p>
            <a:r>
              <a:rPr lang="en-US" dirty="0" smtClean="0"/>
              <a:t>) </a:t>
            </a:r>
            <a:r>
              <a:rPr lang="en-US" dirty="0">
                <a:solidFill>
                  <a:srgbClr val="00B050"/>
                </a:solidFill>
              </a:rPr>
              <a:t>// a translation matrix</a:t>
            </a:r>
          </a:p>
          <a:p>
            <a:r>
              <a:rPr lang="en-US" dirty="0" err="1" smtClean="0"/>
              <a:t>val</a:t>
            </a:r>
            <a:r>
              <a:rPr lang="en-US" dirty="0" smtClean="0"/>
              <a:t> </a:t>
            </a:r>
            <a:r>
              <a:rPr lang="en-US" dirty="0"/>
              <a:t>m2 = </a:t>
            </a:r>
            <a:r>
              <a:rPr lang="en-US" dirty="0" smtClean="0"/>
              <a:t>Mat4</a:t>
            </a:r>
            <a:r>
              <a:rPr lang="en-US" dirty="0"/>
              <a:t>().translate(-</a:t>
            </a:r>
            <a:r>
              <a:rPr lang="en-US" dirty="0"/>
              <a:t>2.0f, </a:t>
            </a:r>
            <a:r>
              <a:rPr lang="en-US" dirty="0"/>
              <a:t>-</a:t>
            </a:r>
            <a:r>
              <a:rPr lang="en-US" dirty="0"/>
              <a:t>3.0f, </a:t>
            </a:r>
            <a:r>
              <a:rPr lang="en-US" dirty="0"/>
              <a:t>-</a:t>
            </a:r>
            <a:r>
              <a:rPr lang="en-US" dirty="0"/>
              <a:t>5.0f</a:t>
            </a:r>
            <a:r>
              <a:rPr lang="en-US" dirty="0" smtClean="0"/>
              <a:t>)</a:t>
            </a:r>
            <a:endParaRPr lang="hu-HU" dirty="0" smtClean="0"/>
          </a:p>
          <a:p>
            <a:r>
              <a:rPr lang="hu-HU" dirty="0">
                <a:solidFill>
                  <a:srgbClr val="00B050"/>
                </a:solidFill>
              </a:rPr>
              <a:t> </a:t>
            </a:r>
            <a:r>
              <a:rPr lang="hu-HU" dirty="0" smtClean="0">
                <a:solidFill>
                  <a:srgbClr val="00B050"/>
                </a:solidFill>
              </a:rPr>
              <a:t> </a:t>
            </a:r>
            <a:r>
              <a:rPr lang="en-US" dirty="0" smtClean="0">
                <a:solidFill>
                  <a:srgbClr val="00B050"/>
                </a:solidFill>
              </a:rPr>
              <a:t>//</a:t>
            </a:r>
            <a:r>
              <a:rPr lang="hu-HU" dirty="0" smtClean="0">
                <a:solidFill>
                  <a:srgbClr val="00B050"/>
                </a:solidFill>
              </a:rPr>
              <a:t> </a:t>
            </a:r>
            <a:r>
              <a:rPr lang="en-US" dirty="0" smtClean="0">
                <a:solidFill>
                  <a:srgbClr val="00B050"/>
                </a:solidFill>
              </a:rPr>
              <a:t>identity </a:t>
            </a:r>
            <a:r>
              <a:rPr lang="en-US" dirty="0">
                <a:solidFill>
                  <a:srgbClr val="00B050"/>
                </a:solidFill>
              </a:rPr>
              <a:t>multiplied </a:t>
            </a:r>
            <a:r>
              <a:rPr lang="en-US" dirty="0" smtClean="0">
                <a:solidFill>
                  <a:srgbClr val="00B050"/>
                </a:solidFill>
              </a:rPr>
              <a:t>by</a:t>
            </a:r>
            <a:endParaRPr lang="hu-HU" dirty="0" smtClean="0">
              <a:solidFill>
                <a:srgbClr val="00B050"/>
              </a:solidFill>
            </a:endParaRPr>
          </a:p>
          <a:p>
            <a:r>
              <a:rPr lang="hu-HU" dirty="0">
                <a:solidFill>
                  <a:srgbClr val="00B050"/>
                </a:solidFill>
              </a:rPr>
              <a:t> </a:t>
            </a:r>
            <a:r>
              <a:rPr lang="hu-HU" dirty="0" smtClean="0">
                <a:solidFill>
                  <a:srgbClr val="00B050"/>
                </a:solidFill>
              </a:rPr>
              <a:t> //</a:t>
            </a:r>
            <a:r>
              <a:rPr lang="en-US" dirty="0">
                <a:solidFill>
                  <a:srgbClr val="00B050"/>
                </a:solidFill>
              </a:rPr>
              <a:t> translation</a:t>
            </a:r>
            <a:r>
              <a:rPr lang="hu-HU" dirty="0" smtClean="0">
                <a:solidFill>
                  <a:srgbClr val="00B050"/>
                </a:solidFill>
              </a:rPr>
              <a:t> </a:t>
            </a:r>
            <a:r>
              <a:rPr lang="en-US" dirty="0" smtClean="0">
                <a:solidFill>
                  <a:srgbClr val="00B050"/>
                </a:solidFill>
              </a:rPr>
              <a:t>in </a:t>
            </a:r>
            <a:r>
              <a:rPr lang="en-US" dirty="0">
                <a:solidFill>
                  <a:srgbClr val="00B050"/>
                </a:solidFill>
              </a:rPr>
              <a:t>the opposite direction</a:t>
            </a:r>
          </a:p>
          <a:p>
            <a:endParaRPr lang="hu-HU" dirty="0" smtClean="0"/>
          </a:p>
          <a:p>
            <a:r>
              <a:rPr lang="en-US" dirty="0" smtClean="0"/>
              <a:t>m * = m2 </a:t>
            </a:r>
            <a:r>
              <a:rPr lang="en-US" dirty="0">
                <a:solidFill>
                  <a:srgbClr val="00B050"/>
                </a:solidFill>
              </a:rPr>
              <a:t>// m &lt;= identity</a:t>
            </a:r>
          </a:p>
        </p:txBody>
      </p:sp>
    </p:spTree>
    <p:extLst>
      <p:ext uri="{BB962C8B-B14F-4D97-AF65-F5344CB8AC3E}">
        <p14:creationId xmlns:p14="http://schemas.microsoft.com/office/powerpoint/2010/main" val="231036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Analitikus geometria</a:t>
            </a:r>
            <a:endParaRPr lang="en-US" dirty="0"/>
          </a:p>
        </p:txBody>
      </p:sp>
      <p:sp>
        <p:nvSpPr>
          <p:cNvPr id="3" name="Content Placeholder 2"/>
          <p:cNvSpPr>
            <a:spLocks noGrp="1"/>
          </p:cNvSpPr>
          <p:nvPr>
            <p:ph idx="1"/>
          </p:nvPr>
        </p:nvSpPr>
        <p:spPr/>
        <p:txBody>
          <a:bodyPr/>
          <a:lstStyle/>
          <a:p>
            <a:r>
              <a:rPr lang="hu-HU" dirty="0" smtClean="0"/>
              <a:t>pont </a:t>
            </a:r>
            <a:r>
              <a:rPr lang="hu-HU" dirty="0" smtClean="0">
                <a:sym typeface="Symbol" panose="05050102010706020507" pitchFamily="18" charset="2"/>
              </a:rPr>
              <a:t> koordináták</a:t>
            </a:r>
          </a:p>
          <a:p>
            <a:pPr lvl="1"/>
            <a:r>
              <a:rPr lang="hu-HU" dirty="0" smtClean="0">
                <a:sym typeface="Symbol" panose="05050102010706020507" pitchFamily="18" charset="2"/>
              </a:rPr>
              <a:t>Karteziánus koordináta-rendszer</a:t>
            </a:r>
          </a:p>
          <a:p>
            <a:r>
              <a:rPr lang="hu-HU" dirty="0" smtClean="0">
                <a:sym typeface="Symbol" panose="05050102010706020507" pitchFamily="18" charset="2"/>
              </a:rPr>
              <a:t>ponthalmazok (egyenes, szakasz, sík, kör, gömb)  egyenletek</a:t>
            </a:r>
          </a:p>
          <a:p>
            <a:r>
              <a:rPr lang="hu-HU" dirty="0" smtClean="0">
                <a:sym typeface="Symbol" panose="05050102010706020507" pitchFamily="18" charset="2"/>
              </a:rPr>
              <a:t>metszéspont  egyenletrendszer megoldása</a:t>
            </a:r>
          </a:p>
          <a:p>
            <a:r>
              <a:rPr lang="hu-HU" dirty="0" smtClean="0">
                <a:sym typeface="Symbol" panose="05050102010706020507" pitchFamily="18" charset="2"/>
              </a:rPr>
              <a:t>eltolás, forgatás, tükrözés, nagyítás  koordináta-transzformációk</a:t>
            </a:r>
          </a:p>
          <a:p>
            <a:endParaRPr lang="hu-HU" dirty="0" smtClean="0">
              <a:sym typeface="Symbol" panose="05050102010706020507" pitchFamily="18" charset="2"/>
            </a:endParaRPr>
          </a:p>
          <a:p>
            <a:endParaRPr lang="en-US" dirty="0"/>
          </a:p>
        </p:txBody>
      </p:sp>
    </p:spTree>
    <p:extLst>
      <p:ext uri="{BB962C8B-B14F-4D97-AF65-F5344CB8AC3E}">
        <p14:creationId xmlns:p14="http://schemas.microsoft.com/office/powerpoint/2010/main" val="1292999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Bernhard </a:t>
            </a:r>
            <a:r>
              <a:rPr lang="en-US" dirty="0" smtClean="0"/>
              <a:t>Riemann</a:t>
            </a:r>
            <a:r>
              <a:rPr lang="hu-HU" dirty="0" smtClean="0"/>
              <a:t>, </a:t>
            </a:r>
            <a:r>
              <a:rPr lang="hu-HU" dirty="0"/>
              <a:t>Bolyai János</a:t>
            </a:r>
            <a:endParaRPr lang="en-US" dirty="0"/>
          </a:p>
        </p:txBody>
      </p:sp>
      <p:pic>
        <p:nvPicPr>
          <p:cNvPr id="5122" name="Picture 2" descr="http://th06.deviantart.net/fs70/PRE/f/2011/041/e/2/bernhard_riemann_by_walppeople-d398d3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75" y="1879411"/>
            <a:ext cx="3381375" cy="4011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esearchgate.net/publictopics.PublicPostFileLoader.html?id=5264ef19d2fd64932c9f4feb&amp;key=9c9605264ef189cc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60" y="2256397"/>
            <a:ext cx="3321481"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9077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73.510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10;$$&#10;&#10;\end{document}"/>
  <p:tag name="IGUANATEXSIZE" val="32"/>
  <p:tag name="IGUANATEXCURSOR" val="781"/>
</p:tagLst>
</file>

<file path=ppt/tags/tag10.xml><?xml version="1.0" encoding="utf-8"?>
<p:tagLst xmlns:a="http://schemas.openxmlformats.org/drawingml/2006/main" xmlns:r="http://schemas.openxmlformats.org/officeDocument/2006/relationships" xmlns:p="http://schemas.openxmlformats.org/presentationml/2006/main">
  <p:tag name="ORIGINALHEIGHT" val="105.0146"/>
  <p:tag name="ORIGINALWIDTH" val="96.76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o}&#10;$$&#10;&#10;\end{document}"/>
  <p:tag name="IGUANATEXSIZE" val="24"/>
  <p:tag name="IGUANATEXCURSOR" val="837"/>
</p:tagLst>
</file>

<file path=ppt/tags/tag100.xml><?xml version="1.0" encoding="utf-8"?>
<p:tagLst xmlns:a="http://schemas.openxmlformats.org/drawingml/2006/main" xmlns:r="http://schemas.openxmlformats.org/officeDocument/2006/relationships" xmlns:p="http://schemas.openxmlformats.org/presentationml/2006/main">
  <p:tag name="ORIGINALHEIGHT" val="91.51276"/>
  <p:tag name="ORIGINALWIDTH" val="1114.65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 felületi normálvektor&#10;\end{document}"/>
  <p:tag name="IGUANATEXSIZE" val="28"/>
  <p:tag name="IGUANATEXCURSOR" val="911"/>
</p:tagLst>
</file>

<file path=ppt/tags/tag101.xml><?xml version="1.0" encoding="utf-8"?>
<p:tagLst xmlns:a="http://schemas.openxmlformats.org/drawingml/2006/main" xmlns:r="http://schemas.openxmlformats.org/officeDocument/2006/relationships" xmlns:p="http://schemas.openxmlformats.org/presentationml/2006/main">
  <p:tag name="ORIGINALHEIGHT" val="117.0163"/>
  <p:tag name="ORIGINALWIDTH" val="1026.1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theta$: fény beesési szöge&#10;\end{document}"/>
  <p:tag name="IGUANATEXSIZE" val="28"/>
  <p:tag name="IGUANATEXCURSOR" val="906"/>
</p:tagLst>
</file>

<file path=ppt/tags/tag102.xml><?xml version="1.0" encoding="utf-8"?>
<p:tagLst xmlns:a="http://schemas.openxmlformats.org/drawingml/2006/main" xmlns:r="http://schemas.openxmlformats.org/officeDocument/2006/relationships" xmlns:p="http://schemas.openxmlformats.org/presentationml/2006/main">
  <p:tag name="ORIGINALHEIGHT" val="149.2709"/>
  <p:tag name="ORIGINALWIDTH" val="1355.4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 |\rvec{a}| |\rvec{a}| \cos 0 = |\rvec{a}|^2&#10;$$&#10;&#10;\end{document}"/>
  <p:tag name="IGUANATEXSIZE" val="32"/>
  <p:tag name="IGUANATEXCURSOR" val="849"/>
</p:tagLst>
</file>

<file path=ppt/tags/tag103.xml><?xml version="1.0" encoding="utf-8"?>
<p:tagLst xmlns:a="http://schemas.openxmlformats.org/drawingml/2006/main" xmlns:r="http://schemas.openxmlformats.org/officeDocument/2006/relationships" xmlns:p="http://schemas.openxmlformats.org/presentationml/2006/main">
  <p:tag name="ORIGINALHEIGHT" val="143.27"/>
  <p:tag name="ORIGINALWIDTH" val="2499.3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a_\idx{y} b_\idx{z} - a_\idx{z} b_\idx{y}, a_\idx{z} b_\idx{x} - a_\idx{x} b_\idx{z}, a_\idx{x} b_\idx{y} - a_\idx{y} b_\idx{x})&#10;$$&#10;&#10;\end{document}"/>
  <p:tag name="IGUANATEXSIZE" val="32"/>
  <p:tag name="IGUANATEXCURSOR" val="803"/>
</p:tagLst>
</file>

<file path=ppt/tags/tag104.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5.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106.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10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08.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10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11.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1,0), (0, 1), (0,0)&#10;$$&#10;&#10;\end{document}"/>
  <p:tag name="IGUANATEXSIZE" val="32"/>
  <p:tag name="IGUANATEXCURSOR" val="799"/>
</p:tagLst>
</file>

<file path=ppt/tags/tag11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11.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112.xml><?xml version="1.0" encoding="utf-8"?>
<p:tagLst xmlns:a="http://schemas.openxmlformats.org/drawingml/2006/main" xmlns:r="http://schemas.openxmlformats.org/officeDocument/2006/relationships" xmlns:p="http://schemas.openxmlformats.org/presentationml/2006/main">
  <p:tag name="ORIGINALHEIGHT" val="143.27"/>
  <p:tag name="ORIGINALWIDTH" val="555.82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I} \circ \rgb{k}_\mathrm{d}&#10;$$&#10;&#10;\end{document}"/>
  <p:tag name="IGUANATEXSIZE" val="32"/>
  <p:tag name="IGUANATEXCURSOR" val="786"/>
</p:tagLst>
</file>

<file path=ppt/tags/tag113.xml><?xml version="1.0" encoding="utf-8"?>
<p:tagLst xmlns:a="http://schemas.openxmlformats.org/drawingml/2006/main" xmlns:r="http://schemas.openxmlformats.org/officeDocument/2006/relationships" xmlns:p="http://schemas.openxmlformats.org/presentationml/2006/main">
  <p:tag name="ORIGINALHEIGHT" val="161.2725"/>
  <p:tag name="ORIGINALWIDTH" val="1301.4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a} \circ \rgb{b} = (a_\idx{r} b_\idx{r}, a_\idx{g} b_\idx{g}, a_\idx{b} b_\idx{b})&#10;$$&#10;&#10;\end{document}"/>
  <p:tag name="IGUANATEXSIZE" val="32"/>
  <p:tag name="IGUANATEXCURSOR" val="865"/>
</p:tagLst>
</file>

<file path=ppt/tags/tag114.xml><?xml version="1.0" encoding="utf-8"?>
<p:tagLst xmlns:a="http://schemas.openxmlformats.org/drawingml/2006/main" xmlns:r="http://schemas.openxmlformats.org/officeDocument/2006/relationships" xmlns:p="http://schemas.openxmlformats.org/presentationml/2006/main">
  <p:tag name="ORIGINALHEIGHT" val="111.0155"/>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I}&#10;$$&#10;&#10;\end{document}"/>
  <p:tag name="IGUANATEXSIZE" val="32"/>
  <p:tag name="IGUANATEXCURSOR" val="787"/>
</p:tagLst>
</file>

<file path=ppt/tags/tag115.xml><?xml version="1.0" encoding="utf-8"?>
<p:tagLst xmlns:a="http://schemas.openxmlformats.org/drawingml/2006/main" xmlns:r="http://schemas.openxmlformats.org/officeDocument/2006/relationships" xmlns:p="http://schemas.openxmlformats.org/presentationml/2006/main">
  <p:tag name="ORIGINALHEIGHT" val="143.27"/>
  <p:tag name="ORIGINALWIDTH" val="122.26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k}_\mathrm{d}&#10;$$&#10;&#10;\end{document}"/>
  <p:tag name="IGUANATEXSIZE" val="32"/>
  <p:tag name="IGUANATEXCURSOR" val="780"/>
</p:tagLst>
</file>

<file path=ppt/tags/tag12.xml><?xml version="1.0" encoding="utf-8"?>
<p:tagLst xmlns:a="http://schemas.openxmlformats.org/drawingml/2006/main" xmlns:r="http://schemas.openxmlformats.org/officeDocument/2006/relationships" xmlns:p="http://schemas.openxmlformats.org/presentationml/2006/main">
  <p:tag name="ORIGINALHEIGHT" val="143.27"/>
  <p:tag name="ORIGINALWIDTH" val="345.04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10;$$&#10;&#10;\end{document}"/>
  <p:tag name="IGUANATEXSIZE" val="32"/>
  <p:tag name="IGUANATEXCURSOR" val="793"/>
</p:tagLst>
</file>

<file path=ppt/tags/tag13.xml><?xml version="1.0" encoding="utf-8"?>
<p:tagLst xmlns:a="http://schemas.openxmlformats.org/drawingml/2006/main" xmlns:r="http://schemas.openxmlformats.org/officeDocument/2006/relationships" xmlns:p="http://schemas.openxmlformats.org/presentationml/2006/main">
  <p:tag name="ORIGINALHEIGHT" val="322.545"/>
  <p:tag name="ORIGINALWIDTH" val="2020.7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x} + \breve{r}_\idx{y} + \breve{r}_\idx{o}}&#10;$$&#10;&#10;\end{document}"/>
  <p:tag name="IGUANATEXSIZE" val="32"/>
  <p:tag name="IGUANATEXCURSOR" val="949"/>
</p:tagLst>
</file>

<file path=ppt/tags/tag14.xml><?xml version="1.0" encoding="utf-8"?>
<p:tagLst xmlns:a="http://schemas.openxmlformats.org/drawingml/2006/main" xmlns:r="http://schemas.openxmlformats.org/officeDocument/2006/relationships" xmlns:p="http://schemas.openxmlformats.org/presentationml/2006/main">
  <p:tag name="ORIGINALHEIGHT" val="143.27"/>
  <p:tag name="ORIGINALWIDTH" val="471.8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o}]&#10;$$&#10;&#10;\end{document}"/>
  <p:tag name="IGUANATEXSIZE" val="32"/>
  <p:tag name="IGUANATEXCURSOR" val="837"/>
</p:tagLst>
</file>

<file path=ppt/tags/tag15.xml><?xml version="1.0" encoding="utf-8"?>
<p:tagLst xmlns:a="http://schemas.openxmlformats.org/drawingml/2006/main" xmlns:r="http://schemas.openxmlformats.org/officeDocument/2006/relationships" xmlns:p="http://schemas.openxmlformats.org/presentationml/2006/main">
  <p:tag name="ORIGINALHEIGHT" val="322.545"/>
  <p:tag name="ORIGINALWIDTH" val="3455.7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x} + \breve{r}_\idx{y} + \breve{r}_\idx{o}} = \frac{(\breve{r}_\idx{x} + 0 + 0, 0 + \breve{r}_\idx{y} + 0)}{1}&#10;$$&#10;&#10;\end{document}"/>
  <p:tag name="IGUANATEXSIZE" val="32"/>
  <p:tag name="IGUANATEXCURSOR" val="1017"/>
</p:tagLst>
</file>

<file path=ppt/tags/tag16.xml><?xml version="1.0" encoding="utf-8"?>
<p:tagLst xmlns:a="http://schemas.openxmlformats.org/drawingml/2006/main" xmlns:r="http://schemas.openxmlformats.org/officeDocument/2006/relationships" xmlns:p="http://schemas.openxmlformats.org/presentationml/2006/main">
  <p:tag name="ORIGINALHEIGHT" val="102.7643"/>
  <p:tag name="ORIGINALWIDTH" val="373.55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 r_\idx{x}&#10;$$&#10;&#10;\end{document}"/>
  <p:tag name="IGUANATEXSIZE" val="32"/>
  <p:tag name="IGUANATEXCURSOR" val="809"/>
</p:tagLst>
</file>

<file path=ppt/tags/tag17.xml><?xml version="1.0" encoding="utf-8"?>
<p:tagLst xmlns:a="http://schemas.openxmlformats.org/drawingml/2006/main" xmlns:r="http://schemas.openxmlformats.org/officeDocument/2006/relationships" xmlns:p="http://schemas.openxmlformats.org/presentationml/2006/main">
  <p:tag name="ORIGINALHEIGHT" val="129.7681"/>
  <p:tag name="ORIGINALWIDTH" val="381.80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y} = r_\idx{y}&#10;$$&#10;&#10;\end{document}"/>
  <p:tag name="IGUANATEXSIZE" val="32"/>
  <p:tag name="IGUANATEXCURSOR" val="808"/>
</p:tagLst>
</file>

<file path=ppt/tags/tag18.xml><?xml version="1.0" encoding="utf-8"?>
<p:tagLst xmlns:a="http://schemas.openxmlformats.org/drawingml/2006/main" xmlns:r="http://schemas.openxmlformats.org/officeDocument/2006/relationships" xmlns:p="http://schemas.openxmlformats.org/presentationml/2006/main">
  <p:tag name="ORIGINALHEIGHT" val="131.2683"/>
  <p:tag name="ORIGINALWIDTH" val="853.6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 = 1 - \breve{r}_\idx{x} - \breve{r}_\idx{y}&#10;$$&#10;&#10;\end{document}"/>
  <p:tag name="IGUANATEXSIZE" val="32"/>
  <p:tag name="IGUANATEXCURSOR" val="796"/>
</p:tagLst>
</file>

<file path=ppt/tags/tag19.xml><?xml version="1.0" encoding="utf-8"?>
<p:tagLst xmlns:a="http://schemas.openxmlformats.org/drawingml/2006/main" xmlns:r="http://schemas.openxmlformats.org/officeDocument/2006/relationships" xmlns:p="http://schemas.openxmlformats.org/presentationml/2006/main">
  <p:tag name="ORIGINALHEIGHT" val="129.7681"/>
  <p:tag name="ORIGINALWIDTH" val="924.8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w} = \breve{r}_\idx{x} + \breve{r}_\idx{y} + \breve{r}_\idx{o}&#10;$$&#10;&#10;\end{document}"/>
  <p:tag name="IGUANATEXSIZE" val="32"/>
  <p:tag name="IGUANATEXCURSOR" val="799"/>
</p:tagLst>
</file>

<file path=ppt/tags/tag2.xml><?xml version="1.0" encoding="utf-8"?>
<p:tagLst xmlns:a="http://schemas.openxmlformats.org/drawingml/2006/main" xmlns:r="http://schemas.openxmlformats.org/officeDocument/2006/relationships" xmlns:p="http://schemas.openxmlformats.org/presentationml/2006/main">
  <p:tag name="ORIGINALHEIGHT" val="93.76307"/>
  <p:tag name="ORIGINALWIDTH" val="112.51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_\idx{x}&#10;$$&#10;&#10;\end{document}"/>
  <p:tag name="IGUANATEXSIZE" val="32"/>
  <p:tag name="IGUANATEXCURSOR" val="789"/>
</p:tagLst>
</file>

<file path=ppt/tags/tag20.xml><?xml version="1.0" encoding="utf-8"?>
<p:tagLst xmlns:a="http://schemas.openxmlformats.org/drawingml/2006/main" xmlns:r="http://schemas.openxmlformats.org/officeDocument/2006/relationships" xmlns:p="http://schemas.openxmlformats.org/presentationml/2006/main">
  <p:tag name="ORIGINALHEIGHT" val="296.2914"/>
  <p:tag name="ORIGINALWIDTH" val="3455.73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 = \frac{ \breve{r}_\idx{x} (1, 0) +  \breve{r}_\idx{y} (0, 1) + \breve{r}_\idx{0} (0, 0)}{\breve{r}_\idx{w}} = \frac{(\breve{r}_\idx{x} + 0 + 0, 0 + \breve{r}_\idx{y} + 0)}{\breve{r}_\idx{w}}&#10;$$&#10;&#10;\end{document}"/>
  <p:tag name="IGUANATEXSIZE" val="32"/>
  <p:tag name="IGUANATEXCURSOR" val="993"/>
</p:tagLst>
</file>

<file path=ppt/tags/tag21.xml><?xml version="1.0" encoding="utf-8"?>
<p:tagLst xmlns:a="http://schemas.openxmlformats.org/drawingml/2006/main" xmlns:r="http://schemas.openxmlformats.org/officeDocument/2006/relationships" xmlns:p="http://schemas.openxmlformats.org/presentationml/2006/main">
  <p:tag name="ORIGINALHEIGHT" val="103.5144"/>
  <p:tag name="ORIGINALWIDTH" val="508.5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 r_\idx{x} \breve{r}_\idx{w}&#10;$$&#10;&#10;\end{document}"/>
  <p:tag name="IGUANATEXSIZE" val="32"/>
  <p:tag name="IGUANATEXCURSOR" val="826"/>
</p:tagLst>
</file>

<file path=ppt/tags/tag22.xml><?xml version="1.0" encoding="utf-8"?>
<p:tagLst xmlns:a="http://schemas.openxmlformats.org/drawingml/2006/main" xmlns:r="http://schemas.openxmlformats.org/officeDocument/2006/relationships" xmlns:p="http://schemas.openxmlformats.org/presentationml/2006/main">
  <p:tag name="ORIGINALHEIGHT" val="129.7681"/>
  <p:tag name="ORIGINALWIDTH" val="516.0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y} = r_\idx{y}\breve{r}_\idx{w}&#10;$$&#10;&#10;\end{document}"/>
  <p:tag name="IGUANATEXSIZE" val="32"/>
  <p:tag name="IGUANATEXCURSOR" val="825"/>
</p:tagLst>
</file>

<file path=ppt/tags/tag23.xml><?xml version="1.0" encoding="utf-8"?>
<p:tagLst xmlns:a="http://schemas.openxmlformats.org/drawingml/2006/main" xmlns:r="http://schemas.openxmlformats.org/officeDocument/2006/relationships" xmlns:p="http://schemas.openxmlformats.org/presentationml/2006/main">
  <p:tag name="ORIGINALHEIGHT" val="129.7681"/>
  <p:tag name="ORIGINALWIDTH" val="927.12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 = \breve{r}_\idx{w} - \breve{r}_\idx{x} - \breve{r}_\idx{y}&#10;$$&#10;&#10;\end{document}"/>
  <p:tag name="IGUANATEXSIZE" val="32"/>
  <p:tag name="IGUANATEXCURSOR" val="816"/>
</p:tagLst>
</file>

<file path=ppt/tags/tag24.xml><?xml version="1.0" encoding="utf-8"?>
<p:tagLst xmlns:a="http://schemas.openxmlformats.org/drawingml/2006/main" xmlns:r="http://schemas.openxmlformats.org/officeDocument/2006/relationships" xmlns:p="http://schemas.openxmlformats.org/presentationml/2006/main">
  <p:tag name="ORIGINALHEIGHT" val="143.27"/>
  <p:tag name="ORIGINALWIDTH" val="471.8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o}]&#10;$$&#10;&#10;\end{document}"/>
  <p:tag name="IGUANATEXSIZE" val="32"/>
  <p:tag name="IGUANATEXCURSOR" val="837"/>
</p:tagLst>
</file>

<file path=ppt/tags/tag25.xml><?xml version="1.0" encoding="utf-8"?>
<p:tagLst xmlns:a="http://schemas.openxmlformats.org/drawingml/2006/main" xmlns:r="http://schemas.openxmlformats.org/officeDocument/2006/relationships" xmlns:p="http://schemas.openxmlformats.org/presentationml/2006/main">
  <p:tag name="ORIGINALHEIGHT" val="143.27"/>
  <p:tag name="ORIGINALWIDTH" val="345.04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dx{x}, r_\idx{y})&#10;$$&#10;&#10;\end{document}"/>
  <p:tag name="IGUANATEXSIZE" val="32"/>
  <p:tag name="IGUANATEXCURSOR" val="793"/>
</p:tagLst>
</file>

<file path=ppt/tags/tag26.xml><?xml version="1.0" encoding="utf-8"?>
<p:tagLst xmlns:a="http://schemas.openxmlformats.org/drawingml/2006/main" xmlns:r="http://schemas.openxmlformats.org/officeDocument/2006/relationships" xmlns:p="http://schemas.openxmlformats.org/presentationml/2006/main">
  <p:tag name="ORIGINALHEIGHT" val="297.7916"/>
  <p:tag name="ORIGINALWIDTH" val="107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_\idx{x}, r_\idx{y}) = \left(\frac{\breve{r}_\idx{x}}{\breve{r}_\idx{w}}, \frac{\breve{r}_\idx{y}}{\breve{r}_\idx{w}}\right)&#10;$$&#10;&#10;\end{document}"/>
  <p:tag name="IGUANATEXSIZE" val="32"/>
  <p:tag name="IGUANATEXCURSOR" val="911"/>
</p:tagLst>
</file>

<file path=ppt/tags/tag27.xml><?xml version="1.0" encoding="utf-8"?>
<p:tagLst xmlns:a="http://schemas.openxmlformats.org/drawingml/2006/main" xmlns:r="http://schemas.openxmlformats.org/officeDocument/2006/relationships" xmlns:p="http://schemas.openxmlformats.org/presentationml/2006/main">
  <p:tag name="ORIGINALHEIGHT" val="143.27"/>
  <p:tag name="ORIGINALWIDTH" val="499.56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x}, \breve{r}_\idx{y}, \breve{r}_\idx{w}]&#10;$$&#10;&#10;\end{document}"/>
  <p:tag name="IGUANATEXSIZE" val="32"/>
  <p:tag name="IGUANATEXCURSOR" val="835"/>
</p:tagLst>
</file>

<file path=ppt/tags/tag28.xml><?xml version="1.0" encoding="utf-8"?>
<p:tagLst xmlns:a="http://schemas.openxmlformats.org/drawingml/2006/main" xmlns:r="http://schemas.openxmlformats.org/officeDocument/2006/relationships" xmlns:p="http://schemas.openxmlformats.org/presentationml/2006/main">
  <p:tag name="ORIGINALHEIGHT" val="105.0146"/>
  <p:tag name="ORIGINALWIDTH" val="96.76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eve{r}_\idx{o}&#10;$$&#10;&#10;\end{document}"/>
  <p:tag name="IGUANATEXSIZE" val="32"/>
  <p:tag name="IGUANATEXCURSOR" val="797"/>
</p:tagLst>
</file>

<file path=ppt/tags/tag29.xml><?xml version="1.0" encoding="utf-8"?>
<p:tagLst xmlns:a="http://schemas.openxmlformats.org/drawingml/2006/main" xmlns:r="http://schemas.openxmlformats.org/officeDocument/2006/relationships" xmlns:p="http://schemas.openxmlformats.org/presentationml/2006/main">
  <p:tag name="ORIGINALHEIGHT" val="297.7916"/>
  <p:tag name="ORIGINALWIDTH" val="568.57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left[\frac{\breve{r}_\idx{x}}{\breve{r}_\idx{w}}, \frac{\breve{r}_\idx{y}}{\breve{r}_\idx{w}}, 1\right]&#10;$$&#10;&#10;\end{document}"/>
  <p:tag name="IGUANATEXSIZE" val="32"/>
  <p:tag name="IGUANATEXCURSOR" val="918"/>
</p:tagLst>
</file>

<file path=ppt/tags/tag3.xml><?xml version="1.0" encoding="utf-8"?>
<p:tagLst xmlns:a="http://schemas.openxmlformats.org/drawingml/2006/main" xmlns:r="http://schemas.openxmlformats.org/officeDocument/2006/relationships" xmlns:p="http://schemas.openxmlformats.org/presentationml/2006/main">
  <p:tag name="ORIGINALHEIGHT" val="105.0146"/>
  <p:tag name="ORIGINALWIDTH" val="117.01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_\idx{y}&#10;$$&#10;&#10;\end{document}"/>
  <p:tag name="IGUANATEXSIZE" val="32"/>
  <p:tag name="IGUANATEXCURSOR" val="788"/>
</p:tagLst>
</file>

<file path=ppt/tags/tag30.xml><?xml version="1.0" encoding="utf-8"?>
<p:tagLst xmlns:a="http://schemas.openxmlformats.org/drawingml/2006/main" xmlns:r="http://schemas.openxmlformats.org/officeDocument/2006/relationships" xmlns:p="http://schemas.openxmlformats.org/presentationml/2006/main">
  <p:tag name="ORIGINALHEIGHT" val="297.7916"/>
  <p:tag name="ORIGINALWIDTH" val="107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_\idx{x}, r_\idx{y}) = \left(\frac{\breve{r}_\idx{x}}{\breve{r}_\idx{w}}, \frac{\breve{r}_\idx{y}}{\breve{r}_\idx{w}}\right)&#10;$$&#10;&#10;\end{document}"/>
  <p:tag name="IGUANATEXSIZE" val="32"/>
  <p:tag name="IGUANATEXCURSOR" val="911"/>
</p:tagLst>
</file>

<file path=ppt/tags/tag3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32.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33.xml><?xml version="1.0" encoding="utf-8"?>
<p:tagLst xmlns:a="http://schemas.openxmlformats.org/drawingml/2006/main" xmlns:r="http://schemas.openxmlformats.org/officeDocument/2006/relationships" xmlns:p="http://schemas.openxmlformats.org/presentationml/2006/main">
  <p:tag name="ORIGINALHEIGHT" val="80.26118"/>
  <p:tag name="ORIGINALWIDTH" val="141.7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rvec{v}}&#10;$$&#10;&#10;\end{document}"/>
  <p:tag name="IGUANATEXSIZE" val="32"/>
  <p:tag name="IGUANATEXCURSOR" val="797"/>
</p:tagLst>
</file>

<file path=ppt/tags/tag3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8"/>
</p:tagLst>
</file>

<file path=ppt/tags/tag35.xml><?xml version="1.0" encoding="utf-8"?>
<p:tagLst xmlns:a="http://schemas.openxmlformats.org/drawingml/2006/main" xmlns:r="http://schemas.openxmlformats.org/officeDocument/2006/relationships" xmlns:p="http://schemas.openxmlformats.org/presentationml/2006/main">
  <p:tag name="ORIGINALHEIGHT" val="129.7681"/>
  <p:tag name="ORIGINALWIDTH" val="535.57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uvec{v} \cdot |\rvec{v}|&#10;$$&#10;&#10;\end{document}"/>
  <p:tag name="IGUANATEXSIZE" val="32"/>
  <p:tag name="IGUANATEXCURSOR" val="800"/>
</p:tagLst>
</file>

<file path=ppt/tags/tag36.xml><?xml version="1.0" encoding="utf-8"?>
<p:tagLst xmlns:a="http://schemas.openxmlformats.org/drawingml/2006/main" xmlns:r="http://schemas.openxmlformats.org/officeDocument/2006/relationships" xmlns:p="http://schemas.openxmlformats.org/presentationml/2006/main">
  <p:tag name="ORIGINALHEIGHT" val="143.27"/>
  <p:tag name="ORIGINALWIDTH" val="804.86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x_\idx{x}, x_\idx{y}, x_\idx{z})&#10;$$&#10;&#10;\end{document}"/>
  <p:tag name="IGUANATEXSIZE" val="32"/>
  <p:tag name="IGUANATEXCURSOR" val="822"/>
</p:tagLst>
</file>

<file path=ppt/tags/tag37.xml><?xml version="1.0" encoding="utf-8"?>
<p:tagLst xmlns:a="http://schemas.openxmlformats.org/drawingml/2006/main" xmlns:r="http://schemas.openxmlformats.org/officeDocument/2006/relationships" xmlns:p="http://schemas.openxmlformats.org/presentationml/2006/main">
  <p:tag name="ORIGINALHEIGHT" val="522.0728"/>
  <p:tag name="ORIGINALWIDTH" val="495.06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begin{bmatrix} x_\idx{x} \\ x_\idx{y} \\ x_\idx{z} \end{bmatrix} &#10;$$&#10;&#10;\end{document}"/>
  <p:tag name="IGUANATEXSIZE" val="32"/>
  <p:tag name="IGUANATEXCURSOR" val="855"/>
</p:tagLst>
</file>

<file path=ppt/tags/tag38.xml><?xml version="1.0" encoding="utf-8"?>
<p:tagLst xmlns:a="http://schemas.openxmlformats.org/drawingml/2006/main" xmlns:r="http://schemas.openxmlformats.org/officeDocument/2006/relationships" xmlns:p="http://schemas.openxmlformats.org/presentationml/2006/main">
  <p:tag name="ORIGINALHEIGHT" val="84.76181"/>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ii}&#10;$$&#10;&#10;\end{document}"/>
  <p:tag name="IGUANATEXSIZE" val="32"/>
  <p:tag name="IGUANATEXCURSOR" val="780"/>
</p:tagLst>
</file>

<file path=ppt/tags/tag39.xml><?xml version="1.0" encoding="utf-8"?>
<p:tagLst xmlns:a="http://schemas.openxmlformats.org/drawingml/2006/main" xmlns:r="http://schemas.openxmlformats.org/officeDocument/2006/relationships" xmlns:p="http://schemas.openxmlformats.org/presentationml/2006/main">
  <p:tag name="ORIGINALHEIGHT" val="117.7665"/>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jj}&#10;$$&#10;&#10;\end{document}"/>
  <p:tag name="IGUANATEXSIZE" val="32"/>
  <p:tag name="IGUANATEXCURSOR" val="790"/>
</p:tagLst>
</file>

<file path=ppt/tags/tag4.xml><?xml version="1.0" encoding="utf-8"?>
<p:tagLst xmlns:a="http://schemas.openxmlformats.org/drawingml/2006/main" xmlns:r="http://schemas.openxmlformats.org/officeDocument/2006/relationships" xmlns:p="http://schemas.openxmlformats.org/presentationml/2006/main">
  <p:tag name="ORIGINALHEIGHT" val="143.27"/>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 = (p_\idx{x}, p_\idx{y})&#10;$$&#10;&#10;\end{document}"/>
  <p:tag name="IGUANATEXSIZE" val="32"/>
  <p:tag name="IGUANATEXCURSOR" val="813"/>
</p:tagLst>
</file>

<file path=ppt/tags/tag40.xml><?xml version="1.0" encoding="utf-8"?>
<p:tagLst xmlns:a="http://schemas.openxmlformats.org/drawingml/2006/main" xmlns:r="http://schemas.openxmlformats.org/officeDocument/2006/relationships" xmlns:p="http://schemas.openxmlformats.org/presentationml/2006/main">
  <p:tag name="ORIGINALHEIGHT" val="115.5161"/>
  <p:tag name="ORIGINALWIDTH" val="72.010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k}&#10;$$&#10;&#10;\end{document}"/>
  <p:tag name="IGUANATEXSIZE" val="32"/>
  <p:tag name="IGUANATEXCURSOR" val="788"/>
</p:tagLst>
</file>

<file path=ppt/tags/tag41.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x}&#10;$$&#10;&#10;\end{document}"/>
  <p:tag name="IGUANATEXSIZE" val="32"/>
  <p:tag name="IGUANATEXCURSOR" val="790"/>
</p:tagLst>
</file>

<file path=ppt/tags/tag42.xml><?xml version="1.0" encoding="utf-8"?>
<p:tagLst xmlns:a="http://schemas.openxmlformats.org/drawingml/2006/main" xmlns:r="http://schemas.openxmlformats.org/officeDocument/2006/relationships" xmlns:p="http://schemas.openxmlformats.org/presentationml/2006/main">
  <p:tag name="ORIGINALHEIGHT" val="78.76102"/>
  <p:tag name="ORIGINALWIDTH" val="111.01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x}&#10;$$&#10;&#10;\end{document}"/>
  <p:tag name="IGUANATEXSIZE" val="32"/>
  <p:tag name="IGUANATEXCURSOR" val="800"/>
</p:tagLst>
</file>

<file path=ppt/tags/tag43.xml><?xml version="1.0" encoding="utf-8"?>
<p:tagLst xmlns:a="http://schemas.openxmlformats.org/drawingml/2006/main" xmlns:r="http://schemas.openxmlformats.org/officeDocument/2006/relationships" xmlns:p="http://schemas.openxmlformats.org/presentationml/2006/main">
  <p:tag name="ORIGINALHEIGHT" val="105.0146"/>
  <p:tag name="ORIGINALWIDTH" val="115.516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y}&#10;$$&#10;&#10;\end{document}"/>
  <p:tag name="IGUANATEXSIZE" val="32"/>
  <p:tag name="IGUANATEXCURSOR" val="800"/>
</p:tagLst>
</file>

<file path=ppt/tags/tag44.xml><?xml version="1.0" encoding="utf-8"?>
<p:tagLst xmlns:a="http://schemas.openxmlformats.org/drawingml/2006/main" xmlns:r="http://schemas.openxmlformats.org/officeDocument/2006/relationships" xmlns:p="http://schemas.openxmlformats.org/presentationml/2006/main">
  <p:tag name="ORIGINALHEIGHT" val="78.76102"/>
  <p:tag name="ORIGINALWIDTH" val="108.0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_\idx{z}&#10;$$&#10;&#10;\end{document}"/>
  <p:tag name="IGUANATEXSIZE" val="32"/>
  <p:tag name="IGUANATEXCURSOR" val="800"/>
</p:tagLst>
</file>

<file path=ppt/tags/tag45.xml><?xml version="1.0" encoding="utf-8"?>
<p:tagLst xmlns:a="http://schemas.openxmlformats.org/drawingml/2006/main" xmlns:r="http://schemas.openxmlformats.org/officeDocument/2006/relationships" xmlns:p="http://schemas.openxmlformats.org/presentationml/2006/main">
  <p:tag name="ORIGINALHEIGHT" val="160.5224"/>
  <p:tag name="ORIGINALWIDTH" val="1070.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x_\idx{x} \cuvec{\ii} + x_\idx{y} \cuvec{\jj} + x_\idx{z} \cuvec{k}&#10;$$&#10;&#10;\end{document}"/>
  <p:tag name="IGUANATEXSIZE" val="32"/>
  <p:tag name="IGUANATEXCURSOR" val="857"/>
</p:tagLst>
</file>

<file path=ppt/tags/tag46.xml><?xml version="1.0" encoding="utf-8"?>
<p:tagLst xmlns:a="http://schemas.openxmlformats.org/drawingml/2006/main" xmlns:r="http://schemas.openxmlformats.org/officeDocument/2006/relationships" xmlns:p="http://schemas.openxmlformats.org/presentationml/2006/main">
  <p:tag name="ORIGINALHEIGHT" val="143.27"/>
  <p:tag name="ORIGINALWIDTH" val="1807.0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a_\idx{x}+b_\idx{x}, a_\idx{y} + b_\idx{y}, a_\idx{z} + b_\idx{z} )&#10;$$&#10;&#10;\end{document}"/>
  <p:tag name="IGUANATEXSIZE" val="32"/>
  <p:tag name="IGUANATEXCURSOR" val="860"/>
</p:tagLst>
</file>

<file path=ppt/tags/tag47.xml><?xml version="1.0" encoding="utf-8"?>
<p:tagLst xmlns:a="http://schemas.openxmlformats.org/drawingml/2006/main" xmlns:r="http://schemas.openxmlformats.org/officeDocument/2006/relationships" xmlns:p="http://schemas.openxmlformats.org/presentationml/2006/main">
  <p:tag name="ORIGINALHEIGHT" val="101.2641"/>
  <p:tag name="ORIGINALWIDTH" val="751.60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rvec{b} + \rvec{a} &#10;$$&#10;&#10;\end{document}"/>
  <p:tag name="IGUANATEXSIZE" val="32"/>
  <p:tag name="IGUANATEXCURSOR" val="821"/>
</p:tagLst>
</file>

<file path=ppt/tags/tag48.xml><?xml version="1.0" encoding="utf-8"?>
<p:tagLst xmlns:a="http://schemas.openxmlformats.org/drawingml/2006/main" xmlns:r="http://schemas.openxmlformats.org/officeDocument/2006/relationships" xmlns:p="http://schemas.openxmlformats.org/presentationml/2006/main">
  <p:tag name="ORIGINALHEIGHT" val="129.7681"/>
  <p:tag name="ORIGINALWIDTH" val="1373.4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 + \rvec{c}&#10;= \rvec{a} + ( \rvec{b}  + \rvec{c} )&#10;$$&#10;&#10;\end{document}"/>
  <p:tag name="IGUANATEXSIZE" val="32"/>
  <p:tag name="IGUANATEXCURSOR" val="851"/>
</p:tagLst>
</file>

<file path=ppt/tags/tag49.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5.xml><?xml version="1.0" encoding="utf-8"?>
<p:tagLst xmlns:a="http://schemas.openxmlformats.org/drawingml/2006/main" xmlns:r="http://schemas.openxmlformats.org/officeDocument/2006/relationships" xmlns:p="http://schemas.openxmlformats.org/presentationml/2006/main">
  <p:tag name="ORIGINALHEIGHT" val="143.27"/>
  <p:tag name="ORIGINALWIDTH" val="650.34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p} = (p_\idx{x}, p_\idx{y})&#10;$$&#10;&#10;\end{document}"/>
  <p:tag name="IGUANATEXSIZE" val="32"/>
  <p:tag name="IGUANATEXCURSOR" val="813"/>
</p:tagLst>
</file>

<file path=ppt/tags/tag50.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51.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52.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53.xml><?xml version="1.0" encoding="utf-8"?>
<p:tagLst xmlns:a="http://schemas.openxmlformats.org/drawingml/2006/main" xmlns:r="http://schemas.openxmlformats.org/officeDocument/2006/relationships" xmlns:p="http://schemas.openxmlformats.org/presentationml/2006/main">
  <p:tag name="ORIGINALHEIGHT" val="60.00835"/>
  <p:tag name="ORIGINALWIDTH" val="273.03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e}- \rvec{x}&#10;$$&#10;&#10;\end{document}"/>
  <p:tag name="IGUANATEXSIZE" val="32"/>
  <p:tag name="IGUANATEXCURSOR" val="809"/>
</p:tagLst>
</file>

<file path=ppt/tags/tag54.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55.xml><?xml version="1.0" encoding="utf-8"?>
<p:tagLst xmlns:a="http://schemas.openxmlformats.org/drawingml/2006/main" xmlns:r="http://schemas.openxmlformats.org/officeDocument/2006/relationships" xmlns:p="http://schemas.openxmlformats.org/presentationml/2006/main">
  <p:tag name="ORIGINALHEIGHT" val="87.76228"/>
  <p:tag name="ORIGINALWIDTH" val="1234.67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vec{x}$-ből $\rvec{e}$-be mutató vektor&#10;\end{document}"/>
  <p:tag name="IGUANATEXSIZE" val="28"/>
  <p:tag name="IGUANATEXCURSOR" val="881"/>
</p:tagLst>
</file>

<file path=ppt/tags/tag56.xml><?xml version="1.0" encoding="utf-8"?>
<p:tagLst xmlns:a="http://schemas.openxmlformats.org/drawingml/2006/main" xmlns:r="http://schemas.openxmlformats.org/officeDocument/2006/relationships" xmlns:p="http://schemas.openxmlformats.org/presentationml/2006/main">
  <p:tag name="ORIGINALHEIGHT" val="143.27"/>
  <p:tag name="ORIGINALWIDTH" val="1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e} - \rvec{x} = (e_\idx{x}-x_\idx{x}, e_\idx{y}-x_\idx{y}, e_\idx{z}-x_\idx{z})&#10;$$&#10;&#10;\end{document}"/>
  <p:tag name="IGUANATEXSIZE" val="32"/>
  <p:tag name="IGUANATEXCURSOR" val="863"/>
</p:tagLst>
</file>

<file path=ppt/tags/tag57.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58.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59.xml><?xml version="1.0" encoding="utf-8"?>
<p:tagLst xmlns:a="http://schemas.openxmlformats.org/drawingml/2006/main" xmlns:r="http://schemas.openxmlformats.org/officeDocument/2006/relationships" xmlns:p="http://schemas.openxmlformats.org/presentationml/2006/main">
  <p:tag name="ORIGINALHEIGHT" val="149.2709"/>
  <p:tag name="ORIGINALWIDTH" val="1467.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sqrt{v_\idx{x} v_\idx{x} + v_\idx{y} v_\idx{y} + v_\idx{z} v_\idx{z} }&#10;$$&#10;&#10;\end{document}"/>
  <p:tag name="IGUANATEXSIZE" val="32"/>
  <p:tag name="IGUANATEXCURSOR" val="863"/>
</p:tagLst>
</file>

<file path=ppt/tags/tag6.xml><?xml version="1.0" encoding="utf-8"?>
<p:tagLst xmlns:a="http://schemas.openxmlformats.org/drawingml/2006/main" xmlns:r="http://schemas.openxmlformats.org/officeDocument/2006/relationships" xmlns:p="http://schemas.openxmlformats.org/presentationml/2006/main">
  <p:tag name="ORIGINALHEIGHT" val="143.27"/>
  <p:tag name="ORIGINALWIDTH" val="828.86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p} = [\breve{p}_\idx{x}, \breve{p}_\idx{y}, \breve{p}_\idx{w}]&#10;$$&#10;&#10;\end{document}"/>
  <p:tag name="IGUANATEXSIZE" val="32"/>
  <p:tag name="IGUANATEXCURSOR" val="889"/>
</p:tagLst>
</file>

<file path=ppt/tags/tag60.xml><?xml version="1.0" encoding="utf-8"?>
<p:tagLst xmlns:a="http://schemas.openxmlformats.org/drawingml/2006/main" xmlns:r="http://schemas.openxmlformats.org/officeDocument/2006/relationships" xmlns:p="http://schemas.openxmlformats.org/presentationml/2006/main">
  <p:tag name="ORIGINALHEIGHT" val="143.27"/>
  <p:tag name="ORIGINALWIDTH" val="1095.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cdot s = ( v_\idx{x} s, v_\idx{y} s,  v_\idx{z} s )&#10;$$&#10;&#10;\end{document}"/>
  <p:tag name="IGUANATEXSIZE" val="32"/>
  <p:tag name="IGUANATEXCURSOR" val="841"/>
</p:tagLst>
</file>

<file path=ppt/tags/tag61.xml><?xml version="1.0" encoding="utf-8"?>
<p:tagLst xmlns:a="http://schemas.openxmlformats.org/drawingml/2006/main" xmlns:r="http://schemas.openxmlformats.org/officeDocument/2006/relationships" xmlns:p="http://schemas.openxmlformats.org/presentationml/2006/main">
  <p:tag name="ORIGINALHEIGHT" val="129.7681"/>
  <p:tag name="ORIGINALWIDTH" val="1269.9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cdot s = \rvec{a} \cdot s + \rvec{b} \cdot s&#10;$$&#10;&#10;\end{document}"/>
  <p:tag name="IGUANATEXSIZE" val="32"/>
  <p:tag name="IGUANATEXCURSOR" val="839"/>
</p:tagLst>
</file>

<file path=ppt/tags/tag62.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63.xml><?xml version="1.0" encoding="utf-8"?>
<p:tagLst xmlns:a="http://schemas.openxmlformats.org/drawingml/2006/main" xmlns:r="http://schemas.openxmlformats.org/officeDocument/2006/relationships" xmlns:p="http://schemas.openxmlformats.org/presentationml/2006/main">
  <p:tag name="ORIGINALHEIGHT" val="260.2863"/>
  <p:tag name="ORIGINALWIDTH" val="1248.1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uvec{v} = \frac{\rvec{e}- \rvec{x}}{|\rvec{e}- \rvec{x}|} = (\rvec{e}- \rvec{x})^\wedge&#10;$$&#10;&#10;\end{document}"/>
  <p:tag name="IGUANATEXSIZE" val="32"/>
  <p:tag name="IGUANATEXCURSOR" val="854"/>
</p:tagLst>
</file>

<file path=ppt/tags/tag64.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65.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66.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6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68.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69.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7.xml><?xml version="1.0" encoding="utf-8"?>
<p:tagLst xmlns:a="http://schemas.openxmlformats.org/drawingml/2006/main" xmlns:r="http://schemas.openxmlformats.org/officeDocument/2006/relationships" xmlns:p="http://schemas.openxmlformats.org/presentationml/2006/main">
  <p:tag name="ORIGINALHEIGHT" val="300.0419"/>
  <p:tag name="ORIGINALWIDTH" val="1164.9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p_\idx{x}, p_\idx{y}) = \left(\frac{\breve{p}_\idx{x}}{\breve{p}_\idx{w}}, \frac{\breve{p}_\idx{y}}{\breve{p}_\idx{w}}\right)&#10;$$&#10;&#10;\end{document}"/>
  <p:tag name="IGUANATEXSIZE" val="32"/>
  <p:tag name="IGUANATEXCURSOR" val="946"/>
</p:tagLst>
</file>

<file path=ppt/tags/tag70.xml><?xml version="1.0" encoding="utf-8"?>
<p:tagLst xmlns:a="http://schemas.openxmlformats.org/drawingml/2006/main" xmlns:r="http://schemas.openxmlformats.org/officeDocument/2006/relationships" xmlns:p="http://schemas.openxmlformats.org/presentationml/2006/main">
  <p:tag name="ORIGINALHEIGHT" val="114.0159"/>
  <p:tag name="ORIGINALWIDTH" val="968.385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ppgreen}&#10;\usefont{T1}{whipsmart}{m}{n}&#10;$\rvec{v}$-nek $\uvec{n}$ irányú része&#10;\end{document}"/>
  <p:tag name="IGUANATEXSIZE" val="44"/>
  <p:tag name="IGUANATEXCURSOR" val="862"/>
</p:tagLst>
</file>

<file path=ppt/tags/tag7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72.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73.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74.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75.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76.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77.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78.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79.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8.xml><?xml version="1.0" encoding="utf-8"?>
<p:tagLst xmlns:a="http://schemas.openxmlformats.org/drawingml/2006/main" xmlns:r="http://schemas.openxmlformats.org/officeDocument/2006/relationships" xmlns:p="http://schemas.openxmlformats.org/presentationml/2006/main">
  <p:tag name="ORIGINALHEIGHT" val="102.7643"/>
  <p:tag name="ORIGINALWIDTH" val="95.263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x}&#10;$$&#10;&#10;\end{document}"/>
  <p:tag name="IGUANATEXSIZE" val="24"/>
  <p:tag name="IGUANATEXCURSOR" val="838"/>
</p:tagLst>
</file>

<file path=ppt/tags/tag80.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81.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82.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rvec{x}&#10;$&#10;\end{document}"/>
  <p:tag name="IGUANATEXSIZE" val="32"/>
  <p:tag name="IGUANATEXCURSOR" val="890"/>
</p:tagLst>
</file>

<file path=ppt/tags/tag83.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4.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5.xml><?xml version="1.0" encoding="utf-8"?>
<p:tagLst xmlns:a="http://schemas.openxmlformats.org/drawingml/2006/main" xmlns:r="http://schemas.openxmlformats.org/officeDocument/2006/relationships" xmlns:p="http://schemas.openxmlformats.org/presentationml/2006/main">
  <p:tag name="ORIGINALHEIGHT" val="126.7677"/>
  <p:tag name="ORIGINALWIDTH" val="572.329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uvec{n}\cos \alpha$&#10;\end{document}"/>
  <p:tag name="IGUANATEXSIZE" val="32"/>
  <p:tag name="IGUANATEXCURSOR" val="888"/>
</p:tagLst>
</file>

<file path=ppt/tags/tag86.xml><?xml version="1.0" encoding="utf-8"?>
<p:tagLst xmlns:a="http://schemas.openxmlformats.org/drawingml/2006/main" xmlns:r="http://schemas.openxmlformats.org/officeDocument/2006/relationships" xmlns:p="http://schemas.openxmlformats.org/presentationml/2006/main">
  <p:tag name="ORIGINALHEIGHT" val="126.7677"/>
  <p:tag name="ORIGINALWIDTH" val="572.329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uvec{n}\cos \alpha$&#10;\end{document}"/>
  <p:tag name="IGUANATEXSIZE" val="32"/>
  <p:tag name="IGUANATEXCURSOR" val="888"/>
</p:tagLst>
</file>

<file path=ppt/tags/tag87.xml><?xml version="1.0" encoding="utf-8"?>
<p:tagLst xmlns:a="http://schemas.openxmlformats.org/drawingml/2006/main" xmlns:r="http://schemas.openxmlformats.org/officeDocument/2006/relationships" xmlns:p="http://schemas.openxmlformats.org/presentationml/2006/main">
  <p:tag name="ORIGINALHEIGHT" val="87.01212"/>
  <p:tag name="ORIGINALWIDTH" val="349.548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cos \alpha$&#10;\end{document}"/>
  <p:tag name="IGUANATEXSIZE" val="32"/>
  <p:tag name="IGUANATEXCURSOR" val="879"/>
</p:tagLst>
</file>

<file path=ppt/tags/tag88.xml><?xml version="1.0" encoding="utf-8"?>
<p:tagLst xmlns:a="http://schemas.openxmlformats.org/drawingml/2006/main" xmlns:r="http://schemas.openxmlformats.org/officeDocument/2006/relationships" xmlns:p="http://schemas.openxmlformats.org/presentationml/2006/main">
  <p:tag name="ORIGINALHEIGHT" val="117.7665"/>
  <p:tag name="ORIGINALWIDTH" val="782.35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s \alpha = - \uvec{n} \cdot \uvec{d}$&#10;\end{document}"/>
  <p:tag name="IGUANATEXSIZE" val="32"/>
  <p:tag name="IGUANATEXCURSOR" val="917"/>
</p:tagLst>
</file>

<file path=ppt/tags/tag89.xml><?xml version="1.0" encoding="utf-8"?>
<p:tagLst xmlns:a="http://schemas.openxmlformats.org/drawingml/2006/main" xmlns:r="http://schemas.openxmlformats.org/officeDocument/2006/relationships" xmlns:p="http://schemas.openxmlformats.org/presentationml/2006/main">
  <p:tag name="ORIGINALHEIGHT" val="223.5312"/>
  <p:tag name="ORIGINALWIDTH" val="2295.3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 = \uvec{n}\cos \alpha + \uvec{d} + \uvec{n}\cos \alpha = \uvec{d} - 2\uvec{n}\left(\uvec{n} \cdot \uvec{d}\right)$&#10;\end{document}"/>
  <p:tag name="IGUANATEXSIZE" val="32"/>
  <p:tag name="IGUANATEXCURSOR" val="930"/>
</p:tagLst>
</file>

<file path=ppt/tags/tag9.xml><?xml version="1.0" encoding="utf-8"?>
<p:tagLst xmlns:a="http://schemas.openxmlformats.org/drawingml/2006/main" xmlns:r="http://schemas.openxmlformats.org/officeDocument/2006/relationships" xmlns:p="http://schemas.openxmlformats.org/presentationml/2006/main">
  <p:tag name="ORIGINALHEIGHT" val="129.7681"/>
  <p:tag name="ORIGINALWIDTH" val="99.763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r}_\idx{y}&#10;$$&#10;&#10;\end{document}"/>
  <p:tag name="IGUANATEXSIZE" val="24"/>
  <p:tag name="IGUANATEXCURSOR" val="837"/>
</p:tagLst>
</file>

<file path=ppt/tags/tag90.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91.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9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9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9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95.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96.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97.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98.xml><?xml version="1.0" encoding="utf-8"?>
<p:tagLst xmlns:a="http://schemas.openxmlformats.org/drawingml/2006/main" xmlns:r="http://schemas.openxmlformats.org/officeDocument/2006/relationships" xmlns:p="http://schemas.openxmlformats.org/presentationml/2006/main">
  <p:tag name="ORIGINALHEIGHT" val="118.5165"/>
  <p:tag name="ORIGINALWIDTH" val="644.33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 \theta = \uvec{n} \cdot \uvec{l}&#10;$$&#10;&#10;\end{document}"/>
  <p:tag name="IGUANATEXSIZE" val="32"/>
  <p:tag name="IGUANATEXCURSOR" val="794"/>
</p:tagLst>
</file>

<file path=ppt/tags/tag99.xml><?xml version="1.0" encoding="utf-8"?>
<p:tagLst xmlns:a="http://schemas.openxmlformats.org/drawingml/2006/main" xmlns:r="http://schemas.openxmlformats.org/officeDocument/2006/relationships" xmlns:p="http://schemas.openxmlformats.org/presentationml/2006/main">
  <p:tag name="ORIGINALHEIGHT" val="144.0201"/>
  <p:tag name="ORIGINALWIDTH" val="516.822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l}$: fényirány&#10;\end{document}"/>
  <p:tag name="IGUANATEXSIZE" val="28"/>
  <p:tag name="IGUANATEXCURSOR" val="899"/>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9452</TotalTime>
  <Words>4067</Words>
  <Application>Microsoft Office PowerPoint</Application>
  <PresentationFormat>On-screen Show (4:3)</PresentationFormat>
  <Paragraphs>643</Paragraphs>
  <Slides>72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Consolas</vt:lpstr>
      <vt:lpstr>Courier New</vt:lpstr>
      <vt:lpstr>Symbol</vt:lpstr>
      <vt:lpstr>Times New Roman</vt:lpstr>
      <vt:lpstr>Whipsmart</vt:lpstr>
      <vt:lpstr>1_Office Theme</vt:lpstr>
      <vt:lpstr>Vektor- és mátrixműveletek WebGL-hez</vt:lpstr>
      <vt:lpstr>Mit szeretnénk?</vt:lpstr>
      <vt:lpstr>Eukleidész</vt:lpstr>
      <vt:lpstr>Euklideszi geometria</vt:lpstr>
      <vt:lpstr>Az euklideszi geometriában értelmezett fogalmak</vt:lpstr>
      <vt:lpstr>Descartes</vt:lpstr>
      <vt:lpstr>Descartes koordináta-rendszer</vt:lpstr>
      <vt:lpstr>Analitikus geometria</vt:lpstr>
      <vt:lpstr>Bernhard Riemann, Bolyai János</vt:lpstr>
      <vt:lpstr>Projektív geometria</vt:lpstr>
      <vt:lpstr>Ferdinand Möbius</vt:lpstr>
      <vt:lpstr>Homogén koordináták</vt:lpstr>
      <vt:lpstr>Baricentrikus koordináták</vt:lpstr>
      <vt:lpstr>Homogén koordináták</vt:lpstr>
      <vt:lpstr>Descartes  spec. baricentrikus</vt:lpstr>
      <vt:lpstr>Ha súlyösszeg 1</vt:lpstr>
      <vt:lpstr>Ha más legyen a súlyösszeg </vt:lpstr>
      <vt:lpstr>Súlyok  Descartes</vt:lpstr>
      <vt:lpstr>Homogén koordináták</vt:lpstr>
      <vt:lpstr>Vektorok</vt:lpstr>
      <vt:lpstr>Vektorok és pontok</vt:lpstr>
      <vt:lpstr>Vektorok 3D Descartes koordináták esetén</vt:lpstr>
      <vt:lpstr>Vektorok összege</vt:lpstr>
      <vt:lpstr>Vektorösszeadás</vt:lpstr>
      <vt:lpstr>Vektorok különbsége</vt:lpstr>
      <vt:lpstr>Vektorhossz</vt:lpstr>
      <vt:lpstr>Skálázás (vektor szorzása skalárral)</vt:lpstr>
      <vt:lpstr>Normalizálás</vt:lpstr>
      <vt:lpstr>Skalárszorzat</vt:lpstr>
      <vt:lpstr>Skalárszorzat használata:</vt:lpstr>
      <vt:lpstr>Példa: ideális visszaverődés iránya</vt:lpstr>
      <vt:lpstr>Skalárszorzat használata: két irány közötti szög cosinusa</vt:lpstr>
      <vt:lpstr>Példa: fény beesési szögének cosinusa</vt:lpstr>
      <vt:lpstr>Vektor hosszának négyzete</vt:lpstr>
      <vt:lpstr>Keresztszorzat (vektoriális szorzat)</vt:lpstr>
      <vt:lpstr>Keresztszorzat használata</vt:lpstr>
      <vt:lpstr>Elemenkénti (Hadamard) szorzat</vt:lpstr>
      <vt:lpstr>Vektor osztályok C++-ban</vt:lpstr>
      <vt:lpstr>Alap struktúra</vt:lpstr>
      <vt:lpstr>Indexelhetőség</vt:lpstr>
      <vt:lpstr>Indexelhetőség 2</vt:lpstr>
      <vt:lpstr>Konstruktorok</vt:lpstr>
      <vt:lpstr>Összeadás</vt:lpstr>
      <vt:lpstr>Hozzáadás</vt:lpstr>
      <vt:lpstr>Keresztszorzat</vt:lpstr>
      <vt:lpstr>Konstansok</vt:lpstr>
      <vt:lpstr>Swizzle</vt:lpstr>
      <vt:lpstr>Swizzle jobbértékként</vt:lpstr>
      <vt:lpstr>Swizzle balértékként</vt:lpstr>
      <vt:lpstr>Swizzle balértékként</vt:lpstr>
      <vt:lpstr>Metódushívás swizzleön</vt:lpstr>
      <vt:lpstr>Mátrixok</vt:lpstr>
      <vt:lpstr>Alternatívák: D3DXVECTOR3</vt:lpstr>
      <vt:lpstr>Alternatívák: DirectXMath</vt:lpstr>
      <vt:lpstr>Vektor objektumok JavaScriptben</vt:lpstr>
      <vt:lpstr>Vektor objektumok Kotlinban</vt:lpstr>
      <vt:lpstr>Egyszerű vektor konstruktor</vt:lpstr>
      <vt:lpstr>Típusos tömbbel</vt:lpstr>
      <vt:lpstr>Koordinátatulajdonságok</vt:lpstr>
      <vt:lpstr>New kikerülése: művelet értékadással</vt:lpstr>
      <vt:lpstr>Vektortömbök</vt:lpstr>
      <vt:lpstr>Műveletek új tömbök létrehozása nélkül – lusta operátorok</vt:lpstr>
      <vt:lpstr>Kivonás</vt:lpstr>
      <vt:lpstr>Indexelhetőség</vt:lpstr>
      <vt:lpstr>Swizzle</vt:lpstr>
      <vt:lpstr>Mátrixok</vt:lpstr>
      <vt:lpstr>Mátrixok</vt:lpstr>
      <vt:lpstr>Mátrixműveletek</vt:lpstr>
      <vt:lpstr>vektor-mátrix szorzás</vt:lpstr>
      <vt:lpstr>Nincs 2x2, 3x3 mátrix? Sebaj!</vt:lpstr>
      <vt:lpstr>Nincs 2x2, 3x3 mátrix? Sebaj!</vt:lpstr>
      <vt:lpstr>A konstruktor transzponálja a kapott tömböt</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130</cp:revision>
  <dcterms:created xsi:type="dcterms:W3CDTF">2017-01-23T15:49:11Z</dcterms:created>
  <dcterms:modified xsi:type="dcterms:W3CDTF">2020-02-18T00:20:31Z</dcterms:modified>
</cp:coreProperties>
</file>