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77" r:id="rId6"/>
    <p:sldId id="258" r:id="rId7"/>
    <p:sldId id="259" r:id="rId8"/>
    <p:sldId id="260" r:id="rId9"/>
    <p:sldId id="261" r:id="rId10"/>
    <p:sldId id="265" r:id="rId11"/>
    <p:sldId id="274" r:id="rId12"/>
    <p:sldId id="263" r:id="rId13"/>
    <p:sldId id="266" r:id="rId14"/>
    <p:sldId id="264" r:id="rId15"/>
    <p:sldId id="262" r:id="rId16"/>
    <p:sldId id="268" r:id="rId17"/>
    <p:sldId id="269" r:id="rId18"/>
    <p:sldId id="273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le.org/next-steps/?version=6.8.2&amp;format=b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zy-max/nodejs-portable/releases/download/2.10.0/nodejs-portable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1. </a:t>
            </a:r>
            <a:r>
              <a:rPr lang="en-US" dirty="0" smtClean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Uniform paraméter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9921" cy="4963975"/>
          </a:xfrm>
        </p:spPr>
        <p:txBody>
          <a:bodyPr/>
          <a:lstStyle/>
          <a:p>
            <a:r>
              <a:rPr lang="hu-HU" dirty="0"/>
              <a:t>Vegyen fel a csúcspont-árnyalóba egy uniform paramétert</a:t>
            </a:r>
            <a:r>
              <a:rPr lang="hu-HU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mat4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dirty="0" smtClean="0"/>
          </a:p>
          <a:p>
            <a:r>
              <a:rPr lang="hu-HU" dirty="0" smtClean="0"/>
              <a:t>Az árnyalóban transzformálja</a:t>
            </a:r>
            <a:r>
              <a:rPr lang="en-US" dirty="0" smtClean="0"/>
              <a:t> a </a:t>
            </a:r>
            <a:r>
              <a:rPr lang="hu-HU" dirty="0" smtClean="0"/>
              <a:t>csúcspont </a:t>
            </a:r>
            <a:r>
              <a:rPr lang="hu-HU" dirty="0" err="1" smtClean="0"/>
              <a:t>pozíciójá</a:t>
            </a:r>
            <a:r>
              <a:rPr lang="en-US" dirty="0" smtClean="0"/>
              <a:t>t</a:t>
            </a:r>
            <a:r>
              <a:rPr lang="hu-HU" dirty="0" smtClean="0"/>
              <a:t> a mátrixszal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Kotlin</a:t>
            </a:r>
            <a:r>
              <a:rPr lang="en-US" sz="2400" dirty="0" smtClean="0"/>
              <a:t> t</a:t>
            </a:r>
            <a:r>
              <a:rPr lang="hu-HU" sz="2400" dirty="0" err="1" smtClean="0"/>
              <a:t>ömb</a:t>
            </a:r>
            <a:r>
              <a:rPr lang="hu-HU" sz="2400" dirty="0" smtClean="0"/>
              <a:t>: </a:t>
            </a:r>
            <a:r>
              <a:rPr lang="hu-HU" sz="2400" dirty="0" err="1" smtClean="0"/>
              <a:t>row</a:t>
            </a:r>
            <a:r>
              <a:rPr lang="hu-HU" sz="2400" dirty="0" smtClean="0"/>
              <a:t> major, </a:t>
            </a:r>
            <a:r>
              <a:rPr lang="en-US" sz="2400" dirty="0" smtClean="0"/>
              <a:t>GL</a:t>
            </a:r>
            <a:r>
              <a:rPr lang="hu-HU" sz="2400" dirty="0" smtClean="0"/>
              <a:t>SL Mat4</a:t>
            </a:r>
            <a:r>
              <a:rPr lang="en-US" sz="2400" dirty="0" smtClean="0"/>
              <a:t>: column major)</a:t>
            </a:r>
            <a:endParaRPr lang="hu-HU" dirty="0" smtClean="0"/>
          </a:p>
          <a:p>
            <a:r>
              <a:rPr lang="hu-HU" dirty="0"/>
              <a:t>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/>
              <a:t>-b</a:t>
            </a:r>
            <a:r>
              <a:rPr lang="hu-HU" dirty="0" smtClean="0"/>
              <a:t>e</a:t>
            </a:r>
            <a:r>
              <a:rPr lang="en-US" dirty="0" smtClean="0"/>
              <a:t>n </a:t>
            </a:r>
            <a:r>
              <a:rPr lang="hu-HU" dirty="0" smtClean="0"/>
              <a:t>állítsa be a uniform értékét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hu-HU" dirty="0" smtClean="0"/>
              <a:t>ásd a következő dián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Uniform beállítása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22286"/>
            <a:ext cx="9144000" cy="4535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gl.uniform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Matrix4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gl.getUniformLocation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garish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Program.glProgram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24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hu-HU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hu-HU" sz="24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Float32Array(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&lt;Float&gt;(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hu-HU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0.1f,</a:t>
            </a:r>
            <a:endParaRPr lang="en-US" sz="2400" dirty="0">
              <a:solidFill>
                <a:srgbClr val="7C4FC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hu-HU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0.2f,</a:t>
            </a:r>
            <a:endParaRPr lang="en-US" sz="2400" dirty="0">
              <a:solidFill>
                <a:srgbClr val="7C4FC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hu-HU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hu-HU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solidFill>
                <a:srgbClr val="7C4FC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éptalálat a következőre: „warning sign”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47988"/>
            <a:ext cx="923018" cy="8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18245" y="3273846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nagyon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fapados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nem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hat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ékony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, könnyű 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elrontani és nehéz megkeresni a hibát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340" y="4811427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column major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persze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att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ól függ az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eltolásmátrix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,</a:t>
            </a:r>
            <a:endParaRPr lang="en-US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hogy merről szorzunk 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endParaRPr lang="hu-HU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11525"/>
            <a:ext cx="9144000" cy="433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org.khronos.webgl.Float32Array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Mozg</a:t>
            </a:r>
            <a:r>
              <a:rPr lang="hu-HU" dirty="0" smtClean="0"/>
              <a:t>ó háromszög</a:t>
            </a:r>
            <a:r>
              <a:rPr lang="en-US" dirty="0" smtClean="0"/>
              <a:t>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Vegyen fel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 err="1" smtClean="0"/>
              <a:t>-be</a:t>
            </a:r>
            <a:r>
              <a:rPr lang="hu-HU" dirty="0" smtClean="0"/>
              <a:t> egy, a </a:t>
            </a:r>
            <a:r>
              <a:rPr lang="hu-HU" dirty="0" err="1" smtClean="0"/>
              <a:t>shaderbeli</a:t>
            </a:r>
            <a:r>
              <a:rPr lang="hu-HU" dirty="0" smtClean="0"/>
              <a:t> uniformnak megfelelő tulajdonságot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Mat4()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Scene::update</a:t>
            </a:r>
            <a:r>
              <a:rPr lang="en-US" dirty="0" smtClean="0"/>
              <a:t>-ben</a:t>
            </a:r>
            <a:r>
              <a:rPr lang="hu-HU" dirty="0" smtClean="0"/>
              <a:t> </a:t>
            </a:r>
            <a:r>
              <a:rPr lang="hu-HU" dirty="0"/>
              <a:t>változtassa </a:t>
            </a:r>
            <a:r>
              <a:rPr lang="hu-HU" dirty="0" smtClean="0"/>
              <a:t>a fenti tulajdonságot</a:t>
            </a:r>
            <a:r>
              <a:rPr lang="en-US" dirty="0" smtClean="0"/>
              <a:t>, pl.</a:t>
            </a:r>
            <a:endParaRPr lang="hu-H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374775" y="4535097"/>
            <a:ext cx="6107794" cy="866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Matrix.translate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Mozg</a:t>
            </a:r>
            <a:r>
              <a:rPr lang="hu-HU" dirty="0" smtClean="0"/>
              <a:t>ó háromszög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::update</a:t>
            </a:r>
            <a:r>
              <a:rPr lang="en-US" dirty="0" smtClean="0"/>
              <a:t>-ben t</a:t>
            </a:r>
            <a:r>
              <a:rPr lang="hu-HU" dirty="0" smtClean="0"/>
              <a:t>öltse fel a uniformba</a:t>
            </a:r>
          </a:p>
          <a:p>
            <a:pPr lvl="1"/>
            <a:r>
              <a:rPr lang="hu-HU" dirty="0" smtClean="0"/>
              <a:t>mint eddig, de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hu-HU" dirty="0"/>
              <a:t> legyen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Float32Array</a:t>
            </a:r>
            <a:r>
              <a:rPr lang="hu-HU" dirty="0"/>
              <a:t> </a:t>
            </a:r>
            <a:r>
              <a:rPr lang="hu-HU" dirty="0" smtClean="0"/>
              <a:t>tömb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eredmény</a:t>
            </a:r>
            <a:r>
              <a:rPr lang="en-US" dirty="0" smtClean="0"/>
              <a:t>: </a:t>
            </a:r>
            <a:r>
              <a:rPr lang="hu-HU" dirty="0" smtClean="0"/>
              <a:t>mozgó háromszög</a:t>
            </a:r>
          </a:p>
          <a:p>
            <a:pPr lvl="1"/>
            <a:r>
              <a:rPr lang="hu-HU" dirty="0" smtClean="0"/>
              <a:t>sebesség: képfrissítési frekvenciától függ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r>
              <a:rPr lang="en-US" dirty="0" smtClean="0"/>
              <a:t>: sim</a:t>
            </a:r>
            <a:r>
              <a:rPr lang="hu-HU" dirty="0" err="1" smtClean="0"/>
              <a:t>án</a:t>
            </a:r>
            <a:r>
              <a:rPr lang="hu-HU" dirty="0" smtClean="0"/>
              <a:t> mozgó háromszög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eltelt idő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r>
              <a:rPr lang="en-US" dirty="0" smtClean="0"/>
              <a:t>Newton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32889"/>
            <a:ext cx="9144000" cy="20672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1000.0f   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1" y="5025882"/>
            <a:ext cx="1884884" cy="3023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0886" y="5546891"/>
            <a:ext cx="9144000" cy="495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odelMatrix</a:t>
            </a:r>
            <a:r>
              <a:rPr lang="en-US" sz="2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4488" y="1534271"/>
            <a:ext cx="6193133" cy="1134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//properties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Eseménykezelés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smtClean="0"/>
              <a:t>-ben csak akkor mozgasson, ha a gomb épp le van nyomva</a:t>
            </a:r>
          </a:p>
          <a:p>
            <a:pPr lvl="1"/>
            <a:r>
              <a:rPr lang="hu-HU" dirty="0" smtClean="0"/>
              <a:t>használja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keysPressed</a:t>
            </a:r>
            <a:r>
              <a:rPr lang="hu-HU" sz="2000" dirty="0" smtClean="0"/>
              <a:t> </a:t>
            </a:r>
            <a:r>
              <a:rPr lang="hu-HU" dirty="0" smtClean="0"/>
              <a:t>halmazt</a:t>
            </a:r>
          </a:p>
          <a:p>
            <a:pPr lvl="1"/>
            <a:r>
              <a:rPr lang="hu-HU" dirty="0" smtClean="0"/>
              <a:t>kezeljen több gombot, több mozgásirányt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háromszög elrejtése/mutatása gombnyomásra</a:t>
            </a:r>
          </a:p>
          <a:p>
            <a:r>
              <a:rPr lang="hu-HU" dirty="0" smtClean="0"/>
              <a:t>háromszög színének változtatása gombnyomással</a:t>
            </a:r>
          </a:p>
          <a:p>
            <a:r>
              <a:rPr lang="hu-HU" dirty="0" smtClean="0"/>
              <a:t>háromszög mozgatása egérrel</a:t>
            </a:r>
          </a:p>
          <a:p>
            <a:pPr lvl="1"/>
            <a:r>
              <a:rPr lang="hu-HU" dirty="0" smtClean="0"/>
              <a:t>eseményfigyelők az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dirty="0" err="1" smtClean="0"/>
              <a:t>-ban</a:t>
            </a:r>
            <a:r>
              <a:rPr lang="hu-HU" dirty="0" smtClean="0"/>
              <a:t> regisztrálva vannak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event.clientX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/>
              <a:t>és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event.clientY</a:t>
            </a:r>
            <a:r>
              <a:rPr lang="hu-HU" dirty="0"/>
              <a:t> a kattintás koordinátái </a:t>
            </a:r>
            <a:r>
              <a:rPr lang="hu-HU" dirty="0" smtClean="0"/>
              <a:t>pixelekben</a:t>
            </a:r>
            <a:endParaRPr lang="en-US" dirty="0" smtClean="0"/>
          </a:p>
          <a:p>
            <a:pPr lvl="1"/>
            <a:r>
              <a:rPr lang="en-US" dirty="0" smtClean="0"/>
              <a:t>NEM </a:t>
            </a:r>
            <a:r>
              <a:rPr lang="en-US" dirty="0" err="1" smtClean="0"/>
              <a:t>kell</a:t>
            </a:r>
            <a:r>
              <a:rPr lang="en-US" dirty="0" smtClean="0"/>
              <a:t> a </a:t>
            </a:r>
            <a:r>
              <a:rPr lang="en-US" dirty="0" err="1" smtClean="0"/>
              <a:t>keysPressedhez</a:t>
            </a:r>
            <a:r>
              <a:rPr lang="en-US" dirty="0" smtClean="0"/>
              <a:t> </a:t>
            </a:r>
            <a:r>
              <a:rPr lang="en-US" dirty="0" err="1" smtClean="0"/>
              <a:t>hasonl</a:t>
            </a:r>
            <a:r>
              <a:rPr lang="hu-HU" dirty="0" smtClean="0"/>
              <a:t>óan elmenteni az eseményadatokat és az update-ben reagálni, hanem azonnal lehet módosítani a scene-t. A megjelenítés természetesen az updateben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94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Textúrázott háromszög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képpont-árnyalóba</a:t>
            </a:r>
          </a:p>
          <a:p>
            <a:pPr lvl="1"/>
            <a:r>
              <a:rPr lang="hu-HU" dirty="0"/>
              <a:t>új uniform: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sampler2D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material;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/>
              <a:t>szín: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, tex);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hu-HU" dirty="0" smtClean="0"/>
              <a:t>étrehozása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 smtClean="0"/>
              <a:t> </a:t>
            </a:r>
            <a:r>
              <a:rPr lang="hu-HU" dirty="0" err="1" smtClean="0"/>
              <a:t>propertyjeként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"media/asteroid.png"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 smtClean="0"/>
              <a:t>-ben</a:t>
            </a:r>
            <a:r>
              <a:rPr lang="hu-HU" dirty="0" smtClean="0"/>
              <a:t> hozzárendelés 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r>
              <a:rPr lang="hu-HU" dirty="0"/>
              <a:t> uniform </a:t>
            </a:r>
            <a:r>
              <a:rPr lang="hu-HU" dirty="0" smtClean="0"/>
              <a:t>változóhoz</a:t>
            </a:r>
          </a:p>
          <a:p>
            <a:pPr marL="914400" lvl="2" indent="0">
              <a:buNone/>
            </a:pP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30210"/>
            <a:ext cx="9144000" cy="1427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uniform1i(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getUniformLocation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garishProgram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material.colorTexture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activeTexture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TEXTURE_2D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asteroidTexture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alpha blending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blendFunc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SRC_ALPHA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ONE_MINUS_SRC_ALPHA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</a:t>
            </a:r>
            <a:r>
              <a:rPr lang="hu-HU" dirty="0" smtClean="0"/>
              <a:t>ÁZI FELADAT:</a:t>
            </a:r>
            <a:br>
              <a:rPr lang="hu-HU" dirty="0" smtClean="0"/>
            </a:br>
            <a:r>
              <a:rPr lang="hu-HU" dirty="0" smtClean="0"/>
              <a:t>animált textúra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jelenítsen meg egy textúrázott téglalapot</a:t>
            </a:r>
          </a:p>
          <a:p>
            <a:r>
              <a:rPr lang="hu-HU" sz="2400" dirty="0" smtClean="0"/>
              <a:t>legyen a textúrában egy képsorozat</a:t>
            </a:r>
          </a:p>
          <a:p>
            <a:r>
              <a:rPr lang="hu-HU" sz="2400" dirty="0" smtClean="0"/>
              <a:t>a shaderben a textúrakoordináták skálázásával érje el, hogy csak az egyik képelem látszódjon</a:t>
            </a:r>
          </a:p>
          <a:p>
            <a:r>
              <a:rPr lang="hu-HU" sz="2400" dirty="0" smtClean="0"/>
              <a:t>aztán adjon hozzá alkalmas </a:t>
            </a:r>
            <a:r>
              <a:rPr lang="hu-HU" sz="2400" dirty="0" err="1" smtClean="0"/>
              <a:t>offszetértéket</a:t>
            </a:r>
            <a:r>
              <a:rPr lang="hu-HU" sz="2400" dirty="0" smtClean="0"/>
              <a:t> úgy, hogy egy másik animációs fázis</a:t>
            </a:r>
            <a:r>
              <a:rPr lang="en-US" sz="2400" dirty="0" smtClean="0"/>
              <a:t> l</a:t>
            </a:r>
            <a:r>
              <a:rPr lang="hu-HU" sz="2400" dirty="0" err="1" smtClean="0"/>
              <a:t>átszódjon</a:t>
            </a:r>
            <a:endParaRPr lang="hu-HU" sz="2400" dirty="0" smtClean="0"/>
          </a:p>
          <a:p>
            <a:r>
              <a:rPr lang="hu-HU" sz="2400" dirty="0" smtClean="0"/>
              <a:t>legyen az </a:t>
            </a:r>
            <a:r>
              <a:rPr lang="hu-HU" sz="2400" dirty="0" err="1" smtClean="0"/>
              <a:t>offszet</a:t>
            </a:r>
            <a:r>
              <a:rPr lang="hu-HU" sz="2400" dirty="0" smtClean="0"/>
              <a:t> egy uniform paraméter</a:t>
            </a:r>
          </a:p>
          <a:p>
            <a:r>
              <a:rPr lang="en-US" sz="2400" dirty="0" err="1" smtClean="0"/>
              <a:t>Kotlinb</a:t>
            </a:r>
            <a:r>
              <a:rPr lang="hu-HU" sz="2400" dirty="0" smtClean="0"/>
              <a:t>ól változtassa az offszetet úgy, hogy változzon a fázis</a:t>
            </a:r>
          </a:p>
          <a:p>
            <a:pPr lvl="1"/>
            <a:r>
              <a:rPr lang="hu-HU" sz="2000" dirty="0" smtClean="0"/>
              <a:t>jobb eleve 2D-s </a:t>
            </a:r>
            <a:r>
              <a:rPr lang="hu-HU" sz="2000" dirty="0" err="1" smtClean="0"/>
              <a:t>offszetet</a:t>
            </a:r>
            <a:r>
              <a:rPr lang="hu-HU" sz="2000" dirty="0" smtClean="0"/>
              <a:t> átadni, mint képpontonként matekozni</a:t>
            </a:r>
          </a:p>
          <a:p>
            <a:r>
              <a:rPr lang="hu-HU" sz="2400" dirty="0" smtClean="0"/>
              <a:t>mozgassa a téglalapot úgy, hogy az animációnak megfelelően mozgó karaktert kapjon (ne </a:t>
            </a:r>
            <a:r>
              <a:rPr lang="hu-HU" sz="2400" dirty="0" err="1" smtClean="0"/>
              <a:t>moonwalkoljon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legalább két animáció-szekvenciát tudjon (pl. sétál, fut)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76" y="0"/>
            <a:ext cx="2661424" cy="2661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2576" y="-4206"/>
            <a:ext cx="266142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fut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2576" y="1326323"/>
            <a:ext cx="266142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sétál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6780" y="670010"/>
            <a:ext cx="200722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elesik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2576" y="335520"/>
            <a:ext cx="132327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vívóállás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5854" y="333891"/>
            <a:ext cx="133806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suhint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5854" y="1009736"/>
            <a:ext cx="133814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nyilaz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5142" y="1993873"/>
            <a:ext cx="266142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lépcsőn fel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3051" y="2342938"/>
            <a:ext cx="266142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lépcsőn le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6780" y="1670101"/>
            <a:ext cx="200714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ugrik</a:t>
            </a:r>
            <a:endParaRPr lang="en-US" sz="16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3" y="1825624"/>
            <a:ext cx="8923564" cy="4963975"/>
          </a:xfrm>
        </p:spPr>
        <p:txBody>
          <a:bodyPr>
            <a:noAutofit/>
          </a:bodyPr>
          <a:lstStyle/>
          <a:p>
            <a:r>
              <a:rPr lang="hu-HU" sz="2400" dirty="0" smtClean="0"/>
              <a:t>kezdeti projekt letöltése a </a:t>
            </a:r>
            <a:r>
              <a:rPr lang="hu-HU" sz="2400" dirty="0" smtClean="0"/>
              <a:t>Moodle-ről</a:t>
            </a:r>
          </a:p>
          <a:p>
            <a:pPr lvl="1"/>
            <a:r>
              <a:rPr lang="hu-HU" sz="2000" dirty="0" smtClean="0"/>
              <a:t>ne </a:t>
            </a:r>
            <a:r>
              <a:rPr lang="hu-HU" sz="2000" dirty="0"/>
              <a:t>legyen a pathban space, spec. karakter, ékezetes betű</a:t>
            </a:r>
            <a:r>
              <a:rPr lang="hu-HU" sz="2000" dirty="0" smtClean="0"/>
              <a:t>!!!</a:t>
            </a:r>
            <a:endParaRPr lang="hu-HU" sz="2000" dirty="0" smtClean="0"/>
          </a:p>
          <a:p>
            <a:r>
              <a:rPr lang="en-US" sz="2400" dirty="0" err="1" smtClean="0"/>
              <a:t>Gradle</a:t>
            </a:r>
            <a:r>
              <a:rPr lang="en-US" sz="2400" dirty="0" smtClean="0"/>
              <a:t> </a:t>
            </a:r>
            <a:r>
              <a:rPr lang="en-US" sz="2400" dirty="0" err="1" smtClean="0"/>
              <a:t>telep</a:t>
            </a:r>
            <a:r>
              <a:rPr lang="hu-HU" sz="2400" dirty="0" smtClean="0"/>
              <a:t>ítése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https://gradle.org/next-steps/?version=6.8.2&amp;format=bin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sz="2000" dirty="0" smtClean="0"/>
              <a:t>unzip: C</a:t>
            </a:r>
            <a:r>
              <a:rPr lang="en-US" sz="2000" dirty="0" smtClean="0"/>
              <a:t>:\SDK\</a:t>
            </a:r>
            <a:r>
              <a:rPr lang="en-US" sz="2000" dirty="0" err="1" smtClean="0"/>
              <a:t>Gradle</a:t>
            </a:r>
            <a:endParaRPr lang="en-US" sz="2000" dirty="0" smtClean="0"/>
          </a:p>
          <a:p>
            <a:r>
              <a:rPr lang="en-US" sz="2400" dirty="0" err="1" smtClean="0"/>
              <a:t>parancssorb</a:t>
            </a:r>
            <a:r>
              <a:rPr lang="hu-HU" sz="2400" dirty="0" smtClean="0"/>
              <a:t>ól a </a:t>
            </a:r>
            <a:r>
              <a:rPr lang="hu-HU" sz="2400" dirty="0" smtClean="0"/>
              <a:t>projektkönyvtárban (vagy system settingsben)</a:t>
            </a:r>
            <a:endParaRPr lang="hu-HU" sz="2400" dirty="0" smtClean="0"/>
          </a:p>
          <a:p>
            <a:pPr marL="457200" lvl="1" indent="0">
              <a:buNone/>
            </a:pP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 %path%C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SDK\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\bin;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JAVA_HOME="</a:t>
            </a:r>
            <a:r>
              <a:rPr lang="en-US" sz="2000" dirty="0" err="1" smtClean="0"/>
              <a:t>ahol</a:t>
            </a:r>
            <a:r>
              <a:rPr lang="en-US" sz="2000" dirty="0" smtClean="0"/>
              <a:t> a </a:t>
            </a:r>
            <a:r>
              <a:rPr lang="en-US" sz="2000" dirty="0" smtClean="0">
                <a:solidFill>
                  <a:srgbClr val="FF0000"/>
                </a:solidFill>
              </a:rPr>
              <a:t>JDK</a:t>
            </a:r>
            <a:r>
              <a:rPr lang="en-US" sz="2000" dirty="0" smtClean="0"/>
              <a:t> van a g</a:t>
            </a:r>
            <a:r>
              <a:rPr lang="hu-HU" sz="2000" dirty="0" smtClean="0"/>
              <a:t>épen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gradle build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400" dirty="0" smtClean="0"/>
              <a:t>eredmény</a:t>
            </a:r>
          </a:p>
          <a:p>
            <a:pPr lvl="1"/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client/src/main/content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2000" dirty="0" smtClean="0"/>
              <a:t> </a:t>
            </a:r>
            <a:r>
              <a:rPr lang="en-US" sz="2000" dirty="0" smtClean="0"/>
              <a:t>--copy--&gt; </a:t>
            </a: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build/w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client/src/main/shaders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2000" dirty="0" smtClean="0"/>
              <a:t> </a:t>
            </a:r>
            <a:r>
              <a:rPr lang="en-US" sz="2000" dirty="0"/>
              <a:t>--copy--&gt;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build/w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client/src/main/</a:t>
            </a: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kotlin/</a:t>
            </a:r>
            <a:r>
              <a:rPr lang="en-US" sz="2000" dirty="0" smtClean="0"/>
              <a:t> </a:t>
            </a:r>
            <a:r>
              <a:rPr lang="en-US" sz="2000" dirty="0" smtClean="0"/>
              <a:t>--kotlin2js--&gt; </a:t>
            </a:r>
            <a:r>
              <a:rPr lang="hu-HU" sz="2000" dirty="0" smtClean="0">
                <a:latin typeface="Consolas" panose="020B0609020204030204" pitchFamily="49" charset="0"/>
              </a:rPr>
              <a:t>build/w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client.js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63083" y="272572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amíg ez nem jó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, a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hiba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üz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enet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unrecognized</a:t>
            </a:r>
            <a:r>
              <a:rPr lang="hu-H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616" y="4324562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ha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elírtuk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, a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hiba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üz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enet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hu-H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_HOME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751614" y="3048889"/>
            <a:ext cx="1511469" cy="11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241472" y="4428675"/>
            <a:ext cx="1173144" cy="2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Webszerver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963976"/>
          </a:xfrm>
        </p:spPr>
        <p:txBody>
          <a:bodyPr>
            <a:normAutofit/>
          </a:bodyPr>
          <a:lstStyle/>
          <a:p>
            <a:r>
              <a:rPr lang="en-US" dirty="0" smtClean="0"/>
              <a:t>node.js portable let</a:t>
            </a:r>
            <a:r>
              <a:rPr lang="hu-HU" dirty="0" smtClean="0"/>
              <a:t>öltése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https://github.com/crazy-max/nodejs-portable/releases/download/2.10.0/nodejs-portable.exe</a:t>
            </a:r>
            <a:endParaRPr lang="hu-H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exe futtatása, 1-es opció mindent feltelepít</a:t>
            </a:r>
          </a:p>
          <a:p>
            <a:r>
              <a:rPr lang="hu-HU" dirty="0"/>
              <a:t>exe futtatása, 2-es opció node-os promptot ad</a:t>
            </a:r>
            <a:endParaRPr lang="hu-HU" dirty="0" smtClean="0"/>
          </a:p>
          <a:p>
            <a:r>
              <a:rPr lang="hu-HU" dirty="0" smtClean="0"/>
              <a:t>navigáljunk a projektkönyvtárba</a:t>
            </a: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npm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 http-server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--global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http-server .</a:t>
            </a:r>
          </a:p>
          <a:p>
            <a:r>
              <a:rPr lang="hu-HU" dirty="0" smtClean="0"/>
              <a:t>ha a </a:t>
            </a:r>
            <a:r>
              <a:rPr lang="hu-HU" dirty="0" smtClean="0"/>
              <a:t>tűzfal nem enged ki, </a:t>
            </a:r>
            <a:r>
              <a:rPr lang="hu-HU" dirty="0" smtClean="0"/>
              <a:t>az </a:t>
            </a:r>
            <a:r>
              <a:rPr lang="hu-HU" dirty="0" smtClean="0"/>
              <a:t>NEM BAJ</a:t>
            </a:r>
          </a:p>
          <a:p>
            <a:r>
              <a:rPr lang="hu-HU" dirty="0" err="1" smtClean="0"/>
              <a:t>Chrome</a:t>
            </a:r>
            <a:r>
              <a:rPr lang="hu-HU" dirty="0" smtClean="0"/>
              <a:t>: </a:t>
            </a:r>
            <a:r>
              <a:rPr lang="hu-HU" sz="24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4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://localhost:8080</a:t>
            </a:r>
            <a:r>
              <a:rPr lang="hu-HU" sz="2400" u="sng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/build/web</a:t>
            </a:r>
            <a:endParaRPr lang="en-US" sz="1600" u="sng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ami</a:t>
            </a:r>
            <a:r>
              <a:rPr lang="en-US" dirty="0" smtClean="0"/>
              <a:t> </a:t>
            </a:r>
            <a:r>
              <a:rPr lang="en-US" dirty="0" err="1" smtClean="0"/>
              <a:t>portot</a:t>
            </a:r>
            <a:r>
              <a:rPr lang="en-US" dirty="0" smtClean="0"/>
              <a:t> a </a:t>
            </a:r>
            <a:r>
              <a:rPr lang="en-US" dirty="0" err="1" smtClean="0"/>
              <a:t>webszerver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hu-HU" dirty="0" smtClean="0"/>
              <a:t>írt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3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Kiindulási állapot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0689"/>
            <a:ext cx="8001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Debuggol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source</a:t>
            </a:r>
            <a:r>
              <a:rPr lang="hu-HU" dirty="0" smtClean="0"/>
              <a:t> map van, 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dirty="0" smtClean="0"/>
              <a:t> </a:t>
            </a:r>
            <a:r>
              <a:rPr lang="hu-HU" dirty="0" err="1" smtClean="0"/>
              <a:t>fileokba</a:t>
            </a:r>
            <a:r>
              <a:rPr lang="hu-HU" dirty="0" smtClean="0"/>
              <a:t> </a:t>
            </a:r>
            <a:r>
              <a:rPr lang="hu-HU" dirty="0" err="1" smtClean="0"/>
              <a:t>breakpoint</a:t>
            </a:r>
            <a:r>
              <a:rPr lang="hu-HU" dirty="0" smtClean="0"/>
              <a:t> rakható</a:t>
            </a:r>
          </a:p>
          <a:p>
            <a:r>
              <a:rPr lang="hu-HU" dirty="0" err="1" smtClean="0"/>
              <a:t>blackboxing</a:t>
            </a:r>
            <a:r>
              <a:rPr lang="hu-HU" dirty="0" smtClean="0"/>
              <a:t> nincs, tehát néha oda is be fog lépni, ami nem érdekel minket</a:t>
            </a:r>
          </a:p>
          <a:p>
            <a:pPr lvl="1"/>
            <a:r>
              <a:rPr lang="hu-HU" dirty="0" smtClean="0"/>
              <a:t>meneküljünk ilyenkor </a:t>
            </a:r>
            <a:r>
              <a:rPr lang="hu-HU" i="1" dirty="0" err="1" smtClean="0"/>
              <a:t>step</a:t>
            </a:r>
            <a:r>
              <a:rPr lang="hu-HU" i="1" dirty="0" smtClean="0"/>
              <a:t> </a:t>
            </a:r>
            <a:r>
              <a:rPr lang="hu-HU" i="1" dirty="0" err="1" smtClean="0"/>
              <a:t>out-</a:t>
            </a:r>
            <a:r>
              <a:rPr lang="hu-HU" dirty="0" err="1" smtClean="0"/>
              <a:t>tal</a:t>
            </a:r>
            <a:endParaRPr lang="hu-HU" dirty="0" smtClean="0"/>
          </a:p>
          <a:p>
            <a:r>
              <a:rPr lang="hu-HU" dirty="0" smtClean="0"/>
              <a:t>forrás módosítása és újrafordítása után</a:t>
            </a:r>
          </a:p>
          <a:p>
            <a:pPr lvl="1"/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hu-HU" dirty="0" smtClean="0"/>
              <a:t> vagy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+F5</a:t>
            </a:r>
          </a:p>
          <a:p>
            <a:pPr lvl="1"/>
            <a:r>
              <a:rPr lang="hu-HU" dirty="0" smtClean="0"/>
              <a:t>ha </a:t>
            </a:r>
            <a:r>
              <a:rPr lang="hu-HU" dirty="0" err="1" smtClean="0"/>
              <a:t>debuggolni</a:t>
            </a:r>
            <a:r>
              <a:rPr lang="hu-HU" dirty="0" smtClean="0"/>
              <a:t> akarunk, akkor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+shift+del</a:t>
            </a:r>
            <a:r>
              <a:rPr lang="hu-HU" dirty="0" smtClean="0"/>
              <a:t> is</a:t>
            </a:r>
          </a:p>
          <a:p>
            <a:pPr lvl="2"/>
            <a:r>
              <a:rPr lang="hu-HU" i="1" dirty="0" err="1" smtClean="0"/>
              <a:t>cached</a:t>
            </a:r>
            <a:r>
              <a:rPr lang="hu-HU" i="1" dirty="0" smtClean="0"/>
              <a:t> </a:t>
            </a:r>
            <a:r>
              <a:rPr lang="hu-HU" i="1" dirty="0" err="1" smtClean="0"/>
              <a:t>images</a:t>
            </a:r>
            <a:r>
              <a:rPr lang="hu-HU" i="1" dirty="0" smtClean="0"/>
              <a:t> and </a:t>
            </a:r>
            <a:r>
              <a:rPr lang="hu-HU" i="1" dirty="0" err="1" smtClean="0"/>
              <a:t>files</a:t>
            </a:r>
            <a:r>
              <a:rPr lang="hu-HU" dirty="0" smtClean="0"/>
              <a:t> törlése</a:t>
            </a:r>
          </a:p>
          <a:p>
            <a:pPr lvl="2"/>
            <a:r>
              <a:rPr lang="hu-HU" dirty="0" smtClean="0"/>
              <a:t>különben a </a:t>
            </a:r>
            <a:r>
              <a:rPr lang="hu-HU" dirty="0" err="1" smtClean="0"/>
              <a:t>source</a:t>
            </a:r>
            <a:r>
              <a:rPr lang="hu-HU" dirty="0" smtClean="0"/>
              <a:t> mapekből vett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dirty="0" smtClean="0"/>
              <a:t> kódokat nem frissíti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Ismerkedés az árnyalókkal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Változtassa meg a téglalap színét!</a:t>
            </a:r>
          </a:p>
          <a:p>
            <a:pPr lvl="1"/>
            <a:r>
              <a:rPr lang="hu-HU" dirty="0" smtClean="0"/>
              <a:t>a képpont-árnyalóban</a:t>
            </a:r>
          </a:p>
          <a:p>
            <a:r>
              <a:rPr lang="hu-HU" dirty="0" smtClean="0"/>
              <a:t>Kicsinyítse felére a téglalapot!</a:t>
            </a:r>
          </a:p>
          <a:p>
            <a:pPr lvl="1"/>
            <a:r>
              <a:rPr lang="hu-HU" dirty="0" smtClean="0"/>
              <a:t>a csúcspont-árnyalóban</a:t>
            </a:r>
          </a:p>
          <a:p>
            <a:pPr lvl="1"/>
            <a:r>
              <a:rPr lang="hu-HU" dirty="0" smtClean="0"/>
              <a:t>bedrótozva (mátrix, változtatható skálafaktor nélkül)</a:t>
            </a:r>
          </a:p>
          <a:p>
            <a:r>
              <a:rPr lang="hu-HU" dirty="0" smtClean="0"/>
              <a:t>Változtassa meg a háttérszínt!</a:t>
            </a:r>
          </a:p>
          <a:p>
            <a:pPr lvl="1"/>
            <a:r>
              <a:rPr lang="hu-HU" smtClean="0"/>
              <a:t>a 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::update</a:t>
            </a:r>
            <a:r>
              <a:rPr lang="hu-HU" dirty="0" err="1" smtClean="0"/>
              <a:t>-b</a:t>
            </a:r>
            <a:r>
              <a:rPr lang="en-US" smtClean="0"/>
              <a:t>e</a:t>
            </a:r>
            <a:r>
              <a:rPr lang="hu-HU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Ismerkedés a geometriával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TexturedQuadGeometry</a:t>
            </a:r>
            <a:r>
              <a:rPr lang="en-US" smtClean="0"/>
              <a:t> </a:t>
            </a:r>
            <a:r>
              <a:rPr lang="en-US" dirty="0" smtClean="0"/>
              <a:t>mint</a:t>
            </a:r>
            <a:r>
              <a:rPr lang="hu-HU" dirty="0" err="1" smtClean="0"/>
              <a:t>ájára</a:t>
            </a:r>
            <a:r>
              <a:rPr lang="hu-HU" dirty="0" smtClean="0"/>
              <a:t> gyártson </a:t>
            </a:r>
            <a:r>
              <a:rPr lang="hu-HU" smtClean="0"/>
              <a:t>egy 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exturedT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riangleGeometry</a:t>
            </a:r>
            <a:r>
              <a:rPr lang="hu-HU" sz="3200" smtClean="0"/>
              <a:t> </a:t>
            </a:r>
            <a:r>
              <a:rPr lang="en-US" smtClean="0"/>
              <a:t>oszt</a:t>
            </a:r>
            <a:r>
              <a:rPr lang="hu-HU" smtClean="0"/>
              <a:t>ályt</a:t>
            </a:r>
            <a:endParaRPr lang="hu-HU" dirty="0" smtClean="0"/>
          </a:p>
          <a:p>
            <a:pPr lvl="1"/>
            <a:r>
              <a:rPr lang="hu-HU" smtClean="0"/>
              <a:t>új 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.kt</a:t>
            </a:r>
            <a:r>
              <a:rPr lang="hu-HU" smtClean="0"/>
              <a:t> </a:t>
            </a:r>
            <a:r>
              <a:rPr lang="hu-HU" dirty="0" smtClean="0"/>
              <a:t>file</a:t>
            </a:r>
          </a:p>
          <a:p>
            <a:pPr lvl="1"/>
            <a:r>
              <a:rPr lang="hu-HU" smtClean="0"/>
              <a:t>kevesebb </a:t>
            </a:r>
            <a:r>
              <a:rPr lang="hu-HU" dirty="0" smtClean="0"/>
              <a:t>csúcspont</a:t>
            </a:r>
          </a:p>
          <a:p>
            <a:r>
              <a:rPr lang="hu-HU" dirty="0" smtClean="0"/>
              <a:t>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 smtClean="0"/>
              <a:t>-ben hozzon létre egy példányt, és rajzolja ki </a:t>
            </a:r>
            <a:r>
              <a:rPr lang="hu-HU" smtClean="0"/>
              <a:t>a 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/>
              <a:t>-b</a:t>
            </a:r>
            <a:r>
              <a:rPr lang="hu-HU" dirty="0" smtClean="0"/>
              <a:t>e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meglev</a:t>
            </a:r>
            <a:r>
              <a:rPr lang="hu-HU" dirty="0" smtClean="0"/>
              <a:t>ő programmal mehet ez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Ismerkedés az </a:t>
            </a:r>
            <a:r>
              <a:rPr lang="hu-HU" dirty="0" err="1" smtClean="0"/>
              <a:t>árnyalóprogrammal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Rajzolja a háromszöget más képpont-árnyalóval!</a:t>
            </a:r>
          </a:p>
          <a:p>
            <a:pPr lvl="1"/>
            <a:r>
              <a:rPr lang="hu-HU" dirty="0" smtClean="0"/>
              <a:t>új, árnyalókódot tartalmazó </a:t>
            </a:r>
            <a:r>
              <a:rPr lang="en-US" dirty="0" smtClean="0"/>
              <a:t>GLSL</a:t>
            </a:r>
            <a:r>
              <a:rPr lang="hu-HU" dirty="0" smtClean="0"/>
              <a:t> file</a:t>
            </a:r>
          </a:p>
          <a:p>
            <a:pPr lvl="2"/>
            <a:r>
              <a:rPr lang="en-US" dirty="0" smtClean="0"/>
              <a:t>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client/src/main/shaders/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solid-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fs.glsl</a:t>
            </a:r>
            <a:r>
              <a:rPr lang="en-US" dirty="0" smtClean="0"/>
              <a:t> </a:t>
            </a:r>
            <a:r>
              <a:rPr lang="en-US" dirty="0"/>
              <a:t>mint</a:t>
            </a:r>
            <a:r>
              <a:rPr lang="hu-HU" dirty="0" err="1" smtClean="0"/>
              <a:t>ájára</a:t>
            </a:r>
            <a:endParaRPr lang="hu-HU" dirty="0" smtClean="0"/>
          </a:p>
          <a:p>
            <a:pPr lvl="2"/>
            <a:r>
              <a:rPr lang="en-US" dirty="0" smtClean="0"/>
              <a:t>pl.: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client/src/main/shaders/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garish-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fs.glsl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hu-HU" dirty="0" smtClean="0"/>
              <a:t>adjon vissza egyelőre csak más színt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 err="1" smtClean="0"/>
              <a:t>-ben</a:t>
            </a:r>
            <a:r>
              <a:rPr lang="hu-HU" dirty="0" smtClean="0"/>
              <a:t> új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hu-HU" dirty="0" smtClean="0"/>
              <a:t>, </a:t>
            </a:r>
            <a:r>
              <a:rPr lang="hu-HU" dirty="0" err="1" smtClean="0"/>
              <a:t>új</a:t>
            </a:r>
            <a:r>
              <a:rPr lang="hu-HU" dirty="0" smtClean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hu-HU" dirty="0" smtClean="0"/>
              <a:t> példány létrehozása</a:t>
            </a:r>
          </a:p>
          <a:p>
            <a:pPr lvl="1"/>
            <a:r>
              <a:rPr lang="hu-HU" dirty="0" smtClean="0"/>
              <a:t>rajzolás az új programmal</a:t>
            </a:r>
          </a:p>
        </p:txBody>
      </p:sp>
    </p:spTree>
    <p:extLst>
      <p:ext uri="{BB962C8B-B14F-4D97-AF65-F5344CB8AC3E}">
        <p14:creationId xmlns:p14="http://schemas.microsoft.com/office/powerpoint/2010/main" val="2304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Csúcspont-attribútumok és árnyaló ki-bementek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Rajzoljon színátmenetes háromszöget!</a:t>
            </a:r>
          </a:p>
          <a:p>
            <a:pPr lvl="1"/>
            <a:r>
              <a:rPr lang="hu-HU" dirty="0" smtClean="0"/>
              <a:t>új csúcspont-árnyaló (pl.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trafo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vs.glsl</a:t>
            </a:r>
            <a:r>
              <a:rPr lang="hu-HU" dirty="0" smtClean="0"/>
              <a:t>)</a:t>
            </a:r>
            <a:endParaRPr lang="en-US" dirty="0" smtClean="0"/>
          </a:p>
          <a:p>
            <a:pPr lvl="2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idle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vs.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sl</a:t>
            </a:r>
            <a:r>
              <a:rPr lang="hu-HU" dirty="0" smtClean="0"/>
              <a:t> mintájára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vertexPos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ition</a:t>
            </a:r>
            <a:r>
              <a:rPr lang="hu-HU" sz="1800" dirty="0" smtClean="0"/>
              <a:t> </a:t>
            </a:r>
            <a:r>
              <a:rPr lang="hu-HU" dirty="0" smtClean="0"/>
              <a:t>attribútum mellett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vertexTexCoord</a:t>
            </a:r>
            <a:r>
              <a:rPr lang="hu-HU" dirty="0" smtClean="0"/>
              <a:t> attribútumot is használjuk bemenetként</a:t>
            </a:r>
          </a:p>
          <a:p>
            <a:pPr lvl="2"/>
            <a:r>
              <a:rPr lang="hu-HU" dirty="0" smtClean="0"/>
              <a:t>új kimenet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 vec2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attrib</a:t>
            </a:r>
            <a:r>
              <a:rPr lang="hu-HU" dirty="0" smtClean="0"/>
              <a:t>útum értékét adjuk át a </a:t>
            </a:r>
            <a:r>
              <a:rPr lang="hu-HU" dirty="0" smtClean="0"/>
              <a:t>kimenetnek (sima értékadás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=</a:t>
            </a:r>
            <a:r>
              <a:rPr lang="hu-HU" dirty="0" smtClean="0"/>
              <a:t>)</a:t>
            </a:r>
            <a:endParaRPr lang="hu-HU" dirty="0" smtClean="0"/>
          </a:p>
          <a:p>
            <a:pPr lvl="2"/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hu-HU" dirty="0" smtClean="0"/>
              <a:t>új </a:t>
            </a:r>
            <a:r>
              <a:rPr lang="hu-HU" dirty="0" err="1" smtClean="0"/>
              <a:t>VS-t</a:t>
            </a:r>
            <a:r>
              <a:rPr lang="hu-HU" dirty="0" smtClean="0"/>
              <a:t> használjuk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hu-HU" dirty="0" smtClean="0"/>
              <a:t> példányban</a:t>
            </a:r>
          </a:p>
          <a:p>
            <a:pPr lvl="1"/>
            <a:r>
              <a:rPr lang="hu-HU" dirty="0" smtClean="0"/>
              <a:t>képpont-árnyalóba</a:t>
            </a:r>
          </a:p>
          <a:p>
            <a:pPr lvl="2"/>
            <a:r>
              <a:rPr lang="hu-HU" dirty="0"/>
              <a:t>új </a:t>
            </a:r>
            <a:r>
              <a:rPr lang="hu-HU" dirty="0" smtClean="0"/>
              <a:t>bemenet</a:t>
            </a:r>
            <a:r>
              <a:rPr lang="en-US" dirty="0"/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hu-HU" dirty="0"/>
              <a:t>a </a:t>
            </a:r>
            <a:r>
              <a:rPr lang="hu-HU" dirty="0" smtClean="0"/>
              <a:t>visszaadott szín két csatornája legyen 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Változtassa a színeket 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exturedT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riangleGeometry.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dirty="0" smtClean="0"/>
              <a:t>-ben!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"/>
  <p:tag name="ORIGINALWIDTH" val="579.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d}\rvec{s} =  \rvec{v} \cdot \mathrm{d}t&#10;$$&#10;&#10;\end{document}"/>
  <p:tag name="IGUANATEXSIZE" val="32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23513</TotalTime>
  <Words>1001</Words>
  <Application>Microsoft Office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Whipsmart</vt:lpstr>
      <vt:lpstr>Office Theme</vt:lpstr>
      <vt:lpstr>WebGL</vt:lpstr>
      <vt:lpstr>Gradle</vt:lpstr>
      <vt:lpstr>Webszerver</vt:lpstr>
      <vt:lpstr>Kiindulási állapot</vt:lpstr>
      <vt:lpstr>Debuggolás</vt:lpstr>
      <vt:lpstr>Ismerkedés az árnyalókkal</vt:lpstr>
      <vt:lpstr>Ismerkedés a geometriával</vt:lpstr>
      <vt:lpstr>Ismerkedés az árnyalóprogrammal</vt:lpstr>
      <vt:lpstr>Csúcspont-attribútumok és árnyaló ki-bementek</vt:lpstr>
      <vt:lpstr>Uniform paraméter</vt:lpstr>
      <vt:lpstr>Uniform beállítása</vt:lpstr>
      <vt:lpstr>Mozgó háromszög 1.</vt:lpstr>
      <vt:lpstr>Mozgó háromszög 2.</vt:lpstr>
      <vt:lpstr>Feladat: simán mozgó háromszög</vt:lpstr>
      <vt:lpstr>Eseménykezelés</vt:lpstr>
      <vt:lpstr>További feladatok</vt:lpstr>
      <vt:lpstr>Textúrázott háromszög</vt:lpstr>
      <vt:lpstr>Enable alpha blending</vt:lpstr>
      <vt:lpstr>1. HÁZI FELADAT: animált textúra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67</cp:revision>
  <dcterms:created xsi:type="dcterms:W3CDTF">2017-01-23T15:49:11Z</dcterms:created>
  <dcterms:modified xsi:type="dcterms:W3CDTF">2021-02-12T09:17:01Z</dcterms:modified>
</cp:coreProperties>
</file>