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37" r:id="rId2"/>
    <p:sldId id="460" r:id="rId3"/>
    <p:sldId id="461"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3837" autoAdjust="0"/>
  </p:normalViewPr>
  <p:slideViewPr>
    <p:cSldViewPr snapToGrid="0">
      <p:cViewPr varScale="1">
        <p:scale>
          <a:sx n="100" d="100"/>
          <a:sy n="100" d="100"/>
        </p:scale>
        <p:origin x="876"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GPU to work, we must provide inputs. These have to describe all the geometry (the</a:t>
            </a:r>
            <a:r>
              <a:rPr lang="en-US" baseline="0" dirty="0"/>
              <a:t> models [shapes] of the objects</a:t>
            </a:r>
            <a:r>
              <a:rPr lang="en-US" dirty="0"/>
              <a:t>) of the virtual world, plus other aspects of the virtual world</a:t>
            </a:r>
            <a:r>
              <a:rPr lang="en-US" baseline="0" dirty="0"/>
              <a:t> (studio objects like lights and cameras, or the locations and orientations of the aforementioned objects).</a:t>
            </a:r>
          </a:p>
          <a:p>
            <a:endParaRPr lang="en-US" baseline="0" dirty="0"/>
          </a:p>
          <a:p>
            <a:r>
              <a:rPr lang="en-US" baseline="0" dirty="0"/>
              <a:t>We also need to set all render states (but they have nice defaults), and upload any other media necessary (like texture images).</a:t>
            </a:r>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201050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rasterizer also gets rid of</a:t>
            </a:r>
            <a:r>
              <a:rPr lang="en-US" baseline="0" dirty="0"/>
              <a:t> parts of primitives extending beyond the screen (or too near or too far, for 3D graphics). This is called clipping.</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2660948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primitives</a:t>
            </a:r>
            <a:r>
              <a:rPr lang="en-US" baseline="0" dirty="0"/>
              <a:t> not thrown away, the viewport coordinates (pixel row, pixel column) are computed, and the pixels to be filled are identified – and called fragments, as they are not quite written to the color buffer yet. The VS outputs (a.k.a. </a:t>
            </a:r>
            <a:r>
              <a:rPr lang="en-US" baseline="0" dirty="0" err="1"/>
              <a:t>varyings</a:t>
            </a:r>
            <a:r>
              <a:rPr lang="en-US" baseline="0" dirty="0"/>
              <a:t>) are interpolated linearly over all the fragments, and a fragment </a:t>
            </a:r>
            <a:r>
              <a:rPr lang="en-US" baseline="0" dirty="0" err="1"/>
              <a:t>shader</a:t>
            </a:r>
            <a:r>
              <a:rPr lang="en-US" baseline="0" dirty="0"/>
              <a:t> if invoked to find the color of each.</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171839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fragment </a:t>
            </a:r>
            <a:r>
              <a:rPr lang="en-US" dirty="0" err="1"/>
              <a:t>shader</a:t>
            </a:r>
            <a:r>
              <a:rPr lang="en-US" dirty="0"/>
              <a:t> gets the interpolated vertex output (</a:t>
            </a:r>
            <a:r>
              <a:rPr lang="en-US" dirty="0" err="1"/>
              <a:t>varyings</a:t>
            </a:r>
            <a:r>
              <a:rPr lang="en-US" dirty="0"/>
              <a:t>),</a:t>
            </a:r>
            <a:r>
              <a:rPr lang="en-US" baseline="0" dirty="0"/>
              <a:t> and must compute the fragment color.</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922730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a:t>
            </a:r>
            <a:r>
              <a:rPr lang="en-US" baseline="0" dirty="0"/>
              <a:t> merger writes the fragment color into the appropriate pixel of the color buffer – or combines it with the color already there, in some way.</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62051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is an image. In OpenGL, they call the output the frame buffer --- as it is one frame in the digital film constituted</a:t>
            </a:r>
            <a:r>
              <a:rPr lang="en-US" baseline="0" dirty="0"/>
              <a:t> by the images rendered one after the other.</a:t>
            </a:r>
          </a:p>
          <a:p>
            <a:endParaRPr lang="en-US" baseline="0" dirty="0"/>
          </a:p>
          <a:p>
            <a:r>
              <a:rPr lang="en-US" baseline="0" dirty="0"/>
              <a:t>A frame buffer may contain multiple color buffers --- called color attachments, as they are attached to the frame buffer. By default, there is one color buffer, associated with the display device. Multiple color buffers are only used in advanced techniques like deferred shading --- not a core subject in this course.</a:t>
            </a:r>
          </a:p>
          <a:p>
            <a:endParaRPr lang="en-US" baseline="0" dirty="0"/>
          </a:p>
          <a:p>
            <a:r>
              <a:rPr lang="en-US" baseline="0" dirty="0"/>
              <a:t>The frame buffer can also have a depth buffer attached, which will be useful for 3D graphics, solving the occlusion (or visibility) problem.</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323167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minimal representation of the pipeline</a:t>
            </a:r>
            <a:r>
              <a:rPr lang="en-US" baseline="0" dirty="0"/>
              <a:t> – sufficient for our purposes.</a:t>
            </a:r>
          </a:p>
          <a:p>
            <a:endParaRPr lang="en-US" baseline="0" dirty="0"/>
          </a:p>
          <a:p>
            <a:r>
              <a:rPr lang="en-US" baseline="0" dirty="0"/>
              <a:t>The input assembler (IA) gathers the data from the vertex buffers that describe one vertex.</a:t>
            </a:r>
          </a:p>
          <a:p>
            <a:r>
              <a:rPr lang="en-US" baseline="0" dirty="0"/>
              <a:t>These are inputs to the vertex </a:t>
            </a:r>
            <a:r>
              <a:rPr lang="en-US" baseline="0" dirty="0" err="1"/>
              <a:t>shader</a:t>
            </a:r>
            <a:r>
              <a:rPr lang="en-US" baseline="0" dirty="0"/>
              <a:t> (VS), which performs some computations and outputs a processed vertex record.</a:t>
            </a:r>
          </a:p>
          <a:p>
            <a:r>
              <a:rPr lang="en-US" baseline="0" dirty="0"/>
              <a:t>The input assembler (second incarnation) queries the index buffer to assemble primitives from the vertices.</a:t>
            </a:r>
          </a:p>
          <a:p>
            <a:endParaRPr lang="en-US" baseline="0" dirty="0"/>
          </a:p>
          <a:p>
            <a:r>
              <a:rPr lang="en-US" baseline="0" dirty="0"/>
              <a:t>The rasterizer (RS) breaks down the primitives to fragments.</a:t>
            </a:r>
          </a:p>
          <a:p>
            <a:endParaRPr lang="en-US" baseline="0" dirty="0"/>
          </a:p>
          <a:p>
            <a:r>
              <a:rPr lang="en-US" baseline="0" dirty="0"/>
              <a:t>The fragment </a:t>
            </a:r>
            <a:r>
              <a:rPr lang="en-US" baseline="0" dirty="0" err="1"/>
              <a:t>shader</a:t>
            </a:r>
            <a:r>
              <a:rPr lang="en-US" baseline="0" dirty="0"/>
              <a:t> (FS) finds them colors.</a:t>
            </a:r>
          </a:p>
          <a:p>
            <a:endParaRPr lang="en-US" baseline="0" dirty="0"/>
          </a:p>
          <a:p>
            <a:r>
              <a:rPr lang="en-US" baseline="0" dirty="0"/>
              <a:t>The output merger (OM) </a:t>
            </a:r>
            <a:r>
              <a:rPr lang="en-US" baseline="0" dirty="0" err="1"/>
              <a:t>wrties</a:t>
            </a:r>
            <a:r>
              <a:rPr lang="en-US" baseline="0" dirty="0"/>
              <a:t> the colors into the pixels of the color buffer, or discards them, or combines the two.</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6</a:t>
            </a:fld>
            <a:endParaRPr lang="en-US"/>
          </a:p>
        </p:txBody>
      </p:sp>
    </p:spTree>
    <p:extLst>
      <p:ext uri="{BB962C8B-B14F-4D97-AF65-F5344CB8AC3E}">
        <p14:creationId xmlns:p14="http://schemas.microsoft.com/office/powerpoint/2010/main" val="2522145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set up the fixed function elements of the pipeline by setting render states.</a:t>
            </a:r>
          </a:p>
          <a:p>
            <a:endParaRPr lang="en-US" dirty="0"/>
          </a:p>
          <a:p>
            <a:r>
              <a:rPr lang="en-US" dirty="0"/>
              <a:t>The IA needs to know about the content of the vertex buffers:</a:t>
            </a:r>
            <a:r>
              <a:rPr lang="en-US" baseline="0" dirty="0"/>
              <a:t> what attributes are there and where, i.e. the attribute layout.</a:t>
            </a:r>
          </a:p>
          <a:p>
            <a:r>
              <a:rPr lang="en-US" baseline="0" dirty="0"/>
              <a:t>The primitive topology (point, line, triangle) also have to be selected.</a:t>
            </a:r>
          </a:p>
          <a:p>
            <a:endParaRPr lang="en-US" baseline="0" dirty="0"/>
          </a:p>
          <a:p>
            <a:r>
              <a:rPr lang="en-US" baseline="0" dirty="0"/>
              <a:t>The rasterizer has a large number of render states (the default is OK </a:t>
            </a:r>
            <a:r>
              <a:rPr lang="hu-HU" baseline="0" dirty="0"/>
              <a:t>for most of them, </a:t>
            </a:r>
            <a:r>
              <a:rPr lang="en-US" baseline="0" dirty="0"/>
              <a:t>most of the time).</a:t>
            </a:r>
          </a:p>
          <a:p>
            <a:endParaRPr lang="en-US" baseline="0" dirty="0"/>
          </a:p>
          <a:p>
            <a:r>
              <a:rPr lang="en-US" baseline="0" dirty="0"/>
              <a:t>The output merger can be set up to perform blending (for transparency) or depth testing (for 3D).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a:t>
            </a:fld>
            <a:endParaRPr lang="en-US"/>
          </a:p>
        </p:txBody>
      </p:sp>
    </p:spTree>
    <p:extLst>
      <p:ext uri="{BB962C8B-B14F-4D97-AF65-F5344CB8AC3E}">
        <p14:creationId xmlns:p14="http://schemas.microsoft.com/office/powerpoint/2010/main" val="366531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Vertices contain positions</a:t>
            </a:r>
            <a:r>
              <a:rPr lang="hu-HU" baseline="0" dirty="0"/>
              <a:t>,</a:t>
            </a:r>
            <a:r>
              <a:rPr lang="en-US" baseline="0" dirty="0"/>
              <a:t> </a:t>
            </a:r>
            <a:r>
              <a:rPr lang="hu-HU" baseline="0" dirty="0"/>
              <a:t>with</a:t>
            </a:r>
            <a:r>
              <a:rPr lang="en-US" baseline="0" dirty="0"/>
              <a:t> </a:t>
            </a:r>
            <a:r>
              <a:rPr lang="en-US" baseline="0" dirty="0" err="1"/>
              <a:t>possibl</a:t>
            </a:r>
            <a:r>
              <a:rPr lang="hu-HU" baseline="0" dirty="0"/>
              <a:t>y </a:t>
            </a:r>
            <a:r>
              <a:rPr lang="en-US" baseline="0" dirty="0"/>
              <a:t>other attributes attached to them. The vertex buffer contains an array of records describing these attributes</a:t>
            </a:r>
            <a:r>
              <a:rPr lang="hu-HU" baseline="0" dirty="0"/>
              <a:t>.</a:t>
            </a:r>
            <a:r>
              <a:rPr lang="en-US" baseline="0" dirty="0"/>
              <a:t> </a:t>
            </a:r>
            <a:r>
              <a:rPr lang="hu-HU" baseline="0" dirty="0"/>
              <a:t>M</a:t>
            </a:r>
            <a:r>
              <a:rPr lang="en-US" baseline="0" dirty="0" err="1"/>
              <a:t>ultiple</a:t>
            </a:r>
            <a:r>
              <a:rPr lang="en-US" baseline="0" dirty="0"/>
              <a:t> vertex buffers can also be used</a:t>
            </a:r>
            <a:r>
              <a:rPr lang="hu-HU" baseline="0" dirty="0"/>
              <a:t>, e.g. one for each attribute</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161851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vertex </a:t>
            </a:r>
            <a:r>
              <a:rPr lang="en-US" dirty="0" err="1"/>
              <a:t>shader</a:t>
            </a:r>
            <a:r>
              <a:rPr lang="en-US" dirty="0"/>
              <a:t> takes the model vertex from the vertex buffer(s) as an input. It must</a:t>
            </a:r>
            <a:r>
              <a:rPr lang="en-US" baseline="0" dirty="0"/>
              <a:t> compute where the vertex should appear on the screen. This is not the same position as the position of the vertex in the vertex buffer, as the same geometry can be drawn multiple times, as different locations.</a:t>
            </a:r>
          </a:p>
          <a:p>
            <a:endParaRPr lang="en-US" baseline="0" dirty="0"/>
          </a:p>
          <a:p>
            <a:r>
              <a:rPr lang="en-US" baseline="0" dirty="0"/>
              <a:t>The vertex </a:t>
            </a:r>
            <a:r>
              <a:rPr lang="en-US" baseline="0" dirty="0" err="1"/>
              <a:t>shader</a:t>
            </a:r>
            <a:r>
              <a:rPr lang="en-US" baseline="0" dirty="0"/>
              <a:t> can get uniform inputs, that is, inputs not from the vertex buffer. These are the same for all vertices. E.g. the location of the currently drawn object (mentioned above) would be a uniform parameter. </a:t>
            </a:r>
          </a:p>
          <a:p>
            <a:endParaRPr lang="en-US" baseline="0" dirty="0"/>
          </a:p>
          <a:p>
            <a:r>
              <a:rPr lang="en-US" baseline="0" dirty="0"/>
              <a:t>Vertex </a:t>
            </a:r>
            <a:r>
              <a:rPr lang="en-US" baseline="0" dirty="0" err="1"/>
              <a:t>shader</a:t>
            </a:r>
            <a:r>
              <a:rPr lang="en-US" baseline="0" dirty="0"/>
              <a:t> outputs may include various other values, at the programmer’s discretion. For example, the VS can compute the apparent color of a vertex under given lighting conditions. These VS outputs as also called ‘varying’ variables in OpenGL.</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297991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buffer contains a list of numbers indexing vertices. A group of indices specifies a primitive.</a:t>
            </a:r>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326925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 many possible primitive topologies --- ways</a:t>
            </a:r>
            <a:r>
              <a:rPr lang="en-US" baseline="0" dirty="0"/>
              <a:t> of assembling primitives from the vertex and index data. Most important for us is the ‘triangles’ topology, where non-overlapping triples from the index buffer give the three vertices of  triangles. This representation is ideal for triangle mesh models used in games.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18499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rasterizer gets the primitives. It ma</a:t>
            </a:r>
            <a:r>
              <a:rPr lang="hu-HU" dirty="0"/>
              <a:t>y</a:t>
            </a:r>
            <a:r>
              <a:rPr lang="en-US" dirty="0"/>
              <a:t> throw some triangles out based on</a:t>
            </a:r>
            <a:r>
              <a:rPr lang="en-US" baseline="0" dirty="0"/>
              <a:t> their winding (clockwise or counter-clockwise). This is useful if we have a closed polyhedron model. If, in the model’s index buffer, the triangles vertices are specified in such an order, that they are listed clockwise, when looking at the triangle from the outside, then front-facing triangles will have CW winding on-screen, and back-facing ones will have CCW. As </a:t>
            </a:r>
            <a:r>
              <a:rPr lang="en-US" baseline="0" dirty="0" err="1"/>
              <a:t>backfaces</a:t>
            </a:r>
            <a:r>
              <a:rPr lang="en-US" baseline="0" dirty="0"/>
              <a:t> of a closed polyhedron are never visible from the outside, these do not have to be drawn.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34099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The GPU and </a:t>
            </a:r>
            <a:r>
              <a:rPr lang="en-US" dirty="0" err="1"/>
              <a:t>WebGL</a:t>
            </a:r>
            <a:endParaRPr lang="en-US" dirty="0"/>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Primitive</a:t>
            </a:r>
            <a:r>
              <a:rPr lang="hu-HU" dirty="0"/>
              <a:t> assembly</a:t>
            </a:r>
            <a:endParaRPr lang="en-US" dirty="0"/>
          </a:p>
        </p:txBody>
      </p:sp>
      <p:sp>
        <p:nvSpPr>
          <p:cNvPr id="3" name="Tartalom helye 2"/>
          <p:cNvSpPr>
            <a:spLocks noGrp="1"/>
          </p:cNvSpPr>
          <p:nvPr>
            <p:ph idx="1"/>
          </p:nvPr>
        </p:nvSpPr>
        <p:spPr/>
        <p:txBody>
          <a:bodyPr/>
          <a:lstStyle/>
          <a:p>
            <a:r>
              <a:rPr lang="en-US" dirty="0"/>
              <a:t>Index buffer</a:t>
            </a:r>
          </a:p>
          <a:p>
            <a:pPr lvl="1"/>
            <a:r>
              <a:rPr lang="hu-HU" dirty="0" err="1"/>
              <a:t>array</a:t>
            </a:r>
            <a:r>
              <a:rPr lang="hu-HU" dirty="0"/>
              <a:t> of </a:t>
            </a:r>
            <a:r>
              <a:rPr lang="hu-HU" dirty="0" err="1"/>
              <a:t>integers</a:t>
            </a:r>
            <a:endParaRPr lang="hu-HU" dirty="0"/>
          </a:p>
          <a:p>
            <a:r>
              <a:rPr lang="hu-HU" dirty="0"/>
              <a:t>Indexed </a:t>
            </a:r>
            <a:r>
              <a:rPr lang="hu-HU" dirty="0" err="1"/>
              <a:t>primitive</a:t>
            </a:r>
            <a:endParaRPr lang="hu-HU" dirty="0"/>
          </a:p>
          <a:p>
            <a:pPr lvl="1"/>
            <a:r>
              <a:rPr lang="hu-HU" dirty="0" err="1"/>
              <a:t>vertices</a:t>
            </a:r>
            <a:r>
              <a:rPr lang="hu-HU" dirty="0"/>
              <a:t> </a:t>
            </a:r>
            <a:r>
              <a:rPr lang="hu-HU" dirty="0" err="1"/>
              <a:t>that</a:t>
            </a:r>
            <a:r>
              <a:rPr lang="hu-HU" dirty="0"/>
              <a:t> </a:t>
            </a:r>
            <a:r>
              <a:rPr lang="hu-HU" dirty="0" err="1"/>
              <a:t>belong</a:t>
            </a:r>
            <a:r>
              <a:rPr lang="hu-HU" dirty="0"/>
              <a:t> </a:t>
            </a:r>
            <a:r>
              <a:rPr lang="hu-HU" dirty="0" err="1"/>
              <a:t>to</a:t>
            </a:r>
            <a:r>
              <a:rPr lang="hu-HU" dirty="0"/>
              <a:t> a </a:t>
            </a:r>
            <a:r>
              <a:rPr lang="hu-HU" dirty="0" err="1"/>
              <a:t>triplet</a:t>
            </a:r>
            <a:r>
              <a:rPr lang="hu-HU" dirty="0"/>
              <a:t> of </a:t>
            </a:r>
            <a:r>
              <a:rPr lang="hu-HU" dirty="0" err="1"/>
              <a:t>indices</a:t>
            </a:r>
            <a:r>
              <a:rPr lang="hu-HU" dirty="0"/>
              <a:t> </a:t>
            </a:r>
            <a:r>
              <a:rPr lang="hu-HU" dirty="0" err="1"/>
              <a:t>in</a:t>
            </a:r>
            <a:r>
              <a:rPr lang="hu-HU" dirty="0"/>
              <a:t> </a:t>
            </a:r>
            <a:r>
              <a:rPr lang="hu-HU" dirty="0" err="1"/>
              <a:t>inde</a:t>
            </a:r>
            <a:r>
              <a:rPr lang="en-US"/>
              <a:t>x</a:t>
            </a:r>
            <a:r>
              <a:rPr lang="hu-HU"/>
              <a:t> </a:t>
            </a:r>
            <a:r>
              <a:rPr lang="hu-HU" dirty="0" err="1"/>
              <a:t>buffer</a:t>
            </a:r>
            <a:endParaRPr lang="hu-HU" dirty="0"/>
          </a:p>
        </p:txBody>
      </p:sp>
      <p:sp>
        <p:nvSpPr>
          <p:cNvPr id="4" name="Téglalap 3"/>
          <p:cNvSpPr/>
          <p:nvPr/>
        </p:nvSpPr>
        <p:spPr>
          <a:xfrm>
            <a:off x="89916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IA</a:t>
            </a:r>
            <a:endParaRPr lang="en-US" dirty="0">
              <a:solidFill>
                <a:schemeClr val="tx1"/>
              </a:solidFill>
            </a:endParaRPr>
          </a:p>
        </p:txBody>
      </p:sp>
      <p:cxnSp>
        <p:nvCxnSpPr>
          <p:cNvPr id="5" name="Szögletes összekötő 4"/>
          <p:cNvCxnSpPr>
            <a:endCxn id="4" idx="0"/>
          </p:cNvCxnSpPr>
          <p:nvPr/>
        </p:nvCxnSpPr>
        <p:spPr>
          <a:xfrm rot="5400000">
            <a:off x="9067800" y="31242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6" name="Szögletes összekötő 18"/>
          <p:cNvCxnSpPr>
            <a:stCxn id="4" idx="2"/>
          </p:cNvCxnSpPr>
          <p:nvPr/>
        </p:nvCxnSpPr>
        <p:spPr>
          <a:xfrm rot="5400000">
            <a:off x="8953500" y="422910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Lekerekített téglalap 17"/>
          <p:cNvSpPr/>
          <p:nvPr/>
        </p:nvSpPr>
        <p:spPr>
          <a:xfrm>
            <a:off x="90678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Lekerekített téglalap 18"/>
          <p:cNvSpPr/>
          <p:nvPr/>
        </p:nvSpPr>
        <p:spPr>
          <a:xfrm>
            <a:off x="92202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Lekerekített téglalap 19"/>
          <p:cNvSpPr/>
          <p:nvPr/>
        </p:nvSpPr>
        <p:spPr>
          <a:xfrm>
            <a:off x="9372600" y="259080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Csoportba foglalás 359"/>
          <p:cNvGrpSpPr/>
          <p:nvPr/>
        </p:nvGrpSpPr>
        <p:grpSpPr>
          <a:xfrm>
            <a:off x="8991600" y="2133600"/>
            <a:ext cx="609600" cy="152400"/>
            <a:chOff x="3200400" y="5638800"/>
            <a:chExt cx="609600" cy="152400"/>
          </a:xfrm>
        </p:grpSpPr>
        <p:sp>
          <p:nvSpPr>
            <p:cNvPr id="22" name="Ellipszis 21"/>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llipszis 22"/>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Ellipszis 23"/>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Ellipszis 24"/>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 name="Group 25"/>
          <p:cNvGrpSpPr/>
          <p:nvPr/>
        </p:nvGrpSpPr>
        <p:grpSpPr>
          <a:xfrm>
            <a:off x="8991600" y="4655071"/>
            <a:ext cx="595418" cy="595857"/>
            <a:chOff x="3414214" y="4455802"/>
            <a:chExt cx="595418" cy="595857"/>
          </a:xfrm>
        </p:grpSpPr>
        <p:sp>
          <p:nvSpPr>
            <p:cNvPr id="27"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04039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Primitive</a:t>
            </a:r>
            <a:r>
              <a:rPr lang="hu-HU" dirty="0"/>
              <a:t> </a:t>
            </a:r>
            <a:r>
              <a:rPr lang="hu-HU" dirty="0" err="1"/>
              <a:t>topology</a:t>
            </a:r>
            <a:r>
              <a:rPr lang="en-US" dirty="0"/>
              <a:t> (essential examples)</a:t>
            </a:r>
          </a:p>
        </p:txBody>
      </p:sp>
      <p:sp>
        <p:nvSpPr>
          <p:cNvPr id="1026" name="AutoShape 2" descr="Diagram of vertex ordering for primitive type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cstate="print"/>
          <a:srcRect/>
          <a:stretch>
            <a:fillRect/>
          </a:stretch>
        </p:blipFill>
        <p:spPr bwMode="auto">
          <a:xfrm>
            <a:off x="2209800" y="1447800"/>
            <a:ext cx="7666383" cy="990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86001" y="3124200"/>
            <a:ext cx="7989405" cy="9906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2209800" y="4483510"/>
            <a:ext cx="7620000" cy="1536290"/>
          </a:xfrm>
          <a:prstGeom prst="rect">
            <a:avLst/>
          </a:prstGeom>
          <a:noFill/>
          <a:ln w="9525">
            <a:noFill/>
            <a:miter lim="800000"/>
            <a:headEnd/>
            <a:tailEnd/>
          </a:ln>
        </p:spPr>
      </p:pic>
      <p:sp>
        <p:nvSpPr>
          <p:cNvPr id="3" name="TextBox 2"/>
          <p:cNvSpPr txBox="1"/>
          <p:nvPr/>
        </p:nvSpPr>
        <p:spPr>
          <a:xfrm>
            <a:off x="1831975" y="1672635"/>
            <a:ext cx="2218877" cy="584775"/>
          </a:xfrm>
          <a:prstGeom prst="rect">
            <a:avLst/>
          </a:prstGeom>
          <a:solidFill>
            <a:schemeClr val="bg1"/>
          </a:solidFill>
        </p:spPr>
        <p:txBody>
          <a:bodyPr wrap="none" rtlCol="0">
            <a:spAutoFit/>
          </a:bodyPr>
          <a:lstStyle/>
          <a:p>
            <a:r>
              <a:rPr lang="hu-HU" sz="3200" dirty="0">
                <a:latin typeface="Consolas" panose="020B0609020204030204" pitchFamily="49" charset="0"/>
                <a:cs typeface="Consolas" panose="020B0609020204030204" pitchFamily="49" charset="0"/>
              </a:rPr>
              <a:t>GL</a:t>
            </a:r>
            <a:r>
              <a:rPr lang="en-US" sz="3200" dirty="0">
                <a:latin typeface="Consolas" panose="020B0609020204030204" pitchFamily="49" charset="0"/>
                <a:cs typeface="Consolas" panose="020B0609020204030204" pitchFamily="49" charset="0"/>
              </a:rPr>
              <a:t>_POINTS</a:t>
            </a:r>
          </a:p>
        </p:txBody>
      </p:sp>
      <p:sp>
        <p:nvSpPr>
          <p:cNvPr id="8" name="TextBox 7"/>
          <p:cNvSpPr txBox="1"/>
          <p:nvPr/>
        </p:nvSpPr>
        <p:spPr>
          <a:xfrm>
            <a:off x="1869908" y="3187725"/>
            <a:ext cx="1992853" cy="584775"/>
          </a:xfrm>
          <a:prstGeom prst="rect">
            <a:avLst/>
          </a:prstGeom>
          <a:solidFill>
            <a:schemeClr val="bg1"/>
          </a:solidFill>
        </p:spPr>
        <p:txBody>
          <a:bodyPr wrap="none" rtlCol="0">
            <a:spAutoFit/>
          </a:bodyPr>
          <a:lstStyle/>
          <a:p>
            <a:r>
              <a:rPr lang="hu-HU" sz="3200" dirty="0">
                <a:latin typeface="Consolas" panose="020B0609020204030204" pitchFamily="49" charset="0"/>
                <a:cs typeface="Consolas" panose="020B0609020204030204" pitchFamily="49" charset="0"/>
              </a:rPr>
              <a:t>GL</a:t>
            </a:r>
            <a:r>
              <a:rPr lang="en-US" sz="3200" dirty="0">
                <a:latin typeface="Consolas" panose="020B0609020204030204" pitchFamily="49" charset="0"/>
                <a:cs typeface="Consolas" panose="020B0609020204030204" pitchFamily="49" charset="0"/>
              </a:rPr>
              <a:t>_LINES</a:t>
            </a:r>
          </a:p>
        </p:txBody>
      </p:sp>
      <p:sp>
        <p:nvSpPr>
          <p:cNvPr id="9" name="TextBox 8"/>
          <p:cNvSpPr txBox="1"/>
          <p:nvPr/>
        </p:nvSpPr>
        <p:spPr>
          <a:xfrm>
            <a:off x="1376183" y="5115565"/>
            <a:ext cx="2896947" cy="584775"/>
          </a:xfrm>
          <a:prstGeom prst="rect">
            <a:avLst/>
          </a:prstGeom>
          <a:solidFill>
            <a:schemeClr val="bg1"/>
          </a:solidFill>
        </p:spPr>
        <p:txBody>
          <a:bodyPr wrap="none" rtlCol="0">
            <a:spAutoFit/>
          </a:bodyPr>
          <a:lstStyle/>
          <a:p>
            <a:r>
              <a:rPr lang="hu-HU" sz="3200" dirty="0">
                <a:latin typeface="Consolas" panose="020B0609020204030204" pitchFamily="49" charset="0"/>
                <a:cs typeface="Consolas" panose="020B0609020204030204" pitchFamily="49" charset="0"/>
              </a:rPr>
              <a:t>GL</a:t>
            </a:r>
            <a:r>
              <a:rPr lang="en-US" sz="3200" dirty="0">
                <a:latin typeface="Consolas" panose="020B0609020204030204" pitchFamily="49" charset="0"/>
                <a:cs typeface="Consolas" panose="020B0609020204030204" pitchFamily="49" charset="0"/>
              </a:rPr>
              <a:t>_TRIANGLES</a:t>
            </a:r>
          </a:p>
        </p:txBody>
      </p:sp>
    </p:spTree>
    <p:extLst>
      <p:ext uri="{BB962C8B-B14F-4D97-AF65-F5344CB8AC3E}">
        <p14:creationId xmlns:p14="http://schemas.microsoft.com/office/powerpoint/2010/main" val="395192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Ras</a:t>
            </a:r>
            <a:r>
              <a:rPr lang="en-US" dirty="0" err="1"/>
              <a:t>terizer</a:t>
            </a:r>
            <a:r>
              <a:rPr lang="hu-HU" dirty="0"/>
              <a:t>: </a:t>
            </a:r>
            <a:r>
              <a:rPr lang="en-US" dirty="0"/>
              <a:t>back-face culling</a:t>
            </a:r>
          </a:p>
        </p:txBody>
      </p:sp>
      <p:sp>
        <p:nvSpPr>
          <p:cNvPr id="3" name="Tartalom helye 2"/>
          <p:cNvSpPr>
            <a:spLocks noGrp="1"/>
          </p:cNvSpPr>
          <p:nvPr>
            <p:ph idx="1"/>
          </p:nvPr>
        </p:nvSpPr>
        <p:spPr/>
        <p:txBody>
          <a:bodyPr/>
          <a:lstStyle/>
          <a:p>
            <a:r>
              <a:rPr lang="en-US" dirty="0"/>
              <a:t>throw away triangles based on winding (vertices appear clockwise or counter-clockwise)</a:t>
            </a:r>
            <a:endParaRPr lang="hu-HU" dirty="0"/>
          </a:p>
          <a:p>
            <a:r>
              <a:rPr lang="en-US" dirty="0"/>
              <a:t>if our model (as specified by the index buffer) has consistent winding, we can cull back-faces</a:t>
            </a:r>
            <a:endParaRPr lang="hu-HU" dirty="0"/>
          </a:p>
          <a:p>
            <a:pPr lvl="1"/>
            <a:r>
              <a:rPr lang="en-US" dirty="0"/>
              <a:t>inside faces are never seen for a polyhedron</a:t>
            </a:r>
          </a:p>
          <a:p>
            <a:endParaRPr lang="en-US" dirty="0"/>
          </a:p>
        </p:txBody>
      </p:sp>
    </p:spTree>
    <p:extLst>
      <p:ext uri="{BB962C8B-B14F-4D97-AF65-F5344CB8AC3E}">
        <p14:creationId xmlns:p14="http://schemas.microsoft.com/office/powerpoint/2010/main" val="52473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Rasterizer: clipping</a:t>
            </a:r>
          </a:p>
        </p:txBody>
      </p:sp>
      <p:sp>
        <p:nvSpPr>
          <p:cNvPr id="3" name="Tartalom helye 2"/>
          <p:cNvSpPr>
            <a:spLocks noGrp="1"/>
          </p:cNvSpPr>
          <p:nvPr>
            <p:ph idx="1"/>
          </p:nvPr>
        </p:nvSpPr>
        <p:spPr/>
        <p:txBody>
          <a:bodyPr>
            <a:normAutofit/>
          </a:bodyPr>
          <a:lstStyle/>
          <a:p>
            <a:r>
              <a:rPr lang="en-US" dirty="0"/>
              <a:t>clip away parts not on screen</a:t>
            </a:r>
          </a:p>
          <a:p>
            <a:r>
              <a:rPr lang="en-US" dirty="0"/>
              <a:t>also clip away parts too near or too far</a:t>
            </a:r>
          </a:p>
          <a:p>
            <a:pPr lvl="1"/>
            <a:r>
              <a:rPr lang="en-US" dirty="0"/>
              <a:t>this will be needed for 3D occlusions (z-buffering works for finite range)</a:t>
            </a:r>
            <a:endParaRPr lang="hu-HU" dirty="0"/>
          </a:p>
          <a:p>
            <a:r>
              <a:rPr lang="en-US" dirty="0"/>
              <a:t>clip to screen space box</a:t>
            </a:r>
            <a:endParaRPr lang="hu-HU" dirty="0"/>
          </a:p>
          <a:p>
            <a:pPr lvl="1"/>
            <a:r>
              <a:rPr lang="en-US" dirty="0"/>
              <a:t>[-1, -1, -1] [1, 1, 1]</a:t>
            </a:r>
            <a:endParaRPr lang="en-US" dirty="0">
              <a:solidFill>
                <a:schemeClr val="hlink"/>
              </a:solidFill>
            </a:endParaRPr>
          </a:p>
        </p:txBody>
      </p:sp>
    </p:spTree>
    <p:extLst>
      <p:ext uri="{BB962C8B-B14F-4D97-AF65-F5344CB8AC3E}">
        <p14:creationId xmlns:p14="http://schemas.microsoft.com/office/powerpoint/2010/main" val="9359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Ras</a:t>
            </a:r>
            <a:r>
              <a:rPr lang="en-US" dirty="0" err="1"/>
              <a:t>terization</a:t>
            </a:r>
            <a:endParaRPr lang="en-US" dirty="0"/>
          </a:p>
        </p:txBody>
      </p:sp>
      <p:sp>
        <p:nvSpPr>
          <p:cNvPr id="3" name="Tartalom helye 2"/>
          <p:cNvSpPr>
            <a:spLocks noGrp="1"/>
          </p:cNvSpPr>
          <p:nvPr>
            <p:ph idx="1"/>
          </p:nvPr>
        </p:nvSpPr>
        <p:spPr>
          <a:xfrm>
            <a:off x="838200" y="1825625"/>
            <a:ext cx="7966112" cy="4351338"/>
          </a:xfrm>
        </p:spPr>
        <p:txBody>
          <a:bodyPr/>
          <a:lstStyle/>
          <a:p>
            <a:r>
              <a:rPr lang="hu-HU" dirty="0" err="1"/>
              <a:t>viewport</a:t>
            </a:r>
            <a:r>
              <a:rPr lang="hu-HU" dirty="0"/>
              <a:t> </a:t>
            </a:r>
            <a:r>
              <a:rPr lang="en-US" dirty="0"/>
              <a:t>transformation</a:t>
            </a:r>
            <a:r>
              <a:rPr lang="hu-HU" dirty="0"/>
              <a:t>: </a:t>
            </a:r>
            <a:r>
              <a:rPr lang="en-US" dirty="0"/>
              <a:t>get </a:t>
            </a:r>
            <a:r>
              <a:rPr lang="hu-HU" dirty="0"/>
              <a:t>pixel </a:t>
            </a:r>
            <a:r>
              <a:rPr lang="en-US" dirty="0"/>
              <a:t>coordinates</a:t>
            </a:r>
            <a:endParaRPr lang="hu-HU" dirty="0"/>
          </a:p>
          <a:p>
            <a:r>
              <a:rPr lang="en-US" dirty="0"/>
              <a:t>linear interpolation</a:t>
            </a:r>
            <a:endParaRPr lang="hu-HU" dirty="0"/>
          </a:p>
          <a:p>
            <a:pPr lvl="1"/>
            <a:r>
              <a:rPr lang="en-US" dirty="0"/>
              <a:t>interpolate all </a:t>
            </a:r>
            <a:r>
              <a:rPr lang="hu-HU" dirty="0" err="1"/>
              <a:t>vertex</a:t>
            </a:r>
            <a:r>
              <a:rPr lang="hu-HU" dirty="0"/>
              <a:t> output </a:t>
            </a:r>
            <a:r>
              <a:rPr lang="en-US" dirty="0"/>
              <a:t>data </a:t>
            </a:r>
            <a:r>
              <a:rPr lang="hu-HU" dirty="0"/>
              <a:t>(</a:t>
            </a:r>
            <a:r>
              <a:rPr lang="en-US" dirty="0"/>
              <a:t>except for position</a:t>
            </a:r>
            <a:r>
              <a:rPr lang="hu-HU" dirty="0"/>
              <a:t>)</a:t>
            </a:r>
            <a:r>
              <a:rPr lang="en-US" dirty="0"/>
              <a:t> for every output fragment</a:t>
            </a:r>
          </a:p>
          <a:p>
            <a:pPr lvl="1"/>
            <a:r>
              <a:rPr lang="en-US" dirty="0"/>
              <a:t>launch a fragment </a:t>
            </a:r>
            <a:r>
              <a:rPr lang="en-US" dirty="0" err="1"/>
              <a:t>shader</a:t>
            </a:r>
            <a:r>
              <a:rPr lang="en-US" dirty="0"/>
              <a:t> for every fragment with interpolated data as parameters</a:t>
            </a:r>
          </a:p>
          <a:p>
            <a:endParaRPr lang="en-US" dirty="0"/>
          </a:p>
        </p:txBody>
      </p:sp>
      <p:sp>
        <p:nvSpPr>
          <p:cNvPr id="4" name="Téglalap 3"/>
          <p:cNvSpPr/>
          <p:nvPr/>
        </p:nvSpPr>
        <p:spPr>
          <a:xfrm>
            <a:off x="9144000" y="3581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RS</a:t>
            </a:r>
            <a:endParaRPr lang="en-US" dirty="0">
              <a:solidFill>
                <a:schemeClr val="tx1"/>
              </a:solidFill>
            </a:endParaRPr>
          </a:p>
        </p:txBody>
      </p:sp>
      <p:cxnSp>
        <p:nvCxnSpPr>
          <p:cNvPr id="10" name="Szögletes összekötő 9"/>
          <p:cNvCxnSpPr/>
          <p:nvPr/>
        </p:nvCxnSpPr>
        <p:spPr>
          <a:xfrm rot="5400000">
            <a:off x="9297194" y="3428206"/>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Téglalap 10"/>
          <p:cNvSpPr/>
          <p:nvPr/>
        </p:nvSpPr>
        <p:spPr>
          <a:xfrm>
            <a:off x="9372600" y="4648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églalap 11"/>
          <p:cNvSpPr/>
          <p:nvPr/>
        </p:nvSpPr>
        <p:spPr>
          <a:xfrm>
            <a:off x="9448800" y="47244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églalap 12"/>
          <p:cNvSpPr/>
          <p:nvPr/>
        </p:nvSpPr>
        <p:spPr>
          <a:xfrm>
            <a:off x="9372600" y="47244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églalap 13"/>
          <p:cNvSpPr/>
          <p:nvPr/>
        </p:nvSpPr>
        <p:spPr>
          <a:xfrm>
            <a:off x="92964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églalap 14"/>
          <p:cNvSpPr/>
          <p:nvPr/>
        </p:nvSpPr>
        <p:spPr>
          <a:xfrm>
            <a:off x="93726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églalap 15"/>
          <p:cNvSpPr/>
          <p:nvPr/>
        </p:nvSpPr>
        <p:spPr>
          <a:xfrm>
            <a:off x="94488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églalap 16"/>
          <p:cNvSpPr/>
          <p:nvPr/>
        </p:nvSpPr>
        <p:spPr>
          <a:xfrm>
            <a:off x="9525000" y="48006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églalap 17"/>
          <p:cNvSpPr/>
          <p:nvPr/>
        </p:nvSpPr>
        <p:spPr>
          <a:xfrm>
            <a:off x="94488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églalap 18"/>
          <p:cNvSpPr/>
          <p:nvPr/>
        </p:nvSpPr>
        <p:spPr>
          <a:xfrm>
            <a:off x="93726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églalap 19"/>
          <p:cNvSpPr/>
          <p:nvPr/>
        </p:nvSpPr>
        <p:spPr>
          <a:xfrm>
            <a:off x="92964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églalap 20"/>
          <p:cNvSpPr/>
          <p:nvPr/>
        </p:nvSpPr>
        <p:spPr>
          <a:xfrm>
            <a:off x="92964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églalap 21"/>
          <p:cNvSpPr/>
          <p:nvPr/>
        </p:nvSpPr>
        <p:spPr>
          <a:xfrm>
            <a:off x="92202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églalap 22"/>
          <p:cNvSpPr/>
          <p:nvPr/>
        </p:nvSpPr>
        <p:spPr>
          <a:xfrm>
            <a:off x="96012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églalap 23"/>
          <p:cNvSpPr/>
          <p:nvPr/>
        </p:nvSpPr>
        <p:spPr>
          <a:xfrm>
            <a:off x="94488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églalap 24"/>
          <p:cNvSpPr/>
          <p:nvPr/>
        </p:nvSpPr>
        <p:spPr>
          <a:xfrm>
            <a:off x="9372600" y="49530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églalap 25"/>
          <p:cNvSpPr/>
          <p:nvPr/>
        </p:nvSpPr>
        <p:spPr>
          <a:xfrm>
            <a:off x="9525000" y="48768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églalap 26"/>
          <p:cNvSpPr/>
          <p:nvPr/>
        </p:nvSpPr>
        <p:spPr>
          <a:xfrm>
            <a:off x="9296400" y="5029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églalap 27"/>
          <p:cNvSpPr/>
          <p:nvPr/>
        </p:nvSpPr>
        <p:spPr>
          <a:xfrm>
            <a:off x="9220200" y="502920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zögletes összekötő 18"/>
          <p:cNvCxnSpPr/>
          <p:nvPr/>
        </p:nvCxnSpPr>
        <p:spPr>
          <a:xfrm rot="5400000">
            <a:off x="9220994" y="434260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158182" y="2649515"/>
            <a:ext cx="595418" cy="595857"/>
            <a:chOff x="3414214" y="4455802"/>
            <a:chExt cx="595418" cy="595857"/>
          </a:xfrm>
        </p:grpSpPr>
        <p:sp>
          <p:nvSpPr>
            <p:cNvPr id="31"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99587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Fragment</a:t>
            </a:r>
            <a:r>
              <a:rPr lang="hu-HU" dirty="0"/>
              <a:t> </a:t>
            </a:r>
            <a:r>
              <a:rPr lang="hu-HU" dirty="0" err="1"/>
              <a:t>shader</a:t>
            </a:r>
            <a:endParaRPr lang="en-US" dirty="0"/>
          </a:p>
        </p:txBody>
      </p:sp>
      <p:sp>
        <p:nvSpPr>
          <p:cNvPr id="3" name="Tartalom helye 2"/>
          <p:cNvSpPr>
            <a:spLocks noGrp="1"/>
          </p:cNvSpPr>
          <p:nvPr>
            <p:ph idx="1"/>
          </p:nvPr>
        </p:nvSpPr>
        <p:spPr/>
        <p:txBody>
          <a:bodyPr/>
          <a:lstStyle/>
          <a:p>
            <a:r>
              <a:rPr lang="en-US" dirty="0"/>
              <a:t>input data</a:t>
            </a:r>
            <a:endParaRPr lang="hu-HU" dirty="0"/>
          </a:p>
          <a:p>
            <a:pPr lvl="1"/>
            <a:r>
              <a:rPr lang="hu-HU" dirty="0" err="1"/>
              <a:t>vertex</a:t>
            </a:r>
            <a:r>
              <a:rPr lang="hu-HU" dirty="0"/>
              <a:t> </a:t>
            </a:r>
            <a:r>
              <a:rPr lang="hu-HU" dirty="0" err="1"/>
              <a:t>shader</a:t>
            </a:r>
            <a:r>
              <a:rPr lang="hu-HU" dirty="0"/>
              <a:t> </a:t>
            </a:r>
            <a:r>
              <a:rPr lang="en-US" dirty="0"/>
              <a:t>outputs, interpolated</a:t>
            </a:r>
            <a:endParaRPr lang="hu-HU" dirty="0"/>
          </a:p>
          <a:p>
            <a:pPr lvl="1"/>
            <a:r>
              <a:rPr lang="en-US" dirty="0"/>
              <a:t>pixel coordinates</a:t>
            </a:r>
            <a:endParaRPr lang="hu-HU" dirty="0"/>
          </a:p>
          <a:p>
            <a:r>
              <a:rPr lang="en-US" dirty="0"/>
              <a:t>output data</a:t>
            </a:r>
            <a:endParaRPr lang="hu-HU" dirty="0"/>
          </a:p>
          <a:p>
            <a:pPr lvl="1"/>
            <a:r>
              <a:rPr lang="hu-HU" dirty="0"/>
              <a:t>pixel </a:t>
            </a:r>
            <a:r>
              <a:rPr lang="en-US" dirty="0"/>
              <a:t>color</a:t>
            </a:r>
            <a:r>
              <a:rPr lang="hu-HU" dirty="0"/>
              <a:t> </a:t>
            </a:r>
            <a:r>
              <a:rPr lang="en-US" dirty="0"/>
              <a:t>[RGBA]</a:t>
            </a:r>
          </a:p>
        </p:txBody>
      </p:sp>
      <p:sp>
        <p:nvSpPr>
          <p:cNvPr id="4" name="Téglalap 3"/>
          <p:cNvSpPr/>
          <p:nvPr/>
        </p:nvSpPr>
        <p:spPr>
          <a:xfrm>
            <a:off x="8915400" y="289560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PS</a:t>
            </a:r>
            <a:endParaRPr lang="en-US" dirty="0">
              <a:solidFill>
                <a:schemeClr val="tx1"/>
              </a:solidFill>
            </a:endParaRPr>
          </a:p>
        </p:txBody>
      </p:sp>
      <p:sp>
        <p:nvSpPr>
          <p:cNvPr id="5" name="Téglalap 4"/>
          <p:cNvSpPr/>
          <p:nvPr/>
        </p:nvSpPr>
        <p:spPr>
          <a:xfrm>
            <a:off x="9067800" y="2133600"/>
            <a:ext cx="3048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zögletes összekötő 5"/>
          <p:cNvCxnSpPr>
            <a:stCxn id="5" idx="2"/>
          </p:cNvCxnSpPr>
          <p:nvPr/>
        </p:nvCxnSpPr>
        <p:spPr>
          <a:xfrm rot="5400000">
            <a:off x="8991600" y="26670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 name="Szögletes összekötő 18"/>
          <p:cNvCxnSpPr/>
          <p:nvPr/>
        </p:nvCxnSpPr>
        <p:spPr>
          <a:xfrm rot="5400000">
            <a:off x="8992394" y="365680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Téglalap 7"/>
          <p:cNvSpPr/>
          <p:nvPr/>
        </p:nvSpPr>
        <p:spPr>
          <a:xfrm>
            <a:off x="9067800" y="396240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713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Output merger</a:t>
            </a:r>
          </a:p>
        </p:txBody>
      </p:sp>
      <p:sp>
        <p:nvSpPr>
          <p:cNvPr id="3" name="Tartalom helye 2"/>
          <p:cNvSpPr>
            <a:spLocks noGrp="1"/>
          </p:cNvSpPr>
          <p:nvPr>
            <p:ph idx="1"/>
          </p:nvPr>
        </p:nvSpPr>
        <p:spPr/>
        <p:txBody>
          <a:bodyPr/>
          <a:lstStyle/>
          <a:p>
            <a:r>
              <a:rPr lang="en-US" dirty="0"/>
              <a:t>target</a:t>
            </a:r>
            <a:r>
              <a:rPr lang="hu-HU" dirty="0"/>
              <a:t>: </a:t>
            </a:r>
            <a:r>
              <a:rPr lang="hu-HU" dirty="0" err="1"/>
              <a:t>frame</a:t>
            </a:r>
            <a:r>
              <a:rPr lang="hu-HU" dirty="0"/>
              <a:t> </a:t>
            </a:r>
            <a:r>
              <a:rPr lang="hu-HU" dirty="0" err="1"/>
              <a:t>buffer</a:t>
            </a:r>
            <a:endParaRPr lang="en-US" dirty="0"/>
          </a:p>
          <a:p>
            <a:r>
              <a:rPr lang="en-US" dirty="0"/>
              <a:t>blending</a:t>
            </a:r>
            <a:endParaRPr lang="hu-HU" dirty="0"/>
          </a:p>
          <a:p>
            <a:pPr lvl="1"/>
            <a:r>
              <a:rPr lang="en-US" dirty="0"/>
              <a:t>mix fragment color with target pixel color</a:t>
            </a:r>
          </a:p>
          <a:p>
            <a:pPr lvl="1"/>
            <a:r>
              <a:rPr lang="en-US" dirty="0"/>
              <a:t>can use alpha from fragment </a:t>
            </a:r>
            <a:r>
              <a:rPr lang="en-US" dirty="0" err="1"/>
              <a:t>shader</a:t>
            </a:r>
            <a:r>
              <a:rPr lang="en-US" dirty="0"/>
              <a:t> for weighting</a:t>
            </a:r>
          </a:p>
          <a:p>
            <a:endParaRPr lang="en-US" dirty="0"/>
          </a:p>
        </p:txBody>
      </p:sp>
      <p:sp>
        <p:nvSpPr>
          <p:cNvPr id="4" name="Téglalap 3"/>
          <p:cNvSpPr/>
          <p:nvPr/>
        </p:nvSpPr>
        <p:spPr>
          <a:xfrm>
            <a:off x="7848600" y="3810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OM</a:t>
            </a:r>
            <a:endParaRPr lang="en-US" dirty="0">
              <a:solidFill>
                <a:schemeClr val="tx1"/>
              </a:solidFill>
            </a:endParaRPr>
          </a:p>
        </p:txBody>
      </p:sp>
      <p:sp>
        <p:nvSpPr>
          <p:cNvPr id="5" name="Téglalap 4"/>
          <p:cNvSpPr/>
          <p:nvPr/>
        </p:nvSpPr>
        <p:spPr>
          <a:xfrm>
            <a:off x="8001000" y="304800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zögletes összekötő 5"/>
          <p:cNvCxnSpPr>
            <a:stCxn id="5" idx="2"/>
            <a:endCxn id="4" idx="0"/>
          </p:cNvCxnSpPr>
          <p:nvPr/>
        </p:nvCxnSpPr>
        <p:spPr>
          <a:xfrm rot="5400000">
            <a:off x="7924800" y="35814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Téglalap 6"/>
          <p:cNvSpPr/>
          <p:nvPr/>
        </p:nvSpPr>
        <p:spPr>
          <a:xfrm>
            <a:off x="8001000" y="487680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zögletes összekötő 18"/>
          <p:cNvCxnSpPr>
            <a:stCxn id="7" idx="3"/>
            <a:endCxn id="4" idx="3"/>
          </p:cNvCxnSpPr>
          <p:nvPr/>
        </p:nvCxnSpPr>
        <p:spPr>
          <a:xfrm flipV="1">
            <a:off x="8305800" y="407670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zögletes összekötő 18"/>
          <p:cNvCxnSpPr>
            <a:stCxn id="4" idx="2"/>
            <a:endCxn id="7" idx="0"/>
          </p:cNvCxnSpPr>
          <p:nvPr/>
        </p:nvCxnSpPr>
        <p:spPr>
          <a:xfrm rot="5400000">
            <a:off x="7886700" y="461010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0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ecx.images-amazon.com/images/I/51iNIbfhZdL._SX334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06" y="78272"/>
            <a:ext cx="4488143" cy="66654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7751" y="695325"/>
            <a:ext cx="6753224" cy="5262979"/>
          </a:xfrm>
          <a:prstGeom prst="rect">
            <a:avLst/>
          </a:prstGeom>
          <a:noFill/>
        </p:spPr>
        <p:txBody>
          <a:bodyPr wrap="square" rtlCol="0">
            <a:spAutoFit/>
          </a:bodyPr>
          <a:lstStyle/>
          <a:p>
            <a:r>
              <a:rPr lang="en-US" sz="2400" dirty="0">
                <a:latin typeface="Whipsmart" panose="020B0502030203050204" pitchFamily="34" charset="0"/>
              </a:rPr>
              <a:t>“</a:t>
            </a:r>
          </a:p>
          <a:p>
            <a:r>
              <a:rPr lang="en-US" sz="2400" dirty="0">
                <a:latin typeface="Whipsmart" panose="020B0502030203050204" pitchFamily="34" charset="0"/>
              </a:rPr>
              <a:t>This is the story of the Going Home.</a:t>
            </a:r>
          </a:p>
          <a:p>
            <a:r>
              <a:rPr lang="en-US" sz="2400" dirty="0">
                <a:latin typeface="Whipsmart" panose="020B0502030203050204" pitchFamily="34" charset="0"/>
              </a:rPr>
              <a:t>This is the story of the Critical Path.</a:t>
            </a:r>
          </a:p>
          <a:p>
            <a:r>
              <a:rPr lang="en-US" sz="2400" dirty="0">
                <a:latin typeface="Whipsmart" panose="020B0502030203050204" pitchFamily="34" charset="0"/>
              </a:rPr>
              <a:t>This is the story of the truck roaring through the sleeping city and out into the country lanes, smashing through streetlamps and swinging from side to side and shattering shop windows and rolling to a halt when the police chased it. And when the baffled men went back to their car to report </a:t>
            </a:r>
            <a:r>
              <a:rPr lang="en-US" sz="2400" i="1" dirty="0">
                <a:latin typeface="Whipsmart" panose="020B0502030203050204" pitchFamily="34" charset="0"/>
              </a:rPr>
              <a:t>Listen, will you, listen? There isn't anyone driving it!</a:t>
            </a:r>
            <a:r>
              <a:rPr lang="en-US" sz="2400" dirty="0">
                <a:latin typeface="Whipsmart" panose="020B0502030203050204" pitchFamily="34" charset="0"/>
              </a:rPr>
              <a:t>, it became the story of the truck that started up again, rolled away from the astonished men, and vanished into the night.</a:t>
            </a:r>
          </a:p>
          <a:p>
            <a:r>
              <a:rPr lang="en-US" sz="2400" dirty="0">
                <a:latin typeface="Whipsmart" panose="020B0502030203050204" pitchFamily="34" charset="0"/>
              </a:rPr>
              <a:t>							”</a:t>
            </a:r>
          </a:p>
          <a:p>
            <a:endParaRPr lang="en-US" sz="2400" dirty="0">
              <a:latin typeface="Whipsmart" panose="020B0502030203050204" pitchFamily="34" charset="0"/>
            </a:endParaRPr>
          </a:p>
        </p:txBody>
      </p:sp>
    </p:spTree>
    <p:extLst>
      <p:ext uri="{BB962C8B-B14F-4D97-AF65-F5344CB8AC3E}">
        <p14:creationId xmlns:p14="http://schemas.microsoft.com/office/powerpoint/2010/main" val="189951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Comparison</a:t>
            </a:r>
          </a:p>
        </p:txBody>
      </p:sp>
      <p:sp>
        <p:nvSpPr>
          <p:cNvPr id="4" name="Text Placeholder 3"/>
          <p:cNvSpPr>
            <a:spLocks noGrp="1"/>
          </p:cNvSpPr>
          <p:nvPr>
            <p:ph type="body" idx="1"/>
          </p:nvPr>
        </p:nvSpPr>
        <p:spPr/>
        <p:txBody>
          <a:bodyPr/>
          <a:lstStyle/>
          <a:p>
            <a:r>
              <a:rPr lang="en-US" dirty="0" err="1"/>
              <a:t>Nomes</a:t>
            </a:r>
            <a:endParaRPr lang="en-US" dirty="0"/>
          </a:p>
        </p:txBody>
      </p:sp>
      <p:sp>
        <p:nvSpPr>
          <p:cNvPr id="5" name="Content Placeholder 4"/>
          <p:cNvSpPr>
            <a:spLocks noGrp="1"/>
          </p:cNvSpPr>
          <p:nvPr>
            <p:ph sz="half" idx="2"/>
          </p:nvPr>
        </p:nvSpPr>
        <p:spPr/>
        <p:txBody>
          <a:bodyPr/>
          <a:lstStyle/>
          <a:p>
            <a:r>
              <a:rPr lang="en-US" dirty="0"/>
              <a:t>pretty small (6’’)</a:t>
            </a:r>
          </a:p>
          <a:p>
            <a:r>
              <a:rPr lang="en-US" dirty="0"/>
              <a:t>strength: numbers</a:t>
            </a:r>
          </a:p>
          <a:p>
            <a:pPr lvl="1"/>
            <a:r>
              <a:rPr lang="en-US" dirty="0"/>
              <a:t>there are thousands!!!</a:t>
            </a:r>
          </a:p>
          <a:p>
            <a:pPr lvl="1"/>
            <a:endParaRPr lang="en-US" dirty="0"/>
          </a:p>
          <a:p>
            <a:r>
              <a:rPr lang="en-US" dirty="0"/>
              <a:t>weakness: quarrelling</a:t>
            </a:r>
          </a:p>
          <a:p>
            <a:pPr lvl="1"/>
            <a:r>
              <a:rPr lang="en-US" dirty="0"/>
              <a:t>work</a:t>
            </a:r>
            <a:r>
              <a:rPr lang="hu-HU" dirty="0"/>
              <a:t>ing</a:t>
            </a:r>
            <a:r>
              <a:rPr lang="en-US" dirty="0"/>
              <a:t> at odds</a:t>
            </a:r>
          </a:p>
          <a:p>
            <a:pPr lvl="1"/>
            <a:r>
              <a:rPr lang="en-US" dirty="0"/>
              <a:t>need common leadership</a:t>
            </a:r>
          </a:p>
          <a:p>
            <a:endParaRPr lang="en-US" dirty="0"/>
          </a:p>
        </p:txBody>
      </p:sp>
      <p:sp>
        <p:nvSpPr>
          <p:cNvPr id="6" name="Text Placeholder 5"/>
          <p:cNvSpPr>
            <a:spLocks noGrp="1"/>
          </p:cNvSpPr>
          <p:nvPr>
            <p:ph type="body" sz="quarter" idx="3"/>
          </p:nvPr>
        </p:nvSpPr>
        <p:spPr/>
        <p:txBody>
          <a:bodyPr/>
          <a:lstStyle/>
          <a:p>
            <a:r>
              <a:rPr lang="en-US" dirty="0"/>
              <a:t>GPU cores</a:t>
            </a:r>
          </a:p>
        </p:txBody>
      </p:sp>
      <p:sp>
        <p:nvSpPr>
          <p:cNvPr id="7" name="Content Placeholder 6"/>
          <p:cNvSpPr>
            <a:spLocks noGrp="1"/>
          </p:cNvSpPr>
          <p:nvPr>
            <p:ph sz="quarter" idx="4"/>
          </p:nvPr>
        </p:nvSpPr>
        <p:spPr/>
        <p:txBody>
          <a:bodyPr/>
          <a:lstStyle/>
          <a:p>
            <a:r>
              <a:rPr lang="en-US" dirty="0"/>
              <a:t>pretty small</a:t>
            </a:r>
          </a:p>
          <a:p>
            <a:r>
              <a:rPr lang="en-US" dirty="0"/>
              <a:t>strength: numbers</a:t>
            </a:r>
          </a:p>
          <a:p>
            <a:pPr lvl="1"/>
            <a:r>
              <a:rPr lang="en-US" dirty="0"/>
              <a:t>thousands on a card</a:t>
            </a:r>
          </a:p>
          <a:p>
            <a:pPr lvl="1"/>
            <a:r>
              <a:rPr lang="en-US" dirty="0"/>
              <a:t>also good at math</a:t>
            </a:r>
          </a:p>
          <a:p>
            <a:r>
              <a:rPr lang="en-US" dirty="0"/>
              <a:t>weakness: all must do the same thing (or be idle)</a:t>
            </a:r>
          </a:p>
          <a:p>
            <a:pPr lvl="1"/>
            <a:r>
              <a:rPr lang="en-US" dirty="0"/>
              <a:t>need common leadership</a:t>
            </a:r>
          </a:p>
        </p:txBody>
      </p:sp>
    </p:spTree>
    <p:extLst>
      <p:ext uri="{BB962C8B-B14F-4D97-AF65-F5344CB8AC3E}">
        <p14:creationId xmlns:p14="http://schemas.microsoft.com/office/powerpoint/2010/main" val="26163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wipe(down)">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wipe(down)">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wipe(down)">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wipe(down)">
                                      <p:cBhvr>
                                        <p:cTn id="52" dur="500"/>
                                        <p:tgtEl>
                                          <p:spTgt spid="7">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wipe(down)">
                                      <p:cBhvr>
                                        <p:cTn id="57" dur="500"/>
                                        <p:tgtEl>
                                          <p:spTgt spid="5">
                                            <p:txEl>
                                              <p:pRg st="6" end="6"/>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
                                            <p:txEl>
                                              <p:pRg st="5" end="5"/>
                                            </p:txEl>
                                          </p:spTgt>
                                        </p:tgtEl>
                                        <p:attrNameLst>
                                          <p:attrName>style.visibility</p:attrName>
                                        </p:attrNameLst>
                                      </p:cBhvr>
                                      <p:to>
                                        <p:strVal val="visible"/>
                                      </p:to>
                                    </p:set>
                                    <p:animEffect transition="in" filter="wipe(down)">
                                      <p:cBhvr>
                                        <p:cTn id="6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7"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GPU pipeline input</a:t>
            </a:r>
          </a:p>
        </p:txBody>
      </p:sp>
      <p:sp>
        <p:nvSpPr>
          <p:cNvPr id="3" name="Tartalom helye 2"/>
          <p:cNvSpPr>
            <a:spLocks noGrp="1"/>
          </p:cNvSpPr>
          <p:nvPr>
            <p:ph idx="1"/>
          </p:nvPr>
        </p:nvSpPr>
        <p:spPr/>
        <p:txBody>
          <a:bodyPr>
            <a:normAutofit/>
          </a:bodyPr>
          <a:lstStyle/>
          <a:p>
            <a:r>
              <a:rPr lang="en-US" dirty="0"/>
              <a:t>vertex buffers</a:t>
            </a:r>
          </a:p>
          <a:p>
            <a:r>
              <a:rPr lang="en-US" dirty="0"/>
              <a:t>index buffer</a:t>
            </a:r>
          </a:p>
          <a:p>
            <a:r>
              <a:rPr lang="en-US" dirty="0"/>
              <a:t>render state</a:t>
            </a:r>
          </a:p>
          <a:p>
            <a:pPr lvl="1"/>
            <a:r>
              <a:rPr lang="en-US" dirty="0"/>
              <a:t>operation settings of fixed-function pipeline stages</a:t>
            </a:r>
          </a:p>
          <a:p>
            <a:pPr lvl="1"/>
            <a:r>
              <a:rPr lang="en-US" dirty="0" err="1"/>
              <a:t>shader</a:t>
            </a:r>
            <a:r>
              <a:rPr lang="en-US" dirty="0"/>
              <a:t> programs for programmable stages</a:t>
            </a:r>
          </a:p>
          <a:p>
            <a:r>
              <a:rPr lang="en-US" dirty="0"/>
              <a:t>resources – data in global device memory</a:t>
            </a:r>
          </a:p>
          <a:p>
            <a:pPr lvl="1"/>
            <a:r>
              <a:rPr lang="en-US" dirty="0"/>
              <a:t>global (uniform) </a:t>
            </a:r>
            <a:r>
              <a:rPr lang="hu-HU" dirty="0" err="1"/>
              <a:t>variables</a:t>
            </a:r>
            <a:endParaRPr lang="en-US" dirty="0"/>
          </a:p>
          <a:p>
            <a:pPr lvl="1"/>
            <a:r>
              <a:rPr lang="hu-HU" dirty="0" err="1"/>
              <a:t>textures</a:t>
            </a:r>
            <a:endParaRPr lang="en-US" dirty="0"/>
          </a:p>
          <a:p>
            <a:pPr lvl="1"/>
            <a:r>
              <a:rPr lang="hu-HU" dirty="0" err="1"/>
              <a:t>data</a:t>
            </a:r>
            <a:r>
              <a:rPr lang="hu-HU" dirty="0"/>
              <a:t> </a:t>
            </a:r>
            <a:r>
              <a:rPr lang="hu-HU" dirty="0" err="1"/>
              <a:t>buffers</a:t>
            </a:r>
            <a:endParaRPr lang="en-US" dirty="0"/>
          </a:p>
          <a:p>
            <a:pPr>
              <a:buNone/>
            </a:pPr>
            <a:endParaRPr lang="en-US" dirty="0"/>
          </a:p>
        </p:txBody>
      </p:sp>
      <p:sp>
        <p:nvSpPr>
          <p:cNvPr id="4" name="Lekerekített téglalap 3"/>
          <p:cNvSpPr/>
          <p:nvPr/>
        </p:nvSpPr>
        <p:spPr>
          <a:xfrm>
            <a:off x="33854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ekerekített téglalap 4"/>
          <p:cNvSpPr/>
          <p:nvPr/>
        </p:nvSpPr>
        <p:spPr>
          <a:xfrm>
            <a:off x="35378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kerekített téglalap 5"/>
          <p:cNvSpPr/>
          <p:nvPr/>
        </p:nvSpPr>
        <p:spPr>
          <a:xfrm>
            <a:off x="3690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kerekített téglalap 6"/>
          <p:cNvSpPr/>
          <p:nvPr/>
        </p:nvSpPr>
        <p:spPr>
          <a:xfrm>
            <a:off x="39188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Lekerekített téglalap 7"/>
          <p:cNvSpPr/>
          <p:nvPr/>
        </p:nvSpPr>
        <p:spPr>
          <a:xfrm>
            <a:off x="4071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ekerekített téglalap 8"/>
          <p:cNvSpPr/>
          <p:nvPr/>
        </p:nvSpPr>
        <p:spPr>
          <a:xfrm>
            <a:off x="4223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ekerekített téglalap 9"/>
          <p:cNvSpPr/>
          <p:nvPr/>
        </p:nvSpPr>
        <p:spPr>
          <a:xfrm>
            <a:off x="44522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kerekített téglalap 10"/>
          <p:cNvSpPr/>
          <p:nvPr/>
        </p:nvSpPr>
        <p:spPr>
          <a:xfrm>
            <a:off x="4604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Lekerekített téglalap 11"/>
          <p:cNvSpPr/>
          <p:nvPr/>
        </p:nvSpPr>
        <p:spPr>
          <a:xfrm>
            <a:off x="47570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kerekített téglalap 12"/>
          <p:cNvSpPr/>
          <p:nvPr/>
        </p:nvSpPr>
        <p:spPr>
          <a:xfrm>
            <a:off x="49856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kerekített téglalap 13"/>
          <p:cNvSpPr/>
          <p:nvPr/>
        </p:nvSpPr>
        <p:spPr>
          <a:xfrm>
            <a:off x="51380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Lekerekített téglalap 14"/>
          <p:cNvSpPr/>
          <p:nvPr/>
        </p:nvSpPr>
        <p:spPr>
          <a:xfrm>
            <a:off x="5290457" y="2504395"/>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zis 15"/>
          <p:cNvSpPr/>
          <p:nvPr/>
        </p:nvSpPr>
        <p:spPr>
          <a:xfrm>
            <a:off x="3309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3309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lipszis 17"/>
          <p:cNvSpPr/>
          <p:nvPr/>
        </p:nvSpPr>
        <p:spPr>
          <a:xfrm>
            <a:off x="3690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Ellipszis 18"/>
          <p:cNvSpPr/>
          <p:nvPr/>
        </p:nvSpPr>
        <p:spPr>
          <a:xfrm>
            <a:off x="3690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Ellipszis 19"/>
          <p:cNvSpPr/>
          <p:nvPr/>
        </p:nvSpPr>
        <p:spPr>
          <a:xfrm>
            <a:off x="4071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llipszis 20"/>
          <p:cNvSpPr/>
          <p:nvPr/>
        </p:nvSpPr>
        <p:spPr>
          <a:xfrm>
            <a:off x="4071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lipszis 21"/>
          <p:cNvSpPr/>
          <p:nvPr/>
        </p:nvSpPr>
        <p:spPr>
          <a:xfrm>
            <a:off x="4452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lipszis 22"/>
          <p:cNvSpPr/>
          <p:nvPr/>
        </p:nvSpPr>
        <p:spPr>
          <a:xfrm>
            <a:off x="4452257" y="1970995"/>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lipszis 23"/>
          <p:cNvSpPr/>
          <p:nvPr/>
        </p:nvSpPr>
        <p:spPr>
          <a:xfrm>
            <a:off x="4833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lipszis 24"/>
          <p:cNvSpPr/>
          <p:nvPr/>
        </p:nvSpPr>
        <p:spPr>
          <a:xfrm>
            <a:off x="5214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lipszis 25"/>
          <p:cNvSpPr/>
          <p:nvPr/>
        </p:nvSpPr>
        <p:spPr>
          <a:xfrm>
            <a:off x="5595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lipszis 26"/>
          <p:cNvSpPr/>
          <p:nvPr/>
        </p:nvSpPr>
        <p:spPr>
          <a:xfrm>
            <a:off x="5976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Ellipszis 27"/>
          <p:cNvSpPr/>
          <p:nvPr/>
        </p:nvSpPr>
        <p:spPr>
          <a:xfrm>
            <a:off x="6357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lipszis 28"/>
          <p:cNvSpPr/>
          <p:nvPr/>
        </p:nvSpPr>
        <p:spPr>
          <a:xfrm>
            <a:off x="6738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7119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Ellipszis 30"/>
          <p:cNvSpPr/>
          <p:nvPr/>
        </p:nvSpPr>
        <p:spPr>
          <a:xfrm>
            <a:off x="7500257" y="1589995"/>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Jobb oldali kapcsos zárójel 31"/>
          <p:cNvSpPr/>
          <p:nvPr/>
        </p:nvSpPr>
        <p:spPr>
          <a:xfrm>
            <a:off x="5122974" y="4582886"/>
            <a:ext cx="457200" cy="121727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Szövegdoboz 32"/>
          <p:cNvSpPr txBox="1"/>
          <p:nvPr/>
        </p:nvSpPr>
        <p:spPr>
          <a:xfrm>
            <a:off x="5732575" y="4960692"/>
            <a:ext cx="1354025" cy="461665"/>
          </a:xfrm>
          <a:prstGeom prst="rect">
            <a:avLst/>
          </a:prstGeom>
          <a:noFill/>
        </p:spPr>
        <p:txBody>
          <a:bodyPr wrap="none" rtlCol="0">
            <a:spAutoFit/>
          </a:bodyPr>
          <a:lstStyle/>
          <a:p>
            <a:r>
              <a:rPr lang="hu-HU" sz="2400" dirty="0" err="1">
                <a:latin typeface="Whipsmart" panose="020B0502030203050204" pitchFamily="34" charset="0"/>
              </a:rPr>
              <a:t>read</a:t>
            </a:r>
            <a:r>
              <a:rPr lang="hu-HU" sz="2400" dirty="0">
                <a:latin typeface="Whipsmart" panose="020B0502030203050204" pitchFamily="34" charset="0"/>
              </a:rPr>
              <a:t> </a:t>
            </a:r>
            <a:r>
              <a:rPr lang="hu-HU" sz="2400" dirty="0" err="1">
                <a:latin typeface="Whipsmart" panose="020B0502030203050204" pitchFamily="34" charset="0"/>
              </a:rPr>
              <a:t>only</a:t>
            </a:r>
            <a:endParaRPr lang="en-US" sz="2400" dirty="0">
              <a:latin typeface="Whipsmart" panose="020B0502030203050204" pitchFamily="34" charset="0"/>
            </a:endParaRPr>
          </a:p>
        </p:txBody>
      </p:sp>
    </p:spTree>
    <p:extLst>
      <p:ext uri="{BB962C8B-B14F-4D97-AF65-F5344CB8AC3E}">
        <p14:creationId xmlns:p14="http://schemas.microsoft.com/office/powerpoint/2010/main" val="119362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GPU pipeline output</a:t>
            </a:r>
          </a:p>
        </p:txBody>
      </p:sp>
      <p:sp>
        <p:nvSpPr>
          <p:cNvPr id="3" name="Tartalom helye 2"/>
          <p:cNvSpPr>
            <a:spLocks noGrp="1"/>
          </p:cNvSpPr>
          <p:nvPr>
            <p:ph idx="1"/>
          </p:nvPr>
        </p:nvSpPr>
        <p:spPr/>
        <p:txBody>
          <a:bodyPr/>
          <a:lstStyle/>
          <a:p>
            <a:r>
              <a:rPr lang="en-US" dirty="0"/>
              <a:t>frame buffer				- default frame buffer is the screen</a:t>
            </a:r>
          </a:p>
          <a:p>
            <a:pPr lvl="1"/>
            <a:r>
              <a:rPr lang="en-US" dirty="0"/>
              <a:t>color attachments / color buffers	- there is a default</a:t>
            </a:r>
          </a:p>
          <a:p>
            <a:pPr lvl="1"/>
            <a:r>
              <a:rPr lang="hu-HU" dirty="0" err="1"/>
              <a:t>depth</a:t>
            </a:r>
            <a:r>
              <a:rPr lang="hu-HU" dirty="0"/>
              <a:t> </a:t>
            </a:r>
            <a:r>
              <a:rPr lang="hu-HU" dirty="0" err="1"/>
              <a:t>buffer</a:t>
            </a:r>
            <a:r>
              <a:rPr lang="en-US" dirty="0"/>
              <a:t> (+stencil)			- there is a default</a:t>
            </a:r>
          </a:p>
        </p:txBody>
      </p:sp>
    </p:spTree>
    <p:extLst>
      <p:ext uri="{BB962C8B-B14F-4D97-AF65-F5344CB8AC3E}">
        <p14:creationId xmlns:p14="http://schemas.microsoft.com/office/powerpoint/2010/main" val="248593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GPU pipeline</a:t>
            </a:r>
          </a:p>
        </p:txBody>
      </p:sp>
      <p:sp>
        <p:nvSpPr>
          <p:cNvPr id="4" name="Téglalap 3"/>
          <p:cNvSpPr/>
          <p:nvPr/>
        </p:nvSpPr>
        <p:spPr>
          <a:xfrm>
            <a:off x="1196810"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a:t>
            </a:r>
          </a:p>
        </p:txBody>
      </p:sp>
      <p:sp>
        <p:nvSpPr>
          <p:cNvPr id="5" name="Téglalap 4"/>
          <p:cNvSpPr/>
          <p:nvPr/>
        </p:nvSpPr>
        <p:spPr>
          <a:xfrm>
            <a:off x="2338628" y="317863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VS</a:t>
            </a:r>
          </a:p>
        </p:txBody>
      </p:sp>
      <p:sp>
        <p:nvSpPr>
          <p:cNvPr id="9" name="Téglalap 8"/>
          <p:cNvSpPr/>
          <p:nvPr/>
        </p:nvSpPr>
        <p:spPr>
          <a:xfrm>
            <a:off x="6913077" y="317863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FS</a:t>
            </a:r>
          </a:p>
        </p:txBody>
      </p:sp>
      <p:sp>
        <p:nvSpPr>
          <p:cNvPr id="10" name="Téglalap 9"/>
          <p:cNvSpPr/>
          <p:nvPr/>
        </p:nvSpPr>
        <p:spPr>
          <a:xfrm>
            <a:off x="8016424"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OM</a:t>
            </a:r>
          </a:p>
        </p:txBody>
      </p:sp>
      <p:sp>
        <p:nvSpPr>
          <p:cNvPr id="11" name="Téglalap 10"/>
          <p:cNvSpPr/>
          <p:nvPr/>
        </p:nvSpPr>
        <p:spPr>
          <a:xfrm>
            <a:off x="5801987"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RS</a:t>
            </a:r>
          </a:p>
        </p:txBody>
      </p:sp>
      <p:grpSp>
        <p:nvGrpSpPr>
          <p:cNvPr id="15" name="Csoportba foglalás 14"/>
          <p:cNvGrpSpPr/>
          <p:nvPr/>
        </p:nvGrpSpPr>
        <p:grpSpPr>
          <a:xfrm>
            <a:off x="1196810" y="4397830"/>
            <a:ext cx="609600" cy="609600"/>
            <a:chOff x="1828800" y="4953000"/>
            <a:chExt cx="381000" cy="381000"/>
          </a:xfrm>
        </p:grpSpPr>
        <p:sp>
          <p:nvSpPr>
            <p:cNvPr id="13" name="Ellipszis 1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Körszelet 1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6" name="Ellipszis 15"/>
          <p:cNvSpPr/>
          <p:nvPr/>
        </p:nvSpPr>
        <p:spPr>
          <a:xfrm>
            <a:off x="1349210" y="203563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Ellipszis 16"/>
          <p:cNvSpPr/>
          <p:nvPr/>
        </p:nvSpPr>
        <p:spPr>
          <a:xfrm>
            <a:off x="1349210" y="241663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zögletes összekötő 18"/>
          <p:cNvCxnSpPr>
            <a:stCxn id="17" idx="4"/>
            <a:endCxn id="4" idx="0"/>
          </p:cNvCxnSpPr>
          <p:nvPr/>
        </p:nvCxnSpPr>
        <p:spPr>
          <a:xfrm rot="5400000">
            <a:off x="1273010"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zögletes összekötő 18"/>
          <p:cNvCxnSpPr>
            <a:stCxn id="4" idx="2"/>
          </p:cNvCxnSpPr>
          <p:nvPr/>
        </p:nvCxnSpPr>
        <p:spPr>
          <a:xfrm rot="5400000">
            <a:off x="1158710"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zögletes összekötő 18"/>
          <p:cNvCxnSpPr>
            <a:stCxn id="5" idx="2"/>
          </p:cNvCxnSpPr>
          <p:nvPr/>
        </p:nvCxnSpPr>
        <p:spPr>
          <a:xfrm rot="5400000">
            <a:off x="2300528"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18" name="Csoportba foglalás 41"/>
          <p:cNvGrpSpPr/>
          <p:nvPr/>
        </p:nvGrpSpPr>
        <p:grpSpPr>
          <a:xfrm>
            <a:off x="2338628" y="2111830"/>
            <a:ext cx="609600" cy="609600"/>
            <a:chOff x="1828800" y="4953000"/>
            <a:chExt cx="381000" cy="381000"/>
          </a:xfrm>
        </p:grpSpPr>
        <p:sp>
          <p:nvSpPr>
            <p:cNvPr id="43" name="Ellipszis 4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Körszelet 4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45" name="Szögletes összekötő 44"/>
          <p:cNvCxnSpPr>
            <a:endCxn id="5" idx="0"/>
          </p:cNvCxnSpPr>
          <p:nvPr/>
        </p:nvCxnSpPr>
        <p:spPr>
          <a:xfrm rot="5400000">
            <a:off x="2414828"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8" name="Ellipszis 107"/>
          <p:cNvSpPr/>
          <p:nvPr/>
        </p:nvSpPr>
        <p:spPr>
          <a:xfrm>
            <a:off x="2338628" y="4397830"/>
            <a:ext cx="609600" cy="6096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2" name="Szögletes összekötő 271"/>
          <p:cNvCxnSpPr/>
          <p:nvPr/>
        </p:nvCxnSpPr>
        <p:spPr>
          <a:xfrm rot="5400000">
            <a:off x="5955181" y="3025436"/>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74" name="Téglalap 273"/>
          <p:cNvSpPr/>
          <p:nvPr/>
        </p:nvSpPr>
        <p:spPr>
          <a:xfrm>
            <a:off x="6030587" y="4245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7" name="Téglalap 276"/>
          <p:cNvSpPr/>
          <p:nvPr/>
        </p:nvSpPr>
        <p:spPr>
          <a:xfrm>
            <a:off x="6106787" y="43216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8" name="Téglalap 277"/>
          <p:cNvSpPr/>
          <p:nvPr/>
        </p:nvSpPr>
        <p:spPr>
          <a:xfrm>
            <a:off x="6030587" y="43216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0" name="Téglalap 279"/>
          <p:cNvSpPr/>
          <p:nvPr/>
        </p:nvSpPr>
        <p:spPr>
          <a:xfrm>
            <a:off x="59543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1" name="Téglalap 280"/>
          <p:cNvSpPr/>
          <p:nvPr/>
        </p:nvSpPr>
        <p:spPr>
          <a:xfrm>
            <a:off x="60305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2" name="Téglalap 281"/>
          <p:cNvSpPr/>
          <p:nvPr/>
        </p:nvSpPr>
        <p:spPr>
          <a:xfrm>
            <a:off x="61067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3" name="Téglalap 282"/>
          <p:cNvSpPr/>
          <p:nvPr/>
        </p:nvSpPr>
        <p:spPr>
          <a:xfrm>
            <a:off x="6182987" y="43978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7" name="Téglalap 286"/>
          <p:cNvSpPr/>
          <p:nvPr/>
        </p:nvSpPr>
        <p:spPr>
          <a:xfrm>
            <a:off x="61067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9" name="Téglalap 288"/>
          <p:cNvSpPr/>
          <p:nvPr/>
        </p:nvSpPr>
        <p:spPr>
          <a:xfrm>
            <a:off x="60305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0" name="Téglalap 289"/>
          <p:cNvSpPr/>
          <p:nvPr/>
        </p:nvSpPr>
        <p:spPr>
          <a:xfrm>
            <a:off x="59543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4" name="Téglalap 293"/>
          <p:cNvSpPr/>
          <p:nvPr/>
        </p:nvSpPr>
        <p:spPr>
          <a:xfrm>
            <a:off x="59543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6" name="Téglalap 295"/>
          <p:cNvSpPr/>
          <p:nvPr/>
        </p:nvSpPr>
        <p:spPr>
          <a:xfrm>
            <a:off x="58781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8" name="Téglalap 297"/>
          <p:cNvSpPr/>
          <p:nvPr/>
        </p:nvSpPr>
        <p:spPr>
          <a:xfrm>
            <a:off x="62591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0" name="Téglalap 299"/>
          <p:cNvSpPr/>
          <p:nvPr/>
        </p:nvSpPr>
        <p:spPr>
          <a:xfrm>
            <a:off x="61067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1" name="Téglalap 300"/>
          <p:cNvSpPr/>
          <p:nvPr/>
        </p:nvSpPr>
        <p:spPr>
          <a:xfrm>
            <a:off x="6030587" y="45502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2" name="Téglalap 301"/>
          <p:cNvSpPr/>
          <p:nvPr/>
        </p:nvSpPr>
        <p:spPr>
          <a:xfrm>
            <a:off x="6182987" y="44740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4" name="Téglalap 303"/>
          <p:cNvSpPr/>
          <p:nvPr/>
        </p:nvSpPr>
        <p:spPr>
          <a:xfrm>
            <a:off x="5954387" y="4626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5" name="Téglalap 304"/>
          <p:cNvSpPr/>
          <p:nvPr/>
        </p:nvSpPr>
        <p:spPr>
          <a:xfrm>
            <a:off x="5878187" y="4626430"/>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7" name="Szögletes összekötő 18"/>
          <p:cNvCxnSpPr/>
          <p:nvPr/>
        </p:nvCxnSpPr>
        <p:spPr>
          <a:xfrm rot="5400000">
            <a:off x="5878981" y="393983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08" name="Téglalap 307"/>
          <p:cNvSpPr/>
          <p:nvPr/>
        </p:nvSpPr>
        <p:spPr>
          <a:xfrm>
            <a:off x="7065477" y="2416630"/>
            <a:ext cx="304800" cy="3048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9" name="Szögletes összekötő 308"/>
          <p:cNvCxnSpPr>
            <a:stCxn id="308" idx="2"/>
          </p:cNvCxnSpPr>
          <p:nvPr/>
        </p:nvCxnSpPr>
        <p:spPr>
          <a:xfrm rot="5400000">
            <a:off x="6989277"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10" name="Szögletes összekötő 18"/>
          <p:cNvCxnSpPr/>
          <p:nvPr/>
        </p:nvCxnSpPr>
        <p:spPr>
          <a:xfrm rot="5400000">
            <a:off x="6990071" y="3939836"/>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1" name="Téglalap 310"/>
          <p:cNvSpPr/>
          <p:nvPr/>
        </p:nvSpPr>
        <p:spPr>
          <a:xfrm>
            <a:off x="7065477" y="42454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2" name="Téglalap 311"/>
          <p:cNvSpPr/>
          <p:nvPr/>
        </p:nvSpPr>
        <p:spPr>
          <a:xfrm>
            <a:off x="8168824" y="24166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3" name="Szögletes összekötő 312"/>
          <p:cNvCxnSpPr>
            <a:stCxn id="312" idx="2"/>
            <a:endCxn id="10" idx="0"/>
          </p:cNvCxnSpPr>
          <p:nvPr/>
        </p:nvCxnSpPr>
        <p:spPr>
          <a:xfrm rot="5400000">
            <a:off x="8092624"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7" name="Téglalap 316"/>
          <p:cNvSpPr/>
          <p:nvPr/>
        </p:nvSpPr>
        <p:spPr>
          <a:xfrm>
            <a:off x="8168824" y="424543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8" name="Szögletes összekötő 18"/>
          <p:cNvCxnSpPr>
            <a:stCxn id="317" idx="3"/>
            <a:endCxn id="10" idx="3"/>
          </p:cNvCxnSpPr>
          <p:nvPr/>
        </p:nvCxnSpPr>
        <p:spPr>
          <a:xfrm flipV="1">
            <a:off x="8473624" y="344533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zögletes összekötő 18"/>
          <p:cNvCxnSpPr>
            <a:stCxn id="10" idx="2"/>
            <a:endCxn id="317" idx="0"/>
          </p:cNvCxnSpPr>
          <p:nvPr/>
        </p:nvCxnSpPr>
        <p:spPr>
          <a:xfrm rot="5400000">
            <a:off x="8054524" y="397873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24" name="Téglalap 323"/>
          <p:cNvSpPr/>
          <p:nvPr/>
        </p:nvSpPr>
        <p:spPr>
          <a:xfrm>
            <a:off x="3501868"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a:t>
            </a:r>
          </a:p>
        </p:txBody>
      </p:sp>
      <p:cxnSp>
        <p:nvCxnSpPr>
          <p:cNvPr id="325" name="Szögletes összekötő 324"/>
          <p:cNvCxnSpPr>
            <a:endCxn id="324" idx="0"/>
          </p:cNvCxnSpPr>
          <p:nvPr/>
        </p:nvCxnSpPr>
        <p:spPr>
          <a:xfrm rot="5400000">
            <a:off x="3578068"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6" name="Szögletes összekötő 18"/>
          <p:cNvCxnSpPr>
            <a:stCxn id="324" idx="2"/>
          </p:cNvCxnSpPr>
          <p:nvPr/>
        </p:nvCxnSpPr>
        <p:spPr>
          <a:xfrm rot="5400000">
            <a:off x="3463768"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14214" y="4455802"/>
            <a:ext cx="595418" cy="595857"/>
            <a:chOff x="3414214" y="4455802"/>
            <a:chExt cx="595418" cy="595857"/>
          </a:xfrm>
        </p:grpSpPr>
        <p:sp>
          <p:nvSpPr>
            <p:cNvPr id="335"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6"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7"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8"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44" name="Lekerekített téglalap 343"/>
          <p:cNvSpPr/>
          <p:nvPr/>
        </p:nvSpPr>
        <p:spPr>
          <a:xfrm>
            <a:off x="35780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5" name="Lekerekített téglalap 344"/>
          <p:cNvSpPr/>
          <p:nvPr/>
        </p:nvSpPr>
        <p:spPr>
          <a:xfrm>
            <a:off x="37304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6" name="Lekerekített téglalap 345"/>
          <p:cNvSpPr/>
          <p:nvPr/>
        </p:nvSpPr>
        <p:spPr>
          <a:xfrm>
            <a:off x="3882868"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Csoportba foglalás 359"/>
          <p:cNvGrpSpPr/>
          <p:nvPr/>
        </p:nvGrpSpPr>
        <p:grpSpPr>
          <a:xfrm>
            <a:off x="3501868" y="1959430"/>
            <a:ext cx="609600" cy="152400"/>
            <a:chOff x="3200400" y="5638800"/>
            <a:chExt cx="609600" cy="152400"/>
          </a:xfrm>
        </p:grpSpPr>
        <p:sp>
          <p:nvSpPr>
            <p:cNvPr id="356" name="Ellipszis 355"/>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7" name="Ellipszis 356"/>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8" name="Ellipszis 357"/>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9" name="Ellipszis 358"/>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61" name="Szövegdoboz 360"/>
          <p:cNvSpPr txBox="1"/>
          <p:nvPr/>
        </p:nvSpPr>
        <p:spPr>
          <a:xfrm>
            <a:off x="7006694" y="5248798"/>
            <a:ext cx="4932761" cy="830997"/>
          </a:xfrm>
          <a:prstGeom prst="rect">
            <a:avLst/>
          </a:prstGeom>
          <a:noFill/>
        </p:spPr>
        <p:txBody>
          <a:bodyPr wrap="none" rtlCol="0">
            <a:spAutoFit/>
          </a:bodyPr>
          <a:lstStyle/>
          <a:p>
            <a:r>
              <a:rPr lang="en-US" sz="2400" dirty="0">
                <a:latin typeface="Whipsmart" panose="020B0502030203050204" pitchFamily="34" charset="0"/>
              </a:rPr>
              <a:t>+</a:t>
            </a:r>
            <a:r>
              <a:rPr lang="hu-HU" sz="2400" dirty="0" err="1">
                <a:latin typeface="Whipsmart" panose="020B0502030203050204" pitchFamily="34" charset="0"/>
              </a:rPr>
              <a:t>all</a:t>
            </a:r>
            <a:r>
              <a:rPr lang="hu-HU" sz="2400" dirty="0">
                <a:latin typeface="Whipsmart" panose="020B0502030203050204" pitchFamily="34" charset="0"/>
              </a:rPr>
              <a:t> </a:t>
            </a:r>
            <a:r>
              <a:rPr lang="hu-HU" sz="2400" dirty="0" err="1">
                <a:latin typeface="Whipsmart" panose="020B0502030203050204" pitchFamily="34" charset="0"/>
              </a:rPr>
              <a:t>units</a:t>
            </a:r>
            <a:r>
              <a:rPr lang="hu-HU" sz="2400" dirty="0">
                <a:latin typeface="Whipsmart" panose="020B0502030203050204" pitchFamily="34" charset="0"/>
              </a:rPr>
              <a:t> </a:t>
            </a:r>
            <a:r>
              <a:rPr lang="hu-HU" sz="2400" dirty="0" err="1">
                <a:latin typeface="Whipsmart" panose="020B0502030203050204" pitchFamily="34" charset="0"/>
              </a:rPr>
              <a:t>can</a:t>
            </a:r>
            <a:r>
              <a:rPr lang="hu-HU" sz="2400" dirty="0">
                <a:latin typeface="Whipsmart" panose="020B0502030203050204" pitchFamily="34" charset="0"/>
              </a:rPr>
              <a:t> </a:t>
            </a:r>
            <a:r>
              <a:rPr lang="hu-HU" sz="2400" dirty="0" err="1">
                <a:latin typeface="Whipsmart" panose="020B0502030203050204" pitchFamily="34" charset="0"/>
              </a:rPr>
              <a:t>access</a:t>
            </a:r>
            <a:r>
              <a:rPr lang="hu-HU" sz="2400" dirty="0">
                <a:latin typeface="Whipsmart" panose="020B0502030203050204" pitchFamily="34" charset="0"/>
              </a:rPr>
              <a:t> uniform </a:t>
            </a:r>
            <a:r>
              <a:rPr lang="hu-HU" sz="2400" dirty="0" err="1">
                <a:latin typeface="Whipsmart" panose="020B0502030203050204" pitchFamily="34" charset="0"/>
              </a:rPr>
              <a:t>variables</a:t>
            </a:r>
            <a:r>
              <a:rPr lang="hu-HU" sz="2400" dirty="0">
                <a:latin typeface="Whipsmart" panose="020B0502030203050204" pitchFamily="34" charset="0"/>
              </a:rPr>
              <a:t>,</a:t>
            </a:r>
          </a:p>
          <a:p>
            <a:r>
              <a:rPr lang="hu-HU" sz="2400" dirty="0" err="1">
                <a:latin typeface="Whipsmart" panose="020B0502030203050204" pitchFamily="34" charset="0"/>
              </a:rPr>
              <a:t>textures</a:t>
            </a:r>
            <a:r>
              <a:rPr lang="hu-HU" sz="2400" dirty="0">
                <a:latin typeface="Whipsmart" panose="020B0502030203050204" pitchFamily="34" charset="0"/>
              </a:rPr>
              <a:t>, and </a:t>
            </a:r>
            <a:r>
              <a:rPr lang="hu-HU" sz="2400" dirty="0" err="1">
                <a:latin typeface="Whipsmart" panose="020B0502030203050204" pitchFamily="34" charset="0"/>
              </a:rPr>
              <a:t>buffers</a:t>
            </a:r>
            <a:endParaRPr lang="en-US" sz="2400" dirty="0">
              <a:latin typeface="Whipsmart" panose="020B0502030203050204" pitchFamily="34" charset="0"/>
            </a:endParaRPr>
          </a:p>
        </p:txBody>
      </p:sp>
      <p:grpSp>
        <p:nvGrpSpPr>
          <p:cNvPr id="102" name="Group 101"/>
          <p:cNvGrpSpPr/>
          <p:nvPr/>
        </p:nvGrpSpPr>
        <p:grpSpPr>
          <a:xfrm>
            <a:off x="5777556" y="2188001"/>
            <a:ext cx="595418" cy="595857"/>
            <a:chOff x="3414214" y="4455802"/>
            <a:chExt cx="595418" cy="595857"/>
          </a:xfrm>
        </p:grpSpPr>
        <p:sp>
          <p:nvSpPr>
            <p:cNvPr id="103" name="Háromszög 334"/>
            <p:cNvSpPr/>
            <p:nvPr/>
          </p:nvSpPr>
          <p:spPr>
            <a:xfrm rot="1643725">
              <a:off x="3552432" y="4510638"/>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Ellipszis 335"/>
            <p:cNvSpPr/>
            <p:nvPr/>
          </p:nvSpPr>
          <p:spPr>
            <a:xfrm rot="1643725">
              <a:off x="3792486" y="4455802"/>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Ellipszis 336"/>
            <p:cNvSpPr/>
            <p:nvPr/>
          </p:nvSpPr>
          <p:spPr>
            <a:xfrm rot="1643725">
              <a:off x="3414214" y="468888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Ellipszis 337"/>
            <p:cNvSpPr/>
            <p:nvPr/>
          </p:nvSpPr>
          <p:spPr>
            <a:xfrm rot="1643725">
              <a:off x="3820140" y="4899259"/>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5154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Render</a:t>
            </a:r>
            <a:r>
              <a:rPr lang="hu-HU" dirty="0"/>
              <a:t> </a:t>
            </a:r>
            <a:r>
              <a:rPr lang="hu-HU" dirty="0" err="1"/>
              <a:t>state</a:t>
            </a:r>
            <a:endParaRPr lang="en-US" dirty="0"/>
          </a:p>
        </p:txBody>
      </p:sp>
      <p:sp>
        <p:nvSpPr>
          <p:cNvPr id="4" name="Téglalap 3"/>
          <p:cNvSpPr/>
          <p:nvPr/>
        </p:nvSpPr>
        <p:spPr>
          <a:xfrm>
            <a:off x="1189390"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IA</a:t>
            </a:r>
            <a:endParaRPr lang="en-US" dirty="0">
              <a:solidFill>
                <a:schemeClr val="bg1"/>
              </a:solidFill>
            </a:endParaRPr>
          </a:p>
        </p:txBody>
      </p:sp>
      <p:sp>
        <p:nvSpPr>
          <p:cNvPr id="10" name="Téglalap 9"/>
          <p:cNvSpPr/>
          <p:nvPr/>
        </p:nvSpPr>
        <p:spPr>
          <a:xfrm>
            <a:off x="8016424"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OM</a:t>
            </a:r>
            <a:endParaRPr lang="en-US" dirty="0">
              <a:solidFill>
                <a:schemeClr val="bg1"/>
              </a:solidFill>
            </a:endParaRPr>
          </a:p>
        </p:txBody>
      </p:sp>
      <p:sp>
        <p:nvSpPr>
          <p:cNvPr id="11" name="Téglalap 10"/>
          <p:cNvSpPr/>
          <p:nvPr/>
        </p:nvSpPr>
        <p:spPr>
          <a:xfrm>
            <a:off x="5803957" y="3178631"/>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RS</a:t>
            </a:r>
            <a:endParaRPr lang="en-US" dirty="0">
              <a:solidFill>
                <a:schemeClr val="bg1"/>
              </a:solidFill>
            </a:endParaRPr>
          </a:p>
        </p:txBody>
      </p:sp>
      <p:grpSp>
        <p:nvGrpSpPr>
          <p:cNvPr id="3" name="Csoportba foglalás 14"/>
          <p:cNvGrpSpPr/>
          <p:nvPr/>
        </p:nvGrpSpPr>
        <p:grpSpPr>
          <a:xfrm>
            <a:off x="1189390" y="4397830"/>
            <a:ext cx="609600" cy="609600"/>
            <a:chOff x="1828800" y="4953000"/>
            <a:chExt cx="381000" cy="381000"/>
          </a:xfrm>
        </p:grpSpPr>
        <p:sp>
          <p:nvSpPr>
            <p:cNvPr id="13" name="Ellipszis 12"/>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Körszelet 13"/>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Ellipszis 15"/>
          <p:cNvSpPr/>
          <p:nvPr/>
        </p:nvSpPr>
        <p:spPr>
          <a:xfrm>
            <a:off x="1341790" y="2035630"/>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zis 16"/>
          <p:cNvSpPr/>
          <p:nvPr/>
        </p:nvSpPr>
        <p:spPr>
          <a:xfrm>
            <a:off x="1341790" y="2416630"/>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zögletes összekötő 18"/>
          <p:cNvCxnSpPr>
            <a:stCxn id="17" idx="4"/>
            <a:endCxn id="4" idx="0"/>
          </p:cNvCxnSpPr>
          <p:nvPr/>
        </p:nvCxnSpPr>
        <p:spPr>
          <a:xfrm rot="5400000">
            <a:off x="1265590"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Szögletes összekötő 18"/>
          <p:cNvCxnSpPr>
            <a:stCxn id="4" idx="2"/>
          </p:cNvCxnSpPr>
          <p:nvPr/>
        </p:nvCxnSpPr>
        <p:spPr>
          <a:xfrm rot="5400000">
            <a:off x="1151290"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2" name="Szögletes összekötő 271"/>
          <p:cNvCxnSpPr/>
          <p:nvPr/>
        </p:nvCxnSpPr>
        <p:spPr>
          <a:xfrm rot="5400000">
            <a:off x="5957151" y="3025437"/>
            <a:ext cx="304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74" name="Téglalap 273"/>
          <p:cNvSpPr/>
          <p:nvPr/>
        </p:nvSpPr>
        <p:spPr>
          <a:xfrm>
            <a:off x="6032557" y="4245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Téglalap 276"/>
          <p:cNvSpPr/>
          <p:nvPr/>
        </p:nvSpPr>
        <p:spPr>
          <a:xfrm>
            <a:off x="6108757" y="43216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églalap 277"/>
          <p:cNvSpPr/>
          <p:nvPr/>
        </p:nvSpPr>
        <p:spPr>
          <a:xfrm>
            <a:off x="6032557" y="43216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églalap 279"/>
          <p:cNvSpPr/>
          <p:nvPr/>
        </p:nvSpPr>
        <p:spPr>
          <a:xfrm>
            <a:off x="59563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églalap 280"/>
          <p:cNvSpPr/>
          <p:nvPr/>
        </p:nvSpPr>
        <p:spPr>
          <a:xfrm>
            <a:off x="60325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églalap 281"/>
          <p:cNvSpPr/>
          <p:nvPr/>
        </p:nvSpPr>
        <p:spPr>
          <a:xfrm>
            <a:off x="61087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Téglalap 282"/>
          <p:cNvSpPr/>
          <p:nvPr/>
        </p:nvSpPr>
        <p:spPr>
          <a:xfrm>
            <a:off x="6184957" y="43978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églalap 286"/>
          <p:cNvSpPr/>
          <p:nvPr/>
        </p:nvSpPr>
        <p:spPr>
          <a:xfrm>
            <a:off x="61087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églalap 288"/>
          <p:cNvSpPr/>
          <p:nvPr/>
        </p:nvSpPr>
        <p:spPr>
          <a:xfrm>
            <a:off x="60325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églalap 289"/>
          <p:cNvSpPr/>
          <p:nvPr/>
        </p:nvSpPr>
        <p:spPr>
          <a:xfrm>
            <a:off x="59563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églalap 293"/>
          <p:cNvSpPr/>
          <p:nvPr/>
        </p:nvSpPr>
        <p:spPr>
          <a:xfrm>
            <a:off x="59563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églalap 295"/>
          <p:cNvSpPr/>
          <p:nvPr/>
        </p:nvSpPr>
        <p:spPr>
          <a:xfrm>
            <a:off x="58801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églalap 297"/>
          <p:cNvSpPr/>
          <p:nvPr/>
        </p:nvSpPr>
        <p:spPr>
          <a:xfrm>
            <a:off x="62611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églalap 299"/>
          <p:cNvSpPr/>
          <p:nvPr/>
        </p:nvSpPr>
        <p:spPr>
          <a:xfrm>
            <a:off x="61087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églalap 300"/>
          <p:cNvSpPr/>
          <p:nvPr/>
        </p:nvSpPr>
        <p:spPr>
          <a:xfrm>
            <a:off x="6032557" y="45502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églalap 301"/>
          <p:cNvSpPr/>
          <p:nvPr/>
        </p:nvSpPr>
        <p:spPr>
          <a:xfrm>
            <a:off x="6184957" y="44740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Téglalap 303"/>
          <p:cNvSpPr/>
          <p:nvPr/>
        </p:nvSpPr>
        <p:spPr>
          <a:xfrm>
            <a:off x="5956357" y="4626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églalap 304"/>
          <p:cNvSpPr/>
          <p:nvPr/>
        </p:nvSpPr>
        <p:spPr>
          <a:xfrm>
            <a:off x="5880157" y="4626431"/>
            <a:ext cx="76200" cy="76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zögletes összekötő 18"/>
          <p:cNvCxnSpPr/>
          <p:nvPr/>
        </p:nvCxnSpPr>
        <p:spPr>
          <a:xfrm rot="5400000">
            <a:off x="5880951" y="3939837"/>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2" name="Téglalap 311"/>
          <p:cNvSpPr/>
          <p:nvPr/>
        </p:nvSpPr>
        <p:spPr>
          <a:xfrm>
            <a:off x="8168824" y="2416630"/>
            <a:ext cx="304800" cy="3048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 name="Szögletes összekötő 312"/>
          <p:cNvCxnSpPr>
            <a:stCxn id="312" idx="2"/>
            <a:endCxn id="10" idx="0"/>
          </p:cNvCxnSpPr>
          <p:nvPr/>
        </p:nvCxnSpPr>
        <p:spPr>
          <a:xfrm rot="5400000">
            <a:off x="8092624"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17" name="Téglalap 316"/>
          <p:cNvSpPr/>
          <p:nvPr/>
        </p:nvSpPr>
        <p:spPr>
          <a:xfrm>
            <a:off x="8168824" y="4245430"/>
            <a:ext cx="304800" cy="304800"/>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zögletes összekötő 18"/>
          <p:cNvCxnSpPr>
            <a:stCxn id="317" idx="3"/>
            <a:endCxn id="10" idx="3"/>
          </p:cNvCxnSpPr>
          <p:nvPr/>
        </p:nvCxnSpPr>
        <p:spPr>
          <a:xfrm flipV="1">
            <a:off x="8473624" y="3445330"/>
            <a:ext cx="152400" cy="952500"/>
          </a:xfrm>
          <a:prstGeom prst="bentConnector3">
            <a:avLst>
              <a:gd name="adj1" fmla="val 2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zögletes összekötő 18"/>
          <p:cNvCxnSpPr>
            <a:stCxn id="10" idx="2"/>
            <a:endCxn id="317" idx="0"/>
          </p:cNvCxnSpPr>
          <p:nvPr/>
        </p:nvCxnSpPr>
        <p:spPr>
          <a:xfrm rot="5400000">
            <a:off x="8054524" y="3978730"/>
            <a:ext cx="5334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24" name="Téglalap 323"/>
          <p:cNvSpPr/>
          <p:nvPr/>
        </p:nvSpPr>
        <p:spPr>
          <a:xfrm>
            <a:off x="3504477" y="317863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IA</a:t>
            </a:r>
            <a:endParaRPr lang="en-US" dirty="0">
              <a:solidFill>
                <a:schemeClr val="bg1"/>
              </a:solidFill>
            </a:endParaRPr>
          </a:p>
        </p:txBody>
      </p:sp>
      <p:cxnSp>
        <p:nvCxnSpPr>
          <p:cNvPr id="325" name="Szögletes összekötő 324"/>
          <p:cNvCxnSpPr>
            <a:endCxn id="324" idx="0"/>
          </p:cNvCxnSpPr>
          <p:nvPr/>
        </p:nvCxnSpPr>
        <p:spPr>
          <a:xfrm rot="5400000">
            <a:off x="3580677" y="295003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6" name="Szögletes összekötő 18"/>
          <p:cNvCxnSpPr>
            <a:stCxn id="324" idx="2"/>
          </p:cNvCxnSpPr>
          <p:nvPr/>
        </p:nvCxnSpPr>
        <p:spPr>
          <a:xfrm rot="5400000">
            <a:off x="3466377" y="405493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44" name="Lekerekített téglalap 343"/>
          <p:cNvSpPr/>
          <p:nvPr/>
        </p:nvSpPr>
        <p:spPr>
          <a:xfrm>
            <a:off x="35806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Lekerekített téglalap 344"/>
          <p:cNvSpPr/>
          <p:nvPr/>
        </p:nvSpPr>
        <p:spPr>
          <a:xfrm>
            <a:off x="37330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Lekerekített téglalap 345"/>
          <p:cNvSpPr/>
          <p:nvPr/>
        </p:nvSpPr>
        <p:spPr>
          <a:xfrm>
            <a:off x="3885477" y="2416630"/>
            <a:ext cx="152400" cy="1524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Csoportba foglalás 359"/>
          <p:cNvGrpSpPr/>
          <p:nvPr/>
        </p:nvGrpSpPr>
        <p:grpSpPr>
          <a:xfrm>
            <a:off x="3504477" y="1959430"/>
            <a:ext cx="609600" cy="152400"/>
            <a:chOff x="3200400" y="5638800"/>
            <a:chExt cx="609600" cy="152400"/>
          </a:xfrm>
        </p:grpSpPr>
        <p:sp>
          <p:nvSpPr>
            <p:cNvPr id="356" name="Ellipszis 355"/>
            <p:cNvSpPr/>
            <p:nvPr/>
          </p:nvSpPr>
          <p:spPr>
            <a:xfrm>
              <a:off x="32004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Ellipszis 356"/>
            <p:cNvSpPr/>
            <p:nvPr/>
          </p:nvSpPr>
          <p:spPr>
            <a:xfrm>
              <a:off x="33528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Ellipszis 357"/>
            <p:cNvSpPr/>
            <p:nvPr/>
          </p:nvSpPr>
          <p:spPr>
            <a:xfrm>
              <a:off x="35052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Ellipszis 358"/>
            <p:cNvSpPr/>
            <p:nvPr/>
          </p:nvSpPr>
          <p:spPr>
            <a:xfrm>
              <a:off x="3657600" y="5638800"/>
              <a:ext cx="152400" cy="1524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Lekerekített téglalap 206"/>
          <p:cNvSpPr/>
          <p:nvPr/>
        </p:nvSpPr>
        <p:spPr>
          <a:xfrm>
            <a:off x="1722790" y="33310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endParaRPr lang="hu-HU" dirty="0">
              <a:solidFill>
                <a:schemeClr val="tx1"/>
              </a:solidFill>
            </a:endParaRPr>
          </a:p>
          <a:p>
            <a:pPr algn="ctr"/>
            <a:r>
              <a:rPr lang="en-US" dirty="0">
                <a:solidFill>
                  <a:schemeClr val="tx1"/>
                </a:solidFill>
              </a:rPr>
              <a:t>layout</a:t>
            </a:r>
          </a:p>
        </p:txBody>
      </p:sp>
      <p:sp>
        <p:nvSpPr>
          <p:cNvPr id="208" name="Lekerekített téglalap 207"/>
          <p:cNvSpPr/>
          <p:nvPr/>
        </p:nvSpPr>
        <p:spPr>
          <a:xfrm>
            <a:off x="4037877" y="33310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primitive</a:t>
            </a:r>
            <a:endParaRPr lang="hu-HU" dirty="0">
              <a:solidFill>
                <a:schemeClr val="tx1"/>
              </a:solidFill>
            </a:endParaRPr>
          </a:p>
          <a:p>
            <a:pPr algn="ctr"/>
            <a:r>
              <a:rPr lang="hu-HU" dirty="0" err="1">
                <a:solidFill>
                  <a:schemeClr val="tx1"/>
                </a:solidFill>
              </a:rPr>
              <a:t>topology</a:t>
            </a:r>
            <a:endParaRPr lang="en-US" dirty="0">
              <a:solidFill>
                <a:schemeClr val="tx1"/>
              </a:solidFill>
            </a:endParaRPr>
          </a:p>
        </p:txBody>
      </p:sp>
      <p:sp>
        <p:nvSpPr>
          <p:cNvPr id="210" name="Lekerekített téglalap 209"/>
          <p:cNvSpPr/>
          <p:nvPr/>
        </p:nvSpPr>
        <p:spPr>
          <a:xfrm>
            <a:off x="6310583" y="3483431"/>
            <a:ext cx="11430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rasterizer</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1" name="Lekerekített téglalap 210"/>
          <p:cNvSpPr/>
          <p:nvPr/>
        </p:nvSpPr>
        <p:spPr>
          <a:xfrm>
            <a:off x="7532450" y="47026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depth-stencil</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2" name="Lekerekített téglalap 211"/>
          <p:cNvSpPr/>
          <p:nvPr/>
        </p:nvSpPr>
        <p:spPr>
          <a:xfrm>
            <a:off x="7532450" y="5540830"/>
            <a:ext cx="1219200"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blend</a:t>
            </a:r>
            <a:endParaRPr lang="hu-HU" dirty="0">
              <a:solidFill>
                <a:schemeClr val="tx1"/>
              </a:solidFill>
            </a:endParaRPr>
          </a:p>
          <a:p>
            <a:pPr algn="ctr"/>
            <a:r>
              <a:rPr lang="hu-HU" dirty="0" err="1">
                <a:solidFill>
                  <a:schemeClr val="tx1"/>
                </a:solidFill>
              </a:rPr>
              <a:t>state</a:t>
            </a:r>
            <a:endParaRPr lang="en-US" dirty="0">
              <a:solidFill>
                <a:schemeClr val="tx1"/>
              </a:solidFill>
            </a:endParaRPr>
          </a:p>
        </p:txBody>
      </p:sp>
      <p:sp>
        <p:nvSpPr>
          <p:cNvPr id="216" name="Lekerekített téglalap 215"/>
          <p:cNvSpPr/>
          <p:nvPr/>
        </p:nvSpPr>
        <p:spPr>
          <a:xfrm>
            <a:off x="6310583" y="4093031"/>
            <a:ext cx="1143000" cy="457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viewport</a:t>
            </a:r>
            <a:endParaRPr lang="en-US" dirty="0">
              <a:solidFill>
                <a:schemeClr val="tx1"/>
              </a:solidFill>
            </a:endParaRPr>
          </a:p>
        </p:txBody>
      </p:sp>
      <p:grpSp>
        <p:nvGrpSpPr>
          <p:cNvPr id="130" name="Csoportba foglalás 285"/>
          <p:cNvGrpSpPr/>
          <p:nvPr/>
        </p:nvGrpSpPr>
        <p:grpSpPr>
          <a:xfrm rot="18892311">
            <a:off x="5801986" y="2217016"/>
            <a:ext cx="595418" cy="595857"/>
            <a:chOff x="6172199" y="2086385"/>
            <a:chExt cx="595418" cy="595857"/>
          </a:xfrm>
        </p:grpSpPr>
        <p:sp>
          <p:nvSpPr>
            <p:cNvPr id="131" name="Háromszög 262"/>
            <p:cNvSpPr/>
            <p:nvPr/>
          </p:nvSpPr>
          <p:spPr>
            <a:xfrm rot="1643725">
              <a:off x="6310417" y="2141221"/>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Ellipszis 263"/>
            <p:cNvSpPr/>
            <p:nvPr/>
          </p:nvSpPr>
          <p:spPr>
            <a:xfrm rot="1643725">
              <a:off x="6550471" y="2086385"/>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Ellipszis 264"/>
            <p:cNvSpPr/>
            <p:nvPr/>
          </p:nvSpPr>
          <p:spPr>
            <a:xfrm rot="1643725">
              <a:off x="6172199" y="231947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Ellipszis 265"/>
            <p:cNvSpPr/>
            <p:nvPr/>
          </p:nvSpPr>
          <p:spPr>
            <a:xfrm rot="1643725">
              <a:off x="6578125" y="252984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1" name="Csoportba foglalás 285"/>
          <p:cNvGrpSpPr/>
          <p:nvPr/>
        </p:nvGrpSpPr>
        <p:grpSpPr>
          <a:xfrm rot="18892311">
            <a:off x="3489835" y="4480902"/>
            <a:ext cx="595418" cy="595857"/>
            <a:chOff x="6172199" y="2086385"/>
            <a:chExt cx="595418" cy="595857"/>
          </a:xfrm>
        </p:grpSpPr>
        <p:sp>
          <p:nvSpPr>
            <p:cNvPr id="72" name="Háromszög 262"/>
            <p:cNvSpPr/>
            <p:nvPr/>
          </p:nvSpPr>
          <p:spPr>
            <a:xfrm rot="1643725">
              <a:off x="6310417" y="2141221"/>
              <a:ext cx="457200" cy="381000"/>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Ellipszis 263"/>
            <p:cNvSpPr/>
            <p:nvPr/>
          </p:nvSpPr>
          <p:spPr>
            <a:xfrm rot="1643725">
              <a:off x="6550471" y="2086385"/>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Ellipszis 264"/>
            <p:cNvSpPr/>
            <p:nvPr/>
          </p:nvSpPr>
          <p:spPr>
            <a:xfrm rot="1643725">
              <a:off x="6172199" y="231947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Ellipszis 265"/>
            <p:cNvSpPr/>
            <p:nvPr/>
          </p:nvSpPr>
          <p:spPr>
            <a:xfrm rot="1643725">
              <a:off x="6578125" y="2529842"/>
              <a:ext cx="152400" cy="152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1954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Vertex</a:t>
            </a:r>
            <a:r>
              <a:rPr lang="hu-HU" dirty="0"/>
              <a:t> assembly</a:t>
            </a:r>
            <a:endParaRPr lang="en-US" dirty="0"/>
          </a:p>
        </p:txBody>
      </p:sp>
      <p:sp>
        <p:nvSpPr>
          <p:cNvPr id="3" name="Tartalom helye 2"/>
          <p:cNvSpPr>
            <a:spLocks noGrp="1"/>
          </p:cNvSpPr>
          <p:nvPr>
            <p:ph idx="1"/>
          </p:nvPr>
        </p:nvSpPr>
        <p:spPr/>
        <p:txBody>
          <a:bodyPr/>
          <a:lstStyle/>
          <a:p>
            <a:r>
              <a:rPr lang="hu-HU" dirty="0" err="1"/>
              <a:t>Vertex</a:t>
            </a:r>
            <a:r>
              <a:rPr lang="hu-HU" dirty="0"/>
              <a:t> </a:t>
            </a:r>
            <a:r>
              <a:rPr lang="hu-HU" dirty="0" err="1"/>
              <a:t>buffers</a:t>
            </a:r>
            <a:endParaRPr lang="hu-HU" dirty="0"/>
          </a:p>
          <a:p>
            <a:pPr lvl="1"/>
            <a:r>
              <a:rPr lang="hu-HU" dirty="0" err="1"/>
              <a:t>arrays</a:t>
            </a:r>
            <a:r>
              <a:rPr lang="hu-HU" dirty="0"/>
              <a:t> of </a:t>
            </a:r>
            <a:r>
              <a:rPr lang="hu-HU" dirty="0" err="1"/>
              <a:t>records</a:t>
            </a:r>
            <a:endParaRPr lang="hu-HU" dirty="0"/>
          </a:p>
          <a:p>
            <a:pPr lvl="1"/>
            <a:r>
              <a:rPr lang="hu-HU" dirty="0" err="1"/>
              <a:t>record</a:t>
            </a:r>
            <a:r>
              <a:rPr lang="hu-HU" dirty="0"/>
              <a:t> </a:t>
            </a:r>
            <a:r>
              <a:rPr lang="hu-HU" dirty="0" err="1"/>
              <a:t>fields</a:t>
            </a:r>
            <a:r>
              <a:rPr lang="hu-HU" dirty="0"/>
              <a:t> </a:t>
            </a:r>
            <a:r>
              <a:rPr lang="hu-HU" dirty="0" err="1"/>
              <a:t>are</a:t>
            </a:r>
            <a:r>
              <a:rPr lang="hu-HU" dirty="0"/>
              <a:t> </a:t>
            </a:r>
            <a:r>
              <a:rPr lang="hu-HU" dirty="0" err="1"/>
              <a:t>called</a:t>
            </a:r>
            <a:r>
              <a:rPr lang="hu-HU" dirty="0"/>
              <a:t> </a:t>
            </a:r>
            <a:r>
              <a:rPr lang="hu-HU" dirty="0" err="1"/>
              <a:t>vertex</a:t>
            </a:r>
            <a:r>
              <a:rPr lang="hu-HU" dirty="0"/>
              <a:t> </a:t>
            </a:r>
            <a:r>
              <a:rPr lang="hu-HU" dirty="0" err="1"/>
              <a:t>attributes</a:t>
            </a:r>
            <a:endParaRPr lang="en-US" dirty="0"/>
          </a:p>
        </p:txBody>
      </p:sp>
      <p:grpSp>
        <p:nvGrpSpPr>
          <p:cNvPr id="49" name="Group 48"/>
          <p:cNvGrpSpPr/>
          <p:nvPr/>
        </p:nvGrpSpPr>
        <p:grpSpPr>
          <a:xfrm>
            <a:off x="1612503" y="3124200"/>
            <a:ext cx="1524000" cy="469900"/>
            <a:chOff x="1612503" y="3124200"/>
            <a:chExt cx="1524000" cy="469900"/>
          </a:xfrm>
        </p:grpSpPr>
        <p:sp>
          <p:nvSpPr>
            <p:cNvPr id="4"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9"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10"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sp>
        <p:nvSpPr>
          <p:cNvPr id="20" name="AutoShape 20"/>
          <p:cNvSpPr>
            <a:spLocks/>
          </p:cNvSpPr>
          <p:nvPr/>
        </p:nvSpPr>
        <p:spPr bwMode="auto">
          <a:xfrm rot="5400000">
            <a:off x="2283182" y="2923421"/>
            <a:ext cx="176592" cy="1517949"/>
          </a:xfrm>
          <a:prstGeom prst="rightBrace">
            <a:avLst>
              <a:gd name="adj1" fmla="val 102778"/>
              <a:gd name="adj2" fmla="val 44389"/>
            </a:avLst>
          </a:prstGeom>
          <a:noFill/>
          <a:ln w="12700">
            <a:solidFill>
              <a:schemeClr val="tx1"/>
            </a:solidFill>
            <a:round/>
            <a:headEnd/>
            <a:tailEnd type="none" w="lg" len="med"/>
          </a:ln>
          <a:effectLst/>
        </p:spPr>
        <p:txBody>
          <a:bodyPr wrap="none" anchor="ctr"/>
          <a:lstStyle/>
          <a:p>
            <a:endParaRPr lang="en-US"/>
          </a:p>
        </p:txBody>
      </p:sp>
      <p:sp>
        <p:nvSpPr>
          <p:cNvPr id="21" name="Text Box 21"/>
          <p:cNvSpPr txBox="1">
            <a:spLocks noChangeArrowheads="1"/>
          </p:cNvSpPr>
          <p:nvPr/>
        </p:nvSpPr>
        <p:spPr bwMode="auto">
          <a:xfrm>
            <a:off x="2054306" y="3721100"/>
            <a:ext cx="767967" cy="369332"/>
          </a:xfrm>
          <a:prstGeom prst="rect">
            <a:avLst/>
          </a:prstGeom>
          <a:noFill/>
          <a:ln w="12700">
            <a:noFill/>
            <a:miter lim="800000"/>
            <a:headEnd/>
            <a:tailEnd type="none" w="lg" len="med"/>
          </a:ln>
          <a:effectLst/>
        </p:spPr>
        <p:txBody>
          <a:bodyPr wrap="none">
            <a:spAutoFit/>
          </a:bodyPr>
          <a:lstStyle/>
          <a:p>
            <a:r>
              <a:rPr lang="en-US" dirty="0"/>
              <a:t>vertex</a:t>
            </a:r>
          </a:p>
        </p:txBody>
      </p:sp>
      <p:sp>
        <p:nvSpPr>
          <p:cNvPr id="37" name="Rectangle 11"/>
          <p:cNvSpPr>
            <a:spLocks noChangeArrowheads="1"/>
          </p:cNvSpPr>
          <p:nvPr/>
        </p:nvSpPr>
        <p:spPr bwMode="auto">
          <a:xfrm>
            <a:off x="16075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46" name="AutoShape 20"/>
          <p:cNvSpPr>
            <a:spLocks/>
          </p:cNvSpPr>
          <p:nvPr/>
        </p:nvSpPr>
        <p:spPr bwMode="auto">
          <a:xfrm rot="5400000">
            <a:off x="1961422" y="4171018"/>
            <a:ext cx="117749" cy="825500"/>
          </a:xfrm>
          <a:prstGeom prst="rightBrace">
            <a:avLst>
              <a:gd name="adj1" fmla="val 102778"/>
              <a:gd name="adj2" fmla="val 44389"/>
            </a:avLst>
          </a:prstGeom>
          <a:noFill/>
          <a:ln w="12700">
            <a:solidFill>
              <a:schemeClr val="tx1"/>
            </a:solidFill>
            <a:round/>
            <a:headEnd/>
            <a:tailEnd type="none" w="lg" len="med"/>
          </a:ln>
          <a:effectLst/>
        </p:spPr>
        <p:txBody>
          <a:bodyPr wrap="none" anchor="ctr"/>
          <a:lstStyle/>
          <a:p>
            <a:endParaRPr lang="en-US"/>
          </a:p>
        </p:txBody>
      </p:sp>
      <p:sp>
        <p:nvSpPr>
          <p:cNvPr id="47" name="Text Box 21"/>
          <p:cNvSpPr txBox="1">
            <a:spLocks noChangeArrowheads="1"/>
          </p:cNvSpPr>
          <p:nvPr/>
        </p:nvSpPr>
        <p:spPr bwMode="auto">
          <a:xfrm>
            <a:off x="1670322" y="4677290"/>
            <a:ext cx="767967" cy="369332"/>
          </a:xfrm>
          <a:prstGeom prst="rect">
            <a:avLst/>
          </a:prstGeom>
          <a:noFill/>
          <a:ln w="12700">
            <a:noFill/>
            <a:miter lim="800000"/>
            <a:headEnd/>
            <a:tailEnd type="none" w="lg" len="med"/>
          </a:ln>
          <a:effectLst/>
        </p:spPr>
        <p:txBody>
          <a:bodyPr wrap="none">
            <a:spAutoFit/>
          </a:bodyPr>
          <a:lstStyle/>
          <a:p>
            <a:r>
              <a:rPr lang="en-US" dirty="0"/>
              <a:t>vertex</a:t>
            </a:r>
          </a:p>
        </p:txBody>
      </p:sp>
      <p:grpSp>
        <p:nvGrpSpPr>
          <p:cNvPr id="50" name="Group 49"/>
          <p:cNvGrpSpPr/>
          <p:nvPr/>
        </p:nvGrpSpPr>
        <p:grpSpPr>
          <a:xfrm>
            <a:off x="3125496" y="3126930"/>
            <a:ext cx="1524000" cy="469900"/>
            <a:chOff x="1612503" y="3124200"/>
            <a:chExt cx="1524000" cy="469900"/>
          </a:xfrm>
        </p:grpSpPr>
        <p:sp>
          <p:nvSpPr>
            <p:cNvPr id="51"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52"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53"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grpSp>
        <p:nvGrpSpPr>
          <p:cNvPr id="54" name="Group 53"/>
          <p:cNvGrpSpPr/>
          <p:nvPr/>
        </p:nvGrpSpPr>
        <p:grpSpPr>
          <a:xfrm>
            <a:off x="4640531" y="3124200"/>
            <a:ext cx="1524000" cy="469900"/>
            <a:chOff x="1612503" y="3124200"/>
            <a:chExt cx="1524000" cy="469900"/>
          </a:xfrm>
        </p:grpSpPr>
        <p:sp>
          <p:nvSpPr>
            <p:cNvPr id="55"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56"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57"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grpSp>
        <p:nvGrpSpPr>
          <p:cNvPr id="58" name="Group 57"/>
          <p:cNvGrpSpPr/>
          <p:nvPr/>
        </p:nvGrpSpPr>
        <p:grpSpPr>
          <a:xfrm>
            <a:off x="6155566" y="3124200"/>
            <a:ext cx="1524000" cy="469900"/>
            <a:chOff x="1612503" y="3124200"/>
            <a:chExt cx="1524000" cy="469900"/>
          </a:xfrm>
        </p:grpSpPr>
        <p:sp>
          <p:nvSpPr>
            <p:cNvPr id="59" name="Rectangle 4"/>
            <p:cNvSpPr>
              <a:spLocks noChangeArrowheads="1"/>
            </p:cNvSpPr>
            <p:nvPr/>
          </p:nvSpPr>
          <p:spPr bwMode="auto">
            <a:xfrm>
              <a:off x="1612503" y="3124200"/>
              <a:ext cx="1519044" cy="469900"/>
            </a:xfrm>
            <a:prstGeom prst="rect">
              <a:avLst/>
            </a:prstGeom>
            <a:noFill/>
            <a:ln w="25400">
              <a:solidFill>
                <a:schemeClr val="accent2"/>
              </a:solidFill>
              <a:miter lim="800000"/>
              <a:headEnd/>
              <a:tailEnd type="none" w="lg" len="med"/>
            </a:ln>
            <a:effectLst/>
          </p:spPr>
          <p:txBody>
            <a:bodyPr wrap="none" anchor="ctr"/>
            <a:lstStyle/>
            <a:p>
              <a:pPr algn="ctr"/>
              <a:endParaRPr lang="en-US" dirty="0"/>
            </a:p>
          </p:txBody>
        </p:sp>
        <p:sp>
          <p:nvSpPr>
            <p:cNvPr id="60" name="Rectangle 9"/>
            <p:cNvSpPr>
              <a:spLocks noChangeArrowheads="1"/>
            </p:cNvSpPr>
            <p:nvPr/>
          </p:nvSpPr>
          <p:spPr bwMode="auto">
            <a:xfrm>
              <a:off x="1612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dirty="0" err="1"/>
                <a:t>pos</a:t>
              </a:r>
              <a:endParaRPr lang="en-US" dirty="0"/>
            </a:p>
          </p:txBody>
        </p:sp>
        <p:sp>
          <p:nvSpPr>
            <p:cNvPr id="61" name="Rectangle 10"/>
            <p:cNvSpPr>
              <a:spLocks noChangeArrowheads="1"/>
            </p:cNvSpPr>
            <p:nvPr/>
          </p:nvSpPr>
          <p:spPr bwMode="auto">
            <a:xfrm>
              <a:off x="2374503" y="3124200"/>
              <a:ext cx="762000" cy="469900"/>
            </a:xfrm>
            <a:prstGeom prst="rect">
              <a:avLst/>
            </a:prstGeom>
            <a:noFill/>
            <a:ln w="12700">
              <a:solidFill>
                <a:schemeClr val="accent2"/>
              </a:solidFill>
              <a:miter lim="800000"/>
              <a:headEnd/>
              <a:tailEnd type="none" w="lg" len="med"/>
            </a:ln>
            <a:effectLst/>
          </p:spPr>
          <p:txBody>
            <a:bodyPr wrap="none" anchor="ctr"/>
            <a:lstStyle/>
            <a:p>
              <a:pPr algn="ctr"/>
              <a:r>
                <a:rPr lang="hu-HU"/>
                <a:t>normal</a:t>
              </a:r>
              <a:endParaRPr lang="en-US"/>
            </a:p>
          </p:txBody>
        </p:sp>
      </p:grpSp>
      <p:sp>
        <p:nvSpPr>
          <p:cNvPr id="62" name="Rectangle 11"/>
          <p:cNvSpPr>
            <a:spLocks noChangeArrowheads="1"/>
          </p:cNvSpPr>
          <p:nvPr/>
        </p:nvSpPr>
        <p:spPr bwMode="auto">
          <a:xfrm>
            <a:off x="24330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63" name="Rectangle 11"/>
          <p:cNvSpPr>
            <a:spLocks noChangeArrowheads="1"/>
          </p:cNvSpPr>
          <p:nvPr/>
        </p:nvSpPr>
        <p:spPr bwMode="auto">
          <a:xfrm>
            <a:off x="3258547"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64" name="Rectangle 11"/>
          <p:cNvSpPr>
            <a:spLocks noChangeArrowheads="1"/>
          </p:cNvSpPr>
          <p:nvPr/>
        </p:nvSpPr>
        <p:spPr bwMode="auto">
          <a:xfrm>
            <a:off x="4085343" y="4021660"/>
            <a:ext cx="825500" cy="469900"/>
          </a:xfrm>
          <a:prstGeom prst="rect">
            <a:avLst/>
          </a:prstGeom>
          <a:noFill/>
          <a:ln w="25400">
            <a:solidFill>
              <a:srgbClr val="FFFF00"/>
            </a:solidFill>
            <a:miter lim="800000"/>
            <a:headEnd/>
            <a:tailEnd type="none" w="lg" len="med"/>
          </a:ln>
          <a:effectLst/>
        </p:spPr>
        <p:txBody>
          <a:bodyPr wrap="none" anchor="ctr"/>
          <a:lstStyle/>
          <a:p>
            <a:pPr algn="ctr"/>
            <a:r>
              <a:rPr lang="hu-HU"/>
              <a:t>tex</a:t>
            </a:r>
            <a:endParaRPr lang="en-US"/>
          </a:p>
        </p:txBody>
      </p:sp>
      <p:sp>
        <p:nvSpPr>
          <p:cNvPr id="22" name="Téglalap 21"/>
          <p:cNvSpPr/>
          <p:nvPr/>
        </p:nvSpPr>
        <p:spPr>
          <a:xfrm>
            <a:off x="9878121" y="3974382"/>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IA</a:t>
            </a:r>
            <a:endParaRPr lang="en-US" dirty="0">
              <a:solidFill>
                <a:schemeClr val="tx1"/>
              </a:solidFill>
            </a:endParaRPr>
          </a:p>
        </p:txBody>
      </p:sp>
      <p:grpSp>
        <p:nvGrpSpPr>
          <p:cNvPr id="23" name="Csoportba foglalás 22"/>
          <p:cNvGrpSpPr/>
          <p:nvPr/>
        </p:nvGrpSpPr>
        <p:grpSpPr>
          <a:xfrm>
            <a:off x="9878121" y="5193582"/>
            <a:ext cx="609600" cy="609600"/>
            <a:chOff x="1828800" y="4953000"/>
            <a:chExt cx="381000" cy="381000"/>
          </a:xfrm>
        </p:grpSpPr>
        <p:sp>
          <p:nvSpPr>
            <p:cNvPr id="24" name="Ellipszis 23"/>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Körszelet 24"/>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Ellipszis 25"/>
          <p:cNvSpPr/>
          <p:nvPr/>
        </p:nvSpPr>
        <p:spPr>
          <a:xfrm>
            <a:off x="10030521" y="2831382"/>
            <a:ext cx="304800"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Ellipszis 26"/>
          <p:cNvSpPr/>
          <p:nvPr/>
        </p:nvSpPr>
        <p:spPr>
          <a:xfrm>
            <a:off x="10030521" y="3212382"/>
            <a:ext cx="304800" cy="3048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zögletes összekötő 27"/>
          <p:cNvCxnSpPr>
            <a:stCxn id="27" idx="4"/>
            <a:endCxn id="22" idx="0"/>
          </p:cNvCxnSpPr>
          <p:nvPr/>
        </p:nvCxnSpPr>
        <p:spPr>
          <a:xfrm rot="5400000">
            <a:off x="9954321" y="3745782"/>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9" name="Szögletes összekötő 18"/>
          <p:cNvCxnSpPr>
            <a:stCxn id="22" idx="2"/>
          </p:cNvCxnSpPr>
          <p:nvPr/>
        </p:nvCxnSpPr>
        <p:spPr>
          <a:xfrm rot="5400000">
            <a:off x="9840021" y="4850682"/>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0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Vertex</a:t>
            </a:r>
            <a:r>
              <a:rPr lang="hu-HU" dirty="0"/>
              <a:t> </a:t>
            </a:r>
            <a:r>
              <a:rPr lang="hu-HU" dirty="0" err="1"/>
              <a:t>shader</a:t>
            </a:r>
            <a:endParaRPr lang="en-US" dirty="0"/>
          </a:p>
        </p:txBody>
      </p:sp>
      <p:sp>
        <p:nvSpPr>
          <p:cNvPr id="3" name="Tartalom helye 2"/>
          <p:cNvSpPr>
            <a:spLocks noGrp="1"/>
          </p:cNvSpPr>
          <p:nvPr>
            <p:ph idx="1"/>
          </p:nvPr>
        </p:nvSpPr>
        <p:spPr/>
        <p:txBody>
          <a:bodyPr/>
          <a:lstStyle/>
          <a:p>
            <a:r>
              <a:rPr lang="hu-HU" dirty="0"/>
              <a:t>input </a:t>
            </a:r>
            <a:r>
              <a:rPr lang="hu-HU" dirty="0" err="1"/>
              <a:t>data</a:t>
            </a:r>
            <a:endParaRPr lang="hu-HU" dirty="0"/>
          </a:p>
          <a:p>
            <a:pPr lvl="1"/>
            <a:r>
              <a:rPr lang="hu-HU" dirty="0"/>
              <a:t>uniform: camera, </a:t>
            </a:r>
            <a:r>
              <a:rPr lang="hu-HU" dirty="0" err="1"/>
              <a:t>lights</a:t>
            </a:r>
            <a:r>
              <a:rPr lang="hu-HU" dirty="0"/>
              <a:t>, </a:t>
            </a:r>
            <a:r>
              <a:rPr lang="hu-HU" dirty="0" err="1"/>
              <a:t>material</a:t>
            </a:r>
            <a:r>
              <a:rPr lang="hu-HU" dirty="0"/>
              <a:t> </a:t>
            </a:r>
            <a:r>
              <a:rPr lang="hu-HU" dirty="0" err="1"/>
              <a:t>properties</a:t>
            </a:r>
            <a:r>
              <a:rPr lang="hu-HU" dirty="0"/>
              <a:t>, etc.</a:t>
            </a:r>
          </a:p>
          <a:p>
            <a:pPr lvl="1"/>
            <a:r>
              <a:rPr lang="hu-HU" dirty="0" err="1"/>
              <a:t>by</a:t>
            </a:r>
            <a:r>
              <a:rPr lang="hu-HU" dirty="0"/>
              <a:t> </a:t>
            </a:r>
            <a:r>
              <a:rPr lang="hu-HU" dirty="0" err="1"/>
              <a:t>vertex</a:t>
            </a:r>
            <a:r>
              <a:rPr lang="hu-HU" dirty="0"/>
              <a:t>: </a:t>
            </a:r>
            <a:r>
              <a:rPr lang="hu-HU" dirty="0" err="1"/>
              <a:t>vertex</a:t>
            </a:r>
            <a:r>
              <a:rPr lang="hu-HU" dirty="0"/>
              <a:t> </a:t>
            </a:r>
            <a:r>
              <a:rPr lang="hu-HU" dirty="0" err="1"/>
              <a:t>attributes</a:t>
            </a:r>
            <a:r>
              <a:rPr lang="hu-HU" dirty="0"/>
              <a:t> </a:t>
            </a:r>
            <a:r>
              <a:rPr lang="en-US" dirty="0"/>
              <a:t>[</a:t>
            </a:r>
            <a:r>
              <a:rPr lang="hu-HU" dirty="0" err="1"/>
              <a:t>position</a:t>
            </a:r>
            <a:r>
              <a:rPr lang="hu-HU" dirty="0"/>
              <a:t>, </a:t>
            </a:r>
            <a:r>
              <a:rPr lang="hu-HU" dirty="0" err="1"/>
              <a:t>normal</a:t>
            </a:r>
            <a:r>
              <a:rPr lang="hu-HU" dirty="0"/>
              <a:t>, </a:t>
            </a:r>
            <a:r>
              <a:rPr lang="hu-HU" dirty="0" err="1"/>
              <a:t>color</a:t>
            </a:r>
            <a:r>
              <a:rPr lang="hu-HU" dirty="0"/>
              <a:t>, </a:t>
            </a:r>
            <a:r>
              <a:rPr lang="hu-HU" dirty="0" err="1"/>
              <a:t>texcoord</a:t>
            </a:r>
            <a:r>
              <a:rPr lang="en-US" dirty="0"/>
              <a:t>]</a:t>
            </a:r>
            <a:endParaRPr lang="hu-HU" dirty="0"/>
          </a:p>
          <a:p>
            <a:r>
              <a:rPr lang="hu-HU" dirty="0"/>
              <a:t>output </a:t>
            </a:r>
            <a:r>
              <a:rPr lang="hu-HU" dirty="0" err="1"/>
              <a:t>data</a:t>
            </a:r>
            <a:endParaRPr lang="hu-HU" dirty="0"/>
          </a:p>
          <a:p>
            <a:pPr lvl="1"/>
            <a:r>
              <a:rPr lang="hu-HU" b="1" dirty="0" err="1"/>
              <a:t>position</a:t>
            </a:r>
            <a:r>
              <a:rPr lang="hu-HU" b="1" dirty="0"/>
              <a:t> </a:t>
            </a:r>
            <a:r>
              <a:rPr lang="hu-HU" b="1" dirty="0" err="1"/>
              <a:t>in</a:t>
            </a:r>
            <a:r>
              <a:rPr lang="hu-HU" b="1" dirty="0"/>
              <a:t> </a:t>
            </a:r>
            <a:r>
              <a:rPr lang="hu-HU" b="1" dirty="0" err="1"/>
              <a:t>screen</a:t>
            </a:r>
            <a:r>
              <a:rPr lang="hu-HU" b="1" dirty="0"/>
              <a:t> </a:t>
            </a:r>
            <a:r>
              <a:rPr lang="hu-HU" b="1" dirty="0" err="1"/>
              <a:t>coordinates</a:t>
            </a:r>
            <a:endParaRPr lang="hu-HU" b="1" dirty="0"/>
          </a:p>
          <a:p>
            <a:pPr lvl="1"/>
            <a:r>
              <a:rPr lang="hu-HU" dirty="0" err="1"/>
              <a:t>vertex</a:t>
            </a:r>
            <a:r>
              <a:rPr lang="hu-HU" dirty="0"/>
              <a:t> </a:t>
            </a:r>
            <a:r>
              <a:rPr lang="hu-HU" dirty="0" err="1"/>
              <a:t>color</a:t>
            </a:r>
            <a:endParaRPr lang="hu-HU" dirty="0"/>
          </a:p>
          <a:p>
            <a:pPr lvl="1"/>
            <a:r>
              <a:rPr lang="hu-HU" dirty="0" err="1"/>
              <a:t>anything</a:t>
            </a:r>
            <a:r>
              <a:rPr lang="hu-HU" dirty="0"/>
              <a:t> </a:t>
            </a:r>
            <a:r>
              <a:rPr lang="hu-HU" dirty="0" err="1"/>
              <a:t>else</a:t>
            </a:r>
            <a:r>
              <a:rPr lang="hu-HU" dirty="0"/>
              <a:t> </a:t>
            </a:r>
            <a:r>
              <a:rPr lang="en-US" dirty="0"/>
              <a:t>[</a:t>
            </a:r>
            <a:r>
              <a:rPr lang="hu-HU" dirty="0" err="1"/>
              <a:t>e.g</a:t>
            </a:r>
            <a:r>
              <a:rPr lang="hu-HU" dirty="0"/>
              <a:t>. </a:t>
            </a:r>
            <a:r>
              <a:rPr lang="hu-HU" dirty="0" err="1"/>
              <a:t>texcoord</a:t>
            </a:r>
            <a:r>
              <a:rPr lang="en-US" dirty="0"/>
              <a:t>]</a:t>
            </a:r>
          </a:p>
          <a:p>
            <a:pPr>
              <a:buNone/>
            </a:pPr>
            <a:endParaRPr lang="en-US" dirty="0"/>
          </a:p>
        </p:txBody>
      </p:sp>
      <p:sp>
        <p:nvSpPr>
          <p:cNvPr id="4" name="Téglalap 3"/>
          <p:cNvSpPr/>
          <p:nvPr/>
        </p:nvSpPr>
        <p:spPr>
          <a:xfrm>
            <a:off x="9220200" y="4114800"/>
            <a:ext cx="6096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VS</a:t>
            </a:r>
            <a:endParaRPr lang="en-US" dirty="0">
              <a:solidFill>
                <a:schemeClr val="tx1"/>
              </a:solidFill>
            </a:endParaRPr>
          </a:p>
        </p:txBody>
      </p:sp>
      <p:cxnSp>
        <p:nvCxnSpPr>
          <p:cNvPr id="5" name="Szögletes összekötő 18"/>
          <p:cNvCxnSpPr>
            <a:stCxn id="4" idx="2"/>
          </p:cNvCxnSpPr>
          <p:nvPr/>
        </p:nvCxnSpPr>
        <p:spPr>
          <a:xfrm rot="5400000">
            <a:off x="9182100" y="4991100"/>
            <a:ext cx="6858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nvGrpSpPr>
          <p:cNvPr id="6" name="Csoportba foglalás 41"/>
          <p:cNvGrpSpPr/>
          <p:nvPr/>
        </p:nvGrpSpPr>
        <p:grpSpPr>
          <a:xfrm>
            <a:off x="9220200" y="3048000"/>
            <a:ext cx="609600" cy="609600"/>
            <a:chOff x="1828800" y="4953000"/>
            <a:chExt cx="381000" cy="381000"/>
          </a:xfrm>
        </p:grpSpPr>
        <p:sp>
          <p:nvSpPr>
            <p:cNvPr id="7" name="Ellipszis 6"/>
            <p:cNvSpPr/>
            <p:nvPr/>
          </p:nvSpPr>
          <p:spPr>
            <a:xfrm>
              <a:off x="1828800" y="4953000"/>
              <a:ext cx="381000" cy="381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Körszelet 7"/>
            <p:cNvSpPr/>
            <p:nvPr/>
          </p:nvSpPr>
          <p:spPr>
            <a:xfrm>
              <a:off x="1828800" y="4953000"/>
              <a:ext cx="381000" cy="381000"/>
            </a:xfrm>
            <a:prstGeom prst="chord">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9" name="Szögletes összekötő 8"/>
          <p:cNvCxnSpPr>
            <a:endCxn id="4" idx="0"/>
          </p:cNvCxnSpPr>
          <p:nvPr/>
        </p:nvCxnSpPr>
        <p:spPr>
          <a:xfrm rot="5400000">
            <a:off x="9296400" y="3886200"/>
            <a:ext cx="457200" cy="158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0" name="Ellipszis 9"/>
          <p:cNvSpPr/>
          <p:nvPr/>
        </p:nvSpPr>
        <p:spPr>
          <a:xfrm>
            <a:off x="9220200" y="5334000"/>
            <a:ext cx="609600" cy="6096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395003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32538</TotalTime>
  <Words>1566</Words>
  <Application>Microsoft Office PowerPoint</Application>
  <PresentationFormat>Widescreen</PresentationFormat>
  <Paragraphs>184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Orthodox Herbertarian</vt:lpstr>
      <vt:lpstr>Whipsmart</vt:lpstr>
      <vt:lpstr>Office Theme</vt:lpstr>
      <vt:lpstr>Computer Graphics The GPU and WebGL</vt:lpstr>
      <vt:lpstr>PowerPoint Presentation</vt:lpstr>
      <vt:lpstr>Comparison</vt:lpstr>
      <vt:lpstr>GPU pipeline input</vt:lpstr>
      <vt:lpstr>GPU pipeline output</vt:lpstr>
      <vt:lpstr>GPU pipeline</vt:lpstr>
      <vt:lpstr>Render state</vt:lpstr>
      <vt:lpstr>Vertex assembly</vt:lpstr>
      <vt:lpstr>Vertex shader</vt:lpstr>
      <vt:lpstr>Primitive assembly</vt:lpstr>
      <vt:lpstr>Primitive topology (essential examples)</vt:lpstr>
      <vt:lpstr>Rasterizer: back-face culling</vt:lpstr>
      <vt:lpstr>Rasterizer: clipping</vt:lpstr>
      <vt:lpstr>Rasterization</vt:lpstr>
      <vt:lpstr>Fragment shader</vt:lpstr>
      <vt:lpstr>Output merger</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265</cp:revision>
  <dcterms:created xsi:type="dcterms:W3CDTF">2014-12-27T20:04:49Z</dcterms:created>
  <dcterms:modified xsi:type="dcterms:W3CDTF">2021-02-02T22:28:24Z</dcterms:modified>
</cp:coreProperties>
</file>