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37" r:id="rId2"/>
    <p:sldId id="586" r:id="rId3"/>
    <p:sldId id="587" r:id="rId4"/>
    <p:sldId id="588" r:id="rId5"/>
    <p:sldId id="439" r:id="rId6"/>
    <p:sldId id="441" r:id="rId7"/>
    <p:sldId id="354" r:id="rId8"/>
    <p:sldId id="335" r:id="rId9"/>
    <p:sldId id="336" r:id="rId10"/>
    <p:sldId id="338" r:id="rId11"/>
    <p:sldId id="339" r:id="rId12"/>
    <p:sldId id="589" r:id="rId13"/>
    <p:sldId id="452" r:id="rId14"/>
    <p:sldId id="454" r:id="rId15"/>
    <p:sldId id="453" r:id="rId16"/>
    <p:sldId id="45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>
        <p:scale>
          <a:sx n="75" d="100"/>
          <a:sy n="75" d="100"/>
        </p:scale>
        <p:origin x="883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r>
              <a:rPr lang="en-US" dirty="0"/>
              <a:t/>
            </a:r>
            <a:br>
              <a:rPr lang="en-US" dirty="0"/>
            </a:br>
            <a:r>
              <a:rPr lang="hu-HU" dirty="0" err="1"/>
              <a:t>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4220547" y="1813412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11007" y="1444080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from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0288" y="2011432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these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6450564" y="2196098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7490" y="5132960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fill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2866028" y="5132960"/>
            <a:ext cx="27146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90158" y="5118317"/>
            <a:ext cx="26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geometry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given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JSON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object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  <a:stCxn id="17" idx="1"/>
          </p:cNvCxnSpPr>
          <p:nvPr/>
        </p:nvCxnSpPr>
        <p:spPr>
          <a:xfrm flipH="1" flipV="1">
            <a:off x="6718696" y="5118317"/>
            <a:ext cx="271462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GameObject.kt</a:t>
            </a:r>
            <a:r>
              <a:rPr lang="hu-HU" sz="3200" dirty="0"/>
              <a:t> </a:t>
            </a:r>
            <a:r>
              <a:rPr lang="hu-HU" sz="3200" dirty="0" smtClean="0"/>
              <a:t>–</a:t>
            </a:r>
            <a:r>
              <a:rPr lang="en-US" sz="3200" dirty="0" smtClean="0"/>
              <a:t> multiple meshes are</a:t>
            </a:r>
            <a:r>
              <a:rPr lang="hu-HU" sz="3200" dirty="0" smtClean="0"/>
              <a:t> </a:t>
            </a:r>
            <a:r>
              <a:rPr lang="hu-HU" sz="3200" dirty="0"/>
              <a:t>allowed as </a:t>
            </a:r>
            <a:r>
              <a:rPr lang="hu-HU" sz="3200" dirty="0" smtClean="0"/>
              <a:t>child component</a:t>
            </a:r>
            <a:r>
              <a:rPr lang="en-US" sz="3200" dirty="0" smtClean="0"/>
              <a:t>s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meshes : Mesh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: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5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this </a:t>
            </a:r>
            <a:r>
              <a:rPr lang="en-US" dirty="0"/>
              <a:t>to display 3D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materials for both </a:t>
            </a:r>
            <a:r>
              <a:rPr lang="en-US" dirty="0" err="1"/>
              <a:t>submeshes</a:t>
            </a:r>
            <a:endParaRPr lang="en-US" dirty="0"/>
          </a:p>
          <a:p>
            <a:pPr lvl="1"/>
            <a:r>
              <a:rPr lang="en-US" dirty="0"/>
              <a:t>same program, different </a:t>
            </a:r>
            <a:r>
              <a:rPr lang="en-US" dirty="0" smtClean="0"/>
              <a:t>texture</a:t>
            </a:r>
            <a:endParaRPr lang="en-US" dirty="0"/>
          </a:p>
          <a:p>
            <a:r>
              <a:rPr lang="en-US" dirty="0"/>
              <a:t>create game object using </a:t>
            </a:r>
            <a:r>
              <a:rPr lang="en-US" dirty="0" smtClean="0"/>
              <a:t>multiple meshes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8160" y="1690688"/>
            <a:ext cx="6593840" cy="516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JsonLoader.meshesFrom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"media/slowpoke/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slowpoke.json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).apply{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"].set(Texture2D(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"media/Yadon.png"))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).apply{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"].set(Texture2D(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"media/YadonEye.png"))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1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object that coincides with visible area shown (your camera may be different)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2" y="1676400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21" y="1245190"/>
            <a:ext cx="6236142" cy="35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Yaw-pitch-roll: a way to specify 3D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right-handed coordinates</a:t>
            </a:r>
            <a:endParaRPr lang="hu-HU" dirty="0"/>
          </a:p>
          <a:p>
            <a:r>
              <a:rPr lang="en-US" dirty="0"/>
              <a:t>main directions</a:t>
            </a:r>
            <a:endParaRPr lang="hu-HU" dirty="0"/>
          </a:p>
          <a:p>
            <a:pPr lvl="1"/>
            <a:r>
              <a:rPr lang="hu-HU" dirty="0"/>
              <a:t>x: </a:t>
            </a:r>
            <a:r>
              <a:rPr lang="en-US" dirty="0"/>
              <a:t>right</a:t>
            </a:r>
            <a:endParaRPr lang="hu-HU" dirty="0"/>
          </a:p>
          <a:p>
            <a:pPr lvl="1"/>
            <a:r>
              <a:rPr lang="hu-HU" dirty="0"/>
              <a:t>y: </a:t>
            </a:r>
            <a:r>
              <a:rPr lang="en-US" dirty="0"/>
              <a:t>up</a:t>
            </a:r>
            <a:endParaRPr lang="hu-HU" dirty="0"/>
          </a:p>
          <a:p>
            <a:pPr lvl="1"/>
            <a:r>
              <a:rPr lang="hu-HU" dirty="0"/>
              <a:t>z: </a:t>
            </a:r>
            <a:r>
              <a:rPr lang="en-US" dirty="0"/>
              <a:t>back </a:t>
            </a:r>
            <a:r>
              <a:rPr lang="hu-HU" dirty="0"/>
              <a:t>(</a:t>
            </a:r>
            <a:r>
              <a:rPr lang="en-US" dirty="0"/>
              <a:t>ahead is</a:t>
            </a:r>
            <a:r>
              <a:rPr lang="hu-HU" dirty="0"/>
              <a:t> </a:t>
            </a:r>
            <a:r>
              <a:rPr lang="hu-HU" dirty="0" err="1"/>
              <a:t>-z</a:t>
            </a:r>
            <a:r>
              <a:rPr lang="hu-HU" dirty="0"/>
              <a:t>)</a:t>
            </a:r>
          </a:p>
          <a:p>
            <a:r>
              <a:rPr lang="en-US" dirty="0"/>
              <a:t>rotation angles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yaw</a:t>
            </a:r>
            <a:r>
              <a:rPr lang="en-US" dirty="0"/>
              <a:t> – around y</a:t>
            </a:r>
          </a:p>
          <a:p>
            <a:pPr lvl="1"/>
            <a:r>
              <a:rPr lang="hu-HU" dirty="0" err="1"/>
              <a:t>pitch</a:t>
            </a:r>
            <a:r>
              <a:rPr lang="en-US" dirty="0"/>
              <a:t> – around x</a:t>
            </a:r>
            <a:endParaRPr lang="hu-HU" dirty="0"/>
          </a:p>
          <a:p>
            <a:pPr lvl="1"/>
            <a:r>
              <a:rPr lang="hu-HU" dirty="0"/>
              <a:t>roll</a:t>
            </a:r>
            <a:r>
              <a:rPr lang="en-US" dirty="0"/>
              <a:t> – around z</a:t>
            </a:r>
            <a:endParaRPr lang="hu-HU" dirty="0"/>
          </a:p>
        </p:txBody>
      </p:sp>
      <p:pic>
        <p:nvPicPr>
          <p:cNvPr id="1026" name="Picture 2" descr="https://upload.wikimedia.org/wikipedia/commons/thumb/5/54/Flight_dynamics_with_text.png/200px-Flight_dynamics_with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74" y="4753020"/>
            <a:ext cx="2881768" cy="21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425cc26b1744ffcc08e322cdabdcbd51_jet-plane-clipart-fashionnow-toy-airplane-clipart_770-4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3" y="5470168"/>
            <a:ext cx="2315936" cy="13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994677" y="5775065"/>
            <a:ext cx="1383846" cy="4717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378524" y="4628436"/>
            <a:ext cx="1" cy="16183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78524" y="5840379"/>
            <a:ext cx="1124857" cy="40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3667" y="5369618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x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7858" y="4404193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y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9254" y="5482678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z</a:t>
            </a:r>
            <a:endParaRPr lang="en-US" sz="32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1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 in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roll, pitch, yaw replace orientation</a:t>
            </a:r>
          </a:p>
          <a:p>
            <a:r>
              <a:rPr lang="en-US" dirty="0"/>
              <a:t>in </a:t>
            </a:r>
            <a:r>
              <a:rPr lang="en-US" dirty="0" err="1"/>
              <a:t>GameObject#update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243" y="1494064"/>
            <a:ext cx="11503478" cy="5363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modelMatrix.set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scale(scale).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rotate(pitch, 1.0f, 0.0f, 0.0f).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rotate(yaw, 0.0f, 1.0f, 0.0f)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translate(position)</a:t>
            </a:r>
          </a:p>
        </p:txBody>
      </p:sp>
    </p:spTree>
    <p:extLst>
      <p:ext uri="{BB962C8B-B14F-4D97-AF65-F5344CB8AC3E}">
        <p14:creationId xmlns:p14="http://schemas.microsoft.com/office/powerpoint/2010/main" val="179720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object fully 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game object scale (approx. 0.1, 0.1, 0.1)</a:t>
            </a:r>
          </a:p>
          <a:p>
            <a:r>
              <a:rPr lang="en-US" dirty="0"/>
              <a:t>rotate (e.g. half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 around the vertical axis)</a:t>
            </a:r>
          </a:p>
          <a:p>
            <a:endParaRPr lang="en-US" dirty="0"/>
          </a:p>
          <a:p>
            <a:r>
              <a:rPr lang="en-US" dirty="0"/>
              <a:t>enable depth testing to avoid further away parts showing through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gl.enable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</a:rPr>
              <a:t>.DEPTH_TEST)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transparency</a:t>
            </a:r>
            <a:endParaRPr lang="hu-HU" dirty="0"/>
          </a:p>
          <a:p>
            <a:pPr lvl="1"/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disable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blending</a:t>
            </a:r>
            <a:endParaRPr lang="hu-HU" dirty="0"/>
          </a:p>
          <a:p>
            <a:pPr lvl="1"/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shaders</a:t>
            </a:r>
            <a:r>
              <a:rPr lang="hu-HU" dirty="0"/>
              <a:t> </a:t>
            </a:r>
            <a:r>
              <a:rPr lang="hu-HU" dirty="0" err="1"/>
              <a:t>sets</a:t>
            </a:r>
            <a:r>
              <a:rPr lang="hu-HU" dirty="0"/>
              <a:t> unit </a:t>
            </a:r>
            <a:r>
              <a:rPr lang="hu-HU" dirty="0" err="1"/>
              <a:t>alpha</a:t>
            </a:r>
            <a:endParaRPr lang="hu-HU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1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geometries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317" y="2777796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318" y="4236803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4736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850341" y="2777796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372971" y="3312316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850341" y="4236803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46941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6109836" y="4230520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6561" y="4946134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5537948" y="4430747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5537948" y="4771322"/>
            <a:ext cx="578613" cy="3546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5740963" y="4284725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6366" y="2776117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5537948" y="3310638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8308430" y="2788766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8431" y="3457354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7813972" y="3310637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7813972" y="3009339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8288430" y="4249450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88429" y="4958783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7813971" y="3310637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7813972" y="3310637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598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5" grpId="0" animBg="1"/>
      <p:bldP spid="20" grpId="0" animBg="1"/>
      <p:bldP spid="22" grpId="0" animBg="1"/>
      <p:bldP spid="36" grpId="0"/>
      <p:bldP spid="41" grpId="0" animBg="1"/>
      <p:bldP spid="47" grpId="0" animBg="1"/>
      <p:bldP spid="48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Submesh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086" y="1770743"/>
            <a:ext cx="6248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0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geometries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317" y="3499318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318" y="4958325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473644" y="4568358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850341" y="3499318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372971" y="4033838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460863" y="4958325"/>
            <a:ext cx="2077085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latin typeface="Whipsmart" panose="020B0502030203050204" pitchFamily="34" charset="0"/>
              </a:rPr>
              <a:t>Quad</a:t>
            </a:r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9836" y="4952042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6561" y="5667656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5537948" y="5152269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5537948" y="5492846"/>
            <a:ext cx="578613" cy="35466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5740963" y="5006247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6366" y="3497639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5537948" y="4032160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8308430" y="3510288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8431" y="4178876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7813972" y="4032159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7813972" y="3730861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8288430" y="4970972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88429" y="5680305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7813971" y="4032159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7813972" y="4032159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/>
          <p:cNvSpPr/>
          <p:nvPr/>
        </p:nvSpPr>
        <p:spPr>
          <a:xfrm>
            <a:off x="3450304" y="4952768"/>
            <a:ext cx="2087643" cy="107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atin typeface="Whipsmart" panose="020B0502030203050204" pitchFamily="34" charset="0"/>
              </a:rPr>
              <a:t>SubMeshGeometry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30" name="Straight Arrow Connector 29"/>
          <p:cNvCxnSpPr>
            <a:stCxn id="9" idx="2"/>
            <a:endCxn id="27" idx="0"/>
          </p:cNvCxnSpPr>
          <p:nvPr/>
        </p:nvCxnSpPr>
        <p:spPr>
          <a:xfrm flipH="1">
            <a:off x="4494126" y="4568358"/>
            <a:ext cx="200019" cy="38441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 rot="18990293">
            <a:off x="3405889" y="3907143"/>
            <a:ext cx="235744" cy="250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model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easy to load from </a:t>
            </a:r>
            <a:r>
              <a:rPr lang="hu-HU" dirty="0" err="1"/>
              <a:t>Kotlin</a:t>
            </a:r>
            <a:endParaRPr lang="en-US" dirty="0"/>
          </a:p>
          <a:p>
            <a:r>
              <a:rPr lang="en-US" dirty="0"/>
              <a:t>contains data in ready-to-use-in-buffers format</a:t>
            </a:r>
          </a:p>
          <a:p>
            <a:endParaRPr lang="hu-HU" dirty="0"/>
          </a:p>
          <a:p>
            <a:r>
              <a:rPr lang="hu-HU" dirty="0" err="1"/>
              <a:t>download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hu-HU" dirty="0"/>
          </a:p>
          <a:p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Blender</a:t>
            </a:r>
            <a:endParaRPr lang="hu-HU" dirty="0"/>
          </a:p>
          <a:p>
            <a:pPr lvl="1"/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Blender</a:t>
            </a:r>
            <a:r>
              <a:rPr lang="hu-HU" dirty="0"/>
              <a:t> </a:t>
            </a:r>
            <a:r>
              <a:rPr lang="hu-HU" dirty="0" err="1"/>
              <a:t>slides</a:t>
            </a:r>
            <a:r>
              <a:rPr lang="hu-HU" dirty="0"/>
              <a:t> and video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script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loaded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new </a:t>
            </a:r>
            <a:r>
              <a:rPr lang="en-US" sz="2000" dirty="0" err="1">
                <a:latin typeface="Consolas" panose="020B0609020204030204" pitchFamily="49" charset="0"/>
              </a:rPr>
              <a:t>SubmeshGeometry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hu-HU" sz="2000" dirty="0" err="1">
                <a:latin typeface="Consolas" panose="020B0609020204030204" pitchFamily="49" charset="0"/>
              </a:rPr>
              <a:t>kt</a:t>
            </a:r>
            <a:r>
              <a:rPr lang="en-US" dirty="0"/>
              <a:t> similar to </a:t>
            </a:r>
            <a:r>
              <a:rPr lang="hu-HU" sz="2400" dirty="0">
                <a:latin typeface="Consolas" panose="020B0609020204030204" pitchFamily="49" charset="0"/>
              </a:rPr>
              <a:t>TexturedQ</a:t>
            </a:r>
            <a:r>
              <a:rPr lang="en-US" sz="2400" dirty="0" err="1">
                <a:latin typeface="Consolas" panose="020B0609020204030204" pitchFamily="49" charset="0"/>
              </a:rPr>
              <a:t>uadGeometry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hu-HU" sz="2400" dirty="0" err="1">
                <a:latin typeface="Consolas" panose="020B0609020204030204" pitchFamily="49" charset="0"/>
              </a:rPr>
              <a:t>kt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constructor takes an object</a:t>
            </a:r>
            <a:r>
              <a:rPr lang="hu-HU" dirty="0"/>
              <a:t>,</a:t>
            </a:r>
            <a:r>
              <a:rPr lang="en-US" dirty="0"/>
              <a:t> describing a mesh as loaded from JSON file</a:t>
            </a:r>
            <a:r>
              <a:rPr lang="hu-HU" dirty="0"/>
              <a:t>,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:</a:t>
            </a:r>
            <a:endParaRPr lang="en-US" dirty="0"/>
          </a:p>
          <a:p>
            <a:pPr lvl="2"/>
            <a:r>
              <a:rPr lang="en-US" dirty="0"/>
              <a:t>property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vertices</a:t>
            </a:r>
            <a:r>
              <a:rPr lang="en-US" dirty="0"/>
              <a:t>: 3n coordinates in continuous array</a:t>
            </a:r>
          </a:p>
          <a:p>
            <a:pPr lvl="2"/>
            <a:r>
              <a:rPr lang="en-US" dirty="0"/>
              <a:t>property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normals</a:t>
            </a:r>
            <a:r>
              <a:rPr lang="en-US" dirty="0"/>
              <a:t>: 3n elements in continuous array</a:t>
            </a:r>
          </a:p>
          <a:p>
            <a:pPr lvl="2"/>
            <a:r>
              <a:rPr lang="en-US" dirty="0"/>
              <a:t>property </a:t>
            </a:r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en-US" dirty="0"/>
              <a:t>: array</a:t>
            </a:r>
            <a:r>
              <a:rPr lang="hu-HU" dirty="0"/>
              <a:t> </a:t>
            </a:r>
            <a:r>
              <a:rPr lang="en-US" dirty="0"/>
              <a:t>(typically </a:t>
            </a:r>
            <a:r>
              <a:rPr lang="hu-HU" dirty="0"/>
              <a:t>with </a:t>
            </a:r>
            <a:r>
              <a:rPr lang="en-US" dirty="0"/>
              <a:t>a </a:t>
            </a:r>
            <a:r>
              <a:rPr lang="hu-HU" dirty="0"/>
              <a:t>single </a:t>
            </a:r>
            <a:r>
              <a:rPr lang="hu-HU" dirty="0" err="1"/>
              <a:t>element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the model has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en-US" dirty="0"/>
              <a:t>one set of texture coordinates) of continuous arrays of 2n elements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property </a:t>
            </a:r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en-US" dirty="0"/>
              <a:t>: array of n arrays of 3 indices</a:t>
            </a:r>
          </a:p>
          <a:p>
            <a:pPr lvl="3"/>
            <a:r>
              <a:rPr lang="en-US" dirty="0"/>
              <a:t>make continuous</a:t>
            </a:r>
            <a:r>
              <a:rPr lang="hu-HU" dirty="0"/>
              <a:t> (and </a:t>
            </a:r>
            <a:r>
              <a:rPr lang="hu-HU" dirty="0" err="1"/>
              <a:t>proper</a:t>
            </a:r>
            <a:r>
              <a:rPr lang="hu-HU" dirty="0"/>
              <a:t> 16-bit int </a:t>
            </a:r>
            <a:r>
              <a:rPr lang="hu-HU" dirty="0" err="1"/>
              <a:t>type</a:t>
            </a:r>
            <a:r>
              <a:rPr lang="hu-HU" dirty="0"/>
              <a:t>)</a:t>
            </a:r>
            <a:r>
              <a:rPr lang="en-US" dirty="0"/>
              <a:t> array using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A7BD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A7BD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9272" y="5894285"/>
            <a:ext cx="581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the ex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p</a:t>
            </a:r>
            <a:r>
              <a:rPr lang="en-US" sz="2000" dirty="0" err="1">
                <a:solidFill>
                  <a:srgbClr val="FF0000"/>
                </a:solidFill>
                <a:latin typeface="Whipsmart" panose="020B0502030203050204" pitchFamily="34" charset="0"/>
              </a:rPr>
              <a:t>ressions</a:t>
            </a:r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red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 replace</a:t>
            </a:r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array literals</a:t>
            </a:r>
          </a:p>
          <a:p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but wrapping them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in typed arrays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must remain</a:t>
            </a:r>
            <a:endParaRPr lang="en-US" sz="20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334" y="4254386"/>
            <a:ext cx="24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texturecoords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6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75" y="411427"/>
            <a:ext cx="7886700" cy="1325563"/>
          </a:xfrm>
        </p:spPr>
        <p:txBody>
          <a:bodyPr/>
          <a:lstStyle/>
          <a:p>
            <a:r>
              <a:rPr lang="hu-HU" dirty="0" err="1"/>
              <a:t>Geomety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JSON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77027" y="1690690"/>
            <a:ext cx="43868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Whipsmart" panose="020B0502030203050204" pitchFamily="34" charset="0"/>
              </a:rPr>
              <a:t>these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replace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array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literals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7853" y="2526699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9797" y="2118168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6732" y="12049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flattened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6385570" y="1574244"/>
            <a:ext cx="674837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6385570" y="1574244"/>
            <a:ext cx="1053455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6375" y="6029324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to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4617250" y="4381500"/>
            <a:ext cx="379636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4960150" y="5698568"/>
            <a:ext cx="345346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39465" y="1690809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5140" y="1448801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We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need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method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50" y="1375162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38004</TotalTime>
  <Words>668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Orthodox Herbertarian</vt:lpstr>
      <vt:lpstr>Symbol</vt:lpstr>
      <vt:lpstr>Times New Roman</vt:lpstr>
      <vt:lpstr>Whipsmart</vt:lpstr>
      <vt:lpstr>Office Theme</vt:lpstr>
      <vt:lpstr>Computer Graphics Models</vt:lpstr>
      <vt:lpstr>Game objects and model geometries</vt:lpstr>
      <vt:lpstr>Submesh</vt:lpstr>
      <vt:lpstr>Game objects and model geometries</vt:lpstr>
      <vt:lpstr>JSON model file format</vt:lpstr>
      <vt:lpstr>Geometry loaded from file</vt:lpstr>
      <vt:lpstr>Geomety from JSON</vt:lpstr>
      <vt:lpstr>Index buffer</vt:lpstr>
      <vt:lpstr>JsonLoader.kt</vt:lpstr>
      <vt:lpstr>JsonLoader.kt</vt:lpstr>
      <vt:lpstr>GameObject.kt – multiple meshes are allowed as child components</vt:lpstr>
      <vt:lpstr>Use this to display 3D object</vt:lpstr>
      <vt:lpstr>Part of object that coincides with visible area shown (your camera may be different)</vt:lpstr>
      <vt:lpstr>Yaw-pitch-roll: a way to specify 3D orientation</vt:lpstr>
      <vt:lpstr>3D rotation in GameObject</vt:lpstr>
      <vt:lpstr>Make object fully visible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Microsoft account</cp:lastModifiedBy>
  <cp:revision>303</cp:revision>
  <dcterms:created xsi:type="dcterms:W3CDTF">2014-12-27T20:04:49Z</dcterms:created>
  <dcterms:modified xsi:type="dcterms:W3CDTF">2021-11-03T17:30:11Z</dcterms:modified>
</cp:coreProperties>
</file>