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4"/>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34" r:id="rId34"/>
    <p:sldId id="535" r:id="rId35"/>
    <p:sldId id="569" r:id="rId36"/>
    <p:sldId id="570" r:id="rId37"/>
    <p:sldId id="552" r:id="rId38"/>
    <p:sldId id="539" r:id="rId39"/>
    <p:sldId id="540" r:id="rId40"/>
    <p:sldId id="352" r:id="rId41"/>
    <p:sldId id="553" r:id="rId42"/>
    <p:sldId id="55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2254" autoAdjust="0"/>
  </p:normalViewPr>
  <p:slideViewPr>
    <p:cSldViewPr snapToGrid="0">
      <p:cViewPr varScale="1">
        <p:scale>
          <a:sx n="68" d="100"/>
          <a:sy n="68" d="100"/>
        </p:scale>
        <p:origin x="1171" y="77"/>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We 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33</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40</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r>
              <a:rPr lang="hu-HU" dirty="0"/>
              <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lnSpcReduction="1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all</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this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all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emptyArray</a:t>
            </a:r>
            <a:r>
              <a:rPr lang="en-US" dirty="0">
                <a:solidFill>
                  <a:srgbClr val="000000"/>
                </a:solidFill>
                <a:ea typeface="Times New Roman" panose="02020603050405020304" pitchFamily="18" charset="0"/>
                <a:cs typeface="Times New Roman" panose="02020603050405020304" pitchFamily="18" charset="0"/>
              </a:rPr>
              <a:t>&lt;Program&gt;()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278931" y="3212554"/>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3647872" y="3535720"/>
            <a:ext cx="3631059" cy="579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77018" y="1149616"/>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7694579" y="1795947"/>
            <a:ext cx="1576122" cy="499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78932" y="5035278"/>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2012915" y="5219944"/>
            <a:ext cx="5266017" cy="3637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2373549" y="4669277"/>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smtClean="0"/>
              <a:t>class</a:t>
            </a:r>
            <a:endParaRPr lang="en-US" dirty="0"/>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smtClean="0"/>
              <a:t>mesh</a:t>
            </a:r>
            <a:r>
              <a:rPr lang="hu-HU" dirty="0" smtClean="0"/>
              <a:t> (or a collection of meshes)</a:t>
            </a:r>
            <a:r>
              <a:rPr lang="en-US" dirty="0" smtClean="0"/>
              <a:t> </a:t>
            </a:r>
            <a:r>
              <a:rPr lang="en-US" dirty="0"/>
              <a:t>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hu-HU" dirty="0" smtClean="0">
                <a:solidFill>
                  <a:srgbClr val="C70040"/>
                </a:solidFill>
                <a:ea typeface="Times New Roman" panose="02020603050405020304" pitchFamily="18" charset="0"/>
                <a:cs typeface="Times New Roman" panose="02020603050405020304" pitchFamily="18" charset="0"/>
              </a:rPr>
              <a:t>vararg </a:t>
            </a:r>
            <a:r>
              <a:rPr lang="en-US" i="1" dirty="0" smtClean="0">
                <a:solidFill>
                  <a:srgbClr val="CB6500"/>
                </a:solidFill>
                <a:ea typeface="Times New Roman" panose="02020603050405020304" pitchFamily="18" charset="0"/>
                <a:cs typeface="Times New Roman" panose="02020603050405020304" pitchFamily="18" charset="0"/>
              </a:rPr>
              <a:t>mesh</a:t>
            </a:r>
            <a:r>
              <a:rPr lang="hu-HU" i="1" dirty="0" smtClean="0">
                <a:solidFill>
                  <a:srgbClr val="CB6500"/>
                </a:solidFill>
                <a:ea typeface="Times New Roman" panose="02020603050405020304" pitchFamily="18" charset="0"/>
                <a:cs typeface="Times New Roman" panose="02020603050405020304" pitchFamily="18" charset="0"/>
              </a:rPr>
              <a:t>es</a:t>
            </a:r>
            <a:r>
              <a:rPr lang="en-US" i="1" dirty="0" smtClean="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smtClean="0">
                <a:solidFill>
                  <a:srgbClr val="000000"/>
                </a:solidFill>
                <a:ea typeface="Times New Roman" panose="02020603050405020304" pitchFamily="18" charset="0"/>
                <a:cs typeface="Times New Roman" panose="02020603050405020304" pitchFamily="18" charset="0"/>
              </a:rPr>
              <a:t>Mesh</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zeros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scale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ones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9301"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4538982" y="5199129"/>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1E2E218A-50B5-42F2-A59A-95F52F8B396F}"/>
              </a:ext>
            </a:extLst>
          </p:cNvPr>
          <p:cNvSpPr txBox="1"/>
          <p:nvPr/>
        </p:nvSpPr>
        <p:spPr>
          <a:xfrm>
            <a:off x="5838493" y="978266"/>
            <a:ext cx="541045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t>
            </a:r>
            <a:r>
              <a:rPr lang="hu-HU" dirty="0" smtClean="0">
                <a:solidFill>
                  <a:srgbClr val="FF0000"/>
                </a:solidFill>
                <a:latin typeface="Whipsmart" panose="020B0502030203050204" pitchFamily="34" charset="0"/>
              </a:rPr>
              <a:t>will have a single </a:t>
            </a:r>
            <a:r>
              <a:rPr lang="en-US" dirty="0" smtClean="0">
                <a:solidFill>
                  <a:srgbClr val="FF0000"/>
                </a:solidFill>
                <a:latin typeface="Whipsmart" panose="020B0502030203050204" pitchFamily="34" charset="0"/>
              </a:rPr>
              <a:t>Mesh </a:t>
            </a:r>
            <a:r>
              <a:rPr lang="hu-HU" dirty="0" smtClean="0">
                <a:solidFill>
                  <a:srgbClr val="FF0000"/>
                </a:solidFill>
                <a:latin typeface="Whipsmart" panose="020B0502030203050204" pitchFamily="34" charset="0"/>
              </a:rPr>
              <a:t>now</a:t>
            </a:r>
            <a:r>
              <a:rPr lang="en-US" dirty="0" smtClean="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r>
              <a:rPr lang="hu-HU" dirty="0" smtClean="0">
                <a:solidFill>
                  <a:srgbClr val="FF0000"/>
                </a:solidFill>
                <a:latin typeface="Whipsmart" panose="020B0502030203050204" pitchFamily="34" charset="0"/>
              </a:rPr>
              <a:t>More meshes for a single GameObject will be useful later</a:t>
            </a:r>
            <a:r>
              <a:rPr lang="en-US" dirty="0" smtClean="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9" name="Straight Arrow Connector 8">
            <a:extLst>
              <a:ext uri="{FF2B5EF4-FFF2-40B4-BE49-F238E27FC236}">
                <a16:creationId xmlns:a16="http://schemas.microsoft.com/office/drawing/2014/main" xmlns="" id="{029036F2-40A9-461F-B02A-11B81D51A1DE}"/>
              </a:ext>
            </a:extLst>
          </p:cNvPr>
          <p:cNvCxnSpPr/>
          <p:nvPr/>
        </p:nvCxnSpPr>
        <p:spPr>
          <a:xfrm flipH="1">
            <a:off x="3781778" y="1624597"/>
            <a:ext cx="2259916" cy="328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smtClean="0">
                <a:solidFill>
                  <a:srgbClr val="000000"/>
                </a:solidFill>
                <a:ea typeface="Times New Roman" panose="02020603050405020304" pitchFamily="18" charset="0"/>
                <a:cs typeface="Times New Roman" panose="02020603050405020304" pitchFamily="18" charset="0"/>
              </a:rPr>
              <a:t>GameObject</a:t>
            </a:r>
            <a:r>
              <a:rPr lang="en-US" dirty="0" smtClean="0">
                <a:solidFill>
                  <a:srgbClr val="000000"/>
                </a:solidFill>
                <a:ea typeface="Times New Roman" panose="02020603050405020304" pitchFamily="18" charset="0"/>
                <a:cs typeface="Times New Roman" panose="02020603050405020304" pitchFamily="18" charset="0"/>
              </a:rPr>
              <a:t>(</a:t>
            </a:r>
            <a:r>
              <a:rPr lang="hu-HU" dirty="0">
                <a:solidFill>
                  <a:srgbClr val="C70040"/>
                </a:solidFill>
                <a:ea typeface="Times New Roman" panose="02020603050405020304" pitchFamily="18" charset="0"/>
                <a:cs typeface="Times New Roman" panose="02020603050405020304" pitchFamily="18" charset="0"/>
              </a:rPr>
              <a:t>vararg </a:t>
            </a:r>
            <a:r>
              <a:rPr lang="en-US" i="1" dirty="0">
                <a:solidFill>
                  <a:srgbClr val="CB6500"/>
                </a:solidFill>
                <a:ea typeface="Times New Roman" panose="02020603050405020304" pitchFamily="18" charset="0"/>
                <a:cs typeface="Times New Roman" panose="02020603050405020304" pitchFamily="18" charset="0"/>
              </a:rPr>
              <a:t>mesh</a:t>
            </a:r>
            <a:r>
              <a:rPr lang="hu-HU" i="1" dirty="0">
                <a:solidFill>
                  <a:srgbClr val="CB6500"/>
                </a:solidFill>
                <a:ea typeface="Times New Roman" panose="02020603050405020304" pitchFamily="18" charset="0"/>
                <a:cs typeface="Times New Roman" panose="02020603050405020304" pitchFamily="18" charset="0"/>
              </a:rPr>
              <a:t>es</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a:solidFill>
                  <a:srgbClr val="000000"/>
                </a:solidFill>
                <a:ea typeface="Times New Roman" panose="02020603050405020304" pitchFamily="18" charset="0"/>
                <a:cs typeface="Times New Roman" panose="02020603050405020304" pitchFamily="18" charset="0"/>
              </a:rPr>
              <a:t>Mesh</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78567" y="2840455"/>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a:stCxn id="11" idx="0"/>
          </p:cNvCxnSpPr>
          <p:nvPr/>
        </p:nvCxnSpPr>
        <p:spPr>
          <a:xfrm flipH="1" flipV="1">
            <a:off x="3811357" y="2613499"/>
            <a:ext cx="210934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09" y="2613500"/>
            <a:ext cx="4456353" cy="2465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GameObject#update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add method </a:t>
            </a:r>
            <a:r>
              <a:rPr lang="en-US" dirty="0">
                <a:solidFill>
                  <a:prstClr val="black"/>
                </a:solidFill>
                <a:latin typeface="Consolas" panose="020B0609020204030204" pitchFamily="49" charset="0"/>
                <a:cs typeface="Consolas" panose="020B0609020204030204" pitchFamily="49" charset="0"/>
              </a:rPr>
              <a:t>update</a:t>
            </a:r>
            <a:r>
              <a:rPr lang="en-US" dirty="0"/>
              <a:t> to the class </a:t>
            </a:r>
            <a:r>
              <a:rPr lang="en-US" dirty="0" err="1">
                <a:solidFill>
                  <a:prstClr val="black"/>
                </a:solidFill>
                <a:latin typeface="Consolas" panose="020B0609020204030204" pitchFamily="49" charset="0"/>
                <a:cs typeface="Consolas" panose="020B0609020204030204" pitchFamily="49" charset="0"/>
              </a:rPr>
              <a:t>GameObject</a:t>
            </a:r>
          </a:p>
          <a:p>
            <a:pPr lvl="1"/>
            <a:endParaRPr lang="en-US" dirty="0"/>
          </a:p>
          <a:p>
            <a:r>
              <a:rPr lang="en-US" dirty="0"/>
              <a:t>it must set </a:t>
            </a:r>
            <a:r>
              <a:rPr lang="en-US" dirty="0" err="1">
                <a:solidFill>
                  <a:prstClr val="black"/>
                </a:solidFill>
                <a:latin typeface="Consolas" panose="020B0609020204030204" pitchFamily="49" charset="0"/>
                <a:cs typeface="Consolas" panose="020B0609020204030204" pitchFamily="49" charset="0"/>
              </a:rPr>
              <a:t>this.modelMatrix</a:t>
            </a:r>
            <a:r>
              <a:rPr lang="en-US" dirty="0"/>
              <a:t> using </a:t>
            </a:r>
            <a:r>
              <a:rPr lang="en-US" dirty="0" err="1">
                <a:solidFill>
                  <a:prstClr val="black"/>
                </a:solidFill>
                <a:latin typeface="Consolas" panose="020B0609020204030204" pitchFamily="49" charset="0"/>
                <a:cs typeface="Consolas" panose="020B0609020204030204" pitchFamily="49" charset="0"/>
              </a:rPr>
              <a:t>this.position</a:t>
            </a:r>
            <a:r>
              <a:rPr lang="en-US" dirty="0"/>
              <a:t>, </a:t>
            </a:r>
            <a:r>
              <a:rPr lang="en-US" dirty="0" err="1">
                <a:solidFill>
                  <a:prstClr val="black"/>
                </a:solidFill>
                <a:latin typeface="Consolas" panose="020B0609020204030204" pitchFamily="49" charset="0"/>
                <a:cs typeface="Consolas" panose="020B0609020204030204" pitchFamily="49" charset="0"/>
              </a:rPr>
              <a:t>this.orientation</a:t>
            </a:r>
            <a:r>
              <a:rPr lang="en-US" dirty="0"/>
              <a:t>, </a:t>
            </a:r>
            <a:r>
              <a:rPr lang="en-US" dirty="0" err="1">
                <a:solidFill>
                  <a:prstClr val="black"/>
                </a:solidFill>
                <a:latin typeface="Consolas" panose="020B0609020204030204" pitchFamily="49" charset="0"/>
                <a:cs typeface="Consolas" panose="020B0609020204030204" pitchFamily="49" charset="0"/>
              </a:rPr>
              <a:t>this.scale</a:t>
            </a:r>
            <a:endParaRPr lang="en-US" dirty="0">
              <a:solidFill>
                <a:prstClr val="black"/>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Mat4#set()</a:t>
            </a:r>
            <a:r>
              <a:rPr lang="en-US" dirty="0"/>
              <a:t>, without parameters, sets the matrix to identity</a:t>
            </a:r>
          </a:p>
          <a:p>
            <a:r>
              <a:rPr lang="en-US" dirty="0">
                <a:solidFill>
                  <a:prstClr val="black"/>
                </a:solidFill>
                <a:latin typeface="Consolas" panose="020B0609020204030204" pitchFamily="49" charset="0"/>
                <a:cs typeface="Consolas" panose="020B0609020204030204" pitchFamily="49" charset="0"/>
              </a:rPr>
              <a:t>Mat4#translate, Mat4#rotate, Mat4#scale</a:t>
            </a:r>
            <a:r>
              <a:rPr lang="en-US" dirty="0"/>
              <a:t> append transformations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84401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a:t> create 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sz="2400" dirty="0">
                <a:latin typeface="Consolas" panose="020B0609020204030204" pitchFamily="49" charset="0"/>
                <a:cs typeface="Consolas" panose="020B0609020204030204" pitchFamily="49" charset="0"/>
              </a:rPr>
              <a:t>add</a:t>
            </a:r>
            <a:r>
              <a:rPr lang="en-US" dirty="0"/>
              <a:t> them 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20154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128573" y="4940522"/>
            <a:ext cx="1735274"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return false if object needs to be deleted</a:t>
            </a:r>
          </a:p>
        </p:txBody>
      </p:sp>
      <p:cxnSp>
        <p:nvCxnSpPr>
          <p:cNvPr id="11" name="Straight Arrow Connector 10"/>
          <p:cNvCxnSpPr>
            <a:cxnSpLocks/>
            <a:stCxn id="10" idx="1"/>
          </p:cNvCxnSpPr>
          <p:nvPr/>
        </p:nvCxnSpPr>
        <p:spPr>
          <a:xfrm flipH="1" flipV="1">
            <a:off x="2558374" y="4630366"/>
            <a:ext cx="5570199" cy="771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82486"/>
            <a:ext cx="2614992"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override</a:t>
            </a:r>
            <a:endParaRPr lang="en-US" dirty="0">
              <a:solidFill>
                <a:srgbClr val="FF0000"/>
              </a:solidFill>
              <a:latin typeface="Whipsmart" panose="020B0502030203050204" pitchFamily="34" charset="0"/>
            </a:endParaRPr>
          </a:p>
        </p:txBody>
      </p:sp>
      <p:cxnSp>
        <p:nvCxnSpPr>
          <p:cNvPr id="16" name="Straight Arrow Connector 15"/>
          <p:cNvCxnSpPr>
            <a:stCxn id="15" idx="0"/>
          </p:cNvCxnSpPr>
          <p:nvPr/>
        </p:nvCxnSpPr>
        <p:spPr>
          <a:xfrm flipH="1" flipV="1">
            <a:off x="210312" y="2584252"/>
            <a:ext cx="1097184" cy="3498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flipH="1" flipV="1">
            <a:off x="704088" y="3187756"/>
            <a:ext cx="603408" cy="28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smtClean="0"/>
              <a:t>.kt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xmlns=""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37373</TotalTime>
  <Words>4891</Words>
  <Application>Microsoft Office PowerPoint</Application>
  <PresentationFormat>Widescreen</PresentationFormat>
  <Paragraphs>775</Paragraphs>
  <Slides>40</Slides>
  <Notes>27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40</vt:i4>
      </vt:variant>
    </vt:vector>
  </HeadingPairs>
  <TitlesOfParts>
    <vt:vector size="54" baseType="lpstr">
      <vt:lpstr>Arial</vt:lpstr>
      <vt:lpstr>Calibri</vt:lpstr>
      <vt:lpstr>Chiller</vt:lpstr>
      <vt:lpstr>Consolas</vt:lpstr>
      <vt:lpstr>Corbel</vt:lpstr>
      <vt:lpstr>Orthodox Herbertarian</vt:lpstr>
      <vt:lpstr>Stencil</vt:lpstr>
      <vt:lpstr>Times New Roman</vt:lpstr>
      <vt:lpstr>Webdings</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vt:lpstr>
      <vt:lpstr>Task: use Mesh</vt:lpstr>
      <vt:lpstr>GameObject concept</vt:lpstr>
      <vt:lpstr>GameObject class</vt:lpstr>
      <vt:lpstr>GameObject class with delegated property</vt:lpstr>
      <vt:lpstr>GameObject#update</vt:lpstr>
      <vt:lpstr>Task: use GameObject</vt:lpstr>
      <vt:lpstr>Animation</vt:lpstr>
      <vt:lpstr>GameObject::move</vt:lpstr>
      <vt:lpstr>What about uniforms in Scene? (e.g. time)</vt:lpstr>
      <vt:lpstr>Scene.kt </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Microsoft account</cp:lastModifiedBy>
  <cp:revision>357</cp:revision>
  <dcterms:created xsi:type="dcterms:W3CDTF">2014-12-27T20:04:49Z</dcterms:created>
  <dcterms:modified xsi:type="dcterms:W3CDTF">2021-10-05T06:51:25Z</dcterms:modified>
</cp:coreProperties>
</file>