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notesMasterIdLst>
    <p:notesMasterId r:id="rId45"/>
  </p:notesMasterIdLst>
  <p:sldIdLst>
    <p:sldId id="506" r:id="rId4"/>
    <p:sldId id="507" r:id="rId5"/>
    <p:sldId id="508" r:id="rId6"/>
    <p:sldId id="509" r:id="rId7"/>
    <p:sldId id="555" r:id="rId8"/>
    <p:sldId id="547" r:id="rId9"/>
    <p:sldId id="548" r:id="rId10"/>
    <p:sldId id="511" r:id="rId11"/>
    <p:sldId id="549" r:id="rId12"/>
    <p:sldId id="550" r:id="rId13"/>
    <p:sldId id="514" r:id="rId14"/>
    <p:sldId id="516" r:id="rId15"/>
    <p:sldId id="517" r:id="rId16"/>
    <p:sldId id="518" r:id="rId17"/>
    <p:sldId id="541" r:id="rId18"/>
    <p:sldId id="542" r:id="rId19"/>
    <p:sldId id="520" r:id="rId20"/>
    <p:sldId id="543" r:id="rId21"/>
    <p:sldId id="544" r:id="rId22"/>
    <p:sldId id="557" r:id="rId23"/>
    <p:sldId id="546" r:id="rId24"/>
    <p:sldId id="523" r:id="rId25"/>
    <p:sldId id="563" r:id="rId26"/>
    <p:sldId id="564" r:id="rId27"/>
    <p:sldId id="556" r:id="rId28"/>
    <p:sldId id="565" r:id="rId29"/>
    <p:sldId id="566" r:id="rId30"/>
    <p:sldId id="567" r:id="rId31"/>
    <p:sldId id="530" r:id="rId32"/>
    <p:sldId id="568" r:id="rId33"/>
    <p:sldId id="519" r:id="rId34"/>
    <p:sldId id="534" r:id="rId35"/>
    <p:sldId id="535" r:id="rId36"/>
    <p:sldId id="569" r:id="rId37"/>
    <p:sldId id="570" r:id="rId38"/>
    <p:sldId id="552" r:id="rId39"/>
    <p:sldId id="539" r:id="rId40"/>
    <p:sldId id="540" r:id="rId41"/>
    <p:sldId id="352" r:id="rId42"/>
    <p:sldId id="553" r:id="rId43"/>
    <p:sldId id="55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72254" autoAdjust="0"/>
  </p:normalViewPr>
  <p:slideViewPr>
    <p:cSldViewPr snapToGrid="0">
      <p:cViewPr varScale="1">
        <p:scale>
          <a:sx n="98" d="100"/>
          <a:sy n="98" d="100"/>
        </p:scale>
        <p:origin x="960" y="78"/>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a:t>
            </a:r>
            <a:r>
              <a:rPr lang="hu-HU" dirty="0" err="1"/>
              <a:t>virtual</a:t>
            </a:r>
            <a:r>
              <a:rPr lang="hu-HU" baseline="0" dirty="0"/>
              <a:t> </a:t>
            </a:r>
            <a:r>
              <a:rPr lang="hu-HU" baseline="0" dirty="0" err="1"/>
              <a:t>world</a:t>
            </a:r>
            <a:r>
              <a:rPr lang="hu-HU" baseline="0" dirty="0"/>
              <a:t> (</a:t>
            </a:r>
            <a:r>
              <a:rPr lang="hu-HU" baseline="0" dirty="0" err="1"/>
              <a:t>often</a:t>
            </a:r>
            <a:r>
              <a:rPr lang="hu-HU" baseline="0" dirty="0"/>
              <a:t> </a:t>
            </a:r>
            <a:r>
              <a:rPr lang="hu-HU" baseline="0" dirty="0" err="1"/>
              <a:t>represented</a:t>
            </a:r>
            <a:r>
              <a:rPr lang="hu-HU" baseline="0" dirty="0"/>
              <a:t> </a:t>
            </a:r>
            <a:r>
              <a:rPr lang="hu-HU" baseline="0" dirty="0" err="1"/>
              <a:t>by</a:t>
            </a:r>
            <a:r>
              <a:rPr lang="hu-HU" baseline="0" dirty="0"/>
              <a:t> a </a:t>
            </a:r>
            <a:r>
              <a:rPr lang="hu-HU" baseline="0" dirty="0" err="1"/>
              <a:t>Scene</a:t>
            </a:r>
            <a:r>
              <a:rPr lang="hu-HU" baseline="0" dirty="0"/>
              <a:t> </a:t>
            </a:r>
            <a:r>
              <a:rPr lang="hu-HU" baseline="0" dirty="0" err="1"/>
              <a:t>object</a:t>
            </a:r>
            <a:r>
              <a:rPr lang="hu-HU" baseline="0" dirty="0"/>
              <a:t>), is a </a:t>
            </a:r>
            <a:r>
              <a:rPr lang="hu-HU" baseline="0" dirty="0" err="1"/>
              <a:t>collection</a:t>
            </a:r>
            <a:r>
              <a:rPr lang="hu-HU" baseline="0" dirty="0"/>
              <a:t> of game </a:t>
            </a:r>
            <a:r>
              <a:rPr lang="hu-HU" baseline="0" dirty="0" err="1"/>
              <a:t>objects</a:t>
            </a:r>
            <a:r>
              <a:rPr lang="hu-HU" baseline="0" dirty="0"/>
              <a:t> (plus camera, </a:t>
            </a:r>
            <a:r>
              <a:rPr lang="hu-HU" baseline="0" dirty="0" err="1"/>
              <a:t>lights</a:t>
            </a:r>
            <a:r>
              <a:rPr lang="hu-HU" baseline="0" dirty="0"/>
              <a:t>.... </a:t>
            </a:r>
            <a:r>
              <a:rPr lang="hu-HU" baseline="0" dirty="0" err="1"/>
              <a:t>in</a:t>
            </a:r>
            <a:r>
              <a:rPr lang="hu-HU" baseline="0" dirty="0"/>
              <a:t> </a:t>
            </a:r>
            <a:r>
              <a:rPr lang="hu-HU" baseline="0" dirty="0" err="1"/>
              <a:t>systems</a:t>
            </a:r>
            <a:r>
              <a:rPr lang="hu-HU" baseline="0" dirty="0"/>
              <a:t> </a:t>
            </a:r>
            <a:r>
              <a:rPr lang="hu-HU" baseline="0" dirty="0" err="1"/>
              <a:t>where</a:t>
            </a:r>
            <a:r>
              <a:rPr lang="hu-HU" baseline="0" dirty="0"/>
              <a:t> </a:t>
            </a:r>
            <a:r>
              <a:rPr lang="hu-HU" baseline="0" dirty="0" err="1"/>
              <a:t>those</a:t>
            </a:r>
            <a:r>
              <a:rPr lang="hu-HU" baseline="0" dirty="0"/>
              <a:t> </a:t>
            </a:r>
            <a:r>
              <a:rPr lang="hu-HU" baseline="0" dirty="0" err="1"/>
              <a:t>are</a:t>
            </a:r>
            <a:r>
              <a:rPr lang="hu-HU" baseline="0" dirty="0"/>
              <a:t> </a:t>
            </a:r>
            <a:r>
              <a:rPr lang="hu-HU" baseline="0" dirty="0" err="1"/>
              <a:t>not</a:t>
            </a:r>
            <a:r>
              <a:rPr lang="hu-HU" baseline="0" dirty="0"/>
              <a:t> </a:t>
            </a:r>
            <a:r>
              <a:rPr lang="hu-HU" baseline="0" dirty="0" err="1"/>
              <a:t>considered</a:t>
            </a:r>
            <a:r>
              <a:rPr lang="hu-HU" baseline="0" dirty="0"/>
              <a:t> </a:t>
            </a:r>
            <a:r>
              <a:rPr lang="hu-HU" baseline="0" dirty="0" err="1"/>
              <a:t>first</a:t>
            </a:r>
            <a:r>
              <a:rPr lang="hu-HU" baseline="0" dirty="0"/>
              <a:t> </a:t>
            </a:r>
            <a:r>
              <a:rPr lang="hu-HU" baseline="0" dirty="0" err="1"/>
              <a:t>class</a:t>
            </a:r>
            <a:r>
              <a:rPr lang="hu-HU" baseline="0" dirty="0"/>
              <a:t> game </a:t>
            </a:r>
            <a:r>
              <a:rPr lang="hu-HU" baseline="0" dirty="0" err="1"/>
              <a:t>objects</a:t>
            </a:r>
            <a:r>
              <a:rPr lang="hu-HU" baseline="0" dirty="0"/>
              <a:t> </a:t>
            </a:r>
            <a:r>
              <a:rPr lang="hu-HU" baseline="0" dirty="0" err="1"/>
              <a:t>themselves</a:t>
            </a:r>
            <a:r>
              <a:rPr lang="hu-HU" baseline="0" dirty="0"/>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3</a:t>
            </a:fld>
            <a:endParaRPr lang="en-US"/>
          </a:p>
        </p:txBody>
      </p:sp>
    </p:spTree>
    <p:extLst>
      <p:ext uri="{BB962C8B-B14F-4D97-AF65-F5344CB8AC3E}">
        <p14:creationId xmlns:p14="http://schemas.microsoft.com/office/powerpoint/2010/main" val="1072713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there are two types of uniforms.</a:t>
            </a:r>
          </a:p>
          <a:p>
            <a:endParaRPr lang="en-US" dirty="0"/>
          </a:p>
          <a:p>
            <a:r>
              <a:rPr lang="en-US" dirty="0"/>
              <a:t>Per-material</a:t>
            </a:r>
            <a:r>
              <a:rPr lang="en-US" baseline="0" dirty="0"/>
              <a:t> uniform settings are listed at material creation time, and typically never change. When an object sporting the material needs to be drawn, all the settings stored in it should be shoved into the GPU's uniforms.</a:t>
            </a:r>
          </a:p>
          <a:p>
            <a:endParaRPr lang="en-US" baseline="0" dirty="0"/>
          </a:p>
          <a:p>
            <a:r>
              <a:rPr lang="en-US" baseline="0" dirty="0"/>
              <a:t>Other uniforms should also be set, but using properties of other components.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14</a:t>
            </a:fld>
            <a:endParaRPr lang="en-US"/>
          </a:p>
        </p:txBody>
      </p:sp>
    </p:spTree>
    <p:extLst>
      <p:ext uri="{BB962C8B-B14F-4D97-AF65-F5344CB8AC3E}">
        <p14:creationId xmlns:p14="http://schemas.microsoft.com/office/powerpoint/2010/main" val="3602323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build</a:t>
            </a:r>
            <a:r>
              <a:rPr lang="en-US" baseline="0" dirty="0"/>
              <a:t> a scene, we work from the bottom up, using the </a:t>
            </a:r>
            <a:r>
              <a:rPr lang="en-US" baseline="0" dirty="0" err="1"/>
              <a:t>Shader</a:t>
            </a:r>
            <a:r>
              <a:rPr lang="en-US" baseline="0" dirty="0"/>
              <a:t>, Program, Material, Geometry, Mesh, and </a:t>
            </a:r>
            <a:r>
              <a:rPr lang="en-US" baseline="0" dirty="0" err="1"/>
              <a:t>GameObject</a:t>
            </a:r>
            <a:r>
              <a:rPr lang="en-US" baseline="0" dirty="0"/>
              <a:t> components.</a:t>
            </a:r>
          </a:p>
          <a:p>
            <a:endParaRPr lang="en-US" baseline="0" dirty="0"/>
          </a:p>
          <a:p>
            <a:r>
              <a:rPr lang="en-US" baseline="0" dirty="0"/>
              <a:t>First, we create some </a:t>
            </a:r>
            <a:r>
              <a:rPr lang="en-US" baseline="0" dirty="0" err="1"/>
              <a:t>shaders</a:t>
            </a:r>
            <a:r>
              <a:rPr lang="en-US" baseline="0" dirty="0"/>
              <a:t>.</a:t>
            </a:r>
          </a:p>
          <a:p>
            <a:r>
              <a:rPr lang="en-US" baseline="0" dirty="0"/>
              <a:t>VS-FS combinations are linked into programs.</a:t>
            </a:r>
          </a:p>
          <a:p>
            <a:r>
              <a:rPr lang="en-US" baseline="0" dirty="0"/>
              <a:t>We would like to record certain often used parametrizations of programs (i.e. a reference to the program and the value settings for some of its uniforms) as materials. E.g. solid blue, or blinking green, or, with image based or procedural textures later, blue marble, dark wood, racing car decals... What properties a material has should actually depend on what program it is using.</a:t>
            </a:r>
          </a:p>
          <a:p>
            <a:r>
              <a:rPr lang="en-US" baseline="0" dirty="0"/>
              <a:t>We also, independently, create instances of our geometries. One of each is enough. Two </a:t>
            </a:r>
            <a:r>
              <a:rPr lang="en-US" baseline="0" dirty="0" err="1"/>
              <a:t>StarGeometry</a:t>
            </a:r>
            <a:r>
              <a:rPr lang="en-US" baseline="0" dirty="0"/>
              <a:t> instances will be identical --- unless we parametrize them e.g. with the number of the points the star has. In this latter case, it of course makes sense to create one 5-pointed, one 7-pointed, and one 8-pointed star.</a:t>
            </a:r>
          </a:p>
          <a:p>
            <a:r>
              <a:rPr lang="en-US" baseline="0" dirty="0"/>
              <a:t>Then we combine geometry instances with material instances to create meshes.</a:t>
            </a:r>
          </a:p>
          <a:p>
            <a:r>
              <a:rPr lang="en-US" baseline="0" dirty="0"/>
              <a:t>A game object is going to be an instance of a mesh in the virtual world. It contains a reference to a mesh, plus its position/rotations/scale --- everything required to assemble the model transformation matrix.</a:t>
            </a:r>
          </a:p>
          <a:p>
            <a:endParaRPr lang="en-US" baseline="0" dirty="0"/>
          </a:p>
          <a:p>
            <a:r>
              <a:rPr lang="en-US" baseline="0" dirty="0"/>
              <a:t>Note that the same program can be referenced by multiple materials --- they just store different settings for some uniforms. The same geometry can be combined with different materials, or the same material applied to different geometries. Of course multiple game objects may share the same mesh. The point of the entire decomposition is that the components can be reused and freely combined, so we do not have to apply each and every setting manually before drawing a geometry.</a:t>
            </a:r>
          </a:p>
        </p:txBody>
      </p:sp>
      <p:sp>
        <p:nvSpPr>
          <p:cNvPr id="4" name="Slide Number Placeholder 3"/>
          <p:cNvSpPr>
            <a:spLocks noGrp="1"/>
          </p:cNvSpPr>
          <p:nvPr>
            <p:ph type="sldNum" sz="quarter" idx="10"/>
          </p:nvPr>
        </p:nvSpPr>
        <p:spPr/>
        <p:txBody>
          <a:bodyPr/>
          <a:lstStyle/>
          <a:p>
            <a:fld id="{13414422-304B-4EC6-ABD9-7288B98B5903}" type="slidenum">
              <a:rPr lang="en-US" smtClean="0"/>
              <a:t>15</a:t>
            </a:fld>
            <a:endParaRPr lang="en-US"/>
          </a:p>
        </p:txBody>
      </p:sp>
    </p:spTree>
    <p:extLst>
      <p:ext uri="{BB962C8B-B14F-4D97-AF65-F5344CB8AC3E}">
        <p14:creationId xmlns:p14="http://schemas.microsoft.com/office/powerpoint/2010/main" val="1508288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Uniforms are declared in the </a:t>
            </a:r>
            <a:r>
              <a:rPr lang="en-US" dirty="0" err="1"/>
              <a:t>shaders</a:t>
            </a:r>
            <a:r>
              <a:rPr lang="en-US" dirty="0"/>
              <a:t>. What uniforms need to be set depend</a:t>
            </a:r>
            <a:r>
              <a:rPr lang="en-US" baseline="0" dirty="0"/>
              <a:t> on which </a:t>
            </a:r>
            <a:r>
              <a:rPr lang="en-US" baseline="0" dirty="0" err="1"/>
              <a:t>shaders</a:t>
            </a:r>
            <a:r>
              <a:rPr lang="en-US" baseline="0" dirty="0"/>
              <a:t> are being used. </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16</a:t>
            </a:fld>
            <a:endParaRPr lang="en-US"/>
          </a:p>
        </p:txBody>
      </p:sp>
    </p:spTree>
    <p:extLst>
      <p:ext uri="{BB962C8B-B14F-4D97-AF65-F5344CB8AC3E}">
        <p14:creationId xmlns:p14="http://schemas.microsoft.com/office/powerpoint/2010/main" val="191169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Shader reflection is a way</a:t>
            </a:r>
            <a:r>
              <a:rPr lang="en-US" baseline="0" dirty="0"/>
              <a:t> for our host (written in </a:t>
            </a:r>
            <a:r>
              <a:rPr lang="hu-HU" baseline="0" dirty="0"/>
              <a:t>Kotlin</a:t>
            </a:r>
            <a:r>
              <a:rPr lang="en-US" baseline="0" dirty="0"/>
              <a:t>, running on the CPU) program to know about the shader code.</a:t>
            </a:r>
          </a:p>
          <a:p>
            <a:endParaRPr lang="en-US" baseline="0" dirty="0"/>
          </a:p>
          <a:p>
            <a:r>
              <a:rPr lang="en-US" baseline="0" dirty="0"/>
              <a:t>This </a:t>
            </a:r>
            <a:r>
              <a:rPr lang="hu-HU" baseline="0" dirty="0"/>
              <a:t>may </a:t>
            </a:r>
            <a:r>
              <a:rPr lang="en-US" baseline="0" dirty="0"/>
              <a:t>seem</a:t>
            </a:r>
            <a:r>
              <a:rPr lang="hu-HU" baseline="0" dirty="0"/>
              <a:t> </a:t>
            </a:r>
            <a:r>
              <a:rPr lang="en-US" baseline="0" dirty="0"/>
              <a:t>superfluous. _We_ wrote the </a:t>
            </a:r>
            <a:r>
              <a:rPr lang="en-US" baseline="0" dirty="0" err="1"/>
              <a:t>shader</a:t>
            </a:r>
            <a:r>
              <a:rPr lang="en-US" baseline="0" dirty="0"/>
              <a:t>. We know what is in it. We are able to write host code that e.g. sets uniforms referred to using the proper name, as the proper type, as they exist in the </a:t>
            </a:r>
            <a:r>
              <a:rPr lang="en-US" baseline="0" dirty="0" err="1"/>
              <a:t>shader</a:t>
            </a:r>
            <a:r>
              <a:rPr lang="en-US" baseline="0" dirty="0"/>
              <a:t>. Indeed, reflection is a convenience, not a necessity.</a:t>
            </a:r>
          </a:p>
          <a:p>
            <a:endParaRPr lang="en-US" baseline="0" dirty="0"/>
          </a:p>
          <a:p>
            <a:r>
              <a:rPr lang="en-US" baseline="0" dirty="0"/>
              <a:t>It allows us to spare code duplication between the </a:t>
            </a:r>
            <a:r>
              <a:rPr lang="en-US" baseline="0" dirty="0" err="1"/>
              <a:t>shaders</a:t>
            </a:r>
            <a:r>
              <a:rPr lang="en-US" baseline="0" dirty="0"/>
              <a:t> and the host code. It eliminates some points of possible error.</a:t>
            </a:r>
            <a:endParaRPr lang="hu-HU" baseline="0" dirty="0"/>
          </a:p>
          <a:p>
            <a:endParaRPr lang="hu-H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be interested in processing all uniforms used in our shaders, and </a:t>
            </a:r>
            <a:r>
              <a:rPr lang="hu-HU" dirty="0"/>
              <a:t>gathering</a:t>
            </a:r>
            <a:r>
              <a:rPr lang="en-US" dirty="0"/>
              <a:t> the relevant </a:t>
            </a:r>
            <a:r>
              <a:rPr lang="hu-HU" dirty="0"/>
              <a:t>variables</a:t>
            </a:r>
            <a:r>
              <a:rPr lang="en-US" baseline="0" dirty="0"/>
              <a:t> to the </a:t>
            </a:r>
            <a:r>
              <a:rPr lang="hu-HU" baseline="0" dirty="0"/>
              <a:t>adequate components</a:t>
            </a:r>
            <a:r>
              <a:rPr lang="en-US"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17</a:t>
            </a:fld>
            <a:endParaRPr lang="en-US"/>
          </a:p>
        </p:txBody>
      </p:sp>
    </p:spTree>
    <p:extLst>
      <p:ext uri="{BB962C8B-B14F-4D97-AF65-F5344CB8AC3E}">
        <p14:creationId xmlns:p14="http://schemas.microsoft.com/office/powerpoint/2010/main" val="2436876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Shader</a:t>
            </a:r>
            <a:r>
              <a:rPr lang="en-US" dirty="0"/>
              <a:t> reflection works on linked programs, not individual </a:t>
            </a:r>
            <a:r>
              <a:rPr lang="en-US" dirty="0" err="1"/>
              <a:t>shaders</a:t>
            </a:r>
            <a:r>
              <a:rPr lang="en-US" dirty="0"/>
              <a:t>. The reason for that</a:t>
            </a:r>
            <a:r>
              <a:rPr lang="en-US" baseline="0" dirty="0"/>
              <a:t> is that both the VS and the FS may declare uniforms, some of which may overlap or conflict with one another. Thus, we can forget about individual </a:t>
            </a:r>
            <a:r>
              <a:rPr lang="en-US" baseline="0" dirty="0" err="1"/>
              <a:t>shaders</a:t>
            </a:r>
            <a:r>
              <a:rPr lang="en-US" baseline="0" dirty="0"/>
              <a:t>, and consider programs to be the lowest level of our component hierarchy.</a:t>
            </a:r>
          </a:p>
          <a:p>
            <a:endParaRPr lang="en-US" baseline="0" dirty="0"/>
          </a:p>
          <a:p>
            <a:r>
              <a:rPr lang="en-US" baseline="0" dirty="0"/>
              <a:t>Via </a:t>
            </a:r>
            <a:r>
              <a:rPr lang="en-US" baseline="0" dirty="0" err="1"/>
              <a:t>shader</a:t>
            </a:r>
            <a:r>
              <a:rPr lang="en-US" baseline="0" dirty="0"/>
              <a:t> reflection, programs should be able to acquire info about the uniforms being used there.</a:t>
            </a:r>
          </a:p>
          <a:p>
            <a:endParaRPr lang="en-US" baseline="0" dirty="0"/>
          </a:p>
          <a:p>
            <a:r>
              <a:rPr lang="en-US" baseline="0" dirty="0"/>
              <a:t>Let us consider a single game object. Its subcomponents form a tree. Leaves of the tree are the program and the geometry.</a:t>
            </a:r>
          </a:p>
          <a:p>
            <a:r>
              <a:rPr lang="en-US" baseline="0" dirty="0"/>
              <a:t>[Later, we will introduce game objects using multiple meshes. Then, the tree will have multiple program leaves and multiple geometry leaves.]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18</a:t>
            </a:fld>
            <a:endParaRPr lang="en-US"/>
          </a:p>
        </p:txBody>
      </p:sp>
    </p:spTree>
    <p:extLst>
      <p:ext uri="{BB962C8B-B14F-4D97-AF65-F5344CB8AC3E}">
        <p14:creationId xmlns:p14="http://schemas.microsoft.com/office/powerpoint/2010/main" val="2917647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should this game object be drawn?</a:t>
            </a:r>
            <a:r>
              <a:rPr lang="en-US" baseline="0" dirty="0"/>
              <a:t> As before, we need to do steps like:</a:t>
            </a:r>
          </a:p>
          <a:p>
            <a:r>
              <a:rPr lang="en-US" baseline="0" dirty="0" err="1"/>
              <a:t>gl.useProgram</a:t>
            </a:r>
            <a:endParaRPr lang="en-US" baseline="0" dirty="0"/>
          </a:p>
          <a:p>
            <a:r>
              <a:rPr lang="en-US" baseline="0" dirty="0" err="1"/>
              <a:t>gl.uniform</a:t>
            </a:r>
            <a:r>
              <a:rPr lang="en-US" baseline="0" dirty="0"/>
              <a:t>*</a:t>
            </a:r>
          </a:p>
          <a:p>
            <a:r>
              <a:rPr lang="en-US" baseline="0" dirty="0" err="1"/>
              <a:t>this.whateverGeometry.draw</a:t>
            </a:r>
            <a:r>
              <a:rPr lang="en-US" baseline="0" dirty="0"/>
              <a:t>();</a:t>
            </a:r>
          </a:p>
          <a:p>
            <a:endParaRPr lang="en-US" dirty="0"/>
          </a:p>
          <a:p>
            <a:r>
              <a:rPr lang="en-US" dirty="0"/>
              <a:t>The process is initiated</a:t>
            </a:r>
            <a:r>
              <a:rPr lang="en-US" baseline="0" dirty="0"/>
              <a:t> by calling the draw method of the game object itself. It can do no better than forward the call to its child, the mesh. The mesh must first apply material setting by calling material's draw, which in turn calls program's draw. That is where the </a:t>
            </a:r>
            <a:r>
              <a:rPr lang="en-US" baseline="0" dirty="0" err="1"/>
              <a:t>webgl</a:t>
            </a:r>
            <a:r>
              <a:rPr lang="en-US" baseline="0" dirty="0"/>
              <a:t> program can be selected, and its uniform set. But from where?</a:t>
            </a:r>
          </a:p>
          <a:p>
            <a:endParaRPr lang="en-US" baseline="0" dirty="0"/>
          </a:p>
          <a:p>
            <a:r>
              <a:rPr lang="en-US" baseline="0" dirty="0"/>
              <a:t>Which component here should be responsible for knowing what the </a:t>
            </a:r>
            <a:r>
              <a:rPr lang="en-US" baseline="0" dirty="0" err="1"/>
              <a:t>solidColor</a:t>
            </a:r>
            <a:r>
              <a:rPr lang="en-US" baseline="0" dirty="0"/>
              <a:t> uniform should be set to?</a:t>
            </a:r>
          </a:p>
          <a:p>
            <a:endParaRPr lang="en-US" baseline="0" dirty="0"/>
          </a:p>
          <a:p>
            <a:r>
              <a:rPr lang="en-US" baseline="0" dirty="0"/>
              <a:t>That would be the material.</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Which component here should be responsible for knowing what the </a:t>
            </a:r>
            <a:r>
              <a:rPr lang="en-US" baseline="0" dirty="0" err="1"/>
              <a:t>modelMatrix</a:t>
            </a:r>
            <a:r>
              <a:rPr lang="en-US" baseline="0" dirty="0"/>
              <a:t> uniform should be set to?</a:t>
            </a:r>
          </a:p>
          <a:p>
            <a:endParaRPr lang="en-US" baseline="0" dirty="0"/>
          </a:p>
          <a:p>
            <a:r>
              <a:rPr lang="en-US" baseline="0" dirty="0"/>
              <a:t>The game object.</a:t>
            </a:r>
          </a:p>
          <a:p>
            <a:endParaRPr lang="en-US" baseline="0" dirty="0"/>
          </a:p>
          <a:p>
            <a:r>
              <a:rPr lang="en-US" baseline="0" dirty="0"/>
              <a:t>Therefore, as the chain of draw calls climbs down the tree, the components along the chain should be gathered, so that the program can retrieve the data from them.</a:t>
            </a:r>
          </a:p>
          <a:p>
            <a:endParaRPr lang="en-US" baseline="0" dirty="0"/>
          </a:p>
          <a:p>
            <a:r>
              <a:rPr lang="en-US" baseline="0" dirty="0"/>
              <a:t>When execution returns to the mesh, after the material has been applied, the geometry can finally be drawn.</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19</a:t>
            </a:fld>
            <a:endParaRPr lang="en-US"/>
          </a:p>
        </p:txBody>
      </p:sp>
    </p:spTree>
    <p:extLst>
      <p:ext uri="{BB962C8B-B14F-4D97-AF65-F5344CB8AC3E}">
        <p14:creationId xmlns:p14="http://schemas.microsoft.com/office/powerpoint/2010/main" val="1664141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fits the classic software engineering design pattern of "Composite" quite exactly.</a:t>
            </a:r>
          </a:p>
          <a:p>
            <a:endParaRPr lang="en-US" dirty="0"/>
          </a:p>
          <a:p>
            <a:r>
              <a:rPr lang="en-US" dirty="0"/>
              <a:t>Composite</a:t>
            </a:r>
            <a:r>
              <a:rPr lang="en-US" baseline="0" dirty="0"/>
              <a:t> has a Component interface for all operations that can be performed on individual Leaf objects</a:t>
            </a:r>
            <a:r>
              <a:rPr lang="hu-HU" baseline="0" dirty="0"/>
              <a:t>. The same operations can also be performed on </a:t>
            </a:r>
            <a:r>
              <a:rPr lang="en-US" baseline="0" dirty="0"/>
              <a:t>Composites that consist of several child Components, may they be Leaves or Composites themselves. Operations on composites are forwarded to the children. That can be seen as a recursive call, that terminates at leaves.</a:t>
            </a:r>
          </a:p>
          <a:p>
            <a:endParaRPr lang="en-US" baseline="0" dirty="0"/>
          </a:p>
          <a:p>
            <a:r>
              <a:rPr lang="en-US" baseline="0" dirty="0"/>
              <a:t>Folders and files would be classic example of the Composite pattern (especially if we allow the same file or folder to be in multiple folders, i.e. </a:t>
            </a:r>
            <a:r>
              <a:rPr lang="en-US" baseline="0" dirty="0" err="1"/>
              <a:t>symlinks</a:t>
            </a:r>
            <a:r>
              <a:rPr lang="en-US" baseline="0" dirty="0"/>
              <a:t> or hard links). Listing all files would be an </a:t>
            </a:r>
            <a:r>
              <a:rPr lang="hu-HU" baseline="0" dirty="0"/>
              <a:t>example of an </a:t>
            </a:r>
            <a:r>
              <a:rPr lang="en-US" baseline="0" dirty="0"/>
              <a:t>operation that could be invoked on the root folder. Files implement the operation by just printing their names, while folders implement it by forwarding the operation to all contained subfolders and files.</a:t>
            </a:r>
          </a:p>
          <a:p>
            <a:endParaRPr lang="en-US" baseline="0" dirty="0"/>
          </a:p>
          <a:p>
            <a:r>
              <a:rPr lang="en-US" baseline="0" dirty="0"/>
              <a:t>In our case, geometries will serve as leaves. They already have the draw method.</a:t>
            </a:r>
          </a:p>
          <a:p>
            <a:r>
              <a:rPr lang="en-US" baseline="0" dirty="0"/>
              <a:t>As we have seen in the previous slide, other components also have the draw method. The way they implement it: call draw on all children. Note that they pass the list of components in the call chain along as parameters to the draw call, prepending themselves to the list. The name of the Composite superclass in our scheme will be: </a:t>
            </a:r>
            <a:r>
              <a:rPr lang="en-US" baseline="0" dirty="0" err="1"/>
              <a:t>UniformProvider</a:t>
            </a:r>
            <a:r>
              <a:rPr lang="en-US" baseline="0" dirty="0"/>
              <a:t>. This is because the components may (materials and game object</a:t>
            </a:r>
            <a:r>
              <a:rPr lang="hu-HU" baseline="0" dirty="0"/>
              <a:t>s</a:t>
            </a:r>
            <a:r>
              <a:rPr lang="en-US" baseline="0" dirty="0"/>
              <a:t> positively do) store values that should be set to the uniforms.</a:t>
            </a:r>
          </a:p>
          <a:p>
            <a:endParaRPr lang="en-US" baseline="0" dirty="0"/>
          </a:p>
          <a:p>
            <a:r>
              <a:rPr lang="en-US" baseline="0" dirty="0"/>
              <a:t>Programs would also be leaves... unless they delegate the heavy lifting to another leaf component called....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20</a:t>
            </a:fld>
            <a:endParaRPr lang="en-US"/>
          </a:p>
        </p:txBody>
      </p:sp>
    </p:spTree>
    <p:extLst>
      <p:ext uri="{BB962C8B-B14F-4D97-AF65-F5344CB8AC3E}">
        <p14:creationId xmlns:p14="http://schemas.microsoft.com/office/powerpoint/2010/main" val="1956779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ProgramReflection</a:t>
            </a:r>
            <a:r>
              <a:rPr lang="en-US" baseline="0" dirty="0"/>
              <a:t> is part of the </a:t>
            </a:r>
            <a:r>
              <a:rPr lang="en-US" baseline="0" dirty="0" err="1"/>
              <a:t>WebGLMath</a:t>
            </a:r>
            <a:r>
              <a:rPr lang="en-US" baseline="0" dirty="0"/>
              <a:t> library. All program objects will have one child component: the </a:t>
            </a:r>
            <a:r>
              <a:rPr lang="en-US" baseline="0" dirty="0" err="1"/>
              <a:t>ProgramReflection</a:t>
            </a:r>
            <a:r>
              <a:rPr lang="en-US" baseline="0" dirty="0"/>
              <a:t> object that handles the uniform info extracted from the program.</a:t>
            </a:r>
          </a:p>
          <a:p>
            <a:endParaRPr lang="en-US" baseline="0" dirty="0"/>
          </a:p>
          <a:p>
            <a:r>
              <a:rPr lang="en-US" baseline="0" dirty="0"/>
              <a:t>The </a:t>
            </a:r>
            <a:r>
              <a:rPr lang="en-US" dirty="0" err="1"/>
              <a:t>ProgramReflection</a:t>
            </a:r>
            <a:r>
              <a:rPr lang="en-US" dirty="0"/>
              <a:t> object themselves</a:t>
            </a:r>
            <a:r>
              <a:rPr lang="en-US" baseline="0" dirty="0"/>
              <a:t> will be the leaves. They do implement the draw method: by extracting the uniform values from the appropriate providers (i.e. objects in the call chain, including the current material and game object) and setting them to the uniforms. </a:t>
            </a:r>
            <a:r>
              <a:rPr lang="en-US" baseline="0" dirty="0" err="1"/>
              <a:t>ProgramReflections</a:t>
            </a:r>
            <a:r>
              <a:rPr lang="en-US" baseline="0" dirty="0"/>
              <a:t> know all uniform locations. Which providers have values from which uniforms are found out from the names of the structures they are in. E.g. uniforms in the "material" structure come from the material. For that purpose, all </a:t>
            </a:r>
            <a:r>
              <a:rPr lang="en-US" baseline="0" dirty="0" err="1"/>
              <a:t>UniformProvider</a:t>
            </a:r>
            <a:r>
              <a:rPr lang="en-US" baseline="0" dirty="0"/>
              <a:t> components will have a </a:t>
            </a:r>
            <a:r>
              <a:rPr lang="en-US" baseline="0" dirty="0" err="1"/>
              <a:t>structNames</a:t>
            </a:r>
            <a:r>
              <a:rPr lang="en-US" baseline="0" dirty="0"/>
              <a:t> property, listing all the </a:t>
            </a:r>
            <a:r>
              <a:rPr lang="en-US" baseline="0" dirty="0" err="1"/>
              <a:t>struct</a:t>
            </a:r>
            <a:r>
              <a:rPr lang="en-US" baseline="0" dirty="0"/>
              <a:t> names they are responsible for. For the most part, Material will have "material", </a:t>
            </a:r>
            <a:r>
              <a:rPr lang="en-US" baseline="0" dirty="0" err="1"/>
              <a:t>GameObject</a:t>
            </a:r>
            <a:r>
              <a:rPr lang="en-US" baseline="0" dirty="0"/>
              <a:t> will have "</a:t>
            </a:r>
            <a:r>
              <a:rPr lang="en-US" baseline="0" dirty="0" err="1"/>
              <a:t>gameObject</a:t>
            </a:r>
            <a:r>
              <a:rPr lang="en-US" baseline="0" dirty="0"/>
              <a:t>", but this is something that can be extended as the programmer sees fit.</a:t>
            </a:r>
          </a:p>
          <a:p>
            <a:endParaRPr lang="en-US" baseline="0" dirty="0"/>
          </a:p>
          <a:p>
            <a:r>
              <a:rPr lang="en-US" baseline="0" dirty="0"/>
              <a:t>The </a:t>
            </a:r>
            <a:r>
              <a:rPr lang="en-US" baseline="0" dirty="0" err="1"/>
              <a:t>UniformProvider</a:t>
            </a:r>
            <a:r>
              <a:rPr lang="en-US" baseline="0" dirty="0"/>
              <a:t> constructor takes the </a:t>
            </a:r>
            <a:r>
              <a:rPr lang="en-US" baseline="0" dirty="0" err="1"/>
              <a:t>struct</a:t>
            </a:r>
            <a:r>
              <a:rPr lang="en-US" baseline="0" dirty="0"/>
              <a:t> names as a parameter.</a:t>
            </a:r>
          </a:p>
          <a:p>
            <a:endParaRPr lang="en-US" baseline="0" dirty="0"/>
          </a:p>
          <a:p>
            <a:r>
              <a:rPr lang="en-US" baseline="0" dirty="0"/>
              <a:t>Note that after </a:t>
            </a:r>
            <a:r>
              <a:rPr lang="en-US" baseline="0" dirty="0" err="1"/>
              <a:t>ProgramReflection#draw</a:t>
            </a:r>
            <a:r>
              <a:rPr lang="en-US" baseline="0" dirty="0"/>
              <a:t> has been called, the pipeline is all set up, and </a:t>
            </a:r>
            <a:r>
              <a:rPr lang="en-US" baseline="0" dirty="0" err="1"/>
              <a:t>Geometry#draw</a:t>
            </a:r>
            <a:r>
              <a:rPr lang="en-US" baseline="0" dirty="0"/>
              <a:t> can be initiated.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21</a:t>
            </a:fld>
            <a:endParaRPr lang="en-US"/>
          </a:p>
        </p:txBody>
      </p:sp>
    </p:spTree>
    <p:extLst>
      <p:ext uri="{BB962C8B-B14F-4D97-AF65-F5344CB8AC3E}">
        <p14:creationId xmlns:p14="http://schemas.microsoft.com/office/powerpoint/2010/main" val="1474706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far, we only discussed the draw operation that </a:t>
            </a:r>
            <a:r>
              <a:rPr lang="en-US" dirty="0" err="1"/>
              <a:t>UniformProvider</a:t>
            </a:r>
            <a:r>
              <a:rPr lang="en-US" dirty="0"/>
              <a:t> components</a:t>
            </a:r>
            <a:r>
              <a:rPr lang="en-US" baseline="0" dirty="0"/>
              <a:t> supported.</a:t>
            </a:r>
          </a:p>
          <a:p>
            <a:r>
              <a:rPr lang="en-US" baseline="0" dirty="0"/>
              <a:t>We need two other features:</a:t>
            </a:r>
          </a:p>
          <a:p>
            <a:r>
              <a:rPr lang="en-US" baseline="0" dirty="0"/>
              <a:t>- add child components</a:t>
            </a:r>
          </a:p>
          <a:p>
            <a:r>
              <a:rPr lang="en-US" baseline="0" dirty="0"/>
              <a:t>- ensure the object has the right variables in its `uniforms` container</a:t>
            </a:r>
          </a:p>
          <a:p>
            <a:endParaRPr lang="en-US" baseline="0" dirty="0"/>
          </a:p>
          <a:p>
            <a:r>
              <a:rPr lang="en-US" baseline="0" dirty="0"/>
              <a:t>What </a:t>
            </a:r>
            <a:r>
              <a:rPr lang="en-US" baseline="0" dirty="0" err="1"/>
              <a:t>varables</a:t>
            </a:r>
            <a:r>
              <a:rPr lang="en-US" baseline="0" dirty="0"/>
              <a:t> a component should have, depends, perplexingly, on what uniforms are required by the shaders. Consequently, it depends on what children the component has. Therefore, when the children are added, the trees of subcomponents </a:t>
            </a:r>
            <a:r>
              <a:rPr lang="hu-HU" baseline="0" dirty="0"/>
              <a:t>should</a:t>
            </a:r>
            <a:r>
              <a:rPr lang="en-US" baseline="0" dirty="0"/>
              <a:t> be traversed to find the program reflection (or later: program reflections) at the leaves. The </a:t>
            </a:r>
            <a:r>
              <a:rPr lang="en-US" baseline="0" dirty="0" err="1"/>
              <a:t>ProgramReflection</a:t>
            </a:r>
            <a:r>
              <a:rPr lang="en-US" baseline="0" dirty="0"/>
              <a:t> class can do this: populate an object with objects matching the uniforms.</a:t>
            </a:r>
            <a:endParaRPr lang="hu-HU" baseline="0" dirty="0"/>
          </a:p>
          <a:p>
            <a:endParaRPr lang="hu-HU" baseline="0" dirty="0"/>
          </a:p>
          <a:p>
            <a:r>
              <a:rPr lang="hu-HU" baseline="0" dirty="0"/>
              <a:t>The name of the method to add child components is UniformProvider</a:t>
            </a:r>
            <a:r>
              <a:rPr lang="en-US" baseline="0" dirty="0"/>
              <a:t>#</a:t>
            </a:r>
            <a:r>
              <a:rPr lang="en-US" baseline="0" dirty="0" err="1"/>
              <a:t>addComponentsAndGatherUniforms</a:t>
            </a:r>
            <a:r>
              <a:rPr lang="en-US" baseline="0" dirty="0"/>
              <a:t>().</a:t>
            </a:r>
          </a:p>
          <a:p>
            <a:r>
              <a:rPr lang="en-US" baseline="0" dirty="0"/>
              <a:t>It inserts the children into a collection, and calls the method </a:t>
            </a:r>
            <a:r>
              <a:rPr lang="hu-HU" baseline="0" dirty="0"/>
              <a:t>UniformProvider</a:t>
            </a:r>
            <a:r>
              <a:rPr lang="en-US" baseline="0" dirty="0"/>
              <a:t>#gatherUniforms(target).</a:t>
            </a:r>
          </a:p>
          <a:p>
            <a:r>
              <a:rPr lang="en-US" baseline="0" dirty="0"/>
              <a:t>This is implemented for </a:t>
            </a:r>
            <a:r>
              <a:rPr lang="en-US" baseline="0" dirty="0" err="1"/>
              <a:t>UniformProviders</a:t>
            </a:r>
            <a:r>
              <a:rPr lang="en-US" baseline="0" dirty="0"/>
              <a:t> by calling the same method in all children, if implemented there. Geometries do not implement the method --- they have no uniforms to prescribe. </a:t>
            </a:r>
            <a:r>
              <a:rPr lang="en-US" baseline="0" dirty="0" err="1"/>
              <a:t>ProgramReflection</a:t>
            </a:r>
            <a:r>
              <a:rPr lang="en-US" baseline="0" dirty="0"/>
              <a:t>, on the other hand, does implement the method, injecting appropriate properties into the target object --- i.e. the one which just was composed by adding its children.</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22</a:t>
            </a:fld>
            <a:endParaRPr lang="en-US"/>
          </a:p>
        </p:txBody>
      </p:sp>
    </p:spTree>
    <p:extLst>
      <p:ext uri="{BB962C8B-B14F-4D97-AF65-F5344CB8AC3E}">
        <p14:creationId xmlns:p14="http://schemas.microsoft.com/office/powerpoint/2010/main" val="2646999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Just like the draw method, the gatherUniforms method is also declared in our Component class, i.e. Drawable. UniformProvider</a:t>
            </a:r>
            <a:r>
              <a:rPr lang="en-US" dirty="0"/>
              <a:t>’s </a:t>
            </a:r>
            <a:r>
              <a:rPr lang="en-US" dirty="0" err="1"/>
              <a:t>gatherUniforms</a:t>
            </a:r>
            <a:r>
              <a:rPr lang="en-US" dirty="0"/>
              <a:t> calls the children, but passing the objects along the call chain. </a:t>
            </a:r>
            <a:r>
              <a:rPr lang="en-US" dirty="0" err="1"/>
              <a:t>ProgramReflections</a:t>
            </a:r>
            <a:r>
              <a:rPr lang="en-US" dirty="0"/>
              <a:t> then add the uniforms to the appropriate components, and Geometries need to do nothing.</a:t>
            </a:r>
          </a:p>
        </p:txBody>
      </p:sp>
      <p:sp>
        <p:nvSpPr>
          <p:cNvPr id="4" name="Slide Number Placeholder 3"/>
          <p:cNvSpPr>
            <a:spLocks noGrp="1"/>
          </p:cNvSpPr>
          <p:nvPr>
            <p:ph type="sldNum" sz="quarter" idx="10"/>
          </p:nvPr>
        </p:nvSpPr>
        <p:spPr/>
        <p:txBody>
          <a:bodyPr/>
          <a:lstStyle/>
          <a:p>
            <a:fld id="{13414422-304B-4EC6-ABD9-7288B98B5903}" type="slidenum">
              <a:rPr lang="en-US" smtClean="0"/>
              <a:t>23</a:t>
            </a:fld>
            <a:endParaRPr lang="en-US"/>
          </a:p>
        </p:txBody>
      </p:sp>
    </p:spTree>
    <p:extLst>
      <p:ext uri="{BB962C8B-B14F-4D97-AF65-F5344CB8AC3E}">
        <p14:creationId xmlns:p14="http://schemas.microsoft.com/office/powerpoint/2010/main" val="76393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game object has its own size, orientation, position (eventually compiled into a model matrix).</a:t>
            </a:r>
          </a:p>
          <a:p>
            <a:endParaRPr lang="en-US" noProof="0" dirty="0"/>
          </a:p>
          <a:p>
            <a:r>
              <a:rPr lang="en-US" noProof="0" dirty="0"/>
              <a:t>Every game object has a reference to a</a:t>
            </a:r>
            <a:r>
              <a:rPr lang="en-US" baseline="0" noProof="0" dirty="0"/>
              <a:t> mesh. In game engine terms, a mesh is not only the geometry (collection of triangles), but also its appearance.</a:t>
            </a:r>
          </a:p>
          <a:p>
            <a:r>
              <a:rPr lang="en-US" baseline="0" noProof="0" dirty="0"/>
              <a:t>Thus, a Mesh is composed of the Geometry and the Material. That is all. Two references.</a:t>
            </a:r>
          </a:p>
          <a:p>
            <a:endParaRPr lang="en-US" baseline="0" noProof="0" dirty="0"/>
          </a:p>
          <a:p>
            <a:r>
              <a:rPr lang="en-US" baseline="0" noProof="0" dirty="0"/>
              <a:t>Geometry manages the vertex and index buffers. Those are typically never changed after they have been created. This is a basic pattern in GPU programming: avoid transferring data to the GPU if at all possible. Let the GPU spin the existing </a:t>
            </a:r>
            <a:r>
              <a:rPr lang="hu-HU" baseline="0" noProof="0" dirty="0"/>
              <a:t>buffers</a:t>
            </a:r>
            <a:r>
              <a:rPr lang="en-US" baseline="0" noProof="0" dirty="0"/>
              <a:t> with proper shaders and settings.</a:t>
            </a:r>
          </a:p>
          <a:p>
            <a:endParaRPr lang="en-US" baseline="0" noProof="0" dirty="0"/>
          </a:p>
          <a:p>
            <a:r>
              <a:rPr lang="en-US" baseline="0" noProof="0" dirty="0"/>
              <a:t>Material is responsible for what </a:t>
            </a:r>
            <a:r>
              <a:rPr lang="en-US" baseline="0" noProof="0" dirty="0" err="1"/>
              <a:t>shaders</a:t>
            </a:r>
            <a:r>
              <a:rPr lang="en-US" baseline="0" noProof="0" dirty="0"/>
              <a:t> should be used and with what uniform settings (e.g. color, stripe width, shininess, texture) --- excluding uniforms like the model matrix, which is different for every object, even if they share a material, and may even change in time (settings of a particular material typically do not change).</a:t>
            </a:r>
            <a:endParaRPr lang="en-US" noProof="0" dirty="0"/>
          </a:p>
          <a:p>
            <a:endParaRPr lang="en-US" noProof="0" dirty="0"/>
          </a:p>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4</a:t>
            </a:fld>
            <a:endParaRPr lang="en-US"/>
          </a:p>
        </p:txBody>
      </p:sp>
    </p:spTree>
    <p:extLst>
      <p:ext uri="{BB962C8B-B14F-4D97-AF65-F5344CB8AC3E}">
        <p14:creationId xmlns:p14="http://schemas.microsoft.com/office/powerpoint/2010/main" val="1914358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24</a:t>
            </a:fld>
            <a:endParaRPr lang="en-US"/>
          </a:p>
        </p:txBody>
      </p:sp>
    </p:spTree>
    <p:extLst>
      <p:ext uri="{BB962C8B-B14F-4D97-AF65-F5344CB8AC3E}">
        <p14:creationId xmlns:p14="http://schemas.microsoft.com/office/powerpoint/2010/main" val="75734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This a glimpse into what </a:t>
            </a:r>
            <a:r>
              <a:rPr lang="hu-HU" dirty="0">
                <a:latin typeface="Consolas" panose="020B0609020204030204" pitchFamily="49" charset="0"/>
                <a:cs typeface="Consolas" panose="020B0609020204030204" pitchFamily="49" charset="0"/>
              </a:rPr>
              <a:t>ProgramReflection</a:t>
            </a:r>
            <a:r>
              <a:rPr lang="en-US" dirty="0">
                <a:latin typeface="Consolas" panose="020B0609020204030204" pitchFamily="49" charset="0"/>
                <a:cs typeface="Consolas" panose="020B0609020204030204" pitchFamily="49" charset="0"/>
              </a:rPr>
              <a:t>#</a:t>
            </a:r>
            <a:r>
              <a:rPr lang="hu-HU" baseline="0"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gatherUniforms</a:t>
            </a:r>
            <a:r>
              <a:rPr lang="hu-HU" dirty="0">
                <a:latin typeface="Consolas" panose="020B0609020204030204" pitchFamily="49" charset="0"/>
                <a:cs typeface="Consolas" panose="020B0609020204030204" pitchFamily="49" charset="0"/>
              </a:rPr>
              <a:t> does.</a:t>
            </a:r>
          </a:p>
          <a:p>
            <a:r>
              <a:rPr lang="hu-HU" baseline="0" dirty="0">
                <a:latin typeface="Consolas" panose="020B0609020204030204" pitchFamily="49" charset="0"/>
              </a:rPr>
              <a:t>The target is the object that has just got its child components added, and we are now sweeping its tree for components defined in the programs that it should have.</a:t>
            </a:r>
          </a:p>
          <a:p>
            <a:endParaRPr lang="hu-HU" baseline="0" dirty="0">
              <a:latin typeface="Consolas" panose="020B0609020204030204" pitchFamily="49" charset="0"/>
            </a:endParaRPr>
          </a:p>
          <a:p>
            <a:r>
              <a:rPr lang="hu-HU" dirty="0">
                <a:latin typeface="Consolas" panose="020B0609020204030204" pitchFamily="49" charset="0"/>
              </a:rPr>
              <a:t>For</a:t>
            </a:r>
            <a:r>
              <a:rPr lang="hu-HU" baseline="0" dirty="0">
                <a:latin typeface="Consolas" panose="020B0609020204030204" pitchFamily="49" charset="0"/>
              </a:rPr>
              <a:t> all the uniforms in the structs provided by the target, a variable of appropriate type is created (e.g. Vec2 for a vec2, Mat4 for a mat4). The new object is added to the target</a:t>
            </a:r>
            <a:r>
              <a:rPr lang="en-US" baseline="0" dirty="0">
                <a:latin typeface="Consolas" panose="020B0609020204030204" pitchFamily="49" charset="0"/>
              </a:rPr>
              <a:t>’s uniforms collection</a:t>
            </a:r>
            <a:r>
              <a:rPr lang="hu-HU" baseline="0" dirty="0">
                <a:latin typeface="Consolas" panose="020B0609020204030204" pitchFamily="49" charset="0"/>
              </a:rPr>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25</a:t>
            </a:fld>
            <a:endParaRPr lang="en-US"/>
          </a:p>
        </p:txBody>
      </p:sp>
    </p:spTree>
    <p:extLst>
      <p:ext uri="{BB962C8B-B14F-4D97-AF65-F5344CB8AC3E}">
        <p14:creationId xmlns:p14="http://schemas.microsoft.com/office/powerpoint/2010/main" val="447110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make Program a subclass of </a:t>
            </a:r>
            <a:r>
              <a:rPr lang="en-US" dirty="0" err="1"/>
              <a:t>UniformProvider</a:t>
            </a:r>
            <a:r>
              <a:rPr lang="en-US" dirty="0"/>
              <a:t>. Even though it is quite unlikely that we would use per-program uniforms,</a:t>
            </a:r>
            <a:r>
              <a:rPr lang="en-US" baseline="0" dirty="0"/>
              <a:t> they are not an outlandish thought at all.</a:t>
            </a:r>
          </a:p>
          <a:p>
            <a:endParaRPr lang="en-US" baseline="0" dirty="0"/>
          </a:p>
          <a:p>
            <a:r>
              <a:rPr lang="en-US" baseline="0" dirty="0"/>
              <a:t>Instead of adding functionality to the Program class, we can make a </a:t>
            </a:r>
            <a:r>
              <a:rPr lang="en-US" baseline="0" dirty="0" err="1"/>
              <a:t>ProgramReflection</a:t>
            </a:r>
            <a:r>
              <a:rPr lang="en-US" baseline="0" dirty="0"/>
              <a:t> its child component, and the leaf of the tree. </a:t>
            </a:r>
            <a:r>
              <a:rPr lang="en-US" baseline="0" dirty="0" err="1"/>
              <a:t>ProgramReflection</a:t>
            </a:r>
            <a:r>
              <a:rPr lang="en-US" baseline="0" dirty="0"/>
              <a:t> already has the proper </a:t>
            </a:r>
            <a:r>
              <a:rPr lang="hu-HU" baseline="0" dirty="0"/>
              <a:t>method implemented, as discussed above.</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26</a:t>
            </a:fld>
            <a:endParaRPr lang="en-US"/>
          </a:p>
        </p:txBody>
      </p:sp>
    </p:spTree>
    <p:extLst>
      <p:ext uri="{BB962C8B-B14F-4D97-AF65-F5344CB8AC3E}">
        <p14:creationId xmlns:p14="http://schemas.microsoft.com/office/powerpoint/2010/main" val="3488528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Material is going to be a full-fledged</a:t>
            </a:r>
            <a:r>
              <a:rPr lang="hu-HU" baseline="0" dirty="0"/>
              <a:t> component, with actual uniforms to provide. What uniforms? That depends on the program! So instead of adding hardcoded properties like</a:t>
            </a:r>
          </a:p>
          <a:p>
            <a:r>
              <a:rPr lang="en-US" baseline="0" dirty="0" err="1"/>
              <a:t>val</a:t>
            </a:r>
            <a:r>
              <a:rPr lang="en-US" baseline="0" dirty="0"/>
              <a:t> </a:t>
            </a:r>
            <a:r>
              <a:rPr lang="hu-HU" baseline="0" dirty="0"/>
              <a:t>solidColor </a:t>
            </a:r>
            <a:r>
              <a:rPr lang="en-US" baseline="0" dirty="0"/>
              <a:t>= Vec3()</a:t>
            </a:r>
          </a:p>
          <a:p>
            <a:r>
              <a:rPr lang="en-US" baseline="0" dirty="0"/>
              <a:t>we trust the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addComponentsAndGatherUniforms</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aseline="0" dirty="0"/>
              <a:t>method to populate the created material instance’s uniforms collection with objects.</a:t>
            </a:r>
          </a:p>
          <a:p>
            <a:endParaRPr lang="en-US" baseline="0" dirty="0"/>
          </a:p>
        </p:txBody>
      </p:sp>
      <p:sp>
        <p:nvSpPr>
          <p:cNvPr id="4" name="Slide Number Placeholder 3"/>
          <p:cNvSpPr>
            <a:spLocks noGrp="1"/>
          </p:cNvSpPr>
          <p:nvPr>
            <p:ph type="sldNum" sz="quarter" idx="5"/>
          </p:nvPr>
        </p:nvSpPr>
        <p:spPr/>
        <p:txBody>
          <a:bodyPr/>
          <a:lstStyle/>
          <a:p>
            <a:fld id="{13414422-304B-4EC6-ABD9-7288B98B5903}" type="slidenum">
              <a:rPr lang="en-US" smtClean="0"/>
              <a:t>27</a:t>
            </a:fld>
            <a:endParaRPr lang="en-US"/>
          </a:p>
        </p:txBody>
      </p:sp>
    </p:spTree>
    <p:extLst>
      <p:ext uri="{BB962C8B-B14F-4D97-AF65-F5344CB8AC3E}">
        <p14:creationId xmlns:p14="http://schemas.microsoft.com/office/powerpoint/2010/main" val="668521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was the goal with materials. That we can pre-fabricate them in the</a:t>
            </a:r>
            <a:r>
              <a:rPr lang="en-US" baseline="0" dirty="0"/>
              <a:t> Scene constructor, setting the uniforms as simply as setting object properties (albeit with a bit different syntax). When, in update, we call </a:t>
            </a:r>
            <a:r>
              <a:rPr lang="en-US" baseline="0" dirty="0" err="1"/>
              <a:t>material.draw</a:t>
            </a:r>
            <a:r>
              <a:rPr lang="en-US" baseline="0" dirty="0"/>
              <a:t>(), the properties are automatically committed to the respective uniforms. We do not have to manually acquire location handles and copy data to the uniforms any more.</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28</a:t>
            </a:fld>
            <a:endParaRPr lang="en-US"/>
          </a:p>
        </p:txBody>
      </p:sp>
    </p:spTree>
    <p:extLst>
      <p:ext uri="{BB962C8B-B14F-4D97-AF65-F5344CB8AC3E}">
        <p14:creationId xmlns:p14="http://schemas.microsoft.com/office/powerpoint/2010/main" val="3462021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Mesh is a straightforward component</a:t>
            </a:r>
            <a:r>
              <a:rPr lang="en-US" baseline="0" dirty="0"/>
              <a:t> with two child components: material and geometry. The order is important, as when drawing happens, material has to be applied first, then the geometry drawn. Note that the draw method inherited from </a:t>
            </a:r>
            <a:r>
              <a:rPr lang="en-US" baseline="0" dirty="0" err="1"/>
              <a:t>UniformProvider</a:t>
            </a:r>
            <a:r>
              <a:rPr lang="en-US" baseline="0" dirty="0"/>
              <a:t> takes care of this fully. Per-mesh uniforms are unusual, we are unlikely to encounter any, but it would be possible to use some where it made sense (perhaps in a 3D model editor).</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30</a:t>
            </a:fld>
            <a:endParaRPr lang="en-US"/>
          </a:p>
        </p:txBody>
      </p:sp>
    </p:spTree>
    <p:extLst>
      <p:ext uri="{BB962C8B-B14F-4D97-AF65-F5344CB8AC3E}">
        <p14:creationId xmlns:p14="http://schemas.microsoft.com/office/powerpoint/2010/main" val="1627039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GameObject</a:t>
            </a:r>
            <a:r>
              <a:rPr lang="en-US" baseline="0" dirty="0"/>
              <a:t> is a component with one child: the mesh. It also has a position, orientation, and scale --- sufficient data to compute the model matrix. We may assume that most programs will declare and use the </a:t>
            </a:r>
            <a:r>
              <a:rPr lang="en-US" baseline="0" dirty="0" err="1"/>
              <a:t>gameObject.modelMatrix</a:t>
            </a:r>
            <a:r>
              <a:rPr lang="en-US" baseline="0" dirty="0"/>
              <a:t> uniform in their vertex shaders. Thus, this entry will be automatically added to the uniforms collection of every </a:t>
            </a:r>
            <a:r>
              <a:rPr lang="en-US" baseline="0" dirty="0" err="1"/>
              <a:t>GameObject</a:t>
            </a:r>
            <a:r>
              <a:rPr lang="en-US" baseline="0" dirty="0"/>
              <a:t>. However, manipulating the matrix is inconvenient, as we can only access it through the Uniform interface, which does not provide the methods that class Mat4 does for assembling transformations. We need this because setting the pos, roll, scale properties in itself is in no way sufficient to influence the shader.</a:t>
            </a:r>
          </a:p>
          <a:p>
            <a:endParaRPr lang="en-US" baseline="0" dirty="0"/>
          </a:p>
        </p:txBody>
      </p:sp>
      <p:sp>
        <p:nvSpPr>
          <p:cNvPr id="4" name="Slide Number Placeholder 3"/>
          <p:cNvSpPr>
            <a:spLocks noGrp="1"/>
          </p:cNvSpPr>
          <p:nvPr>
            <p:ph type="sldNum" sz="quarter" idx="5"/>
          </p:nvPr>
        </p:nvSpPr>
        <p:spPr/>
        <p:txBody>
          <a:bodyPr/>
          <a:lstStyle/>
          <a:p>
            <a:fld id="{13414422-304B-4EC6-ABD9-7288B98B5903}" type="slidenum">
              <a:rPr lang="en-US" smtClean="0"/>
              <a:t>34</a:t>
            </a:fld>
            <a:endParaRPr lang="en-US"/>
          </a:p>
        </p:txBody>
      </p:sp>
    </p:spTree>
    <p:extLst>
      <p:ext uri="{BB962C8B-B14F-4D97-AF65-F5344CB8AC3E}">
        <p14:creationId xmlns:p14="http://schemas.microsoft.com/office/powerpoint/2010/main" val="3330122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41</a:t>
            </a:fld>
            <a:endParaRPr lang="en-US"/>
          </a:p>
        </p:txBody>
      </p:sp>
    </p:spTree>
    <p:extLst>
      <p:ext uri="{BB962C8B-B14F-4D97-AF65-F5344CB8AC3E}">
        <p14:creationId xmlns:p14="http://schemas.microsoft.com/office/powerpoint/2010/main" val="1728063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noProof="0" dirty="0"/>
              <a:t>Stripping away the hardware resources, we see a simple hierarchy of classes. These (and some later additions) will be the components in out component-based programming scheme.</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5</a:t>
            </a:fld>
            <a:endParaRPr lang="en-US"/>
          </a:p>
        </p:txBody>
      </p:sp>
    </p:spTree>
    <p:extLst>
      <p:ext uri="{BB962C8B-B14F-4D97-AF65-F5344CB8AC3E}">
        <p14:creationId xmlns:p14="http://schemas.microsoft.com/office/powerpoint/2010/main" val="1294825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We will have different</a:t>
            </a:r>
            <a:r>
              <a:rPr lang="en-US" baseline="0" noProof="0" dirty="0"/>
              <a:t> variations for geometry. At some point, for 3D graphics, we want geometries that are arbitrary triangle meshes loaded from model files.</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8</a:t>
            </a:fld>
            <a:endParaRPr lang="en-US"/>
          </a:p>
        </p:txBody>
      </p:sp>
    </p:spTree>
    <p:extLst>
      <p:ext uri="{BB962C8B-B14F-4D97-AF65-F5344CB8AC3E}">
        <p14:creationId xmlns:p14="http://schemas.microsoft.com/office/powerpoint/2010/main" val="2178616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noProof="0" dirty="0"/>
              <a:t>.</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9</a:t>
            </a:fld>
            <a:endParaRPr lang="en-US"/>
          </a:p>
        </p:txBody>
      </p:sp>
    </p:spTree>
    <p:extLst>
      <p:ext uri="{BB962C8B-B14F-4D97-AF65-F5344CB8AC3E}">
        <p14:creationId xmlns:p14="http://schemas.microsoft.com/office/powerpoint/2010/main" val="3997086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10</a:t>
            </a:fld>
            <a:endParaRPr lang="en-US"/>
          </a:p>
        </p:txBody>
      </p:sp>
    </p:spTree>
    <p:extLst>
      <p:ext uri="{BB962C8B-B14F-4D97-AF65-F5344CB8AC3E}">
        <p14:creationId xmlns:p14="http://schemas.microsoft.com/office/powerpoint/2010/main" val="2501592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Material is</a:t>
            </a:r>
            <a:r>
              <a:rPr lang="en-US" baseline="0" noProof="0" dirty="0"/>
              <a:t> supposed to manage optical surface properties, one would think. Color, texture, matte vs shiny, golden or translucent, these sound like optical material properties. Indeed, if our </a:t>
            </a:r>
            <a:r>
              <a:rPr lang="en-US" baseline="0" noProof="0" dirty="0" err="1"/>
              <a:t>shaders</a:t>
            </a:r>
            <a:r>
              <a:rPr lang="en-US" baseline="0" noProof="0" dirty="0"/>
              <a:t> compute colors based on real world light transport, then these are the inputs they will require. How do </a:t>
            </a:r>
            <a:r>
              <a:rPr lang="en-US" baseline="0" noProof="0" dirty="0" err="1"/>
              <a:t>shaders</a:t>
            </a:r>
            <a:r>
              <a:rPr lang="en-US" baseline="0" noProof="0" dirty="0"/>
              <a:t> get inputs? Through uniforms!</a:t>
            </a:r>
          </a:p>
          <a:p>
            <a:endParaRPr lang="en-US" baseline="0" noProof="0" dirty="0"/>
          </a:p>
          <a:p>
            <a:r>
              <a:rPr lang="en-US" baseline="0" noProof="0" dirty="0"/>
              <a:t>So, at least for conventional </a:t>
            </a:r>
            <a:r>
              <a:rPr lang="en-US" baseline="0" noProof="0" dirty="0" err="1"/>
              <a:t>shaders</a:t>
            </a:r>
            <a:r>
              <a:rPr lang="en-US" baseline="0" noProof="0" dirty="0"/>
              <a:t> we will encounter in this course, the notions that mater</a:t>
            </a:r>
            <a:r>
              <a:rPr lang="hu-HU" baseline="0" noProof="0" dirty="0"/>
              <a:t>i</a:t>
            </a:r>
            <a:r>
              <a:rPr lang="en-US" baseline="0" noProof="0" dirty="0" err="1"/>
              <a:t>als</a:t>
            </a:r>
            <a:r>
              <a:rPr lang="en-US" baseline="0" noProof="0" dirty="0"/>
              <a:t> are collections of settings for uniforms, and that they store appearance properties, are in pretty good agreement. What those properties are, exactly, however, vary from </a:t>
            </a:r>
            <a:r>
              <a:rPr lang="en-US" baseline="0" noProof="0" dirty="0" err="1"/>
              <a:t>shader</a:t>
            </a:r>
            <a:r>
              <a:rPr lang="en-US" baseline="0" noProof="0" dirty="0"/>
              <a:t> to </a:t>
            </a:r>
            <a:r>
              <a:rPr lang="en-US" baseline="0" noProof="0" dirty="0" err="1"/>
              <a:t>shader</a:t>
            </a:r>
            <a:r>
              <a:rPr lang="en-US" baseline="0" noProof="0" dirty="0"/>
              <a:t> (e.g. solid color, or color texture, or shininess, or refractive index).</a:t>
            </a:r>
          </a:p>
          <a:p>
            <a:endParaRPr lang="en-US" baseline="0"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11</a:t>
            </a:fld>
            <a:endParaRPr lang="en-US"/>
          </a:p>
        </p:txBody>
      </p:sp>
    </p:spTree>
    <p:extLst>
      <p:ext uri="{BB962C8B-B14F-4D97-AF65-F5344CB8AC3E}">
        <p14:creationId xmlns:p14="http://schemas.microsoft.com/office/powerpoint/2010/main" val="271018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quite</a:t>
            </a:r>
            <a:r>
              <a:rPr lang="en-US" baseline="0" dirty="0"/>
              <a:t> a programming issue that we do not really know what properties a Material object is supposed to store. It depends on the </a:t>
            </a:r>
            <a:r>
              <a:rPr lang="en-US" baseline="0" dirty="0" err="1"/>
              <a:t>shaders</a:t>
            </a:r>
            <a:r>
              <a:rPr lang="en-US" baseline="0" dirty="0"/>
              <a:t> (the OpenGL program) it is using.</a:t>
            </a:r>
          </a:p>
          <a:p>
            <a:endParaRPr lang="en-US" baseline="0" dirty="0"/>
          </a:p>
          <a:p>
            <a:r>
              <a:rPr lang="en-US" baseline="0" dirty="0"/>
              <a:t>In </a:t>
            </a:r>
            <a:r>
              <a:rPr lang="hu-HU" baseline="0" dirty="0"/>
              <a:t>Kotlin</a:t>
            </a:r>
            <a:r>
              <a:rPr lang="en-US" baseline="0" dirty="0"/>
              <a:t>, we can use shader reflection to query the uniforms in runtime, and </a:t>
            </a:r>
            <a:r>
              <a:rPr lang="hu-HU" baseline="0" dirty="0"/>
              <a:t>store </a:t>
            </a:r>
            <a:r>
              <a:rPr lang="en-US" baseline="0" dirty="0"/>
              <a:t>the matching </a:t>
            </a:r>
            <a:r>
              <a:rPr lang="hu-HU" baseline="0" dirty="0"/>
              <a:t>variables in collections</a:t>
            </a:r>
            <a:r>
              <a:rPr lang="en-US" baseline="0" dirty="0"/>
              <a:t> </a:t>
            </a:r>
            <a:r>
              <a:rPr lang="hu-HU" baseline="0" dirty="0"/>
              <a:t>in </a:t>
            </a:r>
            <a:r>
              <a:rPr lang="en-US" baseline="0" dirty="0"/>
              <a:t>the material objects.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12</a:t>
            </a:fld>
            <a:endParaRPr lang="en-US"/>
          </a:p>
        </p:txBody>
      </p:sp>
    </p:spTree>
    <p:extLst>
      <p:ext uri="{BB962C8B-B14F-4D97-AF65-F5344CB8AC3E}">
        <p14:creationId xmlns:p14="http://schemas.microsoft.com/office/powerpoint/2010/main" val="1437551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uniforms</a:t>
            </a:r>
            <a:r>
              <a:rPr lang="en-US" baseline="0" dirty="0"/>
              <a:t> are part of the material! In fact, quite a few of the ones we have seen so far are not.</a:t>
            </a:r>
          </a:p>
          <a:p>
            <a:endParaRPr lang="en-US" baseline="0" dirty="0"/>
          </a:p>
          <a:p>
            <a:r>
              <a:rPr lang="en-US" baseline="0" dirty="0"/>
              <a:t>The uniforms ‘</a:t>
            </a:r>
            <a:r>
              <a:rPr lang="hu-HU" baseline="0" dirty="0"/>
              <a:t>gameObject.p</a:t>
            </a:r>
            <a:r>
              <a:rPr lang="en-US" baseline="0" dirty="0" err="1"/>
              <a:t>osition</a:t>
            </a:r>
            <a:r>
              <a:rPr lang="en-US" baseline="0" dirty="0"/>
              <a:t>', '</a:t>
            </a:r>
            <a:r>
              <a:rPr lang="hu-HU" baseline="0" dirty="0" err="1"/>
              <a:t>gameObject</a:t>
            </a:r>
            <a:r>
              <a:rPr lang="hu-HU" baseline="0" dirty="0"/>
              <a:t>.</a:t>
            </a:r>
            <a:r>
              <a:rPr lang="en-US" baseline="0" dirty="0" err="1"/>
              <a:t>modelMatrix</a:t>
            </a:r>
            <a:r>
              <a:rPr lang="en-US" baseline="0" dirty="0"/>
              <a:t>' have nothing to do with appearance. In fact, two or more objects with the same appearance (same material), may very well have different model matrices.</a:t>
            </a:r>
          </a:p>
          <a:p>
            <a:endParaRPr lang="en-US" baseline="0" dirty="0"/>
          </a:p>
          <a:p>
            <a:r>
              <a:rPr lang="en-US" baseline="0" dirty="0"/>
              <a:t>Later, </a:t>
            </a:r>
            <a:r>
              <a:rPr lang="hu-HU" baseline="0" dirty="0"/>
              <a:t>camera.v</a:t>
            </a:r>
            <a:r>
              <a:rPr lang="en-US" baseline="0" dirty="0" err="1"/>
              <a:t>iew</a:t>
            </a:r>
            <a:r>
              <a:rPr lang="hu-HU" baseline="0" dirty="0" err="1"/>
              <a:t>Proj</a:t>
            </a:r>
            <a:r>
              <a:rPr lang="en-US" baseline="0" dirty="0"/>
              <a:t>Matrix, which </a:t>
            </a:r>
            <a:r>
              <a:rPr lang="hu-HU" baseline="0" dirty="0" err="1"/>
              <a:t>describes</a:t>
            </a:r>
            <a:r>
              <a:rPr lang="hu-HU" baseline="0" dirty="0"/>
              <a:t> </a:t>
            </a:r>
            <a:r>
              <a:rPr lang="hu-HU" baseline="0" dirty="0" err="1"/>
              <a:t>the</a:t>
            </a:r>
            <a:r>
              <a:rPr lang="hu-HU" baseline="0" dirty="0"/>
              <a:t> camera</a:t>
            </a:r>
            <a:r>
              <a:rPr lang="en-US" baseline="0" dirty="0"/>
              <a:t>, will also not be part of the material.</a:t>
            </a:r>
          </a:p>
          <a:p>
            <a:endParaRPr lang="en-US" baseline="0" dirty="0"/>
          </a:p>
          <a:p>
            <a:r>
              <a:rPr lang="en-US" baseline="0" dirty="0"/>
              <a:t>These uniforms either change only between frames (time, camera position [</a:t>
            </a:r>
            <a:r>
              <a:rPr lang="en-US" baseline="0" dirty="0" err="1"/>
              <a:t>a.k.a</a:t>
            </a:r>
            <a:r>
              <a:rPr lang="en-US" baseline="0" dirty="0"/>
              <a:t> eye position], </a:t>
            </a:r>
            <a:r>
              <a:rPr lang="en-US" baseline="0" dirty="0" err="1"/>
              <a:t>viewMatrix</a:t>
            </a:r>
            <a:r>
              <a:rPr lang="en-US" baseline="0" dirty="0"/>
              <a:t>, light positions and powers), or are different for each game object (</a:t>
            </a:r>
            <a:r>
              <a:rPr lang="en-US" baseline="0" dirty="0" err="1"/>
              <a:t>modelMatrix</a:t>
            </a:r>
            <a:r>
              <a:rPr lang="en-US" baseline="0" dirty="0"/>
              <a:t>, </a:t>
            </a:r>
            <a:r>
              <a:rPr lang="en-US" baseline="0" dirty="0" err="1"/>
              <a:t>modelViewMatrix</a:t>
            </a:r>
            <a:r>
              <a:rPr lang="en-US" baseline="0" dirty="0"/>
              <a:t>, animation phase).</a:t>
            </a:r>
          </a:p>
        </p:txBody>
      </p:sp>
      <p:sp>
        <p:nvSpPr>
          <p:cNvPr id="4" name="Slide Number Placeholder 3"/>
          <p:cNvSpPr>
            <a:spLocks noGrp="1"/>
          </p:cNvSpPr>
          <p:nvPr>
            <p:ph type="sldNum" sz="quarter" idx="10"/>
          </p:nvPr>
        </p:nvSpPr>
        <p:spPr/>
        <p:txBody>
          <a:bodyPr/>
          <a:lstStyle/>
          <a:p>
            <a:fld id="{13414422-304B-4EC6-ABD9-7288B98B5903}" type="slidenum">
              <a:rPr lang="en-US" smtClean="0"/>
              <a:t>13</a:t>
            </a:fld>
            <a:endParaRPr lang="en-US"/>
          </a:p>
        </p:txBody>
      </p:sp>
    </p:spTree>
    <p:extLst>
      <p:ext uri="{BB962C8B-B14F-4D97-AF65-F5344CB8AC3E}">
        <p14:creationId xmlns:p14="http://schemas.microsoft.com/office/powerpoint/2010/main" val="3546995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483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7164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565282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802795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43671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0543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609600" y="908720"/>
            <a:ext cx="109728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26" name="Szövegdoboz 25"/>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38" name="Szövegdoboz 37"/>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40" name="Ív 39"/>
          <p:cNvSpPr/>
          <p:nvPr userDrawn="1"/>
        </p:nvSpPr>
        <p:spPr>
          <a:xfrm rot="10800000">
            <a:off x="431371" y="-27384"/>
            <a:ext cx="960107"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41" name="Egyenes összekötő 40"/>
          <p:cNvCxnSpPr/>
          <p:nvPr userDrawn="1"/>
        </p:nvCxnSpPr>
        <p:spPr>
          <a:xfrm>
            <a:off x="911424" y="692696"/>
            <a:ext cx="108492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370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47" name="Szövegdoboz 46"/>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719403" y="-27384"/>
            <a:ext cx="109728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a:t>Mintacím szerkesztése</a:t>
            </a:r>
            <a:br>
              <a:rPr lang="hu-HU" dirty="0"/>
            </a:br>
            <a:r>
              <a:rPr lang="hu-HU" dirty="0"/>
              <a:t>csak ha két soros</a:t>
            </a:r>
            <a:endParaRPr lang="en-US" dirty="0"/>
          </a:p>
        </p:txBody>
      </p:sp>
      <p:sp>
        <p:nvSpPr>
          <p:cNvPr id="49" name="Ív 48"/>
          <p:cNvSpPr/>
          <p:nvPr userDrawn="1"/>
        </p:nvSpPr>
        <p:spPr>
          <a:xfrm rot="10800000">
            <a:off x="431371" y="548680"/>
            <a:ext cx="960107"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50" name="Egyenes összekötő 49"/>
          <p:cNvCxnSpPr/>
          <p:nvPr userDrawn="1"/>
        </p:nvCxnSpPr>
        <p:spPr>
          <a:xfrm>
            <a:off x="911424" y="1268760"/>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00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9" name="Szövegdoboz 8"/>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25" name="Szövegdoboz 24"/>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431371" y="-27384"/>
            <a:ext cx="960107"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39" name="Egyenes összekötő 38"/>
          <p:cNvCxnSpPr/>
          <p:nvPr userDrawn="1"/>
        </p:nvCxnSpPr>
        <p:spPr>
          <a:xfrm>
            <a:off x="911424" y="692696"/>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168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AE7654-5F7C-48DD-8660-4430BBD90C95}" type="datetimeFigureOut">
              <a:rPr lang="en-US" smtClean="0"/>
              <a:pPr/>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CE768-A908-4CF0-8579-1C8F785CB907}" type="slidenum">
              <a:rPr lang="en-US" smtClean="0"/>
              <a:pPr/>
              <a:t>‹#›</a:t>
            </a:fld>
            <a:endParaRPr lang="en-US"/>
          </a:p>
        </p:txBody>
      </p:sp>
    </p:spTree>
    <p:extLst>
      <p:ext uri="{BB962C8B-B14F-4D97-AF65-F5344CB8AC3E}">
        <p14:creationId xmlns:p14="http://schemas.microsoft.com/office/powerpoint/2010/main" val="3659432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5390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43376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lnSpc>
                <a:spcPct val="100000"/>
              </a:lnSpc>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2748611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9085009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651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3.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2/25/2021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2/25/2021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1704237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2/25/2021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74470682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C00000"/>
                </a:solidFill>
              </a:rPr>
              <a:t>Computer </a:t>
            </a:r>
            <a:r>
              <a:rPr lang="hu-HU" dirty="0">
                <a:solidFill>
                  <a:srgbClr val="C00000"/>
                </a:solidFill>
              </a:rPr>
              <a:t>G</a:t>
            </a:r>
            <a:r>
              <a:rPr lang="en-US" dirty="0" err="1">
                <a:solidFill>
                  <a:srgbClr val="C00000"/>
                </a:solidFill>
              </a:rPr>
              <a:t>raphics</a:t>
            </a:r>
            <a:br>
              <a:rPr lang="hu-HU" dirty="0"/>
            </a:br>
            <a:r>
              <a:rPr lang="en-US" dirty="0"/>
              <a:t>Game Object Model</a:t>
            </a:r>
          </a:p>
        </p:txBody>
      </p:sp>
      <p:sp>
        <p:nvSpPr>
          <p:cNvPr id="3" name="Subtitle 2"/>
          <p:cNvSpPr>
            <a:spLocks noGrp="1"/>
          </p:cNvSpPr>
          <p:nvPr>
            <p:ph type="subTitle" idx="1"/>
          </p:nvPr>
        </p:nvSpPr>
        <p:spPr/>
        <p:txBody>
          <a:bodyPr>
            <a:normAutofit/>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2115916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a:t>
            </a:r>
          </a:p>
        </p:txBody>
      </p:sp>
      <p:sp>
        <p:nvSpPr>
          <p:cNvPr id="6" name="Content Placeholder 5"/>
          <p:cNvSpPr>
            <a:spLocks noGrp="1"/>
          </p:cNvSpPr>
          <p:nvPr>
            <p:ph idx="1"/>
          </p:nvPr>
        </p:nvSpPr>
        <p:spPr/>
        <p:txBody>
          <a:bodyPr/>
          <a:lstStyle/>
          <a:p>
            <a:endParaRPr lang="en-US" dirty="0"/>
          </a:p>
          <a:p>
            <a:endParaRPr lang="en-US" dirty="0"/>
          </a:p>
          <a:p>
            <a:r>
              <a:rPr lang="en-US" dirty="0"/>
              <a:t>all pipeline settings that concern object appearance</a:t>
            </a:r>
          </a:p>
          <a:p>
            <a:r>
              <a:rPr lang="en-US" dirty="0"/>
              <a:t>most importantly</a:t>
            </a:r>
          </a:p>
          <a:p>
            <a:pPr lvl="1"/>
            <a:r>
              <a:rPr lang="en-US" dirty="0"/>
              <a:t>what </a:t>
            </a:r>
            <a:r>
              <a:rPr lang="en-US" dirty="0" err="1"/>
              <a:t>WebGL</a:t>
            </a:r>
            <a:r>
              <a:rPr lang="en-US" dirty="0"/>
              <a:t> program (i.e. VS-FS combo) is used</a:t>
            </a:r>
          </a:p>
          <a:p>
            <a:pPr lvl="1"/>
            <a:r>
              <a:rPr lang="en-US" dirty="0"/>
              <a:t>with what uniform settings</a:t>
            </a:r>
          </a:p>
          <a:p>
            <a:pPr lvl="2"/>
            <a:r>
              <a:rPr lang="en-US" dirty="0"/>
              <a:t>e.g. </a:t>
            </a:r>
            <a:r>
              <a:rPr lang="en-US" dirty="0">
                <a:latin typeface="Consolas" panose="020B0609020204030204" pitchFamily="49" charset="0"/>
                <a:cs typeface="Consolas" panose="020B0609020204030204" pitchFamily="49" charset="0"/>
              </a:rPr>
              <a:t>color</a:t>
            </a:r>
            <a:r>
              <a:rPr lang="en-US" dirty="0"/>
              <a:t>, </a:t>
            </a:r>
            <a:r>
              <a:rPr lang="en-US" dirty="0" err="1">
                <a:latin typeface="Consolas" panose="020B0609020204030204" pitchFamily="49" charset="0"/>
                <a:cs typeface="Consolas" panose="020B0609020204030204" pitchFamily="49" charset="0"/>
              </a:rPr>
              <a:t>stripeWidth</a:t>
            </a:r>
            <a:endParaRPr lang="en-US" dirty="0">
              <a:latin typeface="Consolas" panose="020B0609020204030204" pitchFamily="49" charset="0"/>
              <a:cs typeface="Consolas" panose="020B0609020204030204" pitchFamily="49" charset="0"/>
            </a:endParaRPr>
          </a:p>
          <a:p>
            <a:pPr lvl="2"/>
            <a:r>
              <a:rPr lang="en-US" dirty="0">
                <a:cs typeface="Consolas" panose="020B0609020204030204" pitchFamily="49" charset="0"/>
              </a:rPr>
              <a:t>later, this will include textures</a:t>
            </a:r>
          </a:p>
        </p:txBody>
      </p: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33426" y="4506070"/>
              <a:ext cx="2597411"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a:off x="4226859" y="3986114"/>
              <a:ext cx="5273"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87098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material, then</a:t>
            </a:r>
            <a:r>
              <a:rPr lang="hu-HU" dirty="0"/>
              <a: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A collection of render settings shared by several objects</a:t>
            </a:r>
            <a:endParaRPr lang="hu-HU" dirty="0"/>
          </a:p>
          <a:p>
            <a:pPr lvl="1"/>
            <a:r>
              <a:rPr lang="en-US" dirty="0"/>
              <a:t>which of all settings concern the material is fixed</a:t>
            </a:r>
            <a:endParaRPr lang="hu-HU" dirty="0"/>
          </a:p>
          <a:p>
            <a:pPr lvl="1"/>
            <a:r>
              <a:rPr lang="en-US" dirty="0"/>
              <a:t>decided when planning the material system</a:t>
            </a:r>
            <a:endParaRPr lang="hu-HU" dirty="0"/>
          </a:p>
          <a:p>
            <a:pPr marL="514350" indent="-514350">
              <a:buFont typeface="+mj-lt"/>
              <a:buAutoNum type="arabicPeriod"/>
            </a:pPr>
            <a:r>
              <a:rPr lang="en-US" dirty="0"/>
              <a:t>Everything in the Mesh outside of geometry</a:t>
            </a:r>
            <a:endParaRPr lang="hu-HU" dirty="0"/>
          </a:p>
          <a:p>
            <a:pPr marL="514350" indent="-514350">
              <a:buFont typeface="+mj-lt"/>
              <a:buAutoNum type="arabicPeriod"/>
            </a:pPr>
            <a:endParaRPr lang="hu-HU" dirty="0"/>
          </a:p>
          <a:p>
            <a:pPr marL="514350" indent="-514350">
              <a:buFont typeface="+mj-lt"/>
              <a:buAutoNum type="arabicPeriod"/>
            </a:pPr>
            <a:r>
              <a:rPr lang="en-US" dirty="0"/>
              <a:t>optical surface properties???</a:t>
            </a:r>
          </a:p>
        </p:txBody>
      </p:sp>
    </p:spTree>
    <p:extLst>
      <p:ext uri="{BB962C8B-B14F-4D97-AF65-F5344CB8AC3E}">
        <p14:creationId xmlns:p14="http://schemas.microsoft.com/office/powerpoint/2010/main" val="2859666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Uniform</a:t>
            </a:r>
            <a:r>
              <a:rPr lang="en-US" dirty="0"/>
              <a:t>s</a:t>
            </a:r>
            <a:r>
              <a:rPr lang="hu-HU" dirty="0"/>
              <a:t>, </a:t>
            </a:r>
            <a:r>
              <a:rPr lang="en-US" dirty="0"/>
              <a:t>textures in material</a:t>
            </a:r>
          </a:p>
        </p:txBody>
      </p:sp>
      <p:sp>
        <p:nvSpPr>
          <p:cNvPr id="3" name="Content Placeholder 2"/>
          <p:cNvSpPr>
            <a:spLocks noGrp="1"/>
          </p:cNvSpPr>
          <p:nvPr>
            <p:ph idx="1"/>
          </p:nvPr>
        </p:nvSpPr>
        <p:spPr/>
        <p:txBody>
          <a:bodyPr/>
          <a:lstStyle/>
          <a:p>
            <a:r>
              <a:rPr lang="en-US" dirty="0"/>
              <a:t>two materials may use the same </a:t>
            </a:r>
            <a:r>
              <a:rPr lang="en-US" dirty="0" err="1"/>
              <a:t>WebGL</a:t>
            </a:r>
            <a:r>
              <a:rPr lang="en-US" dirty="0"/>
              <a:t> program</a:t>
            </a:r>
            <a:endParaRPr lang="hu-HU" dirty="0"/>
          </a:p>
          <a:p>
            <a:r>
              <a:rPr lang="en-US" dirty="0"/>
              <a:t>but with different texture, color settings</a:t>
            </a:r>
            <a:endParaRPr lang="hu-HU" dirty="0"/>
          </a:p>
          <a:p>
            <a:r>
              <a:rPr lang="en-US" dirty="0"/>
              <a:t>all materials should store their own values for uniforms, including texture bindings</a:t>
            </a:r>
            <a:endParaRPr lang="hu-HU" dirty="0"/>
          </a:p>
          <a:p>
            <a:pPr lvl="1"/>
            <a:r>
              <a:rPr lang="en-US" dirty="0"/>
              <a:t>materials need to reflect uniforms used in </a:t>
            </a:r>
            <a:r>
              <a:rPr lang="en-US" dirty="0" err="1"/>
              <a:t>shaders</a:t>
            </a:r>
            <a:endParaRPr lang="hu-HU" dirty="0"/>
          </a:p>
          <a:p>
            <a:pPr lvl="1"/>
            <a:r>
              <a:rPr lang="en-US" dirty="0"/>
              <a:t>how?</a:t>
            </a:r>
          </a:p>
          <a:p>
            <a:pPr lvl="2"/>
            <a:r>
              <a:rPr lang="en-US" dirty="0"/>
              <a:t>JS: metaprogramming</a:t>
            </a:r>
          </a:p>
        </p:txBody>
      </p:sp>
    </p:spTree>
    <p:extLst>
      <p:ext uri="{BB962C8B-B14F-4D97-AF65-F5344CB8AC3E}">
        <p14:creationId xmlns:p14="http://schemas.microsoft.com/office/powerpoint/2010/main" val="346054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Uniform</a:t>
            </a:r>
            <a:r>
              <a:rPr lang="en-US" dirty="0"/>
              <a:t>s</a:t>
            </a:r>
            <a:r>
              <a:rPr lang="hu-HU" dirty="0"/>
              <a:t> </a:t>
            </a:r>
            <a:r>
              <a:rPr lang="en-US" dirty="0"/>
              <a:t>not in the material?</a:t>
            </a:r>
          </a:p>
        </p:txBody>
      </p:sp>
      <p:sp>
        <p:nvSpPr>
          <p:cNvPr id="3" name="Content Placeholder 2"/>
          <p:cNvSpPr>
            <a:spLocks noGrp="1"/>
          </p:cNvSpPr>
          <p:nvPr>
            <p:ph idx="1"/>
          </p:nvPr>
        </p:nvSpPr>
        <p:spPr/>
        <p:txBody>
          <a:bodyPr/>
          <a:lstStyle/>
          <a:p>
            <a:r>
              <a:rPr lang="hu-HU" dirty="0"/>
              <a:t>per </a:t>
            </a:r>
            <a:r>
              <a:rPr lang="hu-HU" dirty="0" err="1"/>
              <a:t>frame</a:t>
            </a:r>
            <a:endParaRPr lang="hu-HU" dirty="0"/>
          </a:p>
          <a:p>
            <a:pPr lvl="1"/>
            <a:r>
              <a:rPr lang="en-US" dirty="0"/>
              <a:t>camera matrices, light source properties</a:t>
            </a:r>
            <a:endParaRPr lang="hu-HU" dirty="0"/>
          </a:p>
          <a:p>
            <a:r>
              <a:rPr lang="hu-HU" dirty="0"/>
              <a:t>per </a:t>
            </a:r>
            <a:r>
              <a:rPr lang="hu-HU" dirty="0" err="1"/>
              <a:t>object</a:t>
            </a:r>
            <a:endParaRPr lang="hu-HU" dirty="0"/>
          </a:p>
          <a:p>
            <a:pPr lvl="1"/>
            <a:r>
              <a:rPr lang="en-US" dirty="0"/>
              <a:t>model matrix, animation phase</a:t>
            </a:r>
            <a:endParaRPr lang="hu-HU" dirty="0"/>
          </a:p>
          <a:p>
            <a:pPr marL="457200" lvl="1" indent="0">
              <a:buNone/>
            </a:pPr>
            <a:endParaRPr lang="hu-HU" dirty="0"/>
          </a:p>
          <a:p>
            <a:r>
              <a:rPr lang="en-US" dirty="0"/>
              <a:t>these also have to be set before any draw operation</a:t>
            </a:r>
            <a:endParaRPr lang="hu-HU" dirty="0"/>
          </a:p>
        </p:txBody>
      </p:sp>
    </p:spTree>
    <p:extLst>
      <p:ext uri="{BB962C8B-B14F-4D97-AF65-F5344CB8AC3E}">
        <p14:creationId xmlns:p14="http://schemas.microsoft.com/office/powerpoint/2010/main" val="4200635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Per-material and non-per-material uniforms</a:t>
            </a:r>
          </a:p>
        </p:txBody>
      </p:sp>
      <p:sp>
        <p:nvSpPr>
          <p:cNvPr id="4" name="Content Placeholder 3"/>
          <p:cNvSpPr>
            <a:spLocks noGrp="1"/>
          </p:cNvSpPr>
          <p:nvPr>
            <p:ph idx="1"/>
          </p:nvPr>
        </p:nvSpPr>
        <p:spPr/>
        <p:txBody>
          <a:bodyPr/>
          <a:lstStyle/>
          <a:p>
            <a:r>
              <a:rPr lang="en-US" dirty="0"/>
              <a:t>materials are static: color, texture set at creation, never changed</a:t>
            </a:r>
            <a:endParaRPr lang="hu-HU" dirty="0"/>
          </a:p>
          <a:p>
            <a:pPr lvl="1"/>
            <a:r>
              <a:rPr lang="en-US" dirty="0"/>
              <a:t>That is why having a variable instance in every material object is useful. We set its value at material creation, and just commit it to the uniform before drawing something with the material.</a:t>
            </a:r>
            <a:endParaRPr lang="hu-HU" dirty="0"/>
          </a:p>
          <a:p>
            <a:r>
              <a:rPr lang="en-US" dirty="0"/>
              <a:t>But per-frame or per-object uniforms change all the time.</a:t>
            </a:r>
          </a:p>
        </p:txBody>
      </p:sp>
    </p:spTree>
    <p:extLst>
      <p:ext uri="{BB962C8B-B14F-4D97-AF65-F5344CB8AC3E}">
        <p14:creationId xmlns:p14="http://schemas.microsoft.com/office/powerpoint/2010/main" val="1257759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Component</a:t>
            </a:r>
            <a:r>
              <a:rPr lang="hu-HU" dirty="0"/>
              <a:t> </a:t>
            </a:r>
            <a:r>
              <a:rPr lang="hu-HU" dirty="0" err="1"/>
              <a:t>reuse</a:t>
            </a:r>
            <a:endParaRPr lang="en-US" dirty="0"/>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60171" y="6106886"/>
            <a:ext cx="1143000"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transform</a:t>
            </a:r>
            <a:endParaRPr lang="en-US" dirty="0">
              <a:solidFill>
                <a:schemeClr val="tx1"/>
              </a:solidFill>
            </a:endParaRPr>
          </a:p>
        </p:txBody>
      </p:sp>
      <p:sp>
        <p:nvSpPr>
          <p:cNvPr id="12" name="Rectangle 11"/>
          <p:cNvSpPr/>
          <p:nvPr/>
        </p:nvSpPr>
        <p:spPr>
          <a:xfrm>
            <a:off x="4114800" y="6106883"/>
            <a:ext cx="1262744"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pulse</a:t>
            </a:r>
            <a:endParaRPr lang="en-US" dirty="0">
              <a:solidFill>
                <a:schemeClr val="tx1"/>
              </a:solidFill>
            </a:endParaRPr>
          </a:p>
        </p:txBody>
      </p:sp>
      <p:sp>
        <p:nvSpPr>
          <p:cNvPr id="13" name="Rectangle 12"/>
          <p:cNvSpPr/>
          <p:nvPr/>
        </p:nvSpPr>
        <p:spPr>
          <a:xfrm>
            <a:off x="5871568" y="6106882"/>
            <a:ext cx="816429"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a:t>
            </a:r>
            <a:endParaRPr lang="en-US" dirty="0">
              <a:solidFill>
                <a:schemeClr val="tx1"/>
              </a:solidFill>
            </a:endParaRPr>
          </a:p>
        </p:txBody>
      </p:sp>
      <p:sp>
        <p:nvSpPr>
          <p:cNvPr id="14" name="Rectangle 13"/>
          <p:cNvSpPr/>
          <p:nvPr/>
        </p:nvSpPr>
        <p:spPr>
          <a:xfrm>
            <a:off x="7107097" y="6106882"/>
            <a:ext cx="1051745"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blinking</a:t>
            </a:r>
            <a:endParaRPr lang="en-US" dirty="0">
              <a:solidFill>
                <a:schemeClr val="tx1"/>
              </a:solidFill>
            </a:endParaRPr>
          </a:p>
        </p:txBody>
      </p:sp>
      <p:sp>
        <p:nvSpPr>
          <p:cNvPr id="15" name="Rectangle 14"/>
          <p:cNvSpPr/>
          <p:nvPr/>
        </p:nvSpPr>
        <p:spPr>
          <a:xfrm>
            <a:off x="8577942" y="6106882"/>
            <a:ext cx="1051745" cy="515095"/>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6" name="Rectangle 15"/>
          <p:cNvSpPr/>
          <p:nvPr/>
        </p:nvSpPr>
        <p:spPr>
          <a:xfrm>
            <a:off x="24601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cxnSp>
        <p:nvCxnSpPr>
          <p:cNvPr id="18" name="Straight Arrow Connector 17"/>
          <p:cNvCxnSpPr>
            <a:stCxn id="16" idx="2"/>
            <a:endCxn id="11" idx="0"/>
          </p:cNvCxnSpPr>
          <p:nvPr/>
        </p:nvCxnSpPr>
        <p:spPr>
          <a:xfrm>
            <a:off x="3031671" y="5709552"/>
            <a:ext cx="0" cy="39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3073940" y="5709552"/>
            <a:ext cx="3205843"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746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cxnSp>
        <p:nvCxnSpPr>
          <p:cNvPr id="26" name="Straight Arrow Connector 25"/>
          <p:cNvCxnSpPr>
            <a:stCxn id="25" idx="2"/>
          </p:cNvCxnSpPr>
          <p:nvPr/>
        </p:nvCxnSpPr>
        <p:spPr>
          <a:xfrm flipH="1">
            <a:off x="2989403" y="5709552"/>
            <a:ext cx="1756768"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4788440" y="5709552"/>
            <a:ext cx="2844530"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56625" y="5219942"/>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cxnSp>
        <p:nvCxnSpPr>
          <p:cNvPr id="33" name="Straight Arrow Connector 32"/>
          <p:cNvCxnSpPr>
            <a:stCxn id="32" idx="2"/>
            <a:endCxn id="12" idx="0"/>
          </p:cNvCxnSpPr>
          <p:nvPr/>
        </p:nvCxnSpPr>
        <p:spPr>
          <a:xfrm flipH="1">
            <a:off x="4746172" y="5735037"/>
            <a:ext cx="1941825" cy="37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6279783" y="5735037"/>
            <a:ext cx="408214" cy="37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956181" y="5233003"/>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cxnSp>
        <p:nvCxnSpPr>
          <p:cNvPr id="40" name="Straight Arrow Connector 39"/>
          <p:cNvCxnSpPr>
            <a:stCxn id="39" idx="2"/>
            <a:endCxn id="12" idx="0"/>
          </p:cNvCxnSpPr>
          <p:nvPr/>
        </p:nvCxnSpPr>
        <p:spPr>
          <a:xfrm flipH="1">
            <a:off x="4746172" y="5748098"/>
            <a:ext cx="4098692" cy="35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8844864" y="5748098"/>
            <a:ext cx="258951" cy="358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460170" y="4368258"/>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71" y="4883353"/>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52" y="4368258"/>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71" y="4883353"/>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5" y="4374789"/>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23" y="4371970"/>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71" y="4889884"/>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71" y="4887065"/>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4" y="4388680"/>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4" y="4903775"/>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70" y="3558837"/>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4" y="3611614"/>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23" y="3512702"/>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42" y="3581591"/>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90" y="2736650"/>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401" y="3233688"/>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8" y="2761612"/>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71" y="3233688"/>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31" y="3258650"/>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8" y="3258650"/>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9" y="2630895"/>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61" y="3220202"/>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23" y="3268762"/>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41" y="2679455"/>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13" y="3268762"/>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9" y="2704059"/>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6" y="3220202"/>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6" y="3219154"/>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93" y="3219154"/>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9" y="2720371"/>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7" y="3163473"/>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23" y="3163473"/>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80" y="3568809"/>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6" y="2771890"/>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71" y="3256207"/>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5" y="3256207"/>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8" y="4409252"/>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40" y="4924347"/>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7" y="5253575"/>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cxnSp>
        <p:nvCxnSpPr>
          <p:cNvPr id="148" name="Straight Arrow Connector 147"/>
          <p:cNvCxnSpPr>
            <a:stCxn id="147" idx="2"/>
            <a:endCxn id="15" idx="0"/>
          </p:cNvCxnSpPr>
          <p:nvPr/>
        </p:nvCxnSpPr>
        <p:spPr>
          <a:xfrm flipH="1">
            <a:off x="9103815" y="5768670"/>
            <a:ext cx="1841625" cy="33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3031671" y="5768670"/>
            <a:ext cx="7913769" cy="338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770531" y="2732824"/>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500" y="3217141"/>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9" y="3217141"/>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7" y="366361"/>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7" y="365121"/>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32" y="1935761"/>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5" y="1155032"/>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63" y="38953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9" y="726930"/>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82" y="3723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9" y="709780"/>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82" y="390483"/>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9" y="727877"/>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91" y="7465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9" y="1083980"/>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854607">
            <a:off x="6481247" y="7302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9" y="995132"/>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9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26" presetClass="emph" presetSubtype="0" repeatCount="indefinite" fill="hold" grpId="1" nodeType="withEffect">
                                  <p:stCondLst>
                                    <p:cond delay="0"/>
                                  </p:stCondLst>
                                  <p:childTnLst>
                                    <p:animEffect transition="out" filter="fade">
                                      <p:cBhvr>
                                        <p:cTn id="14" dur="500" tmFilter="0, 0; .2, .5; .8, .5; 1, 0"/>
                                        <p:tgtEl>
                                          <p:spTgt spid="12"/>
                                        </p:tgtEl>
                                      </p:cBhvr>
                                    </p:animEffect>
                                    <p:animScale>
                                      <p:cBhvr>
                                        <p:cTn id="15" dur="250" autoRev="1" fill="hold"/>
                                        <p:tgtEl>
                                          <p:spTgt spid="12"/>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27" presetClass="emph" presetSubtype="0" repeatCount="indefinite" fill="remove" grpId="1" nodeType="withEffect">
                                  <p:stCondLst>
                                    <p:cond delay="0"/>
                                  </p:stCondLst>
                                  <p:childTnLst>
                                    <p:animClr clrSpc="rgb" dir="cw">
                                      <p:cBhvr override="childStyle">
                                        <p:cTn id="27" dur="250" autoRev="1" fill="remove"/>
                                        <p:tgtEl>
                                          <p:spTgt spid="14"/>
                                        </p:tgtEl>
                                        <p:attrNameLst>
                                          <p:attrName>style.color</p:attrName>
                                        </p:attrNameLst>
                                      </p:cBhvr>
                                      <p:to>
                                        <a:schemeClr val="bg1"/>
                                      </p:to>
                                    </p:animClr>
                                    <p:animClr clrSpc="rgb" dir="cw">
                                      <p:cBhvr>
                                        <p:cTn id="28" dur="250" autoRev="1" fill="remove"/>
                                        <p:tgtEl>
                                          <p:spTgt spid="14"/>
                                        </p:tgtEl>
                                        <p:attrNameLst>
                                          <p:attrName>fillcolor</p:attrName>
                                        </p:attrNameLst>
                                      </p:cBhvr>
                                      <p:to>
                                        <a:schemeClr val="bg1"/>
                                      </p:to>
                                    </p:animClr>
                                    <p:set>
                                      <p:cBhvr>
                                        <p:cTn id="29" dur="250" autoRev="1" fill="remove"/>
                                        <p:tgtEl>
                                          <p:spTgt spid="14"/>
                                        </p:tgtEl>
                                        <p:attrNameLst>
                                          <p:attrName>fill.type</p:attrName>
                                        </p:attrNameLst>
                                      </p:cBhvr>
                                      <p:to>
                                        <p:strVal val="solid"/>
                                      </p:to>
                                    </p:set>
                                    <p:set>
                                      <p:cBhvr>
                                        <p:cTn id="30" dur="250" autoRev="1" fill="remove"/>
                                        <p:tgtEl>
                                          <p:spTgt spid="14"/>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27" presetClass="emph" presetSubtype="0" repeatCount="indefinite" fill="remove" grpId="1" nodeType="withEffect">
                                  <p:stCondLst>
                                    <p:cond delay="0"/>
                                  </p:stCondLst>
                                  <p:childTnLst>
                                    <p:animClr clrSpc="rgb" dir="cw">
                                      <p:cBhvr override="childStyle">
                                        <p:cTn id="53" dur="250" autoRev="1" fill="remove"/>
                                        <p:tgtEl>
                                          <p:spTgt spid="25"/>
                                        </p:tgtEl>
                                        <p:attrNameLst>
                                          <p:attrName>style.color</p:attrName>
                                        </p:attrNameLst>
                                      </p:cBhvr>
                                      <p:to>
                                        <a:schemeClr val="bg1"/>
                                      </p:to>
                                    </p:animClr>
                                    <p:animClr clrSpc="rgb" dir="cw">
                                      <p:cBhvr>
                                        <p:cTn id="54" dur="250" autoRev="1" fill="remove"/>
                                        <p:tgtEl>
                                          <p:spTgt spid="25"/>
                                        </p:tgtEl>
                                        <p:attrNameLst>
                                          <p:attrName>fillcolor</p:attrName>
                                        </p:attrNameLst>
                                      </p:cBhvr>
                                      <p:to>
                                        <a:schemeClr val="bg1"/>
                                      </p:to>
                                    </p:animClr>
                                    <p:set>
                                      <p:cBhvr>
                                        <p:cTn id="55" dur="250" autoRev="1" fill="remove"/>
                                        <p:tgtEl>
                                          <p:spTgt spid="25"/>
                                        </p:tgtEl>
                                        <p:attrNameLst>
                                          <p:attrName>fill.type</p:attrName>
                                        </p:attrNameLst>
                                      </p:cBhvr>
                                      <p:to>
                                        <p:strVal val="solid"/>
                                      </p:to>
                                    </p:set>
                                    <p:set>
                                      <p:cBhvr>
                                        <p:cTn id="56" dur="250" autoRev="1" fill="remove"/>
                                        <p:tgtEl>
                                          <p:spTgt spid="25"/>
                                        </p:tgtEl>
                                        <p:attrNameLst>
                                          <p:attrName>fill.on</p:attrName>
                                        </p:attrNameLst>
                                      </p:cBhvr>
                                      <p:to>
                                        <p:strVal val="true"/>
                                      </p:to>
                                    </p:set>
                                  </p:childTnLst>
                                </p:cTn>
                              </p:par>
                              <p:par>
                                <p:cTn id="57" presetID="10"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26" presetClass="emph" presetSubtype="0" repeatCount="indefinite" fill="hold" grpId="1" nodeType="withEffect">
                                  <p:stCondLst>
                                    <p:cond delay="0"/>
                                  </p:stCondLst>
                                  <p:childTnLst>
                                    <p:animEffect transition="out" filter="fade">
                                      <p:cBhvr>
                                        <p:cTn id="69" dur="500" tmFilter="0, 0; .2, .5; .8, .5; 1, 0"/>
                                        <p:tgtEl>
                                          <p:spTgt spid="32"/>
                                        </p:tgtEl>
                                      </p:cBhvr>
                                    </p:animEffect>
                                    <p:animScale>
                                      <p:cBhvr>
                                        <p:cTn id="70" dur="250" autoRev="1" fill="hold"/>
                                        <p:tgtEl>
                                          <p:spTgt spid="32"/>
                                        </p:tgtEl>
                                      </p:cBhvr>
                                      <p:by x="105000" y="105000"/>
                                    </p:animScale>
                                  </p:childTnLst>
                                </p:cTn>
                              </p:par>
                              <p:par>
                                <p:cTn id="71" presetID="10" presetClass="entr" presetSubtype="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ntr" presetSubtype="0" fill="hold"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26" presetClass="emph" presetSubtype="0" repeatCount="indefinite" fill="hold" grpId="1" nodeType="withEffect">
                                  <p:stCondLst>
                                    <p:cond delay="0"/>
                                  </p:stCondLst>
                                  <p:childTnLst>
                                    <p:animEffect transition="out" filter="fade">
                                      <p:cBhvr>
                                        <p:cTn id="83" dur="500" tmFilter="0, 0; .2, .5; .8, .5; 1, 0"/>
                                        <p:tgtEl>
                                          <p:spTgt spid="39"/>
                                        </p:tgtEl>
                                      </p:cBhvr>
                                    </p:animEffect>
                                    <p:animScale>
                                      <p:cBhvr>
                                        <p:cTn id="84" dur="250" autoRev="1" fill="hold"/>
                                        <p:tgtEl>
                                          <p:spTgt spid="39"/>
                                        </p:tgtEl>
                                      </p:cBhvr>
                                      <p:by x="105000" y="105000"/>
                                    </p:animScale>
                                  </p:childTnLst>
                                </p:cTn>
                              </p:par>
                              <p:par>
                                <p:cTn id="85" presetID="10"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par>
                                <p:cTn id="88" presetID="10" presetClass="entr" presetSubtype="0"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500"/>
                                        <p:tgtEl>
                                          <p:spTgt spid="48"/>
                                        </p:tgtEl>
                                      </p:cBhvr>
                                    </p:animEffect>
                                  </p:childTnLst>
                                </p:cTn>
                              </p:par>
                              <p:par>
                                <p:cTn id="96" presetID="10" presetClass="entr" presetSubtype="0" fill="hold"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fade">
                                      <p:cBhvr>
                                        <p:cTn id="103" dur="500"/>
                                        <p:tgtEl>
                                          <p:spTgt spid="52"/>
                                        </p:tgtEl>
                                      </p:cBhvr>
                                    </p:animEffect>
                                  </p:childTnLst>
                                </p:cTn>
                              </p:par>
                              <p:par>
                                <p:cTn id="104" presetID="10" presetClass="entr" presetSubtype="0" fill="hold" nodeType="with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fade">
                                      <p:cBhvr>
                                        <p:cTn id="106" dur="500"/>
                                        <p:tgtEl>
                                          <p:spTgt spid="5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fade">
                                      <p:cBhvr>
                                        <p:cTn id="111" dur="3000"/>
                                        <p:tgtEl>
                                          <p:spTgt spid="62"/>
                                        </p:tgtEl>
                                      </p:cBhvr>
                                    </p:animEffect>
                                  </p:childTnLst>
                                </p:cTn>
                              </p:par>
                              <p:par>
                                <p:cTn id="112" presetID="27" presetClass="emph" presetSubtype="0" repeatCount="indefinite" fill="remove" grpId="1" nodeType="withEffect">
                                  <p:stCondLst>
                                    <p:cond delay="0"/>
                                  </p:stCondLst>
                                  <p:childTnLst>
                                    <p:animClr clrSpc="rgb" dir="cw">
                                      <p:cBhvr override="childStyle">
                                        <p:cTn id="113" dur="1500" autoRev="1" fill="remove"/>
                                        <p:tgtEl>
                                          <p:spTgt spid="62"/>
                                        </p:tgtEl>
                                        <p:attrNameLst>
                                          <p:attrName>style.color</p:attrName>
                                        </p:attrNameLst>
                                      </p:cBhvr>
                                      <p:to>
                                        <a:schemeClr val="bg1"/>
                                      </p:to>
                                    </p:animClr>
                                    <p:animClr clrSpc="rgb" dir="cw">
                                      <p:cBhvr>
                                        <p:cTn id="114" dur="1500" autoRev="1" fill="remove"/>
                                        <p:tgtEl>
                                          <p:spTgt spid="62"/>
                                        </p:tgtEl>
                                        <p:attrNameLst>
                                          <p:attrName>fillcolor</p:attrName>
                                        </p:attrNameLst>
                                      </p:cBhvr>
                                      <p:to>
                                        <a:schemeClr val="bg1"/>
                                      </p:to>
                                    </p:animClr>
                                    <p:set>
                                      <p:cBhvr>
                                        <p:cTn id="115" dur="1500" autoRev="1" fill="remove"/>
                                        <p:tgtEl>
                                          <p:spTgt spid="62"/>
                                        </p:tgtEl>
                                        <p:attrNameLst>
                                          <p:attrName>fill.type</p:attrName>
                                        </p:attrNameLst>
                                      </p:cBhvr>
                                      <p:to>
                                        <p:strVal val="solid"/>
                                      </p:to>
                                    </p:set>
                                    <p:set>
                                      <p:cBhvr>
                                        <p:cTn id="116" dur="1500" autoRev="1" fill="remove"/>
                                        <p:tgtEl>
                                          <p:spTgt spid="62"/>
                                        </p:tgtEl>
                                        <p:attrNameLst>
                                          <p:attrName>fill.on</p:attrName>
                                        </p:attrNameLst>
                                      </p:cBhvr>
                                      <p:to>
                                        <p:strVal val="true"/>
                                      </p:to>
                                    </p:set>
                                  </p:childTnLst>
                                </p:cTn>
                              </p:par>
                              <p:par>
                                <p:cTn id="117" presetID="10" presetClass="entr" presetSubtype="0" fill="hold" nodeType="with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fade">
                                      <p:cBhvr>
                                        <p:cTn id="119" dur="500"/>
                                        <p:tgtEl>
                                          <p:spTgt spid="64"/>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63"/>
                                        </p:tgtEl>
                                        <p:attrNameLst>
                                          <p:attrName>style.visibility</p:attrName>
                                        </p:attrNameLst>
                                      </p:cBhvr>
                                      <p:to>
                                        <p:strVal val="visible"/>
                                      </p:to>
                                    </p:set>
                                    <p:animEffect transition="in" filter="fade">
                                      <p:cBhvr>
                                        <p:cTn id="124" dur="500"/>
                                        <p:tgtEl>
                                          <p:spTgt spid="63"/>
                                        </p:tgtEl>
                                      </p:cBhvr>
                                    </p:animEffect>
                                  </p:childTnLst>
                                </p:cTn>
                              </p:par>
                              <p:par>
                                <p:cTn id="125" presetID="27" presetClass="emph" presetSubtype="0" repeatCount="indefinite" fill="remove" grpId="1" nodeType="withEffect">
                                  <p:stCondLst>
                                    <p:cond delay="0"/>
                                  </p:stCondLst>
                                  <p:childTnLst>
                                    <p:animClr clrSpc="rgb" dir="cw">
                                      <p:cBhvr override="childStyle">
                                        <p:cTn id="126" dur="250" autoRev="1" fill="remove"/>
                                        <p:tgtEl>
                                          <p:spTgt spid="63"/>
                                        </p:tgtEl>
                                        <p:attrNameLst>
                                          <p:attrName>style.color</p:attrName>
                                        </p:attrNameLst>
                                      </p:cBhvr>
                                      <p:to>
                                        <a:schemeClr val="bg1"/>
                                      </p:to>
                                    </p:animClr>
                                    <p:animClr clrSpc="rgb" dir="cw">
                                      <p:cBhvr>
                                        <p:cTn id="127" dur="250" autoRev="1" fill="remove"/>
                                        <p:tgtEl>
                                          <p:spTgt spid="63"/>
                                        </p:tgtEl>
                                        <p:attrNameLst>
                                          <p:attrName>fillcolor</p:attrName>
                                        </p:attrNameLst>
                                      </p:cBhvr>
                                      <p:to>
                                        <a:schemeClr val="bg1"/>
                                      </p:to>
                                    </p:animClr>
                                    <p:set>
                                      <p:cBhvr>
                                        <p:cTn id="128" dur="250" autoRev="1" fill="remove"/>
                                        <p:tgtEl>
                                          <p:spTgt spid="63"/>
                                        </p:tgtEl>
                                        <p:attrNameLst>
                                          <p:attrName>fill.type</p:attrName>
                                        </p:attrNameLst>
                                      </p:cBhvr>
                                      <p:to>
                                        <p:strVal val="solid"/>
                                      </p:to>
                                    </p:set>
                                    <p:set>
                                      <p:cBhvr>
                                        <p:cTn id="129" dur="250" autoRev="1" fill="remove"/>
                                        <p:tgtEl>
                                          <p:spTgt spid="63"/>
                                        </p:tgtEl>
                                        <p:attrNameLst>
                                          <p:attrName>fill.on</p:attrName>
                                        </p:attrNameLst>
                                      </p:cBhvr>
                                      <p:to>
                                        <p:strVal val="true"/>
                                      </p:to>
                                    </p:set>
                                  </p:childTnLst>
                                </p:cTn>
                              </p:par>
                              <p:par>
                                <p:cTn id="130" presetID="10" presetClass="entr" presetSubtype="0" fill="hold" nodeType="withEffect">
                                  <p:stCondLst>
                                    <p:cond delay="0"/>
                                  </p:stCondLst>
                                  <p:childTnLst>
                                    <p:set>
                                      <p:cBhvr>
                                        <p:cTn id="131" dur="1" fill="hold">
                                          <p:stCondLst>
                                            <p:cond delay="0"/>
                                          </p:stCondLst>
                                        </p:cTn>
                                        <p:tgtEl>
                                          <p:spTgt spid="67"/>
                                        </p:tgtEl>
                                        <p:attrNameLst>
                                          <p:attrName>style.visibility</p:attrName>
                                        </p:attrNameLst>
                                      </p:cBhvr>
                                      <p:to>
                                        <p:strVal val="visible"/>
                                      </p:to>
                                    </p:set>
                                    <p:animEffect transition="in" filter="fade">
                                      <p:cBhvr>
                                        <p:cTn id="132" dur="500"/>
                                        <p:tgtEl>
                                          <p:spTgt spid="6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70"/>
                                        </p:tgtEl>
                                        <p:attrNameLst>
                                          <p:attrName>style.visibility</p:attrName>
                                        </p:attrNameLst>
                                      </p:cBhvr>
                                      <p:to>
                                        <p:strVal val="visible"/>
                                      </p:to>
                                    </p:set>
                                    <p:animEffect transition="in" filter="fade">
                                      <p:cBhvr>
                                        <p:cTn id="137" dur="500"/>
                                        <p:tgtEl>
                                          <p:spTgt spid="70"/>
                                        </p:tgtEl>
                                      </p:cBhvr>
                                    </p:animEffect>
                                  </p:childTnLst>
                                </p:cTn>
                              </p:par>
                              <p:par>
                                <p:cTn id="138" presetID="26" presetClass="emph" presetSubtype="0" repeatCount="indefinite" fill="hold" grpId="1" nodeType="withEffect">
                                  <p:stCondLst>
                                    <p:cond delay="0"/>
                                  </p:stCondLst>
                                  <p:childTnLst>
                                    <p:animEffect transition="out" filter="fade">
                                      <p:cBhvr>
                                        <p:cTn id="139" dur="500" tmFilter="0, 0; .2, .5; .8, .5; 1, 0"/>
                                        <p:tgtEl>
                                          <p:spTgt spid="70"/>
                                        </p:tgtEl>
                                      </p:cBhvr>
                                    </p:animEffect>
                                    <p:animScale>
                                      <p:cBhvr>
                                        <p:cTn id="140" dur="250" autoRev="1" fill="hold"/>
                                        <p:tgtEl>
                                          <p:spTgt spid="70"/>
                                        </p:tgtEl>
                                      </p:cBhvr>
                                      <p:by x="105000" y="105000"/>
                                    </p:animScale>
                                  </p:childTnLst>
                                </p:cTn>
                              </p:par>
                              <p:par>
                                <p:cTn id="141" presetID="10" presetClass="entr" presetSubtype="0" fill="hold" nodeType="withEffect">
                                  <p:stCondLst>
                                    <p:cond delay="0"/>
                                  </p:stCondLst>
                                  <p:childTnLst>
                                    <p:set>
                                      <p:cBhvr>
                                        <p:cTn id="142" dur="1" fill="hold">
                                          <p:stCondLst>
                                            <p:cond delay="0"/>
                                          </p:stCondLst>
                                        </p:cTn>
                                        <p:tgtEl>
                                          <p:spTgt spid="71"/>
                                        </p:tgtEl>
                                        <p:attrNameLst>
                                          <p:attrName>style.visibility</p:attrName>
                                        </p:attrNameLst>
                                      </p:cBhvr>
                                      <p:to>
                                        <p:strVal val="visible"/>
                                      </p:to>
                                    </p:set>
                                    <p:animEffect transition="in" filter="fade">
                                      <p:cBhvr>
                                        <p:cTn id="143" dur="500"/>
                                        <p:tgtEl>
                                          <p:spTgt spid="7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fade">
                                      <p:cBhvr>
                                        <p:cTn id="148" dur="500"/>
                                        <p:tgtEl>
                                          <p:spTgt spid="7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75"/>
                                        </p:tgtEl>
                                        <p:attrNameLst>
                                          <p:attrName>style.visibility</p:attrName>
                                        </p:attrNameLst>
                                      </p:cBhvr>
                                      <p:to>
                                        <p:strVal val="visible"/>
                                      </p:to>
                                    </p:set>
                                    <p:animEffect transition="in" filter="fade">
                                      <p:cBhvr>
                                        <p:cTn id="153" dur="500"/>
                                        <p:tgtEl>
                                          <p:spTgt spid="7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76"/>
                                        </p:tgtEl>
                                        <p:attrNameLst>
                                          <p:attrName>style.visibility</p:attrName>
                                        </p:attrNameLst>
                                      </p:cBhvr>
                                      <p:to>
                                        <p:strVal val="visible"/>
                                      </p:to>
                                    </p:set>
                                    <p:animEffect transition="in" filter="fade">
                                      <p:cBhvr>
                                        <p:cTn id="158" dur="500"/>
                                        <p:tgtEl>
                                          <p:spTgt spid="76"/>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77"/>
                                        </p:tgtEl>
                                        <p:attrNameLst>
                                          <p:attrName>style.visibility</p:attrName>
                                        </p:attrNameLst>
                                      </p:cBhvr>
                                      <p:to>
                                        <p:strVal val="visible"/>
                                      </p:to>
                                    </p:set>
                                    <p:animEffect transition="in" filter="fade">
                                      <p:cBhvr>
                                        <p:cTn id="163" dur="500"/>
                                        <p:tgtEl>
                                          <p:spTgt spid="77"/>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78"/>
                                        </p:tgtEl>
                                        <p:attrNameLst>
                                          <p:attrName>style.visibility</p:attrName>
                                        </p:attrNameLst>
                                      </p:cBhvr>
                                      <p:to>
                                        <p:strVal val="visible"/>
                                      </p:to>
                                    </p:set>
                                    <p:animEffect transition="in" filter="fade">
                                      <p:cBhvr>
                                        <p:cTn id="168" dur="500"/>
                                        <p:tgtEl>
                                          <p:spTgt spid="78"/>
                                        </p:tgtEl>
                                      </p:cBhvr>
                                    </p:animEffect>
                                  </p:childTnLst>
                                </p:cTn>
                              </p:par>
                              <p:par>
                                <p:cTn id="169" presetID="10" presetClass="entr" presetSubtype="0" fill="hold" nodeType="withEffect">
                                  <p:stCondLst>
                                    <p:cond delay="0"/>
                                  </p:stCondLst>
                                  <p:childTnLst>
                                    <p:set>
                                      <p:cBhvr>
                                        <p:cTn id="170" dur="1" fill="hold">
                                          <p:stCondLst>
                                            <p:cond delay="0"/>
                                          </p:stCondLst>
                                        </p:cTn>
                                        <p:tgtEl>
                                          <p:spTgt spid="79"/>
                                        </p:tgtEl>
                                        <p:attrNameLst>
                                          <p:attrName>style.visibility</p:attrName>
                                        </p:attrNameLst>
                                      </p:cBhvr>
                                      <p:to>
                                        <p:strVal val="visible"/>
                                      </p:to>
                                    </p:set>
                                    <p:animEffect transition="in" filter="fade">
                                      <p:cBhvr>
                                        <p:cTn id="171" dur="500"/>
                                        <p:tgtEl>
                                          <p:spTgt spid="79"/>
                                        </p:tgtEl>
                                      </p:cBhvr>
                                    </p:animEffect>
                                  </p:childTnLst>
                                </p:cTn>
                              </p:par>
                              <p:par>
                                <p:cTn id="172" presetID="10" presetClass="entr" presetSubtype="0" fill="hold" nodeType="withEffect">
                                  <p:stCondLst>
                                    <p:cond delay="0"/>
                                  </p:stCondLst>
                                  <p:childTnLst>
                                    <p:set>
                                      <p:cBhvr>
                                        <p:cTn id="173" dur="1" fill="hold">
                                          <p:stCondLst>
                                            <p:cond delay="0"/>
                                          </p:stCondLst>
                                        </p:cTn>
                                        <p:tgtEl>
                                          <p:spTgt spid="83"/>
                                        </p:tgtEl>
                                        <p:attrNameLst>
                                          <p:attrName>style.visibility</p:attrName>
                                        </p:attrNameLst>
                                      </p:cBhvr>
                                      <p:to>
                                        <p:strVal val="visible"/>
                                      </p:to>
                                    </p:set>
                                    <p:animEffect transition="in" filter="fade">
                                      <p:cBhvr>
                                        <p:cTn id="174" dur="500"/>
                                        <p:tgtEl>
                                          <p:spTgt spid="83"/>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80"/>
                                        </p:tgtEl>
                                        <p:attrNameLst>
                                          <p:attrName>style.visibility</p:attrName>
                                        </p:attrNameLst>
                                      </p:cBhvr>
                                      <p:to>
                                        <p:strVal val="visible"/>
                                      </p:to>
                                    </p:set>
                                    <p:animEffect transition="in" filter="fade">
                                      <p:cBhvr>
                                        <p:cTn id="179" dur="500"/>
                                        <p:tgtEl>
                                          <p:spTgt spid="80"/>
                                        </p:tgtEl>
                                      </p:cBhvr>
                                    </p:animEffect>
                                  </p:childTnLst>
                                </p:cTn>
                              </p:par>
                              <p:par>
                                <p:cTn id="180" presetID="10" presetClass="entr" presetSubtype="0" fill="hold" nodeType="withEffect">
                                  <p:stCondLst>
                                    <p:cond delay="0"/>
                                  </p:stCondLst>
                                  <p:childTnLst>
                                    <p:set>
                                      <p:cBhvr>
                                        <p:cTn id="181" dur="1" fill="hold">
                                          <p:stCondLst>
                                            <p:cond delay="0"/>
                                          </p:stCondLst>
                                        </p:cTn>
                                        <p:tgtEl>
                                          <p:spTgt spid="86"/>
                                        </p:tgtEl>
                                        <p:attrNameLst>
                                          <p:attrName>style.visibility</p:attrName>
                                        </p:attrNameLst>
                                      </p:cBhvr>
                                      <p:to>
                                        <p:strVal val="visible"/>
                                      </p:to>
                                    </p:set>
                                    <p:animEffect transition="in" filter="fade">
                                      <p:cBhvr>
                                        <p:cTn id="182" dur="500"/>
                                        <p:tgtEl>
                                          <p:spTgt spid="86"/>
                                        </p:tgtEl>
                                      </p:cBhvr>
                                    </p:animEffect>
                                  </p:childTnLst>
                                </p:cTn>
                              </p:par>
                              <p:par>
                                <p:cTn id="183" presetID="10" presetClass="entr" presetSubtype="0" fill="hold" nodeType="withEffect">
                                  <p:stCondLst>
                                    <p:cond delay="0"/>
                                  </p:stCondLst>
                                  <p:childTnLst>
                                    <p:set>
                                      <p:cBhvr>
                                        <p:cTn id="184" dur="1" fill="hold">
                                          <p:stCondLst>
                                            <p:cond delay="0"/>
                                          </p:stCondLst>
                                        </p:cTn>
                                        <p:tgtEl>
                                          <p:spTgt spid="87"/>
                                        </p:tgtEl>
                                        <p:attrNameLst>
                                          <p:attrName>style.visibility</p:attrName>
                                        </p:attrNameLst>
                                      </p:cBhvr>
                                      <p:to>
                                        <p:strVal val="visible"/>
                                      </p:to>
                                    </p:set>
                                    <p:animEffect transition="in" filter="fade">
                                      <p:cBhvr>
                                        <p:cTn id="185" dur="500"/>
                                        <p:tgtEl>
                                          <p:spTgt spid="87"/>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fade">
                                      <p:cBhvr>
                                        <p:cTn id="190" dur="3000"/>
                                        <p:tgtEl>
                                          <p:spTgt spid="95"/>
                                        </p:tgtEl>
                                      </p:cBhvr>
                                    </p:animEffect>
                                  </p:childTnLst>
                                </p:cTn>
                              </p:par>
                              <p:par>
                                <p:cTn id="191" presetID="27" presetClass="emph" presetSubtype="0" repeatCount="indefinite" fill="remove" grpId="1" nodeType="withEffect">
                                  <p:stCondLst>
                                    <p:cond delay="0"/>
                                  </p:stCondLst>
                                  <p:childTnLst>
                                    <p:animClr clrSpc="rgb" dir="cw">
                                      <p:cBhvr override="childStyle">
                                        <p:cTn id="192" dur="1500" autoRev="1" fill="remove"/>
                                        <p:tgtEl>
                                          <p:spTgt spid="95"/>
                                        </p:tgtEl>
                                        <p:attrNameLst>
                                          <p:attrName>style.color</p:attrName>
                                        </p:attrNameLst>
                                      </p:cBhvr>
                                      <p:to>
                                        <a:schemeClr val="bg1"/>
                                      </p:to>
                                    </p:animClr>
                                    <p:animClr clrSpc="rgb" dir="cw">
                                      <p:cBhvr>
                                        <p:cTn id="193" dur="1500" autoRev="1" fill="remove"/>
                                        <p:tgtEl>
                                          <p:spTgt spid="95"/>
                                        </p:tgtEl>
                                        <p:attrNameLst>
                                          <p:attrName>fillcolor</p:attrName>
                                        </p:attrNameLst>
                                      </p:cBhvr>
                                      <p:to>
                                        <a:schemeClr val="bg1"/>
                                      </p:to>
                                    </p:animClr>
                                    <p:set>
                                      <p:cBhvr>
                                        <p:cTn id="194" dur="1500" autoRev="1" fill="remove"/>
                                        <p:tgtEl>
                                          <p:spTgt spid="95"/>
                                        </p:tgtEl>
                                        <p:attrNameLst>
                                          <p:attrName>fill.type</p:attrName>
                                        </p:attrNameLst>
                                      </p:cBhvr>
                                      <p:to>
                                        <p:strVal val="solid"/>
                                      </p:to>
                                    </p:set>
                                    <p:set>
                                      <p:cBhvr>
                                        <p:cTn id="195" dur="1500" autoRev="1" fill="remove"/>
                                        <p:tgtEl>
                                          <p:spTgt spid="95"/>
                                        </p:tgtEl>
                                        <p:attrNameLst>
                                          <p:attrName>fill.on</p:attrName>
                                        </p:attrNameLst>
                                      </p:cBhvr>
                                      <p:to>
                                        <p:strVal val="true"/>
                                      </p:to>
                                    </p:set>
                                  </p:childTnLst>
                                </p:cTn>
                              </p:par>
                              <p:par>
                                <p:cTn id="196" presetID="10" presetClass="entr" presetSubtype="0" fill="hold" nodeType="withEffect">
                                  <p:stCondLst>
                                    <p:cond delay="0"/>
                                  </p:stCondLst>
                                  <p:childTnLst>
                                    <p:set>
                                      <p:cBhvr>
                                        <p:cTn id="197" dur="1" fill="hold">
                                          <p:stCondLst>
                                            <p:cond delay="0"/>
                                          </p:stCondLst>
                                        </p:cTn>
                                        <p:tgtEl>
                                          <p:spTgt spid="96"/>
                                        </p:tgtEl>
                                        <p:attrNameLst>
                                          <p:attrName>style.visibility</p:attrName>
                                        </p:attrNameLst>
                                      </p:cBhvr>
                                      <p:to>
                                        <p:strVal val="visible"/>
                                      </p:to>
                                    </p:set>
                                    <p:animEffect transition="in" filter="fade">
                                      <p:cBhvr>
                                        <p:cTn id="198" dur="500"/>
                                        <p:tgtEl>
                                          <p:spTgt spid="96"/>
                                        </p:tgtEl>
                                      </p:cBhvr>
                                    </p:animEffect>
                                  </p:childTnLst>
                                </p:cTn>
                              </p:par>
                              <p:par>
                                <p:cTn id="199" presetID="10" presetClass="entr" presetSubtype="0" fill="hold" nodeType="withEffect">
                                  <p:stCondLst>
                                    <p:cond delay="0"/>
                                  </p:stCondLst>
                                  <p:childTnLst>
                                    <p:set>
                                      <p:cBhvr>
                                        <p:cTn id="200" dur="1" fill="hold">
                                          <p:stCondLst>
                                            <p:cond delay="0"/>
                                          </p:stCondLst>
                                        </p:cTn>
                                        <p:tgtEl>
                                          <p:spTgt spid="109"/>
                                        </p:tgtEl>
                                        <p:attrNameLst>
                                          <p:attrName>style.visibility</p:attrName>
                                        </p:attrNameLst>
                                      </p:cBhvr>
                                      <p:to>
                                        <p:strVal val="visible"/>
                                      </p:to>
                                    </p:set>
                                    <p:animEffect transition="in" filter="fade">
                                      <p:cBhvr>
                                        <p:cTn id="201" dur="500"/>
                                        <p:tgtEl>
                                          <p:spTgt spid="109"/>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102"/>
                                        </p:tgtEl>
                                        <p:attrNameLst>
                                          <p:attrName>style.visibility</p:attrName>
                                        </p:attrNameLst>
                                      </p:cBhvr>
                                      <p:to>
                                        <p:strVal val="visible"/>
                                      </p:to>
                                    </p:set>
                                    <p:animEffect transition="in" filter="fade">
                                      <p:cBhvr>
                                        <p:cTn id="206" dur="500"/>
                                        <p:tgtEl>
                                          <p:spTgt spid="102"/>
                                        </p:tgtEl>
                                      </p:cBhvr>
                                    </p:animEffect>
                                  </p:childTnLst>
                                </p:cTn>
                              </p:par>
                              <p:par>
                                <p:cTn id="207" presetID="10" presetClass="entr" presetSubtype="0" fill="hold" nodeType="withEffect">
                                  <p:stCondLst>
                                    <p:cond delay="0"/>
                                  </p:stCondLst>
                                  <p:childTnLst>
                                    <p:set>
                                      <p:cBhvr>
                                        <p:cTn id="208" dur="1" fill="hold">
                                          <p:stCondLst>
                                            <p:cond delay="0"/>
                                          </p:stCondLst>
                                        </p:cTn>
                                        <p:tgtEl>
                                          <p:spTgt spid="99"/>
                                        </p:tgtEl>
                                        <p:attrNameLst>
                                          <p:attrName>style.visibility</p:attrName>
                                        </p:attrNameLst>
                                      </p:cBhvr>
                                      <p:to>
                                        <p:strVal val="visible"/>
                                      </p:to>
                                    </p:set>
                                    <p:animEffect transition="in" filter="fade">
                                      <p:cBhvr>
                                        <p:cTn id="209" dur="500"/>
                                        <p:tgtEl>
                                          <p:spTgt spid="99"/>
                                        </p:tgtEl>
                                      </p:cBhvr>
                                    </p:animEffect>
                                  </p:childTnLst>
                                </p:cTn>
                              </p:par>
                              <p:par>
                                <p:cTn id="210" presetID="10" presetClass="entr" presetSubtype="0" fill="hold" nodeType="with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fad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108"/>
                                        </p:tgtEl>
                                        <p:attrNameLst>
                                          <p:attrName>style.visibility</p:attrName>
                                        </p:attrNameLst>
                                      </p:cBhvr>
                                      <p:to>
                                        <p:strVal val="visible"/>
                                      </p:to>
                                    </p:set>
                                    <p:animEffect transition="in" filter="fade">
                                      <p:cBhvr>
                                        <p:cTn id="217" dur="500"/>
                                        <p:tgtEl>
                                          <p:spTgt spid="108"/>
                                        </p:tgtEl>
                                      </p:cBhvr>
                                    </p:animEffect>
                                  </p:childTnLst>
                                </p:cTn>
                              </p:par>
                              <p:par>
                                <p:cTn id="218" presetID="27" presetClass="emph" presetSubtype="0" repeatCount="indefinite" fill="remove" grpId="1" nodeType="withEffect">
                                  <p:stCondLst>
                                    <p:cond delay="0"/>
                                  </p:stCondLst>
                                  <p:childTnLst>
                                    <p:animClr clrSpc="rgb" dir="cw">
                                      <p:cBhvr override="childStyle">
                                        <p:cTn id="219" dur="250" autoRev="1" fill="remove"/>
                                        <p:tgtEl>
                                          <p:spTgt spid="108"/>
                                        </p:tgtEl>
                                        <p:attrNameLst>
                                          <p:attrName>style.color</p:attrName>
                                        </p:attrNameLst>
                                      </p:cBhvr>
                                      <p:to>
                                        <a:schemeClr val="bg1"/>
                                      </p:to>
                                    </p:animClr>
                                    <p:animClr clrSpc="rgb" dir="cw">
                                      <p:cBhvr>
                                        <p:cTn id="220" dur="250" autoRev="1" fill="remove"/>
                                        <p:tgtEl>
                                          <p:spTgt spid="108"/>
                                        </p:tgtEl>
                                        <p:attrNameLst>
                                          <p:attrName>fillcolor</p:attrName>
                                        </p:attrNameLst>
                                      </p:cBhvr>
                                      <p:to>
                                        <a:schemeClr val="bg1"/>
                                      </p:to>
                                    </p:animClr>
                                    <p:set>
                                      <p:cBhvr>
                                        <p:cTn id="221" dur="250" autoRev="1" fill="remove"/>
                                        <p:tgtEl>
                                          <p:spTgt spid="108"/>
                                        </p:tgtEl>
                                        <p:attrNameLst>
                                          <p:attrName>fill.type</p:attrName>
                                        </p:attrNameLst>
                                      </p:cBhvr>
                                      <p:to>
                                        <p:strVal val="solid"/>
                                      </p:to>
                                    </p:set>
                                    <p:set>
                                      <p:cBhvr>
                                        <p:cTn id="222" dur="250" autoRev="1" fill="remove"/>
                                        <p:tgtEl>
                                          <p:spTgt spid="108"/>
                                        </p:tgtEl>
                                        <p:attrNameLst>
                                          <p:attrName>fill.on</p:attrName>
                                        </p:attrNameLst>
                                      </p:cBhvr>
                                      <p:to>
                                        <p:strVal val="true"/>
                                      </p:to>
                                    </p:set>
                                  </p:childTnLst>
                                </p:cTn>
                              </p:par>
                              <p:par>
                                <p:cTn id="223" presetID="10" presetClass="entr" presetSubtype="0" fill="hold" nodeType="withEffect">
                                  <p:stCondLst>
                                    <p:cond delay="0"/>
                                  </p:stCondLst>
                                  <p:childTnLst>
                                    <p:set>
                                      <p:cBhvr>
                                        <p:cTn id="224" dur="1" fill="hold">
                                          <p:stCondLst>
                                            <p:cond delay="0"/>
                                          </p:stCondLst>
                                        </p:cTn>
                                        <p:tgtEl>
                                          <p:spTgt spid="112"/>
                                        </p:tgtEl>
                                        <p:attrNameLst>
                                          <p:attrName>style.visibility</p:attrName>
                                        </p:attrNameLst>
                                      </p:cBhvr>
                                      <p:to>
                                        <p:strVal val="visible"/>
                                      </p:to>
                                    </p:set>
                                    <p:animEffect transition="in" filter="fade">
                                      <p:cBhvr>
                                        <p:cTn id="225" dur="500"/>
                                        <p:tgtEl>
                                          <p:spTgt spid="112"/>
                                        </p:tgtEl>
                                      </p:cBhvr>
                                    </p:animEffect>
                                  </p:childTnLst>
                                </p:cTn>
                              </p:par>
                              <p:par>
                                <p:cTn id="226" presetID="10" presetClass="entr" presetSubtype="0" fill="hold" nodeType="withEffect">
                                  <p:stCondLst>
                                    <p:cond delay="0"/>
                                  </p:stCondLst>
                                  <p:childTnLst>
                                    <p:set>
                                      <p:cBhvr>
                                        <p:cTn id="227" dur="1" fill="hold">
                                          <p:stCondLst>
                                            <p:cond delay="0"/>
                                          </p:stCondLst>
                                        </p:cTn>
                                        <p:tgtEl>
                                          <p:spTgt spid="115"/>
                                        </p:tgtEl>
                                        <p:attrNameLst>
                                          <p:attrName>style.visibility</p:attrName>
                                        </p:attrNameLst>
                                      </p:cBhvr>
                                      <p:to>
                                        <p:strVal val="visible"/>
                                      </p:to>
                                    </p:set>
                                    <p:animEffect transition="in" filter="fade">
                                      <p:cBhvr>
                                        <p:cTn id="228" dur="500"/>
                                        <p:tgtEl>
                                          <p:spTgt spid="115"/>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118"/>
                                        </p:tgtEl>
                                        <p:attrNameLst>
                                          <p:attrName>style.visibility</p:attrName>
                                        </p:attrNameLst>
                                      </p:cBhvr>
                                      <p:to>
                                        <p:strVal val="visible"/>
                                      </p:to>
                                    </p:set>
                                    <p:animEffect transition="in" filter="fade">
                                      <p:cBhvr>
                                        <p:cTn id="233" dur="500"/>
                                        <p:tgtEl>
                                          <p:spTgt spid="118"/>
                                        </p:tgtEl>
                                      </p:cBhvr>
                                    </p:animEffect>
                                  </p:childTnLst>
                                </p:cTn>
                              </p:par>
                              <p:par>
                                <p:cTn id="234" presetID="26" presetClass="emph" presetSubtype="0" repeatCount="indefinite" fill="hold" grpId="1" nodeType="withEffect">
                                  <p:stCondLst>
                                    <p:cond delay="0"/>
                                  </p:stCondLst>
                                  <p:childTnLst>
                                    <p:animEffect transition="out" filter="fade">
                                      <p:cBhvr>
                                        <p:cTn id="235" dur="500" tmFilter="0, 0; .2, .5; .8, .5; 1, 0"/>
                                        <p:tgtEl>
                                          <p:spTgt spid="118"/>
                                        </p:tgtEl>
                                      </p:cBhvr>
                                    </p:animEffect>
                                    <p:animScale>
                                      <p:cBhvr>
                                        <p:cTn id="236" dur="250" autoRev="1" fill="hold"/>
                                        <p:tgtEl>
                                          <p:spTgt spid="118"/>
                                        </p:tgtEl>
                                      </p:cBhvr>
                                      <p:by x="105000" y="105000"/>
                                    </p:animScale>
                                  </p:childTnLst>
                                </p:cTn>
                              </p:par>
                              <p:par>
                                <p:cTn id="237" presetID="10" presetClass="entr" presetSubtype="0" fill="hold" nodeType="withEffect">
                                  <p:stCondLst>
                                    <p:cond delay="0"/>
                                  </p:stCondLst>
                                  <p:childTnLst>
                                    <p:set>
                                      <p:cBhvr>
                                        <p:cTn id="238" dur="1" fill="hold">
                                          <p:stCondLst>
                                            <p:cond delay="0"/>
                                          </p:stCondLst>
                                        </p:cTn>
                                        <p:tgtEl>
                                          <p:spTgt spid="119"/>
                                        </p:tgtEl>
                                        <p:attrNameLst>
                                          <p:attrName>style.visibility</p:attrName>
                                        </p:attrNameLst>
                                      </p:cBhvr>
                                      <p:to>
                                        <p:strVal val="visible"/>
                                      </p:to>
                                    </p:set>
                                    <p:animEffect transition="in" filter="fade">
                                      <p:cBhvr>
                                        <p:cTn id="239" dur="500"/>
                                        <p:tgtEl>
                                          <p:spTgt spid="119"/>
                                        </p:tgtEl>
                                      </p:cBhvr>
                                    </p:animEffect>
                                  </p:childTnLst>
                                </p:cTn>
                              </p:par>
                              <p:par>
                                <p:cTn id="240" presetID="10" presetClass="entr" presetSubtype="0" fill="hold" nodeType="withEffect">
                                  <p:stCondLst>
                                    <p:cond delay="0"/>
                                  </p:stCondLst>
                                  <p:childTnLst>
                                    <p:set>
                                      <p:cBhvr>
                                        <p:cTn id="241" dur="1" fill="hold">
                                          <p:stCondLst>
                                            <p:cond delay="0"/>
                                          </p:stCondLst>
                                        </p:cTn>
                                        <p:tgtEl>
                                          <p:spTgt spid="122"/>
                                        </p:tgtEl>
                                        <p:attrNameLst>
                                          <p:attrName>style.visibility</p:attrName>
                                        </p:attrNameLst>
                                      </p:cBhvr>
                                      <p:to>
                                        <p:strVal val="visible"/>
                                      </p:to>
                                    </p:set>
                                    <p:animEffect transition="in" filter="fade">
                                      <p:cBhvr>
                                        <p:cTn id="242" dur="500"/>
                                        <p:tgtEl>
                                          <p:spTgt spid="122"/>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147"/>
                                        </p:tgtEl>
                                        <p:attrNameLst>
                                          <p:attrName>style.visibility</p:attrName>
                                        </p:attrNameLst>
                                      </p:cBhvr>
                                      <p:to>
                                        <p:strVal val="visible"/>
                                      </p:to>
                                    </p:set>
                                    <p:animEffect transition="in" filter="fade">
                                      <p:cBhvr>
                                        <p:cTn id="247" dur="500"/>
                                        <p:tgtEl>
                                          <p:spTgt spid="147"/>
                                        </p:tgtEl>
                                      </p:cBhvr>
                                    </p:animEffect>
                                  </p:childTnLst>
                                </p:cTn>
                              </p:par>
                              <p:par>
                                <p:cTn id="248" presetID="10" presetClass="entr" presetSubtype="0" fill="hold" nodeType="withEffect">
                                  <p:stCondLst>
                                    <p:cond delay="0"/>
                                  </p:stCondLst>
                                  <p:childTnLst>
                                    <p:set>
                                      <p:cBhvr>
                                        <p:cTn id="249" dur="1" fill="hold">
                                          <p:stCondLst>
                                            <p:cond delay="0"/>
                                          </p:stCondLst>
                                        </p:cTn>
                                        <p:tgtEl>
                                          <p:spTgt spid="151"/>
                                        </p:tgtEl>
                                        <p:attrNameLst>
                                          <p:attrName>style.visibility</p:attrName>
                                        </p:attrNameLst>
                                      </p:cBhvr>
                                      <p:to>
                                        <p:strVal val="visible"/>
                                      </p:to>
                                    </p:set>
                                    <p:animEffect transition="in" filter="fade">
                                      <p:cBhvr>
                                        <p:cTn id="250" dur="500"/>
                                        <p:tgtEl>
                                          <p:spTgt spid="151"/>
                                        </p:tgtEl>
                                      </p:cBhvr>
                                    </p:animEffect>
                                  </p:childTnLst>
                                </p:cTn>
                              </p:par>
                              <p:par>
                                <p:cTn id="251" presetID="10" presetClass="entr" presetSubtype="0" fill="hold" nodeType="withEffect">
                                  <p:stCondLst>
                                    <p:cond delay="0"/>
                                  </p:stCondLst>
                                  <p:childTnLst>
                                    <p:set>
                                      <p:cBhvr>
                                        <p:cTn id="252" dur="1" fill="hold">
                                          <p:stCondLst>
                                            <p:cond delay="0"/>
                                          </p:stCondLst>
                                        </p:cTn>
                                        <p:tgtEl>
                                          <p:spTgt spid="148"/>
                                        </p:tgtEl>
                                        <p:attrNameLst>
                                          <p:attrName>style.visibility</p:attrName>
                                        </p:attrNameLst>
                                      </p:cBhvr>
                                      <p:to>
                                        <p:strVal val="visible"/>
                                      </p:to>
                                    </p:set>
                                    <p:animEffect transition="in" filter="fade">
                                      <p:cBhvr>
                                        <p:cTn id="253" dur="500"/>
                                        <p:tgtEl>
                                          <p:spTgt spid="148"/>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grpId="0" nodeType="clickEffect">
                                  <p:stCondLst>
                                    <p:cond delay="0"/>
                                  </p:stCondLst>
                                  <p:childTnLst>
                                    <p:set>
                                      <p:cBhvr>
                                        <p:cTn id="257" dur="1" fill="hold">
                                          <p:stCondLst>
                                            <p:cond delay="0"/>
                                          </p:stCondLst>
                                        </p:cTn>
                                        <p:tgtEl>
                                          <p:spTgt spid="125"/>
                                        </p:tgtEl>
                                        <p:attrNameLst>
                                          <p:attrName>style.visibility</p:attrName>
                                        </p:attrNameLst>
                                      </p:cBhvr>
                                      <p:to>
                                        <p:strVal val="visible"/>
                                      </p:to>
                                    </p:set>
                                    <p:animEffect transition="in" filter="fade">
                                      <p:cBhvr>
                                        <p:cTn id="258" dur="500"/>
                                        <p:tgtEl>
                                          <p:spTgt spid="125"/>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grpId="0" nodeType="clickEffect">
                                  <p:stCondLst>
                                    <p:cond delay="0"/>
                                  </p:stCondLst>
                                  <p:childTnLst>
                                    <p:set>
                                      <p:cBhvr>
                                        <p:cTn id="262" dur="1" fill="hold">
                                          <p:stCondLst>
                                            <p:cond delay="0"/>
                                          </p:stCondLst>
                                        </p:cTn>
                                        <p:tgtEl>
                                          <p:spTgt spid="134"/>
                                        </p:tgtEl>
                                        <p:attrNameLst>
                                          <p:attrName>style.visibility</p:attrName>
                                        </p:attrNameLst>
                                      </p:cBhvr>
                                      <p:to>
                                        <p:strVal val="visible"/>
                                      </p:to>
                                    </p:set>
                                    <p:animEffect transition="in" filter="fade">
                                      <p:cBhvr>
                                        <p:cTn id="263" dur="500"/>
                                        <p:tgtEl>
                                          <p:spTgt spid="134"/>
                                        </p:tgtEl>
                                      </p:cBhvr>
                                    </p:animEffect>
                                  </p:childTnLst>
                                </p:cTn>
                              </p:par>
                              <p:par>
                                <p:cTn id="264" presetID="10" presetClass="entr" presetSubtype="0" fill="hold" nodeType="withEffect">
                                  <p:stCondLst>
                                    <p:cond delay="0"/>
                                  </p:stCondLst>
                                  <p:childTnLst>
                                    <p:set>
                                      <p:cBhvr>
                                        <p:cTn id="265" dur="1" fill="hold">
                                          <p:stCondLst>
                                            <p:cond delay="0"/>
                                          </p:stCondLst>
                                        </p:cTn>
                                        <p:tgtEl>
                                          <p:spTgt spid="135"/>
                                        </p:tgtEl>
                                        <p:attrNameLst>
                                          <p:attrName>style.visibility</p:attrName>
                                        </p:attrNameLst>
                                      </p:cBhvr>
                                      <p:to>
                                        <p:strVal val="visible"/>
                                      </p:to>
                                    </p:set>
                                    <p:animEffect transition="in" filter="fade">
                                      <p:cBhvr>
                                        <p:cTn id="266" dur="500"/>
                                        <p:tgtEl>
                                          <p:spTgt spid="135"/>
                                        </p:tgtEl>
                                      </p:cBhvr>
                                    </p:animEffect>
                                  </p:childTnLst>
                                </p:cTn>
                              </p:par>
                              <p:par>
                                <p:cTn id="267" presetID="10" presetClass="entr" presetSubtype="0" fill="hold" nodeType="withEffect">
                                  <p:stCondLst>
                                    <p:cond delay="0"/>
                                  </p:stCondLst>
                                  <p:childTnLst>
                                    <p:set>
                                      <p:cBhvr>
                                        <p:cTn id="268" dur="1" fill="hold">
                                          <p:stCondLst>
                                            <p:cond delay="0"/>
                                          </p:stCondLst>
                                        </p:cTn>
                                        <p:tgtEl>
                                          <p:spTgt spid="138"/>
                                        </p:tgtEl>
                                        <p:attrNameLst>
                                          <p:attrName>style.visibility</p:attrName>
                                        </p:attrNameLst>
                                      </p:cBhvr>
                                      <p:to>
                                        <p:strVal val="visible"/>
                                      </p:to>
                                    </p:set>
                                    <p:animEffect transition="in" filter="fade">
                                      <p:cBhvr>
                                        <p:cTn id="269" dur="500"/>
                                        <p:tgtEl>
                                          <p:spTgt spid="138"/>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142"/>
                                        </p:tgtEl>
                                        <p:attrNameLst>
                                          <p:attrName>style.visibility</p:attrName>
                                        </p:attrNameLst>
                                      </p:cBhvr>
                                      <p:to>
                                        <p:strVal val="visible"/>
                                      </p:to>
                                    </p:set>
                                    <p:animEffect transition="in" filter="fade">
                                      <p:cBhvr>
                                        <p:cTn id="274" dur="500"/>
                                        <p:tgtEl>
                                          <p:spTgt spid="142"/>
                                        </p:tgtEl>
                                      </p:cBhvr>
                                    </p:animEffect>
                                  </p:childTnLst>
                                </p:cTn>
                              </p:par>
                              <p:par>
                                <p:cTn id="275" presetID="10" presetClass="entr" presetSubtype="0" fill="hold" nodeType="withEffect">
                                  <p:stCondLst>
                                    <p:cond delay="0"/>
                                  </p:stCondLst>
                                  <p:childTnLst>
                                    <p:set>
                                      <p:cBhvr>
                                        <p:cTn id="276" dur="1" fill="hold">
                                          <p:stCondLst>
                                            <p:cond delay="0"/>
                                          </p:stCondLst>
                                        </p:cTn>
                                        <p:tgtEl>
                                          <p:spTgt spid="143"/>
                                        </p:tgtEl>
                                        <p:attrNameLst>
                                          <p:attrName>style.visibility</p:attrName>
                                        </p:attrNameLst>
                                      </p:cBhvr>
                                      <p:to>
                                        <p:strVal val="visible"/>
                                      </p:to>
                                    </p:set>
                                    <p:animEffect transition="in" filter="fade">
                                      <p:cBhvr>
                                        <p:cTn id="277" dur="500"/>
                                        <p:tgtEl>
                                          <p:spTgt spid="143"/>
                                        </p:tgtEl>
                                      </p:cBhvr>
                                    </p:animEffec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155"/>
                                        </p:tgtEl>
                                        <p:attrNameLst>
                                          <p:attrName>style.visibility</p:attrName>
                                        </p:attrNameLst>
                                      </p:cBhvr>
                                      <p:to>
                                        <p:strVal val="visible"/>
                                      </p:to>
                                    </p:set>
                                    <p:animEffect transition="in" filter="fade">
                                      <p:cBhvr>
                                        <p:cTn id="282" dur="500"/>
                                        <p:tgtEl>
                                          <p:spTgt spid="155"/>
                                        </p:tgtEl>
                                      </p:cBhvr>
                                    </p:animEffect>
                                  </p:childTnLst>
                                </p:cTn>
                              </p:par>
                              <p:par>
                                <p:cTn id="283" presetID="10" presetClass="entr" presetSubtype="0" fill="hold" nodeType="withEffect">
                                  <p:stCondLst>
                                    <p:cond delay="0"/>
                                  </p:stCondLst>
                                  <p:childTnLst>
                                    <p:set>
                                      <p:cBhvr>
                                        <p:cTn id="284" dur="1" fill="hold">
                                          <p:stCondLst>
                                            <p:cond delay="0"/>
                                          </p:stCondLst>
                                        </p:cTn>
                                        <p:tgtEl>
                                          <p:spTgt spid="156"/>
                                        </p:tgtEl>
                                        <p:attrNameLst>
                                          <p:attrName>style.visibility</p:attrName>
                                        </p:attrNameLst>
                                      </p:cBhvr>
                                      <p:to>
                                        <p:strVal val="visible"/>
                                      </p:to>
                                    </p:set>
                                    <p:animEffect transition="in" filter="fade">
                                      <p:cBhvr>
                                        <p:cTn id="285" dur="500"/>
                                        <p:tgtEl>
                                          <p:spTgt spid="156"/>
                                        </p:tgtEl>
                                      </p:cBhvr>
                                    </p:animEffect>
                                  </p:childTnLst>
                                </p:cTn>
                              </p:par>
                              <p:par>
                                <p:cTn id="286" presetID="10" presetClass="entr" presetSubtype="0" fill="hold" nodeType="withEffect">
                                  <p:stCondLst>
                                    <p:cond delay="0"/>
                                  </p:stCondLst>
                                  <p:childTnLst>
                                    <p:set>
                                      <p:cBhvr>
                                        <p:cTn id="287" dur="1" fill="hold">
                                          <p:stCondLst>
                                            <p:cond delay="0"/>
                                          </p:stCondLst>
                                        </p:cTn>
                                        <p:tgtEl>
                                          <p:spTgt spid="161"/>
                                        </p:tgtEl>
                                        <p:attrNameLst>
                                          <p:attrName>style.visibility</p:attrName>
                                        </p:attrNameLst>
                                      </p:cBhvr>
                                      <p:to>
                                        <p:strVal val="visible"/>
                                      </p:to>
                                    </p:set>
                                    <p:animEffect transition="in" filter="fade">
                                      <p:cBhvr>
                                        <p:cTn id="288" dur="500"/>
                                        <p:tgtEl>
                                          <p:spTgt spid="161"/>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164"/>
                                        </p:tgtEl>
                                        <p:attrNameLst>
                                          <p:attrName>style.visibility</p:attrName>
                                        </p:attrNameLst>
                                      </p:cBhvr>
                                      <p:to>
                                        <p:strVal val="visible"/>
                                      </p:to>
                                    </p:set>
                                    <p:animEffect transition="in" filter="fade">
                                      <p:cBhvr>
                                        <p:cTn id="293" dur="500"/>
                                        <p:tgtEl>
                                          <p:spTgt spid="164"/>
                                        </p:tgtEl>
                                      </p:cBhvr>
                                    </p:animEffect>
                                  </p:childTnLst>
                                </p:cTn>
                              </p:par>
                              <p:par>
                                <p:cTn id="294" presetID="10" presetClass="entr" presetSubtype="0" fill="hold" nodeType="withEffect">
                                  <p:stCondLst>
                                    <p:cond delay="0"/>
                                  </p:stCondLst>
                                  <p:childTnLst>
                                    <p:set>
                                      <p:cBhvr>
                                        <p:cTn id="295" dur="1" fill="hold">
                                          <p:stCondLst>
                                            <p:cond delay="0"/>
                                          </p:stCondLst>
                                        </p:cTn>
                                        <p:tgtEl>
                                          <p:spTgt spid="166"/>
                                        </p:tgtEl>
                                        <p:attrNameLst>
                                          <p:attrName>style.visibility</p:attrName>
                                        </p:attrNameLst>
                                      </p:cBhvr>
                                      <p:to>
                                        <p:strVal val="visible"/>
                                      </p:to>
                                    </p:set>
                                    <p:animEffect transition="in" filter="fade">
                                      <p:cBhvr>
                                        <p:cTn id="296" dur="500"/>
                                        <p:tgtEl>
                                          <p:spTgt spid="166"/>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165"/>
                                        </p:tgtEl>
                                        <p:attrNameLst>
                                          <p:attrName>style.visibility</p:attrName>
                                        </p:attrNameLst>
                                      </p:cBhvr>
                                      <p:to>
                                        <p:strVal val="visible"/>
                                      </p:to>
                                    </p:set>
                                    <p:animEffect transition="in" filter="fade">
                                      <p:cBhvr>
                                        <p:cTn id="301" dur="500"/>
                                        <p:tgtEl>
                                          <p:spTgt spid="165"/>
                                        </p:tgtEl>
                                      </p:cBhvr>
                                    </p:animEffect>
                                  </p:childTnLst>
                                </p:cTn>
                              </p:par>
                              <p:par>
                                <p:cTn id="302" presetID="10" presetClass="entr" presetSubtype="0" fill="hold" nodeType="withEffect">
                                  <p:stCondLst>
                                    <p:cond delay="0"/>
                                  </p:stCondLst>
                                  <p:childTnLst>
                                    <p:set>
                                      <p:cBhvr>
                                        <p:cTn id="303" dur="1" fill="hold">
                                          <p:stCondLst>
                                            <p:cond delay="0"/>
                                          </p:stCondLst>
                                        </p:cTn>
                                        <p:tgtEl>
                                          <p:spTgt spid="169"/>
                                        </p:tgtEl>
                                        <p:attrNameLst>
                                          <p:attrName>style.visibility</p:attrName>
                                        </p:attrNameLst>
                                      </p:cBhvr>
                                      <p:to>
                                        <p:strVal val="visible"/>
                                      </p:to>
                                    </p:set>
                                    <p:animEffect transition="in" filter="fade">
                                      <p:cBhvr>
                                        <p:cTn id="304" dur="500"/>
                                        <p:tgtEl>
                                          <p:spTgt spid="169"/>
                                        </p:tgtEl>
                                      </p:cBhvr>
                                    </p:animEffect>
                                  </p:childTnLst>
                                </p:cTn>
                              </p:par>
                            </p:childTnLst>
                          </p:cTn>
                        </p:par>
                      </p:childTnLst>
                    </p:cTn>
                  </p:par>
                  <p:par>
                    <p:cTn id="305" fill="hold">
                      <p:stCondLst>
                        <p:cond delay="indefinite"/>
                      </p:stCondLst>
                      <p:childTnLst>
                        <p:par>
                          <p:cTn id="306" fill="hold">
                            <p:stCondLst>
                              <p:cond delay="0"/>
                            </p:stCondLst>
                            <p:childTnLst>
                              <p:par>
                                <p:cTn id="307" presetID="10" presetClass="entr" presetSubtype="0" fill="hold" grpId="0" nodeType="clickEffect">
                                  <p:stCondLst>
                                    <p:cond delay="0"/>
                                  </p:stCondLst>
                                  <p:childTnLst>
                                    <p:set>
                                      <p:cBhvr>
                                        <p:cTn id="308" dur="1" fill="hold">
                                          <p:stCondLst>
                                            <p:cond delay="0"/>
                                          </p:stCondLst>
                                        </p:cTn>
                                        <p:tgtEl>
                                          <p:spTgt spid="172"/>
                                        </p:tgtEl>
                                        <p:attrNameLst>
                                          <p:attrName>style.visibility</p:attrName>
                                        </p:attrNameLst>
                                      </p:cBhvr>
                                      <p:to>
                                        <p:strVal val="visible"/>
                                      </p:to>
                                    </p:set>
                                    <p:animEffect transition="in" filter="fade">
                                      <p:cBhvr>
                                        <p:cTn id="309" dur="500"/>
                                        <p:tgtEl>
                                          <p:spTgt spid="172"/>
                                        </p:tgtEl>
                                      </p:cBhvr>
                                    </p:animEffect>
                                  </p:childTnLst>
                                </p:cTn>
                              </p:par>
                              <p:par>
                                <p:cTn id="310" presetID="10" presetClass="entr" presetSubtype="0" fill="hold" nodeType="withEffect">
                                  <p:stCondLst>
                                    <p:cond delay="0"/>
                                  </p:stCondLst>
                                  <p:childTnLst>
                                    <p:set>
                                      <p:cBhvr>
                                        <p:cTn id="311" dur="1" fill="hold">
                                          <p:stCondLst>
                                            <p:cond delay="0"/>
                                          </p:stCondLst>
                                        </p:cTn>
                                        <p:tgtEl>
                                          <p:spTgt spid="173"/>
                                        </p:tgtEl>
                                        <p:attrNameLst>
                                          <p:attrName>style.visibility</p:attrName>
                                        </p:attrNameLst>
                                      </p:cBhvr>
                                      <p:to>
                                        <p:strVal val="visible"/>
                                      </p:to>
                                    </p:set>
                                    <p:animEffect transition="in" filter="fade">
                                      <p:cBhvr>
                                        <p:cTn id="312" dur="500"/>
                                        <p:tgtEl>
                                          <p:spTgt spid="173"/>
                                        </p:tgtEl>
                                      </p:cBhvr>
                                    </p:animEffect>
                                  </p:childTnLst>
                                </p:cTn>
                              </p:par>
                            </p:childTnLst>
                          </p:cTn>
                        </p:par>
                      </p:childTnLst>
                    </p:cTn>
                  </p:par>
                  <p:par>
                    <p:cTn id="313" fill="hold">
                      <p:stCondLst>
                        <p:cond delay="indefinite"/>
                      </p:stCondLst>
                      <p:childTnLst>
                        <p:par>
                          <p:cTn id="314" fill="hold">
                            <p:stCondLst>
                              <p:cond delay="0"/>
                            </p:stCondLst>
                            <p:childTnLst>
                              <p:par>
                                <p:cTn id="315" presetID="10" presetClass="entr" presetSubtype="0" fill="hold" grpId="0" nodeType="clickEffect">
                                  <p:stCondLst>
                                    <p:cond delay="0"/>
                                  </p:stCondLst>
                                  <p:childTnLst>
                                    <p:set>
                                      <p:cBhvr>
                                        <p:cTn id="316" dur="1" fill="hold">
                                          <p:stCondLst>
                                            <p:cond delay="0"/>
                                          </p:stCondLst>
                                        </p:cTn>
                                        <p:tgtEl>
                                          <p:spTgt spid="176"/>
                                        </p:tgtEl>
                                        <p:attrNameLst>
                                          <p:attrName>style.visibility</p:attrName>
                                        </p:attrNameLst>
                                      </p:cBhvr>
                                      <p:to>
                                        <p:strVal val="visible"/>
                                      </p:to>
                                    </p:set>
                                    <p:animEffect transition="in" filter="fade">
                                      <p:cBhvr>
                                        <p:cTn id="317" dur="500"/>
                                        <p:tgtEl>
                                          <p:spTgt spid="176"/>
                                        </p:tgtEl>
                                      </p:cBhvr>
                                    </p:animEffect>
                                  </p:childTnLst>
                                </p:cTn>
                              </p:par>
                              <p:par>
                                <p:cTn id="318" presetID="10" presetClass="entr" presetSubtype="0" fill="hold" nodeType="withEffect">
                                  <p:stCondLst>
                                    <p:cond delay="0"/>
                                  </p:stCondLst>
                                  <p:childTnLst>
                                    <p:set>
                                      <p:cBhvr>
                                        <p:cTn id="319" dur="1" fill="hold">
                                          <p:stCondLst>
                                            <p:cond delay="0"/>
                                          </p:stCondLst>
                                        </p:cTn>
                                        <p:tgtEl>
                                          <p:spTgt spid="177"/>
                                        </p:tgtEl>
                                        <p:attrNameLst>
                                          <p:attrName>style.visibility</p:attrName>
                                        </p:attrNameLst>
                                      </p:cBhvr>
                                      <p:to>
                                        <p:strVal val="visible"/>
                                      </p:to>
                                    </p:set>
                                    <p:animEffect transition="in" filter="fade">
                                      <p:cBhvr>
                                        <p:cTn id="320" dur="500"/>
                                        <p:tgtEl>
                                          <p:spTgt spid="177"/>
                                        </p:tgtEl>
                                      </p:cBhvr>
                                    </p:animEffect>
                                  </p:childTnLst>
                                </p:cTn>
                              </p:par>
                            </p:childTnLst>
                          </p:cTn>
                        </p:par>
                      </p:childTnLst>
                    </p:cTn>
                  </p:par>
                  <p:par>
                    <p:cTn id="321" fill="hold">
                      <p:stCondLst>
                        <p:cond delay="indefinite"/>
                      </p:stCondLst>
                      <p:childTnLst>
                        <p:par>
                          <p:cTn id="322" fill="hold">
                            <p:stCondLst>
                              <p:cond delay="0"/>
                            </p:stCondLst>
                            <p:childTnLst>
                              <p:par>
                                <p:cTn id="323" presetID="10" presetClass="entr" presetSubtype="0" fill="hold" grpId="0" nodeType="clickEffect">
                                  <p:stCondLst>
                                    <p:cond delay="0"/>
                                  </p:stCondLst>
                                  <p:childTnLst>
                                    <p:set>
                                      <p:cBhvr>
                                        <p:cTn id="324" dur="1" fill="hold">
                                          <p:stCondLst>
                                            <p:cond delay="0"/>
                                          </p:stCondLst>
                                        </p:cTn>
                                        <p:tgtEl>
                                          <p:spTgt spid="181"/>
                                        </p:tgtEl>
                                        <p:attrNameLst>
                                          <p:attrName>style.visibility</p:attrName>
                                        </p:attrNameLst>
                                      </p:cBhvr>
                                      <p:to>
                                        <p:strVal val="visible"/>
                                      </p:to>
                                    </p:set>
                                    <p:animEffect transition="in" filter="fade">
                                      <p:cBhvr>
                                        <p:cTn id="325" dur="500"/>
                                        <p:tgtEl>
                                          <p:spTgt spid="181"/>
                                        </p:tgtEl>
                                      </p:cBhvr>
                                    </p:animEffect>
                                  </p:childTnLst>
                                </p:cTn>
                              </p:par>
                              <p:par>
                                <p:cTn id="326" presetID="10" presetClass="entr" presetSubtype="0" fill="hold" nodeType="withEffect">
                                  <p:stCondLst>
                                    <p:cond delay="0"/>
                                  </p:stCondLst>
                                  <p:childTnLst>
                                    <p:set>
                                      <p:cBhvr>
                                        <p:cTn id="327" dur="1" fill="hold">
                                          <p:stCondLst>
                                            <p:cond delay="0"/>
                                          </p:stCondLst>
                                        </p:cTn>
                                        <p:tgtEl>
                                          <p:spTgt spid="182"/>
                                        </p:tgtEl>
                                        <p:attrNameLst>
                                          <p:attrName>style.visibility</p:attrName>
                                        </p:attrNameLst>
                                      </p:cBhvr>
                                      <p:to>
                                        <p:strVal val="visible"/>
                                      </p:to>
                                    </p:set>
                                    <p:animEffect transition="in" filter="fade">
                                      <p:cBhvr>
                                        <p:cTn id="328" dur="500"/>
                                        <p:tgtEl>
                                          <p:spTgt spid="182"/>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ntr" presetSubtype="0" fill="hold" grpId="0" nodeType="clickEffect">
                                  <p:stCondLst>
                                    <p:cond delay="0"/>
                                  </p:stCondLst>
                                  <p:childTnLst>
                                    <p:set>
                                      <p:cBhvr>
                                        <p:cTn id="332" dur="1" fill="hold">
                                          <p:stCondLst>
                                            <p:cond delay="0"/>
                                          </p:stCondLst>
                                        </p:cTn>
                                        <p:tgtEl>
                                          <p:spTgt spid="185"/>
                                        </p:tgtEl>
                                        <p:attrNameLst>
                                          <p:attrName>style.visibility</p:attrName>
                                        </p:attrNameLst>
                                      </p:cBhvr>
                                      <p:to>
                                        <p:strVal val="visible"/>
                                      </p:to>
                                    </p:set>
                                    <p:animEffect transition="in" filter="fade">
                                      <p:cBhvr>
                                        <p:cTn id="333" dur="500"/>
                                        <p:tgtEl>
                                          <p:spTgt spid="185"/>
                                        </p:tgtEl>
                                      </p:cBhvr>
                                    </p:animEffect>
                                  </p:childTnLst>
                                </p:cTn>
                              </p:par>
                              <p:par>
                                <p:cTn id="334" presetID="10" presetClass="entr" presetSubtype="0" fill="hold" nodeType="withEffect">
                                  <p:stCondLst>
                                    <p:cond delay="0"/>
                                  </p:stCondLst>
                                  <p:childTnLst>
                                    <p:set>
                                      <p:cBhvr>
                                        <p:cTn id="335" dur="1" fill="hold">
                                          <p:stCondLst>
                                            <p:cond delay="0"/>
                                          </p:stCondLst>
                                        </p:cTn>
                                        <p:tgtEl>
                                          <p:spTgt spid="186"/>
                                        </p:tgtEl>
                                        <p:attrNameLst>
                                          <p:attrName>style.visibility</p:attrName>
                                        </p:attrNameLst>
                                      </p:cBhvr>
                                      <p:to>
                                        <p:strVal val="visible"/>
                                      </p:to>
                                    </p:set>
                                    <p:animEffect transition="in" filter="fade">
                                      <p:cBhvr>
                                        <p:cTn id="336" dur="500"/>
                                        <p:tgtEl>
                                          <p:spTgt spid="186"/>
                                        </p:tgtEl>
                                      </p:cBhvr>
                                    </p:animEffect>
                                  </p:childTnLst>
                                </p:cTn>
                              </p:par>
                            </p:childTnLst>
                          </p:cTn>
                        </p:par>
                      </p:childTnLst>
                    </p:cTn>
                  </p:par>
                  <p:par>
                    <p:cTn id="337" fill="hold">
                      <p:stCondLst>
                        <p:cond delay="indefinite"/>
                      </p:stCondLst>
                      <p:childTnLst>
                        <p:par>
                          <p:cTn id="338" fill="hold">
                            <p:stCondLst>
                              <p:cond delay="0"/>
                            </p:stCondLst>
                            <p:childTnLst>
                              <p:par>
                                <p:cTn id="339" presetID="10" presetClass="entr" presetSubtype="0" fill="hold" grpId="0" nodeType="clickEffect">
                                  <p:stCondLst>
                                    <p:cond delay="0"/>
                                  </p:stCondLst>
                                  <p:childTnLst>
                                    <p:set>
                                      <p:cBhvr>
                                        <p:cTn id="340" dur="1" fill="hold">
                                          <p:stCondLst>
                                            <p:cond delay="0"/>
                                          </p:stCondLst>
                                        </p:cTn>
                                        <p:tgtEl>
                                          <p:spTgt spid="189"/>
                                        </p:tgtEl>
                                        <p:attrNameLst>
                                          <p:attrName>style.visibility</p:attrName>
                                        </p:attrNameLst>
                                      </p:cBhvr>
                                      <p:to>
                                        <p:strVal val="visible"/>
                                      </p:to>
                                    </p:set>
                                    <p:animEffect transition="in" filter="fade">
                                      <p:cBhvr>
                                        <p:cTn id="341" dur="500"/>
                                        <p:tgtEl>
                                          <p:spTgt spid="189"/>
                                        </p:tgtEl>
                                      </p:cBhvr>
                                    </p:animEffect>
                                  </p:childTnLst>
                                </p:cTn>
                              </p:par>
                              <p:par>
                                <p:cTn id="342" presetID="10" presetClass="entr" presetSubtype="0" fill="hold" nodeType="withEffect">
                                  <p:stCondLst>
                                    <p:cond delay="0"/>
                                  </p:stCondLst>
                                  <p:childTnLst>
                                    <p:set>
                                      <p:cBhvr>
                                        <p:cTn id="343" dur="1" fill="hold">
                                          <p:stCondLst>
                                            <p:cond delay="0"/>
                                          </p:stCondLst>
                                        </p:cTn>
                                        <p:tgtEl>
                                          <p:spTgt spid="190"/>
                                        </p:tgtEl>
                                        <p:attrNameLst>
                                          <p:attrName>style.visibility</p:attrName>
                                        </p:attrNameLst>
                                      </p:cBhvr>
                                      <p:to>
                                        <p:strVal val="visible"/>
                                      </p:to>
                                    </p:set>
                                    <p:animEffect transition="in" filter="fade">
                                      <p:cBhvr>
                                        <p:cTn id="344"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4" grpId="0" animBg="1"/>
      <p:bldP spid="14" grpId="1" animBg="1"/>
      <p:bldP spid="15" grpId="0" animBg="1"/>
      <p:bldP spid="16" grpId="0" animBg="1"/>
      <p:bldP spid="25" grpId="0" animBg="1"/>
      <p:bldP spid="25" grpId="1" animBg="1"/>
      <p:bldP spid="32" grpId="0" animBg="1"/>
      <p:bldP spid="32" grpId="1" animBg="1"/>
      <p:bldP spid="39" grpId="0" animBg="1"/>
      <p:bldP spid="39" grpId="1" animBg="1"/>
      <p:bldP spid="48" grpId="0" animBg="1"/>
      <p:bldP spid="52" grpId="0" animBg="1"/>
      <p:bldP spid="62" grpId="0" animBg="1"/>
      <p:bldP spid="62" grpId="1" animBg="1"/>
      <p:bldP spid="63" grpId="0" animBg="1"/>
      <p:bldP spid="63" grpId="1" animBg="1"/>
      <p:bldP spid="70" grpId="0" animBg="1"/>
      <p:bldP spid="70" grpId="1" animBg="1"/>
      <p:bldP spid="74" grpId="0" animBg="1"/>
      <p:bldP spid="75" grpId="0" animBg="1"/>
      <p:bldP spid="76" grpId="0" animBg="1"/>
      <p:bldP spid="77" grpId="0" animBg="1"/>
      <p:bldP spid="78" grpId="0" animBg="1"/>
      <p:bldP spid="80" grpId="0" animBg="1"/>
      <p:bldP spid="95" grpId="0" animBg="1"/>
      <p:bldP spid="95" grpId="1" animBg="1"/>
      <p:bldP spid="102" grpId="0" animBg="1"/>
      <p:bldP spid="108" grpId="0" animBg="1"/>
      <p:bldP spid="108" grpId="1" animBg="1"/>
      <p:bldP spid="118" grpId="0" animBg="1"/>
      <p:bldP spid="118" grpId="1"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1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60171" y="6106886"/>
            <a:ext cx="1143000"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transform</a:t>
            </a:r>
            <a:endParaRPr lang="en-US" dirty="0">
              <a:solidFill>
                <a:schemeClr val="tx1"/>
              </a:solidFill>
            </a:endParaRPr>
          </a:p>
        </p:txBody>
      </p:sp>
      <p:sp>
        <p:nvSpPr>
          <p:cNvPr id="12" name="Rectangle 11"/>
          <p:cNvSpPr/>
          <p:nvPr/>
        </p:nvSpPr>
        <p:spPr>
          <a:xfrm>
            <a:off x="4114800" y="6106883"/>
            <a:ext cx="1262744"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pulse</a:t>
            </a:r>
            <a:endParaRPr lang="en-US" dirty="0">
              <a:solidFill>
                <a:schemeClr val="tx1"/>
              </a:solidFill>
            </a:endParaRPr>
          </a:p>
        </p:txBody>
      </p:sp>
      <p:sp>
        <p:nvSpPr>
          <p:cNvPr id="13" name="Rectangle 12"/>
          <p:cNvSpPr/>
          <p:nvPr/>
        </p:nvSpPr>
        <p:spPr>
          <a:xfrm>
            <a:off x="5871568" y="6106882"/>
            <a:ext cx="816429"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a:t>
            </a:r>
            <a:endParaRPr lang="en-US" dirty="0">
              <a:solidFill>
                <a:schemeClr val="tx1"/>
              </a:solidFill>
            </a:endParaRPr>
          </a:p>
        </p:txBody>
      </p:sp>
      <p:sp>
        <p:nvSpPr>
          <p:cNvPr id="14" name="Rectangle 13"/>
          <p:cNvSpPr/>
          <p:nvPr/>
        </p:nvSpPr>
        <p:spPr>
          <a:xfrm>
            <a:off x="7107097" y="6106882"/>
            <a:ext cx="1051745"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blinking</a:t>
            </a:r>
            <a:endParaRPr lang="en-US" dirty="0">
              <a:solidFill>
                <a:schemeClr val="tx1"/>
              </a:solidFill>
            </a:endParaRPr>
          </a:p>
        </p:txBody>
      </p:sp>
      <p:sp>
        <p:nvSpPr>
          <p:cNvPr id="15" name="Rectangle 14"/>
          <p:cNvSpPr/>
          <p:nvPr/>
        </p:nvSpPr>
        <p:spPr>
          <a:xfrm>
            <a:off x="8577942" y="6106882"/>
            <a:ext cx="1051745" cy="515095"/>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6" name="Rectangle 15"/>
          <p:cNvSpPr/>
          <p:nvPr/>
        </p:nvSpPr>
        <p:spPr>
          <a:xfrm>
            <a:off x="24601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cxnSp>
        <p:nvCxnSpPr>
          <p:cNvPr id="18" name="Straight Arrow Connector 17"/>
          <p:cNvCxnSpPr>
            <a:stCxn id="16" idx="2"/>
            <a:endCxn id="11" idx="0"/>
          </p:cNvCxnSpPr>
          <p:nvPr/>
        </p:nvCxnSpPr>
        <p:spPr>
          <a:xfrm>
            <a:off x="3031671" y="5709552"/>
            <a:ext cx="0" cy="39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3073940" y="5709552"/>
            <a:ext cx="3205843"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746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cxnSp>
        <p:nvCxnSpPr>
          <p:cNvPr id="26" name="Straight Arrow Connector 25"/>
          <p:cNvCxnSpPr>
            <a:stCxn id="25" idx="2"/>
          </p:cNvCxnSpPr>
          <p:nvPr/>
        </p:nvCxnSpPr>
        <p:spPr>
          <a:xfrm flipH="1">
            <a:off x="2989403" y="5709552"/>
            <a:ext cx="1756768"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4788440" y="5709552"/>
            <a:ext cx="2844530"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56625" y="5219942"/>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cxnSp>
        <p:nvCxnSpPr>
          <p:cNvPr id="33" name="Straight Arrow Connector 32"/>
          <p:cNvCxnSpPr>
            <a:stCxn id="32" idx="2"/>
            <a:endCxn id="12" idx="0"/>
          </p:cNvCxnSpPr>
          <p:nvPr/>
        </p:nvCxnSpPr>
        <p:spPr>
          <a:xfrm flipH="1">
            <a:off x="4746172" y="5735037"/>
            <a:ext cx="1941825" cy="37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6279783" y="5735037"/>
            <a:ext cx="408214" cy="37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956181" y="5233003"/>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cxnSp>
        <p:nvCxnSpPr>
          <p:cNvPr id="40" name="Straight Arrow Connector 39"/>
          <p:cNvCxnSpPr>
            <a:stCxn id="39" idx="2"/>
            <a:endCxn id="12" idx="0"/>
          </p:cNvCxnSpPr>
          <p:nvPr/>
        </p:nvCxnSpPr>
        <p:spPr>
          <a:xfrm flipH="1">
            <a:off x="4746172" y="5748098"/>
            <a:ext cx="4098692" cy="35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8844864" y="5748098"/>
            <a:ext cx="258951" cy="358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460170" y="4368258"/>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71" y="4883353"/>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52" y="4368258"/>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71" y="4883353"/>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5" y="4374789"/>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23" y="4371970"/>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71" y="4889884"/>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71" y="4887065"/>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4" y="4388680"/>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4" y="4903775"/>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70" y="3558837"/>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4" y="3611614"/>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23" y="3512702"/>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42" y="3581591"/>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90" y="2736650"/>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401" y="3233688"/>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8" y="2761612"/>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71" y="3233688"/>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31" y="3258650"/>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8" y="3258650"/>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9" y="2630895"/>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61" y="3220202"/>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23" y="3268762"/>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41" y="2679455"/>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13" y="3268762"/>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9" y="2704059"/>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6" y="3220202"/>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6" y="3219154"/>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93" y="3219154"/>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9" y="2720371"/>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7" y="3163473"/>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23" y="3163473"/>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80" y="3568809"/>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6" y="2771890"/>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71" y="3256207"/>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5" y="3256207"/>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8" y="4409252"/>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40" y="4924347"/>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7" y="5253575"/>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cxnSp>
        <p:nvCxnSpPr>
          <p:cNvPr id="148" name="Straight Arrow Connector 147"/>
          <p:cNvCxnSpPr>
            <a:stCxn id="147" idx="2"/>
            <a:endCxn id="15" idx="0"/>
          </p:cNvCxnSpPr>
          <p:nvPr/>
        </p:nvCxnSpPr>
        <p:spPr>
          <a:xfrm flipH="1">
            <a:off x="9103815" y="5768670"/>
            <a:ext cx="1841625" cy="33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3031671" y="5768670"/>
            <a:ext cx="7913769" cy="338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770531" y="2732824"/>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500" y="3217141"/>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9" y="3217141"/>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7" y="366361"/>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7" y="365121"/>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32" y="1935761"/>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5" y="1155032"/>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63" y="38953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9" y="726930"/>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82" y="3723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9" y="709780"/>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82" y="390483"/>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9" y="727877"/>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91" y="7465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9" y="1083980"/>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3147183">
            <a:off x="6481247" y="7302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9" y="995132"/>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094391" y="6049894"/>
            <a:ext cx="1647201"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p:txBody>
      </p:sp>
      <p:sp>
        <p:nvSpPr>
          <p:cNvPr id="88" name="Rounded Rectangle 87"/>
          <p:cNvSpPr/>
          <p:nvPr/>
        </p:nvSpPr>
        <p:spPr>
          <a:xfrm>
            <a:off x="3982979" y="6052407"/>
            <a:ext cx="1647201"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a:solidFill>
                  <a:srgbClr val="FF0000"/>
                </a:solidFill>
              </a:rPr>
              <a:t>time</a:t>
            </a:r>
          </a:p>
        </p:txBody>
      </p:sp>
      <p:sp>
        <p:nvSpPr>
          <p:cNvPr id="89" name="Rounded Rectangle 88"/>
          <p:cNvSpPr/>
          <p:nvPr/>
        </p:nvSpPr>
        <p:spPr>
          <a:xfrm>
            <a:off x="5779279" y="6061048"/>
            <a:ext cx="1223584"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solidColor</a:t>
            </a:r>
            <a:endParaRPr lang="en-US" dirty="0">
              <a:solidFill>
                <a:srgbClr val="FF0000"/>
              </a:solidFill>
            </a:endParaRPr>
          </a:p>
        </p:txBody>
      </p:sp>
      <p:sp>
        <p:nvSpPr>
          <p:cNvPr id="90" name="Rounded Rectangle 89"/>
          <p:cNvSpPr/>
          <p:nvPr/>
        </p:nvSpPr>
        <p:spPr>
          <a:xfrm>
            <a:off x="7094443" y="6061048"/>
            <a:ext cx="1223584"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blinkFreq</a:t>
            </a:r>
            <a:endParaRPr lang="en-US" dirty="0">
              <a:solidFill>
                <a:srgbClr val="FF0000"/>
              </a:solidFill>
            </a:endParaRPr>
          </a:p>
        </p:txBody>
      </p:sp>
      <p:sp>
        <p:nvSpPr>
          <p:cNvPr id="91" name="Rounded Rectangle 90"/>
          <p:cNvSpPr/>
          <p:nvPr/>
        </p:nvSpPr>
        <p:spPr>
          <a:xfrm>
            <a:off x="8561768" y="6035598"/>
            <a:ext cx="1462859"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stripeWidth</a:t>
            </a:r>
            <a:endParaRPr lang="en-US" dirty="0">
              <a:solidFill>
                <a:srgbClr val="FF0000"/>
              </a:solidFill>
            </a:endParaRPr>
          </a:p>
        </p:txBody>
      </p:sp>
    </p:spTree>
    <p:extLst>
      <p:ext uri="{BB962C8B-B14F-4D97-AF65-F5344CB8AC3E}">
        <p14:creationId xmlns:p14="http://schemas.microsoft.com/office/powerpoint/2010/main" val="39796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1"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7" presetClass="emph" presetSubtype="0" repeatCount="indefinite" fill="remove" grpId="1" nodeType="withEffect">
                                  <p:stCondLst>
                                    <p:cond delay="0"/>
                                  </p:stCondLst>
                                  <p:childTnLst>
                                    <p:animClr clrSpc="rgb" dir="cw">
                                      <p:cBhvr override="childStyle">
                                        <p:cTn id="9" dur="250" autoRev="1" fill="remove"/>
                                        <p:tgtEl>
                                          <p:spTgt spid="14"/>
                                        </p:tgtEl>
                                        <p:attrNameLst>
                                          <p:attrName>style.color</p:attrName>
                                        </p:attrNameLst>
                                      </p:cBhvr>
                                      <p:to>
                                        <a:schemeClr val="bg1"/>
                                      </p:to>
                                    </p:animClr>
                                    <p:animClr clrSpc="rgb" dir="cw">
                                      <p:cBhvr>
                                        <p:cTn id="10" dur="250" autoRev="1" fill="remove"/>
                                        <p:tgtEl>
                                          <p:spTgt spid="14"/>
                                        </p:tgtEl>
                                        <p:attrNameLst>
                                          <p:attrName>fillcolor</p:attrName>
                                        </p:attrNameLst>
                                      </p:cBhvr>
                                      <p:to>
                                        <a:schemeClr val="bg1"/>
                                      </p:to>
                                    </p:animClr>
                                    <p:set>
                                      <p:cBhvr>
                                        <p:cTn id="11" dur="250" autoRev="1" fill="remove"/>
                                        <p:tgtEl>
                                          <p:spTgt spid="14"/>
                                        </p:tgtEl>
                                        <p:attrNameLst>
                                          <p:attrName>fill.type</p:attrName>
                                        </p:attrNameLst>
                                      </p:cBhvr>
                                      <p:to>
                                        <p:strVal val="solid"/>
                                      </p:to>
                                    </p:set>
                                    <p:set>
                                      <p:cBhvr>
                                        <p:cTn id="12" dur="250" autoRev="1" fill="remove"/>
                                        <p:tgtEl>
                                          <p:spTgt spid="14"/>
                                        </p:tgtEl>
                                        <p:attrNameLst>
                                          <p:attrName>fill.on</p:attrName>
                                        </p:attrNameLst>
                                      </p:cBhvr>
                                      <p:to>
                                        <p:strVal val="true"/>
                                      </p:to>
                                    </p:set>
                                  </p:childTnLst>
                                </p:cTn>
                              </p:par>
                              <p:par>
                                <p:cTn id="13" presetID="27" presetClass="emph" presetSubtype="0" repeatCount="indefinite" fill="remove" grpId="1" nodeType="withEffect">
                                  <p:stCondLst>
                                    <p:cond delay="0"/>
                                  </p:stCondLst>
                                  <p:childTnLst>
                                    <p:animClr clrSpc="rgb" dir="cw">
                                      <p:cBhvr override="childStyle">
                                        <p:cTn id="14" dur="250" autoRev="1" fill="remove"/>
                                        <p:tgtEl>
                                          <p:spTgt spid="25"/>
                                        </p:tgtEl>
                                        <p:attrNameLst>
                                          <p:attrName>style.color</p:attrName>
                                        </p:attrNameLst>
                                      </p:cBhvr>
                                      <p:to>
                                        <a:schemeClr val="bg1"/>
                                      </p:to>
                                    </p:animClr>
                                    <p:animClr clrSpc="rgb" dir="cw">
                                      <p:cBhvr>
                                        <p:cTn id="15" dur="250" autoRev="1" fill="remove"/>
                                        <p:tgtEl>
                                          <p:spTgt spid="25"/>
                                        </p:tgtEl>
                                        <p:attrNameLst>
                                          <p:attrName>fillcolor</p:attrName>
                                        </p:attrNameLst>
                                      </p:cBhvr>
                                      <p:to>
                                        <a:schemeClr val="bg1"/>
                                      </p:to>
                                    </p:animClr>
                                    <p:set>
                                      <p:cBhvr>
                                        <p:cTn id="16" dur="250" autoRev="1" fill="remove"/>
                                        <p:tgtEl>
                                          <p:spTgt spid="25"/>
                                        </p:tgtEl>
                                        <p:attrNameLst>
                                          <p:attrName>fill.type</p:attrName>
                                        </p:attrNameLst>
                                      </p:cBhvr>
                                      <p:to>
                                        <p:strVal val="solid"/>
                                      </p:to>
                                    </p:set>
                                    <p:set>
                                      <p:cBhvr>
                                        <p:cTn id="17" dur="250" autoRev="1" fill="remove"/>
                                        <p:tgtEl>
                                          <p:spTgt spid="25"/>
                                        </p:tgtEl>
                                        <p:attrNameLst>
                                          <p:attrName>fill.on</p:attrName>
                                        </p:attrNameLst>
                                      </p:cBhvr>
                                      <p:to>
                                        <p:strVal val="true"/>
                                      </p:to>
                                    </p:set>
                                  </p:childTnLst>
                                </p:cTn>
                              </p:par>
                              <p:par>
                                <p:cTn id="18" presetID="26" presetClass="emph" presetSubtype="0" repeatCount="indefinite" fill="hold" grpId="1" nodeType="withEffect">
                                  <p:stCondLst>
                                    <p:cond delay="0"/>
                                  </p:stCondLst>
                                  <p:childTnLst>
                                    <p:animEffect transition="out" filter="fade">
                                      <p:cBhvr>
                                        <p:cTn id="19" dur="500" tmFilter="0, 0; .2, .5; .8, .5; 1, 0"/>
                                        <p:tgtEl>
                                          <p:spTgt spid="32"/>
                                        </p:tgtEl>
                                      </p:cBhvr>
                                    </p:animEffect>
                                    <p:animScale>
                                      <p:cBhvr>
                                        <p:cTn id="20" dur="250" autoRev="1" fill="hold"/>
                                        <p:tgtEl>
                                          <p:spTgt spid="32"/>
                                        </p:tgtEl>
                                      </p:cBhvr>
                                      <p:by x="105000" y="105000"/>
                                    </p:animScale>
                                  </p:childTnLst>
                                </p:cTn>
                              </p:par>
                              <p:par>
                                <p:cTn id="21" presetID="26" presetClass="emph" presetSubtype="0" repeatCount="indefinite" fill="hold" grpId="1" nodeType="withEffect">
                                  <p:stCondLst>
                                    <p:cond delay="0"/>
                                  </p:stCondLst>
                                  <p:childTnLst>
                                    <p:animEffect transition="out" filter="fade">
                                      <p:cBhvr>
                                        <p:cTn id="22" dur="500" tmFilter="0, 0; .2, .5; .8, .5; 1, 0"/>
                                        <p:tgtEl>
                                          <p:spTgt spid="39"/>
                                        </p:tgtEl>
                                      </p:cBhvr>
                                    </p:animEffect>
                                    <p:animScale>
                                      <p:cBhvr>
                                        <p:cTn id="23" dur="250" autoRev="1" fill="hold"/>
                                        <p:tgtEl>
                                          <p:spTgt spid="39"/>
                                        </p:tgtEl>
                                      </p:cBhvr>
                                      <p:by x="105000" y="105000"/>
                                    </p:animScale>
                                  </p:childTnLst>
                                </p:cTn>
                              </p:par>
                              <p:par>
                                <p:cTn id="24" presetID="27" presetClass="emph" presetSubtype="0" repeatCount="indefinite" fill="remove" grpId="1" nodeType="withEffect">
                                  <p:stCondLst>
                                    <p:cond delay="0"/>
                                  </p:stCondLst>
                                  <p:childTnLst>
                                    <p:animClr clrSpc="rgb" dir="cw">
                                      <p:cBhvr override="childStyle">
                                        <p:cTn id="25" dur="1500" autoRev="1" fill="remove"/>
                                        <p:tgtEl>
                                          <p:spTgt spid="62"/>
                                        </p:tgtEl>
                                        <p:attrNameLst>
                                          <p:attrName>style.color</p:attrName>
                                        </p:attrNameLst>
                                      </p:cBhvr>
                                      <p:to>
                                        <a:schemeClr val="bg1"/>
                                      </p:to>
                                    </p:animClr>
                                    <p:animClr clrSpc="rgb" dir="cw">
                                      <p:cBhvr>
                                        <p:cTn id="26" dur="1500" autoRev="1" fill="remove"/>
                                        <p:tgtEl>
                                          <p:spTgt spid="62"/>
                                        </p:tgtEl>
                                        <p:attrNameLst>
                                          <p:attrName>fillcolor</p:attrName>
                                        </p:attrNameLst>
                                      </p:cBhvr>
                                      <p:to>
                                        <a:schemeClr val="bg1"/>
                                      </p:to>
                                    </p:animClr>
                                    <p:set>
                                      <p:cBhvr>
                                        <p:cTn id="27" dur="1500" autoRev="1" fill="remove"/>
                                        <p:tgtEl>
                                          <p:spTgt spid="62"/>
                                        </p:tgtEl>
                                        <p:attrNameLst>
                                          <p:attrName>fill.type</p:attrName>
                                        </p:attrNameLst>
                                      </p:cBhvr>
                                      <p:to>
                                        <p:strVal val="solid"/>
                                      </p:to>
                                    </p:set>
                                    <p:set>
                                      <p:cBhvr>
                                        <p:cTn id="28" dur="1500" autoRev="1" fill="remove"/>
                                        <p:tgtEl>
                                          <p:spTgt spid="62"/>
                                        </p:tgtEl>
                                        <p:attrNameLst>
                                          <p:attrName>fill.on</p:attrName>
                                        </p:attrNameLst>
                                      </p:cBhvr>
                                      <p:to>
                                        <p:strVal val="true"/>
                                      </p:to>
                                    </p:set>
                                  </p:childTnLst>
                                </p:cTn>
                              </p:par>
                              <p:par>
                                <p:cTn id="29" presetID="27" presetClass="emph" presetSubtype="0" repeatCount="indefinite" fill="remove" grpId="1" nodeType="withEffect">
                                  <p:stCondLst>
                                    <p:cond delay="0"/>
                                  </p:stCondLst>
                                  <p:childTnLst>
                                    <p:animClr clrSpc="rgb" dir="cw">
                                      <p:cBhvr override="childStyle">
                                        <p:cTn id="30" dur="250" autoRev="1" fill="remove"/>
                                        <p:tgtEl>
                                          <p:spTgt spid="63"/>
                                        </p:tgtEl>
                                        <p:attrNameLst>
                                          <p:attrName>style.color</p:attrName>
                                        </p:attrNameLst>
                                      </p:cBhvr>
                                      <p:to>
                                        <a:schemeClr val="bg1"/>
                                      </p:to>
                                    </p:animClr>
                                    <p:animClr clrSpc="rgb" dir="cw">
                                      <p:cBhvr>
                                        <p:cTn id="31" dur="250" autoRev="1" fill="remove"/>
                                        <p:tgtEl>
                                          <p:spTgt spid="63"/>
                                        </p:tgtEl>
                                        <p:attrNameLst>
                                          <p:attrName>fillcolor</p:attrName>
                                        </p:attrNameLst>
                                      </p:cBhvr>
                                      <p:to>
                                        <a:schemeClr val="bg1"/>
                                      </p:to>
                                    </p:animClr>
                                    <p:set>
                                      <p:cBhvr>
                                        <p:cTn id="32" dur="250" autoRev="1" fill="remove"/>
                                        <p:tgtEl>
                                          <p:spTgt spid="63"/>
                                        </p:tgtEl>
                                        <p:attrNameLst>
                                          <p:attrName>fill.type</p:attrName>
                                        </p:attrNameLst>
                                      </p:cBhvr>
                                      <p:to>
                                        <p:strVal val="solid"/>
                                      </p:to>
                                    </p:set>
                                    <p:set>
                                      <p:cBhvr>
                                        <p:cTn id="33" dur="250" autoRev="1" fill="remove"/>
                                        <p:tgtEl>
                                          <p:spTgt spid="63"/>
                                        </p:tgtEl>
                                        <p:attrNameLst>
                                          <p:attrName>fill.on</p:attrName>
                                        </p:attrNameLst>
                                      </p:cBhvr>
                                      <p:to>
                                        <p:strVal val="true"/>
                                      </p:to>
                                    </p:set>
                                  </p:childTnLst>
                                </p:cTn>
                              </p:par>
                              <p:par>
                                <p:cTn id="34" presetID="26" presetClass="emph" presetSubtype="0" repeatCount="indefinite" fill="hold" grpId="1" nodeType="withEffect">
                                  <p:stCondLst>
                                    <p:cond delay="0"/>
                                  </p:stCondLst>
                                  <p:childTnLst>
                                    <p:animEffect transition="out" filter="fade">
                                      <p:cBhvr>
                                        <p:cTn id="35" dur="500" tmFilter="0, 0; .2, .5; .8, .5; 1, 0"/>
                                        <p:tgtEl>
                                          <p:spTgt spid="70"/>
                                        </p:tgtEl>
                                      </p:cBhvr>
                                    </p:animEffect>
                                    <p:animScale>
                                      <p:cBhvr>
                                        <p:cTn id="36" dur="250" autoRev="1" fill="hold"/>
                                        <p:tgtEl>
                                          <p:spTgt spid="70"/>
                                        </p:tgtEl>
                                      </p:cBhvr>
                                      <p:by x="105000" y="105000"/>
                                    </p:animScale>
                                  </p:childTnLst>
                                </p:cTn>
                              </p:par>
                              <p:par>
                                <p:cTn id="37" presetID="27" presetClass="emph" presetSubtype="0" repeatCount="indefinite" fill="remove" grpId="1" nodeType="withEffect">
                                  <p:stCondLst>
                                    <p:cond delay="0"/>
                                  </p:stCondLst>
                                  <p:childTnLst>
                                    <p:animClr clrSpc="rgb" dir="cw">
                                      <p:cBhvr override="childStyle">
                                        <p:cTn id="38" dur="1500" autoRev="1" fill="remove"/>
                                        <p:tgtEl>
                                          <p:spTgt spid="95"/>
                                        </p:tgtEl>
                                        <p:attrNameLst>
                                          <p:attrName>style.color</p:attrName>
                                        </p:attrNameLst>
                                      </p:cBhvr>
                                      <p:to>
                                        <a:schemeClr val="bg1"/>
                                      </p:to>
                                    </p:animClr>
                                    <p:animClr clrSpc="rgb" dir="cw">
                                      <p:cBhvr>
                                        <p:cTn id="39" dur="1500" autoRev="1" fill="remove"/>
                                        <p:tgtEl>
                                          <p:spTgt spid="95"/>
                                        </p:tgtEl>
                                        <p:attrNameLst>
                                          <p:attrName>fillcolor</p:attrName>
                                        </p:attrNameLst>
                                      </p:cBhvr>
                                      <p:to>
                                        <a:schemeClr val="bg1"/>
                                      </p:to>
                                    </p:animClr>
                                    <p:set>
                                      <p:cBhvr>
                                        <p:cTn id="40" dur="1500" autoRev="1" fill="remove"/>
                                        <p:tgtEl>
                                          <p:spTgt spid="95"/>
                                        </p:tgtEl>
                                        <p:attrNameLst>
                                          <p:attrName>fill.type</p:attrName>
                                        </p:attrNameLst>
                                      </p:cBhvr>
                                      <p:to>
                                        <p:strVal val="solid"/>
                                      </p:to>
                                    </p:set>
                                    <p:set>
                                      <p:cBhvr>
                                        <p:cTn id="41" dur="1500" autoRev="1" fill="remove"/>
                                        <p:tgtEl>
                                          <p:spTgt spid="95"/>
                                        </p:tgtEl>
                                        <p:attrNameLst>
                                          <p:attrName>fill.on</p:attrName>
                                        </p:attrNameLst>
                                      </p:cBhvr>
                                      <p:to>
                                        <p:strVal val="true"/>
                                      </p:to>
                                    </p:set>
                                  </p:childTnLst>
                                </p:cTn>
                              </p:par>
                              <p:par>
                                <p:cTn id="42" presetID="27" presetClass="emph" presetSubtype="0" repeatCount="indefinite" fill="remove" grpId="1" nodeType="withEffect">
                                  <p:stCondLst>
                                    <p:cond delay="0"/>
                                  </p:stCondLst>
                                  <p:childTnLst>
                                    <p:animClr clrSpc="rgb" dir="cw">
                                      <p:cBhvr override="childStyle">
                                        <p:cTn id="43" dur="250" autoRev="1" fill="remove"/>
                                        <p:tgtEl>
                                          <p:spTgt spid="108"/>
                                        </p:tgtEl>
                                        <p:attrNameLst>
                                          <p:attrName>style.color</p:attrName>
                                        </p:attrNameLst>
                                      </p:cBhvr>
                                      <p:to>
                                        <a:schemeClr val="bg1"/>
                                      </p:to>
                                    </p:animClr>
                                    <p:animClr clrSpc="rgb" dir="cw">
                                      <p:cBhvr>
                                        <p:cTn id="44" dur="250" autoRev="1" fill="remove"/>
                                        <p:tgtEl>
                                          <p:spTgt spid="108"/>
                                        </p:tgtEl>
                                        <p:attrNameLst>
                                          <p:attrName>fillcolor</p:attrName>
                                        </p:attrNameLst>
                                      </p:cBhvr>
                                      <p:to>
                                        <a:schemeClr val="bg1"/>
                                      </p:to>
                                    </p:animClr>
                                    <p:set>
                                      <p:cBhvr>
                                        <p:cTn id="45" dur="250" autoRev="1" fill="remove"/>
                                        <p:tgtEl>
                                          <p:spTgt spid="108"/>
                                        </p:tgtEl>
                                        <p:attrNameLst>
                                          <p:attrName>fill.type</p:attrName>
                                        </p:attrNameLst>
                                      </p:cBhvr>
                                      <p:to>
                                        <p:strVal val="solid"/>
                                      </p:to>
                                    </p:set>
                                    <p:set>
                                      <p:cBhvr>
                                        <p:cTn id="46" dur="250" autoRev="1" fill="remove"/>
                                        <p:tgtEl>
                                          <p:spTgt spid="108"/>
                                        </p:tgtEl>
                                        <p:attrNameLst>
                                          <p:attrName>fill.on</p:attrName>
                                        </p:attrNameLst>
                                      </p:cBhvr>
                                      <p:to>
                                        <p:strVal val="true"/>
                                      </p:to>
                                    </p:set>
                                  </p:childTnLst>
                                </p:cTn>
                              </p:par>
                              <p:par>
                                <p:cTn id="47" presetID="26" presetClass="emph" presetSubtype="0" repeatCount="indefinite" fill="hold" grpId="1" nodeType="withEffect">
                                  <p:stCondLst>
                                    <p:cond delay="0"/>
                                  </p:stCondLst>
                                  <p:childTnLst>
                                    <p:animEffect transition="out" filter="fade">
                                      <p:cBhvr>
                                        <p:cTn id="48" dur="500" tmFilter="0, 0; .2, .5; .8, .5; 1, 0"/>
                                        <p:tgtEl>
                                          <p:spTgt spid="118"/>
                                        </p:tgtEl>
                                      </p:cBhvr>
                                    </p:animEffect>
                                    <p:animScale>
                                      <p:cBhvr>
                                        <p:cTn id="49" dur="250" autoRev="1" fill="hold"/>
                                        <p:tgtEl>
                                          <p:spTgt spid="118"/>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9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animBg="1"/>
      <p:bldP spid="14" grpId="1" animBg="1"/>
      <p:bldP spid="25" grpId="1" animBg="1"/>
      <p:bldP spid="32" grpId="1" animBg="1"/>
      <p:bldP spid="39" grpId="1" animBg="1"/>
      <p:bldP spid="62" grpId="1" animBg="1"/>
      <p:bldP spid="63" grpId="1" animBg="1"/>
      <p:bldP spid="70" grpId="1" animBg="1"/>
      <p:bldP spid="95" grpId="1" animBg="1"/>
      <p:bldP spid="108" grpId="1" animBg="1"/>
      <p:bldP spid="118" grpId="1" animBg="1"/>
      <p:bldP spid="6" grpId="0" animBg="1"/>
      <p:bldP spid="88" grpId="0" animBg="1"/>
      <p:bldP spid="89" grpId="0" animBg="1"/>
      <p:bldP spid="90" grpId="0" animBg="1"/>
      <p:bldP spid="9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Shader</a:t>
            </a:r>
            <a:r>
              <a:rPr lang="hu-HU" dirty="0"/>
              <a:t> </a:t>
            </a:r>
            <a:r>
              <a:rPr lang="hu-HU" dirty="0" err="1"/>
              <a:t>reflection</a:t>
            </a:r>
            <a:endParaRPr lang="en-US" dirty="0"/>
          </a:p>
        </p:txBody>
      </p:sp>
      <p:sp>
        <p:nvSpPr>
          <p:cNvPr id="3" name="Content Placeholder 2"/>
          <p:cNvSpPr>
            <a:spLocks noGrp="1"/>
          </p:cNvSpPr>
          <p:nvPr>
            <p:ph idx="1"/>
          </p:nvPr>
        </p:nvSpPr>
        <p:spPr/>
        <p:txBody>
          <a:bodyPr/>
          <a:lstStyle/>
          <a:p>
            <a:r>
              <a:rPr lang="hu-HU" dirty="0" err="1"/>
              <a:t>examine</a:t>
            </a:r>
            <a:r>
              <a:rPr lang="hu-HU" dirty="0"/>
              <a:t> </a:t>
            </a:r>
            <a:r>
              <a:rPr lang="hu-HU" dirty="0" err="1"/>
              <a:t>compiled</a:t>
            </a:r>
            <a:r>
              <a:rPr lang="hu-HU" dirty="0"/>
              <a:t> and linked </a:t>
            </a:r>
            <a:r>
              <a:rPr lang="hu-HU" b="1" dirty="0" err="1">
                <a:solidFill>
                  <a:srgbClr val="FF0000"/>
                </a:solidFill>
              </a:rPr>
              <a:t>programs</a:t>
            </a:r>
            <a:endParaRPr lang="en-US" b="1" dirty="0">
              <a:solidFill>
                <a:srgbClr val="FF0000"/>
              </a:solidFill>
            </a:endParaRPr>
          </a:p>
          <a:p>
            <a:pPr lvl="1"/>
            <a:r>
              <a:rPr lang="hu-HU" dirty="0" err="1"/>
              <a:t>get</a:t>
            </a:r>
            <a:r>
              <a:rPr lang="hu-HU" dirty="0"/>
              <a:t> </a:t>
            </a:r>
            <a:r>
              <a:rPr lang="hu-HU" dirty="0" err="1"/>
              <a:t>info</a:t>
            </a:r>
            <a:r>
              <a:rPr lang="hu-HU" dirty="0"/>
              <a:t> </a:t>
            </a:r>
            <a:r>
              <a:rPr lang="hu-HU" dirty="0" err="1"/>
              <a:t>about</a:t>
            </a:r>
            <a:r>
              <a:rPr lang="hu-HU" dirty="0"/>
              <a:t> </a:t>
            </a:r>
            <a:r>
              <a:rPr lang="en-US" b="1" dirty="0"/>
              <a:t>uniform variables</a:t>
            </a:r>
            <a:r>
              <a:rPr lang="hu-HU" b="1" dirty="0"/>
              <a:t> </a:t>
            </a:r>
            <a:r>
              <a:rPr lang="hu-HU" dirty="0" err="1"/>
              <a:t>in</a:t>
            </a:r>
            <a:r>
              <a:rPr lang="hu-HU" dirty="0"/>
              <a:t> </a:t>
            </a:r>
            <a:r>
              <a:rPr lang="hu-HU" dirty="0" err="1"/>
              <a:t>the</a:t>
            </a:r>
            <a:r>
              <a:rPr lang="hu-HU" dirty="0"/>
              <a:t> </a:t>
            </a:r>
            <a:r>
              <a:rPr lang="en-US" dirty="0"/>
              <a:t>vertex and fragment shaders</a:t>
            </a:r>
          </a:p>
          <a:p>
            <a:pPr lvl="1"/>
            <a:r>
              <a:rPr lang="hu-HU" dirty="0"/>
              <a:t>we are going to use this to create matching Kotlin properties </a:t>
            </a:r>
          </a:p>
          <a:p>
            <a:pPr lvl="1"/>
            <a:endParaRPr lang="en-US" dirty="0"/>
          </a:p>
        </p:txBody>
      </p:sp>
      <p:sp>
        <p:nvSpPr>
          <p:cNvPr id="4" name="Rectangle 3"/>
          <p:cNvSpPr/>
          <p:nvPr/>
        </p:nvSpPr>
        <p:spPr>
          <a:xfrm>
            <a:off x="194553" y="3599234"/>
            <a:ext cx="11799651" cy="32587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getProgramParameter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WebGLRenderingContext</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7C4FCD"/>
                </a:solidFill>
                <a:latin typeface="Consolas" panose="020B0609020204030204" pitchFamily="49" charset="0"/>
                <a:ea typeface="Times New Roman" panose="02020603050405020304" pitchFamily="18" charset="0"/>
                <a:cs typeface="Times New Roman" panose="02020603050405020304" pitchFamily="18" charset="0"/>
              </a:rPr>
              <a:t>ACTIVE_UNIFORMS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as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Int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until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glUniform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getActiveUniform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glUniform.name: variable name, e.g.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lightPos</a:t>
            </a:r>
            <a: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[0]</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p>
          <a:p>
            <a:pPr>
              <a:lnSpc>
                <a:spcPct val="107000"/>
              </a:lnSpc>
            </a:pP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glUniform.type</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numerical type id</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e</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g.</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GL.FLOAT</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_VEC2</a:t>
            </a:r>
          </a:p>
          <a:p>
            <a:pPr>
              <a:lnSpc>
                <a:spcPct val="107000"/>
              </a:lnSpc>
            </a:pP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glUniform.size</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array size</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or</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1</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for non-arrays</a:t>
            </a:r>
            <a:endPar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r>
              <a:rPr lang="hu-HU"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0000"/>
                </a:solidFill>
                <a:latin typeface="Consolas" panose="020B0609020204030204" pitchFamily="49" charset="0"/>
                <a:ea typeface="Times New Roman" panose="02020603050405020304" pitchFamily="18" charset="0"/>
              </a:rPr>
              <a:t>location </a:t>
            </a:r>
            <a:r>
              <a:rPr lang="en-US" sz="2000" dirty="0">
                <a:solidFill>
                  <a:srgbClr val="C70040"/>
                </a:solidFill>
                <a:latin typeface="Consolas" panose="020B0609020204030204" pitchFamily="49" charset="0"/>
                <a:ea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rPr>
              <a:t>getUniformLocation</a:t>
            </a:r>
            <a:r>
              <a:rPr lang="en-US" sz="2000" dirty="0">
                <a:solidFill>
                  <a:srgbClr val="000000"/>
                </a:solidFill>
                <a:latin typeface="Consolas" panose="020B0609020204030204" pitchFamily="49" charset="0"/>
                <a:ea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rPr>
              <a:t>, glUniform</a:t>
            </a:r>
            <a:r>
              <a:rPr lang="en-US" sz="2000" dirty="0">
                <a:solidFill>
                  <a:srgbClr val="C70040"/>
                </a:solidFill>
                <a:latin typeface="Consolas" panose="020B0609020204030204" pitchFamily="49" charset="0"/>
                <a:ea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rPr>
              <a:t>name)</a:t>
            </a:r>
            <a:r>
              <a:rPr lang="en-US" sz="2000" dirty="0">
                <a:solidFill>
                  <a:srgbClr val="C70040"/>
                </a:solidFill>
                <a:latin typeface="Consolas" panose="020B0609020204030204" pitchFamily="49" charset="0"/>
                <a:ea typeface="Times New Roman" panose="02020603050405020304" pitchFamily="18" charset="0"/>
              </a:rPr>
              <a:t>!!</a:t>
            </a:r>
            <a:endParaRPr lang="en-US" sz="2000" dirty="0">
              <a:latin typeface="Consolas" panose="020B0609020204030204" pitchFamily="49" charset="0"/>
              <a:ea typeface="Times New Roman" panose="02020603050405020304" pitchFamily="18" charset="0"/>
              <a:cs typeface="Consolas" panose="020B0609020204030204" pitchFamily="49" charset="0"/>
            </a:endParaRPr>
          </a:p>
          <a:p>
            <a:r>
              <a:rPr lang="hu-HU" sz="2000" dirty="0">
                <a:solidFill>
                  <a:schemeClr val="tx1"/>
                </a:solidFill>
                <a:latin typeface="Consolas" panose="020B0609020204030204" pitchFamily="49" charset="0"/>
                <a:cs typeface="Consolas" panose="020B0609020204030204" pitchFamily="49" charset="0"/>
              </a:rPr>
              <a:t>  </a:t>
            </a:r>
            <a:r>
              <a:rPr lang="en-US" sz="2000" dirty="0">
                <a:solidFill>
                  <a:schemeClr val="tx1"/>
                </a:solidFill>
                <a:latin typeface="Consolas" panose="020B0609020204030204" pitchFamily="49" charset="0"/>
                <a:cs typeface="Consolas" panose="020B0609020204030204" pitchFamily="49" charset="0"/>
              </a:rPr>
              <a:t>}</a:t>
            </a:r>
          </a:p>
        </p:txBody>
      </p:sp>
      <p:sp>
        <p:nvSpPr>
          <p:cNvPr id="5" name="TextBox 4"/>
          <p:cNvSpPr txBox="1"/>
          <p:nvPr/>
        </p:nvSpPr>
        <p:spPr>
          <a:xfrm>
            <a:off x="9813304" y="4148733"/>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114370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4601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sp>
        <p:nvSpPr>
          <p:cNvPr id="25" name="Rectangle 24"/>
          <p:cNvSpPr/>
          <p:nvPr/>
        </p:nvSpPr>
        <p:spPr>
          <a:xfrm>
            <a:off x="41746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sp>
        <p:nvSpPr>
          <p:cNvPr id="32" name="Rectangle 31"/>
          <p:cNvSpPr/>
          <p:nvPr/>
        </p:nvSpPr>
        <p:spPr>
          <a:xfrm>
            <a:off x="6056621" y="5219946"/>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sp>
        <p:nvSpPr>
          <p:cNvPr id="39" name="Rectangle 38"/>
          <p:cNvSpPr/>
          <p:nvPr/>
        </p:nvSpPr>
        <p:spPr>
          <a:xfrm>
            <a:off x="7956177" y="5233007"/>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sp>
        <p:nvSpPr>
          <p:cNvPr id="48" name="Rectangle 47"/>
          <p:cNvSpPr/>
          <p:nvPr/>
        </p:nvSpPr>
        <p:spPr>
          <a:xfrm>
            <a:off x="2460166" y="4368262"/>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67" y="4883357"/>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48" y="4368262"/>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67" y="4883357"/>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1" y="4374793"/>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19" y="4371974"/>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67" y="4889888"/>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67" y="4887069"/>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0" y="4388684"/>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0" y="4903779"/>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66" y="3558841"/>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0" y="3611618"/>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19" y="3512706"/>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38" y="3581595"/>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86" y="2736654"/>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397" y="3233692"/>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4" y="2761616"/>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67" y="3233692"/>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27" y="3258654"/>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4" y="3258654"/>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5" y="2630899"/>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57" y="3220206"/>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19" y="3268766"/>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37" y="2679459"/>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09" y="3268766"/>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5" y="2704063"/>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2" y="3220206"/>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2" y="3219158"/>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89" y="3219158"/>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5" y="2720375"/>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3" y="3163477"/>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19" y="3163477"/>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76" y="3568813"/>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2" y="2771894"/>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67" y="3256211"/>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1" y="3256211"/>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4" y="4409256"/>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36" y="4924351"/>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3" y="5253579"/>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55" name="Rectangle 154"/>
          <p:cNvSpPr/>
          <p:nvPr/>
        </p:nvSpPr>
        <p:spPr>
          <a:xfrm>
            <a:off x="10770527" y="2732828"/>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496" y="3217145"/>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5" y="3217145"/>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3" y="366365"/>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3" y="365125"/>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28" y="1935765"/>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1" y="1155036"/>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59" y="3895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5" y="726934"/>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78" y="37239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5" y="709784"/>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78" y="390487"/>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5" y="727881"/>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87" y="74659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5" y="1083984"/>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481243" y="730244"/>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5" y="995136"/>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241716"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p:txBody>
      </p:sp>
      <p:sp>
        <p:nvSpPr>
          <p:cNvPr id="88" name="Rounded Rectangle 87"/>
          <p:cNvSpPr/>
          <p:nvPr/>
        </p:nvSpPr>
        <p:spPr>
          <a:xfrm>
            <a:off x="4045823"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a:solidFill>
                  <a:srgbClr val="FF0000"/>
                </a:solidFill>
              </a:rPr>
              <a:t>time</a:t>
            </a:r>
          </a:p>
          <a:p>
            <a:pPr algn="ctr"/>
            <a:r>
              <a:rPr lang="en-US" dirty="0" err="1">
                <a:solidFill>
                  <a:srgbClr val="FF0000"/>
                </a:solidFill>
              </a:rPr>
              <a:t>solidColor</a:t>
            </a:r>
            <a:endParaRPr lang="en-US" dirty="0">
              <a:solidFill>
                <a:srgbClr val="FF0000"/>
              </a:solidFill>
            </a:endParaRPr>
          </a:p>
        </p:txBody>
      </p:sp>
      <p:sp>
        <p:nvSpPr>
          <p:cNvPr id="89" name="Rounded Rectangle 88"/>
          <p:cNvSpPr/>
          <p:nvPr/>
        </p:nvSpPr>
        <p:spPr>
          <a:xfrm>
            <a:off x="6076200" y="5652776"/>
            <a:ext cx="1566375"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blinkFreq</a:t>
            </a:r>
            <a:endParaRPr lang="en-US" dirty="0">
              <a:solidFill>
                <a:srgbClr val="FF0000"/>
              </a:solidFill>
            </a:endParaRPr>
          </a:p>
        </p:txBody>
      </p:sp>
      <p:sp>
        <p:nvSpPr>
          <p:cNvPr id="92" name="Rounded Rectangle 91"/>
          <p:cNvSpPr/>
          <p:nvPr/>
        </p:nvSpPr>
        <p:spPr>
          <a:xfrm>
            <a:off x="8105498" y="5652776"/>
            <a:ext cx="1510264"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blinkFreq</a:t>
            </a:r>
            <a:endParaRPr lang="en-US" dirty="0">
              <a:solidFill>
                <a:srgbClr val="FF0000"/>
              </a:solidFill>
            </a:endParaRPr>
          </a:p>
          <a:p>
            <a:pPr algn="ctr"/>
            <a:r>
              <a:rPr lang="en-US" dirty="0" err="1">
                <a:solidFill>
                  <a:srgbClr val="FF0000"/>
                </a:solidFill>
              </a:rPr>
              <a:t>stripeWidth</a:t>
            </a:r>
            <a:endParaRPr lang="en-US" dirty="0">
              <a:solidFill>
                <a:srgbClr val="FF0000"/>
              </a:solidFill>
            </a:endParaRPr>
          </a:p>
        </p:txBody>
      </p:sp>
      <p:sp>
        <p:nvSpPr>
          <p:cNvPr id="93" name="Rounded Rectangle 92"/>
          <p:cNvSpPr/>
          <p:nvPr/>
        </p:nvSpPr>
        <p:spPr>
          <a:xfrm>
            <a:off x="10240741" y="5666855"/>
            <a:ext cx="1510264"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stripeWidth</a:t>
            </a:r>
            <a:endParaRPr lang="en-US" dirty="0">
              <a:solidFill>
                <a:srgbClr val="FF0000"/>
              </a:solidFill>
            </a:endParaRPr>
          </a:p>
        </p:txBody>
      </p:sp>
      <p:cxnSp>
        <p:nvCxnSpPr>
          <p:cNvPr id="11" name="Straight Connector 10"/>
          <p:cNvCxnSpPr/>
          <p:nvPr/>
        </p:nvCxnSpPr>
        <p:spPr>
          <a:xfrm>
            <a:off x="311286" y="6177064"/>
            <a:ext cx="1245140" cy="3404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41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25"/>
                                        </p:tgtEl>
                                        <p:attrNameLst>
                                          <p:attrName>ppt_x</p:attrName>
                                        </p:attrNameLst>
                                      </p:cBhvr>
                                      <p:tavLst>
                                        <p:tav tm="0">
                                          <p:val>
                                            <p:strVal val="ppt_x"/>
                                          </p:val>
                                        </p:tav>
                                        <p:tav tm="100000">
                                          <p:val>
                                            <p:strVal val="ppt_x"/>
                                          </p:val>
                                        </p:tav>
                                      </p:tavLst>
                                    </p:anim>
                                    <p:anim calcmode="lin" valueType="num">
                                      <p:cBhvr additive="base">
                                        <p:cTn id="12" dur="500"/>
                                        <p:tgtEl>
                                          <p:spTgt spid="25"/>
                                        </p:tgtEl>
                                        <p:attrNameLst>
                                          <p:attrName>ppt_y</p:attrName>
                                        </p:attrNameLst>
                                      </p:cBhvr>
                                      <p:tavLst>
                                        <p:tav tm="0">
                                          <p:val>
                                            <p:strVal val="ppt_y"/>
                                          </p:val>
                                        </p:tav>
                                        <p:tav tm="100000">
                                          <p:val>
                                            <p:strVal val="1+ppt_h/2"/>
                                          </p:val>
                                        </p:tav>
                                      </p:tavLst>
                                    </p:anim>
                                    <p:set>
                                      <p:cBhvr>
                                        <p:cTn id="13" dur="1" fill="hold">
                                          <p:stCondLst>
                                            <p:cond delay="499"/>
                                          </p:stCondLst>
                                        </p:cTn>
                                        <p:tgtEl>
                                          <p:spTgt spid="25"/>
                                        </p:tgtEl>
                                        <p:attrNameLst>
                                          <p:attrName>style.visibility</p:attrName>
                                        </p:attrNameLst>
                                      </p:cBhvr>
                                      <p:to>
                                        <p:strVal val="hidden"/>
                                      </p:to>
                                    </p:set>
                                  </p:childTnLst>
                                </p:cTn>
                              </p:par>
                              <p:par>
                                <p:cTn id="14" presetID="2" presetClass="exit" presetSubtype="4" fill="hold" grpId="0" nodeType="withEffect">
                                  <p:stCondLst>
                                    <p:cond delay="0"/>
                                  </p:stCondLst>
                                  <p:childTnLst>
                                    <p:anim calcmode="lin" valueType="num">
                                      <p:cBhvr additive="base">
                                        <p:cTn id="15" dur="500"/>
                                        <p:tgtEl>
                                          <p:spTgt spid="32"/>
                                        </p:tgtEl>
                                        <p:attrNameLst>
                                          <p:attrName>ppt_x</p:attrName>
                                        </p:attrNameLst>
                                      </p:cBhvr>
                                      <p:tavLst>
                                        <p:tav tm="0">
                                          <p:val>
                                            <p:strVal val="ppt_x"/>
                                          </p:val>
                                        </p:tav>
                                        <p:tav tm="100000">
                                          <p:val>
                                            <p:strVal val="ppt_x"/>
                                          </p:val>
                                        </p:tav>
                                      </p:tavLst>
                                    </p:anim>
                                    <p:anim calcmode="lin" valueType="num">
                                      <p:cBhvr additive="base">
                                        <p:cTn id="16" dur="500"/>
                                        <p:tgtEl>
                                          <p:spTgt spid="32"/>
                                        </p:tgtEl>
                                        <p:attrNameLst>
                                          <p:attrName>ppt_y</p:attrName>
                                        </p:attrNameLst>
                                      </p:cBhvr>
                                      <p:tavLst>
                                        <p:tav tm="0">
                                          <p:val>
                                            <p:strVal val="ppt_y"/>
                                          </p:val>
                                        </p:tav>
                                        <p:tav tm="100000">
                                          <p:val>
                                            <p:strVal val="1+ppt_h/2"/>
                                          </p:val>
                                        </p:tav>
                                      </p:tavLst>
                                    </p:anim>
                                    <p:set>
                                      <p:cBhvr>
                                        <p:cTn id="17" dur="1" fill="hold">
                                          <p:stCondLst>
                                            <p:cond delay="499"/>
                                          </p:stCondLst>
                                        </p:cTn>
                                        <p:tgtEl>
                                          <p:spTgt spid="32"/>
                                        </p:tgtEl>
                                        <p:attrNameLst>
                                          <p:attrName>style.visibility</p:attrName>
                                        </p:attrNameLst>
                                      </p:cBhvr>
                                      <p:to>
                                        <p:strVal val="hidden"/>
                                      </p:to>
                                    </p:set>
                                  </p:childTnLst>
                                </p:cTn>
                              </p:par>
                              <p:par>
                                <p:cTn id="18" presetID="2" presetClass="exit" presetSubtype="4" fill="hold" grpId="0" nodeType="withEffect">
                                  <p:stCondLst>
                                    <p:cond delay="0"/>
                                  </p:stCondLst>
                                  <p:childTnLst>
                                    <p:anim calcmode="lin" valueType="num">
                                      <p:cBhvr additive="base">
                                        <p:cTn id="19" dur="500"/>
                                        <p:tgtEl>
                                          <p:spTgt spid="39"/>
                                        </p:tgtEl>
                                        <p:attrNameLst>
                                          <p:attrName>ppt_x</p:attrName>
                                        </p:attrNameLst>
                                      </p:cBhvr>
                                      <p:tavLst>
                                        <p:tav tm="0">
                                          <p:val>
                                            <p:strVal val="ppt_x"/>
                                          </p:val>
                                        </p:tav>
                                        <p:tav tm="100000">
                                          <p:val>
                                            <p:strVal val="ppt_x"/>
                                          </p:val>
                                        </p:tav>
                                      </p:tavLst>
                                    </p:anim>
                                    <p:anim calcmode="lin" valueType="num">
                                      <p:cBhvr additive="base">
                                        <p:cTn id="20" dur="500"/>
                                        <p:tgtEl>
                                          <p:spTgt spid="39"/>
                                        </p:tgtEl>
                                        <p:attrNameLst>
                                          <p:attrName>ppt_y</p:attrName>
                                        </p:attrNameLst>
                                      </p:cBhvr>
                                      <p:tavLst>
                                        <p:tav tm="0">
                                          <p:val>
                                            <p:strVal val="ppt_y"/>
                                          </p:val>
                                        </p:tav>
                                        <p:tav tm="100000">
                                          <p:val>
                                            <p:strVal val="1+ppt_h/2"/>
                                          </p:val>
                                        </p:tav>
                                      </p:tavLst>
                                    </p:anim>
                                    <p:set>
                                      <p:cBhvr>
                                        <p:cTn id="21" dur="1" fill="hold">
                                          <p:stCondLst>
                                            <p:cond delay="499"/>
                                          </p:stCondLst>
                                        </p:cTn>
                                        <p:tgtEl>
                                          <p:spTgt spid="39"/>
                                        </p:tgtEl>
                                        <p:attrNameLst>
                                          <p:attrName>style.visibility</p:attrName>
                                        </p:attrNameLst>
                                      </p:cBhvr>
                                      <p:to>
                                        <p:strVal val="hidden"/>
                                      </p:to>
                                    </p:set>
                                  </p:childTnLst>
                                </p:cTn>
                              </p:par>
                              <p:par>
                                <p:cTn id="22" presetID="2" presetClass="exit" presetSubtype="4" fill="hold" grpId="0" nodeType="withEffect">
                                  <p:stCondLst>
                                    <p:cond delay="0"/>
                                  </p:stCondLst>
                                  <p:childTnLst>
                                    <p:anim calcmode="lin" valueType="num">
                                      <p:cBhvr additive="base">
                                        <p:cTn id="23" dur="500"/>
                                        <p:tgtEl>
                                          <p:spTgt spid="48"/>
                                        </p:tgtEl>
                                        <p:attrNameLst>
                                          <p:attrName>ppt_x</p:attrName>
                                        </p:attrNameLst>
                                      </p:cBhvr>
                                      <p:tavLst>
                                        <p:tav tm="0">
                                          <p:val>
                                            <p:strVal val="ppt_x"/>
                                          </p:val>
                                        </p:tav>
                                        <p:tav tm="100000">
                                          <p:val>
                                            <p:strVal val="ppt_x"/>
                                          </p:val>
                                        </p:tav>
                                      </p:tavLst>
                                    </p:anim>
                                    <p:anim calcmode="lin" valueType="num">
                                      <p:cBhvr additive="base">
                                        <p:cTn id="24" dur="500"/>
                                        <p:tgtEl>
                                          <p:spTgt spid="48"/>
                                        </p:tgtEl>
                                        <p:attrNameLst>
                                          <p:attrName>ppt_y</p:attrName>
                                        </p:attrNameLst>
                                      </p:cBhvr>
                                      <p:tavLst>
                                        <p:tav tm="0">
                                          <p:val>
                                            <p:strVal val="ppt_y"/>
                                          </p:val>
                                        </p:tav>
                                        <p:tav tm="100000">
                                          <p:val>
                                            <p:strVal val="1+ppt_h/2"/>
                                          </p:val>
                                        </p:tav>
                                      </p:tavLst>
                                    </p:anim>
                                    <p:set>
                                      <p:cBhvr>
                                        <p:cTn id="25" dur="1" fill="hold">
                                          <p:stCondLst>
                                            <p:cond delay="499"/>
                                          </p:stCondLst>
                                        </p:cTn>
                                        <p:tgtEl>
                                          <p:spTgt spid="48"/>
                                        </p:tgtEl>
                                        <p:attrNameLst>
                                          <p:attrName>style.visibility</p:attrName>
                                        </p:attrNameLst>
                                      </p:cBhvr>
                                      <p:to>
                                        <p:strVal val="hidden"/>
                                      </p:to>
                                    </p:set>
                                  </p:childTnLst>
                                </p:cTn>
                              </p:par>
                              <p:par>
                                <p:cTn id="26" presetID="2" presetClass="exit" presetSubtype="4" fill="hold" nodeType="withEffect">
                                  <p:stCondLst>
                                    <p:cond delay="0"/>
                                  </p:stCondLst>
                                  <p:childTnLst>
                                    <p:anim calcmode="lin" valueType="num">
                                      <p:cBhvr additive="base">
                                        <p:cTn id="27" dur="500"/>
                                        <p:tgtEl>
                                          <p:spTgt spid="49"/>
                                        </p:tgtEl>
                                        <p:attrNameLst>
                                          <p:attrName>ppt_x</p:attrName>
                                        </p:attrNameLst>
                                      </p:cBhvr>
                                      <p:tavLst>
                                        <p:tav tm="0">
                                          <p:val>
                                            <p:strVal val="ppt_x"/>
                                          </p:val>
                                        </p:tav>
                                        <p:tav tm="100000">
                                          <p:val>
                                            <p:strVal val="ppt_x"/>
                                          </p:val>
                                        </p:tav>
                                      </p:tavLst>
                                    </p:anim>
                                    <p:anim calcmode="lin" valueType="num">
                                      <p:cBhvr additive="base">
                                        <p:cTn id="28" dur="500"/>
                                        <p:tgtEl>
                                          <p:spTgt spid="49"/>
                                        </p:tgtEl>
                                        <p:attrNameLst>
                                          <p:attrName>ppt_y</p:attrName>
                                        </p:attrNameLst>
                                      </p:cBhvr>
                                      <p:tavLst>
                                        <p:tav tm="0">
                                          <p:val>
                                            <p:strVal val="ppt_y"/>
                                          </p:val>
                                        </p:tav>
                                        <p:tav tm="100000">
                                          <p:val>
                                            <p:strVal val="1+ppt_h/2"/>
                                          </p:val>
                                        </p:tav>
                                      </p:tavLst>
                                    </p:anim>
                                    <p:set>
                                      <p:cBhvr>
                                        <p:cTn id="29" dur="1" fill="hold">
                                          <p:stCondLst>
                                            <p:cond delay="499"/>
                                          </p:stCondLst>
                                        </p:cTn>
                                        <p:tgtEl>
                                          <p:spTgt spid="49"/>
                                        </p:tgtEl>
                                        <p:attrNameLst>
                                          <p:attrName>style.visibility</p:attrName>
                                        </p:attrNameLst>
                                      </p:cBhvr>
                                      <p:to>
                                        <p:strVal val="hidden"/>
                                      </p:to>
                                    </p:set>
                                  </p:childTnLst>
                                </p:cTn>
                              </p:par>
                              <p:par>
                                <p:cTn id="30" presetID="2" presetClass="exit" presetSubtype="4" fill="hold" grpId="0" nodeType="withEffect">
                                  <p:stCondLst>
                                    <p:cond delay="0"/>
                                  </p:stCondLst>
                                  <p:childTnLst>
                                    <p:anim calcmode="lin" valueType="num">
                                      <p:cBhvr additive="base">
                                        <p:cTn id="31" dur="500"/>
                                        <p:tgtEl>
                                          <p:spTgt spid="62"/>
                                        </p:tgtEl>
                                        <p:attrNameLst>
                                          <p:attrName>ppt_x</p:attrName>
                                        </p:attrNameLst>
                                      </p:cBhvr>
                                      <p:tavLst>
                                        <p:tav tm="0">
                                          <p:val>
                                            <p:strVal val="ppt_x"/>
                                          </p:val>
                                        </p:tav>
                                        <p:tav tm="100000">
                                          <p:val>
                                            <p:strVal val="ppt_x"/>
                                          </p:val>
                                        </p:tav>
                                      </p:tavLst>
                                    </p:anim>
                                    <p:anim calcmode="lin" valueType="num">
                                      <p:cBhvr additive="base">
                                        <p:cTn id="32" dur="500"/>
                                        <p:tgtEl>
                                          <p:spTgt spid="62"/>
                                        </p:tgtEl>
                                        <p:attrNameLst>
                                          <p:attrName>ppt_y</p:attrName>
                                        </p:attrNameLst>
                                      </p:cBhvr>
                                      <p:tavLst>
                                        <p:tav tm="0">
                                          <p:val>
                                            <p:strVal val="ppt_y"/>
                                          </p:val>
                                        </p:tav>
                                        <p:tav tm="100000">
                                          <p:val>
                                            <p:strVal val="1+ppt_h/2"/>
                                          </p:val>
                                        </p:tav>
                                      </p:tavLst>
                                    </p:anim>
                                    <p:set>
                                      <p:cBhvr>
                                        <p:cTn id="33" dur="1" fill="hold">
                                          <p:stCondLst>
                                            <p:cond delay="499"/>
                                          </p:stCondLst>
                                        </p:cTn>
                                        <p:tgtEl>
                                          <p:spTgt spid="62"/>
                                        </p:tgtEl>
                                        <p:attrNameLst>
                                          <p:attrName>style.visibility</p:attrName>
                                        </p:attrNameLst>
                                      </p:cBhvr>
                                      <p:to>
                                        <p:strVal val="hidden"/>
                                      </p:to>
                                    </p:set>
                                  </p:childTnLst>
                                </p:cTn>
                              </p:par>
                              <p:par>
                                <p:cTn id="34" presetID="2" presetClass="exit" presetSubtype="4" fill="hold" grpId="0" nodeType="withEffect">
                                  <p:stCondLst>
                                    <p:cond delay="0"/>
                                  </p:stCondLst>
                                  <p:childTnLst>
                                    <p:anim calcmode="lin" valueType="num">
                                      <p:cBhvr additive="base">
                                        <p:cTn id="35" dur="500"/>
                                        <p:tgtEl>
                                          <p:spTgt spid="63"/>
                                        </p:tgtEl>
                                        <p:attrNameLst>
                                          <p:attrName>ppt_x</p:attrName>
                                        </p:attrNameLst>
                                      </p:cBhvr>
                                      <p:tavLst>
                                        <p:tav tm="0">
                                          <p:val>
                                            <p:strVal val="ppt_x"/>
                                          </p:val>
                                        </p:tav>
                                        <p:tav tm="100000">
                                          <p:val>
                                            <p:strVal val="ppt_x"/>
                                          </p:val>
                                        </p:tav>
                                      </p:tavLst>
                                    </p:anim>
                                    <p:anim calcmode="lin" valueType="num">
                                      <p:cBhvr additive="base">
                                        <p:cTn id="36" dur="500"/>
                                        <p:tgtEl>
                                          <p:spTgt spid="63"/>
                                        </p:tgtEl>
                                        <p:attrNameLst>
                                          <p:attrName>ppt_y</p:attrName>
                                        </p:attrNameLst>
                                      </p:cBhvr>
                                      <p:tavLst>
                                        <p:tav tm="0">
                                          <p:val>
                                            <p:strVal val="ppt_y"/>
                                          </p:val>
                                        </p:tav>
                                        <p:tav tm="100000">
                                          <p:val>
                                            <p:strVal val="1+ppt_h/2"/>
                                          </p:val>
                                        </p:tav>
                                      </p:tavLst>
                                    </p:anim>
                                    <p:set>
                                      <p:cBhvr>
                                        <p:cTn id="37" dur="1" fill="hold">
                                          <p:stCondLst>
                                            <p:cond delay="499"/>
                                          </p:stCondLst>
                                        </p:cTn>
                                        <p:tgtEl>
                                          <p:spTgt spid="63"/>
                                        </p:tgtEl>
                                        <p:attrNameLst>
                                          <p:attrName>style.visibility</p:attrName>
                                        </p:attrNameLst>
                                      </p:cBhvr>
                                      <p:to>
                                        <p:strVal val="hidden"/>
                                      </p:to>
                                    </p:set>
                                  </p:childTnLst>
                                </p:cTn>
                              </p:par>
                              <p:par>
                                <p:cTn id="38" presetID="2" presetClass="exit" presetSubtype="4" fill="hold" nodeType="withEffect">
                                  <p:stCondLst>
                                    <p:cond delay="0"/>
                                  </p:stCondLst>
                                  <p:childTnLst>
                                    <p:anim calcmode="lin" valueType="num">
                                      <p:cBhvr additive="base">
                                        <p:cTn id="39" dur="500"/>
                                        <p:tgtEl>
                                          <p:spTgt spid="64"/>
                                        </p:tgtEl>
                                        <p:attrNameLst>
                                          <p:attrName>ppt_x</p:attrName>
                                        </p:attrNameLst>
                                      </p:cBhvr>
                                      <p:tavLst>
                                        <p:tav tm="0">
                                          <p:val>
                                            <p:strVal val="ppt_x"/>
                                          </p:val>
                                        </p:tav>
                                        <p:tav tm="100000">
                                          <p:val>
                                            <p:strVal val="ppt_x"/>
                                          </p:val>
                                        </p:tav>
                                      </p:tavLst>
                                    </p:anim>
                                    <p:anim calcmode="lin" valueType="num">
                                      <p:cBhvr additive="base">
                                        <p:cTn id="40" dur="500"/>
                                        <p:tgtEl>
                                          <p:spTgt spid="64"/>
                                        </p:tgtEl>
                                        <p:attrNameLst>
                                          <p:attrName>ppt_y</p:attrName>
                                        </p:attrNameLst>
                                      </p:cBhvr>
                                      <p:tavLst>
                                        <p:tav tm="0">
                                          <p:val>
                                            <p:strVal val="ppt_y"/>
                                          </p:val>
                                        </p:tav>
                                        <p:tav tm="100000">
                                          <p:val>
                                            <p:strVal val="1+ppt_h/2"/>
                                          </p:val>
                                        </p:tav>
                                      </p:tavLst>
                                    </p:anim>
                                    <p:set>
                                      <p:cBhvr>
                                        <p:cTn id="41" dur="1" fill="hold">
                                          <p:stCondLst>
                                            <p:cond delay="499"/>
                                          </p:stCondLst>
                                        </p:cTn>
                                        <p:tgtEl>
                                          <p:spTgt spid="64"/>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67"/>
                                        </p:tgtEl>
                                        <p:attrNameLst>
                                          <p:attrName>ppt_x</p:attrName>
                                        </p:attrNameLst>
                                      </p:cBhvr>
                                      <p:tavLst>
                                        <p:tav tm="0">
                                          <p:val>
                                            <p:strVal val="ppt_x"/>
                                          </p:val>
                                        </p:tav>
                                        <p:tav tm="100000">
                                          <p:val>
                                            <p:strVal val="ppt_x"/>
                                          </p:val>
                                        </p:tav>
                                      </p:tavLst>
                                    </p:anim>
                                    <p:anim calcmode="lin" valueType="num">
                                      <p:cBhvr additive="base">
                                        <p:cTn id="44" dur="500"/>
                                        <p:tgtEl>
                                          <p:spTgt spid="67"/>
                                        </p:tgtEl>
                                        <p:attrNameLst>
                                          <p:attrName>ppt_y</p:attrName>
                                        </p:attrNameLst>
                                      </p:cBhvr>
                                      <p:tavLst>
                                        <p:tav tm="0">
                                          <p:val>
                                            <p:strVal val="ppt_y"/>
                                          </p:val>
                                        </p:tav>
                                        <p:tav tm="100000">
                                          <p:val>
                                            <p:strVal val="1+ppt_h/2"/>
                                          </p:val>
                                        </p:tav>
                                      </p:tavLst>
                                    </p:anim>
                                    <p:set>
                                      <p:cBhvr>
                                        <p:cTn id="45" dur="1" fill="hold">
                                          <p:stCondLst>
                                            <p:cond delay="499"/>
                                          </p:stCondLst>
                                        </p:cTn>
                                        <p:tgtEl>
                                          <p:spTgt spid="67"/>
                                        </p:tgtEl>
                                        <p:attrNameLst>
                                          <p:attrName>style.visibility</p:attrName>
                                        </p:attrNameLst>
                                      </p:cBhvr>
                                      <p:to>
                                        <p:strVal val="hidden"/>
                                      </p:to>
                                    </p:set>
                                  </p:childTnLst>
                                </p:cTn>
                              </p:par>
                              <p:par>
                                <p:cTn id="46" presetID="2" presetClass="exit" presetSubtype="4" fill="hold" grpId="0" nodeType="withEffect">
                                  <p:stCondLst>
                                    <p:cond delay="0"/>
                                  </p:stCondLst>
                                  <p:childTnLst>
                                    <p:anim calcmode="lin" valueType="num">
                                      <p:cBhvr additive="base">
                                        <p:cTn id="47" dur="500"/>
                                        <p:tgtEl>
                                          <p:spTgt spid="70"/>
                                        </p:tgtEl>
                                        <p:attrNameLst>
                                          <p:attrName>ppt_x</p:attrName>
                                        </p:attrNameLst>
                                      </p:cBhvr>
                                      <p:tavLst>
                                        <p:tav tm="0">
                                          <p:val>
                                            <p:strVal val="ppt_x"/>
                                          </p:val>
                                        </p:tav>
                                        <p:tav tm="100000">
                                          <p:val>
                                            <p:strVal val="ppt_x"/>
                                          </p:val>
                                        </p:tav>
                                      </p:tavLst>
                                    </p:anim>
                                    <p:anim calcmode="lin" valueType="num">
                                      <p:cBhvr additive="base">
                                        <p:cTn id="48" dur="500"/>
                                        <p:tgtEl>
                                          <p:spTgt spid="70"/>
                                        </p:tgtEl>
                                        <p:attrNameLst>
                                          <p:attrName>ppt_y</p:attrName>
                                        </p:attrNameLst>
                                      </p:cBhvr>
                                      <p:tavLst>
                                        <p:tav tm="0">
                                          <p:val>
                                            <p:strVal val="ppt_y"/>
                                          </p:val>
                                        </p:tav>
                                        <p:tav tm="100000">
                                          <p:val>
                                            <p:strVal val="1+ppt_h/2"/>
                                          </p:val>
                                        </p:tav>
                                      </p:tavLst>
                                    </p:anim>
                                    <p:set>
                                      <p:cBhvr>
                                        <p:cTn id="49" dur="1" fill="hold">
                                          <p:stCondLst>
                                            <p:cond delay="499"/>
                                          </p:stCondLst>
                                        </p:cTn>
                                        <p:tgtEl>
                                          <p:spTgt spid="70"/>
                                        </p:tgtEl>
                                        <p:attrNameLst>
                                          <p:attrName>style.visibility</p:attrName>
                                        </p:attrNameLst>
                                      </p:cBhvr>
                                      <p:to>
                                        <p:strVal val="hidden"/>
                                      </p:to>
                                    </p:set>
                                  </p:childTnLst>
                                </p:cTn>
                              </p:par>
                              <p:par>
                                <p:cTn id="50" presetID="2" presetClass="exit" presetSubtype="4" fill="hold" nodeType="withEffect">
                                  <p:stCondLst>
                                    <p:cond delay="0"/>
                                  </p:stCondLst>
                                  <p:childTnLst>
                                    <p:anim calcmode="lin" valueType="num">
                                      <p:cBhvr additive="base">
                                        <p:cTn id="51" dur="500"/>
                                        <p:tgtEl>
                                          <p:spTgt spid="71"/>
                                        </p:tgtEl>
                                        <p:attrNameLst>
                                          <p:attrName>ppt_x</p:attrName>
                                        </p:attrNameLst>
                                      </p:cBhvr>
                                      <p:tavLst>
                                        <p:tav tm="0">
                                          <p:val>
                                            <p:strVal val="ppt_x"/>
                                          </p:val>
                                        </p:tav>
                                        <p:tav tm="100000">
                                          <p:val>
                                            <p:strVal val="ppt_x"/>
                                          </p:val>
                                        </p:tav>
                                      </p:tavLst>
                                    </p:anim>
                                    <p:anim calcmode="lin" valueType="num">
                                      <p:cBhvr additive="base">
                                        <p:cTn id="52" dur="500"/>
                                        <p:tgtEl>
                                          <p:spTgt spid="71"/>
                                        </p:tgtEl>
                                        <p:attrNameLst>
                                          <p:attrName>ppt_y</p:attrName>
                                        </p:attrNameLst>
                                      </p:cBhvr>
                                      <p:tavLst>
                                        <p:tav tm="0">
                                          <p:val>
                                            <p:strVal val="ppt_y"/>
                                          </p:val>
                                        </p:tav>
                                        <p:tav tm="100000">
                                          <p:val>
                                            <p:strVal val="1+ppt_h/2"/>
                                          </p:val>
                                        </p:tav>
                                      </p:tavLst>
                                    </p:anim>
                                    <p:set>
                                      <p:cBhvr>
                                        <p:cTn id="53" dur="1" fill="hold">
                                          <p:stCondLst>
                                            <p:cond delay="499"/>
                                          </p:stCondLst>
                                        </p:cTn>
                                        <p:tgtEl>
                                          <p:spTgt spid="71"/>
                                        </p:tgtEl>
                                        <p:attrNameLst>
                                          <p:attrName>style.visibility</p:attrName>
                                        </p:attrNameLst>
                                      </p:cBhvr>
                                      <p:to>
                                        <p:strVal val="hidden"/>
                                      </p:to>
                                    </p:set>
                                  </p:childTnLst>
                                </p:cTn>
                              </p:par>
                              <p:par>
                                <p:cTn id="54" presetID="2" presetClass="exit" presetSubtype="4" fill="hold" grpId="0" nodeType="withEffect">
                                  <p:stCondLst>
                                    <p:cond delay="0"/>
                                  </p:stCondLst>
                                  <p:childTnLst>
                                    <p:anim calcmode="lin" valueType="num">
                                      <p:cBhvr additive="base">
                                        <p:cTn id="55" dur="500"/>
                                        <p:tgtEl>
                                          <p:spTgt spid="75"/>
                                        </p:tgtEl>
                                        <p:attrNameLst>
                                          <p:attrName>ppt_x</p:attrName>
                                        </p:attrNameLst>
                                      </p:cBhvr>
                                      <p:tavLst>
                                        <p:tav tm="0">
                                          <p:val>
                                            <p:strVal val="ppt_x"/>
                                          </p:val>
                                        </p:tav>
                                        <p:tav tm="100000">
                                          <p:val>
                                            <p:strVal val="ppt_x"/>
                                          </p:val>
                                        </p:tav>
                                      </p:tavLst>
                                    </p:anim>
                                    <p:anim calcmode="lin" valueType="num">
                                      <p:cBhvr additive="base">
                                        <p:cTn id="56" dur="500"/>
                                        <p:tgtEl>
                                          <p:spTgt spid="75"/>
                                        </p:tgtEl>
                                        <p:attrNameLst>
                                          <p:attrName>ppt_y</p:attrName>
                                        </p:attrNameLst>
                                      </p:cBhvr>
                                      <p:tavLst>
                                        <p:tav tm="0">
                                          <p:val>
                                            <p:strVal val="ppt_y"/>
                                          </p:val>
                                        </p:tav>
                                        <p:tav tm="100000">
                                          <p:val>
                                            <p:strVal val="1+ppt_h/2"/>
                                          </p:val>
                                        </p:tav>
                                      </p:tavLst>
                                    </p:anim>
                                    <p:set>
                                      <p:cBhvr>
                                        <p:cTn id="57" dur="1" fill="hold">
                                          <p:stCondLst>
                                            <p:cond delay="499"/>
                                          </p:stCondLst>
                                        </p:cTn>
                                        <p:tgtEl>
                                          <p:spTgt spid="75"/>
                                        </p:tgtEl>
                                        <p:attrNameLst>
                                          <p:attrName>style.visibility</p:attrName>
                                        </p:attrNameLst>
                                      </p:cBhvr>
                                      <p:to>
                                        <p:strVal val="hidden"/>
                                      </p:to>
                                    </p:set>
                                  </p:childTnLst>
                                </p:cTn>
                              </p:par>
                              <p:par>
                                <p:cTn id="58" presetID="2" presetClass="exit" presetSubtype="4" fill="hold" grpId="0" nodeType="withEffect">
                                  <p:stCondLst>
                                    <p:cond delay="0"/>
                                  </p:stCondLst>
                                  <p:childTnLst>
                                    <p:anim calcmode="lin" valueType="num">
                                      <p:cBhvr additive="base">
                                        <p:cTn id="59" dur="500"/>
                                        <p:tgtEl>
                                          <p:spTgt spid="76"/>
                                        </p:tgtEl>
                                        <p:attrNameLst>
                                          <p:attrName>ppt_x</p:attrName>
                                        </p:attrNameLst>
                                      </p:cBhvr>
                                      <p:tavLst>
                                        <p:tav tm="0">
                                          <p:val>
                                            <p:strVal val="ppt_x"/>
                                          </p:val>
                                        </p:tav>
                                        <p:tav tm="100000">
                                          <p:val>
                                            <p:strVal val="ppt_x"/>
                                          </p:val>
                                        </p:tav>
                                      </p:tavLst>
                                    </p:anim>
                                    <p:anim calcmode="lin" valueType="num">
                                      <p:cBhvr additive="base">
                                        <p:cTn id="60" dur="500"/>
                                        <p:tgtEl>
                                          <p:spTgt spid="76"/>
                                        </p:tgtEl>
                                        <p:attrNameLst>
                                          <p:attrName>ppt_y</p:attrName>
                                        </p:attrNameLst>
                                      </p:cBhvr>
                                      <p:tavLst>
                                        <p:tav tm="0">
                                          <p:val>
                                            <p:strVal val="ppt_y"/>
                                          </p:val>
                                        </p:tav>
                                        <p:tav tm="100000">
                                          <p:val>
                                            <p:strVal val="1+ppt_h/2"/>
                                          </p:val>
                                        </p:tav>
                                      </p:tavLst>
                                    </p:anim>
                                    <p:set>
                                      <p:cBhvr>
                                        <p:cTn id="61" dur="1" fill="hold">
                                          <p:stCondLst>
                                            <p:cond delay="499"/>
                                          </p:stCondLst>
                                        </p:cTn>
                                        <p:tgtEl>
                                          <p:spTgt spid="76"/>
                                        </p:tgtEl>
                                        <p:attrNameLst>
                                          <p:attrName>style.visibility</p:attrName>
                                        </p:attrNameLst>
                                      </p:cBhvr>
                                      <p:to>
                                        <p:strVal val="hidden"/>
                                      </p:to>
                                    </p:set>
                                  </p:childTnLst>
                                </p:cTn>
                              </p:par>
                              <p:par>
                                <p:cTn id="62" presetID="2" presetClass="exit" presetSubtype="4" fill="hold" grpId="0" nodeType="withEffect">
                                  <p:stCondLst>
                                    <p:cond delay="0"/>
                                  </p:stCondLst>
                                  <p:childTnLst>
                                    <p:anim calcmode="lin" valueType="num">
                                      <p:cBhvr additive="base">
                                        <p:cTn id="63" dur="500"/>
                                        <p:tgtEl>
                                          <p:spTgt spid="77"/>
                                        </p:tgtEl>
                                        <p:attrNameLst>
                                          <p:attrName>ppt_x</p:attrName>
                                        </p:attrNameLst>
                                      </p:cBhvr>
                                      <p:tavLst>
                                        <p:tav tm="0">
                                          <p:val>
                                            <p:strVal val="ppt_x"/>
                                          </p:val>
                                        </p:tav>
                                        <p:tav tm="100000">
                                          <p:val>
                                            <p:strVal val="ppt_x"/>
                                          </p:val>
                                        </p:tav>
                                      </p:tavLst>
                                    </p:anim>
                                    <p:anim calcmode="lin" valueType="num">
                                      <p:cBhvr additive="base">
                                        <p:cTn id="64" dur="500"/>
                                        <p:tgtEl>
                                          <p:spTgt spid="77"/>
                                        </p:tgtEl>
                                        <p:attrNameLst>
                                          <p:attrName>ppt_y</p:attrName>
                                        </p:attrNameLst>
                                      </p:cBhvr>
                                      <p:tavLst>
                                        <p:tav tm="0">
                                          <p:val>
                                            <p:strVal val="ppt_y"/>
                                          </p:val>
                                        </p:tav>
                                        <p:tav tm="100000">
                                          <p:val>
                                            <p:strVal val="1+ppt_h/2"/>
                                          </p:val>
                                        </p:tav>
                                      </p:tavLst>
                                    </p:anim>
                                    <p:set>
                                      <p:cBhvr>
                                        <p:cTn id="65" dur="1" fill="hold">
                                          <p:stCondLst>
                                            <p:cond delay="499"/>
                                          </p:stCondLst>
                                        </p:cTn>
                                        <p:tgtEl>
                                          <p:spTgt spid="77"/>
                                        </p:tgtEl>
                                        <p:attrNameLst>
                                          <p:attrName>style.visibility</p:attrName>
                                        </p:attrNameLst>
                                      </p:cBhvr>
                                      <p:to>
                                        <p:strVal val="hidden"/>
                                      </p:to>
                                    </p:set>
                                  </p:childTnLst>
                                </p:cTn>
                              </p:par>
                              <p:par>
                                <p:cTn id="66" presetID="2" presetClass="exit" presetSubtype="4" fill="hold" grpId="0" nodeType="withEffect">
                                  <p:stCondLst>
                                    <p:cond delay="0"/>
                                  </p:stCondLst>
                                  <p:childTnLst>
                                    <p:anim calcmode="lin" valueType="num">
                                      <p:cBhvr additive="base">
                                        <p:cTn id="67" dur="500"/>
                                        <p:tgtEl>
                                          <p:spTgt spid="78"/>
                                        </p:tgtEl>
                                        <p:attrNameLst>
                                          <p:attrName>ppt_x</p:attrName>
                                        </p:attrNameLst>
                                      </p:cBhvr>
                                      <p:tavLst>
                                        <p:tav tm="0">
                                          <p:val>
                                            <p:strVal val="ppt_x"/>
                                          </p:val>
                                        </p:tav>
                                        <p:tav tm="100000">
                                          <p:val>
                                            <p:strVal val="ppt_x"/>
                                          </p:val>
                                        </p:tav>
                                      </p:tavLst>
                                    </p:anim>
                                    <p:anim calcmode="lin" valueType="num">
                                      <p:cBhvr additive="base">
                                        <p:cTn id="68" dur="500"/>
                                        <p:tgtEl>
                                          <p:spTgt spid="78"/>
                                        </p:tgtEl>
                                        <p:attrNameLst>
                                          <p:attrName>ppt_y</p:attrName>
                                        </p:attrNameLst>
                                      </p:cBhvr>
                                      <p:tavLst>
                                        <p:tav tm="0">
                                          <p:val>
                                            <p:strVal val="ppt_y"/>
                                          </p:val>
                                        </p:tav>
                                        <p:tav tm="100000">
                                          <p:val>
                                            <p:strVal val="1+ppt_h/2"/>
                                          </p:val>
                                        </p:tav>
                                      </p:tavLst>
                                    </p:anim>
                                    <p:set>
                                      <p:cBhvr>
                                        <p:cTn id="69" dur="1" fill="hold">
                                          <p:stCondLst>
                                            <p:cond delay="499"/>
                                          </p:stCondLst>
                                        </p:cTn>
                                        <p:tgtEl>
                                          <p:spTgt spid="78"/>
                                        </p:tgtEl>
                                        <p:attrNameLst>
                                          <p:attrName>style.visibility</p:attrName>
                                        </p:attrNameLst>
                                      </p:cBhvr>
                                      <p:to>
                                        <p:strVal val="hidden"/>
                                      </p:to>
                                    </p:set>
                                  </p:childTnLst>
                                </p:cTn>
                              </p:par>
                              <p:par>
                                <p:cTn id="70" presetID="2" presetClass="exit" presetSubtype="4" fill="hold" nodeType="withEffect">
                                  <p:stCondLst>
                                    <p:cond delay="0"/>
                                  </p:stCondLst>
                                  <p:childTnLst>
                                    <p:anim calcmode="lin" valueType="num">
                                      <p:cBhvr additive="base">
                                        <p:cTn id="71" dur="500"/>
                                        <p:tgtEl>
                                          <p:spTgt spid="79"/>
                                        </p:tgtEl>
                                        <p:attrNameLst>
                                          <p:attrName>ppt_x</p:attrName>
                                        </p:attrNameLst>
                                      </p:cBhvr>
                                      <p:tavLst>
                                        <p:tav tm="0">
                                          <p:val>
                                            <p:strVal val="ppt_x"/>
                                          </p:val>
                                        </p:tav>
                                        <p:tav tm="100000">
                                          <p:val>
                                            <p:strVal val="ppt_x"/>
                                          </p:val>
                                        </p:tav>
                                      </p:tavLst>
                                    </p:anim>
                                    <p:anim calcmode="lin" valueType="num">
                                      <p:cBhvr additive="base">
                                        <p:cTn id="72" dur="500"/>
                                        <p:tgtEl>
                                          <p:spTgt spid="79"/>
                                        </p:tgtEl>
                                        <p:attrNameLst>
                                          <p:attrName>ppt_y</p:attrName>
                                        </p:attrNameLst>
                                      </p:cBhvr>
                                      <p:tavLst>
                                        <p:tav tm="0">
                                          <p:val>
                                            <p:strVal val="ppt_y"/>
                                          </p:val>
                                        </p:tav>
                                        <p:tav tm="100000">
                                          <p:val>
                                            <p:strVal val="1+ppt_h/2"/>
                                          </p:val>
                                        </p:tav>
                                      </p:tavLst>
                                    </p:anim>
                                    <p:set>
                                      <p:cBhvr>
                                        <p:cTn id="73" dur="1" fill="hold">
                                          <p:stCondLst>
                                            <p:cond delay="499"/>
                                          </p:stCondLst>
                                        </p:cTn>
                                        <p:tgtEl>
                                          <p:spTgt spid="79"/>
                                        </p:tgtEl>
                                        <p:attrNameLst>
                                          <p:attrName>style.visibility</p:attrName>
                                        </p:attrNameLst>
                                      </p:cBhvr>
                                      <p:to>
                                        <p:strVal val="hidden"/>
                                      </p:to>
                                    </p:set>
                                  </p:childTnLst>
                                </p:cTn>
                              </p:par>
                              <p:par>
                                <p:cTn id="74" presetID="2" presetClass="exit" presetSubtype="4" fill="hold" nodeType="withEffect">
                                  <p:stCondLst>
                                    <p:cond delay="0"/>
                                  </p:stCondLst>
                                  <p:childTnLst>
                                    <p:anim calcmode="lin" valueType="num">
                                      <p:cBhvr additive="base">
                                        <p:cTn id="75" dur="500"/>
                                        <p:tgtEl>
                                          <p:spTgt spid="83"/>
                                        </p:tgtEl>
                                        <p:attrNameLst>
                                          <p:attrName>ppt_x</p:attrName>
                                        </p:attrNameLst>
                                      </p:cBhvr>
                                      <p:tavLst>
                                        <p:tav tm="0">
                                          <p:val>
                                            <p:strVal val="ppt_x"/>
                                          </p:val>
                                        </p:tav>
                                        <p:tav tm="100000">
                                          <p:val>
                                            <p:strVal val="ppt_x"/>
                                          </p:val>
                                        </p:tav>
                                      </p:tavLst>
                                    </p:anim>
                                    <p:anim calcmode="lin" valueType="num">
                                      <p:cBhvr additive="base">
                                        <p:cTn id="76" dur="500"/>
                                        <p:tgtEl>
                                          <p:spTgt spid="83"/>
                                        </p:tgtEl>
                                        <p:attrNameLst>
                                          <p:attrName>ppt_y</p:attrName>
                                        </p:attrNameLst>
                                      </p:cBhvr>
                                      <p:tavLst>
                                        <p:tav tm="0">
                                          <p:val>
                                            <p:strVal val="ppt_y"/>
                                          </p:val>
                                        </p:tav>
                                        <p:tav tm="100000">
                                          <p:val>
                                            <p:strVal val="1+ppt_h/2"/>
                                          </p:val>
                                        </p:tav>
                                      </p:tavLst>
                                    </p:anim>
                                    <p:set>
                                      <p:cBhvr>
                                        <p:cTn id="77" dur="1" fill="hold">
                                          <p:stCondLst>
                                            <p:cond delay="499"/>
                                          </p:stCondLst>
                                        </p:cTn>
                                        <p:tgtEl>
                                          <p:spTgt spid="83"/>
                                        </p:tgtEl>
                                        <p:attrNameLst>
                                          <p:attrName>style.visibility</p:attrName>
                                        </p:attrNameLst>
                                      </p:cBhvr>
                                      <p:to>
                                        <p:strVal val="hidden"/>
                                      </p:to>
                                    </p:set>
                                  </p:childTnLst>
                                </p:cTn>
                              </p:par>
                              <p:par>
                                <p:cTn id="78" presetID="2" presetClass="exit" presetSubtype="4" fill="hold" grpId="0" nodeType="withEffect">
                                  <p:stCondLst>
                                    <p:cond delay="0"/>
                                  </p:stCondLst>
                                  <p:childTnLst>
                                    <p:anim calcmode="lin" valueType="num">
                                      <p:cBhvr additive="base">
                                        <p:cTn id="79" dur="500"/>
                                        <p:tgtEl>
                                          <p:spTgt spid="95"/>
                                        </p:tgtEl>
                                        <p:attrNameLst>
                                          <p:attrName>ppt_x</p:attrName>
                                        </p:attrNameLst>
                                      </p:cBhvr>
                                      <p:tavLst>
                                        <p:tav tm="0">
                                          <p:val>
                                            <p:strVal val="ppt_x"/>
                                          </p:val>
                                        </p:tav>
                                        <p:tav tm="100000">
                                          <p:val>
                                            <p:strVal val="ppt_x"/>
                                          </p:val>
                                        </p:tav>
                                      </p:tavLst>
                                    </p:anim>
                                    <p:anim calcmode="lin" valueType="num">
                                      <p:cBhvr additive="base">
                                        <p:cTn id="80" dur="500"/>
                                        <p:tgtEl>
                                          <p:spTgt spid="95"/>
                                        </p:tgtEl>
                                        <p:attrNameLst>
                                          <p:attrName>ppt_y</p:attrName>
                                        </p:attrNameLst>
                                      </p:cBhvr>
                                      <p:tavLst>
                                        <p:tav tm="0">
                                          <p:val>
                                            <p:strVal val="ppt_y"/>
                                          </p:val>
                                        </p:tav>
                                        <p:tav tm="100000">
                                          <p:val>
                                            <p:strVal val="1+ppt_h/2"/>
                                          </p:val>
                                        </p:tav>
                                      </p:tavLst>
                                    </p:anim>
                                    <p:set>
                                      <p:cBhvr>
                                        <p:cTn id="81" dur="1" fill="hold">
                                          <p:stCondLst>
                                            <p:cond delay="499"/>
                                          </p:stCondLst>
                                        </p:cTn>
                                        <p:tgtEl>
                                          <p:spTgt spid="95"/>
                                        </p:tgtEl>
                                        <p:attrNameLst>
                                          <p:attrName>style.visibility</p:attrName>
                                        </p:attrNameLst>
                                      </p:cBhvr>
                                      <p:to>
                                        <p:strVal val="hidden"/>
                                      </p:to>
                                    </p:set>
                                  </p:childTnLst>
                                </p:cTn>
                              </p:par>
                              <p:par>
                                <p:cTn id="82" presetID="2" presetClass="exit" presetSubtype="4" fill="hold" nodeType="withEffect">
                                  <p:stCondLst>
                                    <p:cond delay="0"/>
                                  </p:stCondLst>
                                  <p:childTnLst>
                                    <p:anim calcmode="lin" valueType="num">
                                      <p:cBhvr additive="base">
                                        <p:cTn id="83" dur="500"/>
                                        <p:tgtEl>
                                          <p:spTgt spid="96"/>
                                        </p:tgtEl>
                                        <p:attrNameLst>
                                          <p:attrName>ppt_x</p:attrName>
                                        </p:attrNameLst>
                                      </p:cBhvr>
                                      <p:tavLst>
                                        <p:tav tm="0">
                                          <p:val>
                                            <p:strVal val="ppt_x"/>
                                          </p:val>
                                        </p:tav>
                                        <p:tav tm="100000">
                                          <p:val>
                                            <p:strVal val="ppt_x"/>
                                          </p:val>
                                        </p:tav>
                                      </p:tavLst>
                                    </p:anim>
                                    <p:anim calcmode="lin" valueType="num">
                                      <p:cBhvr additive="base">
                                        <p:cTn id="84" dur="500"/>
                                        <p:tgtEl>
                                          <p:spTgt spid="96"/>
                                        </p:tgtEl>
                                        <p:attrNameLst>
                                          <p:attrName>ppt_y</p:attrName>
                                        </p:attrNameLst>
                                      </p:cBhvr>
                                      <p:tavLst>
                                        <p:tav tm="0">
                                          <p:val>
                                            <p:strVal val="ppt_y"/>
                                          </p:val>
                                        </p:tav>
                                        <p:tav tm="100000">
                                          <p:val>
                                            <p:strVal val="1+ppt_h/2"/>
                                          </p:val>
                                        </p:tav>
                                      </p:tavLst>
                                    </p:anim>
                                    <p:set>
                                      <p:cBhvr>
                                        <p:cTn id="85" dur="1" fill="hold">
                                          <p:stCondLst>
                                            <p:cond delay="499"/>
                                          </p:stCondLst>
                                        </p:cTn>
                                        <p:tgtEl>
                                          <p:spTgt spid="96"/>
                                        </p:tgtEl>
                                        <p:attrNameLst>
                                          <p:attrName>style.visibility</p:attrName>
                                        </p:attrNameLst>
                                      </p:cBhvr>
                                      <p:to>
                                        <p:strVal val="hidden"/>
                                      </p:to>
                                    </p:set>
                                  </p:childTnLst>
                                </p:cTn>
                              </p:par>
                              <p:par>
                                <p:cTn id="86" presetID="2" presetClass="exit" presetSubtype="4" fill="hold" nodeType="withEffect">
                                  <p:stCondLst>
                                    <p:cond delay="0"/>
                                  </p:stCondLst>
                                  <p:childTnLst>
                                    <p:anim calcmode="lin" valueType="num">
                                      <p:cBhvr additive="base">
                                        <p:cTn id="87" dur="500"/>
                                        <p:tgtEl>
                                          <p:spTgt spid="99"/>
                                        </p:tgtEl>
                                        <p:attrNameLst>
                                          <p:attrName>ppt_x</p:attrName>
                                        </p:attrNameLst>
                                      </p:cBhvr>
                                      <p:tavLst>
                                        <p:tav tm="0">
                                          <p:val>
                                            <p:strVal val="ppt_x"/>
                                          </p:val>
                                        </p:tav>
                                        <p:tav tm="100000">
                                          <p:val>
                                            <p:strVal val="ppt_x"/>
                                          </p:val>
                                        </p:tav>
                                      </p:tavLst>
                                    </p:anim>
                                    <p:anim calcmode="lin" valueType="num">
                                      <p:cBhvr additive="base">
                                        <p:cTn id="88" dur="500"/>
                                        <p:tgtEl>
                                          <p:spTgt spid="99"/>
                                        </p:tgtEl>
                                        <p:attrNameLst>
                                          <p:attrName>ppt_y</p:attrName>
                                        </p:attrNameLst>
                                      </p:cBhvr>
                                      <p:tavLst>
                                        <p:tav tm="0">
                                          <p:val>
                                            <p:strVal val="ppt_y"/>
                                          </p:val>
                                        </p:tav>
                                        <p:tav tm="100000">
                                          <p:val>
                                            <p:strVal val="1+ppt_h/2"/>
                                          </p:val>
                                        </p:tav>
                                      </p:tavLst>
                                    </p:anim>
                                    <p:set>
                                      <p:cBhvr>
                                        <p:cTn id="89" dur="1" fill="hold">
                                          <p:stCondLst>
                                            <p:cond delay="499"/>
                                          </p:stCondLst>
                                        </p:cTn>
                                        <p:tgtEl>
                                          <p:spTgt spid="99"/>
                                        </p:tgtEl>
                                        <p:attrNameLst>
                                          <p:attrName>style.visibility</p:attrName>
                                        </p:attrNameLst>
                                      </p:cBhvr>
                                      <p:to>
                                        <p:strVal val="hidden"/>
                                      </p:to>
                                    </p:set>
                                  </p:childTnLst>
                                </p:cTn>
                              </p:par>
                              <p:par>
                                <p:cTn id="90" presetID="2" presetClass="exit" presetSubtype="4" fill="hold" grpId="0" nodeType="withEffect">
                                  <p:stCondLst>
                                    <p:cond delay="0"/>
                                  </p:stCondLst>
                                  <p:childTnLst>
                                    <p:anim calcmode="lin" valueType="num">
                                      <p:cBhvr additive="base">
                                        <p:cTn id="91" dur="500"/>
                                        <p:tgtEl>
                                          <p:spTgt spid="102"/>
                                        </p:tgtEl>
                                        <p:attrNameLst>
                                          <p:attrName>ppt_x</p:attrName>
                                        </p:attrNameLst>
                                      </p:cBhvr>
                                      <p:tavLst>
                                        <p:tav tm="0">
                                          <p:val>
                                            <p:strVal val="ppt_x"/>
                                          </p:val>
                                        </p:tav>
                                        <p:tav tm="100000">
                                          <p:val>
                                            <p:strVal val="ppt_x"/>
                                          </p:val>
                                        </p:tav>
                                      </p:tavLst>
                                    </p:anim>
                                    <p:anim calcmode="lin" valueType="num">
                                      <p:cBhvr additive="base">
                                        <p:cTn id="92" dur="500"/>
                                        <p:tgtEl>
                                          <p:spTgt spid="102"/>
                                        </p:tgtEl>
                                        <p:attrNameLst>
                                          <p:attrName>ppt_y</p:attrName>
                                        </p:attrNameLst>
                                      </p:cBhvr>
                                      <p:tavLst>
                                        <p:tav tm="0">
                                          <p:val>
                                            <p:strVal val="ppt_y"/>
                                          </p:val>
                                        </p:tav>
                                        <p:tav tm="100000">
                                          <p:val>
                                            <p:strVal val="1+ppt_h/2"/>
                                          </p:val>
                                        </p:tav>
                                      </p:tavLst>
                                    </p:anim>
                                    <p:set>
                                      <p:cBhvr>
                                        <p:cTn id="93" dur="1" fill="hold">
                                          <p:stCondLst>
                                            <p:cond delay="499"/>
                                          </p:stCondLst>
                                        </p:cTn>
                                        <p:tgtEl>
                                          <p:spTgt spid="102"/>
                                        </p:tgtEl>
                                        <p:attrNameLst>
                                          <p:attrName>style.visibility</p:attrName>
                                        </p:attrNameLst>
                                      </p:cBhvr>
                                      <p:to>
                                        <p:strVal val="hidden"/>
                                      </p:to>
                                    </p:set>
                                  </p:childTnLst>
                                </p:cTn>
                              </p:par>
                              <p:par>
                                <p:cTn id="94" presetID="2" presetClass="exit" presetSubtype="4" fill="hold" nodeType="withEffect">
                                  <p:stCondLst>
                                    <p:cond delay="0"/>
                                  </p:stCondLst>
                                  <p:childTnLst>
                                    <p:anim calcmode="lin" valueType="num">
                                      <p:cBhvr additive="base">
                                        <p:cTn id="95" dur="500"/>
                                        <p:tgtEl>
                                          <p:spTgt spid="103"/>
                                        </p:tgtEl>
                                        <p:attrNameLst>
                                          <p:attrName>ppt_x</p:attrName>
                                        </p:attrNameLst>
                                      </p:cBhvr>
                                      <p:tavLst>
                                        <p:tav tm="0">
                                          <p:val>
                                            <p:strVal val="ppt_x"/>
                                          </p:val>
                                        </p:tav>
                                        <p:tav tm="100000">
                                          <p:val>
                                            <p:strVal val="ppt_x"/>
                                          </p:val>
                                        </p:tav>
                                      </p:tavLst>
                                    </p:anim>
                                    <p:anim calcmode="lin" valueType="num">
                                      <p:cBhvr additive="base">
                                        <p:cTn id="96" dur="500"/>
                                        <p:tgtEl>
                                          <p:spTgt spid="103"/>
                                        </p:tgtEl>
                                        <p:attrNameLst>
                                          <p:attrName>ppt_y</p:attrName>
                                        </p:attrNameLst>
                                      </p:cBhvr>
                                      <p:tavLst>
                                        <p:tav tm="0">
                                          <p:val>
                                            <p:strVal val="ppt_y"/>
                                          </p:val>
                                        </p:tav>
                                        <p:tav tm="100000">
                                          <p:val>
                                            <p:strVal val="1+ppt_h/2"/>
                                          </p:val>
                                        </p:tav>
                                      </p:tavLst>
                                    </p:anim>
                                    <p:set>
                                      <p:cBhvr>
                                        <p:cTn id="97" dur="1" fill="hold">
                                          <p:stCondLst>
                                            <p:cond delay="499"/>
                                          </p:stCondLst>
                                        </p:cTn>
                                        <p:tgtEl>
                                          <p:spTgt spid="103"/>
                                        </p:tgtEl>
                                        <p:attrNameLst>
                                          <p:attrName>style.visibility</p:attrName>
                                        </p:attrNameLst>
                                      </p:cBhvr>
                                      <p:to>
                                        <p:strVal val="hidden"/>
                                      </p:to>
                                    </p:set>
                                  </p:childTnLst>
                                </p:cTn>
                              </p:par>
                              <p:par>
                                <p:cTn id="98" presetID="2" presetClass="exit" presetSubtype="4" fill="hold" grpId="0" nodeType="withEffect">
                                  <p:stCondLst>
                                    <p:cond delay="0"/>
                                  </p:stCondLst>
                                  <p:childTnLst>
                                    <p:anim calcmode="lin" valueType="num">
                                      <p:cBhvr additive="base">
                                        <p:cTn id="99" dur="500"/>
                                        <p:tgtEl>
                                          <p:spTgt spid="108"/>
                                        </p:tgtEl>
                                        <p:attrNameLst>
                                          <p:attrName>ppt_x</p:attrName>
                                        </p:attrNameLst>
                                      </p:cBhvr>
                                      <p:tavLst>
                                        <p:tav tm="0">
                                          <p:val>
                                            <p:strVal val="ppt_x"/>
                                          </p:val>
                                        </p:tav>
                                        <p:tav tm="100000">
                                          <p:val>
                                            <p:strVal val="ppt_x"/>
                                          </p:val>
                                        </p:tav>
                                      </p:tavLst>
                                    </p:anim>
                                    <p:anim calcmode="lin" valueType="num">
                                      <p:cBhvr additive="base">
                                        <p:cTn id="100" dur="500"/>
                                        <p:tgtEl>
                                          <p:spTgt spid="108"/>
                                        </p:tgtEl>
                                        <p:attrNameLst>
                                          <p:attrName>ppt_y</p:attrName>
                                        </p:attrNameLst>
                                      </p:cBhvr>
                                      <p:tavLst>
                                        <p:tav tm="0">
                                          <p:val>
                                            <p:strVal val="ppt_y"/>
                                          </p:val>
                                        </p:tav>
                                        <p:tav tm="100000">
                                          <p:val>
                                            <p:strVal val="1+ppt_h/2"/>
                                          </p:val>
                                        </p:tav>
                                      </p:tavLst>
                                    </p:anim>
                                    <p:set>
                                      <p:cBhvr>
                                        <p:cTn id="101" dur="1" fill="hold">
                                          <p:stCondLst>
                                            <p:cond delay="499"/>
                                          </p:stCondLst>
                                        </p:cTn>
                                        <p:tgtEl>
                                          <p:spTgt spid="108"/>
                                        </p:tgtEl>
                                        <p:attrNameLst>
                                          <p:attrName>style.visibility</p:attrName>
                                        </p:attrNameLst>
                                      </p:cBhvr>
                                      <p:to>
                                        <p:strVal val="hidden"/>
                                      </p:to>
                                    </p:set>
                                  </p:childTnLst>
                                </p:cTn>
                              </p:par>
                              <p:par>
                                <p:cTn id="102" presetID="2" presetClass="exit" presetSubtype="4" fill="hold" nodeType="withEffect">
                                  <p:stCondLst>
                                    <p:cond delay="0"/>
                                  </p:stCondLst>
                                  <p:childTnLst>
                                    <p:anim calcmode="lin" valueType="num">
                                      <p:cBhvr additive="base">
                                        <p:cTn id="103" dur="500"/>
                                        <p:tgtEl>
                                          <p:spTgt spid="109"/>
                                        </p:tgtEl>
                                        <p:attrNameLst>
                                          <p:attrName>ppt_x</p:attrName>
                                        </p:attrNameLst>
                                      </p:cBhvr>
                                      <p:tavLst>
                                        <p:tav tm="0">
                                          <p:val>
                                            <p:strVal val="ppt_x"/>
                                          </p:val>
                                        </p:tav>
                                        <p:tav tm="100000">
                                          <p:val>
                                            <p:strVal val="ppt_x"/>
                                          </p:val>
                                        </p:tav>
                                      </p:tavLst>
                                    </p:anim>
                                    <p:anim calcmode="lin" valueType="num">
                                      <p:cBhvr additive="base">
                                        <p:cTn id="104" dur="500"/>
                                        <p:tgtEl>
                                          <p:spTgt spid="109"/>
                                        </p:tgtEl>
                                        <p:attrNameLst>
                                          <p:attrName>ppt_y</p:attrName>
                                        </p:attrNameLst>
                                      </p:cBhvr>
                                      <p:tavLst>
                                        <p:tav tm="0">
                                          <p:val>
                                            <p:strVal val="ppt_y"/>
                                          </p:val>
                                        </p:tav>
                                        <p:tav tm="100000">
                                          <p:val>
                                            <p:strVal val="1+ppt_h/2"/>
                                          </p:val>
                                        </p:tav>
                                      </p:tavLst>
                                    </p:anim>
                                    <p:set>
                                      <p:cBhvr>
                                        <p:cTn id="105" dur="1" fill="hold">
                                          <p:stCondLst>
                                            <p:cond delay="499"/>
                                          </p:stCondLst>
                                        </p:cTn>
                                        <p:tgtEl>
                                          <p:spTgt spid="109"/>
                                        </p:tgtEl>
                                        <p:attrNameLst>
                                          <p:attrName>style.visibility</p:attrName>
                                        </p:attrNameLst>
                                      </p:cBhvr>
                                      <p:to>
                                        <p:strVal val="hidden"/>
                                      </p:to>
                                    </p:set>
                                  </p:childTnLst>
                                </p:cTn>
                              </p:par>
                              <p:par>
                                <p:cTn id="106" presetID="2" presetClass="exit" presetSubtype="4" fill="hold" nodeType="withEffect">
                                  <p:stCondLst>
                                    <p:cond delay="0"/>
                                  </p:stCondLst>
                                  <p:childTnLst>
                                    <p:anim calcmode="lin" valueType="num">
                                      <p:cBhvr additive="base">
                                        <p:cTn id="107" dur="500"/>
                                        <p:tgtEl>
                                          <p:spTgt spid="112"/>
                                        </p:tgtEl>
                                        <p:attrNameLst>
                                          <p:attrName>ppt_x</p:attrName>
                                        </p:attrNameLst>
                                      </p:cBhvr>
                                      <p:tavLst>
                                        <p:tav tm="0">
                                          <p:val>
                                            <p:strVal val="ppt_x"/>
                                          </p:val>
                                        </p:tav>
                                        <p:tav tm="100000">
                                          <p:val>
                                            <p:strVal val="ppt_x"/>
                                          </p:val>
                                        </p:tav>
                                      </p:tavLst>
                                    </p:anim>
                                    <p:anim calcmode="lin" valueType="num">
                                      <p:cBhvr additive="base">
                                        <p:cTn id="108" dur="500"/>
                                        <p:tgtEl>
                                          <p:spTgt spid="112"/>
                                        </p:tgtEl>
                                        <p:attrNameLst>
                                          <p:attrName>ppt_y</p:attrName>
                                        </p:attrNameLst>
                                      </p:cBhvr>
                                      <p:tavLst>
                                        <p:tav tm="0">
                                          <p:val>
                                            <p:strVal val="ppt_y"/>
                                          </p:val>
                                        </p:tav>
                                        <p:tav tm="100000">
                                          <p:val>
                                            <p:strVal val="1+ppt_h/2"/>
                                          </p:val>
                                        </p:tav>
                                      </p:tavLst>
                                    </p:anim>
                                    <p:set>
                                      <p:cBhvr>
                                        <p:cTn id="109" dur="1" fill="hold">
                                          <p:stCondLst>
                                            <p:cond delay="499"/>
                                          </p:stCondLst>
                                        </p:cTn>
                                        <p:tgtEl>
                                          <p:spTgt spid="112"/>
                                        </p:tgtEl>
                                        <p:attrNameLst>
                                          <p:attrName>style.visibility</p:attrName>
                                        </p:attrNameLst>
                                      </p:cBhvr>
                                      <p:to>
                                        <p:strVal val="hidden"/>
                                      </p:to>
                                    </p:set>
                                  </p:childTnLst>
                                </p:cTn>
                              </p:par>
                              <p:par>
                                <p:cTn id="110" presetID="2" presetClass="exit" presetSubtype="4" fill="hold" nodeType="withEffect">
                                  <p:stCondLst>
                                    <p:cond delay="0"/>
                                  </p:stCondLst>
                                  <p:childTnLst>
                                    <p:anim calcmode="lin" valueType="num">
                                      <p:cBhvr additive="base">
                                        <p:cTn id="111" dur="500"/>
                                        <p:tgtEl>
                                          <p:spTgt spid="115"/>
                                        </p:tgtEl>
                                        <p:attrNameLst>
                                          <p:attrName>ppt_x</p:attrName>
                                        </p:attrNameLst>
                                      </p:cBhvr>
                                      <p:tavLst>
                                        <p:tav tm="0">
                                          <p:val>
                                            <p:strVal val="ppt_x"/>
                                          </p:val>
                                        </p:tav>
                                        <p:tav tm="100000">
                                          <p:val>
                                            <p:strVal val="ppt_x"/>
                                          </p:val>
                                        </p:tav>
                                      </p:tavLst>
                                    </p:anim>
                                    <p:anim calcmode="lin" valueType="num">
                                      <p:cBhvr additive="base">
                                        <p:cTn id="112" dur="500"/>
                                        <p:tgtEl>
                                          <p:spTgt spid="115"/>
                                        </p:tgtEl>
                                        <p:attrNameLst>
                                          <p:attrName>ppt_y</p:attrName>
                                        </p:attrNameLst>
                                      </p:cBhvr>
                                      <p:tavLst>
                                        <p:tav tm="0">
                                          <p:val>
                                            <p:strVal val="ppt_y"/>
                                          </p:val>
                                        </p:tav>
                                        <p:tav tm="100000">
                                          <p:val>
                                            <p:strVal val="1+ppt_h/2"/>
                                          </p:val>
                                        </p:tav>
                                      </p:tavLst>
                                    </p:anim>
                                    <p:set>
                                      <p:cBhvr>
                                        <p:cTn id="113" dur="1" fill="hold">
                                          <p:stCondLst>
                                            <p:cond delay="499"/>
                                          </p:stCondLst>
                                        </p:cTn>
                                        <p:tgtEl>
                                          <p:spTgt spid="115"/>
                                        </p:tgtEl>
                                        <p:attrNameLst>
                                          <p:attrName>style.visibility</p:attrName>
                                        </p:attrNameLst>
                                      </p:cBhvr>
                                      <p:to>
                                        <p:strVal val="hidden"/>
                                      </p:to>
                                    </p:set>
                                  </p:childTnLst>
                                </p:cTn>
                              </p:par>
                              <p:par>
                                <p:cTn id="114" presetID="2" presetClass="exit" presetSubtype="4" fill="hold" grpId="0" nodeType="withEffect">
                                  <p:stCondLst>
                                    <p:cond delay="0"/>
                                  </p:stCondLst>
                                  <p:childTnLst>
                                    <p:anim calcmode="lin" valueType="num">
                                      <p:cBhvr additive="base">
                                        <p:cTn id="115" dur="500"/>
                                        <p:tgtEl>
                                          <p:spTgt spid="118"/>
                                        </p:tgtEl>
                                        <p:attrNameLst>
                                          <p:attrName>ppt_x</p:attrName>
                                        </p:attrNameLst>
                                      </p:cBhvr>
                                      <p:tavLst>
                                        <p:tav tm="0">
                                          <p:val>
                                            <p:strVal val="ppt_x"/>
                                          </p:val>
                                        </p:tav>
                                        <p:tav tm="100000">
                                          <p:val>
                                            <p:strVal val="ppt_x"/>
                                          </p:val>
                                        </p:tav>
                                      </p:tavLst>
                                    </p:anim>
                                    <p:anim calcmode="lin" valueType="num">
                                      <p:cBhvr additive="base">
                                        <p:cTn id="116" dur="500"/>
                                        <p:tgtEl>
                                          <p:spTgt spid="118"/>
                                        </p:tgtEl>
                                        <p:attrNameLst>
                                          <p:attrName>ppt_y</p:attrName>
                                        </p:attrNameLst>
                                      </p:cBhvr>
                                      <p:tavLst>
                                        <p:tav tm="0">
                                          <p:val>
                                            <p:strVal val="ppt_y"/>
                                          </p:val>
                                        </p:tav>
                                        <p:tav tm="100000">
                                          <p:val>
                                            <p:strVal val="1+ppt_h/2"/>
                                          </p:val>
                                        </p:tav>
                                      </p:tavLst>
                                    </p:anim>
                                    <p:set>
                                      <p:cBhvr>
                                        <p:cTn id="117" dur="1" fill="hold">
                                          <p:stCondLst>
                                            <p:cond delay="499"/>
                                          </p:stCondLst>
                                        </p:cTn>
                                        <p:tgtEl>
                                          <p:spTgt spid="118"/>
                                        </p:tgtEl>
                                        <p:attrNameLst>
                                          <p:attrName>style.visibility</p:attrName>
                                        </p:attrNameLst>
                                      </p:cBhvr>
                                      <p:to>
                                        <p:strVal val="hidden"/>
                                      </p:to>
                                    </p:set>
                                  </p:childTnLst>
                                </p:cTn>
                              </p:par>
                              <p:par>
                                <p:cTn id="118" presetID="2" presetClass="exit" presetSubtype="4" fill="hold" nodeType="withEffect">
                                  <p:stCondLst>
                                    <p:cond delay="0"/>
                                  </p:stCondLst>
                                  <p:childTnLst>
                                    <p:anim calcmode="lin" valueType="num">
                                      <p:cBhvr additive="base">
                                        <p:cTn id="119" dur="500"/>
                                        <p:tgtEl>
                                          <p:spTgt spid="119"/>
                                        </p:tgtEl>
                                        <p:attrNameLst>
                                          <p:attrName>ppt_x</p:attrName>
                                        </p:attrNameLst>
                                      </p:cBhvr>
                                      <p:tavLst>
                                        <p:tav tm="0">
                                          <p:val>
                                            <p:strVal val="ppt_x"/>
                                          </p:val>
                                        </p:tav>
                                        <p:tav tm="100000">
                                          <p:val>
                                            <p:strVal val="ppt_x"/>
                                          </p:val>
                                        </p:tav>
                                      </p:tavLst>
                                    </p:anim>
                                    <p:anim calcmode="lin" valueType="num">
                                      <p:cBhvr additive="base">
                                        <p:cTn id="120" dur="500"/>
                                        <p:tgtEl>
                                          <p:spTgt spid="119"/>
                                        </p:tgtEl>
                                        <p:attrNameLst>
                                          <p:attrName>ppt_y</p:attrName>
                                        </p:attrNameLst>
                                      </p:cBhvr>
                                      <p:tavLst>
                                        <p:tav tm="0">
                                          <p:val>
                                            <p:strVal val="ppt_y"/>
                                          </p:val>
                                        </p:tav>
                                        <p:tav tm="100000">
                                          <p:val>
                                            <p:strVal val="1+ppt_h/2"/>
                                          </p:val>
                                        </p:tav>
                                      </p:tavLst>
                                    </p:anim>
                                    <p:set>
                                      <p:cBhvr>
                                        <p:cTn id="121" dur="1" fill="hold">
                                          <p:stCondLst>
                                            <p:cond delay="499"/>
                                          </p:stCondLst>
                                        </p:cTn>
                                        <p:tgtEl>
                                          <p:spTgt spid="119"/>
                                        </p:tgtEl>
                                        <p:attrNameLst>
                                          <p:attrName>style.visibility</p:attrName>
                                        </p:attrNameLst>
                                      </p:cBhvr>
                                      <p:to>
                                        <p:strVal val="hidden"/>
                                      </p:to>
                                    </p:set>
                                  </p:childTnLst>
                                </p:cTn>
                              </p:par>
                              <p:par>
                                <p:cTn id="122" presetID="2" presetClass="exit" presetSubtype="4" fill="hold" nodeType="withEffect">
                                  <p:stCondLst>
                                    <p:cond delay="0"/>
                                  </p:stCondLst>
                                  <p:childTnLst>
                                    <p:anim calcmode="lin" valueType="num">
                                      <p:cBhvr additive="base">
                                        <p:cTn id="123" dur="500"/>
                                        <p:tgtEl>
                                          <p:spTgt spid="122"/>
                                        </p:tgtEl>
                                        <p:attrNameLst>
                                          <p:attrName>ppt_x</p:attrName>
                                        </p:attrNameLst>
                                      </p:cBhvr>
                                      <p:tavLst>
                                        <p:tav tm="0">
                                          <p:val>
                                            <p:strVal val="ppt_x"/>
                                          </p:val>
                                        </p:tav>
                                        <p:tav tm="100000">
                                          <p:val>
                                            <p:strVal val="ppt_x"/>
                                          </p:val>
                                        </p:tav>
                                      </p:tavLst>
                                    </p:anim>
                                    <p:anim calcmode="lin" valueType="num">
                                      <p:cBhvr additive="base">
                                        <p:cTn id="124" dur="500"/>
                                        <p:tgtEl>
                                          <p:spTgt spid="122"/>
                                        </p:tgtEl>
                                        <p:attrNameLst>
                                          <p:attrName>ppt_y</p:attrName>
                                        </p:attrNameLst>
                                      </p:cBhvr>
                                      <p:tavLst>
                                        <p:tav tm="0">
                                          <p:val>
                                            <p:strVal val="ppt_y"/>
                                          </p:val>
                                        </p:tav>
                                        <p:tav tm="100000">
                                          <p:val>
                                            <p:strVal val="1+ppt_h/2"/>
                                          </p:val>
                                        </p:tav>
                                      </p:tavLst>
                                    </p:anim>
                                    <p:set>
                                      <p:cBhvr>
                                        <p:cTn id="125" dur="1" fill="hold">
                                          <p:stCondLst>
                                            <p:cond delay="499"/>
                                          </p:stCondLst>
                                        </p:cTn>
                                        <p:tgtEl>
                                          <p:spTgt spid="122"/>
                                        </p:tgtEl>
                                        <p:attrNameLst>
                                          <p:attrName>style.visibility</p:attrName>
                                        </p:attrNameLst>
                                      </p:cBhvr>
                                      <p:to>
                                        <p:strVal val="hidden"/>
                                      </p:to>
                                    </p:set>
                                  </p:childTnLst>
                                </p:cTn>
                              </p:par>
                              <p:par>
                                <p:cTn id="126" presetID="2" presetClass="exit" presetSubtype="4" fill="hold" grpId="0" nodeType="withEffect">
                                  <p:stCondLst>
                                    <p:cond delay="0"/>
                                  </p:stCondLst>
                                  <p:childTnLst>
                                    <p:anim calcmode="lin" valueType="num">
                                      <p:cBhvr additive="base">
                                        <p:cTn id="127" dur="500"/>
                                        <p:tgtEl>
                                          <p:spTgt spid="125"/>
                                        </p:tgtEl>
                                        <p:attrNameLst>
                                          <p:attrName>ppt_x</p:attrName>
                                        </p:attrNameLst>
                                      </p:cBhvr>
                                      <p:tavLst>
                                        <p:tav tm="0">
                                          <p:val>
                                            <p:strVal val="ppt_x"/>
                                          </p:val>
                                        </p:tav>
                                        <p:tav tm="100000">
                                          <p:val>
                                            <p:strVal val="ppt_x"/>
                                          </p:val>
                                        </p:tav>
                                      </p:tavLst>
                                    </p:anim>
                                    <p:anim calcmode="lin" valueType="num">
                                      <p:cBhvr additive="base">
                                        <p:cTn id="128" dur="500"/>
                                        <p:tgtEl>
                                          <p:spTgt spid="125"/>
                                        </p:tgtEl>
                                        <p:attrNameLst>
                                          <p:attrName>ppt_y</p:attrName>
                                        </p:attrNameLst>
                                      </p:cBhvr>
                                      <p:tavLst>
                                        <p:tav tm="0">
                                          <p:val>
                                            <p:strVal val="ppt_y"/>
                                          </p:val>
                                        </p:tav>
                                        <p:tav tm="100000">
                                          <p:val>
                                            <p:strVal val="1+ppt_h/2"/>
                                          </p:val>
                                        </p:tav>
                                      </p:tavLst>
                                    </p:anim>
                                    <p:set>
                                      <p:cBhvr>
                                        <p:cTn id="129" dur="1" fill="hold">
                                          <p:stCondLst>
                                            <p:cond delay="499"/>
                                          </p:stCondLst>
                                        </p:cTn>
                                        <p:tgtEl>
                                          <p:spTgt spid="125"/>
                                        </p:tgtEl>
                                        <p:attrNameLst>
                                          <p:attrName>style.visibility</p:attrName>
                                        </p:attrNameLst>
                                      </p:cBhvr>
                                      <p:to>
                                        <p:strVal val="hidden"/>
                                      </p:to>
                                    </p:set>
                                  </p:childTnLst>
                                </p:cTn>
                              </p:par>
                              <p:par>
                                <p:cTn id="130" presetID="2" presetClass="exit" presetSubtype="4" fill="hold" grpId="0" nodeType="withEffect">
                                  <p:stCondLst>
                                    <p:cond delay="0"/>
                                  </p:stCondLst>
                                  <p:childTnLst>
                                    <p:anim calcmode="lin" valueType="num">
                                      <p:cBhvr additive="base">
                                        <p:cTn id="131" dur="500"/>
                                        <p:tgtEl>
                                          <p:spTgt spid="134"/>
                                        </p:tgtEl>
                                        <p:attrNameLst>
                                          <p:attrName>ppt_x</p:attrName>
                                        </p:attrNameLst>
                                      </p:cBhvr>
                                      <p:tavLst>
                                        <p:tav tm="0">
                                          <p:val>
                                            <p:strVal val="ppt_x"/>
                                          </p:val>
                                        </p:tav>
                                        <p:tav tm="100000">
                                          <p:val>
                                            <p:strVal val="ppt_x"/>
                                          </p:val>
                                        </p:tav>
                                      </p:tavLst>
                                    </p:anim>
                                    <p:anim calcmode="lin" valueType="num">
                                      <p:cBhvr additive="base">
                                        <p:cTn id="132" dur="500"/>
                                        <p:tgtEl>
                                          <p:spTgt spid="134"/>
                                        </p:tgtEl>
                                        <p:attrNameLst>
                                          <p:attrName>ppt_y</p:attrName>
                                        </p:attrNameLst>
                                      </p:cBhvr>
                                      <p:tavLst>
                                        <p:tav tm="0">
                                          <p:val>
                                            <p:strVal val="ppt_y"/>
                                          </p:val>
                                        </p:tav>
                                        <p:tav tm="100000">
                                          <p:val>
                                            <p:strVal val="1+ppt_h/2"/>
                                          </p:val>
                                        </p:tav>
                                      </p:tavLst>
                                    </p:anim>
                                    <p:set>
                                      <p:cBhvr>
                                        <p:cTn id="133" dur="1" fill="hold">
                                          <p:stCondLst>
                                            <p:cond delay="499"/>
                                          </p:stCondLst>
                                        </p:cTn>
                                        <p:tgtEl>
                                          <p:spTgt spid="134"/>
                                        </p:tgtEl>
                                        <p:attrNameLst>
                                          <p:attrName>style.visibility</p:attrName>
                                        </p:attrNameLst>
                                      </p:cBhvr>
                                      <p:to>
                                        <p:strVal val="hidden"/>
                                      </p:to>
                                    </p:set>
                                  </p:childTnLst>
                                </p:cTn>
                              </p:par>
                              <p:par>
                                <p:cTn id="134" presetID="2" presetClass="exit" presetSubtype="4" fill="hold" nodeType="withEffect">
                                  <p:stCondLst>
                                    <p:cond delay="0"/>
                                  </p:stCondLst>
                                  <p:childTnLst>
                                    <p:anim calcmode="lin" valueType="num">
                                      <p:cBhvr additive="base">
                                        <p:cTn id="135" dur="500"/>
                                        <p:tgtEl>
                                          <p:spTgt spid="135"/>
                                        </p:tgtEl>
                                        <p:attrNameLst>
                                          <p:attrName>ppt_x</p:attrName>
                                        </p:attrNameLst>
                                      </p:cBhvr>
                                      <p:tavLst>
                                        <p:tav tm="0">
                                          <p:val>
                                            <p:strVal val="ppt_x"/>
                                          </p:val>
                                        </p:tav>
                                        <p:tav tm="100000">
                                          <p:val>
                                            <p:strVal val="ppt_x"/>
                                          </p:val>
                                        </p:tav>
                                      </p:tavLst>
                                    </p:anim>
                                    <p:anim calcmode="lin" valueType="num">
                                      <p:cBhvr additive="base">
                                        <p:cTn id="136" dur="500"/>
                                        <p:tgtEl>
                                          <p:spTgt spid="135"/>
                                        </p:tgtEl>
                                        <p:attrNameLst>
                                          <p:attrName>ppt_y</p:attrName>
                                        </p:attrNameLst>
                                      </p:cBhvr>
                                      <p:tavLst>
                                        <p:tav tm="0">
                                          <p:val>
                                            <p:strVal val="ppt_y"/>
                                          </p:val>
                                        </p:tav>
                                        <p:tav tm="100000">
                                          <p:val>
                                            <p:strVal val="1+ppt_h/2"/>
                                          </p:val>
                                        </p:tav>
                                      </p:tavLst>
                                    </p:anim>
                                    <p:set>
                                      <p:cBhvr>
                                        <p:cTn id="137" dur="1" fill="hold">
                                          <p:stCondLst>
                                            <p:cond delay="499"/>
                                          </p:stCondLst>
                                        </p:cTn>
                                        <p:tgtEl>
                                          <p:spTgt spid="135"/>
                                        </p:tgtEl>
                                        <p:attrNameLst>
                                          <p:attrName>style.visibility</p:attrName>
                                        </p:attrNameLst>
                                      </p:cBhvr>
                                      <p:to>
                                        <p:strVal val="hidden"/>
                                      </p:to>
                                    </p:set>
                                  </p:childTnLst>
                                </p:cTn>
                              </p:par>
                              <p:par>
                                <p:cTn id="138" presetID="2" presetClass="exit" presetSubtype="4" fill="hold" nodeType="withEffect">
                                  <p:stCondLst>
                                    <p:cond delay="0"/>
                                  </p:stCondLst>
                                  <p:childTnLst>
                                    <p:anim calcmode="lin" valueType="num">
                                      <p:cBhvr additive="base">
                                        <p:cTn id="139" dur="500"/>
                                        <p:tgtEl>
                                          <p:spTgt spid="138"/>
                                        </p:tgtEl>
                                        <p:attrNameLst>
                                          <p:attrName>ppt_x</p:attrName>
                                        </p:attrNameLst>
                                      </p:cBhvr>
                                      <p:tavLst>
                                        <p:tav tm="0">
                                          <p:val>
                                            <p:strVal val="ppt_x"/>
                                          </p:val>
                                        </p:tav>
                                        <p:tav tm="100000">
                                          <p:val>
                                            <p:strVal val="ppt_x"/>
                                          </p:val>
                                        </p:tav>
                                      </p:tavLst>
                                    </p:anim>
                                    <p:anim calcmode="lin" valueType="num">
                                      <p:cBhvr additive="base">
                                        <p:cTn id="140" dur="500"/>
                                        <p:tgtEl>
                                          <p:spTgt spid="138"/>
                                        </p:tgtEl>
                                        <p:attrNameLst>
                                          <p:attrName>ppt_y</p:attrName>
                                        </p:attrNameLst>
                                      </p:cBhvr>
                                      <p:tavLst>
                                        <p:tav tm="0">
                                          <p:val>
                                            <p:strVal val="ppt_y"/>
                                          </p:val>
                                        </p:tav>
                                        <p:tav tm="100000">
                                          <p:val>
                                            <p:strVal val="1+ppt_h/2"/>
                                          </p:val>
                                        </p:tav>
                                      </p:tavLst>
                                    </p:anim>
                                    <p:set>
                                      <p:cBhvr>
                                        <p:cTn id="141" dur="1" fill="hold">
                                          <p:stCondLst>
                                            <p:cond delay="499"/>
                                          </p:stCondLst>
                                        </p:cTn>
                                        <p:tgtEl>
                                          <p:spTgt spid="138"/>
                                        </p:tgtEl>
                                        <p:attrNameLst>
                                          <p:attrName>style.visibility</p:attrName>
                                        </p:attrNameLst>
                                      </p:cBhvr>
                                      <p:to>
                                        <p:strVal val="hidden"/>
                                      </p:to>
                                    </p:set>
                                  </p:childTnLst>
                                </p:cTn>
                              </p:par>
                              <p:par>
                                <p:cTn id="142" presetID="2" presetClass="exit" presetSubtype="4" fill="hold" grpId="0" nodeType="withEffect">
                                  <p:stCondLst>
                                    <p:cond delay="0"/>
                                  </p:stCondLst>
                                  <p:childTnLst>
                                    <p:anim calcmode="lin" valueType="num">
                                      <p:cBhvr additive="base">
                                        <p:cTn id="143" dur="500"/>
                                        <p:tgtEl>
                                          <p:spTgt spid="142"/>
                                        </p:tgtEl>
                                        <p:attrNameLst>
                                          <p:attrName>ppt_x</p:attrName>
                                        </p:attrNameLst>
                                      </p:cBhvr>
                                      <p:tavLst>
                                        <p:tav tm="0">
                                          <p:val>
                                            <p:strVal val="ppt_x"/>
                                          </p:val>
                                        </p:tav>
                                        <p:tav tm="100000">
                                          <p:val>
                                            <p:strVal val="ppt_x"/>
                                          </p:val>
                                        </p:tav>
                                      </p:tavLst>
                                    </p:anim>
                                    <p:anim calcmode="lin" valueType="num">
                                      <p:cBhvr additive="base">
                                        <p:cTn id="144" dur="500"/>
                                        <p:tgtEl>
                                          <p:spTgt spid="142"/>
                                        </p:tgtEl>
                                        <p:attrNameLst>
                                          <p:attrName>ppt_y</p:attrName>
                                        </p:attrNameLst>
                                      </p:cBhvr>
                                      <p:tavLst>
                                        <p:tav tm="0">
                                          <p:val>
                                            <p:strVal val="ppt_y"/>
                                          </p:val>
                                        </p:tav>
                                        <p:tav tm="100000">
                                          <p:val>
                                            <p:strVal val="1+ppt_h/2"/>
                                          </p:val>
                                        </p:tav>
                                      </p:tavLst>
                                    </p:anim>
                                    <p:set>
                                      <p:cBhvr>
                                        <p:cTn id="145" dur="1" fill="hold">
                                          <p:stCondLst>
                                            <p:cond delay="499"/>
                                          </p:stCondLst>
                                        </p:cTn>
                                        <p:tgtEl>
                                          <p:spTgt spid="142"/>
                                        </p:tgtEl>
                                        <p:attrNameLst>
                                          <p:attrName>style.visibility</p:attrName>
                                        </p:attrNameLst>
                                      </p:cBhvr>
                                      <p:to>
                                        <p:strVal val="hidden"/>
                                      </p:to>
                                    </p:set>
                                  </p:childTnLst>
                                </p:cTn>
                              </p:par>
                              <p:par>
                                <p:cTn id="146" presetID="2" presetClass="exit" presetSubtype="4" fill="hold" nodeType="withEffect">
                                  <p:stCondLst>
                                    <p:cond delay="0"/>
                                  </p:stCondLst>
                                  <p:childTnLst>
                                    <p:anim calcmode="lin" valueType="num">
                                      <p:cBhvr additive="base">
                                        <p:cTn id="147" dur="500"/>
                                        <p:tgtEl>
                                          <p:spTgt spid="143"/>
                                        </p:tgtEl>
                                        <p:attrNameLst>
                                          <p:attrName>ppt_x</p:attrName>
                                        </p:attrNameLst>
                                      </p:cBhvr>
                                      <p:tavLst>
                                        <p:tav tm="0">
                                          <p:val>
                                            <p:strVal val="ppt_x"/>
                                          </p:val>
                                        </p:tav>
                                        <p:tav tm="100000">
                                          <p:val>
                                            <p:strVal val="ppt_x"/>
                                          </p:val>
                                        </p:tav>
                                      </p:tavLst>
                                    </p:anim>
                                    <p:anim calcmode="lin" valueType="num">
                                      <p:cBhvr additive="base">
                                        <p:cTn id="148" dur="500"/>
                                        <p:tgtEl>
                                          <p:spTgt spid="143"/>
                                        </p:tgtEl>
                                        <p:attrNameLst>
                                          <p:attrName>ppt_y</p:attrName>
                                        </p:attrNameLst>
                                      </p:cBhvr>
                                      <p:tavLst>
                                        <p:tav tm="0">
                                          <p:val>
                                            <p:strVal val="ppt_y"/>
                                          </p:val>
                                        </p:tav>
                                        <p:tav tm="100000">
                                          <p:val>
                                            <p:strVal val="1+ppt_h/2"/>
                                          </p:val>
                                        </p:tav>
                                      </p:tavLst>
                                    </p:anim>
                                    <p:set>
                                      <p:cBhvr>
                                        <p:cTn id="149" dur="1" fill="hold">
                                          <p:stCondLst>
                                            <p:cond delay="499"/>
                                          </p:stCondLst>
                                        </p:cTn>
                                        <p:tgtEl>
                                          <p:spTgt spid="143"/>
                                        </p:tgtEl>
                                        <p:attrNameLst>
                                          <p:attrName>style.visibility</p:attrName>
                                        </p:attrNameLst>
                                      </p:cBhvr>
                                      <p:to>
                                        <p:strVal val="hidden"/>
                                      </p:to>
                                    </p:set>
                                  </p:childTnLst>
                                </p:cTn>
                              </p:par>
                              <p:par>
                                <p:cTn id="150" presetID="2" presetClass="exit" presetSubtype="4" fill="hold" grpId="0" nodeType="withEffect">
                                  <p:stCondLst>
                                    <p:cond delay="0"/>
                                  </p:stCondLst>
                                  <p:childTnLst>
                                    <p:anim calcmode="lin" valueType="num">
                                      <p:cBhvr additive="base">
                                        <p:cTn id="151" dur="500"/>
                                        <p:tgtEl>
                                          <p:spTgt spid="147"/>
                                        </p:tgtEl>
                                        <p:attrNameLst>
                                          <p:attrName>ppt_x</p:attrName>
                                        </p:attrNameLst>
                                      </p:cBhvr>
                                      <p:tavLst>
                                        <p:tav tm="0">
                                          <p:val>
                                            <p:strVal val="ppt_x"/>
                                          </p:val>
                                        </p:tav>
                                        <p:tav tm="100000">
                                          <p:val>
                                            <p:strVal val="ppt_x"/>
                                          </p:val>
                                        </p:tav>
                                      </p:tavLst>
                                    </p:anim>
                                    <p:anim calcmode="lin" valueType="num">
                                      <p:cBhvr additive="base">
                                        <p:cTn id="152" dur="500"/>
                                        <p:tgtEl>
                                          <p:spTgt spid="147"/>
                                        </p:tgtEl>
                                        <p:attrNameLst>
                                          <p:attrName>ppt_y</p:attrName>
                                        </p:attrNameLst>
                                      </p:cBhvr>
                                      <p:tavLst>
                                        <p:tav tm="0">
                                          <p:val>
                                            <p:strVal val="ppt_y"/>
                                          </p:val>
                                        </p:tav>
                                        <p:tav tm="100000">
                                          <p:val>
                                            <p:strVal val="1+ppt_h/2"/>
                                          </p:val>
                                        </p:tav>
                                      </p:tavLst>
                                    </p:anim>
                                    <p:set>
                                      <p:cBhvr>
                                        <p:cTn id="153" dur="1" fill="hold">
                                          <p:stCondLst>
                                            <p:cond delay="499"/>
                                          </p:stCondLst>
                                        </p:cTn>
                                        <p:tgtEl>
                                          <p:spTgt spid="147"/>
                                        </p:tgtEl>
                                        <p:attrNameLst>
                                          <p:attrName>style.visibility</p:attrName>
                                        </p:attrNameLst>
                                      </p:cBhvr>
                                      <p:to>
                                        <p:strVal val="hidden"/>
                                      </p:to>
                                    </p:set>
                                  </p:childTnLst>
                                </p:cTn>
                              </p:par>
                              <p:par>
                                <p:cTn id="154" presetID="2" presetClass="exit" presetSubtype="4" fill="hold" grpId="0" nodeType="withEffect">
                                  <p:stCondLst>
                                    <p:cond delay="0"/>
                                  </p:stCondLst>
                                  <p:childTnLst>
                                    <p:anim calcmode="lin" valueType="num">
                                      <p:cBhvr additive="base">
                                        <p:cTn id="155" dur="500"/>
                                        <p:tgtEl>
                                          <p:spTgt spid="155"/>
                                        </p:tgtEl>
                                        <p:attrNameLst>
                                          <p:attrName>ppt_x</p:attrName>
                                        </p:attrNameLst>
                                      </p:cBhvr>
                                      <p:tavLst>
                                        <p:tav tm="0">
                                          <p:val>
                                            <p:strVal val="ppt_x"/>
                                          </p:val>
                                        </p:tav>
                                        <p:tav tm="100000">
                                          <p:val>
                                            <p:strVal val="ppt_x"/>
                                          </p:val>
                                        </p:tav>
                                      </p:tavLst>
                                    </p:anim>
                                    <p:anim calcmode="lin" valueType="num">
                                      <p:cBhvr additive="base">
                                        <p:cTn id="156" dur="500"/>
                                        <p:tgtEl>
                                          <p:spTgt spid="155"/>
                                        </p:tgtEl>
                                        <p:attrNameLst>
                                          <p:attrName>ppt_y</p:attrName>
                                        </p:attrNameLst>
                                      </p:cBhvr>
                                      <p:tavLst>
                                        <p:tav tm="0">
                                          <p:val>
                                            <p:strVal val="ppt_y"/>
                                          </p:val>
                                        </p:tav>
                                        <p:tav tm="100000">
                                          <p:val>
                                            <p:strVal val="1+ppt_h/2"/>
                                          </p:val>
                                        </p:tav>
                                      </p:tavLst>
                                    </p:anim>
                                    <p:set>
                                      <p:cBhvr>
                                        <p:cTn id="157" dur="1" fill="hold">
                                          <p:stCondLst>
                                            <p:cond delay="499"/>
                                          </p:stCondLst>
                                        </p:cTn>
                                        <p:tgtEl>
                                          <p:spTgt spid="155"/>
                                        </p:tgtEl>
                                        <p:attrNameLst>
                                          <p:attrName>style.visibility</p:attrName>
                                        </p:attrNameLst>
                                      </p:cBhvr>
                                      <p:to>
                                        <p:strVal val="hidden"/>
                                      </p:to>
                                    </p:set>
                                  </p:childTnLst>
                                </p:cTn>
                              </p:par>
                              <p:par>
                                <p:cTn id="158" presetID="2" presetClass="exit" presetSubtype="4" fill="hold" nodeType="withEffect">
                                  <p:stCondLst>
                                    <p:cond delay="0"/>
                                  </p:stCondLst>
                                  <p:childTnLst>
                                    <p:anim calcmode="lin" valueType="num">
                                      <p:cBhvr additive="base">
                                        <p:cTn id="159" dur="500"/>
                                        <p:tgtEl>
                                          <p:spTgt spid="156"/>
                                        </p:tgtEl>
                                        <p:attrNameLst>
                                          <p:attrName>ppt_x</p:attrName>
                                        </p:attrNameLst>
                                      </p:cBhvr>
                                      <p:tavLst>
                                        <p:tav tm="0">
                                          <p:val>
                                            <p:strVal val="ppt_x"/>
                                          </p:val>
                                        </p:tav>
                                        <p:tav tm="100000">
                                          <p:val>
                                            <p:strVal val="ppt_x"/>
                                          </p:val>
                                        </p:tav>
                                      </p:tavLst>
                                    </p:anim>
                                    <p:anim calcmode="lin" valueType="num">
                                      <p:cBhvr additive="base">
                                        <p:cTn id="160" dur="500"/>
                                        <p:tgtEl>
                                          <p:spTgt spid="156"/>
                                        </p:tgtEl>
                                        <p:attrNameLst>
                                          <p:attrName>ppt_y</p:attrName>
                                        </p:attrNameLst>
                                      </p:cBhvr>
                                      <p:tavLst>
                                        <p:tav tm="0">
                                          <p:val>
                                            <p:strVal val="ppt_y"/>
                                          </p:val>
                                        </p:tav>
                                        <p:tav tm="100000">
                                          <p:val>
                                            <p:strVal val="1+ppt_h/2"/>
                                          </p:val>
                                        </p:tav>
                                      </p:tavLst>
                                    </p:anim>
                                    <p:set>
                                      <p:cBhvr>
                                        <p:cTn id="161" dur="1" fill="hold">
                                          <p:stCondLst>
                                            <p:cond delay="499"/>
                                          </p:stCondLst>
                                        </p:cTn>
                                        <p:tgtEl>
                                          <p:spTgt spid="156"/>
                                        </p:tgtEl>
                                        <p:attrNameLst>
                                          <p:attrName>style.visibility</p:attrName>
                                        </p:attrNameLst>
                                      </p:cBhvr>
                                      <p:to>
                                        <p:strVal val="hidden"/>
                                      </p:to>
                                    </p:set>
                                  </p:childTnLst>
                                </p:cTn>
                              </p:par>
                              <p:par>
                                <p:cTn id="162" presetID="2" presetClass="exit" presetSubtype="4" fill="hold" nodeType="withEffect">
                                  <p:stCondLst>
                                    <p:cond delay="0"/>
                                  </p:stCondLst>
                                  <p:childTnLst>
                                    <p:anim calcmode="lin" valueType="num">
                                      <p:cBhvr additive="base">
                                        <p:cTn id="163" dur="500"/>
                                        <p:tgtEl>
                                          <p:spTgt spid="161"/>
                                        </p:tgtEl>
                                        <p:attrNameLst>
                                          <p:attrName>ppt_x</p:attrName>
                                        </p:attrNameLst>
                                      </p:cBhvr>
                                      <p:tavLst>
                                        <p:tav tm="0">
                                          <p:val>
                                            <p:strVal val="ppt_x"/>
                                          </p:val>
                                        </p:tav>
                                        <p:tav tm="100000">
                                          <p:val>
                                            <p:strVal val="ppt_x"/>
                                          </p:val>
                                        </p:tav>
                                      </p:tavLst>
                                    </p:anim>
                                    <p:anim calcmode="lin" valueType="num">
                                      <p:cBhvr additive="base">
                                        <p:cTn id="164" dur="500"/>
                                        <p:tgtEl>
                                          <p:spTgt spid="161"/>
                                        </p:tgtEl>
                                        <p:attrNameLst>
                                          <p:attrName>ppt_y</p:attrName>
                                        </p:attrNameLst>
                                      </p:cBhvr>
                                      <p:tavLst>
                                        <p:tav tm="0">
                                          <p:val>
                                            <p:strVal val="ppt_y"/>
                                          </p:val>
                                        </p:tav>
                                        <p:tav tm="100000">
                                          <p:val>
                                            <p:strVal val="1+ppt_h/2"/>
                                          </p:val>
                                        </p:tav>
                                      </p:tavLst>
                                    </p:anim>
                                    <p:set>
                                      <p:cBhvr>
                                        <p:cTn id="165" dur="1" fill="hold">
                                          <p:stCondLst>
                                            <p:cond delay="499"/>
                                          </p:stCondLst>
                                        </p:cTn>
                                        <p:tgtEl>
                                          <p:spTgt spid="161"/>
                                        </p:tgtEl>
                                        <p:attrNameLst>
                                          <p:attrName>style.visibility</p:attrName>
                                        </p:attrNameLst>
                                      </p:cBhvr>
                                      <p:to>
                                        <p:strVal val="hidden"/>
                                      </p:to>
                                    </p:set>
                                  </p:childTnLst>
                                </p:cTn>
                              </p:par>
                              <p:par>
                                <p:cTn id="166" presetID="2" presetClass="exit" presetSubtype="4" fill="hold" grpId="0" nodeType="withEffect">
                                  <p:stCondLst>
                                    <p:cond delay="0"/>
                                  </p:stCondLst>
                                  <p:childTnLst>
                                    <p:anim calcmode="lin" valueType="num">
                                      <p:cBhvr additive="base">
                                        <p:cTn id="167" dur="500"/>
                                        <p:tgtEl>
                                          <p:spTgt spid="164"/>
                                        </p:tgtEl>
                                        <p:attrNameLst>
                                          <p:attrName>ppt_x</p:attrName>
                                        </p:attrNameLst>
                                      </p:cBhvr>
                                      <p:tavLst>
                                        <p:tav tm="0">
                                          <p:val>
                                            <p:strVal val="ppt_x"/>
                                          </p:val>
                                        </p:tav>
                                        <p:tav tm="100000">
                                          <p:val>
                                            <p:strVal val="ppt_x"/>
                                          </p:val>
                                        </p:tav>
                                      </p:tavLst>
                                    </p:anim>
                                    <p:anim calcmode="lin" valueType="num">
                                      <p:cBhvr additive="base">
                                        <p:cTn id="168" dur="500"/>
                                        <p:tgtEl>
                                          <p:spTgt spid="164"/>
                                        </p:tgtEl>
                                        <p:attrNameLst>
                                          <p:attrName>ppt_y</p:attrName>
                                        </p:attrNameLst>
                                      </p:cBhvr>
                                      <p:tavLst>
                                        <p:tav tm="0">
                                          <p:val>
                                            <p:strVal val="ppt_y"/>
                                          </p:val>
                                        </p:tav>
                                        <p:tav tm="100000">
                                          <p:val>
                                            <p:strVal val="1+ppt_h/2"/>
                                          </p:val>
                                        </p:tav>
                                      </p:tavLst>
                                    </p:anim>
                                    <p:set>
                                      <p:cBhvr>
                                        <p:cTn id="169" dur="1" fill="hold">
                                          <p:stCondLst>
                                            <p:cond delay="499"/>
                                          </p:stCondLst>
                                        </p:cTn>
                                        <p:tgtEl>
                                          <p:spTgt spid="164"/>
                                        </p:tgtEl>
                                        <p:attrNameLst>
                                          <p:attrName>style.visibility</p:attrName>
                                        </p:attrNameLst>
                                      </p:cBhvr>
                                      <p:to>
                                        <p:strVal val="hidden"/>
                                      </p:to>
                                    </p:set>
                                  </p:childTnLst>
                                </p:cTn>
                              </p:par>
                              <p:par>
                                <p:cTn id="170" presetID="2" presetClass="exit" presetSubtype="4" fill="hold" grpId="0" nodeType="withEffect">
                                  <p:stCondLst>
                                    <p:cond delay="0"/>
                                  </p:stCondLst>
                                  <p:childTnLst>
                                    <p:anim calcmode="lin" valueType="num">
                                      <p:cBhvr additive="base">
                                        <p:cTn id="171" dur="500"/>
                                        <p:tgtEl>
                                          <p:spTgt spid="165"/>
                                        </p:tgtEl>
                                        <p:attrNameLst>
                                          <p:attrName>ppt_x</p:attrName>
                                        </p:attrNameLst>
                                      </p:cBhvr>
                                      <p:tavLst>
                                        <p:tav tm="0">
                                          <p:val>
                                            <p:strVal val="ppt_x"/>
                                          </p:val>
                                        </p:tav>
                                        <p:tav tm="100000">
                                          <p:val>
                                            <p:strVal val="ppt_x"/>
                                          </p:val>
                                        </p:tav>
                                      </p:tavLst>
                                    </p:anim>
                                    <p:anim calcmode="lin" valueType="num">
                                      <p:cBhvr additive="base">
                                        <p:cTn id="172" dur="500"/>
                                        <p:tgtEl>
                                          <p:spTgt spid="165"/>
                                        </p:tgtEl>
                                        <p:attrNameLst>
                                          <p:attrName>ppt_y</p:attrName>
                                        </p:attrNameLst>
                                      </p:cBhvr>
                                      <p:tavLst>
                                        <p:tav tm="0">
                                          <p:val>
                                            <p:strVal val="ppt_y"/>
                                          </p:val>
                                        </p:tav>
                                        <p:tav tm="100000">
                                          <p:val>
                                            <p:strVal val="1+ppt_h/2"/>
                                          </p:val>
                                        </p:tav>
                                      </p:tavLst>
                                    </p:anim>
                                    <p:set>
                                      <p:cBhvr>
                                        <p:cTn id="173" dur="1" fill="hold">
                                          <p:stCondLst>
                                            <p:cond delay="499"/>
                                          </p:stCondLst>
                                        </p:cTn>
                                        <p:tgtEl>
                                          <p:spTgt spid="165"/>
                                        </p:tgtEl>
                                        <p:attrNameLst>
                                          <p:attrName>style.visibility</p:attrName>
                                        </p:attrNameLst>
                                      </p:cBhvr>
                                      <p:to>
                                        <p:strVal val="hidden"/>
                                      </p:to>
                                    </p:set>
                                  </p:childTnLst>
                                </p:cTn>
                              </p:par>
                              <p:par>
                                <p:cTn id="174" presetID="2" presetClass="exit" presetSubtype="4" fill="hold" nodeType="withEffect">
                                  <p:stCondLst>
                                    <p:cond delay="0"/>
                                  </p:stCondLst>
                                  <p:childTnLst>
                                    <p:anim calcmode="lin" valueType="num">
                                      <p:cBhvr additive="base">
                                        <p:cTn id="175" dur="500"/>
                                        <p:tgtEl>
                                          <p:spTgt spid="166"/>
                                        </p:tgtEl>
                                        <p:attrNameLst>
                                          <p:attrName>ppt_x</p:attrName>
                                        </p:attrNameLst>
                                      </p:cBhvr>
                                      <p:tavLst>
                                        <p:tav tm="0">
                                          <p:val>
                                            <p:strVal val="ppt_x"/>
                                          </p:val>
                                        </p:tav>
                                        <p:tav tm="100000">
                                          <p:val>
                                            <p:strVal val="ppt_x"/>
                                          </p:val>
                                        </p:tav>
                                      </p:tavLst>
                                    </p:anim>
                                    <p:anim calcmode="lin" valueType="num">
                                      <p:cBhvr additive="base">
                                        <p:cTn id="176" dur="500"/>
                                        <p:tgtEl>
                                          <p:spTgt spid="166"/>
                                        </p:tgtEl>
                                        <p:attrNameLst>
                                          <p:attrName>ppt_y</p:attrName>
                                        </p:attrNameLst>
                                      </p:cBhvr>
                                      <p:tavLst>
                                        <p:tav tm="0">
                                          <p:val>
                                            <p:strVal val="ppt_y"/>
                                          </p:val>
                                        </p:tav>
                                        <p:tav tm="100000">
                                          <p:val>
                                            <p:strVal val="1+ppt_h/2"/>
                                          </p:val>
                                        </p:tav>
                                      </p:tavLst>
                                    </p:anim>
                                    <p:set>
                                      <p:cBhvr>
                                        <p:cTn id="177" dur="1" fill="hold">
                                          <p:stCondLst>
                                            <p:cond delay="499"/>
                                          </p:stCondLst>
                                        </p:cTn>
                                        <p:tgtEl>
                                          <p:spTgt spid="166"/>
                                        </p:tgtEl>
                                        <p:attrNameLst>
                                          <p:attrName>style.visibility</p:attrName>
                                        </p:attrNameLst>
                                      </p:cBhvr>
                                      <p:to>
                                        <p:strVal val="hidden"/>
                                      </p:to>
                                    </p:set>
                                  </p:childTnLst>
                                </p:cTn>
                              </p:par>
                              <p:par>
                                <p:cTn id="178" presetID="2" presetClass="exit" presetSubtype="4" fill="hold" grpId="0" nodeType="withEffect">
                                  <p:stCondLst>
                                    <p:cond delay="0"/>
                                  </p:stCondLst>
                                  <p:childTnLst>
                                    <p:anim calcmode="lin" valueType="num">
                                      <p:cBhvr additive="base">
                                        <p:cTn id="179" dur="500"/>
                                        <p:tgtEl>
                                          <p:spTgt spid="172"/>
                                        </p:tgtEl>
                                        <p:attrNameLst>
                                          <p:attrName>ppt_x</p:attrName>
                                        </p:attrNameLst>
                                      </p:cBhvr>
                                      <p:tavLst>
                                        <p:tav tm="0">
                                          <p:val>
                                            <p:strVal val="ppt_x"/>
                                          </p:val>
                                        </p:tav>
                                        <p:tav tm="100000">
                                          <p:val>
                                            <p:strVal val="ppt_x"/>
                                          </p:val>
                                        </p:tav>
                                      </p:tavLst>
                                    </p:anim>
                                    <p:anim calcmode="lin" valueType="num">
                                      <p:cBhvr additive="base">
                                        <p:cTn id="180" dur="500"/>
                                        <p:tgtEl>
                                          <p:spTgt spid="172"/>
                                        </p:tgtEl>
                                        <p:attrNameLst>
                                          <p:attrName>ppt_y</p:attrName>
                                        </p:attrNameLst>
                                      </p:cBhvr>
                                      <p:tavLst>
                                        <p:tav tm="0">
                                          <p:val>
                                            <p:strVal val="ppt_y"/>
                                          </p:val>
                                        </p:tav>
                                        <p:tav tm="100000">
                                          <p:val>
                                            <p:strVal val="1+ppt_h/2"/>
                                          </p:val>
                                        </p:tav>
                                      </p:tavLst>
                                    </p:anim>
                                    <p:set>
                                      <p:cBhvr>
                                        <p:cTn id="181" dur="1" fill="hold">
                                          <p:stCondLst>
                                            <p:cond delay="499"/>
                                          </p:stCondLst>
                                        </p:cTn>
                                        <p:tgtEl>
                                          <p:spTgt spid="172"/>
                                        </p:tgtEl>
                                        <p:attrNameLst>
                                          <p:attrName>style.visibility</p:attrName>
                                        </p:attrNameLst>
                                      </p:cBhvr>
                                      <p:to>
                                        <p:strVal val="hidden"/>
                                      </p:to>
                                    </p:set>
                                  </p:childTnLst>
                                </p:cTn>
                              </p:par>
                              <p:par>
                                <p:cTn id="182" presetID="2" presetClass="exit" presetSubtype="4" fill="hold" nodeType="withEffect">
                                  <p:stCondLst>
                                    <p:cond delay="0"/>
                                  </p:stCondLst>
                                  <p:childTnLst>
                                    <p:anim calcmode="lin" valueType="num">
                                      <p:cBhvr additive="base">
                                        <p:cTn id="183" dur="500"/>
                                        <p:tgtEl>
                                          <p:spTgt spid="173"/>
                                        </p:tgtEl>
                                        <p:attrNameLst>
                                          <p:attrName>ppt_x</p:attrName>
                                        </p:attrNameLst>
                                      </p:cBhvr>
                                      <p:tavLst>
                                        <p:tav tm="0">
                                          <p:val>
                                            <p:strVal val="ppt_x"/>
                                          </p:val>
                                        </p:tav>
                                        <p:tav tm="100000">
                                          <p:val>
                                            <p:strVal val="ppt_x"/>
                                          </p:val>
                                        </p:tav>
                                      </p:tavLst>
                                    </p:anim>
                                    <p:anim calcmode="lin" valueType="num">
                                      <p:cBhvr additive="base">
                                        <p:cTn id="184" dur="500"/>
                                        <p:tgtEl>
                                          <p:spTgt spid="173"/>
                                        </p:tgtEl>
                                        <p:attrNameLst>
                                          <p:attrName>ppt_y</p:attrName>
                                        </p:attrNameLst>
                                      </p:cBhvr>
                                      <p:tavLst>
                                        <p:tav tm="0">
                                          <p:val>
                                            <p:strVal val="ppt_y"/>
                                          </p:val>
                                        </p:tav>
                                        <p:tav tm="100000">
                                          <p:val>
                                            <p:strVal val="1+ppt_h/2"/>
                                          </p:val>
                                        </p:tav>
                                      </p:tavLst>
                                    </p:anim>
                                    <p:set>
                                      <p:cBhvr>
                                        <p:cTn id="185" dur="1" fill="hold">
                                          <p:stCondLst>
                                            <p:cond delay="499"/>
                                          </p:stCondLst>
                                        </p:cTn>
                                        <p:tgtEl>
                                          <p:spTgt spid="173"/>
                                        </p:tgtEl>
                                        <p:attrNameLst>
                                          <p:attrName>style.visibility</p:attrName>
                                        </p:attrNameLst>
                                      </p:cBhvr>
                                      <p:to>
                                        <p:strVal val="hidden"/>
                                      </p:to>
                                    </p:set>
                                  </p:childTnLst>
                                </p:cTn>
                              </p:par>
                              <p:par>
                                <p:cTn id="186" presetID="2" presetClass="exit" presetSubtype="4" fill="hold" grpId="0" nodeType="withEffect">
                                  <p:stCondLst>
                                    <p:cond delay="0"/>
                                  </p:stCondLst>
                                  <p:childTnLst>
                                    <p:anim calcmode="lin" valueType="num">
                                      <p:cBhvr additive="base">
                                        <p:cTn id="187" dur="500"/>
                                        <p:tgtEl>
                                          <p:spTgt spid="176"/>
                                        </p:tgtEl>
                                        <p:attrNameLst>
                                          <p:attrName>ppt_x</p:attrName>
                                        </p:attrNameLst>
                                      </p:cBhvr>
                                      <p:tavLst>
                                        <p:tav tm="0">
                                          <p:val>
                                            <p:strVal val="ppt_x"/>
                                          </p:val>
                                        </p:tav>
                                        <p:tav tm="100000">
                                          <p:val>
                                            <p:strVal val="ppt_x"/>
                                          </p:val>
                                        </p:tav>
                                      </p:tavLst>
                                    </p:anim>
                                    <p:anim calcmode="lin" valueType="num">
                                      <p:cBhvr additive="base">
                                        <p:cTn id="188" dur="500"/>
                                        <p:tgtEl>
                                          <p:spTgt spid="176"/>
                                        </p:tgtEl>
                                        <p:attrNameLst>
                                          <p:attrName>ppt_y</p:attrName>
                                        </p:attrNameLst>
                                      </p:cBhvr>
                                      <p:tavLst>
                                        <p:tav tm="0">
                                          <p:val>
                                            <p:strVal val="ppt_y"/>
                                          </p:val>
                                        </p:tav>
                                        <p:tav tm="100000">
                                          <p:val>
                                            <p:strVal val="1+ppt_h/2"/>
                                          </p:val>
                                        </p:tav>
                                      </p:tavLst>
                                    </p:anim>
                                    <p:set>
                                      <p:cBhvr>
                                        <p:cTn id="189" dur="1" fill="hold">
                                          <p:stCondLst>
                                            <p:cond delay="499"/>
                                          </p:stCondLst>
                                        </p:cTn>
                                        <p:tgtEl>
                                          <p:spTgt spid="176"/>
                                        </p:tgtEl>
                                        <p:attrNameLst>
                                          <p:attrName>style.visibility</p:attrName>
                                        </p:attrNameLst>
                                      </p:cBhvr>
                                      <p:to>
                                        <p:strVal val="hidden"/>
                                      </p:to>
                                    </p:set>
                                  </p:childTnLst>
                                </p:cTn>
                              </p:par>
                              <p:par>
                                <p:cTn id="190" presetID="2" presetClass="exit" presetSubtype="4" fill="hold" nodeType="withEffect">
                                  <p:stCondLst>
                                    <p:cond delay="0"/>
                                  </p:stCondLst>
                                  <p:childTnLst>
                                    <p:anim calcmode="lin" valueType="num">
                                      <p:cBhvr additive="base">
                                        <p:cTn id="191" dur="500"/>
                                        <p:tgtEl>
                                          <p:spTgt spid="177"/>
                                        </p:tgtEl>
                                        <p:attrNameLst>
                                          <p:attrName>ppt_x</p:attrName>
                                        </p:attrNameLst>
                                      </p:cBhvr>
                                      <p:tavLst>
                                        <p:tav tm="0">
                                          <p:val>
                                            <p:strVal val="ppt_x"/>
                                          </p:val>
                                        </p:tav>
                                        <p:tav tm="100000">
                                          <p:val>
                                            <p:strVal val="ppt_x"/>
                                          </p:val>
                                        </p:tav>
                                      </p:tavLst>
                                    </p:anim>
                                    <p:anim calcmode="lin" valueType="num">
                                      <p:cBhvr additive="base">
                                        <p:cTn id="192" dur="500"/>
                                        <p:tgtEl>
                                          <p:spTgt spid="177"/>
                                        </p:tgtEl>
                                        <p:attrNameLst>
                                          <p:attrName>ppt_y</p:attrName>
                                        </p:attrNameLst>
                                      </p:cBhvr>
                                      <p:tavLst>
                                        <p:tav tm="0">
                                          <p:val>
                                            <p:strVal val="ppt_y"/>
                                          </p:val>
                                        </p:tav>
                                        <p:tav tm="100000">
                                          <p:val>
                                            <p:strVal val="1+ppt_h/2"/>
                                          </p:val>
                                        </p:tav>
                                      </p:tavLst>
                                    </p:anim>
                                    <p:set>
                                      <p:cBhvr>
                                        <p:cTn id="193" dur="1" fill="hold">
                                          <p:stCondLst>
                                            <p:cond delay="499"/>
                                          </p:stCondLst>
                                        </p:cTn>
                                        <p:tgtEl>
                                          <p:spTgt spid="177"/>
                                        </p:tgtEl>
                                        <p:attrNameLst>
                                          <p:attrName>style.visibility</p:attrName>
                                        </p:attrNameLst>
                                      </p:cBhvr>
                                      <p:to>
                                        <p:strVal val="hidden"/>
                                      </p:to>
                                    </p:set>
                                  </p:childTnLst>
                                </p:cTn>
                              </p:par>
                              <p:par>
                                <p:cTn id="194" presetID="2" presetClass="exit" presetSubtype="4" fill="hold" grpId="0" nodeType="withEffect">
                                  <p:stCondLst>
                                    <p:cond delay="0"/>
                                  </p:stCondLst>
                                  <p:childTnLst>
                                    <p:anim calcmode="lin" valueType="num">
                                      <p:cBhvr additive="base">
                                        <p:cTn id="195" dur="500"/>
                                        <p:tgtEl>
                                          <p:spTgt spid="181"/>
                                        </p:tgtEl>
                                        <p:attrNameLst>
                                          <p:attrName>ppt_x</p:attrName>
                                        </p:attrNameLst>
                                      </p:cBhvr>
                                      <p:tavLst>
                                        <p:tav tm="0">
                                          <p:val>
                                            <p:strVal val="ppt_x"/>
                                          </p:val>
                                        </p:tav>
                                        <p:tav tm="100000">
                                          <p:val>
                                            <p:strVal val="ppt_x"/>
                                          </p:val>
                                        </p:tav>
                                      </p:tavLst>
                                    </p:anim>
                                    <p:anim calcmode="lin" valueType="num">
                                      <p:cBhvr additive="base">
                                        <p:cTn id="196" dur="500"/>
                                        <p:tgtEl>
                                          <p:spTgt spid="181"/>
                                        </p:tgtEl>
                                        <p:attrNameLst>
                                          <p:attrName>ppt_y</p:attrName>
                                        </p:attrNameLst>
                                      </p:cBhvr>
                                      <p:tavLst>
                                        <p:tav tm="0">
                                          <p:val>
                                            <p:strVal val="ppt_y"/>
                                          </p:val>
                                        </p:tav>
                                        <p:tav tm="100000">
                                          <p:val>
                                            <p:strVal val="1+ppt_h/2"/>
                                          </p:val>
                                        </p:tav>
                                      </p:tavLst>
                                    </p:anim>
                                    <p:set>
                                      <p:cBhvr>
                                        <p:cTn id="197" dur="1" fill="hold">
                                          <p:stCondLst>
                                            <p:cond delay="499"/>
                                          </p:stCondLst>
                                        </p:cTn>
                                        <p:tgtEl>
                                          <p:spTgt spid="181"/>
                                        </p:tgtEl>
                                        <p:attrNameLst>
                                          <p:attrName>style.visibility</p:attrName>
                                        </p:attrNameLst>
                                      </p:cBhvr>
                                      <p:to>
                                        <p:strVal val="hidden"/>
                                      </p:to>
                                    </p:set>
                                  </p:childTnLst>
                                </p:cTn>
                              </p:par>
                              <p:par>
                                <p:cTn id="198" presetID="2" presetClass="exit" presetSubtype="4" fill="hold" nodeType="withEffect">
                                  <p:stCondLst>
                                    <p:cond delay="0"/>
                                  </p:stCondLst>
                                  <p:childTnLst>
                                    <p:anim calcmode="lin" valueType="num">
                                      <p:cBhvr additive="base">
                                        <p:cTn id="199" dur="500"/>
                                        <p:tgtEl>
                                          <p:spTgt spid="182"/>
                                        </p:tgtEl>
                                        <p:attrNameLst>
                                          <p:attrName>ppt_x</p:attrName>
                                        </p:attrNameLst>
                                      </p:cBhvr>
                                      <p:tavLst>
                                        <p:tav tm="0">
                                          <p:val>
                                            <p:strVal val="ppt_x"/>
                                          </p:val>
                                        </p:tav>
                                        <p:tav tm="100000">
                                          <p:val>
                                            <p:strVal val="ppt_x"/>
                                          </p:val>
                                        </p:tav>
                                      </p:tavLst>
                                    </p:anim>
                                    <p:anim calcmode="lin" valueType="num">
                                      <p:cBhvr additive="base">
                                        <p:cTn id="200" dur="500"/>
                                        <p:tgtEl>
                                          <p:spTgt spid="182"/>
                                        </p:tgtEl>
                                        <p:attrNameLst>
                                          <p:attrName>ppt_y</p:attrName>
                                        </p:attrNameLst>
                                      </p:cBhvr>
                                      <p:tavLst>
                                        <p:tav tm="0">
                                          <p:val>
                                            <p:strVal val="ppt_y"/>
                                          </p:val>
                                        </p:tav>
                                        <p:tav tm="100000">
                                          <p:val>
                                            <p:strVal val="1+ppt_h/2"/>
                                          </p:val>
                                        </p:tav>
                                      </p:tavLst>
                                    </p:anim>
                                    <p:set>
                                      <p:cBhvr>
                                        <p:cTn id="201" dur="1" fill="hold">
                                          <p:stCondLst>
                                            <p:cond delay="499"/>
                                          </p:stCondLst>
                                        </p:cTn>
                                        <p:tgtEl>
                                          <p:spTgt spid="182"/>
                                        </p:tgtEl>
                                        <p:attrNameLst>
                                          <p:attrName>style.visibility</p:attrName>
                                        </p:attrNameLst>
                                      </p:cBhvr>
                                      <p:to>
                                        <p:strVal val="hidden"/>
                                      </p:to>
                                    </p:set>
                                  </p:childTnLst>
                                </p:cTn>
                              </p:par>
                              <p:par>
                                <p:cTn id="202" presetID="2" presetClass="exit" presetSubtype="4" fill="hold" grpId="0" nodeType="withEffect">
                                  <p:stCondLst>
                                    <p:cond delay="0"/>
                                  </p:stCondLst>
                                  <p:childTnLst>
                                    <p:anim calcmode="lin" valueType="num">
                                      <p:cBhvr additive="base">
                                        <p:cTn id="203" dur="500"/>
                                        <p:tgtEl>
                                          <p:spTgt spid="185"/>
                                        </p:tgtEl>
                                        <p:attrNameLst>
                                          <p:attrName>ppt_x</p:attrName>
                                        </p:attrNameLst>
                                      </p:cBhvr>
                                      <p:tavLst>
                                        <p:tav tm="0">
                                          <p:val>
                                            <p:strVal val="ppt_x"/>
                                          </p:val>
                                        </p:tav>
                                        <p:tav tm="100000">
                                          <p:val>
                                            <p:strVal val="ppt_x"/>
                                          </p:val>
                                        </p:tav>
                                      </p:tavLst>
                                    </p:anim>
                                    <p:anim calcmode="lin" valueType="num">
                                      <p:cBhvr additive="base">
                                        <p:cTn id="204" dur="500"/>
                                        <p:tgtEl>
                                          <p:spTgt spid="185"/>
                                        </p:tgtEl>
                                        <p:attrNameLst>
                                          <p:attrName>ppt_y</p:attrName>
                                        </p:attrNameLst>
                                      </p:cBhvr>
                                      <p:tavLst>
                                        <p:tav tm="0">
                                          <p:val>
                                            <p:strVal val="ppt_y"/>
                                          </p:val>
                                        </p:tav>
                                        <p:tav tm="100000">
                                          <p:val>
                                            <p:strVal val="1+ppt_h/2"/>
                                          </p:val>
                                        </p:tav>
                                      </p:tavLst>
                                    </p:anim>
                                    <p:set>
                                      <p:cBhvr>
                                        <p:cTn id="205" dur="1" fill="hold">
                                          <p:stCondLst>
                                            <p:cond delay="499"/>
                                          </p:stCondLst>
                                        </p:cTn>
                                        <p:tgtEl>
                                          <p:spTgt spid="185"/>
                                        </p:tgtEl>
                                        <p:attrNameLst>
                                          <p:attrName>style.visibility</p:attrName>
                                        </p:attrNameLst>
                                      </p:cBhvr>
                                      <p:to>
                                        <p:strVal val="hidden"/>
                                      </p:to>
                                    </p:set>
                                  </p:childTnLst>
                                </p:cTn>
                              </p:par>
                              <p:par>
                                <p:cTn id="206" presetID="2" presetClass="exit" presetSubtype="4" fill="hold" nodeType="withEffect">
                                  <p:stCondLst>
                                    <p:cond delay="0"/>
                                  </p:stCondLst>
                                  <p:childTnLst>
                                    <p:anim calcmode="lin" valueType="num">
                                      <p:cBhvr additive="base">
                                        <p:cTn id="207" dur="500"/>
                                        <p:tgtEl>
                                          <p:spTgt spid="186"/>
                                        </p:tgtEl>
                                        <p:attrNameLst>
                                          <p:attrName>ppt_x</p:attrName>
                                        </p:attrNameLst>
                                      </p:cBhvr>
                                      <p:tavLst>
                                        <p:tav tm="0">
                                          <p:val>
                                            <p:strVal val="ppt_x"/>
                                          </p:val>
                                        </p:tav>
                                        <p:tav tm="100000">
                                          <p:val>
                                            <p:strVal val="ppt_x"/>
                                          </p:val>
                                        </p:tav>
                                      </p:tavLst>
                                    </p:anim>
                                    <p:anim calcmode="lin" valueType="num">
                                      <p:cBhvr additive="base">
                                        <p:cTn id="208" dur="500"/>
                                        <p:tgtEl>
                                          <p:spTgt spid="186"/>
                                        </p:tgtEl>
                                        <p:attrNameLst>
                                          <p:attrName>ppt_y</p:attrName>
                                        </p:attrNameLst>
                                      </p:cBhvr>
                                      <p:tavLst>
                                        <p:tav tm="0">
                                          <p:val>
                                            <p:strVal val="ppt_y"/>
                                          </p:val>
                                        </p:tav>
                                        <p:tav tm="100000">
                                          <p:val>
                                            <p:strVal val="1+ppt_h/2"/>
                                          </p:val>
                                        </p:tav>
                                      </p:tavLst>
                                    </p:anim>
                                    <p:set>
                                      <p:cBhvr>
                                        <p:cTn id="209" dur="1" fill="hold">
                                          <p:stCondLst>
                                            <p:cond delay="499"/>
                                          </p:stCondLst>
                                        </p:cTn>
                                        <p:tgtEl>
                                          <p:spTgt spid="186"/>
                                        </p:tgtEl>
                                        <p:attrNameLst>
                                          <p:attrName>style.visibility</p:attrName>
                                        </p:attrNameLst>
                                      </p:cBhvr>
                                      <p:to>
                                        <p:strVal val="hidden"/>
                                      </p:to>
                                    </p:set>
                                  </p:childTnLst>
                                </p:cTn>
                              </p:par>
                              <p:par>
                                <p:cTn id="210" presetID="2" presetClass="exit" presetSubtype="4" fill="hold" grpId="0" nodeType="withEffect">
                                  <p:stCondLst>
                                    <p:cond delay="0"/>
                                  </p:stCondLst>
                                  <p:childTnLst>
                                    <p:anim calcmode="lin" valueType="num">
                                      <p:cBhvr additive="base">
                                        <p:cTn id="211" dur="500"/>
                                        <p:tgtEl>
                                          <p:spTgt spid="88"/>
                                        </p:tgtEl>
                                        <p:attrNameLst>
                                          <p:attrName>ppt_x</p:attrName>
                                        </p:attrNameLst>
                                      </p:cBhvr>
                                      <p:tavLst>
                                        <p:tav tm="0">
                                          <p:val>
                                            <p:strVal val="ppt_x"/>
                                          </p:val>
                                        </p:tav>
                                        <p:tav tm="100000">
                                          <p:val>
                                            <p:strVal val="ppt_x"/>
                                          </p:val>
                                        </p:tav>
                                      </p:tavLst>
                                    </p:anim>
                                    <p:anim calcmode="lin" valueType="num">
                                      <p:cBhvr additive="base">
                                        <p:cTn id="212" dur="500"/>
                                        <p:tgtEl>
                                          <p:spTgt spid="88"/>
                                        </p:tgtEl>
                                        <p:attrNameLst>
                                          <p:attrName>ppt_y</p:attrName>
                                        </p:attrNameLst>
                                      </p:cBhvr>
                                      <p:tavLst>
                                        <p:tav tm="0">
                                          <p:val>
                                            <p:strVal val="ppt_y"/>
                                          </p:val>
                                        </p:tav>
                                        <p:tav tm="100000">
                                          <p:val>
                                            <p:strVal val="1+ppt_h/2"/>
                                          </p:val>
                                        </p:tav>
                                      </p:tavLst>
                                    </p:anim>
                                    <p:set>
                                      <p:cBhvr>
                                        <p:cTn id="213" dur="1" fill="hold">
                                          <p:stCondLst>
                                            <p:cond delay="499"/>
                                          </p:stCondLst>
                                        </p:cTn>
                                        <p:tgtEl>
                                          <p:spTgt spid="88"/>
                                        </p:tgtEl>
                                        <p:attrNameLst>
                                          <p:attrName>style.visibility</p:attrName>
                                        </p:attrNameLst>
                                      </p:cBhvr>
                                      <p:to>
                                        <p:strVal val="hidden"/>
                                      </p:to>
                                    </p:set>
                                  </p:childTnLst>
                                </p:cTn>
                              </p:par>
                              <p:par>
                                <p:cTn id="214" presetID="2" presetClass="exit" presetSubtype="4" fill="hold" grpId="0" nodeType="withEffect">
                                  <p:stCondLst>
                                    <p:cond delay="0"/>
                                  </p:stCondLst>
                                  <p:childTnLst>
                                    <p:anim calcmode="lin" valueType="num">
                                      <p:cBhvr additive="base">
                                        <p:cTn id="215" dur="500"/>
                                        <p:tgtEl>
                                          <p:spTgt spid="89"/>
                                        </p:tgtEl>
                                        <p:attrNameLst>
                                          <p:attrName>ppt_x</p:attrName>
                                        </p:attrNameLst>
                                      </p:cBhvr>
                                      <p:tavLst>
                                        <p:tav tm="0">
                                          <p:val>
                                            <p:strVal val="ppt_x"/>
                                          </p:val>
                                        </p:tav>
                                        <p:tav tm="100000">
                                          <p:val>
                                            <p:strVal val="ppt_x"/>
                                          </p:val>
                                        </p:tav>
                                      </p:tavLst>
                                    </p:anim>
                                    <p:anim calcmode="lin" valueType="num">
                                      <p:cBhvr additive="base">
                                        <p:cTn id="216" dur="500"/>
                                        <p:tgtEl>
                                          <p:spTgt spid="89"/>
                                        </p:tgtEl>
                                        <p:attrNameLst>
                                          <p:attrName>ppt_y</p:attrName>
                                        </p:attrNameLst>
                                      </p:cBhvr>
                                      <p:tavLst>
                                        <p:tav tm="0">
                                          <p:val>
                                            <p:strVal val="ppt_y"/>
                                          </p:val>
                                        </p:tav>
                                        <p:tav tm="100000">
                                          <p:val>
                                            <p:strVal val="1+ppt_h/2"/>
                                          </p:val>
                                        </p:tav>
                                      </p:tavLst>
                                    </p:anim>
                                    <p:set>
                                      <p:cBhvr>
                                        <p:cTn id="217" dur="1" fill="hold">
                                          <p:stCondLst>
                                            <p:cond delay="499"/>
                                          </p:stCondLst>
                                        </p:cTn>
                                        <p:tgtEl>
                                          <p:spTgt spid="89"/>
                                        </p:tgtEl>
                                        <p:attrNameLst>
                                          <p:attrName>style.visibility</p:attrName>
                                        </p:attrNameLst>
                                      </p:cBhvr>
                                      <p:to>
                                        <p:strVal val="hidden"/>
                                      </p:to>
                                    </p:set>
                                  </p:childTnLst>
                                </p:cTn>
                              </p:par>
                              <p:par>
                                <p:cTn id="218" presetID="2" presetClass="exit" presetSubtype="4" fill="hold" grpId="0" nodeType="withEffect">
                                  <p:stCondLst>
                                    <p:cond delay="0"/>
                                  </p:stCondLst>
                                  <p:childTnLst>
                                    <p:anim calcmode="lin" valueType="num">
                                      <p:cBhvr additive="base">
                                        <p:cTn id="219" dur="500"/>
                                        <p:tgtEl>
                                          <p:spTgt spid="92"/>
                                        </p:tgtEl>
                                        <p:attrNameLst>
                                          <p:attrName>ppt_x</p:attrName>
                                        </p:attrNameLst>
                                      </p:cBhvr>
                                      <p:tavLst>
                                        <p:tav tm="0">
                                          <p:val>
                                            <p:strVal val="ppt_x"/>
                                          </p:val>
                                        </p:tav>
                                        <p:tav tm="100000">
                                          <p:val>
                                            <p:strVal val="ppt_x"/>
                                          </p:val>
                                        </p:tav>
                                      </p:tavLst>
                                    </p:anim>
                                    <p:anim calcmode="lin" valueType="num">
                                      <p:cBhvr additive="base">
                                        <p:cTn id="220" dur="500"/>
                                        <p:tgtEl>
                                          <p:spTgt spid="92"/>
                                        </p:tgtEl>
                                        <p:attrNameLst>
                                          <p:attrName>ppt_y</p:attrName>
                                        </p:attrNameLst>
                                      </p:cBhvr>
                                      <p:tavLst>
                                        <p:tav tm="0">
                                          <p:val>
                                            <p:strVal val="ppt_y"/>
                                          </p:val>
                                        </p:tav>
                                        <p:tav tm="100000">
                                          <p:val>
                                            <p:strVal val="1+ppt_h/2"/>
                                          </p:val>
                                        </p:tav>
                                      </p:tavLst>
                                    </p:anim>
                                    <p:set>
                                      <p:cBhvr>
                                        <p:cTn id="221" dur="1" fill="hold">
                                          <p:stCondLst>
                                            <p:cond delay="499"/>
                                          </p:stCondLst>
                                        </p:cTn>
                                        <p:tgtEl>
                                          <p:spTgt spid="92"/>
                                        </p:tgtEl>
                                        <p:attrNameLst>
                                          <p:attrName>style.visibility</p:attrName>
                                        </p:attrNameLst>
                                      </p:cBhvr>
                                      <p:to>
                                        <p:strVal val="hidden"/>
                                      </p:to>
                                    </p:set>
                                  </p:childTnLst>
                                </p:cTn>
                              </p:par>
                              <p:par>
                                <p:cTn id="222" presetID="2" presetClass="exit" presetSubtype="4" fill="hold" grpId="0" nodeType="withEffect">
                                  <p:stCondLst>
                                    <p:cond delay="0"/>
                                  </p:stCondLst>
                                  <p:childTnLst>
                                    <p:anim calcmode="lin" valueType="num">
                                      <p:cBhvr additive="base">
                                        <p:cTn id="223" dur="500"/>
                                        <p:tgtEl>
                                          <p:spTgt spid="93"/>
                                        </p:tgtEl>
                                        <p:attrNameLst>
                                          <p:attrName>ppt_x</p:attrName>
                                        </p:attrNameLst>
                                      </p:cBhvr>
                                      <p:tavLst>
                                        <p:tav tm="0">
                                          <p:val>
                                            <p:strVal val="ppt_x"/>
                                          </p:val>
                                        </p:tav>
                                        <p:tav tm="100000">
                                          <p:val>
                                            <p:strVal val="ppt_x"/>
                                          </p:val>
                                        </p:tav>
                                      </p:tavLst>
                                    </p:anim>
                                    <p:anim calcmode="lin" valueType="num">
                                      <p:cBhvr additive="base">
                                        <p:cTn id="224" dur="500"/>
                                        <p:tgtEl>
                                          <p:spTgt spid="93"/>
                                        </p:tgtEl>
                                        <p:attrNameLst>
                                          <p:attrName>ppt_y</p:attrName>
                                        </p:attrNameLst>
                                      </p:cBhvr>
                                      <p:tavLst>
                                        <p:tav tm="0">
                                          <p:val>
                                            <p:strVal val="ppt_y"/>
                                          </p:val>
                                        </p:tav>
                                        <p:tav tm="100000">
                                          <p:val>
                                            <p:strVal val="1+ppt_h/2"/>
                                          </p:val>
                                        </p:tav>
                                      </p:tavLst>
                                    </p:anim>
                                    <p:set>
                                      <p:cBhvr>
                                        <p:cTn id="225" dur="1" fill="hold">
                                          <p:stCondLst>
                                            <p:cond delay="499"/>
                                          </p:stCondLst>
                                        </p:cTn>
                                        <p:tgtEl>
                                          <p:spTgt spid="93"/>
                                        </p:tgtEl>
                                        <p:attrNameLst>
                                          <p:attrName>style.visibility</p:attrName>
                                        </p:attrNameLst>
                                      </p:cBhvr>
                                      <p:to>
                                        <p:strVal val="hidden"/>
                                      </p:to>
                                    </p:set>
                                  </p:childTnLst>
                                </p:cTn>
                              </p:par>
                              <p:par>
                                <p:cTn id="226" presetID="2" presetClass="exit" presetSubtype="4" fill="hold" nodeType="withEffect">
                                  <p:stCondLst>
                                    <p:cond delay="0"/>
                                  </p:stCondLst>
                                  <p:childTnLst>
                                    <p:anim calcmode="lin" valueType="num">
                                      <p:cBhvr additive="base">
                                        <p:cTn id="227" dur="500"/>
                                        <p:tgtEl>
                                          <p:spTgt spid="169"/>
                                        </p:tgtEl>
                                        <p:attrNameLst>
                                          <p:attrName>ppt_x</p:attrName>
                                        </p:attrNameLst>
                                      </p:cBhvr>
                                      <p:tavLst>
                                        <p:tav tm="0">
                                          <p:val>
                                            <p:strVal val="ppt_x"/>
                                          </p:val>
                                        </p:tav>
                                        <p:tav tm="100000">
                                          <p:val>
                                            <p:strVal val="ppt_x"/>
                                          </p:val>
                                        </p:tav>
                                      </p:tavLst>
                                    </p:anim>
                                    <p:anim calcmode="lin" valueType="num">
                                      <p:cBhvr additive="base">
                                        <p:cTn id="228" dur="500"/>
                                        <p:tgtEl>
                                          <p:spTgt spid="169"/>
                                        </p:tgtEl>
                                        <p:attrNameLst>
                                          <p:attrName>ppt_y</p:attrName>
                                        </p:attrNameLst>
                                      </p:cBhvr>
                                      <p:tavLst>
                                        <p:tav tm="0">
                                          <p:val>
                                            <p:strVal val="ppt_y"/>
                                          </p:val>
                                        </p:tav>
                                        <p:tav tm="100000">
                                          <p:val>
                                            <p:strVal val="1+ppt_h/2"/>
                                          </p:val>
                                        </p:tav>
                                      </p:tavLst>
                                    </p:anim>
                                    <p:set>
                                      <p:cBhvr>
                                        <p:cTn id="229" dur="1" fill="hold">
                                          <p:stCondLst>
                                            <p:cond delay="499"/>
                                          </p:stCondLst>
                                        </p:cTn>
                                        <p:tgtEl>
                                          <p:spTgt spid="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2" grpId="0" animBg="1"/>
      <p:bldP spid="39" grpId="0" animBg="1"/>
      <p:bldP spid="48" grpId="0" animBg="1"/>
      <p:bldP spid="62" grpId="0" animBg="1"/>
      <p:bldP spid="63" grpId="0" animBg="1"/>
      <p:bldP spid="70" grpId="0" animBg="1"/>
      <p:bldP spid="75" grpId="0" animBg="1"/>
      <p:bldP spid="76" grpId="0" animBg="1"/>
      <p:bldP spid="77" grpId="0" animBg="1"/>
      <p:bldP spid="78" grpId="0" animBg="1"/>
      <p:bldP spid="95" grpId="0" animBg="1"/>
      <p:bldP spid="102" grpId="0" animBg="1"/>
      <p:bldP spid="108" grpId="0" animBg="1"/>
      <p:bldP spid="118" grpId="0"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88" grpId="0" animBg="1"/>
      <p:bldP spid="89" grpId="0" animBg="1"/>
      <p:bldP spid="92" grpId="0" animBg="1"/>
      <p:bldP spid="9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4601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sp>
        <p:nvSpPr>
          <p:cNvPr id="52" name="Rectangle 51"/>
          <p:cNvSpPr/>
          <p:nvPr/>
        </p:nvSpPr>
        <p:spPr>
          <a:xfrm>
            <a:off x="3710748" y="4368262"/>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67" y="4883357"/>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66" y="3558841"/>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p:nvPr/>
        </p:nvSpPr>
        <p:spPr>
          <a:xfrm>
            <a:off x="3985834" y="2761616"/>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6" name="Straight Arrow Connector 85"/>
          <p:cNvCxnSpPr>
            <a:stCxn id="80" idx="2"/>
            <a:endCxn id="74" idx="4"/>
          </p:cNvCxnSpPr>
          <p:nvPr/>
        </p:nvCxnSpPr>
        <p:spPr>
          <a:xfrm flipH="1">
            <a:off x="2980627" y="3258654"/>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4" y="3258654"/>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481243" y="730244"/>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5" y="995136"/>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241716"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p:txBody>
      </p:sp>
      <p:sp>
        <p:nvSpPr>
          <p:cNvPr id="11" name="Rounded Rectangle 10"/>
          <p:cNvSpPr/>
          <p:nvPr/>
        </p:nvSpPr>
        <p:spPr>
          <a:xfrm>
            <a:off x="6805615" y="1427158"/>
            <a:ext cx="5134697" cy="4572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0000"/>
                </a:solidFill>
                <a:latin typeface="Whipsmart" panose="020B0502030203050204" pitchFamily="34" charset="0"/>
              </a:rPr>
              <a:t>to draw game object:</a:t>
            </a:r>
          </a:p>
          <a:p>
            <a:pPr marL="742950" indent="-742950">
              <a:buFont typeface="+mj-lt"/>
              <a:buAutoNum type="arabicPeriod"/>
            </a:pPr>
            <a:r>
              <a:rPr lang="en-US" sz="3600" dirty="0">
                <a:solidFill>
                  <a:srgbClr val="FF0000"/>
                </a:solidFill>
                <a:latin typeface="Whipsmart" panose="020B0502030203050204" pitchFamily="34" charset="0"/>
              </a:rPr>
              <a:t>set </a:t>
            </a:r>
            <a:r>
              <a:rPr lang="en-US" sz="3600" dirty="0" err="1">
                <a:solidFill>
                  <a:srgbClr val="FF0000"/>
                </a:solidFill>
                <a:latin typeface="Whipsmart" panose="020B0502030203050204" pitchFamily="34" charset="0"/>
              </a:rPr>
              <a:t>gl</a:t>
            </a:r>
            <a:r>
              <a:rPr lang="en-US" sz="3600" dirty="0">
                <a:solidFill>
                  <a:srgbClr val="FF0000"/>
                </a:solidFill>
                <a:latin typeface="Whipsmart" panose="020B0502030203050204" pitchFamily="34" charset="0"/>
              </a:rPr>
              <a:t> program use</a:t>
            </a:r>
          </a:p>
          <a:p>
            <a:pPr marL="742950" indent="-742950">
              <a:buFont typeface="+mj-lt"/>
              <a:buAutoNum type="arabicPeriod"/>
            </a:pPr>
            <a:r>
              <a:rPr lang="en-US" sz="3600" dirty="0">
                <a:solidFill>
                  <a:srgbClr val="FF0000"/>
                </a:solidFill>
                <a:latin typeface="Whipsmart" panose="020B0502030203050204" pitchFamily="34" charset="0"/>
              </a:rPr>
              <a:t>set uniforms</a:t>
            </a:r>
          </a:p>
          <a:p>
            <a:pPr marL="1200150" lvl="1" indent="-742950">
              <a:buFont typeface="Arial" panose="020B0604020202020204" pitchFamily="34" charset="0"/>
              <a:buChar char="•"/>
            </a:pPr>
            <a:r>
              <a:rPr lang="en-US" sz="3600" dirty="0">
                <a:solidFill>
                  <a:srgbClr val="FF0000"/>
                </a:solidFill>
                <a:latin typeface="Whipsmart" panose="020B0502030203050204" pitchFamily="34" charset="0"/>
              </a:rPr>
              <a:t>from where?</a:t>
            </a:r>
          </a:p>
          <a:p>
            <a:pPr marL="742950" indent="-742950">
              <a:buFont typeface="+mj-lt"/>
              <a:buAutoNum type="arabicPeriod"/>
            </a:pPr>
            <a:r>
              <a:rPr lang="en-US" sz="3600" dirty="0">
                <a:solidFill>
                  <a:srgbClr val="FF0000"/>
                </a:solidFill>
                <a:latin typeface="Whipsmart" panose="020B0502030203050204" pitchFamily="34" charset="0"/>
              </a:rPr>
              <a:t>draw geometry</a:t>
            </a:r>
          </a:p>
        </p:txBody>
      </p:sp>
      <p:sp>
        <p:nvSpPr>
          <p:cNvPr id="81" name="Rounded Rectangle 80"/>
          <p:cNvSpPr/>
          <p:nvPr/>
        </p:nvSpPr>
        <p:spPr>
          <a:xfrm>
            <a:off x="4302859" y="4713002"/>
            <a:ext cx="2533327" cy="5150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Consolas" panose="020B0609020204030204" pitchFamily="49" charset="0"/>
              </a:rPr>
              <a:t>this["</a:t>
            </a:r>
            <a:r>
              <a:rPr lang="en-US" dirty="0" err="1">
                <a:solidFill>
                  <a:srgbClr val="FF0000"/>
                </a:solidFill>
                <a:latin typeface="Consolas" panose="020B0609020204030204" pitchFamily="49" charset="0"/>
              </a:rPr>
              <a:t>solidColor</a:t>
            </a:r>
            <a:r>
              <a:rPr lang="en-US" dirty="0">
                <a:solidFill>
                  <a:srgbClr val="FF0000"/>
                </a:solidFill>
                <a:latin typeface="Consolas" panose="020B0609020204030204" pitchFamily="49" charset="0"/>
              </a:rPr>
              <a:t>"]</a:t>
            </a:r>
          </a:p>
        </p:txBody>
      </p:sp>
      <p:sp>
        <p:nvSpPr>
          <p:cNvPr id="82" name="Rounded Rectangle 81"/>
          <p:cNvSpPr/>
          <p:nvPr/>
        </p:nvSpPr>
        <p:spPr>
          <a:xfrm>
            <a:off x="6791335" y="768328"/>
            <a:ext cx="2673678" cy="455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Consolas" panose="020B0609020204030204" pitchFamily="49" charset="0"/>
              </a:rPr>
              <a:t>this["</a:t>
            </a:r>
            <a:r>
              <a:rPr lang="en-US" dirty="0" err="1">
                <a:solidFill>
                  <a:srgbClr val="FF0000"/>
                </a:solidFill>
                <a:latin typeface="Consolas" panose="020B0609020204030204" pitchFamily="49" charset="0"/>
              </a:rPr>
              <a:t>modelMatrix</a:t>
            </a:r>
            <a:r>
              <a:rPr lang="en-US" dirty="0">
                <a:solidFill>
                  <a:srgbClr val="FF0000"/>
                </a:solidFill>
                <a:latin typeface="Consolas" panose="020B0609020204030204" pitchFamily="49" charset="0"/>
              </a:rPr>
              <a:t>"]</a:t>
            </a:r>
          </a:p>
        </p:txBody>
      </p:sp>
      <p:grpSp>
        <p:nvGrpSpPr>
          <p:cNvPr id="17" name="Group 16"/>
          <p:cNvGrpSpPr/>
          <p:nvPr/>
        </p:nvGrpSpPr>
        <p:grpSpPr>
          <a:xfrm rot="777579">
            <a:off x="4265853" y="261889"/>
            <a:ext cx="2458179" cy="378673"/>
            <a:chOff x="4159193" y="483861"/>
            <a:chExt cx="2458179" cy="378673"/>
          </a:xfrm>
        </p:grpSpPr>
        <p:cxnSp>
          <p:nvCxnSpPr>
            <p:cNvPr id="13" name="Straight Arrow Connector 1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193" y="483861"/>
              <a:ext cx="2458179" cy="369332"/>
            </a:xfrm>
            <a:prstGeom prst="rect">
              <a:avLst/>
            </a:prstGeom>
            <a:noFill/>
          </p:spPr>
          <p:txBody>
            <a:bodyPr wrap="square" rtlCol="0">
              <a:spAutoFit/>
            </a:bodyPr>
            <a:lstStyle/>
            <a:p>
              <a:r>
                <a:rPr lang="en-US" dirty="0" err="1">
                  <a:latin typeface="Consolas" panose="020B0609020204030204" pitchFamily="49" charset="0"/>
                </a:rPr>
                <a:t>GameObject#draw</a:t>
              </a:r>
              <a:r>
                <a:rPr lang="en-US" dirty="0">
                  <a:latin typeface="Consolas" panose="020B0609020204030204" pitchFamily="49" charset="0"/>
                </a:rPr>
                <a:t>()</a:t>
              </a:r>
            </a:p>
          </p:txBody>
        </p:sp>
      </p:grpSp>
      <p:grpSp>
        <p:nvGrpSpPr>
          <p:cNvPr id="84" name="Group 83"/>
          <p:cNvGrpSpPr/>
          <p:nvPr/>
        </p:nvGrpSpPr>
        <p:grpSpPr>
          <a:xfrm rot="8461895">
            <a:off x="4418541" y="939838"/>
            <a:ext cx="2458179" cy="1112070"/>
            <a:chOff x="3420524" y="308003"/>
            <a:chExt cx="2458179" cy="1112070"/>
          </a:xfrm>
        </p:grpSpPr>
        <p:cxnSp>
          <p:nvCxnSpPr>
            <p:cNvPr id="85" name="Straight Arrow Connector 84"/>
            <p:cNvCxnSpPr/>
            <p:nvPr/>
          </p:nvCxnSpPr>
          <p:spPr>
            <a:xfrm rot="13138105" flipH="1">
              <a:off x="4411767" y="308003"/>
              <a:ext cx="1379621" cy="111207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0700025">
              <a:off x="3420524" y="905463"/>
              <a:ext cx="2458179" cy="369332"/>
            </a:xfrm>
            <a:prstGeom prst="rect">
              <a:avLst/>
            </a:prstGeom>
            <a:noFill/>
          </p:spPr>
          <p:txBody>
            <a:bodyPr wrap="square" rtlCol="0">
              <a:spAutoFit/>
            </a:bodyPr>
            <a:lstStyle/>
            <a:p>
              <a:r>
                <a:rPr lang="en-US" dirty="0" err="1">
                  <a:latin typeface="Consolas" panose="020B0609020204030204" pitchFamily="49" charset="0"/>
                </a:rPr>
                <a:t>Mesh#draw</a:t>
              </a:r>
              <a:r>
                <a:rPr lang="en-US" dirty="0">
                  <a:latin typeface="Consolas" panose="020B0609020204030204" pitchFamily="49" charset="0"/>
                </a:rPr>
                <a:t>()</a:t>
              </a:r>
            </a:p>
          </p:txBody>
        </p:sp>
      </p:grpSp>
      <p:grpSp>
        <p:nvGrpSpPr>
          <p:cNvPr id="91" name="Group 90"/>
          <p:cNvGrpSpPr/>
          <p:nvPr/>
        </p:nvGrpSpPr>
        <p:grpSpPr>
          <a:xfrm rot="10045984">
            <a:off x="3689871" y="4907999"/>
            <a:ext cx="2711459" cy="1067735"/>
            <a:chOff x="3167299" y="347468"/>
            <a:chExt cx="2711459" cy="1067735"/>
          </a:xfrm>
        </p:grpSpPr>
        <p:cxnSp>
          <p:nvCxnSpPr>
            <p:cNvPr id="94" name="Straight Arrow Connector 93"/>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0700025">
              <a:off x="3167299" y="909145"/>
              <a:ext cx="2711459" cy="369332"/>
            </a:xfrm>
            <a:prstGeom prst="rect">
              <a:avLst/>
            </a:prstGeom>
            <a:noFill/>
          </p:spPr>
          <p:txBody>
            <a:bodyPr wrap="square" rtlCol="0">
              <a:spAutoFit/>
            </a:bodyPr>
            <a:lstStyle/>
            <a:p>
              <a:r>
                <a:rPr lang="en-US" dirty="0" err="1">
                  <a:latin typeface="Consolas" panose="020B0609020204030204" pitchFamily="49" charset="0"/>
                </a:rPr>
                <a:t>Program#draw</a:t>
              </a:r>
              <a:r>
                <a:rPr lang="en-US" dirty="0">
                  <a:latin typeface="Consolas" panose="020B0609020204030204" pitchFamily="49" charset="0"/>
                </a:rPr>
                <a:t>()</a:t>
              </a:r>
            </a:p>
          </p:txBody>
        </p:sp>
      </p:grpSp>
      <p:grpSp>
        <p:nvGrpSpPr>
          <p:cNvPr id="98" name="Group 97"/>
          <p:cNvGrpSpPr/>
          <p:nvPr/>
        </p:nvGrpSpPr>
        <p:grpSpPr>
          <a:xfrm rot="4128179">
            <a:off x="3911954" y="3559355"/>
            <a:ext cx="2458179" cy="378673"/>
            <a:chOff x="4159193" y="483861"/>
            <a:chExt cx="2458179" cy="378673"/>
          </a:xfrm>
        </p:grpSpPr>
        <p:cxnSp>
          <p:nvCxnSpPr>
            <p:cNvPr id="100" name="Straight Arrow Connector 99"/>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159193" y="483861"/>
              <a:ext cx="2458179" cy="369332"/>
            </a:xfrm>
            <a:prstGeom prst="rect">
              <a:avLst/>
            </a:prstGeom>
            <a:noFill/>
          </p:spPr>
          <p:txBody>
            <a:bodyPr wrap="square" rtlCol="0">
              <a:spAutoFit/>
            </a:bodyPr>
            <a:lstStyle/>
            <a:p>
              <a:r>
                <a:rPr lang="en-US" dirty="0" err="1">
                  <a:latin typeface="Consolas" panose="020B0609020204030204" pitchFamily="49" charset="0"/>
                </a:rPr>
                <a:t>Material#draw</a:t>
              </a:r>
              <a:r>
                <a:rPr lang="en-US" dirty="0">
                  <a:latin typeface="Consolas" panose="020B0609020204030204" pitchFamily="49" charset="0"/>
                </a:rPr>
                <a:t>()</a:t>
              </a:r>
            </a:p>
          </p:txBody>
        </p:sp>
      </p:grpSp>
      <p:grpSp>
        <p:nvGrpSpPr>
          <p:cNvPr id="104" name="Group 103"/>
          <p:cNvGrpSpPr/>
          <p:nvPr/>
        </p:nvGrpSpPr>
        <p:grpSpPr>
          <a:xfrm rot="8461895">
            <a:off x="2745752" y="2323320"/>
            <a:ext cx="2711459" cy="1067735"/>
            <a:chOff x="3167299" y="347468"/>
            <a:chExt cx="2711459" cy="1067735"/>
          </a:xfrm>
        </p:grpSpPr>
        <p:cxnSp>
          <p:nvCxnSpPr>
            <p:cNvPr id="105" name="Straight Arrow Connector 104"/>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rot="10700025">
              <a:off x="3167299" y="909145"/>
              <a:ext cx="2711459" cy="369332"/>
            </a:xfrm>
            <a:prstGeom prst="rect">
              <a:avLst/>
            </a:prstGeom>
            <a:noFill/>
          </p:spPr>
          <p:txBody>
            <a:bodyPr wrap="square" rtlCol="0">
              <a:spAutoFit/>
            </a:bodyPr>
            <a:lstStyle/>
            <a:p>
              <a:r>
                <a:rPr lang="en-US" dirty="0" err="1">
                  <a:latin typeface="Consolas" panose="020B0609020204030204" pitchFamily="49" charset="0"/>
                </a:rPr>
                <a:t>Star#draw</a:t>
              </a:r>
              <a:r>
                <a:rPr lang="en-US" dirty="0">
                  <a:latin typeface="Consolas" panose="020B0609020204030204" pitchFamily="49" charset="0"/>
                </a:rPr>
                <a:t>()</a:t>
              </a:r>
            </a:p>
          </p:txBody>
        </p:sp>
      </p:grpSp>
      <p:sp>
        <p:nvSpPr>
          <p:cNvPr id="107" name="Rounded Rectangle 106"/>
          <p:cNvSpPr/>
          <p:nvPr/>
        </p:nvSpPr>
        <p:spPr>
          <a:xfrm>
            <a:off x="8186621" y="5994651"/>
            <a:ext cx="4000873" cy="7521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0000"/>
                </a:solidFill>
                <a:latin typeface="Consolas" panose="020B0609020204030204" pitchFamily="49" charset="0"/>
              </a:rPr>
              <a:t>solidColor</a:t>
            </a:r>
            <a:r>
              <a:rPr lang="en-US" dirty="0">
                <a:solidFill>
                  <a:srgbClr val="FF0000"/>
                </a:solidFill>
                <a:latin typeface="Whipsmart" panose="020B0502030203050204" pitchFamily="34" charset="0"/>
              </a:rPr>
              <a:t> uniform </a:t>
            </a:r>
            <a:r>
              <a:rPr lang="en-US" dirty="0">
                <a:solidFill>
                  <a:srgbClr val="FF0000"/>
                </a:solidFill>
                <a:latin typeface="Consolas" panose="020B0609020204030204" pitchFamily="49" charset="0"/>
              </a:rPr>
              <a:t>&lt;- </a:t>
            </a:r>
            <a:r>
              <a:rPr lang="en-US" dirty="0" err="1">
                <a:solidFill>
                  <a:srgbClr val="FF0000"/>
                </a:solidFill>
                <a:latin typeface="Consolas" panose="020B0609020204030204" pitchFamily="49" charset="0"/>
              </a:rPr>
              <a:t>solidColor</a:t>
            </a:r>
            <a:r>
              <a:rPr lang="en-US" dirty="0">
                <a:solidFill>
                  <a:srgbClr val="FF0000"/>
                </a:solidFill>
                <a:latin typeface="Whipsmart" panose="020B0502030203050204" pitchFamily="34" charset="0"/>
              </a:rPr>
              <a:t> provided by component in call chain</a:t>
            </a:r>
          </a:p>
        </p:txBody>
      </p:sp>
      <p:sp>
        <p:nvSpPr>
          <p:cNvPr id="110" name="Rounded Rectangle 109"/>
          <p:cNvSpPr/>
          <p:nvPr/>
        </p:nvSpPr>
        <p:spPr>
          <a:xfrm>
            <a:off x="3912844" y="6010888"/>
            <a:ext cx="4249850" cy="7521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0000"/>
                </a:solidFill>
                <a:latin typeface="Consolas" panose="020B0609020204030204" pitchFamily="49" charset="0"/>
              </a:rPr>
              <a:t>modelMatrix</a:t>
            </a:r>
            <a:r>
              <a:rPr lang="en-US" dirty="0">
                <a:solidFill>
                  <a:srgbClr val="FF0000"/>
                </a:solidFill>
                <a:latin typeface="Whipsmart" panose="020B0502030203050204" pitchFamily="34" charset="0"/>
              </a:rPr>
              <a:t> uniform </a:t>
            </a:r>
            <a:r>
              <a:rPr lang="en-US" dirty="0">
                <a:solidFill>
                  <a:srgbClr val="FF0000"/>
                </a:solidFill>
                <a:latin typeface="Consolas" panose="020B0609020204030204" pitchFamily="49" charset="0"/>
              </a:rPr>
              <a:t>&lt;- </a:t>
            </a:r>
            <a:r>
              <a:rPr lang="en-US" dirty="0" err="1">
                <a:solidFill>
                  <a:srgbClr val="FF0000"/>
                </a:solidFill>
                <a:latin typeface="Consolas" panose="020B0609020204030204" pitchFamily="49" charset="0"/>
              </a:rPr>
              <a:t>modelMatrix</a:t>
            </a:r>
            <a:r>
              <a:rPr lang="en-US" dirty="0">
                <a:solidFill>
                  <a:srgbClr val="FF0000"/>
                </a:solidFill>
                <a:latin typeface="Whipsmart" panose="020B0502030203050204" pitchFamily="34" charset="0"/>
              </a:rPr>
              <a:t> provided by component in call chain</a:t>
            </a:r>
          </a:p>
        </p:txBody>
      </p:sp>
    </p:spTree>
    <p:extLst>
      <p:ext uri="{BB962C8B-B14F-4D97-AF65-F5344CB8AC3E}">
        <p14:creationId xmlns:p14="http://schemas.microsoft.com/office/powerpoint/2010/main" val="212526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wipe(right)">
                                      <p:cBhvr>
                                        <p:cTn id="27" dur="50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wipe(up)">
                                      <p:cBhvr>
                                        <p:cTn id="32" dur="500"/>
                                        <p:tgtEl>
                                          <p:spTgt spid="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wipe(left)">
                                      <p:cBhvr>
                                        <p:cTn id="37" dur="500"/>
                                        <p:tgtEl>
                                          <p:spTgt spid="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fade">
                                      <p:cBhvr>
                                        <p:cTn id="42" dur="500"/>
                                        <p:tgtEl>
                                          <p:spTgt spid="1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fade">
                                      <p:cBhvr>
                                        <p:cTn id="47" dur="500"/>
                                        <p:tgtEl>
                                          <p:spTgt spid="10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mph" presetSubtype="0" nodeType="clickEffect">
                                  <p:stCondLst>
                                    <p:cond delay="0"/>
                                  </p:stCondLst>
                                  <p:childTnLst>
                                    <p:set>
                                      <p:cBhvr rctx="PPT">
                                        <p:cTn id="51" dur="indefinite"/>
                                        <p:tgtEl>
                                          <p:spTgt spid="91"/>
                                        </p:tgtEl>
                                        <p:attrNameLst>
                                          <p:attrName>style.opacity</p:attrName>
                                        </p:attrNameLst>
                                      </p:cBhvr>
                                      <p:to>
                                        <p:strVal val="0.25"/>
                                      </p:to>
                                    </p:set>
                                    <p:animEffect filter="image" prLst="opacity: 0.25">
                                      <p:cBhvr rctx="IE">
                                        <p:cTn id="52" dur="indefinite"/>
                                        <p:tgtEl>
                                          <p:spTgt spid="9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mph" presetSubtype="0" nodeType="clickEffect">
                                  <p:stCondLst>
                                    <p:cond delay="0"/>
                                  </p:stCondLst>
                                  <p:childTnLst>
                                    <p:set>
                                      <p:cBhvr rctx="PPT">
                                        <p:cTn id="56" dur="indefinite"/>
                                        <p:tgtEl>
                                          <p:spTgt spid="98"/>
                                        </p:tgtEl>
                                        <p:attrNameLst>
                                          <p:attrName>style.opacity</p:attrName>
                                        </p:attrNameLst>
                                      </p:cBhvr>
                                      <p:to>
                                        <p:strVal val="0.25"/>
                                      </p:to>
                                    </p:set>
                                    <p:animEffect filter="image" prLst="opacity: 0.25">
                                      <p:cBhvr rctx="IE">
                                        <p:cTn id="57" dur="indefinite"/>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wipe(right)">
                                      <p:cBhvr>
                                        <p:cTn id="62"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1" grpId="0" animBg="1"/>
      <p:bldP spid="82" grpId="0" animBg="1"/>
      <p:bldP spid="107" grpId="0" animBg="1"/>
      <p:bldP spid="1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 in graphics engines</a:t>
            </a:r>
          </a:p>
        </p:txBody>
      </p:sp>
      <p:sp>
        <p:nvSpPr>
          <p:cNvPr id="3" name="Content Placeholder 2"/>
          <p:cNvSpPr>
            <a:spLocks noGrp="1"/>
          </p:cNvSpPr>
          <p:nvPr>
            <p:ph idx="1"/>
          </p:nvPr>
        </p:nvSpPr>
        <p:spPr/>
        <p:txBody>
          <a:bodyPr>
            <a:noAutofit/>
          </a:bodyPr>
          <a:lstStyle/>
          <a:p>
            <a:r>
              <a:rPr lang="en-US" dirty="0"/>
              <a:t>Placing instances of models into the virtual world</a:t>
            </a:r>
          </a:p>
          <a:p>
            <a:pPr lvl="1"/>
            <a:r>
              <a:rPr lang="en-US" dirty="0"/>
              <a:t>scale, rotate, and translate model</a:t>
            </a:r>
          </a:p>
          <a:p>
            <a:pPr lvl="1"/>
            <a:r>
              <a:rPr lang="en-US" dirty="0"/>
              <a:t>animation: transformation changes from frame to frame</a:t>
            </a:r>
          </a:p>
          <a:p>
            <a:pPr lvl="1"/>
            <a:r>
              <a:rPr lang="en-US" dirty="0"/>
              <a:t>model itself does not change (vertex, index buffers </a:t>
            </a:r>
            <a:r>
              <a:rPr lang="hu-HU" dirty="0"/>
              <a:t>are </a:t>
            </a:r>
            <a:r>
              <a:rPr lang="en-US" dirty="0"/>
              <a:t>static)</a:t>
            </a:r>
          </a:p>
          <a:p>
            <a:pPr lvl="1"/>
            <a:r>
              <a:rPr lang="en-US" dirty="0"/>
              <a:t>transformation is different for every instance [</a:t>
            </a:r>
            <a:r>
              <a:rPr lang="en-US" b="1" dirty="0">
                <a:solidFill>
                  <a:srgbClr val="FF0000"/>
                </a:solidFill>
              </a:rPr>
              <a:t>game object</a:t>
            </a:r>
            <a:r>
              <a:rPr lang="en-US" dirty="0"/>
              <a:t>, entity]</a:t>
            </a:r>
          </a:p>
          <a:p>
            <a:pPr lvl="1"/>
            <a:r>
              <a:rPr lang="en-US" dirty="0"/>
              <a:t>this is the </a:t>
            </a:r>
            <a:r>
              <a:rPr lang="en-US" b="1" dirty="0">
                <a:solidFill>
                  <a:srgbClr val="FF0000"/>
                </a:solidFill>
              </a:rPr>
              <a:t>model transformation</a:t>
            </a:r>
            <a:r>
              <a:rPr lang="en-US" dirty="0"/>
              <a:t>, given by the </a:t>
            </a:r>
            <a:r>
              <a:rPr lang="en-US" b="1" dirty="0"/>
              <a:t>model matrix of each game object</a:t>
            </a:r>
          </a:p>
          <a:p>
            <a:r>
              <a:rPr lang="en-US" dirty="0">
                <a:solidFill>
                  <a:schemeClr val="bg1">
                    <a:lumMod val="75000"/>
                  </a:schemeClr>
                </a:solidFill>
              </a:rPr>
              <a:t>Mapping the virtual world to the viewport</a:t>
            </a:r>
          </a:p>
          <a:p>
            <a:pPr lvl="1"/>
            <a:r>
              <a:rPr lang="en-US" dirty="0">
                <a:solidFill>
                  <a:schemeClr val="bg1">
                    <a:lumMod val="75000"/>
                  </a:schemeClr>
                </a:solidFill>
              </a:rPr>
              <a:t>we see the virtual world through a rectangular </a:t>
            </a:r>
            <a:r>
              <a:rPr lang="en-US" b="1" dirty="0">
                <a:solidFill>
                  <a:schemeClr val="bg1">
                    <a:lumMod val="75000"/>
                  </a:schemeClr>
                </a:solidFill>
              </a:rPr>
              <a:t>window</a:t>
            </a:r>
          </a:p>
          <a:p>
            <a:pPr lvl="1"/>
            <a:r>
              <a:rPr lang="en-US" dirty="0">
                <a:solidFill>
                  <a:schemeClr val="bg1">
                    <a:lumMod val="75000"/>
                  </a:schemeClr>
                </a:solidFill>
              </a:rPr>
              <a:t>by default it is at [-1,-1], [1, 1], but with scaling and translating </a:t>
            </a:r>
            <a:r>
              <a:rPr lang="en-US" b="1" dirty="0">
                <a:solidFill>
                  <a:schemeClr val="bg1">
                    <a:lumMod val="75000"/>
                  </a:schemeClr>
                </a:solidFill>
              </a:rPr>
              <a:t>everything by the same</a:t>
            </a:r>
            <a:r>
              <a:rPr lang="en-US" dirty="0">
                <a:solidFill>
                  <a:schemeClr val="bg1">
                    <a:lumMod val="75000"/>
                  </a:schemeClr>
                </a:solidFill>
              </a:rPr>
              <a:t> </a:t>
            </a:r>
            <a:r>
              <a:rPr lang="en-US" b="1" dirty="0">
                <a:solidFill>
                  <a:schemeClr val="bg1">
                    <a:lumMod val="75000"/>
                  </a:schemeClr>
                </a:solidFill>
              </a:rPr>
              <a:t>view </a:t>
            </a:r>
            <a:r>
              <a:rPr lang="en-US" dirty="0">
                <a:solidFill>
                  <a:schemeClr val="bg1">
                    <a:lumMod val="75000"/>
                  </a:schemeClr>
                </a:solidFill>
              </a:rPr>
              <a:t>transformation, this can be changed</a:t>
            </a:r>
          </a:p>
        </p:txBody>
      </p:sp>
      <p:sp>
        <p:nvSpPr>
          <p:cNvPr id="4" name="TextBox 3"/>
          <p:cNvSpPr txBox="1"/>
          <p:nvPr/>
        </p:nvSpPr>
        <p:spPr>
          <a:xfrm rot="19686962">
            <a:off x="5848606" y="5063940"/>
            <a:ext cx="2284601" cy="1200329"/>
          </a:xfrm>
          <a:prstGeom prst="rect">
            <a:avLst/>
          </a:prstGeom>
          <a:noFill/>
          <a:ln w="76200">
            <a:solidFill>
              <a:schemeClr val="accent2"/>
            </a:solidFill>
          </a:ln>
        </p:spPr>
        <p:txBody>
          <a:bodyPr wrap="none" rtlCol="0">
            <a:spAutoFit/>
          </a:bodyPr>
          <a:lstStyle/>
          <a:p>
            <a:pPr algn="ctr"/>
            <a:r>
              <a:rPr lang="en-US" dirty="0">
                <a:solidFill>
                  <a:srgbClr val="FF0000"/>
                </a:solidFill>
                <a:latin typeface="Stencil" panose="040409050D0802020404" pitchFamily="82" charset="0"/>
              </a:rPr>
              <a:t>To Be Addressed</a:t>
            </a:r>
          </a:p>
          <a:p>
            <a:pPr algn="ctr"/>
            <a:r>
              <a:rPr lang="en-US" sz="5400" dirty="0">
                <a:solidFill>
                  <a:srgbClr val="FF0000"/>
                </a:solidFill>
                <a:latin typeface="Stencil" panose="040409050D0802020404" pitchFamily="82" charset="0"/>
              </a:rPr>
              <a:t>Later</a:t>
            </a:r>
            <a:endParaRPr lang="en-US" dirty="0">
              <a:solidFill>
                <a:srgbClr val="FF0000"/>
              </a:solidFill>
              <a:latin typeface="Stencil" panose="040409050D0802020404" pitchFamily="82" charset="0"/>
            </a:endParaRPr>
          </a:p>
        </p:txBody>
      </p:sp>
    </p:spTree>
    <p:extLst>
      <p:ext uri="{BB962C8B-B14F-4D97-AF65-F5344CB8AC3E}">
        <p14:creationId xmlns:p14="http://schemas.microsoft.com/office/powerpoint/2010/main" val="3244418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The Composite design pattern</a:t>
            </a:r>
            <a:endParaRPr lang="en-US" dirty="0"/>
          </a:p>
        </p:txBody>
      </p:sp>
      <p:sp>
        <p:nvSpPr>
          <p:cNvPr id="3" name="Content Placeholder 2"/>
          <p:cNvSpPr>
            <a:spLocks noGrp="1"/>
          </p:cNvSpPr>
          <p:nvPr>
            <p:ph idx="1"/>
          </p:nvPr>
        </p:nvSpPr>
        <p:spPr/>
        <p:txBody>
          <a:bodyPr/>
          <a:lstStyle/>
          <a:p>
            <a:r>
              <a:rPr lang="hu-HU" dirty="0"/>
              <a:t>part-whole hierarchy</a:t>
            </a:r>
            <a:endParaRPr lang="en-US" dirty="0"/>
          </a:p>
        </p:txBody>
      </p:sp>
      <p:sp>
        <p:nvSpPr>
          <p:cNvPr id="4" name="Rectangle 3"/>
          <p:cNvSpPr/>
          <p:nvPr/>
        </p:nvSpPr>
        <p:spPr>
          <a:xfrm>
            <a:off x="5208351" y="236148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cxnSp>
        <p:nvCxnSpPr>
          <p:cNvPr id="5" name="Straight Arrow Connector 4"/>
          <p:cNvCxnSpPr>
            <a:stCxn id="4" idx="2"/>
            <a:endCxn id="7" idx="0"/>
          </p:cNvCxnSpPr>
          <p:nvPr/>
        </p:nvCxnSpPr>
        <p:spPr>
          <a:xfrm flipH="1">
            <a:off x="4060487" y="3501067"/>
            <a:ext cx="2410028"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2798323" y="404383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Leaf</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6750185" y="404383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sp>
        <p:nvSpPr>
          <p:cNvPr id="11" name="TextBox 10"/>
          <p:cNvSpPr txBox="1"/>
          <p:nvPr/>
        </p:nvSpPr>
        <p:spPr>
          <a:xfrm>
            <a:off x="2378575" y="5278358"/>
            <a:ext cx="3163045" cy="323165"/>
          </a:xfrm>
          <a:prstGeom prst="rect">
            <a:avLst/>
          </a:prstGeom>
          <a:noFill/>
        </p:spPr>
        <p:txBody>
          <a:bodyPr wrap="none" rtlCol="0">
            <a:spAutoFit/>
          </a:bodyPr>
          <a:lstStyle/>
          <a:p>
            <a:r>
              <a:rPr lang="hu-HU" sz="1500" dirty="0">
                <a:latin typeface="Whipsmart" panose="020B0502030203050204" pitchFamily="34" charset="0"/>
              </a:rPr>
              <a:t>functional method implementations</a:t>
            </a:r>
            <a:endParaRPr lang="en-US" sz="1500" dirty="0">
              <a:latin typeface="Whipsmart" panose="020B0502030203050204" pitchFamily="34" charset="0"/>
            </a:endParaRPr>
          </a:p>
        </p:txBody>
      </p:sp>
      <p:sp>
        <p:nvSpPr>
          <p:cNvPr id="12" name="TextBox 11"/>
          <p:cNvSpPr txBox="1"/>
          <p:nvPr/>
        </p:nvSpPr>
        <p:spPr>
          <a:xfrm>
            <a:off x="6843602" y="5426109"/>
            <a:ext cx="2337499" cy="553998"/>
          </a:xfrm>
          <a:prstGeom prst="rect">
            <a:avLst/>
          </a:prstGeom>
          <a:noFill/>
        </p:spPr>
        <p:txBody>
          <a:bodyPr wrap="none" rtlCol="0">
            <a:spAutoFit/>
          </a:bodyPr>
          <a:lstStyle/>
          <a:p>
            <a:pPr algn="ctr"/>
            <a:r>
              <a:rPr lang="hu-HU" sz="1500" dirty="0">
                <a:latin typeface="Whipsmart" panose="020B0502030203050204" pitchFamily="34" charset="0"/>
              </a:rPr>
              <a:t>method implementations:</a:t>
            </a:r>
          </a:p>
          <a:p>
            <a:pPr algn="ctr"/>
            <a:r>
              <a:rPr lang="hu-HU" sz="1500" dirty="0">
                <a:latin typeface="Whipsmart" panose="020B0502030203050204" pitchFamily="34" charset="0"/>
              </a:rPr>
              <a:t>call children</a:t>
            </a:r>
            <a:r>
              <a:rPr lang="en-US" sz="1500" dirty="0">
                <a:latin typeface="Whipsmart" panose="020B0502030203050204" pitchFamily="34" charset="0"/>
              </a:rPr>
              <a:t>’s methods</a:t>
            </a:r>
          </a:p>
        </p:txBody>
      </p:sp>
      <p:cxnSp>
        <p:nvCxnSpPr>
          <p:cNvPr id="13" name="Straight Arrow Connector 12"/>
          <p:cNvCxnSpPr>
            <a:stCxn id="4" idx="2"/>
            <a:endCxn id="10" idx="0"/>
          </p:cNvCxnSpPr>
          <p:nvPr/>
        </p:nvCxnSpPr>
        <p:spPr>
          <a:xfrm>
            <a:off x="6470515" y="3501067"/>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7732679" y="2931277"/>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9273691" y="444554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9436609" y="420967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7764293" y="2659497"/>
            <a:ext cx="27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1543746" y="567868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3319990" y="567868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6743049" y="404304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672909" y="6008838"/>
            <a:ext cx="4879862" cy="323165"/>
          </a:xfrm>
          <a:prstGeom prst="rect">
            <a:avLst/>
          </a:prstGeom>
          <a:noFill/>
        </p:spPr>
        <p:txBody>
          <a:bodyPr wrap="none" rtlCol="0">
            <a:spAutoFit/>
          </a:bodyPr>
          <a:lstStyle/>
          <a:p>
            <a:r>
              <a:rPr lang="hu-HU" sz="1500" dirty="0">
                <a:latin typeface="Whipsmart" panose="020B0502030203050204" pitchFamily="34" charset="0"/>
              </a:rPr>
              <a:t>we already have a </a:t>
            </a:r>
            <a:r>
              <a:rPr lang="hu-HU" sz="1500" b="1" dirty="0">
                <a:latin typeface="Consolas" panose="020B0609020204030204" pitchFamily="49" charset="0"/>
                <a:cs typeface="Consolas" panose="020B0609020204030204" pitchFamily="49" charset="0"/>
              </a:rPr>
              <a:t>draw</a:t>
            </a:r>
            <a:r>
              <a:rPr lang="hu-HU" sz="1500" dirty="0">
                <a:latin typeface="Whipsmart" panose="020B0502030203050204" pitchFamily="34" charset="0"/>
              </a:rPr>
              <a:t> method, drawing the geometry</a:t>
            </a:r>
            <a:endParaRPr lang="en-US" sz="1500" dirty="0">
              <a:latin typeface="Whipsmart" panose="020B0502030203050204" pitchFamily="34" charset="0"/>
            </a:endParaRPr>
          </a:p>
        </p:txBody>
      </p:sp>
      <p:sp>
        <p:nvSpPr>
          <p:cNvPr id="29" name="TextBox 28"/>
          <p:cNvSpPr txBox="1"/>
          <p:nvPr/>
        </p:nvSpPr>
        <p:spPr>
          <a:xfrm>
            <a:off x="6366283" y="5321824"/>
            <a:ext cx="4657044" cy="1475404"/>
          </a:xfrm>
          <a:prstGeom prst="rect">
            <a:avLst/>
          </a:prstGeom>
          <a:noFill/>
        </p:spPr>
        <p:txBody>
          <a:bodyPr wrap="none" rtlCol="0">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1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components</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forEach</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0" name="Rectangle 29"/>
          <p:cNvSpPr/>
          <p:nvPr/>
        </p:nvSpPr>
        <p:spPr>
          <a:xfrm>
            <a:off x="1797455" y="430761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2391124" y="474352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2514901" y="474352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2514901" y="3501067"/>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5208349" y="235094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endParaRPr lang="hu-HU" sz="1600" dirty="0">
              <a:latin typeface="Consolas" panose="020B0609020204030204" pitchFamily="49" charset="0"/>
              <a:cs typeface="Consolas" panose="020B0609020204030204" pitchFamily="49" charset="0"/>
            </a:endParaRPr>
          </a:p>
        </p:txBody>
      </p:sp>
      <p:cxnSp>
        <p:nvCxnSpPr>
          <p:cNvPr id="20" name="Straight Connector 19"/>
          <p:cNvCxnSpPr/>
          <p:nvPr/>
        </p:nvCxnSpPr>
        <p:spPr>
          <a:xfrm>
            <a:off x="5208349" y="2836916"/>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3143" y="4307902"/>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4984987" y="3501067"/>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3402060" y="4799639"/>
            <a:ext cx="2821606" cy="323165"/>
          </a:xfrm>
          <a:prstGeom prst="rect">
            <a:avLst/>
          </a:prstGeom>
          <a:noFill/>
        </p:spPr>
        <p:txBody>
          <a:bodyPr wrap="none" rtlCol="0">
            <a:spAutoFit/>
          </a:bodyPr>
          <a:lstStyle/>
          <a:p>
            <a:r>
              <a:rPr lang="hu-HU" sz="1500" dirty="0">
                <a:latin typeface="Whipsmart" panose="020B0502030203050204" pitchFamily="34" charset="0"/>
              </a:rPr>
              <a:t>the </a:t>
            </a:r>
            <a:r>
              <a:rPr lang="hu-HU" sz="1500" b="1" dirty="0">
                <a:latin typeface="Consolas" panose="020B0609020204030204" pitchFamily="49" charset="0"/>
                <a:cs typeface="Consolas" panose="020B0609020204030204" pitchFamily="49" charset="0"/>
              </a:rPr>
              <a:t>draw</a:t>
            </a:r>
            <a:r>
              <a:rPr lang="hu-HU" sz="1500" dirty="0">
                <a:latin typeface="Whipsmart" panose="020B0502030203050204" pitchFamily="34" charset="0"/>
              </a:rPr>
              <a:t> method sets uniforms</a:t>
            </a:r>
            <a:endParaRPr lang="en-US" sz="1500" dirty="0">
              <a:latin typeface="Whipsmart" panose="020B0502030203050204" pitchFamily="34" charset="0"/>
            </a:endParaRPr>
          </a:p>
        </p:txBody>
      </p:sp>
      <p:sp>
        <p:nvSpPr>
          <p:cNvPr id="43" name="TextBox 42"/>
          <p:cNvSpPr txBox="1"/>
          <p:nvPr/>
        </p:nvSpPr>
        <p:spPr>
          <a:xfrm>
            <a:off x="9246208" y="4736543"/>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Tree>
    <p:extLst>
      <p:ext uri="{BB962C8B-B14F-4D97-AF65-F5344CB8AC3E}">
        <p14:creationId xmlns:p14="http://schemas.microsoft.com/office/powerpoint/2010/main" val="209783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Effect transition="in" filter="fade">
                                      <p:cBhvr>
                                        <p:cTn id="35" dur="500"/>
                                        <p:tgtEl>
                                          <p:spTgt spid="2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p:cTn id="38" dur="500" fill="hold"/>
                                        <p:tgtEl>
                                          <p:spTgt spid="26"/>
                                        </p:tgtEl>
                                        <p:attrNameLst>
                                          <p:attrName>ppt_w</p:attrName>
                                        </p:attrNameLst>
                                      </p:cBhvr>
                                      <p:tavLst>
                                        <p:tav tm="0">
                                          <p:val>
                                            <p:fltVal val="0"/>
                                          </p:val>
                                        </p:tav>
                                        <p:tav tm="100000">
                                          <p:val>
                                            <p:strVal val="#ppt_w"/>
                                          </p:val>
                                        </p:tav>
                                      </p:tavLst>
                                    </p:anim>
                                    <p:anim calcmode="lin" valueType="num">
                                      <p:cBhvr>
                                        <p:cTn id="39" dur="500" fill="hold"/>
                                        <p:tgtEl>
                                          <p:spTgt spid="26"/>
                                        </p:tgtEl>
                                        <p:attrNameLst>
                                          <p:attrName>ppt_h</p:attrName>
                                        </p:attrNameLst>
                                      </p:cBhvr>
                                      <p:tavLst>
                                        <p:tav tm="0">
                                          <p:val>
                                            <p:fltVal val="0"/>
                                          </p:val>
                                        </p:tav>
                                        <p:tav tm="100000">
                                          <p:val>
                                            <p:strVal val="#ppt_h"/>
                                          </p:val>
                                        </p:tav>
                                      </p:tavLst>
                                    </p:anim>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xit" presetSubtype="0" fill="hold" grpId="0" nodeType="with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randombar(horizontal)">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p:cTn id="70" dur="500" fill="hold"/>
                                        <p:tgtEl>
                                          <p:spTgt spid="36"/>
                                        </p:tgtEl>
                                        <p:attrNameLst>
                                          <p:attrName>ppt_w</p:attrName>
                                        </p:attrNameLst>
                                      </p:cBhvr>
                                      <p:tavLst>
                                        <p:tav tm="0">
                                          <p:val>
                                            <p:fltVal val="0"/>
                                          </p:val>
                                        </p:tav>
                                        <p:tav tm="100000">
                                          <p:val>
                                            <p:strVal val="#ppt_w"/>
                                          </p:val>
                                        </p:tav>
                                      </p:tavLst>
                                    </p:anim>
                                    <p:anim calcmode="lin" valueType="num">
                                      <p:cBhvr>
                                        <p:cTn id="71" dur="500" fill="hold"/>
                                        <p:tgtEl>
                                          <p:spTgt spid="36"/>
                                        </p:tgtEl>
                                        <p:attrNameLst>
                                          <p:attrName>ppt_h</p:attrName>
                                        </p:attrNameLst>
                                      </p:cBhvr>
                                      <p:tavLst>
                                        <p:tav tm="0">
                                          <p:val>
                                            <p:fltVal val="0"/>
                                          </p:val>
                                        </p:tav>
                                        <p:tav tm="100000">
                                          <p:val>
                                            <p:strVal val="#ppt_h"/>
                                          </p:val>
                                        </p:tav>
                                      </p:tavLst>
                                    </p:anim>
                                    <p:animEffect transition="in" filter="fade">
                                      <p:cBhvr>
                                        <p:cTn id="72" dur="500"/>
                                        <p:tgtEl>
                                          <p:spTgt spid="36"/>
                                        </p:tgtEl>
                                      </p:cBhvr>
                                    </p:animEffect>
                                  </p:childTnLst>
                                </p:cTn>
                              </p:par>
                              <p:par>
                                <p:cTn id="73" presetID="10" presetClass="entr" presetSubtype="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23" grpId="0" animBg="1"/>
      <p:bldP spid="26" grpId="0" animBg="1"/>
      <p:bldP spid="27" grpId="0" animBg="1"/>
      <p:bldP spid="28" grpId="0"/>
      <p:bldP spid="29" grpId="0"/>
      <p:bldP spid="30" grpId="0" animBg="1"/>
      <p:bldP spid="34" grpId="0" animBg="1"/>
      <p:bldP spid="36" grpId="0" animBg="1"/>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The </a:t>
            </a:r>
            <a:r>
              <a:rPr lang="hu-HU" dirty="0" err="1"/>
              <a:t>other</a:t>
            </a:r>
            <a:r>
              <a:rPr lang="hu-HU" dirty="0"/>
              <a:t> </a:t>
            </a:r>
            <a:r>
              <a:rPr lang="hu-HU" dirty="0" err="1"/>
              <a:t>kind</a:t>
            </a:r>
            <a:r>
              <a:rPr lang="hu-HU" dirty="0"/>
              <a:t> of </a:t>
            </a:r>
            <a:r>
              <a:rPr lang="hu-HU" dirty="0" err="1"/>
              <a:t>leaf</a:t>
            </a:r>
            <a:r>
              <a:rPr lang="hu-HU" dirty="0"/>
              <a:t> </a:t>
            </a:r>
            <a:r>
              <a:rPr lang="hu-HU" dirty="0" err="1"/>
              <a:t>component</a:t>
            </a:r>
            <a:r>
              <a:rPr lang="hu-HU" dirty="0"/>
              <a:t>:</a:t>
            </a:r>
            <a:br>
              <a:rPr lang="hu-HU" dirty="0"/>
            </a:br>
            <a:r>
              <a:rPr lang="hu-HU" dirty="0" err="1">
                <a:latin typeface="Consolas" panose="020B0609020204030204" pitchFamily="49" charset="0"/>
                <a:cs typeface="Consolas" panose="020B0609020204030204" pitchFamily="49" charset="0"/>
              </a:rPr>
              <a:t>ProgramReflection</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hu-HU" dirty="0" err="1"/>
              <a:t>queries</a:t>
            </a:r>
            <a:r>
              <a:rPr lang="hu-HU" dirty="0"/>
              <a:t> </a:t>
            </a:r>
            <a:r>
              <a:rPr lang="hu-HU" dirty="0" err="1"/>
              <a:t>uniforms</a:t>
            </a:r>
            <a:r>
              <a:rPr lang="hu-HU" dirty="0"/>
              <a:t> </a:t>
            </a:r>
            <a:r>
              <a:rPr lang="hu-HU" dirty="0" err="1"/>
              <a:t>from</a:t>
            </a:r>
            <a:r>
              <a:rPr lang="hu-HU" dirty="0"/>
              <a:t> a </a:t>
            </a:r>
            <a:r>
              <a:rPr lang="hu-HU" dirty="0" err="1"/>
              <a:t>WebGL</a:t>
            </a:r>
            <a:r>
              <a:rPr lang="hu-HU" dirty="0"/>
              <a:t> program, </a:t>
            </a:r>
            <a:r>
              <a:rPr lang="hu-HU" dirty="0" err="1"/>
              <a:t>organized</a:t>
            </a:r>
            <a:r>
              <a:rPr lang="hu-HU" dirty="0"/>
              <a:t> </a:t>
            </a:r>
            <a:r>
              <a:rPr lang="hu-HU" dirty="0" err="1"/>
              <a:t>by</a:t>
            </a:r>
            <a:r>
              <a:rPr lang="hu-HU" dirty="0"/>
              <a:t> </a:t>
            </a:r>
            <a:r>
              <a:rPr lang="hu-HU" dirty="0" err="1"/>
              <a:t>struct</a:t>
            </a:r>
            <a:r>
              <a:rPr lang="hu-HU" dirty="0"/>
              <a:t> </a:t>
            </a:r>
            <a:r>
              <a:rPr lang="hu-HU" dirty="0" err="1"/>
              <a:t>name</a:t>
            </a:r>
            <a:endParaRPr lang="hu-HU" dirty="0"/>
          </a:p>
          <a:p>
            <a:r>
              <a:rPr lang="hu-HU" dirty="0" err="1">
                <a:latin typeface="Consolas" panose="020B0609020204030204" pitchFamily="49" charset="0"/>
                <a:cs typeface="Consolas" panose="020B0609020204030204" pitchFamily="49" charset="0"/>
              </a:rPr>
              <a:t>draw</a:t>
            </a:r>
            <a:r>
              <a:rPr lang="hu-HU" dirty="0"/>
              <a:t> </a:t>
            </a:r>
            <a:r>
              <a:rPr lang="hu-HU" dirty="0" err="1"/>
              <a:t>method</a:t>
            </a:r>
            <a:endParaRPr lang="hu-HU" dirty="0"/>
          </a:p>
          <a:p>
            <a:pPr lvl="1"/>
            <a:r>
              <a:rPr lang="hu-HU" dirty="0" err="1"/>
              <a:t>takes</a:t>
            </a:r>
            <a:r>
              <a:rPr lang="hu-HU" dirty="0"/>
              <a:t> </a:t>
            </a:r>
            <a:r>
              <a:rPr lang="hu-HU" dirty="0" err="1"/>
              <a:t>list</a:t>
            </a:r>
            <a:r>
              <a:rPr lang="hu-HU" dirty="0"/>
              <a:t> of uniform </a:t>
            </a:r>
            <a:r>
              <a:rPr lang="hu-HU" dirty="0" err="1"/>
              <a:t>provider</a:t>
            </a:r>
            <a:r>
              <a:rPr lang="hu-HU" dirty="0"/>
              <a:t> </a:t>
            </a:r>
            <a:r>
              <a:rPr lang="hu-HU" dirty="0" err="1"/>
              <a:t>components</a:t>
            </a:r>
            <a:r>
              <a:rPr lang="hu-HU" dirty="0"/>
              <a:t> </a:t>
            </a:r>
            <a:r>
              <a:rPr lang="hu-HU" dirty="0" err="1"/>
              <a:t>passed</a:t>
            </a:r>
            <a:r>
              <a:rPr lang="hu-HU" dirty="0"/>
              <a:t> down </a:t>
            </a:r>
            <a:r>
              <a:rPr lang="hu-HU" dirty="0" err="1"/>
              <a:t>on</a:t>
            </a:r>
            <a:r>
              <a:rPr lang="hu-HU" dirty="0"/>
              <a:t> </a:t>
            </a:r>
            <a:r>
              <a:rPr lang="hu-HU" dirty="0" err="1"/>
              <a:t>call</a:t>
            </a:r>
            <a:r>
              <a:rPr lang="hu-HU" dirty="0"/>
              <a:t> </a:t>
            </a:r>
            <a:r>
              <a:rPr lang="hu-HU" dirty="0" err="1"/>
              <a:t>chain</a:t>
            </a:r>
            <a:endParaRPr lang="hu-HU" dirty="0"/>
          </a:p>
          <a:p>
            <a:pPr lvl="1"/>
            <a:r>
              <a:rPr lang="hu-HU" dirty="0" err="1"/>
              <a:t>commits</a:t>
            </a:r>
            <a:r>
              <a:rPr lang="hu-HU" dirty="0"/>
              <a:t> </a:t>
            </a:r>
            <a:r>
              <a:rPr lang="hu-HU" dirty="0" err="1"/>
              <a:t>values</a:t>
            </a:r>
            <a:r>
              <a:rPr lang="hu-HU" dirty="0"/>
              <a:t> of </a:t>
            </a:r>
            <a:r>
              <a:rPr lang="hu-HU" dirty="0" err="1"/>
              <a:t>provider</a:t>
            </a:r>
            <a:r>
              <a:rPr lang="hu-HU" dirty="0"/>
              <a:t> </a:t>
            </a:r>
            <a:r>
              <a:rPr lang="hu-HU" dirty="0" err="1"/>
              <a:t>properties</a:t>
            </a:r>
            <a:r>
              <a:rPr lang="hu-HU" dirty="0"/>
              <a:t> </a:t>
            </a:r>
            <a:r>
              <a:rPr lang="hu-HU" dirty="0" err="1"/>
              <a:t>to</a:t>
            </a:r>
            <a:r>
              <a:rPr lang="hu-HU" dirty="0"/>
              <a:t> </a:t>
            </a:r>
            <a:r>
              <a:rPr lang="hu-HU" dirty="0" err="1"/>
              <a:t>the</a:t>
            </a:r>
            <a:r>
              <a:rPr lang="hu-HU" dirty="0"/>
              <a:t> </a:t>
            </a:r>
            <a:r>
              <a:rPr lang="hu-HU" dirty="0" err="1"/>
              <a:t>respective</a:t>
            </a:r>
            <a:r>
              <a:rPr lang="hu-HU" dirty="0"/>
              <a:t> </a:t>
            </a:r>
            <a:r>
              <a:rPr lang="hu-HU" dirty="0" err="1"/>
              <a:t>uniforms</a:t>
            </a:r>
            <a:endParaRPr lang="en-US" dirty="0"/>
          </a:p>
        </p:txBody>
      </p:sp>
      <p:sp>
        <p:nvSpPr>
          <p:cNvPr id="4" name="Rectangle 3"/>
          <p:cNvSpPr/>
          <p:nvPr/>
        </p:nvSpPr>
        <p:spPr>
          <a:xfrm>
            <a:off x="194553" y="3599234"/>
            <a:ext cx="11799651" cy="32587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18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8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useProgram</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(provider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hu-HU"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e</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the</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game object</a:t>
            </a:r>
            <a:endParaRPr lang="en-US" sz="16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provider</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glslStructNames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typically</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uniformDescriptors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e.g. </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modelMatrix</a:t>
            </a:r>
            <a:endPar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provider[uniformDesc</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name]</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commit(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location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8959174" y="3175967"/>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2300340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hu-HU" dirty="0" err="1"/>
              <a:t>Another</a:t>
            </a:r>
            <a:r>
              <a:rPr lang="hu-HU" dirty="0"/>
              <a:t> </a:t>
            </a:r>
            <a:r>
              <a:rPr lang="hu-HU" dirty="0" err="1">
                <a:latin typeface="Consolas" panose="020B0609020204030204" pitchFamily="49" charset="0"/>
                <a:cs typeface="Consolas" panose="020B0609020204030204" pitchFamily="49" charset="0"/>
              </a:rPr>
              <a:t>ProgramReflection</a:t>
            </a:r>
            <a:r>
              <a:rPr lang="hu-HU" dirty="0"/>
              <a:t> </a:t>
            </a:r>
            <a:r>
              <a:rPr lang="hu-HU" dirty="0" err="1"/>
              <a:t>operation</a:t>
            </a:r>
            <a:r>
              <a:rPr lang="hu-HU" dirty="0"/>
              <a:t>:</a:t>
            </a:r>
            <a:br>
              <a:rPr lang="hu-HU" dirty="0"/>
            </a:br>
            <a:r>
              <a:rPr lang="hu-HU" dirty="0" err="1"/>
              <a:t>populate</a:t>
            </a:r>
            <a:r>
              <a:rPr lang="hu-HU" dirty="0"/>
              <a:t> </a:t>
            </a:r>
            <a:r>
              <a:rPr lang="hu-HU" dirty="0" err="1">
                <a:latin typeface="Consolas" panose="020B0609020204030204" pitchFamily="49" charset="0"/>
                <a:cs typeface="Consolas" panose="020B0609020204030204" pitchFamily="49" charset="0"/>
              </a:rPr>
              <a:t>UniformProvider</a:t>
            </a:r>
            <a:r>
              <a:rPr lang="hu-HU" dirty="0" err="1"/>
              <a:t>s</a:t>
            </a:r>
            <a:r>
              <a:rPr lang="en-US" dirty="0"/>
              <a:t> </a:t>
            </a:r>
            <a:r>
              <a:rPr lang="hu-HU" dirty="0"/>
              <a:t>with </a:t>
            </a:r>
            <a:r>
              <a:rPr lang="en-US" dirty="0"/>
              <a:t>variables</a:t>
            </a:r>
          </a:p>
        </p:txBody>
      </p:sp>
      <p:sp>
        <p:nvSpPr>
          <p:cNvPr id="4" name="Content Placeholder 3"/>
          <p:cNvSpPr>
            <a:spLocks noGrp="1"/>
          </p:cNvSpPr>
          <p:nvPr>
            <p:ph idx="1"/>
          </p:nvPr>
        </p:nvSpPr>
        <p:spPr/>
        <p:txBody>
          <a:bodyPr>
            <a:normAutofit/>
          </a:bodyPr>
          <a:lstStyle/>
          <a:p>
            <a:r>
              <a:rPr lang="en-US" dirty="0"/>
              <a:t>add child components</a:t>
            </a:r>
            <a:endParaRPr lang="hu-HU" dirty="0"/>
          </a:p>
          <a:p>
            <a:r>
              <a:rPr lang="hu-HU" dirty="0"/>
              <a:t>ensure the providers have correctly typed properties for holding the values for the uniforms</a:t>
            </a:r>
          </a:p>
          <a:p>
            <a:r>
              <a:rPr lang="hu-HU" dirty="0" err="1"/>
              <a:t>we</a:t>
            </a:r>
            <a:r>
              <a:rPr lang="hu-HU" dirty="0"/>
              <a:t> </a:t>
            </a:r>
            <a:r>
              <a:rPr lang="hu-HU" dirty="0" err="1"/>
              <a:t>could</a:t>
            </a:r>
            <a:r>
              <a:rPr lang="hu-HU" dirty="0"/>
              <a:t> </a:t>
            </a:r>
            <a:r>
              <a:rPr lang="hu-HU" dirty="0" err="1"/>
              <a:t>leave</a:t>
            </a:r>
            <a:r>
              <a:rPr lang="hu-HU" dirty="0"/>
              <a:t> </a:t>
            </a:r>
            <a:r>
              <a:rPr lang="hu-HU" dirty="0" err="1"/>
              <a:t>this</a:t>
            </a:r>
            <a:r>
              <a:rPr lang="hu-HU" dirty="0"/>
              <a:t> </a:t>
            </a:r>
            <a:r>
              <a:rPr lang="hu-HU" dirty="0" err="1"/>
              <a:t>as</a:t>
            </a:r>
            <a:r>
              <a:rPr lang="hu-HU" dirty="0"/>
              <a:t> a </a:t>
            </a:r>
            <a:r>
              <a:rPr lang="hu-HU" dirty="0" err="1"/>
              <a:t>programmer</a:t>
            </a:r>
            <a:r>
              <a:rPr lang="hu-HU" dirty="0"/>
              <a:t> </a:t>
            </a:r>
            <a:r>
              <a:rPr lang="hu-HU" dirty="0" err="1"/>
              <a:t>responsibility</a:t>
            </a:r>
            <a:endParaRPr lang="hu-HU" dirty="0"/>
          </a:p>
          <a:p>
            <a:pPr lvl="1"/>
            <a:r>
              <a:rPr lang="hu-HU" dirty="0" err="1"/>
              <a:t>that</a:t>
            </a:r>
            <a:r>
              <a:rPr lang="hu-HU" dirty="0"/>
              <a:t> </a:t>
            </a:r>
            <a:r>
              <a:rPr lang="hu-HU" dirty="0" err="1"/>
              <a:t>would</a:t>
            </a:r>
            <a:r>
              <a:rPr lang="hu-HU" dirty="0"/>
              <a:t> </a:t>
            </a:r>
            <a:r>
              <a:rPr lang="hu-HU" dirty="0" err="1"/>
              <a:t>mean</a:t>
            </a:r>
            <a:r>
              <a:rPr lang="hu-HU" dirty="0"/>
              <a:t> extra </a:t>
            </a:r>
            <a:r>
              <a:rPr lang="hu-HU" dirty="0" err="1"/>
              <a:t>work</a:t>
            </a:r>
            <a:r>
              <a:rPr lang="hu-HU" dirty="0"/>
              <a:t> and more </a:t>
            </a:r>
            <a:r>
              <a:rPr lang="hu-HU" dirty="0" err="1"/>
              <a:t>mistakes</a:t>
            </a:r>
            <a:endParaRPr lang="hu-HU" dirty="0"/>
          </a:p>
          <a:p>
            <a:r>
              <a:rPr lang="en-US" dirty="0"/>
              <a:t>reflect uniform variables as Kotlin objects</a:t>
            </a:r>
          </a:p>
          <a:p>
            <a:pPr lvl="1"/>
            <a:r>
              <a:rPr lang="en-US" dirty="0"/>
              <a:t>we need a way to create appropriate objects based on type names (e.g. vec3, mat4, …)</a:t>
            </a:r>
          </a:p>
          <a:p>
            <a:pPr lvl="1"/>
            <a:r>
              <a:rPr lang="en-US" dirty="0"/>
              <a:t>created variables become properties of </a:t>
            </a:r>
            <a:r>
              <a:rPr lang="hu-HU" dirty="0" err="1">
                <a:latin typeface="Consolas" panose="020B0609020204030204" pitchFamily="49" charset="0"/>
                <a:cs typeface="Consolas" panose="020B0609020204030204" pitchFamily="49" charset="0"/>
              </a:rPr>
              <a:t>UniformProvider</a:t>
            </a:r>
            <a:r>
              <a:rPr lang="en-US" dirty="0"/>
              <a:t> objects, but dynamically added</a:t>
            </a:r>
          </a:p>
        </p:txBody>
      </p:sp>
    </p:spTree>
    <p:extLst>
      <p:ext uri="{BB962C8B-B14F-4D97-AF65-F5344CB8AC3E}">
        <p14:creationId xmlns:p14="http://schemas.microsoft.com/office/powerpoint/2010/main" val="365562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variables for uniforms</a:t>
            </a:r>
          </a:p>
        </p:txBody>
      </p:sp>
      <p:sp>
        <p:nvSpPr>
          <p:cNvPr id="4" name="Rectangle 3"/>
          <p:cNvSpPr/>
          <p:nvPr/>
        </p:nvSpPr>
        <p:spPr>
          <a:xfrm>
            <a:off x="5188606" y="143184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6730440" y="311419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cxnSp>
        <p:nvCxnSpPr>
          <p:cNvPr id="13" name="Straight Arrow Connector 12"/>
          <p:cNvCxnSpPr>
            <a:stCxn id="4" idx="2"/>
            <a:endCxn id="10" idx="0"/>
          </p:cNvCxnSpPr>
          <p:nvPr/>
        </p:nvCxnSpPr>
        <p:spPr>
          <a:xfrm>
            <a:off x="6450770" y="2571427"/>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7712934" y="2001637"/>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9253946" y="351590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9416864" y="328003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7744548" y="1729857"/>
            <a:ext cx="27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1524001" y="474904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3300245" y="474904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6723304" y="311340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653164" y="5079198"/>
            <a:ext cx="3130985" cy="323165"/>
          </a:xfrm>
          <a:prstGeom prst="rect">
            <a:avLst/>
          </a:prstGeom>
          <a:noFill/>
        </p:spPr>
        <p:txBody>
          <a:bodyPr wrap="none" rtlCol="0">
            <a:spAutoFit/>
          </a:bodyPr>
          <a:lstStyle/>
          <a:p>
            <a:r>
              <a:rPr lang="hu-HU" sz="1500" b="1" dirty="0">
                <a:latin typeface="Consolas" panose="020B0609020204030204" pitchFamily="49" charset="0"/>
                <a:cs typeface="Consolas" panose="020B0609020204030204" pitchFamily="49" charset="0"/>
              </a:rPr>
              <a:t>gatherUniforms</a:t>
            </a:r>
            <a:r>
              <a:rPr lang="hu-HU" sz="1500" dirty="0">
                <a:latin typeface="Whipsmart" panose="020B0502030203050204" pitchFamily="34" charset="0"/>
              </a:rPr>
              <a:t> </a:t>
            </a:r>
            <a:r>
              <a:rPr lang="en-US" sz="1500" dirty="0">
                <a:latin typeface="Whipsmart" panose="020B0502030203050204" pitchFamily="34" charset="0"/>
              </a:rPr>
              <a:t>method is empty</a:t>
            </a:r>
          </a:p>
        </p:txBody>
      </p:sp>
      <p:sp>
        <p:nvSpPr>
          <p:cNvPr id="30" name="Rectangle 29"/>
          <p:cNvSpPr/>
          <p:nvPr/>
        </p:nvSpPr>
        <p:spPr>
          <a:xfrm>
            <a:off x="1777710" y="337797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2371379" y="381388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2495156" y="381388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2495156" y="2571427"/>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5188604" y="142130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r>
              <a:rPr lang="hu-HU" sz="1600" dirty="0" err="1">
                <a:latin typeface="Consolas" panose="020B0609020204030204" pitchFamily="49" charset="0"/>
                <a:cs typeface="Consolas" panose="020B0609020204030204" pitchFamily="49" charset="0"/>
              </a:rPr>
              <a:t>gatherUniforms</a:t>
            </a:r>
            <a:r>
              <a:rPr lang="hu-HU" sz="1600" dirty="0">
                <a:latin typeface="Consolas" panose="020B0609020204030204" pitchFamily="49" charset="0"/>
                <a:cs typeface="Consolas" panose="020B0609020204030204" pitchFamily="49" charset="0"/>
              </a:rPr>
              <a:t>()</a:t>
            </a:r>
          </a:p>
        </p:txBody>
      </p:sp>
      <p:cxnSp>
        <p:nvCxnSpPr>
          <p:cNvPr id="20" name="Straight Connector 19"/>
          <p:cNvCxnSpPr/>
          <p:nvPr/>
        </p:nvCxnSpPr>
        <p:spPr>
          <a:xfrm>
            <a:off x="5188604" y="1907276"/>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73398" y="3378262"/>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4965242" y="2571427"/>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3382314" y="3869998"/>
            <a:ext cx="2414444" cy="553998"/>
          </a:xfrm>
          <a:prstGeom prst="rect">
            <a:avLst/>
          </a:prstGeom>
          <a:noFill/>
        </p:spPr>
        <p:txBody>
          <a:bodyPr wrap="none" rtlCol="0">
            <a:spAutoFit/>
          </a:bodyPr>
          <a:lstStyle/>
          <a:p>
            <a:r>
              <a:rPr lang="hu-HU" sz="1500" b="1" dirty="0">
                <a:latin typeface="Consolas" panose="020B0609020204030204" pitchFamily="49" charset="0"/>
                <a:cs typeface="Consolas" panose="020B0609020204030204" pitchFamily="49" charset="0"/>
              </a:rPr>
              <a:t>gatherUniforms </a:t>
            </a:r>
            <a:r>
              <a:rPr lang="en-US" sz="1500" dirty="0">
                <a:latin typeface="Whipsmart" panose="020B0502030203050204" pitchFamily="34" charset="0"/>
              </a:rPr>
              <a:t>method</a:t>
            </a:r>
          </a:p>
          <a:p>
            <a:r>
              <a:rPr lang="en-US" sz="1500" dirty="0">
                <a:latin typeface="Whipsmart" panose="020B0502030203050204" pitchFamily="34" charset="0"/>
              </a:rPr>
              <a:t>adds variables</a:t>
            </a:r>
          </a:p>
        </p:txBody>
      </p:sp>
      <p:sp>
        <p:nvSpPr>
          <p:cNvPr id="35" name="Diamond 34"/>
          <p:cNvSpPr/>
          <p:nvPr/>
        </p:nvSpPr>
        <p:spPr>
          <a:xfrm>
            <a:off x="7800984" y="4281464"/>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p:nvSpPr>
        <p:spPr>
          <a:xfrm>
            <a:off x="7277841" y="5014099"/>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Uniform</a:t>
            </a:r>
          </a:p>
        </p:txBody>
      </p:sp>
      <p:cxnSp>
        <p:nvCxnSpPr>
          <p:cNvPr id="39" name="Elbow Connector 38"/>
          <p:cNvCxnSpPr>
            <a:stCxn id="35" idx="2"/>
            <a:endCxn id="38" idx="0"/>
          </p:cNvCxnSpPr>
          <p:nvPr/>
        </p:nvCxnSpPr>
        <p:spPr>
          <a:xfrm rot="16200000" flipH="1">
            <a:off x="7795717" y="4814528"/>
            <a:ext cx="396459" cy="2682"/>
          </a:xfrm>
          <a:prstGeom prst="bentConnector3">
            <a:avLst>
              <a:gd name="adj1" fmla="val 5000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0" name="Rectangle 39"/>
          <p:cNvSpPr/>
          <p:nvPr/>
        </p:nvSpPr>
        <p:spPr>
          <a:xfrm>
            <a:off x="5288414" y="6187579"/>
            <a:ext cx="876166"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Vec1</a:t>
            </a:r>
          </a:p>
        </p:txBody>
      </p:sp>
      <p:sp>
        <p:nvSpPr>
          <p:cNvPr id="41" name="Rectangle 40"/>
          <p:cNvSpPr/>
          <p:nvPr/>
        </p:nvSpPr>
        <p:spPr>
          <a:xfrm>
            <a:off x="6273045"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Vec2</a:t>
            </a:r>
          </a:p>
        </p:txBody>
      </p:sp>
      <p:sp>
        <p:nvSpPr>
          <p:cNvPr id="43" name="Rectangle 42"/>
          <p:cNvSpPr/>
          <p:nvPr/>
        </p:nvSpPr>
        <p:spPr>
          <a:xfrm>
            <a:off x="7262673"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Vec3</a:t>
            </a:r>
          </a:p>
        </p:txBody>
      </p:sp>
      <p:sp>
        <p:nvSpPr>
          <p:cNvPr id="44" name="Rectangle 43"/>
          <p:cNvSpPr/>
          <p:nvPr/>
        </p:nvSpPr>
        <p:spPr>
          <a:xfrm>
            <a:off x="8262472"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Vec4</a:t>
            </a:r>
          </a:p>
        </p:txBody>
      </p:sp>
      <p:sp>
        <p:nvSpPr>
          <p:cNvPr id="45" name="Rectangle 44"/>
          <p:cNvSpPr/>
          <p:nvPr/>
        </p:nvSpPr>
        <p:spPr>
          <a:xfrm>
            <a:off x="9262271"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Mat4</a:t>
            </a:r>
          </a:p>
        </p:txBody>
      </p:sp>
      <p:cxnSp>
        <p:nvCxnSpPr>
          <p:cNvPr id="46" name="Straight Arrow Connector 45"/>
          <p:cNvCxnSpPr>
            <a:stCxn id="38" idx="2"/>
            <a:endCxn id="40" idx="0"/>
          </p:cNvCxnSpPr>
          <p:nvPr/>
        </p:nvCxnSpPr>
        <p:spPr>
          <a:xfrm flipH="1">
            <a:off x="5726498" y="5450013"/>
            <a:ext cx="2268789"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Arrow Connector 46"/>
          <p:cNvCxnSpPr>
            <a:stCxn id="38" idx="2"/>
            <a:endCxn id="41" idx="0"/>
          </p:cNvCxnSpPr>
          <p:nvPr/>
        </p:nvCxnSpPr>
        <p:spPr>
          <a:xfrm flipH="1">
            <a:off x="6723304" y="5450013"/>
            <a:ext cx="1271982"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Arrow Connector 47"/>
          <p:cNvCxnSpPr>
            <a:stCxn id="38" idx="2"/>
          </p:cNvCxnSpPr>
          <p:nvPr/>
        </p:nvCxnSpPr>
        <p:spPr>
          <a:xfrm flipH="1">
            <a:off x="7648664" y="5450013"/>
            <a:ext cx="346622" cy="73676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p:cNvCxnSpPr>
            <a:stCxn id="38" idx="2"/>
            <a:endCxn id="44" idx="0"/>
          </p:cNvCxnSpPr>
          <p:nvPr/>
        </p:nvCxnSpPr>
        <p:spPr>
          <a:xfrm>
            <a:off x="7995287" y="5450013"/>
            <a:ext cx="717445"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38" idx="2"/>
            <a:endCxn id="45" idx="0"/>
          </p:cNvCxnSpPr>
          <p:nvPr/>
        </p:nvCxnSpPr>
        <p:spPr>
          <a:xfrm>
            <a:off x="7995286" y="5450013"/>
            <a:ext cx="1717244"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56" name="TextBox 55"/>
          <p:cNvSpPr txBox="1"/>
          <p:nvPr/>
        </p:nvSpPr>
        <p:spPr>
          <a:xfrm>
            <a:off x="8194525" y="4322161"/>
            <a:ext cx="1031051"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uniforms</a:t>
            </a:r>
            <a:endParaRPr lang="en-US" sz="1500" dirty="0">
              <a:latin typeface="Whipsmart" panose="020B0502030203050204" pitchFamily="34" charset="0"/>
            </a:endParaRPr>
          </a:p>
        </p:txBody>
      </p:sp>
      <p:sp>
        <p:nvSpPr>
          <p:cNvPr id="57" name="TextBox 56"/>
          <p:cNvSpPr txBox="1"/>
          <p:nvPr/>
        </p:nvSpPr>
        <p:spPr>
          <a:xfrm>
            <a:off x="9220656" y="3813885"/>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Tree>
    <p:extLst>
      <p:ext uri="{BB962C8B-B14F-4D97-AF65-F5344CB8AC3E}">
        <p14:creationId xmlns:p14="http://schemas.microsoft.com/office/powerpoint/2010/main" val="3680163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1" y="1131094"/>
            <a:ext cx="4287355" cy="994172"/>
          </a:xfrm>
        </p:spPr>
        <p:txBody>
          <a:bodyPr>
            <a:normAutofit fontScale="90000"/>
          </a:bodyPr>
          <a:lstStyle/>
          <a:p>
            <a:r>
              <a:rPr lang="en-US" dirty="0"/>
              <a:t>Gathering uniforms</a:t>
            </a:r>
          </a:p>
        </p:txBody>
      </p:sp>
      <p:sp>
        <p:nvSpPr>
          <p:cNvPr id="3" name="TextBox 2"/>
          <p:cNvSpPr txBox="1"/>
          <p:nvPr/>
        </p:nvSpPr>
        <p:spPr>
          <a:xfrm>
            <a:off x="1757465" y="2199667"/>
            <a:ext cx="2071991" cy="3647152"/>
          </a:xfrm>
          <a:prstGeom prst="rect">
            <a:avLst/>
          </a:prstGeom>
          <a:noFill/>
        </p:spPr>
        <p:txBody>
          <a:bodyPr wrap="square" rtlCol="0">
            <a:spAutoFit/>
          </a:bodyPr>
          <a:lstStyle/>
          <a:p>
            <a:r>
              <a:rPr lang="hu-HU" sz="2100" dirty="0">
                <a:latin typeface="Whipsmart" panose="020B0502030203050204" pitchFamily="34" charset="0"/>
              </a:rPr>
              <a:t>game </a:t>
            </a:r>
            <a:r>
              <a:rPr lang="hu-HU" sz="2100" dirty="0" err="1">
                <a:latin typeface="Whipsmart" panose="020B0502030203050204" pitchFamily="34" charset="0"/>
              </a:rPr>
              <a:t>objects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meshes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geometries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materials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a:latin typeface="Whipsmart" panose="020B0502030203050204" pitchFamily="34" charset="0"/>
              </a:rPr>
              <a:t>programs</a:t>
            </a:r>
          </a:p>
          <a:p>
            <a:endParaRPr lang="hu-HU" sz="2100" dirty="0">
              <a:latin typeface="Whipsmart" panose="020B0502030203050204" pitchFamily="34" charset="0"/>
            </a:endParaRPr>
          </a:p>
          <a:p>
            <a:r>
              <a:rPr lang="hu-HU" sz="2100" dirty="0">
                <a:latin typeface="Whipsmart" panose="020B0502030203050204" pitchFamily="34" charset="0"/>
              </a:rPr>
              <a:t>shaders</a:t>
            </a:r>
          </a:p>
        </p:txBody>
      </p:sp>
      <p:cxnSp>
        <p:nvCxnSpPr>
          <p:cNvPr id="5" name="Straight Connector 4"/>
          <p:cNvCxnSpPr/>
          <p:nvPr/>
        </p:nvCxnSpPr>
        <p:spPr>
          <a:xfrm>
            <a:off x="1524000" y="52659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4000" y="4653644"/>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24000" y="40086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24000" y="3371851"/>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24000" y="2735036"/>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369125" y="4753097"/>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basic</a:t>
            </a:r>
            <a:endParaRPr lang="en-US" sz="1350" dirty="0">
              <a:solidFill>
                <a:schemeClr val="tx1"/>
              </a:solidFill>
            </a:endParaRPr>
          </a:p>
        </p:txBody>
      </p:sp>
      <p:sp>
        <p:nvSpPr>
          <p:cNvPr id="52" name="Rectangle 51"/>
          <p:cNvSpPr/>
          <p:nvPr/>
        </p:nvSpPr>
        <p:spPr>
          <a:xfrm>
            <a:off x="4307061" y="4133448"/>
            <a:ext cx="952742" cy="3863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 silver</a:t>
            </a:r>
            <a:endParaRPr lang="en-US" sz="1350" dirty="0">
              <a:solidFill>
                <a:schemeClr val="tx1"/>
              </a:solidFill>
            </a:endParaRPr>
          </a:p>
        </p:txBody>
      </p:sp>
      <p:cxnSp>
        <p:nvCxnSpPr>
          <p:cNvPr id="53" name="Straight Arrow Connector 52"/>
          <p:cNvCxnSpPr>
            <a:stCxn id="52" idx="2"/>
            <a:endCxn id="16" idx="0"/>
          </p:cNvCxnSpPr>
          <p:nvPr/>
        </p:nvCxnSpPr>
        <p:spPr>
          <a:xfrm flipH="1">
            <a:off x="3797750" y="4519768"/>
            <a:ext cx="985682"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3369125" y="3526382"/>
            <a:ext cx="390347" cy="37277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5-Point Star 79"/>
          <p:cNvSpPr/>
          <p:nvPr/>
        </p:nvSpPr>
        <p:spPr>
          <a:xfrm>
            <a:off x="4513376" y="2928464"/>
            <a:ext cx="390347" cy="37277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86" name="Straight Arrow Connector 85"/>
          <p:cNvCxnSpPr>
            <a:stCxn id="80" idx="2"/>
            <a:endCxn id="74" idx="4"/>
          </p:cNvCxnSpPr>
          <p:nvPr/>
        </p:nvCxnSpPr>
        <p:spPr>
          <a:xfrm flipH="1">
            <a:off x="3759472" y="3301242"/>
            <a:ext cx="828455" cy="36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587926" y="3301241"/>
            <a:ext cx="195506" cy="83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384933" y="1404934"/>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90" name="Straight Arrow Connector 189"/>
          <p:cNvCxnSpPr>
            <a:endCxn id="80" idx="0"/>
          </p:cNvCxnSpPr>
          <p:nvPr/>
        </p:nvCxnSpPr>
        <p:spPr>
          <a:xfrm flipH="1">
            <a:off x="4708550" y="1603602"/>
            <a:ext cx="1698827" cy="1324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5227080" y="5941233"/>
            <a:ext cx="2154411"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gameObject.modelMatrix</a:t>
            </a:r>
            <a:endParaRPr lang="en-US" sz="1350" dirty="0">
              <a:solidFill>
                <a:srgbClr val="FF0000"/>
              </a:solidFill>
            </a:endParaRPr>
          </a:p>
          <a:p>
            <a:pPr algn="ctr"/>
            <a:r>
              <a:rPr lang="en-US" sz="1350" dirty="0" err="1">
                <a:solidFill>
                  <a:srgbClr val="FF0000"/>
                </a:solidFill>
              </a:rPr>
              <a:t>material.solidColor</a:t>
            </a:r>
            <a:endParaRPr lang="en-US" sz="1350" dirty="0">
              <a:solidFill>
                <a:srgbClr val="FF0000"/>
              </a:solidFill>
            </a:endParaRPr>
          </a:p>
        </p:txBody>
      </p:sp>
      <p:sp>
        <p:nvSpPr>
          <p:cNvPr id="11" name="Rounded Rectangle 10"/>
          <p:cNvSpPr/>
          <p:nvPr/>
        </p:nvSpPr>
        <p:spPr>
          <a:xfrm>
            <a:off x="6628212" y="1927619"/>
            <a:ext cx="3955968" cy="3429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000" dirty="0">
                <a:solidFill>
                  <a:srgbClr val="FF0000"/>
                </a:solidFill>
                <a:latin typeface="Whipsmart" panose="020B0502030203050204" pitchFamily="34" charset="0"/>
              </a:rPr>
              <a:t>target object</a:t>
            </a:r>
            <a:r>
              <a:rPr lang="hu-HU" sz="2000" dirty="0">
                <a:solidFill>
                  <a:srgbClr val="FF0000"/>
                </a:solidFill>
                <a:latin typeface="Whipsmart" panose="020B0502030203050204" pitchFamily="34" charset="0"/>
              </a:rPr>
              <a:t>: </a:t>
            </a:r>
            <a:r>
              <a:rPr lang="en-US" sz="2000" dirty="0">
                <a:solidFill>
                  <a:srgbClr val="FF0000"/>
                </a:solidFill>
                <a:latin typeface="Whipsmart" panose="020B0502030203050204" pitchFamily="34" charset="0"/>
              </a:rPr>
              <a:t>the one we add the children to</a:t>
            </a:r>
            <a:endParaRPr lang="hu-HU" sz="2000" dirty="0">
              <a:solidFill>
                <a:srgbClr val="FF0000"/>
              </a:solidFill>
              <a:latin typeface="Whipsmart" panose="020B0502030203050204" pitchFamily="34" charset="0"/>
            </a:endParaRPr>
          </a:p>
          <a:p>
            <a:pPr marL="457200" indent="-457200">
              <a:buFont typeface="Arial" panose="020B0604020202020204" pitchFamily="34" charset="0"/>
              <a:buChar char="•"/>
            </a:pPr>
            <a:r>
              <a:rPr lang="en-US" sz="2000" dirty="0">
                <a:solidFill>
                  <a:srgbClr val="FF0000"/>
                </a:solidFill>
                <a:latin typeface="Whipsmart" panose="020B0502030203050204" pitchFamily="34" charset="0"/>
              </a:rPr>
              <a:t>traversing the children</a:t>
            </a:r>
            <a:endParaRPr lang="hu-HU" sz="2000" dirty="0">
              <a:solidFill>
                <a:srgbClr val="FF0000"/>
              </a:solidFill>
              <a:latin typeface="Whipsmart" panose="020B0502030203050204" pitchFamily="34" charset="0"/>
            </a:endParaRPr>
          </a:p>
          <a:p>
            <a:pPr marL="914400" lvl="1" indent="-457200">
              <a:buFont typeface="Arial" panose="020B0604020202020204" pitchFamily="34" charset="0"/>
              <a:buChar char="•"/>
            </a:pPr>
            <a:r>
              <a:rPr lang="en-US" sz="2000" dirty="0">
                <a:solidFill>
                  <a:srgbClr val="FF0000"/>
                </a:solidFill>
                <a:latin typeface="Whipsmart" panose="020B0502030203050204" pitchFamily="34" charset="0"/>
              </a:rPr>
              <a:t>reflect every program’s uniforms that have matching struct name</a:t>
            </a:r>
          </a:p>
        </p:txBody>
      </p:sp>
      <p:grpSp>
        <p:nvGrpSpPr>
          <p:cNvPr id="17" name="Group 16"/>
          <p:cNvGrpSpPr/>
          <p:nvPr/>
        </p:nvGrpSpPr>
        <p:grpSpPr>
          <a:xfrm rot="777579">
            <a:off x="4724176" y="1042216"/>
            <a:ext cx="1843634" cy="300082"/>
            <a:chOff x="4159194" y="468473"/>
            <a:chExt cx="2458179" cy="400109"/>
          </a:xfrm>
        </p:grpSpPr>
        <p:cxnSp>
          <p:nvCxnSpPr>
            <p:cNvPr id="13" name="Straight Arrow Connector 1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194" y="468473"/>
              <a:ext cx="2458179" cy="400109"/>
            </a:xfrm>
            <a:prstGeom prst="rect">
              <a:avLst/>
            </a:prstGeom>
            <a:noFill/>
          </p:spPr>
          <p:txBody>
            <a:bodyPr wrap="square" rtlCol="0">
              <a:spAutoFit/>
            </a:bodyPr>
            <a:lstStyle/>
            <a:p>
              <a:r>
                <a:rPr lang="en-US" sz="1350" dirty="0" err="1">
                  <a:latin typeface="Consolas" panose="020B0609020204030204" pitchFamily="49" charset="0"/>
                </a:rPr>
                <a:t>GameObject</a:t>
              </a:r>
              <a:r>
                <a:rPr lang="en-US" sz="1350" dirty="0">
                  <a:latin typeface="Consolas" panose="020B0609020204030204" pitchFamily="49" charset="0"/>
                </a:rPr>
                <a:t>(</a:t>
              </a:r>
              <a:r>
                <a:rPr lang="hu-HU" sz="1350" dirty="0" err="1">
                  <a:latin typeface="Consolas" panose="020B0609020204030204" pitchFamily="49" charset="0"/>
                </a:rPr>
                <a:t>mesh</a:t>
              </a:r>
              <a:r>
                <a:rPr lang="en-US" sz="1350" dirty="0">
                  <a:latin typeface="Consolas" panose="020B0609020204030204" pitchFamily="49" charset="0"/>
                </a:rPr>
                <a:t>)</a:t>
              </a:r>
            </a:p>
          </p:txBody>
        </p:sp>
      </p:grpSp>
      <p:grpSp>
        <p:nvGrpSpPr>
          <p:cNvPr id="84" name="Group 83"/>
          <p:cNvGrpSpPr/>
          <p:nvPr/>
        </p:nvGrpSpPr>
        <p:grpSpPr>
          <a:xfrm rot="8461895">
            <a:off x="4231367" y="1715828"/>
            <a:ext cx="2676693" cy="834053"/>
            <a:chOff x="3191007" y="308003"/>
            <a:chExt cx="3568924" cy="1112070"/>
          </a:xfrm>
        </p:grpSpPr>
        <p:cxnSp>
          <p:nvCxnSpPr>
            <p:cNvPr id="85" name="Straight Arrow Connector 84"/>
            <p:cNvCxnSpPr/>
            <p:nvPr/>
          </p:nvCxnSpPr>
          <p:spPr>
            <a:xfrm rot="13138105" flipH="1">
              <a:off x="4411767" y="308003"/>
              <a:ext cx="1379621" cy="111207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0770219">
              <a:off x="3191007" y="979245"/>
              <a:ext cx="3568924" cy="369332"/>
            </a:xfrm>
            <a:prstGeom prst="rect">
              <a:avLst/>
            </a:prstGeom>
            <a:noFill/>
          </p:spPr>
          <p:txBody>
            <a:bodyPr wrap="square" rtlCol="0">
              <a:spAutoFit/>
            </a:bodyPr>
            <a:lstStyle/>
            <a:p>
              <a:r>
                <a:rPr lang="en-US" sz="1200" dirty="0">
                  <a:latin typeface="Consolas" panose="020B0609020204030204" pitchFamily="49" charset="0"/>
                </a:rPr>
                <a:t>Mesh::</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91" name="Group 90"/>
          <p:cNvGrpSpPr/>
          <p:nvPr/>
        </p:nvGrpSpPr>
        <p:grpSpPr>
          <a:xfrm rot="10045984">
            <a:off x="4315699" y="4480312"/>
            <a:ext cx="2504821" cy="800801"/>
            <a:chOff x="2498098" y="347468"/>
            <a:chExt cx="3339762" cy="1067735"/>
          </a:xfrm>
        </p:grpSpPr>
        <p:cxnSp>
          <p:nvCxnSpPr>
            <p:cNvPr id="94" name="Straight Arrow Connector 93"/>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0700025">
              <a:off x="2498098" y="514737"/>
              <a:ext cx="3339762" cy="369332"/>
            </a:xfrm>
            <a:prstGeom prst="rect">
              <a:avLst/>
            </a:prstGeom>
            <a:noFill/>
          </p:spPr>
          <p:txBody>
            <a:bodyPr wrap="square" rtlCol="0">
              <a:spAutoFit/>
            </a:bodyPr>
            <a:lstStyle/>
            <a:p>
              <a:r>
                <a:rPr lang="en-US" sz="1200" dirty="0">
                  <a:latin typeface="Consolas" panose="020B0609020204030204" pitchFamily="49" charset="0"/>
                </a:rPr>
                <a:t>Program::</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98" name="Group 97"/>
          <p:cNvGrpSpPr/>
          <p:nvPr/>
        </p:nvGrpSpPr>
        <p:grpSpPr>
          <a:xfrm rot="4128179">
            <a:off x="4189627" y="3640788"/>
            <a:ext cx="2506987" cy="310186"/>
            <a:chOff x="3905509" y="448953"/>
            <a:chExt cx="3342650" cy="413581"/>
          </a:xfrm>
        </p:grpSpPr>
        <p:cxnSp>
          <p:nvCxnSpPr>
            <p:cNvPr id="100" name="Straight Arrow Connector 99"/>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905509" y="448953"/>
              <a:ext cx="3342650" cy="369332"/>
            </a:xfrm>
            <a:prstGeom prst="rect">
              <a:avLst/>
            </a:prstGeom>
            <a:noFill/>
          </p:spPr>
          <p:txBody>
            <a:bodyPr wrap="square" rtlCol="0">
              <a:spAutoFit/>
            </a:bodyPr>
            <a:lstStyle/>
            <a:p>
              <a:r>
                <a:rPr lang="en-US" sz="1200" dirty="0">
                  <a:latin typeface="Consolas" panose="020B0609020204030204" pitchFamily="49" charset="0"/>
                </a:rPr>
                <a:t>Material::</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42" name="Group 41"/>
          <p:cNvGrpSpPr/>
          <p:nvPr/>
        </p:nvGrpSpPr>
        <p:grpSpPr>
          <a:xfrm rot="558645">
            <a:off x="3465698" y="5542590"/>
            <a:ext cx="3464591" cy="284008"/>
            <a:chOff x="4159193" y="483857"/>
            <a:chExt cx="4619455" cy="378677"/>
          </a:xfrm>
        </p:grpSpPr>
        <p:cxnSp>
          <p:nvCxnSpPr>
            <p:cNvPr id="43" name="Straight Arrow Connector 4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159193" y="483857"/>
              <a:ext cx="4619455" cy="369332"/>
            </a:xfrm>
            <a:prstGeom prst="rect">
              <a:avLst/>
            </a:prstGeom>
            <a:noFill/>
          </p:spPr>
          <p:txBody>
            <a:bodyPr wrap="square" rtlCol="0">
              <a:spAutoFit/>
            </a:bodyPr>
            <a:lstStyle/>
            <a:p>
              <a:r>
                <a:rPr lang="en-US" sz="1200" dirty="0" err="1">
                  <a:latin typeface="Consolas" panose="020B0609020204030204" pitchFamily="49" charset="0"/>
                </a:rPr>
                <a:t>ProgramReflection</a:t>
              </a:r>
              <a:r>
                <a:rPr lang="en-US" sz="1200" dirty="0">
                  <a:latin typeface="Consolas" panose="020B0609020204030204" pitchFamily="49" charset="0"/>
                </a:rPr>
                <a:t>::</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sp>
        <p:nvSpPr>
          <p:cNvPr id="4" name="TextBox 3"/>
          <p:cNvSpPr txBox="1"/>
          <p:nvPr/>
        </p:nvSpPr>
        <p:spPr>
          <a:xfrm>
            <a:off x="6498763" y="1281636"/>
            <a:ext cx="292068" cy="369332"/>
          </a:xfrm>
          <a:prstGeom prst="rect">
            <a:avLst/>
          </a:prstGeom>
          <a:noFill/>
        </p:spPr>
        <p:txBody>
          <a:bodyPr wrap="none" rtlCol="0">
            <a:spAutoFit/>
          </a:bodyPr>
          <a:lstStyle/>
          <a:p>
            <a:r>
              <a:rPr lang="hu-HU" dirty="0">
                <a:latin typeface="Chiller" panose="04020404031007020602" pitchFamily="82" charset="0"/>
              </a:rPr>
              <a:t>X</a:t>
            </a:r>
            <a:endParaRPr lang="en-US" dirty="0">
              <a:latin typeface="Chiller" panose="04020404031007020602" pitchFamily="82" charset="0"/>
            </a:endParaRPr>
          </a:p>
        </p:txBody>
      </p:sp>
      <p:cxnSp>
        <p:nvCxnSpPr>
          <p:cNvPr id="15" name="Curved Connector 14"/>
          <p:cNvCxnSpPr>
            <a:endCxn id="4" idx="3"/>
          </p:cNvCxnSpPr>
          <p:nvPr/>
        </p:nvCxnSpPr>
        <p:spPr>
          <a:xfrm rot="16200000" flipV="1">
            <a:off x="4620421" y="3636712"/>
            <a:ext cx="4797338" cy="456518"/>
          </a:xfrm>
          <a:prstGeom prst="curved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98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right)">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wipe(up)">
                                      <p:cBhvr>
                                        <p:cTn id="22" dur="500"/>
                                        <p:tgtEl>
                                          <p:spTgt spid="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wipe(left)">
                                      <p:cBhvr>
                                        <p:cTn id="27" dur="500"/>
                                        <p:tgtEl>
                                          <p:spTgt spid="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up)">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42"/>
                                        </p:tgtEl>
                                        <p:attrNameLst>
                                          <p:attrName>style.opacity</p:attrName>
                                        </p:attrNameLst>
                                      </p:cBhvr>
                                      <p:to>
                                        <p:strVal val="0.25"/>
                                      </p:to>
                                    </p:set>
                                    <p:animEffect filter="image" prLst="opacity: 0.25">
                                      <p:cBhvr rctx="IE">
                                        <p:cTn id="37" dur="indefinite"/>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mph" presetSubtype="0" nodeType="clickEffect">
                                  <p:stCondLst>
                                    <p:cond delay="0"/>
                                  </p:stCondLst>
                                  <p:childTnLst>
                                    <p:set>
                                      <p:cBhvr rctx="PPT">
                                        <p:cTn id="41" dur="indefinite"/>
                                        <p:tgtEl>
                                          <p:spTgt spid="91"/>
                                        </p:tgtEl>
                                        <p:attrNameLst>
                                          <p:attrName>style.opacity</p:attrName>
                                        </p:attrNameLst>
                                      </p:cBhvr>
                                      <p:to>
                                        <p:strVal val="0.25"/>
                                      </p:to>
                                    </p:set>
                                    <p:animEffect filter="image" prLst="opacity: 0.25">
                                      <p:cBhvr rctx="IE">
                                        <p:cTn id="42" dur="indefinite"/>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nodeType="clickEffect">
                                  <p:stCondLst>
                                    <p:cond delay="0"/>
                                  </p:stCondLst>
                                  <p:childTnLst>
                                    <p:set>
                                      <p:cBhvr rctx="PPT">
                                        <p:cTn id="46" dur="indefinite"/>
                                        <p:tgtEl>
                                          <p:spTgt spid="98"/>
                                        </p:tgtEl>
                                        <p:attrNameLst>
                                          <p:attrName>style.opacity</p:attrName>
                                        </p:attrNameLst>
                                      </p:cBhvr>
                                      <p:to>
                                        <p:strVal val="0.25"/>
                                      </p:to>
                                    </p:set>
                                    <p:animEffect filter="image" prLst="opacity: 0.25">
                                      <p:cBhvr rctx="IE">
                                        <p:cTn id="47" dur="indefinite"/>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a:latin typeface="Consolas" panose="020B0609020204030204" pitchFamily="49" charset="0"/>
                <a:cs typeface="Consolas" panose="020B0609020204030204" pitchFamily="49" charset="0"/>
              </a:rPr>
              <a:t>ProgramReflection</a:t>
            </a:r>
            <a:r>
              <a:rPr lang="en-US" dirty="0">
                <a:latin typeface="Consolas" panose="020B0609020204030204" pitchFamily="49" charset="0"/>
                <a:cs typeface="Consolas" panose="020B0609020204030204" pitchFamily="49" charset="0"/>
              </a:rPr>
              <a:t>#</a:t>
            </a:r>
            <a:br>
              <a:rPr lang="hu-HU" dirty="0">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gatherUniforms</a:t>
            </a:r>
            <a:endParaRPr lang="en-US" dirty="0">
              <a:latin typeface="Consolas" panose="020B0609020204030204" pitchFamily="49" charset="0"/>
              <a:cs typeface="Consolas" panose="020B0609020204030204" pitchFamily="49" charset="0"/>
            </a:endParaRPr>
          </a:p>
        </p:txBody>
      </p:sp>
      <p:sp>
        <p:nvSpPr>
          <p:cNvPr id="4" name="Rectangle 3"/>
          <p:cNvSpPr/>
          <p:nvPr/>
        </p:nvSpPr>
        <p:spPr>
          <a:xfrm>
            <a:off x="221101" y="1847850"/>
            <a:ext cx="11749797" cy="50101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target could be e.g. a game object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24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gatherUniforms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target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target</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glslStructNames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uniformDescriptors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modelMatrix</a:t>
            </a:r>
            <a:endParaRPr lang="en-US" sz="20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reflectionVariable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ProgramReflection</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makeVar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type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size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//Mat4</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target</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name]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reflectionVariable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10423451" y="-356106"/>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3044237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Program</a:t>
            </a:r>
            <a:r>
              <a:rPr lang="hu-HU" dirty="0"/>
              <a:t> </a:t>
            </a:r>
            <a:r>
              <a:rPr lang="en-US" dirty="0"/>
              <a:t>class</a:t>
            </a:r>
          </a:p>
        </p:txBody>
      </p:sp>
      <p:sp>
        <p:nvSpPr>
          <p:cNvPr id="5" name="Content Placeholder 4"/>
          <p:cNvSpPr>
            <a:spLocks noGrp="1"/>
          </p:cNvSpPr>
          <p:nvPr>
            <p:ph idx="1"/>
          </p:nvPr>
        </p:nvSpPr>
        <p:spPr/>
        <p:txBody>
          <a:bodyPr>
            <a:normAutofit lnSpcReduction="10000"/>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Program(</a:t>
            </a:r>
            <a:r>
              <a:rPr lang="en-US" sz="1400" dirty="0" err="1">
                <a:solidFill>
                  <a:srgbClr val="C70040"/>
                </a:solidFill>
                <a:ea typeface="Times New Roman" panose="02020603050405020304" pitchFamily="18" charset="0"/>
                <a:cs typeface="Times New Roman" panose="02020603050405020304" pitchFamily="18" charset="0"/>
              </a:rPr>
              <a:t>val</a:t>
            </a:r>
            <a:r>
              <a:rPr lang="en-US" sz="1400" dirty="0">
                <a:solidFill>
                  <a:srgbClr val="C70040"/>
                </a:solidFill>
                <a:ea typeface="Times New Roman" panose="02020603050405020304" pitchFamily="18" charset="0"/>
                <a:cs typeface="Times New Roman" panose="02020603050405020304" pitchFamily="18" charset="0"/>
              </a:rPr>
              <a:t> </a:t>
            </a:r>
            <a:r>
              <a:rPr lang="en-US" sz="1400" i="1" dirty="0" err="1">
                <a:solidFill>
                  <a:srgbClr val="CB6500"/>
                </a:solidFill>
                <a:ea typeface="Times New Roman" panose="02020603050405020304" pitchFamily="18" charset="0"/>
                <a:cs typeface="Times New Roman" panose="02020603050405020304" pitchFamily="18" charset="0"/>
              </a:rPr>
              <a:t>gl</a:t>
            </a:r>
            <a:r>
              <a:rPr lang="en-US" sz="1400" i="1" dirty="0">
                <a:solidFill>
                  <a:srgbClr val="CB6500"/>
                </a:solidFill>
                <a:ea typeface="Times New Roman" panose="02020603050405020304" pitchFamily="18" charset="0"/>
                <a:cs typeface="Times New Roman" panose="02020603050405020304" pitchFamily="18" charset="0"/>
              </a:rPr>
              <a:t> </a:t>
            </a:r>
            <a:r>
              <a:rPr lang="en-US" sz="1400" dirty="0">
                <a:solidFill>
                  <a:srgbClr val="C70040"/>
                </a:solidFill>
                <a:ea typeface="Times New Roman" panose="02020603050405020304" pitchFamily="18" charset="0"/>
                <a:cs typeface="Times New Roman" panose="02020603050405020304" pitchFamily="18" charset="0"/>
              </a:rPr>
              <a:t>: </a:t>
            </a:r>
            <a:r>
              <a:rPr lang="en-US" sz="1400" dirty="0">
                <a:solidFill>
                  <a:srgbClr val="000000"/>
                </a:solidFill>
                <a:ea typeface="Times New Roman" panose="02020603050405020304" pitchFamily="18" charset="0"/>
                <a:cs typeface="Times New Roman" panose="02020603050405020304" pitchFamily="18" charset="0"/>
              </a:rPr>
              <a:t>WebGL2RenderingContext,</a:t>
            </a:r>
            <a:r>
              <a:rPr lang="hu-HU" sz="1200" dirty="0">
                <a:latin typeface="Calibri" panose="020F0502020204030204" pitchFamily="34" charset="0"/>
                <a:ea typeface="Times New Roman" panose="02020603050405020304" pitchFamily="18" charset="0"/>
                <a:cs typeface="Times New Roman" panose="02020603050405020304" pitchFamily="18" charset="0"/>
              </a:rPr>
              <a:t>  </a:t>
            </a:r>
            <a:r>
              <a:rPr lang="en-US" sz="1400" dirty="0" err="1">
                <a:solidFill>
                  <a:srgbClr val="C70040"/>
                </a:solidFill>
                <a:ea typeface="Times New Roman" panose="02020603050405020304" pitchFamily="18" charset="0"/>
                <a:cs typeface="Times New Roman" panose="02020603050405020304" pitchFamily="18" charset="0"/>
              </a:rPr>
              <a:t>val</a:t>
            </a:r>
            <a:r>
              <a:rPr lang="en-US" sz="1400" dirty="0">
                <a:solidFill>
                  <a:srgbClr val="C70040"/>
                </a:solidFill>
                <a:ea typeface="Times New Roman" panose="02020603050405020304" pitchFamily="18" charset="0"/>
                <a:cs typeface="Times New Roman" panose="02020603050405020304" pitchFamily="18" charset="0"/>
              </a:rPr>
              <a:t> </a:t>
            </a:r>
            <a:r>
              <a:rPr lang="en-US" sz="1400" i="1" dirty="0" err="1">
                <a:solidFill>
                  <a:srgbClr val="CB6500"/>
                </a:solidFill>
                <a:ea typeface="Times New Roman" panose="02020603050405020304" pitchFamily="18" charset="0"/>
                <a:cs typeface="Times New Roman" panose="02020603050405020304" pitchFamily="18" charset="0"/>
              </a:rPr>
              <a:t>vertexShader</a:t>
            </a:r>
            <a:r>
              <a:rPr lang="en-US" sz="1400" i="1" dirty="0">
                <a:solidFill>
                  <a:srgbClr val="CB6500"/>
                </a:solidFill>
                <a:ea typeface="Times New Roman" panose="02020603050405020304" pitchFamily="18" charset="0"/>
                <a:cs typeface="Times New Roman" panose="02020603050405020304" pitchFamily="18" charset="0"/>
              </a:rPr>
              <a:t> </a:t>
            </a:r>
            <a:r>
              <a:rPr lang="en-US" sz="1400" dirty="0">
                <a:solidFill>
                  <a:srgbClr val="C70040"/>
                </a:solidFill>
                <a:ea typeface="Times New Roman" panose="02020603050405020304" pitchFamily="18" charset="0"/>
                <a:cs typeface="Times New Roman" panose="02020603050405020304" pitchFamily="18" charset="0"/>
              </a:rPr>
              <a:t>: </a:t>
            </a:r>
            <a:r>
              <a:rPr lang="en-US" sz="1400" dirty="0" err="1">
                <a:solidFill>
                  <a:srgbClr val="000000"/>
                </a:solidFill>
                <a:ea typeface="Times New Roman" panose="02020603050405020304" pitchFamily="18" charset="0"/>
                <a:cs typeface="Times New Roman" panose="02020603050405020304" pitchFamily="18" charset="0"/>
              </a:rPr>
              <a:t>Shader</a:t>
            </a:r>
            <a:r>
              <a:rPr lang="en-US" sz="1400" dirty="0">
                <a:solidFill>
                  <a:srgbClr val="000000"/>
                </a:solidFill>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Times New Roman" panose="02020603050405020304" pitchFamily="18" charset="0"/>
              </a:rPr>
              <a:t>  </a:t>
            </a:r>
            <a:r>
              <a:rPr lang="en-US" sz="1400" dirty="0" err="1">
                <a:solidFill>
                  <a:srgbClr val="C70040"/>
                </a:solidFill>
                <a:ea typeface="Times New Roman" panose="02020603050405020304" pitchFamily="18" charset="0"/>
                <a:cs typeface="Times New Roman" panose="02020603050405020304" pitchFamily="18" charset="0"/>
              </a:rPr>
              <a:t>val</a:t>
            </a:r>
            <a:r>
              <a:rPr lang="en-US" sz="1400" dirty="0">
                <a:solidFill>
                  <a:srgbClr val="C70040"/>
                </a:solidFill>
                <a:ea typeface="Times New Roman" panose="02020603050405020304" pitchFamily="18" charset="0"/>
                <a:cs typeface="Times New Roman" panose="02020603050405020304" pitchFamily="18" charset="0"/>
              </a:rPr>
              <a:t> </a:t>
            </a:r>
            <a:r>
              <a:rPr lang="en-US" sz="1400" i="1" dirty="0" err="1">
                <a:solidFill>
                  <a:srgbClr val="CB6500"/>
                </a:solidFill>
                <a:ea typeface="Times New Roman" panose="02020603050405020304" pitchFamily="18" charset="0"/>
                <a:cs typeface="Times New Roman" panose="02020603050405020304" pitchFamily="18" charset="0"/>
              </a:rPr>
              <a:t>fragmentShader</a:t>
            </a:r>
            <a:r>
              <a:rPr lang="en-US" sz="1400" i="1" dirty="0">
                <a:solidFill>
                  <a:srgbClr val="CB6500"/>
                </a:solidFill>
                <a:ea typeface="Times New Roman" panose="02020603050405020304" pitchFamily="18" charset="0"/>
                <a:cs typeface="Times New Roman" panose="02020603050405020304" pitchFamily="18" charset="0"/>
              </a:rPr>
              <a:t> </a:t>
            </a:r>
            <a:r>
              <a:rPr lang="en-US" sz="1400" dirty="0">
                <a:solidFill>
                  <a:srgbClr val="C70040"/>
                </a:solidFill>
                <a:ea typeface="Times New Roman" panose="02020603050405020304" pitchFamily="18" charset="0"/>
                <a:cs typeface="Times New Roman" panose="02020603050405020304" pitchFamily="18" charset="0"/>
              </a:rPr>
              <a:t>: </a:t>
            </a:r>
            <a:r>
              <a:rPr lang="en-US" sz="1400" dirty="0" err="1">
                <a:solidFill>
                  <a:srgbClr val="000000"/>
                </a:solidFill>
                <a:ea typeface="Times New Roman" panose="02020603050405020304" pitchFamily="18" charset="0"/>
                <a:cs typeface="Times New Roman" panose="02020603050405020304" pitchFamily="18" charset="0"/>
              </a:rPr>
              <a:t>Shader</a:t>
            </a:r>
            <a:r>
              <a:rPr lang="en-US" sz="1400"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"program"</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sz="400" dirty="0" err="1">
                <a:solidFill>
                  <a:srgbClr val="C70040"/>
                </a:solidFill>
                <a:ea typeface="Times New Roman" panose="02020603050405020304" pitchFamily="18" charset="0"/>
                <a:cs typeface="Times New Roman" panose="02020603050405020304" pitchFamily="18" charset="0"/>
              </a:rPr>
              <a:t>val</a:t>
            </a:r>
            <a:r>
              <a:rPr lang="en-US" sz="400" dirty="0">
                <a:solidFill>
                  <a:srgbClr val="C7004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createProgram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 throw </a:t>
            </a:r>
            <a:r>
              <a:rPr lang="en-US" sz="400" dirty="0">
                <a:solidFill>
                  <a:srgbClr val="000000"/>
                </a:solidFill>
                <a:ea typeface="Times New Roman" panose="02020603050405020304" pitchFamily="18" charset="0"/>
                <a:cs typeface="Times New Roman" panose="02020603050405020304" pitchFamily="18" charset="0"/>
              </a:rPr>
              <a:t>Error(</a:t>
            </a:r>
            <a:r>
              <a:rPr lang="en-US" sz="400" dirty="0">
                <a:solidFill>
                  <a:srgbClr val="8F8634"/>
                </a:solidFill>
                <a:ea typeface="Times New Roman" panose="02020603050405020304" pitchFamily="18" charset="0"/>
                <a:cs typeface="Times New Roman" panose="02020603050405020304" pitchFamily="18" charset="0"/>
              </a:rPr>
              <a:t>"Could not create </a:t>
            </a:r>
            <a:r>
              <a:rPr lang="en-US" sz="400" dirty="0" err="1">
                <a:solidFill>
                  <a:srgbClr val="8F8634"/>
                </a:solidFill>
                <a:ea typeface="Times New Roman" panose="02020603050405020304" pitchFamily="18" charset="0"/>
                <a:cs typeface="Times New Roman" panose="02020603050405020304" pitchFamily="18" charset="0"/>
              </a:rPr>
              <a:t>WebGL</a:t>
            </a:r>
            <a:r>
              <a:rPr lang="en-US" sz="400" dirty="0">
                <a:solidFill>
                  <a:srgbClr val="8F8634"/>
                </a:solidFill>
                <a:ea typeface="Times New Roman" panose="02020603050405020304" pitchFamily="18" charset="0"/>
                <a:cs typeface="Times New Roman" panose="02020603050405020304" pitchFamily="18" charset="0"/>
              </a:rPr>
              <a:t> program."</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init</a:t>
            </a: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attachShader</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vertexShader</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glShader</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attachShader</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fragmentShader</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glShader</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bindAttribLocation</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0</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8F8634"/>
                </a:solidFill>
                <a:ea typeface="Times New Roman" panose="02020603050405020304" pitchFamily="18" charset="0"/>
                <a:cs typeface="Times New Roman" panose="02020603050405020304" pitchFamily="18" charset="0"/>
              </a:rPr>
              <a:t>"</a:t>
            </a:r>
            <a:r>
              <a:rPr lang="en-US" sz="400" dirty="0" err="1">
                <a:solidFill>
                  <a:srgbClr val="8F8634"/>
                </a:solidFill>
                <a:ea typeface="Times New Roman" panose="02020603050405020304" pitchFamily="18" charset="0"/>
                <a:cs typeface="Times New Roman" panose="02020603050405020304" pitchFamily="18" charset="0"/>
              </a:rPr>
              <a:t>vertexPosition</a:t>
            </a:r>
            <a:r>
              <a:rPr lang="en-US" sz="400" dirty="0">
                <a:solidFill>
                  <a:srgbClr val="8F8634"/>
                </a:solidFill>
                <a:ea typeface="Times New Roman" panose="02020603050405020304" pitchFamily="18" charset="0"/>
                <a:cs typeface="Times New Roman" panose="02020603050405020304" pitchFamily="18" charset="0"/>
              </a:rPr>
              <a:t>"</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bindAttribLocation</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1</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8F8634"/>
                </a:solidFill>
                <a:ea typeface="Times New Roman" panose="02020603050405020304" pitchFamily="18" charset="0"/>
                <a:cs typeface="Times New Roman" panose="02020603050405020304" pitchFamily="18" charset="0"/>
              </a:rPr>
              <a:t>"</a:t>
            </a:r>
            <a:r>
              <a:rPr lang="en-US" sz="400" dirty="0" err="1">
                <a:solidFill>
                  <a:srgbClr val="8F8634"/>
                </a:solidFill>
                <a:ea typeface="Times New Roman" panose="02020603050405020304" pitchFamily="18" charset="0"/>
                <a:cs typeface="Times New Roman" panose="02020603050405020304" pitchFamily="18" charset="0"/>
              </a:rPr>
              <a:t>vertexColor</a:t>
            </a:r>
            <a:r>
              <a:rPr lang="en-US" sz="400" dirty="0">
                <a:solidFill>
                  <a:srgbClr val="8F8634"/>
                </a:solidFill>
                <a:ea typeface="Times New Roman" panose="02020603050405020304" pitchFamily="18" charset="0"/>
                <a:cs typeface="Times New Roman" panose="02020603050405020304" pitchFamily="18" charset="0"/>
              </a:rPr>
              <a:t>"</a:t>
            </a: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linkProgram</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if </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getProgramParameter</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GL</a:t>
            </a:r>
            <a:r>
              <a:rPr lang="en-US" sz="400" dirty="0">
                <a:solidFill>
                  <a:srgbClr val="C70040"/>
                </a:solidFill>
                <a:ea typeface="Times New Roman" panose="02020603050405020304" pitchFamily="18" charset="0"/>
                <a:cs typeface="Times New Roman" panose="02020603050405020304" pitchFamily="18" charset="0"/>
              </a:rPr>
              <a:t>.</a:t>
            </a:r>
            <a:r>
              <a:rPr lang="en-US" sz="400" dirty="0">
                <a:solidFill>
                  <a:srgbClr val="7C4FCD"/>
                </a:solidFill>
                <a:ea typeface="Times New Roman" panose="02020603050405020304" pitchFamily="18" charset="0"/>
                <a:cs typeface="Times New Roman" panose="02020603050405020304" pitchFamily="18" charset="0"/>
              </a:rPr>
              <a:t>LINK_STATUS</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false</a:t>
            </a: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throw </a:t>
            </a:r>
            <a:r>
              <a:rPr lang="en-US" sz="400" dirty="0">
                <a:solidFill>
                  <a:srgbClr val="000000"/>
                </a:solidFill>
                <a:ea typeface="Times New Roman" panose="02020603050405020304" pitchFamily="18" charset="0"/>
                <a:cs typeface="Times New Roman" panose="02020603050405020304" pitchFamily="18" charset="0"/>
              </a:rPr>
              <a:t>Error(</a:t>
            </a:r>
            <a:r>
              <a:rPr lang="en-US" sz="400" dirty="0">
                <a:solidFill>
                  <a:srgbClr val="8F8634"/>
                </a:solidFill>
                <a:ea typeface="Times New Roman" panose="02020603050405020304" pitchFamily="18" charset="0"/>
                <a:cs typeface="Times New Roman" panose="02020603050405020304" pitchFamily="18" charset="0"/>
              </a:rPr>
              <a:t>"Could not link </a:t>
            </a:r>
            <a:r>
              <a:rPr lang="en-US" sz="400" dirty="0" err="1">
                <a:solidFill>
                  <a:srgbClr val="8F8634"/>
                </a:solidFill>
                <a:ea typeface="Times New Roman" panose="02020603050405020304" pitchFamily="18" charset="0"/>
                <a:cs typeface="Times New Roman" panose="02020603050405020304" pitchFamily="18" charset="0"/>
              </a:rPr>
              <a:t>shaders</a:t>
            </a:r>
            <a:r>
              <a:rPr lang="en-US" sz="400" dirty="0">
                <a:solidFill>
                  <a:srgbClr val="8F8634"/>
                </a:solidFill>
                <a:ea typeface="Times New Roman" panose="02020603050405020304" pitchFamily="18" charset="0"/>
                <a:cs typeface="Times New Roman" panose="02020603050405020304" pitchFamily="18" charset="0"/>
              </a:rPr>
              <a:t> [vertex </a:t>
            </a:r>
            <a:r>
              <a:rPr lang="en-US" sz="400" dirty="0" err="1">
                <a:solidFill>
                  <a:srgbClr val="8F8634"/>
                </a:solidFill>
                <a:ea typeface="Times New Roman" panose="02020603050405020304" pitchFamily="18" charset="0"/>
                <a:cs typeface="Times New Roman" panose="02020603050405020304" pitchFamily="18" charset="0"/>
              </a:rPr>
              <a:t>shader</a:t>
            </a:r>
            <a:r>
              <a:rPr lang="en-US" sz="400" dirty="0">
                <a:solidFill>
                  <a:srgbClr val="8F8634"/>
                </a:solidFill>
                <a:ea typeface="Times New Roman" panose="02020603050405020304" pitchFamily="18" charset="0"/>
                <a:cs typeface="Times New Roman" panose="02020603050405020304" pitchFamily="18" charset="0"/>
              </a:rPr>
              <a:t>: </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vertexShader.sourceUrl</a:t>
            </a:r>
            <a:r>
              <a:rPr lang="en-US" sz="400" i="1" dirty="0">
                <a:solidFill>
                  <a:srgbClr val="CB6500"/>
                </a:solidFill>
                <a:ea typeface="Times New Roman" panose="02020603050405020304" pitchFamily="18" charset="0"/>
                <a:cs typeface="Times New Roman" panose="02020603050405020304" pitchFamily="18" charset="0"/>
              </a:rPr>
              <a:t>}</a:t>
            </a:r>
            <a:r>
              <a:rPr lang="en-US" sz="400" dirty="0">
                <a:solidFill>
                  <a:srgbClr val="8F8634"/>
                </a:solidFill>
                <a:ea typeface="Times New Roman" panose="02020603050405020304" pitchFamily="18" charset="0"/>
                <a:cs typeface="Times New Roman" panose="02020603050405020304" pitchFamily="18" charset="0"/>
              </a:rPr>
              <a:t>]:[fragment </a:t>
            </a:r>
            <a:r>
              <a:rPr lang="en-US" sz="400" dirty="0" err="1">
                <a:solidFill>
                  <a:srgbClr val="8F8634"/>
                </a:solidFill>
                <a:ea typeface="Times New Roman" panose="02020603050405020304" pitchFamily="18" charset="0"/>
                <a:cs typeface="Times New Roman" panose="02020603050405020304" pitchFamily="18" charset="0"/>
              </a:rPr>
              <a:t>shader</a:t>
            </a:r>
            <a:r>
              <a:rPr lang="en-US" sz="400" dirty="0">
                <a:solidFill>
                  <a:srgbClr val="8F8634"/>
                </a:solidFill>
                <a:ea typeface="Times New Roman" panose="02020603050405020304" pitchFamily="18" charset="0"/>
                <a:cs typeface="Times New Roman" panose="02020603050405020304" pitchFamily="18" charset="0"/>
              </a:rPr>
              <a:t>: </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fragmentShader.sourceUrl</a:t>
            </a:r>
            <a:r>
              <a:rPr lang="en-US" sz="400" i="1" dirty="0">
                <a:solidFill>
                  <a:srgbClr val="CB6500"/>
                </a:solidFill>
                <a:ea typeface="Times New Roman" panose="02020603050405020304" pitchFamily="18" charset="0"/>
                <a:cs typeface="Times New Roman" panose="02020603050405020304" pitchFamily="18" charset="0"/>
              </a:rPr>
              <a:t>}</a:t>
            </a:r>
            <a:r>
              <a:rPr lang="en-US" sz="400" dirty="0">
                <a:solidFill>
                  <a:srgbClr val="7C4FCD"/>
                </a:solidFill>
                <a:ea typeface="Times New Roman" panose="02020603050405020304" pitchFamily="18" charset="0"/>
                <a:cs typeface="Times New Roman" panose="02020603050405020304" pitchFamily="18" charset="0"/>
              </a:rPr>
              <a:t>\n</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gl.getProgramInfoLog</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this.glProgram</a:t>
            </a:r>
            <a:r>
              <a:rPr lang="en-US" sz="400" i="1" dirty="0">
                <a:solidFill>
                  <a:srgbClr val="CB6500"/>
                </a:solidFill>
                <a:ea typeface="Times New Roman" panose="02020603050405020304" pitchFamily="18" charset="0"/>
                <a:cs typeface="Times New Roman" panose="02020603050405020304" pitchFamily="18" charset="0"/>
              </a:rPr>
              <a:t>)}</a:t>
            </a:r>
            <a:r>
              <a:rPr lang="en-US" sz="400" dirty="0">
                <a:solidFill>
                  <a:srgbClr val="8F8634"/>
                </a:solidFill>
                <a:ea typeface="Times New Roman" panose="02020603050405020304" pitchFamily="18" charset="0"/>
                <a:cs typeface="Times New Roman" panose="02020603050405020304" pitchFamily="18" charset="0"/>
              </a:rPr>
              <a:t>"</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ProgramReflection</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glProgram</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Program</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all</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this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companion object</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all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emptyArray</a:t>
            </a:r>
            <a:r>
              <a:rPr lang="en-US" dirty="0">
                <a:solidFill>
                  <a:srgbClr val="000000"/>
                </a:solidFill>
                <a:ea typeface="Times New Roman" panose="02020603050405020304" pitchFamily="18" charset="0"/>
                <a:cs typeface="Times New Roman" panose="02020603050405020304" pitchFamily="18" charset="0"/>
              </a:rPr>
              <a:t>&lt;Program&gt;()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278931" y="3212554"/>
            <a:ext cx="4262705" cy="646331"/>
          </a:xfrm>
          <a:prstGeom prst="rect">
            <a:avLst/>
          </a:prstGeom>
          <a:noFill/>
        </p:spPr>
        <p:txBody>
          <a:bodyPr wrap="none" rtlCol="0">
            <a:spAutoFit/>
          </a:bodyPr>
          <a:lstStyle/>
          <a:p>
            <a:r>
              <a:rPr lang="hu-HU" dirty="0">
                <a:solidFill>
                  <a:srgbClr val="FF0000"/>
                </a:solidFill>
                <a:latin typeface="Whipsmart" panose="020B0502030203050204" pitchFamily="34" charset="0"/>
              </a:rPr>
              <a:t>add </a:t>
            </a:r>
            <a:r>
              <a:rPr lang="en-US" dirty="0">
                <a:solidFill>
                  <a:srgbClr val="FF0000"/>
                </a:solidFill>
                <a:latin typeface="Whipsmart" panose="020B0502030203050204" pitchFamily="34" charset="0"/>
              </a:rPr>
              <a:t>a </a:t>
            </a:r>
            <a:r>
              <a:rPr lang="en-US" dirty="0" err="1">
                <a:solidFill>
                  <a:srgbClr val="FF0000"/>
                </a:solidFill>
                <a:latin typeface="Whipsmart" panose="020B0502030203050204" pitchFamily="34" charset="0"/>
              </a:rPr>
              <a:t>ProgramReflection</a:t>
            </a:r>
            <a:r>
              <a:rPr lang="en-US" dirty="0">
                <a:solidFill>
                  <a:srgbClr val="FF0000"/>
                </a:solidFill>
                <a:latin typeface="Whipsmart" panose="020B0502030203050204" pitchFamily="34" charset="0"/>
              </a:rPr>
              <a:t> instance</a:t>
            </a:r>
          </a:p>
          <a:p>
            <a:r>
              <a:rPr lang="en-US" dirty="0">
                <a:solidFill>
                  <a:srgbClr val="FF0000"/>
                </a:solidFill>
                <a:latin typeface="Whipsmart" panose="020B0502030203050204" pitchFamily="34" charset="0"/>
              </a:rPr>
              <a:t>managing our uniforms as the only child</a:t>
            </a:r>
          </a:p>
        </p:txBody>
      </p:sp>
      <p:cxnSp>
        <p:nvCxnSpPr>
          <p:cNvPr id="7" name="Straight Arrow Connector 6"/>
          <p:cNvCxnSpPr>
            <a:cxnSpLocks/>
            <a:stCxn id="6" idx="1"/>
          </p:cNvCxnSpPr>
          <p:nvPr/>
        </p:nvCxnSpPr>
        <p:spPr>
          <a:xfrm flipH="1">
            <a:off x="3647872" y="3535720"/>
            <a:ext cx="3631059" cy="579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177018" y="1149616"/>
            <a:ext cx="4187365"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are responsible for setting uniforms</a:t>
            </a:r>
          </a:p>
          <a:p>
            <a:r>
              <a:rPr lang="en-US" dirty="0">
                <a:solidFill>
                  <a:srgbClr val="FF0000"/>
                </a:solidFill>
                <a:latin typeface="Whipsmart" panose="020B0502030203050204" pitchFamily="34" charset="0"/>
              </a:rPr>
              <a:t>in </a:t>
            </a:r>
            <a:r>
              <a:rPr lang="en-US" dirty="0">
                <a:solidFill>
                  <a:srgbClr val="FF0000"/>
                </a:solidFill>
                <a:latin typeface="Consolas" panose="020B0609020204030204" pitchFamily="49" charset="0"/>
                <a:cs typeface="Consolas" panose="020B0609020204030204" pitchFamily="49" charset="0"/>
              </a:rPr>
              <a:t>struct program </a:t>
            </a:r>
            <a:r>
              <a:rPr lang="en-US" dirty="0">
                <a:solidFill>
                  <a:srgbClr val="FF0000"/>
                </a:solidFill>
                <a:latin typeface="Whipsmart" panose="020B0502030203050204" pitchFamily="34" charset="0"/>
              </a:rPr>
              <a:t>(if there were any)</a:t>
            </a:r>
          </a:p>
        </p:txBody>
      </p:sp>
      <p:cxnSp>
        <p:nvCxnSpPr>
          <p:cNvPr id="10" name="Straight Arrow Connector 9"/>
          <p:cNvCxnSpPr>
            <a:cxnSpLocks/>
            <a:stCxn id="9" idx="2"/>
          </p:cNvCxnSpPr>
          <p:nvPr/>
        </p:nvCxnSpPr>
        <p:spPr>
          <a:xfrm flipH="1">
            <a:off x="7694579" y="1795947"/>
            <a:ext cx="1576122" cy="4997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278932" y="5035278"/>
            <a:ext cx="2900153" cy="369332"/>
          </a:xfrm>
          <a:prstGeom prst="rect">
            <a:avLst/>
          </a:prstGeom>
          <a:noFill/>
        </p:spPr>
        <p:txBody>
          <a:bodyPr wrap="square" rtlCol="0">
            <a:spAutoFit/>
          </a:bodyPr>
          <a:lstStyle/>
          <a:p>
            <a:r>
              <a:rPr lang="en-US" dirty="0">
                <a:solidFill>
                  <a:srgbClr val="FF0000"/>
                </a:solidFill>
                <a:latin typeface="Whipsmart" panose="020B0502030203050204" pitchFamily="34" charset="0"/>
              </a:rPr>
              <a:t>all the programs we have</a:t>
            </a:r>
          </a:p>
        </p:txBody>
      </p:sp>
      <p:cxnSp>
        <p:nvCxnSpPr>
          <p:cNvPr id="17" name="Straight Arrow Connector 16"/>
          <p:cNvCxnSpPr>
            <a:cxnSpLocks/>
            <a:stCxn id="16" idx="1"/>
          </p:cNvCxnSpPr>
          <p:nvPr/>
        </p:nvCxnSpPr>
        <p:spPr>
          <a:xfrm flipH="1">
            <a:off x="2012915" y="5219944"/>
            <a:ext cx="5266017" cy="3637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a:stCxn id="16" idx="1"/>
          </p:cNvCxnSpPr>
          <p:nvPr/>
        </p:nvCxnSpPr>
        <p:spPr>
          <a:xfrm flipH="1" flipV="1">
            <a:off x="2373549" y="4669277"/>
            <a:ext cx="4905383" cy="5506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483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Material</a:t>
            </a:r>
            <a:r>
              <a:rPr lang="hu-HU" dirty="0"/>
              <a:t> </a:t>
            </a:r>
            <a:r>
              <a:rPr lang="en-US" dirty="0"/>
              <a:t>class</a:t>
            </a:r>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Material(</a:t>
            </a:r>
            <a:r>
              <a:rPr lang="en-US" i="1" dirty="0">
                <a:solidFill>
                  <a:srgbClr val="CB65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"material"</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(program)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p:cNvSpPr txBox="1"/>
          <p:nvPr/>
        </p:nvSpPr>
        <p:spPr>
          <a:xfrm>
            <a:off x="5427215" y="3796257"/>
            <a:ext cx="5211683" cy="923330"/>
          </a:xfrm>
          <a:prstGeom prst="rect">
            <a:avLst/>
          </a:prstGeom>
          <a:noFill/>
        </p:spPr>
        <p:txBody>
          <a:bodyPr wrap="none" rtlCol="0">
            <a:spAutoFit/>
          </a:bodyPr>
          <a:lstStyle/>
          <a:p>
            <a:r>
              <a:rPr lang="hu-HU" dirty="0">
                <a:solidFill>
                  <a:srgbClr val="FF0000"/>
                </a:solidFill>
                <a:latin typeface="Whipsmart" panose="020B0502030203050204" pitchFamily="34" charset="0"/>
              </a:rPr>
              <a:t>add program as child component</a:t>
            </a:r>
          </a:p>
          <a:p>
            <a:r>
              <a:rPr lang="hu-HU" dirty="0">
                <a:solidFill>
                  <a:srgbClr val="FF0000"/>
                </a:solidFill>
                <a:latin typeface="Whipsmart" panose="020B0502030203050204" pitchFamily="34" charset="0"/>
              </a:rPr>
              <a:t>let it add new properties to the constructed object</a:t>
            </a:r>
          </a:p>
          <a:p>
            <a:r>
              <a:rPr lang="hu-HU" dirty="0">
                <a:solidFill>
                  <a:srgbClr val="FF0000"/>
                </a:solidFill>
                <a:latin typeface="Whipsmart" panose="020B0502030203050204" pitchFamily="34" charset="0"/>
              </a:rPr>
              <a:t>reflecting the uniforms in struct </a:t>
            </a:r>
            <a:r>
              <a:rPr lang="hu-HU" dirty="0">
                <a:solidFill>
                  <a:srgbClr val="FF0000"/>
                </a:solidFill>
                <a:latin typeface="Consolas" panose="020B0609020204030204" pitchFamily="49" charset="0"/>
                <a:cs typeface="Consolas" panose="020B0609020204030204" pitchFamily="49" charset="0"/>
              </a:rPr>
              <a:t>material</a:t>
            </a:r>
            <a:endParaRPr lang="en-US" dirty="0">
              <a:solidFill>
                <a:srgbClr val="FF0000"/>
              </a:solidFill>
              <a:latin typeface="Consolas" panose="020B0609020204030204" pitchFamily="49" charset="0"/>
              <a:cs typeface="Consolas" panose="020B0609020204030204" pitchFamily="49" charset="0"/>
            </a:endParaRPr>
          </a:p>
        </p:txBody>
      </p:sp>
      <p:cxnSp>
        <p:nvCxnSpPr>
          <p:cNvPr id="7" name="Straight Arrow Connector 6"/>
          <p:cNvCxnSpPr>
            <a:stCxn id="6" idx="0"/>
          </p:cNvCxnSpPr>
          <p:nvPr/>
        </p:nvCxnSpPr>
        <p:spPr>
          <a:xfrm flipH="1" flipV="1">
            <a:off x="6749984" y="2993013"/>
            <a:ext cx="1283073" cy="8032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85152" y="532962"/>
            <a:ext cx="3531736" cy="646331"/>
          </a:xfrm>
          <a:prstGeom prst="rect">
            <a:avLst/>
          </a:prstGeom>
          <a:noFill/>
        </p:spPr>
        <p:txBody>
          <a:bodyPr wrap="none" rtlCol="0">
            <a:spAutoFit/>
          </a:bodyPr>
          <a:lstStyle/>
          <a:p>
            <a:r>
              <a:rPr lang="hu-HU" dirty="0">
                <a:solidFill>
                  <a:srgbClr val="FF0000"/>
                </a:solidFill>
                <a:latin typeface="Whipsmart" panose="020B0502030203050204" pitchFamily="34" charset="0"/>
              </a:rPr>
              <a:t>tell superclass the struct name</a:t>
            </a:r>
          </a:p>
          <a:p>
            <a:r>
              <a:rPr lang="hu-HU" dirty="0">
                <a:solidFill>
                  <a:srgbClr val="FF0000"/>
                </a:solidFill>
                <a:latin typeface="Whipsmart" panose="020B0502030203050204" pitchFamily="34" charset="0"/>
              </a:rPr>
              <a:t>the uniforms in which we provide</a:t>
            </a:r>
            <a:endParaRPr lang="en-US" dirty="0">
              <a:solidFill>
                <a:srgbClr val="FF0000"/>
              </a:solidFill>
              <a:latin typeface="Whipsmart" panose="020B0502030203050204" pitchFamily="34" charset="0"/>
            </a:endParaRPr>
          </a:p>
        </p:txBody>
      </p:sp>
      <p:cxnSp>
        <p:nvCxnSpPr>
          <p:cNvPr id="10" name="Straight Arrow Connector 9"/>
          <p:cNvCxnSpPr>
            <a:cxnSpLocks/>
            <a:stCxn id="9" idx="2"/>
          </p:cNvCxnSpPr>
          <p:nvPr/>
        </p:nvCxnSpPr>
        <p:spPr>
          <a:xfrm>
            <a:off x="8451020" y="1179293"/>
            <a:ext cx="1043176" cy="6792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026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use materials?</a:t>
            </a:r>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solidProgram</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vsTrafo</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fsSolid</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a:t>
            </a:r>
            <a:r>
              <a:rPr lang="en-US" dirty="0" err="1">
                <a:solidFill>
                  <a:srgbClr val="000000"/>
                </a:solidFill>
                <a:ea typeface="Times New Roman" panose="02020603050405020304" pitchFamily="18" charset="0"/>
                <a:cs typeface="Times New Roman" panose="02020603050405020304" pitchFamily="18" charset="0"/>
              </a:rPr>
              <a:t>solidProgram</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material[</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solidColor</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1</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1</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3f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8f</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material[</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noSuchProp</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3f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8f</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p:cNvSpPr txBox="1"/>
          <p:nvPr/>
        </p:nvSpPr>
        <p:spPr>
          <a:xfrm>
            <a:off x="2449132" y="5875409"/>
            <a:ext cx="8135560" cy="646331"/>
          </a:xfrm>
          <a:prstGeom prst="rect">
            <a:avLst/>
          </a:prstGeom>
          <a:noFill/>
        </p:spPr>
        <p:txBody>
          <a:bodyPr wrap="none" rtlCol="0">
            <a:spAutoFit/>
          </a:bodyPr>
          <a:lstStyle/>
          <a:p>
            <a:r>
              <a:rPr lang="en-US" dirty="0">
                <a:solidFill>
                  <a:srgbClr val="FF0000"/>
                </a:solidFill>
                <a:latin typeface="Whipsmart" panose="020B0502030203050204" pitchFamily="34" charset="0"/>
              </a:rPr>
              <a:t>if there is no such uniform </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e.g. we commented it out of the shader</a:t>
            </a:r>
            <a:r>
              <a:rPr lang="hu-HU" dirty="0">
                <a:solidFill>
                  <a:srgbClr val="FF0000"/>
                </a:solidFill>
                <a:latin typeface="Whipsmart" panose="020B0502030203050204" pitchFamily="34" charset="0"/>
              </a:rPr>
              <a:t>)</a:t>
            </a:r>
          </a:p>
          <a:p>
            <a:r>
              <a:rPr lang="en-US" dirty="0">
                <a:solidFill>
                  <a:srgbClr val="FF0000"/>
                </a:solidFill>
                <a:latin typeface="Whipsmart" panose="020B0502030203050204" pitchFamily="34" charset="0"/>
              </a:rPr>
              <a:t>the array access operator is going to print a warning, but nothing else happens</a:t>
            </a:r>
          </a:p>
        </p:txBody>
      </p:sp>
      <p:cxnSp>
        <p:nvCxnSpPr>
          <p:cNvPr id="7" name="Straight Arrow Connector 6"/>
          <p:cNvCxnSpPr>
            <a:cxnSpLocks/>
            <a:stCxn id="6" idx="0"/>
          </p:cNvCxnSpPr>
          <p:nvPr/>
        </p:nvCxnSpPr>
        <p:spPr>
          <a:xfrm flipH="1" flipV="1">
            <a:off x="4698464" y="4581729"/>
            <a:ext cx="1818448" cy="12936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40970" y="99459"/>
            <a:ext cx="2379380" cy="1200329"/>
          </a:xfrm>
          <a:prstGeom prst="rect">
            <a:avLst/>
          </a:prstGeom>
          <a:noFill/>
        </p:spPr>
        <p:txBody>
          <a:bodyPr wrap="square" rtlCol="0">
            <a:spAutoFit/>
          </a:bodyPr>
          <a:lstStyle/>
          <a:p>
            <a:r>
              <a:rPr lang="en-US" dirty="0">
                <a:solidFill>
                  <a:srgbClr val="FF0000"/>
                </a:solidFill>
                <a:latin typeface="Whipsmart" panose="020B0502030203050204" pitchFamily="34" charset="0"/>
              </a:rPr>
              <a:t>every</a:t>
            </a:r>
            <a:r>
              <a:rPr lang="hu-HU" dirty="0">
                <a:solidFill>
                  <a:srgbClr val="FF0000"/>
                </a:solidFill>
                <a:latin typeface="Whipsmart" panose="020B0502030203050204" pitchFamily="34" charset="0"/>
              </a:rPr>
              <a:t> </a:t>
            </a:r>
            <a:r>
              <a:rPr lang="hu-HU" dirty="0">
                <a:solidFill>
                  <a:srgbClr val="FF0000"/>
                </a:solidFill>
                <a:latin typeface="Consolas" panose="020B0609020204030204" pitchFamily="49" charset="0"/>
                <a:cs typeface="Consolas" panose="020B0609020204030204" pitchFamily="49" charset="0"/>
              </a:rPr>
              <a:t>Uniform</a:t>
            </a:r>
            <a:r>
              <a:rPr lang="hu-HU" dirty="0">
                <a:solidFill>
                  <a:srgbClr val="FF0000"/>
                </a:solidFill>
                <a:latin typeface="Whipsmart" panose="020B0502030203050204" pitchFamily="34" charset="0"/>
              </a:rPr>
              <a:t>nak </a:t>
            </a:r>
            <a:r>
              <a:rPr lang="en-US" dirty="0">
                <a:solidFill>
                  <a:srgbClr val="FF0000"/>
                </a:solidFill>
                <a:latin typeface="Whipsmart" panose="020B0502030203050204" pitchFamily="34" charset="0"/>
              </a:rPr>
              <a:t>has a</a:t>
            </a:r>
            <a:r>
              <a:rPr lang="hu-HU" dirty="0">
                <a:solidFill>
                  <a:srgbClr val="FF0000"/>
                </a:solidFill>
                <a:latin typeface="Whipsmart" panose="020B0502030203050204" pitchFamily="34" charset="0"/>
              </a:rPr>
              <a:t> </a:t>
            </a:r>
            <a:r>
              <a:rPr lang="hu-HU" dirty="0">
                <a:solidFill>
                  <a:srgbClr val="FF0000"/>
                </a:solidFill>
                <a:latin typeface="Consolas" panose="020B0609020204030204" pitchFamily="49" charset="0"/>
                <a:cs typeface="Consolas" panose="020B0609020204030204" pitchFamily="49" charset="0"/>
              </a:rPr>
              <a:t>set</a:t>
            </a:r>
            <a:r>
              <a:rPr lang="hu-HU" dirty="0">
                <a:solidFill>
                  <a:srgbClr val="FF0000"/>
                </a:solidFill>
                <a:latin typeface="Whipsmart" panose="020B0502030203050204" pitchFamily="34" charset="0"/>
              </a:rPr>
              <a:t> met</a:t>
            </a:r>
            <a:r>
              <a:rPr lang="en-US" dirty="0" err="1">
                <a:solidFill>
                  <a:srgbClr val="FF0000"/>
                </a:solidFill>
                <a:latin typeface="Whipsmart" panose="020B0502030203050204" pitchFamily="34" charset="0"/>
              </a:rPr>
              <a:t>hod</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regardless of the actual object type</a:t>
            </a:r>
          </a:p>
        </p:txBody>
      </p:sp>
      <p:cxnSp>
        <p:nvCxnSpPr>
          <p:cNvPr id="10" name="Straight Arrow Connector 9"/>
          <p:cNvCxnSpPr>
            <a:stCxn id="9" idx="2"/>
          </p:cNvCxnSpPr>
          <p:nvPr/>
        </p:nvCxnSpPr>
        <p:spPr>
          <a:xfrm flipH="1">
            <a:off x="6638928" y="1299788"/>
            <a:ext cx="2591732" cy="27130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06306" y="2629932"/>
            <a:ext cx="5360763"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this was inserted automatically, as we use</a:t>
            </a:r>
          </a:p>
          <a:p>
            <a:r>
              <a:rPr lang="en-US" dirty="0">
                <a:solidFill>
                  <a:srgbClr val="FF0000"/>
                </a:solidFill>
                <a:latin typeface="Whipsmart" panose="020B0502030203050204" pitchFamily="34" charset="0"/>
              </a:rPr>
              <a:t>the </a:t>
            </a:r>
            <a:r>
              <a:rPr lang="hu-HU" dirty="0">
                <a:solidFill>
                  <a:srgbClr val="FF0000"/>
                </a:solidFill>
                <a:latin typeface="Consolas" panose="020B0609020204030204" pitchFamily="49" charset="0"/>
                <a:cs typeface="Consolas" panose="020B0609020204030204" pitchFamily="49" charset="0"/>
              </a:rPr>
              <a:t>material.solidColor</a:t>
            </a:r>
            <a:r>
              <a:rPr lang="hu-HU" dirty="0">
                <a:solidFill>
                  <a:srgbClr val="FF0000"/>
                </a:solidFill>
                <a:latin typeface="Whipsmart" panose="020B0502030203050204" pitchFamily="34" charset="0"/>
              </a:rPr>
              <a:t> uniform</a:t>
            </a:r>
            <a:r>
              <a:rPr lang="en-US" dirty="0">
                <a:solidFill>
                  <a:srgbClr val="FF0000"/>
                </a:solidFill>
                <a:latin typeface="Whipsmart" panose="020B0502030203050204" pitchFamily="34" charset="0"/>
              </a:rPr>
              <a:t> in the program</a:t>
            </a:r>
          </a:p>
        </p:txBody>
      </p:sp>
      <p:cxnSp>
        <p:nvCxnSpPr>
          <p:cNvPr id="14" name="Straight Arrow Connector 13"/>
          <p:cNvCxnSpPr>
            <a:cxnSpLocks/>
            <a:stCxn id="12" idx="2"/>
          </p:cNvCxnSpPr>
          <p:nvPr/>
        </p:nvCxnSpPr>
        <p:spPr>
          <a:xfrm flipH="1">
            <a:off x="3949432" y="3276263"/>
            <a:ext cx="1437256" cy="7365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083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use </a:t>
            </a:r>
            <a:r>
              <a:rPr lang="en-US" dirty="0">
                <a:latin typeface="Consolas" panose="020B0609020204030204" pitchFamily="49" charset="0"/>
              </a:rPr>
              <a:t>Material</a:t>
            </a:r>
          </a:p>
        </p:txBody>
      </p:sp>
      <p:sp>
        <p:nvSpPr>
          <p:cNvPr id="3" name="Content Placeholder 2"/>
          <p:cNvSpPr>
            <a:spLocks noGrp="1"/>
          </p:cNvSpPr>
          <p:nvPr>
            <p:ph idx="1"/>
          </p:nvPr>
        </p:nvSpPr>
        <p:spPr/>
        <p:txBody>
          <a:bodyPr/>
          <a:lstStyle/>
          <a:p>
            <a:r>
              <a:rPr lang="en-US" dirty="0"/>
              <a:t>create two different materials</a:t>
            </a:r>
          </a:p>
          <a:p>
            <a:pPr lvl="1"/>
            <a:r>
              <a:rPr lang="en-US" dirty="0"/>
              <a:t>e.g. </a:t>
            </a:r>
            <a:r>
              <a:rPr lang="en-US" dirty="0" err="1">
                <a:latin typeface="Consolas" panose="020B0609020204030204" pitchFamily="49" charset="0"/>
                <a:cs typeface="Consolas" panose="020B0609020204030204" pitchFamily="49" charset="0"/>
              </a:rPr>
              <a:t>yellowMaterial</a:t>
            </a:r>
            <a:r>
              <a:rPr lang="en-US" dirty="0"/>
              <a:t>, </a:t>
            </a:r>
            <a:r>
              <a:rPr lang="en-US" dirty="0" err="1">
                <a:latin typeface="Consolas" panose="020B0609020204030204" pitchFamily="49" charset="0"/>
                <a:cs typeface="Consolas" panose="020B0609020204030204" pitchFamily="49" charset="0"/>
              </a:rPr>
              <a:t>cyanMaterial</a:t>
            </a:r>
            <a:endParaRPr lang="en-US" dirty="0">
              <a:latin typeface="Consolas" panose="020B0609020204030204" pitchFamily="49" charset="0"/>
              <a:cs typeface="Consolas" panose="020B0609020204030204" pitchFamily="49" charset="0"/>
            </a:endParaRPr>
          </a:p>
          <a:p>
            <a:r>
              <a:rPr lang="en-US" dirty="0"/>
              <a:t>with the same program</a:t>
            </a:r>
          </a:p>
          <a:p>
            <a:r>
              <a:rPr lang="en-US" dirty="0"/>
              <a:t>but different uniform settings</a:t>
            </a:r>
          </a:p>
          <a:p>
            <a:pPr lvl="1"/>
            <a:r>
              <a:rPr lang="en-US" dirty="0"/>
              <a:t>e.g. </a:t>
            </a:r>
            <a:r>
              <a:rPr lang="en-US" dirty="0" err="1">
                <a:latin typeface="Consolas" panose="020B0609020204030204" pitchFamily="49" charset="0"/>
                <a:cs typeface="Consolas" panose="020B0609020204030204" pitchFamily="49" charset="0"/>
              </a:rPr>
              <a:t>solidColor</a:t>
            </a:r>
            <a:endParaRPr lang="en-US" dirty="0"/>
          </a:p>
          <a:p>
            <a:endParaRPr lang="en-US" dirty="0"/>
          </a:p>
          <a:p>
            <a:r>
              <a:rPr lang="en-US" dirty="0"/>
              <a:t>draw the same geometry twice, but with different materials, and</a:t>
            </a:r>
            <a:r>
              <a:rPr lang="hu-HU" dirty="0"/>
              <a:t> </a:t>
            </a:r>
            <a:r>
              <a:rPr lang="en-US" dirty="0"/>
              <a:t>different </a:t>
            </a:r>
            <a:r>
              <a:rPr lang="en-US" dirty="0" err="1">
                <a:solidFill>
                  <a:prstClr val="black"/>
                </a:solidFill>
                <a:latin typeface="Consolas" panose="020B0609020204030204" pitchFamily="49" charset="0"/>
                <a:cs typeface="Consolas" panose="020B0609020204030204" pitchFamily="49" charset="0"/>
              </a:rPr>
              <a:t>modelMatrix</a:t>
            </a:r>
            <a:r>
              <a:rPr lang="en-US" sz="3600" dirty="0"/>
              <a:t> </a:t>
            </a:r>
            <a:r>
              <a:rPr lang="en-US" dirty="0"/>
              <a:t>settings (which are still set the old way, now)</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625097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virtual world and game objects</a:t>
            </a:r>
          </a:p>
        </p:txBody>
      </p:sp>
      <p:sp>
        <p:nvSpPr>
          <p:cNvPr id="4" name="Rectangle 3"/>
          <p:cNvSpPr/>
          <p:nvPr/>
        </p:nvSpPr>
        <p:spPr>
          <a:xfrm>
            <a:off x="1891554" y="3056966"/>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Scene</a:t>
            </a:r>
          </a:p>
        </p:txBody>
      </p:sp>
      <p:sp>
        <p:nvSpPr>
          <p:cNvPr id="5" name="Rectangle 4"/>
          <p:cNvSpPr/>
          <p:nvPr/>
        </p:nvSpPr>
        <p:spPr>
          <a:xfrm>
            <a:off x="6902824" y="3056966"/>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3" name="Diamond 2"/>
          <p:cNvSpPr/>
          <p:nvPr/>
        </p:nvSpPr>
        <p:spPr>
          <a:xfrm>
            <a:off x="4141695" y="3545542"/>
            <a:ext cx="510987" cy="448235"/>
          </a:xfrm>
          <a:prstGeom prst="diamond">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3" idx="3"/>
            <a:endCxn id="5" idx="1"/>
          </p:cNvCxnSpPr>
          <p:nvPr/>
        </p:nvCxnSpPr>
        <p:spPr>
          <a:xfrm>
            <a:off x="4652682" y="3769660"/>
            <a:ext cx="2250142"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Szövegdoboz 20"/>
          <p:cNvSpPr txBox="1">
            <a:spLocks noChangeArrowheads="1"/>
          </p:cNvSpPr>
          <p:nvPr/>
        </p:nvSpPr>
        <p:spPr bwMode="auto">
          <a:xfrm>
            <a:off x="2206145" y="4659309"/>
            <a:ext cx="16209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virtual world</a:t>
            </a:r>
            <a:endParaRPr lang="hu-HU" altLang="en-US" dirty="0">
              <a:latin typeface="Whipsmart" pitchFamily="34" charset="0"/>
            </a:endParaRPr>
          </a:p>
        </p:txBody>
      </p:sp>
      <p:sp>
        <p:nvSpPr>
          <p:cNvPr id="9" name="Szövegdoboz 20"/>
          <p:cNvSpPr txBox="1">
            <a:spLocks noChangeArrowheads="1"/>
          </p:cNvSpPr>
          <p:nvPr/>
        </p:nvSpPr>
        <p:spPr bwMode="auto">
          <a:xfrm>
            <a:off x="7217415" y="4659308"/>
            <a:ext cx="18437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game object</a:t>
            </a:r>
            <a:r>
              <a:rPr lang="hu-HU" altLang="en-US" dirty="0">
                <a:latin typeface="Whipsmart" pitchFamily="34" charset="0"/>
              </a:rPr>
              <a:t>s</a:t>
            </a:r>
          </a:p>
        </p:txBody>
      </p:sp>
      <p:sp>
        <p:nvSpPr>
          <p:cNvPr id="10" name="Szövegdoboz 20"/>
          <p:cNvSpPr txBox="1">
            <a:spLocks noChangeArrowheads="1"/>
          </p:cNvSpPr>
          <p:nvPr/>
        </p:nvSpPr>
        <p:spPr bwMode="auto">
          <a:xfrm>
            <a:off x="4510073" y="4659308"/>
            <a:ext cx="2178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is a collection of</a:t>
            </a:r>
            <a:endParaRPr lang="hu-HU" altLang="en-US" dirty="0">
              <a:latin typeface="Whipsmart" pitchFamily="34" charset="0"/>
            </a:endParaRPr>
          </a:p>
        </p:txBody>
      </p:sp>
      <p:sp>
        <p:nvSpPr>
          <p:cNvPr id="11" name="Szövegdoboz 20"/>
          <p:cNvSpPr txBox="1">
            <a:spLocks noChangeArrowheads="1"/>
          </p:cNvSpPr>
          <p:nvPr/>
        </p:nvSpPr>
        <p:spPr bwMode="auto">
          <a:xfrm>
            <a:off x="4214285" y="307042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1</a:t>
            </a:r>
            <a:endParaRPr lang="hu-HU" altLang="en-US" dirty="0">
              <a:latin typeface="Whipsmart" pitchFamily="34" charset="0"/>
            </a:endParaRPr>
          </a:p>
        </p:txBody>
      </p:sp>
      <p:sp>
        <p:nvSpPr>
          <p:cNvPr id="12" name="Szövegdoboz 20"/>
          <p:cNvSpPr txBox="1">
            <a:spLocks noChangeArrowheads="1"/>
          </p:cNvSpPr>
          <p:nvPr/>
        </p:nvSpPr>
        <p:spPr bwMode="auto">
          <a:xfrm>
            <a:off x="6537017" y="320606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Tree>
    <p:extLst>
      <p:ext uri="{BB962C8B-B14F-4D97-AF65-F5344CB8AC3E}">
        <p14:creationId xmlns:p14="http://schemas.microsoft.com/office/powerpoint/2010/main" val="893555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Mesh</a:t>
            </a:r>
            <a:r>
              <a:rPr lang="hu-HU" dirty="0"/>
              <a:t> </a:t>
            </a:r>
            <a:r>
              <a:rPr lang="en-US" dirty="0"/>
              <a:t>class</a:t>
            </a:r>
            <a:r>
              <a:rPr lang="hu-HU" dirty="0"/>
              <a:t>: </a:t>
            </a:r>
            <a:r>
              <a:rPr lang="en-US" dirty="0"/>
              <a:t>simple, but hold the place for something grand</a:t>
            </a:r>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Mesh(</a:t>
            </a:r>
            <a:r>
              <a:rPr lang="en-US" i="1" dirty="0">
                <a:solidFill>
                  <a:srgbClr val="CB65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i="1" dirty="0">
                <a:solidFill>
                  <a:srgbClr val="CB6500"/>
                </a:solidFill>
                <a:ea typeface="Times New Roman" panose="02020603050405020304" pitchFamily="18" charset="0"/>
                <a:cs typeface="Times New Roman" panose="02020603050405020304" pitchFamily="18" charset="0"/>
              </a:rPr>
              <a:t>geometry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Geometry)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"mesh"</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geometry)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9" name="TextBox 8"/>
          <p:cNvSpPr txBox="1"/>
          <p:nvPr/>
        </p:nvSpPr>
        <p:spPr>
          <a:xfrm>
            <a:off x="7177018" y="1149616"/>
            <a:ext cx="1390124" cy="369332"/>
          </a:xfrm>
          <a:prstGeom prst="rect">
            <a:avLst/>
          </a:prstGeom>
          <a:noFill/>
        </p:spPr>
        <p:txBody>
          <a:bodyPr wrap="none" rtlCol="0">
            <a:spAutoFit/>
          </a:bodyPr>
          <a:lstStyle/>
          <a:p>
            <a:r>
              <a:rPr lang="en-US" dirty="0">
                <a:solidFill>
                  <a:srgbClr val="FF0000"/>
                </a:solidFill>
                <a:latin typeface="Whipsmart" panose="020B0502030203050204" pitchFamily="34" charset="0"/>
              </a:rPr>
              <a:t>struct name</a:t>
            </a:r>
          </a:p>
        </p:txBody>
      </p:sp>
      <p:cxnSp>
        <p:nvCxnSpPr>
          <p:cNvPr id="10" name="Straight Arrow Connector 9"/>
          <p:cNvCxnSpPr>
            <a:cxnSpLocks/>
            <a:stCxn id="9" idx="2"/>
          </p:cNvCxnSpPr>
          <p:nvPr/>
        </p:nvCxnSpPr>
        <p:spPr>
          <a:xfrm flipH="1">
            <a:off x="3424136" y="1518948"/>
            <a:ext cx="4447944" cy="8156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869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err="1"/>
              <a:t>Mesh</a:t>
            </a:r>
            <a:r>
              <a:rPr lang="hu-HU" dirty="0"/>
              <a:t> </a:t>
            </a:r>
            <a:r>
              <a:rPr lang="hu-HU" dirty="0" err="1"/>
              <a:t>now</a:t>
            </a:r>
            <a:r>
              <a:rPr lang="hu-HU" dirty="0"/>
              <a:t> is </a:t>
            </a:r>
            <a:r>
              <a:rPr lang="hu-HU" dirty="0" err="1"/>
              <a:t>simple</a:t>
            </a:r>
            <a:r>
              <a:rPr lang="hu-HU" dirty="0"/>
              <a:t>, </a:t>
            </a:r>
            <a:r>
              <a:rPr lang="hu-HU" dirty="0" err="1"/>
              <a:t>with</a:t>
            </a:r>
            <a:r>
              <a:rPr lang="hu-HU" dirty="0"/>
              <a:t> </a:t>
            </a:r>
            <a:r>
              <a:rPr lang="hu-HU" dirty="0" err="1"/>
              <a:t>potential</a:t>
            </a:r>
            <a:r>
              <a:rPr lang="hu-HU" dirty="0"/>
              <a:t> </a:t>
            </a:r>
            <a:r>
              <a:rPr lang="hu-HU" dirty="0" err="1"/>
              <a:t>for</a:t>
            </a:r>
            <a:r>
              <a:rPr lang="hu-HU" dirty="0"/>
              <a:t> </a:t>
            </a:r>
            <a:r>
              <a:rPr lang="hu-HU" dirty="0" err="1"/>
              <a:t>later</a:t>
            </a:r>
            <a:endParaRPr lang="en-US" dirty="0"/>
          </a:p>
        </p:txBody>
      </p:sp>
      <p:sp>
        <p:nvSpPr>
          <p:cNvPr id="5" name="Content Placeholder 4"/>
          <p:cNvSpPr>
            <a:spLocks noGrp="1"/>
          </p:cNvSpPr>
          <p:nvPr>
            <p:ph idx="1"/>
          </p:nvPr>
        </p:nvSpPr>
        <p:spPr/>
        <p:txBody>
          <a:bodyPr/>
          <a:lstStyle/>
          <a:p>
            <a:r>
              <a:rPr lang="en-US" dirty="0"/>
              <a:t>can be upgraded later</a:t>
            </a:r>
            <a:endParaRPr lang="hu-HU" dirty="0"/>
          </a:p>
          <a:p>
            <a:r>
              <a:rPr lang="hu-HU" dirty="0" err="1"/>
              <a:t>MultiMesh</a:t>
            </a:r>
            <a:endParaRPr lang="hu-HU" dirty="0"/>
          </a:p>
          <a:p>
            <a:pPr lvl="1"/>
            <a:r>
              <a:rPr lang="en-US" dirty="0"/>
              <a:t>multiple</a:t>
            </a:r>
            <a:r>
              <a:rPr lang="hu-HU" dirty="0"/>
              <a:t> </a:t>
            </a:r>
            <a:r>
              <a:rPr lang="hu-HU" dirty="0" err="1"/>
              <a:t>submesh</a:t>
            </a:r>
            <a:r>
              <a:rPr lang="en-US" dirty="0" err="1"/>
              <a:t>es</a:t>
            </a:r>
            <a:endParaRPr lang="hu-HU" dirty="0"/>
          </a:p>
          <a:p>
            <a:pPr lvl="2"/>
            <a:r>
              <a:rPr lang="en-US" dirty="0"/>
              <a:t>different parts of the model geometry</a:t>
            </a:r>
            <a:endParaRPr lang="hu-HU" dirty="0"/>
          </a:p>
          <a:p>
            <a:pPr lvl="2"/>
            <a:r>
              <a:rPr lang="en-US" dirty="0"/>
              <a:t>with different textures/materials</a:t>
            </a:r>
            <a:endParaRPr lang="hu-HU" dirty="0"/>
          </a:p>
          <a:p>
            <a:r>
              <a:rPr lang="hu-HU" dirty="0" err="1"/>
              <a:t>BillboardSet</a:t>
            </a:r>
            <a:endParaRPr lang="hu-HU" dirty="0"/>
          </a:p>
          <a:p>
            <a:pPr lvl="1"/>
            <a:r>
              <a:rPr lang="en-US" dirty="0"/>
              <a:t>for particle systems</a:t>
            </a:r>
            <a:endParaRPr lang="hu-HU" dirty="0"/>
          </a:p>
        </p:txBody>
      </p:sp>
    </p:spTree>
    <p:extLst>
      <p:ext uri="{BB962C8B-B14F-4D97-AF65-F5344CB8AC3E}">
        <p14:creationId xmlns:p14="http://schemas.microsoft.com/office/powerpoint/2010/main" val="2938471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use </a:t>
            </a:r>
            <a:r>
              <a:rPr lang="en-US" dirty="0">
                <a:latin typeface="Consolas" panose="020B0609020204030204" pitchFamily="49" charset="0"/>
              </a:rPr>
              <a:t>Mesh</a:t>
            </a:r>
          </a:p>
        </p:txBody>
      </p:sp>
      <p:sp>
        <p:nvSpPr>
          <p:cNvPr id="3" name="Content Placeholder 2"/>
          <p:cNvSpPr>
            <a:spLocks noGrp="1"/>
          </p:cNvSpPr>
          <p:nvPr>
            <p:ph idx="1"/>
          </p:nvPr>
        </p:nvSpPr>
        <p:spPr/>
        <p:txBody>
          <a:bodyPr>
            <a:normAutofit/>
          </a:bodyPr>
          <a:lstStyle/>
          <a:p>
            <a:r>
              <a:rPr lang="en-US" dirty="0"/>
              <a:t>create two different meshes</a:t>
            </a:r>
          </a:p>
          <a:p>
            <a:pPr lvl="1"/>
            <a:r>
              <a:rPr lang="en-US" dirty="0"/>
              <a:t>e.g. </a:t>
            </a:r>
            <a:r>
              <a:rPr lang="en-US" dirty="0" err="1">
                <a:latin typeface="Consolas" panose="020B0609020204030204" pitchFamily="49" charset="0"/>
                <a:cs typeface="Consolas" panose="020B0609020204030204" pitchFamily="49" charset="0"/>
              </a:rPr>
              <a:t>yellowStar</a:t>
            </a:r>
            <a:r>
              <a:rPr lang="en-US" dirty="0"/>
              <a:t>, </a:t>
            </a:r>
            <a:r>
              <a:rPr lang="en-US" dirty="0" err="1">
                <a:latin typeface="Consolas" panose="020B0609020204030204" pitchFamily="49" charset="0"/>
                <a:cs typeface="Consolas" panose="020B0609020204030204" pitchFamily="49" charset="0"/>
              </a:rPr>
              <a:t>cyanStar</a:t>
            </a:r>
            <a:endParaRPr lang="en-US" dirty="0">
              <a:latin typeface="Consolas" panose="020B0609020204030204" pitchFamily="49" charset="0"/>
              <a:cs typeface="Consolas" panose="020B0609020204030204" pitchFamily="49" charset="0"/>
            </a:endParaRPr>
          </a:p>
          <a:p>
            <a:r>
              <a:rPr lang="en-US" dirty="0"/>
              <a:t>with the same geometry (do not create two)</a:t>
            </a:r>
          </a:p>
          <a:p>
            <a:r>
              <a:rPr lang="en-US" dirty="0"/>
              <a:t>but different materials</a:t>
            </a:r>
          </a:p>
          <a:p>
            <a:pPr lvl="1"/>
            <a:r>
              <a:rPr lang="en-US" dirty="0">
                <a:solidFill>
                  <a:prstClr val="black"/>
                </a:solidFill>
              </a:rPr>
              <a:t>e.g. </a:t>
            </a:r>
            <a:r>
              <a:rPr lang="en-US" dirty="0" err="1">
                <a:solidFill>
                  <a:prstClr val="black"/>
                </a:solidFill>
                <a:latin typeface="Consolas" panose="020B0609020204030204" pitchFamily="49" charset="0"/>
                <a:cs typeface="Consolas" panose="020B0609020204030204" pitchFamily="49" charset="0"/>
              </a:rPr>
              <a:t>yellowMaterial</a:t>
            </a:r>
            <a:r>
              <a:rPr lang="en-US" dirty="0">
                <a:solidFill>
                  <a:prstClr val="black"/>
                </a:solidFill>
              </a:rPr>
              <a:t>, </a:t>
            </a:r>
            <a:r>
              <a:rPr lang="en-US" dirty="0" err="1">
                <a:solidFill>
                  <a:prstClr val="black"/>
                </a:solidFill>
                <a:latin typeface="Consolas" panose="020B0609020204030204" pitchFamily="49" charset="0"/>
                <a:cs typeface="Consolas" panose="020B0609020204030204" pitchFamily="49" charset="0"/>
              </a:rPr>
              <a:t>cyanMaterial</a:t>
            </a:r>
            <a:endParaRPr lang="en-US" dirty="0">
              <a:solidFill>
                <a:prstClr val="black"/>
              </a:solidFill>
              <a:latin typeface="Consolas" panose="020B0609020204030204" pitchFamily="49" charset="0"/>
              <a:cs typeface="Consolas" panose="020B0609020204030204" pitchFamily="49" charset="0"/>
            </a:endParaRPr>
          </a:p>
          <a:p>
            <a:endParaRPr lang="en-US" dirty="0"/>
          </a:p>
          <a:p>
            <a:r>
              <a:rPr lang="en-US" dirty="0"/>
              <a:t>draw the meshes, with different </a:t>
            </a:r>
            <a:r>
              <a:rPr lang="en-US" dirty="0" err="1">
                <a:solidFill>
                  <a:prstClr val="black"/>
                </a:solidFill>
                <a:latin typeface="Consolas" panose="020B0609020204030204" pitchFamily="49" charset="0"/>
                <a:cs typeface="Consolas" panose="020B0609020204030204" pitchFamily="49" charset="0"/>
              </a:rPr>
              <a:t>modelMatrix</a:t>
            </a:r>
            <a:r>
              <a:rPr lang="en-US" sz="3600" dirty="0"/>
              <a:t> </a:t>
            </a:r>
            <a:r>
              <a:rPr lang="en-US" dirty="0"/>
              <a:t>settings (still set the old way: </a:t>
            </a:r>
            <a:r>
              <a:rPr lang="en-US" dirty="0" err="1">
                <a:solidFill>
                  <a:prstClr val="black"/>
                </a:solidFill>
                <a:latin typeface="Consolas" panose="020B0609020204030204" pitchFamily="49" charset="0"/>
                <a:cs typeface="Consolas" panose="020B0609020204030204" pitchFamily="49" charset="0"/>
              </a:rPr>
              <a:t>useProgram</a:t>
            </a:r>
            <a:r>
              <a:rPr lang="en-US" dirty="0"/>
              <a:t>, </a:t>
            </a:r>
            <a:r>
              <a:rPr lang="en-US" dirty="0" err="1">
                <a:solidFill>
                  <a:prstClr val="black"/>
                </a:solidFill>
                <a:latin typeface="Consolas" panose="020B0609020204030204" pitchFamily="49" charset="0"/>
                <a:cs typeface="Consolas" panose="020B0609020204030204" pitchFamily="49" charset="0"/>
              </a:rPr>
              <a:t>getUniformHandle</a:t>
            </a:r>
            <a:r>
              <a:rPr lang="en-US" dirty="0"/>
              <a:t>, </a:t>
            </a:r>
            <a:r>
              <a:rPr lang="en-US" dirty="0">
                <a:solidFill>
                  <a:prstClr val="black"/>
                </a:solidFill>
                <a:latin typeface="Consolas" panose="020B0609020204030204" pitchFamily="49" charset="0"/>
                <a:cs typeface="Consolas" panose="020B0609020204030204" pitchFamily="49" charset="0"/>
              </a:rPr>
              <a:t>commit</a:t>
            </a:r>
            <a:r>
              <a:rPr lang="en-US" dirty="0"/>
              <a:t>)</a:t>
            </a:r>
          </a:p>
          <a:p>
            <a:r>
              <a:rPr lang="en-US" dirty="0"/>
              <a:t>now instead of two lines (material and geometry draw) you just have 1</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3751218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onsolas" panose="020B0609020204030204" pitchFamily="49" charset="0"/>
                <a:ea typeface="+mn-ea"/>
                <a:cs typeface="Consolas" panose="020B0609020204030204" pitchFamily="49" charset="0"/>
              </a:rPr>
              <a:t>GameObject</a:t>
            </a:r>
            <a:r>
              <a:rPr lang="en-US" dirty="0"/>
              <a:t> concept</a:t>
            </a:r>
          </a:p>
        </p:txBody>
      </p:sp>
      <p:sp>
        <p:nvSpPr>
          <p:cNvPr id="3" name="Content Placeholder 2"/>
          <p:cNvSpPr>
            <a:spLocks noGrp="1"/>
          </p:cNvSpPr>
          <p:nvPr>
            <p:ph idx="1"/>
          </p:nvPr>
        </p:nvSpPr>
        <p:spPr/>
        <p:txBody>
          <a:bodyPr>
            <a:normAutofit/>
          </a:bodyPr>
          <a:lstStyle/>
          <a:p>
            <a:r>
              <a:rPr lang="en-US" dirty="0"/>
              <a:t>we want to draw a lot of mesh instances with different transformations</a:t>
            </a:r>
          </a:p>
          <a:p>
            <a:pPr lvl="1"/>
            <a:r>
              <a:rPr lang="en-US" dirty="0"/>
              <a:t> without hardwiring this in our scene’s update</a:t>
            </a:r>
          </a:p>
          <a:p>
            <a:r>
              <a:rPr lang="en-US" dirty="0"/>
              <a:t>every </a:t>
            </a:r>
            <a:r>
              <a:rPr lang="en-US" dirty="0" err="1">
                <a:latin typeface="Consolas" panose="020B0609020204030204" pitchFamily="49" charset="0"/>
                <a:cs typeface="Consolas" panose="020B0609020204030204" pitchFamily="49" charset="0"/>
              </a:rPr>
              <a:t>GameObject</a:t>
            </a:r>
            <a:r>
              <a:rPr lang="en-US" sz="3200" dirty="0"/>
              <a:t> </a:t>
            </a:r>
            <a:r>
              <a:rPr lang="en-US" dirty="0"/>
              <a:t>is </a:t>
            </a:r>
            <a:r>
              <a:rPr lang="hu-HU" dirty="0"/>
              <a:t>a </a:t>
            </a:r>
            <a:r>
              <a:rPr lang="en-US" dirty="0"/>
              <a:t>mesh with a transformation (i.e. scale, position, and orientation)</a:t>
            </a:r>
          </a:p>
        </p:txBody>
      </p:sp>
    </p:spTree>
    <p:extLst>
      <p:ext uri="{BB962C8B-B14F-4D97-AF65-F5344CB8AC3E}">
        <p14:creationId xmlns:p14="http://schemas.microsoft.com/office/powerpoint/2010/main" val="372448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GameObject</a:t>
            </a:r>
            <a:r>
              <a:rPr lang="hu-HU" dirty="0"/>
              <a:t> </a:t>
            </a:r>
            <a:r>
              <a:rPr lang="en-US" dirty="0"/>
              <a:t>class</a:t>
            </a:r>
          </a:p>
        </p:txBody>
      </p:sp>
      <p:sp>
        <p:nvSpPr>
          <p:cNvPr id="5" name="Content Placeholder 4"/>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GameObject</a:t>
            </a:r>
            <a:r>
              <a:rPr lang="en-US" dirty="0">
                <a:solidFill>
                  <a:srgbClr val="000000"/>
                </a:solidFill>
                <a:ea typeface="Times New Roman" panose="02020603050405020304" pitchFamily="18" charset="0"/>
                <a:cs typeface="Times New Roman" panose="02020603050405020304" pitchFamily="18" charset="0"/>
              </a:rPr>
              <a:t>(</a:t>
            </a:r>
            <a:r>
              <a:rPr lang="hu-HU" sz="2000" dirty="0">
                <a:latin typeface="Calibri" panose="020F0502020204030204" pitchFamily="34" charset="0"/>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mesh </a:t>
            </a:r>
            <a:r>
              <a:rPr lang="en-US" dirty="0">
                <a:solidFill>
                  <a:srgbClr val="C70040"/>
                </a:solidFill>
                <a:ea typeface="Times New Roman" panose="02020603050405020304" pitchFamily="18" charset="0"/>
                <a:cs typeface="Times New Roman" panose="02020603050405020304" pitchFamily="18" charset="0"/>
              </a:rPr>
              <a:t>: </a:t>
            </a:r>
            <a:r>
              <a:rPr lang="en-US" strike="sngStrike" dirty="0">
                <a:solidFill>
                  <a:srgbClr val="000000"/>
                </a:solidFill>
                <a:ea typeface="Times New Roman" panose="02020603050405020304" pitchFamily="18" charset="0"/>
                <a:cs typeface="Times New Roman" panose="02020603050405020304" pitchFamily="18" charset="0"/>
              </a:rPr>
              <a:t>Mesh</a:t>
            </a:r>
            <a:r>
              <a:rPr lang="en-US" dirty="0">
                <a:solidFill>
                  <a:srgbClr val="000000"/>
                </a:solidFill>
                <a:ea typeface="Times New Roman" panose="02020603050405020304" pitchFamily="18" charset="0"/>
                <a:cs typeface="Times New Roman" panose="02020603050405020304" pitchFamily="18" charset="0"/>
              </a:rPr>
              <a:t> </a:t>
            </a:r>
            <a:r>
              <a:rPr lang="en-US" b="1" dirty="0" err="1">
                <a:solidFill>
                  <a:srgbClr val="0000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position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zeros</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clone(),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roll </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scale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ones</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clone()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gameObject</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(mesh)</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a:solidFill>
                  <a:srgbClr val="427E00"/>
                </a:solidFill>
                <a:ea typeface="Times New Roman" panose="02020603050405020304" pitchFamily="18" charset="0"/>
                <a:cs typeface="Times New Roman" panose="02020603050405020304" pitchFamily="18" charset="0"/>
              </a:rPr>
              <a:t>update</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this</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strike="sngStrike" dirty="0">
                <a:solidFill>
                  <a:srgbClr val="000000"/>
                </a:solidFill>
                <a:ea typeface="Times New Roman" panose="02020603050405020304" pitchFamily="18" charset="0"/>
                <a:cs typeface="Times New Roman" panose="02020603050405020304" pitchFamily="18" charset="0"/>
              </a:rPr>
              <a:t>scale(scale)</a:t>
            </a:r>
            <a:r>
              <a:rPr lang="en-US" strike="sngStrike" dirty="0">
                <a:solidFill>
                  <a:srgbClr val="C70040"/>
                </a:solidFill>
                <a:ea typeface="Times New Roman" panose="02020603050405020304" pitchFamily="18" charset="0"/>
                <a:cs typeface="Times New Roman" panose="02020603050405020304" pitchFamily="18" charset="0"/>
              </a:rPr>
              <a:t>?.</a:t>
            </a:r>
            <a:r>
              <a:rPr lang="en-US" strike="sngStrike" dirty="0">
                <a:solidFill>
                  <a:srgbClr val="000000"/>
                </a:solidFill>
                <a:ea typeface="Times New Roman" panose="02020603050405020304" pitchFamily="18" charset="0"/>
                <a:cs typeface="Times New Roman" panose="02020603050405020304" pitchFamily="18" charset="0"/>
              </a:rPr>
              <a:t>rotate(roll)</a:t>
            </a:r>
            <a:r>
              <a:rPr lang="en-US" strike="sngStrike" dirty="0">
                <a:solidFill>
                  <a:srgbClr val="C70040"/>
                </a:solidFill>
                <a:ea typeface="Times New Roman" panose="02020603050405020304" pitchFamily="18" charset="0"/>
                <a:cs typeface="Times New Roman" panose="02020603050405020304" pitchFamily="18" charset="0"/>
              </a:rPr>
              <a:t>?.</a:t>
            </a:r>
            <a:r>
              <a:rPr lang="en-US" strike="sngStrike" dirty="0">
                <a:solidFill>
                  <a:srgbClr val="000000"/>
                </a:solidFill>
                <a:ea typeface="Times New Roman" panose="02020603050405020304" pitchFamily="18" charset="0"/>
                <a:cs typeface="Times New Roman" panose="02020603050405020304" pitchFamily="18" charset="0"/>
              </a:rPr>
              <a:t>translate(position)</a:t>
            </a:r>
            <a:endParaRPr lang="en-US" sz="2000" strike="sngStrike"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755408" y="5010897"/>
            <a:ext cx="4341253"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these are not methods of class </a:t>
            </a:r>
            <a:r>
              <a:rPr lang="en-US" dirty="0">
                <a:solidFill>
                  <a:srgbClr val="FF0000"/>
                </a:solidFill>
                <a:latin typeface="Consolas" panose="020B0609020204030204" pitchFamily="49" charset="0"/>
                <a:cs typeface="Consolas" panose="020B0609020204030204" pitchFamily="49" charset="0"/>
              </a:rPr>
              <a:t>Uniform</a:t>
            </a:r>
            <a:r>
              <a:rPr lang="en-US" dirty="0">
                <a:solidFill>
                  <a:srgbClr val="FF0000"/>
                </a:solidFill>
                <a:latin typeface="Whipsmart" panose="020B0502030203050204" pitchFamily="34" charset="0"/>
              </a:rPr>
              <a:t>,</a:t>
            </a:r>
          </a:p>
          <a:p>
            <a:r>
              <a:rPr lang="en-US" dirty="0">
                <a:solidFill>
                  <a:srgbClr val="FF0000"/>
                </a:solidFill>
                <a:latin typeface="Whipsmart" panose="020B0502030203050204" pitchFamily="34" charset="0"/>
              </a:rPr>
              <a:t>we would have to cast to </a:t>
            </a:r>
            <a:r>
              <a:rPr lang="en-US" dirty="0">
                <a:solidFill>
                  <a:srgbClr val="FF0000"/>
                </a:solidFill>
                <a:latin typeface="Consolas" panose="020B0609020204030204" pitchFamily="49" charset="0"/>
                <a:cs typeface="Consolas" panose="020B0609020204030204" pitchFamily="49" charset="0"/>
              </a:rPr>
              <a:t>Mat4</a:t>
            </a:r>
            <a:endParaRPr lang="en-US" dirty="0">
              <a:solidFill>
                <a:srgbClr val="FF0000"/>
              </a:solidFill>
              <a:latin typeface="Whipsmart" panose="020B0502030203050204" pitchFamily="34" charset="0"/>
            </a:endParaRPr>
          </a:p>
        </p:txBody>
      </p:sp>
      <p:cxnSp>
        <p:nvCxnSpPr>
          <p:cNvPr id="7" name="Straight Arrow Connector 6"/>
          <p:cNvCxnSpPr>
            <a:cxnSpLocks/>
            <a:stCxn id="6" idx="2"/>
          </p:cNvCxnSpPr>
          <p:nvPr/>
        </p:nvCxnSpPr>
        <p:spPr>
          <a:xfrm flipH="1">
            <a:off x="9095363" y="5657228"/>
            <a:ext cx="830672" cy="2225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59301" y="4552798"/>
            <a:ext cx="3698448"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got this entry from the program</a:t>
            </a:r>
            <a:endParaRPr lang="hu-HU" dirty="0">
              <a:solidFill>
                <a:srgbClr val="FF0000"/>
              </a:solidFill>
              <a:latin typeface="Whipsmart" panose="020B0502030203050204" pitchFamily="34" charset="0"/>
            </a:endParaRPr>
          </a:p>
          <a:p>
            <a:r>
              <a:rPr lang="hu-HU" dirty="0">
                <a:solidFill>
                  <a:srgbClr val="FF0000"/>
                </a:solidFill>
                <a:latin typeface="Whipsmart" panose="020B0502030203050204" pitchFamily="34" charset="0"/>
              </a:rPr>
              <a:t>(</a:t>
            </a:r>
            <a:r>
              <a:rPr lang="en-US" dirty="0">
                <a:solidFill>
                  <a:srgbClr val="FF0000"/>
                </a:solidFill>
                <a:latin typeface="Whipsmart" panose="020B0502030203050204" pitchFamily="34" charset="0"/>
              </a:rPr>
              <a:t>we hope</a:t>
            </a:r>
            <a:r>
              <a:rPr lang="hu-HU" dirty="0">
                <a:solidFill>
                  <a:srgbClr val="FF0000"/>
                </a:solidFill>
                <a:latin typeface="Whipsmart" panose="020B0502030203050204" pitchFamily="34" charset="0"/>
              </a:rPr>
              <a:t>)</a:t>
            </a:r>
            <a:endParaRPr lang="en-US" dirty="0">
              <a:solidFill>
                <a:srgbClr val="FF0000"/>
              </a:solidFill>
              <a:latin typeface="Whipsmart" panose="020B0502030203050204" pitchFamily="34" charset="0"/>
            </a:endParaRPr>
          </a:p>
        </p:txBody>
      </p:sp>
      <p:cxnSp>
        <p:nvCxnSpPr>
          <p:cNvPr id="12" name="Straight Arrow Connector 11"/>
          <p:cNvCxnSpPr/>
          <p:nvPr/>
        </p:nvCxnSpPr>
        <p:spPr>
          <a:xfrm flipH="1">
            <a:off x="4538982" y="5199129"/>
            <a:ext cx="223519" cy="2671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E2E218A-50B5-42F2-A59A-95F52F8B396F}"/>
              </a:ext>
            </a:extLst>
          </p:cNvPr>
          <p:cNvSpPr txBox="1"/>
          <p:nvPr/>
        </p:nvSpPr>
        <p:spPr>
          <a:xfrm>
            <a:off x="5838493" y="978266"/>
            <a:ext cx="5622052"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plan to substitute more complex components</a:t>
            </a:r>
          </a:p>
          <a:p>
            <a:r>
              <a:rPr lang="en-US" dirty="0">
                <a:solidFill>
                  <a:srgbClr val="FF0000"/>
                </a:solidFill>
                <a:latin typeface="Whipsmart" panose="020B0502030203050204" pitchFamily="34" charset="0"/>
              </a:rPr>
              <a:t>for Mesh later. It is best to allow any component here.</a:t>
            </a:r>
          </a:p>
        </p:txBody>
      </p:sp>
      <p:cxnSp>
        <p:nvCxnSpPr>
          <p:cNvPr id="9" name="Straight Arrow Connector 8">
            <a:extLst>
              <a:ext uri="{FF2B5EF4-FFF2-40B4-BE49-F238E27FC236}">
                <a16:creationId xmlns:a16="http://schemas.microsoft.com/office/drawing/2014/main" id="{029036F2-40A9-461F-B02A-11B81D51A1DE}"/>
              </a:ext>
            </a:extLst>
          </p:cNvPr>
          <p:cNvCxnSpPr/>
          <p:nvPr/>
        </p:nvCxnSpPr>
        <p:spPr>
          <a:xfrm flipH="1">
            <a:off x="5818174" y="1624597"/>
            <a:ext cx="223519" cy="2671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269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GameObject</a:t>
            </a:r>
            <a:r>
              <a:rPr lang="hu-HU" dirty="0"/>
              <a:t> </a:t>
            </a:r>
            <a:r>
              <a:rPr lang="en-US" dirty="0"/>
              <a:t>class with delegated property</a:t>
            </a:r>
          </a:p>
        </p:txBody>
      </p:sp>
      <p:sp>
        <p:nvSpPr>
          <p:cNvPr id="5" name="Content Placeholder 4"/>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GameObject</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gameObject</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(mesh)</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a:solidFill>
                  <a:srgbClr val="427E00"/>
                </a:solidFill>
                <a:ea typeface="Times New Roman" panose="02020603050405020304" pitchFamily="18" charset="0"/>
                <a:cs typeface="Times New Roman" panose="02020603050405020304" pitchFamily="18" charset="0"/>
              </a:rPr>
              <a:t>update</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scale(scale)</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rotate(roll)</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translate(position)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6096001" y="4664602"/>
            <a:ext cx="4083169"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just need to set the</a:t>
            </a:r>
            <a:r>
              <a:rPr lang="hu-HU" dirty="0">
                <a:solidFill>
                  <a:srgbClr val="FF0000"/>
                </a:solidFill>
                <a:latin typeface="Whipsmart" panose="020B0502030203050204" pitchFamily="34" charset="0"/>
              </a:rPr>
              <a:t> property,</a:t>
            </a:r>
          </a:p>
          <a:p>
            <a:r>
              <a:rPr lang="en-US" dirty="0">
                <a:solidFill>
                  <a:srgbClr val="FF0000"/>
                </a:solidFill>
                <a:latin typeface="Whipsmart" panose="020B0502030203050204" pitchFamily="34" charset="0"/>
              </a:rPr>
              <a:t>setting the </a:t>
            </a:r>
            <a:r>
              <a:rPr lang="hu-HU" dirty="0">
                <a:solidFill>
                  <a:srgbClr val="FF0000"/>
                </a:solidFill>
                <a:latin typeface="Whipsmart" panose="020B0502030203050204" pitchFamily="34" charset="0"/>
              </a:rPr>
              <a:t>uniform </a:t>
            </a:r>
            <a:r>
              <a:rPr lang="en-US" dirty="0">
                <a:solidFill>
                  <a:srgbClr val="FF0000"/>
                </a:solidFill>
                <a:latin typeface="Whipsmart" panose="020B0502030203050204" pitchFamily="34" charset="0"/>
              </a:rPr>
              <a:t>from it is </a:t>
            </a:r>
            <a:r>
              <a:rPr lang="hu-HU" dirty="0">
                <a:solidFill>
                  <a:srgbClr val="FF0000"/>
                </a:solidFill>
                <a:latin typeface="Whipsmart" panose="020B0502030203050204" pitchFamily="34" charset="0"/>
              </a:rPr>
              <a:t>automati</a:t>
            </a:r>
            <a:r>
              <a:rPr lang="en-US" dirty="0">
                <a:solidFill>
                  <a:srgbClr val="FF0000"/>
                </a:solidFill>
                <a:latin typeface="Whipsmart" panose="020B0502030203050204" pitchFamily="34" charset="0"/>
              </a:rPr>
              <a:t>c</a:t>
            </a:r>
          </a:p>
        </p:txBody>
      </p:sp>
      <p:cxnSp>
        <p:nvCxnSpPr>
          <p:cNvPr id="7" name="Straight Arrow Connector 6"/>
          <p:cNvCxnSpPr>
            <a:stCxn id="6" idx="1"/>
          </p:cNvCxnSpPr>
          <p:nvPr/>
        </p:nvCxnSpPr>
        <p:spPr>
          <a:xfrm flipH="1">
            <a:off x="4175293" y="4987768"/>
            <a:ext cx="1920708" cy="910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78567" y="2840455"/>
            <a:ext cx="8084264"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this is a delegated property</a:t>
            </a:r>
          </a:p>
          <a:p>
            <a:r>
              <a:rPr lang="en-US" dirty="0">
                <a:solidFill>
                  <a:srgbClr val="FF0000"/>
                </a:solidFill>
                <a:latin typeface="Whipsmart" panose="020B0502030203050204" pitchFamily="34" charset="0"/>
              </a:rPr>
              <a:t>Mat4’s </a:t>
            </a:r>
            <a:r>
              <a:rPr lang="en-US" dirty="0" err="1">
                <a:solidFill>
                  <a:srgbClr val="FF0000"/>
                </a:solidFill>
                <a:latin typeface="Whipsmart" panose="020B0502030203050204" pitchFamily="34" charset="0"/>
              </a:rPr>
              <a:t>provideProperty</a:t>
            </a:r>
            <a:r>
              <a:rPr lang="en-US" dirty="0">
                <a:solidFill>
                  <a:srgbClr val="FF0000"/>
                </a:solidFill>
                <a:latin typeface="Whipsmart" panose="020B0502030203050204" pitchFamily="34" charset="0"/>
              </a:rPr>
              <a:t> operator places the matrix into the uniforms collection</a:t>
            </a:r>
          </a:p>
        </p:txBody>
      </p:sp>
      <p:cxnSp>
        <p:nvCxnSpPr>
          <p:cNvPr id="12" name="Straight Arrow Connector 11"/>
          <p:cNvCxnSpPr>
            <a:stCxn id="11" idx="0"/>
          </p:cNvCxnSpPr>
          <p:nvPr/>
        </p:nvCxnSpPr>
        <p:spPr>
          <a:xfrm flipH="1" flipV="1">
            <a:off x="3811357" y="2613499"/>
            <a:ext cx="2109342" cy="226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76248" y="3594597"/>
            <a:ext cx="2967479" cy="369332"/>
          </a:xfrm>
          <a:prstGeom prst="rect">
            <a:avLst/>
          </a:prstGeom>
          <a:noFill/>
        </p:spPr>
        <p:txBody>
          <a:bodyPr wrap="none" rtlCol="0">
            <a:spAutoFit/>
          </a:bodyPr>
          <a:lstStyle/>
          <a:p>
            <a:r>
              <a:rPr lang="en-US" dirty="0">
                <a:solidFill>
                  <a:srgbClr val="FF0000"/>
                </a:solidFill>
                <a:latin typeface="Whipsmart" panose="020B0502030203050204" pitchFamily="34" charset="0"/>
              </a:rPr>
              <a:t>here only its type is verified</a:t>
            </a:r>
          </a:p>
        </p:txBody>
      </p:sp>
      <p:cxnSp>
        <p:nvCxnSpPr>
          <p:cNvPr id="14" name="Straight Arrow Connector 13"/>
          <p:cNvCxnSpPr>
            <a:cxnSpLocks/>
            <a:stCxn id="13" idx="1"/>
          </p:cNvCxnSpPr>
          <p:nvPr/>
        </p:nvCxnSpPr>
        <p:spPr>
          <a:xfrm flipH="1">
            <a:off x="6838546" y="3779263"/>
            <a:ext cx="837702" cy="130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681809" y="2613500"/>
            <a:ext cx="4456353" cy="246530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576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GameObject#update</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add method </a:t>
            </a:r>
            <a:r>
              <a:rPr lang="en-US" dirty="0">
                <a:solidFill>
                  <a:prstClr val="black"/>
                </a:solidFill>
                <a:latin typeface="Consolas" panose="020B0609020204030204" pitchFamily="49" charset="0"/>
                <a:cs typeface="Consolas" panose="020B0609020204030204" pitchFamily="49" charset="0"/>
              </a:rPr>
              <a:t>update</a:t>
            </a:r>
            <a:r>
              <a:rPr lang="en-US" dirty="0"/>
              <a:t> to the class </a:t>
            </a:r>
            <a:r>
              <a:rPr lang="en-US" dirty="0" err="1">
                <a:solidFill>
                  <a:prstClr val="black"/>
                </a:solidFill>
                <a:latin typeface="Consolas" panose="020B0609020204030204" pitchFamily="49" charset="0"/>
                <a:cs typeface="Consolas" panose="020B0609020204030204" pitchFamily="49" charset="0"/>
              </a:rPr>
              <a:t>GameObject</a:t>
            </a:r>
          </a:p>
          <a:p>
            <a:pPr lvl="1"/>
            <a:endParaRPr lang="en-US" dirty="0"/>
          </a:p>
          <a:p>
            <a:r>
              <a:rPr lang="en-US" dirty="0"/>
              <a:t>it must set </a:t>
            </a:r>
            <a:r>
              <a:rPr lang="en-US" dirty="0" err="1">
                <a:solidFill>
                  <a:prstClr val="black"/>
                </a:solidFill>
                <a:latin typeface="Consolas" panose="020B0609020204030204" pitchFamily="49" charset="0"/>
                <a:cs typeface="Consolas" panose="020B0609020204030204" pitchFamily="49" charset="0"/>
              </a:rPr>
              <a:t>this.modelMatrix</a:t>
            </a:r>
            <a:r>
              <a:rPr lang="en-US" dirty="0"/>
              <a:t> using </a:t>
            </a:r>
            <a:r>
              <a:rPr lang="en-US" dirty="0" err="1">
                <a:solidFill>
                  <a:prstClr val="black"/>
                </a:solidFill>
                <a:latin typeface="Consolas" panose="020B0609020204030204" pitchFamily="49" charset="0"/>
                <a:cs typeface="Consolas" panose="020B0609020204030204" pitchFamily="49" charset="0"/>
              </a:rPr>
              <a:t>this.position</a:t>
            </a:r>
            <a:r>
              <a:rPr lang="en-US" dirty="0"/>
              <a:t>, </a:t>
            </a:r>
            <a:r>
              <a:rPr lang="en-US" dirty="0" err="1">
                <a:solidFill>
                  <a:prstClr val="black"/>
                </a:solidFill>
                <a:latin typeface="Consolas" panose="020B0609020204030204" pitchFamily="49" charset="0"/>
                <a:cs typeface="Consolas" panose="020B0609020204030204" pitchFamily="49" charset="0"/>
              </a:rPr>
              <a:t>this.orientation</a:t>
            </a:r>
            <a:r>
              <a:rPr lang="en-US" dirty="0"/>
              <a:t>, </a:t>
            </a:r>
            <a:r>
              <a:rPr lang="en-US" dirty="0" err="1">
                <a:solidFill>
                  <a:prstClr val="black"/>
                </a:solidFill>
                <a:latin typeface="Consolas" panose="020B0609020204030204" pitchFamily="49" charset="0"/>
                <a:cs typeface="Consolas" panose="020B0609020204030204" pitchFamily="49" charset="0"/>
              </a:rPr>
              <a:t>this.scale</a:t>
            </a:r>
            <a:endParaRPr lang="en-US" dirty="0">
              <a:solidFill>
                <a:prstClr val="black"/>
              </a:solidFill>
              <a:latin typeface="Consolas" panose="020B0609020204030204" pitchFamily="49" charset="0"/>
              <a:cs typeface="Consolas" panose="020B0609020204030204" pitchFamily="49" charset="0"/>
            </a:endParaRPr>
          </a:p>
          <a:p>
            <a:r>
              <a:rPr lang="en-US" dirty="0">
                <a:solidFill>
                  <a:prstClr val="black"/>
                </a:solidFill>
                <a:latin typeface="Consolas" panose="020B0609020204030204" pitchFamily="49" charset="0"/>
                <a:cs typeface="Consolas" panose="020B0609020204030204" pitchFamily="49" charset="0"/>
              </a:rPr>
              <a:t>Mat4#set()</a:t>
            </a:r>
            <a:r>
              <a:rPr lang="en-US" dirty="0"/>
              <a:t>, without parameters, sets the matrix to identity</a:t>
            </a:r>
          </a:p>
          <a:p>
            <a:r>
              <a:rPr lang="en-US" dirty="0">
                <a:solidFill>
                  <a:prstClr val="black"/>
                </a:solidFill>
                <a:latin typeface="Consolas" panose="020B0609020204030204" pitchFamily="49" charset="0"/>
                <a:cs typeface="Consolas" panose="020B0609020204030204" pitchFamily="49" charset="0"/>
              </a:rPr>
              <a:t>Mat4#translate, Mat4#rotate, Mat4#scale</a:t>
            </a:r>
            <a:r>
              <a:rPr lang="en-US" dirty="0"/>
              <a:t> append transformations</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884401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Task: use </a:t>
            </a:r>
            <a:r>
              <a:rPr lang="en-US" dirty="0" err="1">
                <a:latin typeface="Consolas" panose="020B0609020204030204" pitchFamily="49" charset="0"/>
              </a:rPr>
              <a:t>GameObject</a:t>
            </a:r>
            <a:endParaRPr lang="en-US" dirty="0">
              <a:latin typeface="Consolas" panose="020B0609020204030204" pitchFamily="49" charset="0"/>
            </a:endParaRPr>
          </a:p>
        </p:txBody>
      </p:sp>
      <p:sp>
        <p:nvSpPr>
          <p:cNvPr id="4" name="Content Placeholder 3"/>
          <p:cNvSpPr>
            <a:spLocks noGrp="1"/>
          </p:cNvSpPr>
          <p:nvPr>
            <p:ph idx="1"/>
          </p:nvPr>
        </p:nvSpPr>
        <p:spPr/>
        <p:txBody>
          <a:bodyPr>
            <a:noAutofit/>
          </a:bodyPr>
          <a:lstStyle/>
          <a:p>
            <a:r>
              <a:rPr lang="en-US" dirty="0"/>
              <a:t>in </a:t>
            </a:r>
            <a:r>
              <a:rPr lang="en-US" sz="2400" dirty="0">
                <a:latin typeface="Consolas" panose="020B0609020204030204" pitchFamily="49" charset="0"/>
                <a:cs typeface="Consolas" panose="020B0609020204030204" pitchFamily="49" charset="0"/>
              </a:rPr>
              <a:t>Scene</a:t>
            </a:r>
            <a:r>
              <a:rPr lang="en-US" dirty="0"/>
              <a:t> constructor, create object array</a:t>
            </a:r>
          </a:p>
          <a:p>
            <a:pPr marL="457200" lvl="1" indent="0">
              <a:buNone/>
            </a:pP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gameObjects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ArrayList</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GameObject</a:t>
            </a:r>
            <a:r>
              <a:rPr lang="en-US" dirty="0">
                <a:latin typeface="Consolas" panose="020B0609020204030204" pitchFamily="49" charset="0"/>
                <a:cs typeface="Consolas" panose="020B0609020204030204" pitchFamily="49" charset="0"/>
              </a:rPr>
              <a:t>&gt;()</a:t>
            </a:r>
            <a:endParaRPr lang="en-US" dirty="0"/>
          </a:p>
          <a:p>
            <a:r>
              <a:rPr lang="en-US" dirty="0"/>
              <a:t> create some </a:t>
            </a:r>
            <a:r>
              <a:rPr lang="en-US" sz="2400" dirty="0" err="1">
                <a:latin typeface="Consolas" panose="020B0609020204030204" pitchFamily="49" charset="0"/>
                <a:cs typeface="Consolas" panose="020B0609020204030204" pitchFamily="49" charset="0"/>
              </a:rPr>
              <a:t>GameObject</a:t>
            </a:r>
            <a:r>
              <a:rPr lang="en-US" dirty="0" err="1"/>
              <a:t>s</a:t>
            </a:r>
            <a:r>
              <a:rPr lang="en-US" dirty="0"/>
              <a:t> with your meshes</a:t>
            </a:r>
          </a:p>
          <a:p>
            <a:r>
              <a:rPr lang="en-US" sz="2400" dirty="0">
                <a:latin typeface="Consolas" panose="020B0609020204030204" pitchFamily="49" charset="0"/>
                <a:cs typeface="Consolas" panose="020B0609020204030204" pitchFamily="49" charset="0"/>
              </a:rPr>
              <a:t>add</a:t>
            </a:r>
            <a:r>
              <a:rPr lang="en-US" dirty="0"/>
              <a:t> them into array </a:t>
            </a:r>
            <a:r>
              <a:rPr lang="en-US" sz="2400" dirty="0" err="1">
                <a:latin typeface="Consolas" panose="020B0609020204030204" pitchFamily="49" charset="0"/>
                <a:cs typeface="Consolas" panose="020B0609020204030204" pitchFamily="49" charset="0"/>
              </a:rPr>
              <a:t>gameObjects</a:t>
            </a:r>
            <a:endParaRPr lang="en-US" dirty="0"/>
          </a:p>
          <a:p>
            <a:r>
              <a:rPr lang="en-US" dirty="0"/>
              <a:t>in </a:t>
            </a:r>
            <a:r>
              <a:rPr lang="en-US" sz="2400" dirty="0">
                <a:latin typeface="Consolas" panose="020B0609020204030204" pitchFamily="49" charset="0"/>
                <a:cs typeface="Consolas" panose="020B0609020204030204" pitchFamily="49" charset="0"/>
              </a:rPr>
              <a:t>Scene</a:t>
            </a:r>
            <a:r>
              <a:rPr lang="en-US" dirty="0"/>
              <a:t>’s </a:t>
            </a:r>
            <a:r>
              <a:rPr lang="hu-HU" sz="2400" dirty="0">
                <a:latin typeface="Consolas" panose="020B0609020204030204" pitchFamily="49" charset="0"/>
                <a:cs typeface="Consolas" panose="020B0609020204030204" pitchFamily="49" charset="0"/>
              </a:rPr>
              <a:t>update</a:t>
            </a:r>
            <a:r>
              <a:rPr lang="en-US" dirty="0"/>
              <a:t>, call </a:t>
            </a:r>
            <a:r>
              <a:rPr lang="en-US" sz="2400" dirty="0">
                <a:latin typeface="Consolas" panose="020B0609020204030204" pitchFamily="49" charset="0"/>
                <a:cs typeface="Consolas" panose="020B0609020204030204" pitchFamily="49" charset="0"/>
              </a:rPr>
              <a:t>update</a:t>
            </a:r>
            <a:r>
              <a:rPr lang="en-US" dirty="0"/>
              <a:t> on all </a:t>
            </a:r>
            <a:r>
              <a:rPr lang="en-US" sz="2400" dirty="0" err="1">
                <a:latin typeface="Consolas" panose="020B0609020204030204" pitchFamily="49" charset="0"/>
                <a:cs typeface="Consolas" panose="020B0609020204030204" pitchFamily="49" charset="0"/>
              </a:rPr>
              <a:t>GameObject</a:t>
            </a:r>
            <a:r>
              <a:rPr lang="en-US" dirty="0" err="1"/>
              <a:t>s</a:t>
            </a:r>
            <a:endParaRPr lang="en-US" dirty="0"/>
          </a:p>
          <a:p>
            <a:r>
              <a:rPr lang="en-US" dirty="0"/>
              <a:t>in </a:t>
            </a:r>
            <a:r>
              <a:rPr lang="en-US" sz="2400" dirty="0">
                <a:latin typeface="Consolas" panose="020B0609020204030204" pitchFamily="49" charset="0"/>
                <a:cs typeface="Consolas" panose="020B0609020204030204" pitchFamily="49" charset="0"/>
              </a:rPr>
              <a:t>Scene</a:t>
            </a:r>
            <a:r>
              <a:rPr lang="en-US" dirty="0"/>
              <a:t>’s </a:t>
            </a:r>
            <a:r>
              <a:rPr lang="hu-HU" sz="2400" dirty="0">
                <a:latin typeface="Consolas" panose="020B0609020204030204" pitchFamily="49" charset="0"/>
                <a:cs typeface="Consolas" panose="020B0609020204030204" pitchFamily="49" charset="0"/>
              </a:rPr>
              <a:t>update</a:t>
            </a:r>
            <a:r>
              <a:rPr lang="en-US" dirty="0"/>
              <a:t>, call </a:t>
            </a:r>
            <a:r>
              <a:rPr lang="en-US" sz="2400" dirty="0">
                <a:latin typeface="Consolas" panose="020B0609020204030204" pitchFamily="49" charset="0"/>
                <a:cs typeface="Consolas" panose="020B0609020204030204" pitchFamily="49" charset="0"/>
              </a:rPr>
              <a:t>draw</a:t>
            </a:r>
            <a:r>
              <a:rPr lang="en-US" dirty="0"/>
              <a:t> (inherited) on all </a:t>
            </a:r>
            <a:r>
              <a:rPr lang="en-US" sz="2400" dirty="0" err="1">
                <a:latin typeface="Consolas" panose="020B0609020204030204" pitchFamily="49" charset="0"/>
                <a:cs typeface="Consolas" panose="020B0609020204030204" pitchFamily="49" charset="0"/>
              </a:rPr>
              <a:t>GameObject</a:t>
            </a:r>
            <a:r>
              <a:rPr lang="en-US" dirty="0" err="1"/>
              <a:t>s</a:t>
            </a:r>
            <a:endParaRPr lang="en-US" dirty="0"/>
          </a:p>
          <a:p>
            <a:r>
              <a:rPr lang="en-US" dirty="0">
                <a:latin typeface="Consolas" panose="020B0609020204030204" pitchFamily="49" charset="0"/>
                <a:cs typeface="Consolas" panose="020B0609020204030204" pitchFamily="49" charset="0"/>
              </a:rPr>
              <a:t>Scene</a:t>
            </a:r>
            <a:r>
              <a:rPr lang="en-US" dirty="0"/>
              <a:t>’s </a:t>
            </a:r>
            <a:r>
              <a:rPr lang="hu-HU" dirty="0">
                <a:latin typeface="Consolas" panose="020B0609020204030204" pitchFamily="49" charset="0"/>
                <a:cs typeface="Consolas" panose="020B0609020204030204" pitchFamily="49" charset="0"/>
              </a:rPr>
              <a:t>update</a:t>
            </a:r>
            <a:r>
              <a:rPr lang="en-US" dirty="0"/>
              <a:t> should now be doing nothing else for drawing</a:t>
            </a:r>
          </a:p>
          <a:p>
            <a:pPr lvl="1"/>
            <a:r>
              <a:rPr lang="en-US" dirty="0"/>
              <a:t>except for clearing the canvas</a:t>
            </a:r>
            <a:endParaRPr lang="en-US" dirty="0">
              <a:latin typeface="Consolas" panose="020B0609020204030204" pitchFamily="49" charset="0"/>
              <a:cs typeface="Consolas" panose="020B0609020204030204" pitchFamily="49" charset="0"/>
            </a:endParaRPr>
          </a:p>
          <a:p>
            <a:pPr lvl="1"/>
            <a:r>
              <a:rPr lang="en-US" dirty="0"/>
              <a:t>keep computing the time step </a:t>
            </a:r>
            <a:r>
              <a:rPr lang="en-US" dirty="0" err="1">
                <a:latin typeface="Consolas" panose="020B0609020204030204" pitchFamily="49" charset="0"/>
                <a:cs typeface="Consolas" panose="020B0609020204030204" pitchFamily="49" charset="0"/>
              </a:rPr>
              <a:t>dt</a:t>
            </a:r>
            <a:r>
              <a:rPr lang="en-US" dirty="0"/>
              <a:t> and other animation logic, but…</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820154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a:t>
            </a:r>
          </a:p>
        </p:txBody>
      </p:sp>
      <p:sp>
        <p:nvSpPr>
          <p:cNvPr id="3" name="Content Placeholder 2"/>
          <p:cNvSpPr>
            <a:spLocks noGrp="1"/>
          </p:cNvSpPr>
          <p:nvPr>
            <p:ph idx="1"/>
          </p:nvPr>
        </p:nvSpPr>
        <p:spPr/>
        <p:txBody>
          <a:bodyPr/>
          <a:lstStyle/>
          <a:p>
            <a:r>
              <a:rPr lang="en-US" dirty="0"/>
              <a:t>we do not need hardwired scene properties like </a:t>
            </a:r>
            <a:r>
              <a:rPr lang="en-US" sz="2400" dirty="0" err="1">
                <a:latin typeface="Consolas" panose="020B0609020204030204" pitchFamily="49" charset="0"/>
                <a:cs typeface="Consolas" panose="020B0609020204030204" pitchFamily="49" charset="0"/>
              </a:rPr>
              <a:t>avatarPosition</a:t>
            </a:r>
            <a:r>
              <a:rPr lang="en-US" dirty="0"/>
              <a:t> any more</a:t>
            </a:r>
          </a:p>
          <a:p>
            <a:r>
              <a:rPr lang="en-US" dirty="0"/>
              <a:t>because all game objects have their own positions</a:t>
            </a:r>
          </a:p>
          <a:p>
            <a:pPr lvl="1"/>
            <a:r>
              <a:rPr lang="en-US" dirty="0"/>
              <a:t>one of them may well be referred to as </a:t>
            </a:r>
            <a:r>
              <a:rPr lang="en-US" dirty="0" err="1">
                <a:latin typeface="Consolas" panose="020B0609020204030204" pitchFamily="49" charset="0"/>
                <a:cs typeface="Consolas" panose="020B0609020204030204" pitchFamily="49" charset="0"/>
              </a:rPr>
              <a:t>scene.avatar</a:t>
            </a:r>
            <a:endParaRPr lang="en-US" dirty="0">
              <a:latin typeface="Consolas" panose="020B0609020204030204" pitchFamily="49" charset="0"/>
              <a:cs typeface="Consolas" panose="020B0609020204030204" pitchFamily="49" charset="0"/>
            </a:endParaRPr>
          </a:p>
          <a:p>
            <a:r>
              <a:rPr lang="en-US" dirty="0"/>
              <a:t>to animate, change a game object’s </a:t>
            </a:r>
            <a:r>
              <a:rPr lang="en-US" sz="2400" dirty="0">
                <a:latin typeface="Consolas" panose="020B0609020204030204" pitchFamily="49" charset="0"/>
                <a:cs typeface="Consolas" panose="020B0609020204030204" pitchFamily="49" charset="0"/>
              </a:rPr>
              <a:t>position</a:t>
            </a:r>
            <a:r>
              <a:rPr lang="en-US" dirty="0"/>
              <a:t> in every frame, conditional on keys held down</a:t>
            </a:r>
          </a:p>
          <a:p>
            <a:pPr lvl="1"/>
            <a:r>
              <a:rPr lang="en-US" dirty="0"/>
              <a:t>actually, you could do this in a </a:t>
            </a:r>
            <a:r>
              <a:rPr lang="en-US" dirty="0">
                <a:latin typeface="Consolas" panose="020B0609020204030204" pitchFamily="49" charset="0"/>
                <a:cs typeface="Consolas" panose="020B0609020204030204" pitchFamily="49" charset="0"/>
              </a:rPr>
              <a:t>move</a:t>
            </a:r>
            <a:r>
              <a:rPr lang="en-US" dirty="0"/>
              <a:t> method of game objects (and call all </a:t>
            </a:r>
            <a:r>
              <a:rPr lang="en-US" dirty="0">
                <a:latin typeface="Consolas" panose="020B0609020204030204" pitchFamily="49" charset="0"/>
                <a:cs typeface="Consolas" panose="020B0609020204030204" pitchFamily="49" charset="0"/>
              </a:rPr>
              <a:t>move</a:t>
            </a:r>
            <a:r>
              <a:rPr lang="en-US" dirty="0"/>
              <a:t>s in </a:t>
            </a:r>
            <a:r>
              <a:rPr lang="en-US" dirty="0">
                <a:latin typeface="Consolas" panose="020B0609020204030204" pitchFamily="49" charset="0"/>
                <a:cs typeface="Consolas" panose="020B0609020204030204" pitchFamily="49" charset="0"/>
              </a:rPr>
              <a:t>update</a:t>
            </a:r>
            <a:r>
              <a:rPr lang="en-US" dirty="0"/>
              <a:t>)</a:t>
            </a:r>
          </a:p>
          <a:p>
            <a:pPr lvl="1"/>
            <a:r>
              <a:rPr lang="en-US" dirty="0"/>
              <a:t>not all game objects need to have </a:t>
            </a:r>
            <a:r>
              <a:rPr lang="en-US" dirty="0">
                <a:latin typeface="Consolas" panose="020B0609020204030204" pitchFamily="49" charset="0"/>
                <a:cs typeface="Consolas" panose="020B0609020204030204" pitchFamily="49" charset="0"/>
              </a:rPr>
              <a:t>move</a:t>
            </a:r>
            <a:r>
              <a:rPr lang="en-US" dirty="0"/>
              <a:t>, or have the same function as their </a:t>
            </a:r>
            <a:r>
              <a:rPr lang="en-US" dirty="0">
                <a:latin typeface="Consolas" panose="020B0609020204030204" pitchFamily="49" charset="0"/>
                <a:cs typeface="Consolas" panose="020B0609020204030204" pitchFamily="49" charset="0"/>
              </a:rPr>
              <a:t>move</a:t>
            </a:r>
            <a:r>
              <a:rPr lang="en-US" dirty="0"/>
              <a:t> property</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6" name="TextBox 5"/>
          <p:cNvSpPr txBox="1"/>
          <p:nvPr/>
        </p:nvSpPr>
        <p:spPr>
          <a:xfrm>
            <a:off x="838200" y="3838575"/>
            <a:ext cx="520118" cy="3170099"/>
          </a:xfrm>
          <a:prstGeom prst="rect">
            <a:avLst/>
          </a:prstGeom>
          <a:noFill/>
        </p:spPr>
        <p:txBody>
          <a:bodyPr wrap="square" rtlCol="0">
            <a:spAutoFit/>
          </a:bodyPr>
          <a:lstStyle/>
          <a:p>
            <a:r>
              <a:rPr lang="en-US" sz="20000" dirty="0">
                <a:solidFill>
                  <a:schemeClr val="accent4"/>
                </a:solidFill>
                <a:latin typeface="Whipsmart" panose="020B0502030203050204" pitchFamily="34" charset="0"/>
              </a:rPr>
              <a:t>!</a:t>
            </a:r>
          </a:p>
        </p:txBody>
      </p:sp>
    </p:spTree>
    <p:extLst>
      <p:ext uri="{BB962C8B-B14F-4D97-AF65-F5344CB8AC3E}">
        <p14:creationId xmlns:p14="http://schemas.microsoft.com/office/powerpoint/2010/main" val="1298080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4000" dirty="0" err="1">
                <a:latin typeface="Consolas" panose="020B0609020204030204" pitchFamily="49" charset="0"/>
                <a:cs typeface="Consolas" panose="020B0609020204030204" pitchFamily="49" charset="0"/>
              </a:rPr>
              <a:t>GameObject</a:t>
            </a:r>
            <a:r>
              <a:rPr lang="en-US" sz="4000" dirty="0">
                <a:latin typeface="Consolas" panose="020B0609020204030204" pitchFamily="49" charset="0"/>
                <a:cs typeface="Consolas" panose="020B0609020204030204" pitchFamily="49" charset="0"/>
              </a:rPr>
              <a:t>::move</a:t>
            </a:r>
            <a:endParaRPr lang="en-US" dirty="0"/>
          </a:p>
        </p:txBody>
      </p:sp>
      <p:sp>
        <p:nvSpPr>
          <p:cNvPr id="3" name="Content Placeholder 2"/>
          <p:cNvSpPr>
            <a:spLocks noGrp="1"/>
          </p:cNvSpPr>
          <p:nvPr>
            <p:ph idx="1"/>
          </p:nvPr>
        </p:nvSpPr>
        <p:spPr/>
        <p:txBody>
          <a:bodyPr>
            <a:noAutofit/>
          </a:bodyPr>
          <a:lstStyle/>
          <a:p>
            <a:pPr>
              <a:lnSpc>
                <a:spcPct val="107000"/>
              </a:lnSpc>
              <a:spcAft>
                <a:spcPts val="800"/>
              </a:spcAft>
            </a:pPr>
            <a:endParaRPr lang="en-US" sz="2000" dirty="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ea typeface="Times New Roman" panose="02020603050405020304" pitchFamily="18" charset="0"/>
                <a:cs typeface="Times New Roman" panose="02020603050405020304" pitchFamily="18" charset="0"/>
              </a:rPr>
              <a:t>open</a:t>
            </a:r>
            <a:r>
              <a:rPr lang="hu-HU" sz="2000" dirty="0">
                <a:solidFill>
                  <a:schemeClr val="bg1">
                    <a:lumMod val="50000"/>
                  </a:schemeClr>
                </a:solidFill>
                <a:ea typeface="Times New Roman" panose="02020603050405020304" pitchFamily="18" charset="0"/>
                <a:cs typeface="Times New Roman" panose="02020603050405020304" pitchFamily="18" charset="0"/>
              </a:rPr>
              <a:t> </a:t>
            </a:r>
            <a:r>
              <a:rPr lang="en-US" sz="2000" dirty="0">
                <a:solidFill>
                  <a:schemeClr val="bg1">
                    <a:lumMod val="50000"/>
                  </a:schemeClr>
                </a:solidFill>
                <a:ea typeface="Times New Roman" panose="02020603050405020304" pitchFamily="18" charset="0"/>
                <a:cs typeface="Times New Roman" panose="02020603050405020304" pitchFamily="18" charset="0"/>
              </a:rPr>
              <a:t>class </a:t>
            </a:r>
            <a:r>
              <a:rPr lang="en-US" sz="2000" dirty="0" err="1">
                <a:solidFill>
                  <a:schemeClr val="bg1">
                    <a:lumMod val="50000"/>
                  </a:schemeClr>
                </a:solidFill>
                <a:ea typeface="Times New Roman" panose="02020603050405020304" pitchFamily="18" charset="0"/>
                <a:cs typeface="Times New Roman" panose="02020603050405020304" pitchFamily="18" charset="0"/>
              </a:rPr>
              <a:t>GameObject</a:t>
            </a:r>
            <a:r>
              <a:rPr lang="en-US" sz="2000" dirty="0">
                <a:solidFill>
                  <a:schemeClr val="bg1">
                    <a:lumMod val="50000"/>
                  </a:schemeClr>
                </a:solidFill>
                <a:ea typeface="Times New Roman" panose="02020603050405020304" pitchFamily="18" charset="0"/>
                <a:cs typeface="Times New Roman" panose="02020603050405020304" pitchFamily="18" charset="0"/>
              </a:rPr>
              <a:t> {</a:t>
            </a:r>
            <a:endParaRPr lang="en-US" sz="2000" dirty="0">
              <a:solidFill>
                <a:schemeClr val="bg1">
                  <a:lumMod val="50000"/>
                </a:schemeClr>
              </a:solidFill>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2000"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r>
              <a:rPr lang="hu-HU" sz="2000" dirty="0">
                <a:solidFill>
                  <a:srgbClr val="C70040"/>
                </a:solidFill>
                <a:ea typeface="Times New Roman" panose="02020603050405020304" pitchFamily="18" charset="0"/>
                <a:cs typeface="Times New Roman" panose="02020603050405020304" pitchFamily="18" charset="0"/>
              </a:rPr>
              <a:t>open fun </a:t>
            </a:r>
            <a:r>
              <a:rPr lang="hu-HU" sz="2000" dirty="0">
                <a:solidFill>
                  <a:srgbClr val="427E00"/>
                </a:solidFill>
                <a:ea typeface="Times New Roman" panose="02020603050405020304" pitchFamily="18" charset="0"/>
                <a:cs typeface="Times New Roman" panose="02020603050405020304" pitchFamily="18" charset="0"/>
              </a:rPr>
              <a:t>move</a:t>
            </a:r>
            <a:r>
              <a:rPr lang="hu-HU"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 {</a:t>
            </a:r>
            <a:endParaRPr lang="hu-HU" sz="2000" dirty="0">
              <a:solidFill>
                <a:srgbClr val="000000"/>
              </a:solidFill>
              <a:ea typeface="Times New Roman" panose="02020603050405020304" pitchFamily="18" charset="0"/>
              <a:cs typeface="Times New Roman" panose="02020603050405020304" pitchFamily="18" charset="0"/>
            </a:endParaRPr>
          </a:p>
          <a:p>
            <a:pPr fontAlgn="t"/>
            <a:r>
              <a:rPr lang="en-US" sz="2000" dirty="0">
                <a:solidFill>
                  <a:srgbClr val="000000"/>
                </a:solidFill>
              </a:rPr>
              <a:t>      </a:t>
            </a:r>
            <a:r>
              <a:rPr lang="en-US" sz="2000" dirty="0" err="1">
                <a:solidFill>
                  <a:srgbClr val="CB6500"/>
                </a:solidFill>
              </a:rPr>
              <a:t>dt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Float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7C4FCD"/>
                </a:solidFill>
              </a:rPr>
              <a:t>0.016666f</a:t>
            </a:r>
            <a:r>
              <a:rPr lang="en-US" sz="2000" dirty="0">
                <a:solidFill>
                  <a:srgbClr val="000000"/>
                </a:solidFill>
              </a:rPr>
              <a:t>, </a:t>
            </a:r>
            <a:endParaRPr lang="en-US" sz="2000" dirty="0"/>
          </a:p>
          <a:p>
            <a:pPr fontAlgn="t"/>
            <a:r>
              <a:rPr lang="en-US" sz="2000" dirty="0">
                <a:solidFill>
                  <a:srgbClr val="000000"/>
                </a:solidFill>
              </a:rPr>
              <a:t>      </a:t>
            </a:r>
            <a:r>
              <a:rPr lang="en-US" sz="2000" dirty="0">
                <a:solidFill>
                  <a:srgbClr val="CB6500"/>
                </a:solidFill>
              </a:rPr>
              <a:t>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Float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7C4FCD"/>
                </a:solidFill>
              </a:rPr>
              <a:t>0.0f</a:t>
            </a:r>
            <a:r>
              <a:rPr lang="en-US" sz="2000" dirty="0">
                <a:solidFill>
                  <a:srgbClr val="000000"/>
                </a:solidFill>
              </a:rPr>
              <a:t>, </a:t>
            </a:r>
            <a:endParaRPr lang="en-US" sz="2000" dirty="0"/>
          </a:p>
          <a:p>
            <a:pPr fontAlgn="t"/>
            <a:r>
              <a:rPr lang="en-US" sz="2000" dirty="0">
                <a:solidFill>
                  <a:srgbClr val="000000"/>
                </a:solidFill>
              </a:rPr>
              <a:t>      </a:t>
            </a:r>
            <a:r>
              <a:rPr lang="en-US" sz="2000" dirty="0" err="1">
                <a:solidFill>
                  <a:srgbClr val="CB6500"/>
                </a:solidFill>
              </a:rPr>
              <a:t>keysPressed</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Set</a:t>
            </a:r>
            <a:r>
              <a:rPr lang="en-US" sz="2000" dirty="0">
                <a:solidFill>
                  <a:srgbClr val="000000"/>
                </a:solidFill>
              </a:rPr>
              <a:t>&lt;</a:t>
            </a:r>
            <a:r>
              <a:rPr lang="en-US" sz="2000" dirty="0">
                <a:solidFill>
                  <a:srgbClr val="34A7BD"/>
                </a:solidFill>
              </a:rPr>
              <a:t>String</a:t>
            </a:r>
            <a:r>
              <a:rPr lang="en-US" sz="2000" dirty="0">
                <a:solidFill>
                  <a:srgbClr val="000000"/>
                </a:solidFill>
              </a:rPr>
              <a:t>&gt; </a:t>
            </a:r>
            <a:r>
              <a:rPr lang="en-US" sz="2000" dirty="0">
                <a:solidFill>
                  <a:srgbClr val="C70040"/>
                </a:solidFill>
              </a:rPr>
              <a:t>=</a:t>
            </a:r>
            <a:r>
              <a:rPr lang="en-US" sz="2000" dirty="0">
                <a:solidFill>
                  <a:srgbClr val="000000"/>
                </a:solidFill>
              </a:rPr>
              <a:t> </a:t>
            </a:r>
            <a:r>
              <a:rPr lang="en-US" sz="2000" dirty="0" err="1">
                <a:solidFill>
                  <a:srgbClr val="000000"/>
                </a:solidFill>
              </a:rPr>
              <a:t>emptySet</a:t>
            </a:r>
            <a:r>
              <a:rPr lang="en-US" sz="2000" dirty="0">
                <a:solidFill>
                  <a:srgbClr val="000000"/>
                </a:solidFill>
              </a:rPr>
              <a:t>&lt;</a:t>
            </a:r>
            <a:r>
              <a:rPr lang="en-US" sz="2000" dirty="0">
                <a:solidFill>
                  <a:srgbClr val="34A7BD"/>
                </a:solidFill>
              </a:rPr>
              <a:t>String</a:t>
            </a:r>
            <a:r>
              <a:rPr lang="en-US" sz="2000" dirty="0">
                <a:solidFill>
                  <a:srgbClr val="000000"/>
                </a:solidFill>
              </a:rPr>
              <a:t>&gt;(), </a:t>
            </a:r>
            <a:endParaRPr lang="en-US" sz="2000" dirty="0"/>
          </a:p>
          <a:p>
            <a:pPr fontAlgn="t"/>
            <a:r>
              <a:rPr lang="en-US" sz="2000" dirty="0">
                <a:solidFill>
                  <a:srgbClr val="000000"/>
                </a:solidFill>
              </a:rPr>
              <a:t>      </a:t>
            </a:r>
            <a:r>
              <a:rPr lang="en-US" sz="2000" dirty="0" err="1">
                <a:solidFill>
                  <a:srgbClr val="CB6500"/>
                </a:solidFill>
              </a:rPr>
              <a:t>gameObjects</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List</a:t>
            </a:r>
            <a:r>
              <a:rPr lang="en-US" sz="2000" dirty="0">
                <a:solidFill>
                  <a:srgbClr val="000000"/>
                </a:solidFill>
              </a:rPr>
              <a:t>&lt;</a:t>
            </a:r>
            <a:r>
              <a:rPr lang="en-US" sz="2000" dirty="0" err="1">
                <a:solidFill>
                  <a:srgbClr val="000000"/>
                </a:solidFill>
              </a:rPr>
              <a:t>GameObject</a:t>
            </a:r>
            <a:r>
              <a:rPr lang="en-US" sz="2000" dirty="0">
                <a:solidFill>
                  <a:srgbClr val="000000"/>
                </a:solidFill>
              </a:rPr>
              <a:t>&gt; </a:t>
            </a:r>
            <a:r>
              <a:rPr lang="en-US" sz="2000" dirty="0">
                <a:solidFill>
                  <a:srgbClr val="C70040"/>
                </a:solidFill>
              </a:rPr>
              <a:t>=</a:t>
            </a:r>
            <a:r>
              <a:rPr lang="en-US" sz="2000" dirty="0">
                <a:solidFill>
                  <a:srgbClr val="000000"/>
                </a:solidFill>
              </a:rPr>
              <a:t> </a:t>
            </a:r>
            <a:r>
              <a:rPr lang="en-US" sz="2000" dirty="0" err="1">
                <a:solidFill>
                  <a:srgbClr val="000000"/>
                </a:solidFill>
              </a:rPr>
              <a:t>emptyList</a:t>
            </a:r>
            <a:r>
              <a:rPr lang="en-US" sz="2000" dirty="0">
                <a:solidFill>
                  <a:srgbClr val="000000"/>
                </a:solidFill>
              </a:rPr>
              <a:t>&lt;</a:t>
            </a:r>
            <a:r>
              <a:rPr lang="en-US" sz="2000" dirty="0" err="1">
                <a:solidFill>
                  <a:srgbClr val="000000"/>
                </a:solidFill>
              </a:rPr>
              <a:t>GameObject</a:t>
            </a:r>
            <a:r>
              <a:rPr lang="en-US" sz="2000" dirty="0">
                <a:solidFill>
                  <a:srgbClr val="000000"/>
                </a:solidFill>
              </a:rPr>
              <a:t>&gt;()</a:t>
            </a:r>
          </a:p>
          <a:p>
            <a:pPr fontAlgn="t"/>
            <a:r>
              <a:rPr lang="en-US" sz="2000" dirty="0">
                <a:solidFill>
                  <a:srgbClr val="000000"/>
                </a:solidFill>
              </a:rPr>
              <a:t>      ) </a:t>
            </a:r>
            <a:r>
              <a:rPr lang="en-US" sz="2000" dirty="0">
                <a:solidFill>
                  <a:srgbClr val="C70040"/>
                </a:solidFill>
              </a:rPr>
              <a:t>:</a:t>
            </a:r>
            <a:r>
              <a:rPr lang="en-US" sz="2000" dirty="0">
                <a:solidFill>
                  <a:srgbClr val="000000"/>
                </a:solidFill>
              </a:rPr>
              <a:t> </a:t>
            </a:r>
            <a:r>
              <a:rPr lang="en-US" sz="2000" dirty="0">
                <a:solidFill>
                  <a:srgbClr val="34A7BD"/>
                </a:solidFill>
              </a:rPr>
              <a:t>Boolean</a:t>
            </a:r>
            <a:r>
              <a:rPr lang="en-US" sz="2000" dirty="0">
                <a:solidFill>
                  <a:srgbClr val="000000"/>
                </a:solidFill>
              </a:rPr>
              <a:t> { </a:t>
            </a:r>
            <a:endParaRPr lang="en-US" sz="2000" dirty="0"/>
          </a:p>
          <a:p>
            <a:pPr fontAlgn="t"/>
            <a:r>
              <a:rPr lang="en-US" sz="2000" dirty="0">
                <a:solidFill>
                  <a:srgbClr val="000000"/>
                </a:solidFill>
              </a:rPr>
              <a:t>    </a:t>
            </a:r>
            <a:r>
              <a:rPr lang="en-US" sz="2000" dirty="0">
                <a:solidFill>
                  <a:srgbClr val="C70040"/>
                </a:solidFill>
              </a:rPr>
              <a:t>return</a:t>
            </a:r>
            <a:r>
              <a:rPr lang="en-US" sz="2000" dirty="0">
                <a:solidFill>
                  <a:srgbClr val="000000"/>
                </a:solidFill>
              </a:rPr>
              <a:t> </a:t>
            </a:r>
            <a:r>
              <a:rPr lang="en-US" sz="2000" dirty="0">
                <a:solidFill>
                  <a:srgbClr val="7C4FCD"/>
                </a:solidFill>
              </a:rPr>
              <a:t>true</a:t>
            </a:r>
            <a:r>
              <a:rPr lang="en-US" sz="2000" dirty="0">
                <a:solidFill>
                  <a:srgbClr val="000000"/>
                </a:solidFill>
              </a:rPr>
              <a:t>; </a:t>
            </a:r>
            <a:endParaRPr lang="en-US" sz="2000" dirty="0"/>
          </a:p>
          <a:p>
            <a:pPr fontAlgn="t"/>
            <a:r>
              <a:rPr lang="en-US" sz="2000" dirty="0">
                <a:solidFill>
                  <a:srgbClr val="000000"/>
                </a:solidFill>
              </a:rPr>
              <a:t>  }</a:t>
            </a:r>
            <a:endParaRPr lang="en-US" sz="2000" dirty="0"/>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a typeface="Times New Roman" panose="02020603050405020304" pitchFamily="18" charset="0"/>
              </a:rPr>
              <a:t>}</a:t>
            </a:r>
            <a:endParaRPr lang="en-US" sz="2000" dirty="0">
              <a:solidFill>
                <a:schemeClr val="bg1">
                  <a:lumMod val="50000"/>
                </a:schemeClr>
              </a:solidFill>
              <a:ea typeface="Calibri" panose="020F0502020204030204" pitchFamily="34" charset="0"/>
              <a:cs typeface="Times New Roman" panose="02020603050405020304" pitchFamily="18" charset="0"/>
            </a:endParaRPr>
          </a:p>
        </p:txBody>
      </p:sp>
      <p:sp>
        <p:nvSpPr>
          <p:cNvPr id="10" name="TextBox 9"/>
          <p:cNvSpPr txBox="1"/>
          <p:nvPr/>
        </p:nvSpPr>
        <p:spPr>
          <a:xfrm>
            <a:off x="8128573" y="4940522"/>
            <a:ext cx="1735274" cy="923330"/>
          </a:xfrm>
          <a:prstGeom prst="rect">
            <a:avLst/>
          </a:prstGeom>
          <a:noFill/>
        </p:spPr>
        <p:txBody>
          <a:bodyPr wrap="square" rtlCol="0">
            <a:spAutoFit/>
          </a:bodyPr>
          <a:lstStyle/>
          <a:p>
            <a:r>
              <a:rPr lang="en-US" dirty="0">
                <a:solidFill>
                  <a:srgbClr val="FF0000"/>
                </a:solidFill>
                <a:latin typeface="Whipsmart" panose="020B0502030203050204" pitchFamily="34" charset="0"/>
              </a:rPr>
              <a:t>return false if object needs to be deleted</a:t>
            </a:r>
          </a:p>
        </p:txBody>
      </p:sp>
      <p:cxnSp>
        <p:nvCxnSpPr>
          <p:cNvPr id="11" name="Straight Arrow Connector 10"/>
          <p:cNvCxnSpPr>
            <a:cxnSpLocks/>
            <a:stCxn id="10" idx="1"/>
          </p:cNvCxnSpPr>
          <p:nvPr/>
        </p:nvCxnSpPr>
        <p:spPr>
          <a:xfrm flipH="1" flipV="1">
            <a:off x="2558374" y="4630366"/>
            <a:ext cx="5570199" cy="7718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0" y="6082486"/>
            <a:ext cx="2614992" cy="646331"/>
          </a:xfrm>
          <a:prstGeom prst="rect">
            <a:avLst/>
          </a:prstGeom>
          <a:noFill/>
        </p:spPr>
        <p:txBody>
          <a:bodyPr wrap="square" rtlCol="0">
            <a:spAutoFit/>
          </a:bodyPr>
          <a:lstStyle/>
          <a:p>
            <a:r>
              <a:rPr lang="en-US" dirty="0">
                <a:solidFill>
                  <a:srgbClr val="FF0000"/>
                </a:solidFill>
                <a:latin typeface="Whipsmart" panose="020B0502030203050204" pitchFamily="34" charset="0"/>
              </a:rPr>
              <a:t>allow subclassing</a:t>
            </a:r>
            <a:r>
              <a:rPr lang="hu-HU" dirty="0">
                <a:solidFill>
                  <a:srgbClr val="FF0000"/>
                </a:solidFill>
                <a:latin typeface="Whipsmart" panose="020B0502030203050204" pitchFamily="34" charset="0"/>
              </a:rPr>
              <a:t>, override</a:t>
            </a:r>
            <a:endParaRPr lang="en-US" dirty="0">
              <a:solidFill>
                <a:srgbClr val="FF0000"/>
              </a:solidFill>
              <a:latin typeface="Whipsmart" panose="020B0502030203050204" pitchFamily="34" charset="0"/>
            </a:endParaRPr>
          </a:p>
        </p:txBody>
      </p:sp>
      <p:cxnSp>
        <p:nvCxnSpPr>
          <p:cNvPr id="16" name="Straight Arrow Connector 15"/>
          <p:cNvCxnSpPr>
            <a:stCxn id="15" idx="0"/>
          </p:cNvCxnSpPr>
          <p:nvPr/>
        </p:nvCxnSpPr>
        <p:spPr>
          <a:xfrm flipH="1" flipV="1">
            <a:off x="210312" y="2584252"/>
            <a:ext cx="1097184" cy="3498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0"/>
          </p:cNvCxnSpPr>
          <p:nvPr/>
        </p:nvCxnSpPr>
        <p:spPr>
          <a:xfrm flipH="1" flipV="1">
            <a:off x="704088" y="3187756"/>
            <a:ext cx="603408" cy="2894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86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game object</a:t>
            </a:r>
          </a:p>
        </p:txBody>
      </p:sp>
      <p:sp>
        <p:nvSpPr>
          <p:cNvPr id="4" name="Rectangle 3"/>
          <p:cNvSpPr/>
          <p:nvPr/>
        </p:nvSpPr>
        <p:spPr>
          <a:xfrm>
            <a:off x="215153"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5" name="Rectangle 4"/>
          <p:cNvSpPr/>
          <p:nvPr/>
        </p:nvSpPr>
        <p:spPr>
          <a:xfrm>
            <a:off x="215152"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model matrix</a:t>
            </a:r>
          </a:p>
        </p:txBody>
      </p:sp>
      <p:cxnSp>
        <p:nvCxnSpPr>
          <p:cNvPr id="6" name="Straight Arrow Connector 5"/>
          <p:cNvCxnSpPr>
            <a:stCxn id="4" idx="2"/>
            <a:endCxn id="5" idx="0"/>
          </p:cNvCxnSpPr>
          <p:nvPr/>
        </p:nvCxnSpPr>
        <p:spPr>
          <a:xfrm flipH="1">
            <a:off x="1340223" y="3986115"/>
            <a:ext cx="1"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Mesh</a:t>
            </a:r>
          </a:p>
        </p:txBody>
      </p:sp>
      <p:cxnSp>
        <p:nvCxnSpPr>
          <p:cNvPr id="10" name="Straight Arrow Connector 9"/>
          <p:cNvCxnSpPr>
            <a:stCxn id="4" idx="3"/>
            <a:endCxn id="9" idx="1"/>
          </p:cNvCxnSpPr>
          <p:nvPr/>
        </p:nvCxnSpPr>
        <p:spPr>
          <a:xfrm>
            <a:off x="2465294" y="3273421"/>
            <a:ext cx="636494"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558598" y="1690688"/>
            <a:ext cx="15632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 instance</a:t>
            </a:r>
          </a:p>
          <a:p>
            <a:r>
              <a:rPr lang="en-US" altLang="en-US" dirty="0">
                <a:latin typeface="Whipsmart" pitchFamily="34" charset="0"/>
              </a:rPr>
              <a:t>of a model</a:t>
            </a:r>
            <a:endParaRPr lang="hu-HU" altLang="en-US" dirty="0">
              <a:latin typeface="Whipsmart" pitchFamily="34" charset="0"/>
            </a:endParaRPr>
          </a:p>
        </p:txBody>
      </p:sp>
      <p:sp>
        <p:nvSpPr>
          <p:cNvPr id="14" name="Szövegdoboz 20"/>
          <p:cNvSpPr txBox="1">
            <a:spLocks noChangeArrowheads="1"/>
          </p:cNvSpPr>
          <p:nvPr/>
        </p:nvSpPr>
        <p:spPr bwMode="auto">
          <a:xfrm>
            <a:off x="3275720" y="1690689"/>
            <a:ext cx="20762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models are</a:t>
            </a:r>
          </a:p>
          <a:p>
            <a:pPr algn="ctr"/>
            <a:r>
              <a:rPr lang="en-US" altLang="en-US" dirty="0">
                <a:latin typeface="Whipsmart" pitchFamily="34" charset="0"/>
              </a:rPr>
              <a:t>triangle meshes</a:t>
            </a:r>
            <a:endParaRPr lang="hu-HU" altLang="en-US" dirty="0">
              <a:latin typeface="Whipsmart" pitchFamily="34" charset="0"/>
            </a:endParaRPr>
          </a:p>
        </p:txBody>
      </p:sp>
      <p:sp>
        <p:nvSpPr>
          <p:cNvPr id="15" name="Rectangle 14"/>
          <p:cNvSpPr/>
          <p:nvPr/>
        </p:nvSpPr>
        <p:spPr>
          <a:xfrm>
            <a:off x="3101788"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cxnSp>
        <p:nvCxnSpPr>
          <p:cNvPr id="16" name="Straight Arrow Connector 15"/>
          <p:cNvCxnSpPr>
            <a:stCxn id="9" idx="2"/>
            <a:endCxn id="15"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3011622" y="5931457"/>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with their geometry</a:t>
            </a:r>
          </a:p>
        </p:txBody>
      </p:sp>
      <p:sp>
        <p:nvSpPr>
          <p:cNvPr id="20" name="Rectangle 19"/>
          <p:cNvSpPr/>
          <p:nvPr/>
        </p:nvSpPr>
        <p:spPr>
          <a:xfrm>
            <a:off x="6114447" y="4497693"/>
            <a:ext cx="2250141" cy="53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vertex buffer</a:t>
            </a:r>
          </a:p>
        </p:txBody>
      </p:sp>
      <p:sp>
        <p:nvSpPr>
          <p:cNvPr id="22" name="Rectangle 21"/>
          <p:cNvSpPr/>
          <p:nvPr/>
        </p:nvSpPr>
        <p:spPr>
          <a:xfrm>
            <a:off x="6123413" y="5451846"/>
            <a:ext cx="2241175"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index buffer</a:t>
            </a:r>
          </a:p>
        </p:txBody>
      </p:sp>
      <p:sp>
        <p:nvSpPr>
          <p:cNvPr id="24" name="Szövegdoboz 20"/>
          <p:cNvSpPr txBox="1">
            <a:spLocks noChangeArrowheads="1"/>
          </p:cNvSpPr>
          <p:nvPr/>
        </p:nvSpPr>
        <p:spPr bwMode="auto">
          <a:xfrm>
            <a:off x="6092409" y="5931456"/>
            <a:ext cx="2294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defined in buffers</a:t>
            </a:r>
          </a:p>
        </p:txBody>
      </p:sp>
      <p:cxnSp>
        <p:nvCxnSpPr>
          <p:cNvPr id="25" name="Straight Arrow Connector 24"/>
          <p:cNvCxnSpPr>
            <a:stCxn id="15" idx="3"/>
            <a:endCxn id="20" idx="1"/>
          </p:cNvCxnSpPr>
          <p:nvPr/>
        </p:nvCxnSpPr>
        <p:spPr>
          <a:xfrm flipV="1">
            <a:off x="5351929" y="4764662"/>
            <a:ext cx="762518" cy="4541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5351929" y="5218763"/>
            <a:ext cx="771484" cy="47288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5622618" y="4569966"/>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
        <p:nvSpPr>
          <p:cNvPr id="41" name="Rectangle 40"/>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Material</a:t>
            </a:r>
          </a:p>
        </p:txBody>
      </p:sp>
      <p:cxnSp>
        <p:nvCxnSpPr>
          <p:cNvPr id="42" name="Straight Arrow Connector 41"/>
          <p:cNvCxnSpPr>
            <a:stCxn id="9" idx="3"/>
            <a:endCxn id="41"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6421024" y="1690688"/>
            <a:ext cx="1636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and their</a:t>
            </a:r>
          </a:p>
          <a:p>
            <a:pPr algn="ctr"/>
            <a:r>
              <a:rPr lang="en-US" altLang="en-US" dirty="0">
                <a:latin typeface="Whipsmart" pitchFamily="34" charset="0"/>
              </a:rPr>
              <a:t>appearance</a:t>
            </a:r>
            <a:endParaRPr lang="hu-HU" altLang="en-US" dirty="0">
              <a:latin typeface="Whipsmart" pitchFamily="34" charset="0"/>
            </a:endParaRPr>
          </a:p>
        </p:txBody>
      </p:sp>
      <p:sp>
        <p:nvSpPr>
          <p:cNvPr id="47" name="Rectangle 46"/>
          <p:cNvSpPr/>
          <p:nvPr/>
        </p:nvSpPr>
        <p:spPr>
          <a:xfrm>
            <a:off x="9057654" y="2977082"/>
            <a:ext cx="2886635" cy="58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P</a:t>
            </a:r>
            <a:r>
              <a:rPr lang="hu-HU" sz="2800" dirty="0">
                <a:latin typeface="Whipsmart" panose="020B0502030203050204" pitchFamily="34" charset="0"/>
              </a:rPr>
              <a:t>rogram</a:t>
            </a:r>
            <a:endParaRPr lang="en-US" sz="2800" dirty="0">
              <a:latin typeface="Whipsmart" panose="020B0502030203050204" pitchFamily="34" charset="0"/>
            </a:endParaRPr>
          </a:p>
        </p:txBody>
      </p:sp>
      <p:sp>
        <p:nvSpPr>
          <p:cNvPr id="48" name="Rectangle 47"/>
          <p:cNvSpPr/>
          <p:nvPr/>
        </p:nvSpPr>
        <p:spPr>
          <a:xfrm>
            <a:off x="9127107" y="1378266"/>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VS</a:t>
            </a:r>
            <a:endParaRPr lang="en-US" sz="2800" dirty="0">
              <a:latin typeface="Whipsmart" panose="020B0502030203050204" pitchFamily="34" charset="0"/>
            </a:endParaRPr>
          </a:p>
        </p:txBody>
      </p:sp>
      <p:sp>
        <p:nvSpPr>
          <p:cNvPr id="49" name="Szövegdoboz 20"/>
          <p:cNvSpPr txBox="1">
            <a:spLocks noChangeArrowheads="1"/>
          </p:cNvSpPr>
          <p:nvPr/>
        </p:nvSpPr>
        <p:spPr bwMode="auto">
          <a:xfrm>
            <a:off x="9003894" y="3592869"/>
            <a:ext cx="29193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governed by </a:t>
            </a:r>
            <a:r>
              <a:rPr lang="hu-HU" altLang="en-US" dirty="0" err="1">
                <a:latin typeface="Whipsmart" pitchFamily="34" charset="0"/>
              </a:rPr>
              <a:t>programs</a:t>
            </a:r>
            <a:endParaRPr lang="hu-HU" altLang="en-US" dirty="0">
              <a:latin typeface="Whipsmart" pitchFamily="34" charset="0"/>
            </a:endParaRPr>
          </a:p>
        </p:txBody>
      </p:sp>
      <p:cxnSp>
        <p:nvCxnSpPr>
          <p:cNvPr id="50" name="Straight Arrow Connector 49"/>
          <p:cNvCxnSpPr>
            <a:stCxn id="47" idx="0"/>
            <a:endCxn id="48"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9019238" y="4522933"/>
            <a:ext cx="3034698" cy="5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uniform setting</a:t>
            </a:r>
            <a:r>
              <a:rPr lang="hu-HU" sz="2800" dirty="0">
                <a:latin typeface="Whipsmart" panose="020B0502030203050204" pitchFamily="34" charset="0"/>
              </a:rPr>
              <a:t> 0</a:t>
            </a:r>
            <a:endParaRPr lang="en-US" sz="2800" dirty="0">
              <a:latin typeface="Whipsmart" panose="020B0502030203050204" pitchFamily="34" charset="0"/>
            </a:endParaRPr>
          </a:p>
        </p:txBody>
      </p:sp>
      <p:sp>
        <p:nvSpPr>
          <p:cNvPr id="57" name="Rectangle 56"/>
          <p:cNvSpPr/>
          <p:nvPr/>
        </p:nvSpPr>
        <p:spPr>
          <a:xfrm>
            <a:off x="9019236" y="5468711"/>
            <a:ext cx="3034699"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uniform </a:t>
            </a:r>
            <a:r>
              <a:rPr lang="hu-HU" sz="2800" dirty="0" err="1">
                <a:latin typeface="Whipsmart" panose="020B0502030203050204" pitchFamily="34" charset="0"/>
              </a:rPr>
              <a:t>setting</a:t>
            </a:r>
            <a:r>
              <a:rPr lang="hu-HU" sz="2800" dirty="0">
                <a:latin typeface="Whipsmart" panose="020B0502030203050204" pitchFamily="34" charset="0"/>
              </a:rPr>
              <a:t> n</a:t>
            </a:r>
            <a:endParaRPr lang="en-US" sz="2800" dirty="0">
              <a:latin typeface="Whipsmart" panose="020B0502030203050204" pitchFamily="34" charset="0"/>
            </a:endParaRPr>
          </a:p>
        </p:txBody>
      </p:sp>
      <p:cxnSp>
        <p:nvCxnSpPr>
          <p:cNvPr id="58" name="Straight Arrow Connector 57"/>
          <p:cNvCxnSpPr>
            <a:stCxn id="41" idx="3"/>
            <a:endCxn id="56" idx="1"/>
          </p:cNvCxnSpPr>
          <p:nvPr/>
        </p:nvCxnSpPr>
        <p:spPr>
          <a:xfrm>
            <a:off x="8386628" y="3271182"/>
            <a:ext cx="632610" cy="1514533"/>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8386628" y="3271182"/>
            <a:ext cx="632608" cy="243733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8719930" y="5948321"/>
            <a:ext cx="34720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parametrized by</a:t>
            </a:r>
            <a:r>
              <a:rPr lang="hu-HU" altLang="en-US" dirty="0">
                <a:latin typeface="Whipsmart" pitchFamily="34" charset="0"/>
              </a:rPr>
              <a:t> </a:t>
            </a:r>
            <a:r>
              <a:rPr lang="en-US" altLang="en-US" dirty="0">
                <a:latin typeface="Whipsmart" pitchFamily="34" charset="0"/>
              </a:rPr>
              <a:t>uniform</a:t>
            </a:r>
            <a:endParaRPr lang="hu-HU" altLang="en-US" dirty="0">
              <a:latin typeface="Whipsmart" pitchFamily="34" charset="0"/>
            </a:endParaRPr>
          </a:p>
          <a:p>
            <a:pPr algn="ctr"/>
            <a:r>
              <a:rPr lang="en-US" altLang="en-US" dirty="0">
                <a:latin typeface="Whipsmart" pitchFamily="34" charset="0"/>
              </a:rPr>
              <a:t>settings</a:t>
            </a:r>
            <a:r>
              <a:rPr lang="hu-HU" altLang="en-US" dirty="0">
                <a:latin typeface="Whipsmart" pitchFamily="34" charset="0"/>
              </a:rPr>
              <a:t> (</a:t>
            </a:r>
            <a:r>
              <a:rPr lang="hu-HU" altLang="en-US" dirty="0" err="1">
                <a:latin typeface="Whipsmart" pitchFamily="34" charset="0"/>
              </a:rPr>
              <a:t>incl</a:t>
            </a:r>
            <a:r>
              <a:rPr lang="hu-HU" altLang="en-US" dirty="0">
                <a:latin typeface="Whipsmart" pitchFamily="34" charset="0"/>
              </a:rPr>
              <a:t>. </a:t>
            </a:r>
            <a:r>
              <a:rPr lang="hu-HU" altLang="en-US" dirty="0" err="1">
                <a:latin typeface="Whipsmart" pitchFamily="34" charset="0"/>
              </a:rPr>
              <a:t>textures</a:t>
            </a:r>
            <a:r>
              <a:rPr lang="hu-HU" altLang="en-US" dirty="0">
                <a:latin typeface="Whipsmart" pitchFamily="34" charset="0"/>
              </a:rPr>
              <a:t>)</a:t>
            </a:r>
          </a:p>
        </p:txBody>
      </p:sp>
      <p:sp>
        <p:nvSpPr>
          <p:cNvPr id="78" name="Szövegdoboz 20"/>
          <p:cNvSpPr txBox="1">
            <a:spLocks noChangeArrowheads="1"/>
          </p:cNvSpPr>
          <p:nvPr/>
        </p:nvSpPr>
        <p:spPr bwMode="auto">
          <a:xfrm>
            <a:off x="359828" y="5931456"/>
            <a:ext cx="19607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transformed to</a:t>
            </a:r>
          </a:p>
          <a:p>
            <a:pPr algn="ctr"/>
            <a:r>
              <a:rPr lang="en-US" altLang="en-US" dirty="0">
                <a:latin typeface="Whipsmart" pitchFamily="34" charset="0"/>
              </a:rPr>
              <a:t>the world</a:t>
            </a:r>
            <a:endParaRPr lang="hu-HU" altLang="en-US" dirty="0">
              <a:latin typeface="Whipsmart" pitchFamily="34" charset="0"/>
            </a:endParaRPr>
          </a:p>
        </p:txBody>
      </p:sp>
      <p:sp>
        <p:nvSpPr>
          <p:cNvPr id="37" name="Rectangle 36"/>
          <p:cNvSpPr/>
          <p:nvPr/>
        </p:nvSpPr>
        <p:spPr>
          <a:xfrm>
            <a:off x="10675102" y="1361724"/>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FS</a:t>
            </a:r>
            <a:endParaRPr lang="en-US" sz="2800" dirty="0">
              <a:latin typeface="Whipsmart" panose="020B0502030203050204" pitchFamily="34" charset="0"/>
            </a:endParaRPr>
          </a:p>
        </p:txBody>
      </p:sp>
      <p:cxnSp>
        <p:nvCxnSpPr>
          <p:cNvPr id="38" name="Straight Arrow Connector 37"/>
          <p:cNvCxnSpPr>
            <a:stCxn id="47" idx="0"/>
            <a:endCxn id="37"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10634677" y="4893106"/>
            <a:ext cx="526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4400" dirty="0">
                <a:latin typeface="Whipsmart" pitchFamily="34" charset="0"/>
              </a:rPr>
              <a:t>...</a:t>
            </a:r>
          </a:p>
        </p:txBody>
      </p:sp>
      <p:sp>
        <p:nvSpPr>
          <p:cNvPr id="52" name="Szövegdoboz 20"/>
          <p:cNvSpPr txBox="1">
            <a:spLocks noChangeArrowheads="1"/>
          </p:cNvSpPr>
          <p:nvPr/>
        </p:nvSpPr>
        <p:spPr bwMode="auto">
          <a:xfrm>
            <a:off x="9003894" y="660254"/>
            <a:ext cx="28328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dirty="0" err="1">
                <a:latin typeface="Whipsmart" pitchFamily="34" charset="0"/>
              </a:rPr>
              <a:t>composed</a:t>
            </a:r>
            <a:r>
              <a:rPr lang="hu-HU" altLang="en-US" dirty="0">
                <a:latin typeface="Whipsmart" pitchFamily="34" charset="0"/>
              </a:rPr>
              <a:t> of </a:t>
            </a:r>
            <a:r>
              <a:rPr lang="hu-HU" altLang="en-US" dirty="0" err="1">
                <a:latin typeface="Whipsmart" pitchFamily="34" charset="0"/>
              </a:rPr>
              <a:t>shaders</a:t>
            </a:r>
            <a:endParaRPr lang="hu-HU" altLang="en-US" dirty="0">
              <a:latin typeface="Whipsmart" pitchFamily="34" charset="0"/>
            </a:endParaRPr>
          </a:p>
        </p:txBody>
      </p:sp>
    </p:spTree>
    <p:extLst>
      <p:ext uri="{BB962C8B-B14F-4D97-AF65-F5344CB8AC3E}">
        <p14:creationId xmlns:p14="http://schemas.microsoft.com/office/powerpoint/2010/main" val="345119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500"/>
                                        <p:tgtEl>
                                          <p:spTgt spid="4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fad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5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500"/>
                                        <p:tgtEl>
                                          <p:spTgt spid="5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fade">
                                      <p:cBhvr>
                                        <p:cTn id="114" dur="500"/>
                                        <p:tgtEl>
                                          <p:spTgt spid="48"/>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500"/>
                                        <p:tgtEl>
                                          <p:spTgt spid="3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500"/>
                                        <p:tgtEl>
                                          <p:spTgt spid="3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fade">
                                      <p:cBhvr>
                                        <p:cTn id="132" dur="500"/>
                                        <p:tgtEl>
                                          <p:spTgt spid="58"/>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fade">
                                      <p:cBhvr>
                                        <p:cTn id="135" dur="500"/>
                                        <p:tgtEl>
                                          <p:spTgt spid="56"/>
                                        </p:tgtEl>
                                      </p:cBhvr>
                                    </p:animEffect>
                                  </p:childTnLst>
                                </p:cTn>
                              </p:par>
                            </p:childTnLst>
                          </p:cTn>
                        </p:par>
                        <p:par>
                          <p:cTn id="136" fill="hold">
                            <p:stCondLst>
                              <p:cond delay="500"/>
                            </p:stCondLst>
                            <p:childTnLst>
                              <p:par>
                                <p:cTn id="137" presetID="10"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fade">
                                      <p:cBhvr>
                                        <p:cTn id="139" dur="500"/>
                                        <p:tgtEl>
                                          <p:spTgt spid="51"/>
                                        </p:tgtEl>
                                      </p:cBhvr>
                                    </p:animEffect>
                                  </p:childTnLst>
                                </p:cTn>
                              </p:par>
                            </p:childTnLst>
                          </p:cTn>
                        </p:par>
                        <p:par>
                          <p:cTn id="140" fill="hold">
                            <p:stCondLst>
                              <p:cond delay="1000"/>
                            </p:stCondLst>
                            <p:childTnLst>
                              <p:par>
                                <p:cTn id="141" presetID="10" presetClass="entr" presetSubtype="0" fill="hold" nodeType="afterEffect">
                                  <p:stCondLst>
                                    <p:cond delay="0"/>
                                  </p:stCondLst>
                                  <p:childTnLst>
                                    <p:set>
                                      <p:cBhvr>
                                        <p:cTn id="142" dur="1" fill="hold">
                                          <p:stCondLst>
                                            <p:cond delay="0"/>
                                          </p:stCondLst>
                                        </p:cTn>
                                        <p:tgtEl>
                                          <p:spTgt spid="61"/>
                                        </p:tgtEl>
                                        <p:attrNameLst>
                                          <p:attrName>style.visibility</p:attrName>
                                        </p:attrNameLst>
                                      </p:cBhvr>
                                      <p:to>
                                        <p:strVal val="visible"/>
                                      </p:to>
                                    </p:set>
                                    <p:animEffect transition="in" filter="fade">
                                      <p:cBhvr>
                                        <p:cTn id="143" dur="500"/>
                                        <p:tgtEl>
                                          <p:spTgt spid="6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fade">
                                      <p:cBhvr>
                                        <p:cTn id="14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3" grpId="0"/>
      <p:bldP spid="14" grpId="0"/>
      <p:bldP spid="15" grpId="0" animBg="1"/>
      <p:bldP spid="19" grpId="0"/>
      <p:bldP spid="20" grpId="0" animBg="1"/>
      <p:bldP spid="22" grpId="0" animBg="1"/>
      <p:bldP spid="24" grpId="0"/>
      <p:bldP spid="36" grpId="0"/>
      <p:bldP spid="41" grpId="0" animBg="1"/>
      <p:bldP spid="45" grpId="0"/>
      <p:bldP spid="47" grpId="0" animBg="1"/>
      <p:bldP spid="48" grpId="0" animBg="1"/>
      <p:bldP spid="49" grpId="0"/>
      <p:bldP spid="56" grpId="0" animBg="1"/>
      <p:bldP spid="57" grpId="0" animBg="1"/>
      <p:bldP spid="72" grpId="0"/>
      <p:bldP spid="78" grpId="0"/>
      <p:bldP spid="37" grpId="0" animBg="1"/>
      <p:bldP spid="51" grpId="0"/>
      <p:bldP spid="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uniforms in </a:t>
            </a:r>
            <a:r>
              <a:rPr lang="en-US" dirty="0">
                <a:latin typeface="Consolas" panose="020B0609020204030204" pitchFamily="49" charset="0"/>
                <a:cs typeface="Consolas" panose="020B0609020204030204" pitchFamily="49" charset="0"/>
              </a:rPr>
              <a:t>Scene</a:t>
            </a:r>
            <a:r>
              <a:rPr lang="en-US" dirty="0"/>
              <a:t>? (e.g. </a:t>
            </a:r>
            <a:r>
              <a:rPr lang="en-US" dirty="0">
                <a:latin typeface="Consolas" panose="020B0609020204030204" pitchFamily="49" charset="0"/>
                <a:cs typeface="Consolas" panose="020B0609020204030204" pitchFamily="49" charset="0"/>
              </a:rPr>
              <a:t>time</a:t>
            </a:r>
            <a:r>
              <a:rPr lang="en-US" dirty="0"/>
              <a:t>)</a:t>
            </a:r>
          </a:p>
        </p:txBody>
      </p:sp>
      <p:sp>
        <p:nvSpPr>
          <p:cNvPr id="3" name="Content Placeholder 2"/>
          <p:cNvSpPr>
            <a:spLocks noGrp="1"/>
          </p:cNvSpPr>
          <p:nvPr>
            <p:ph idx="1"/>
          </p:nvPr>
        </p:nvSpPr>
        <p:spPr/>
        <p:txBody>
          <a:bodyPr/>
          <a:lstStyle/>
          <a:p>
            <a:r>
              <a:rPr lang="en-US" dirty="0"/>
              <a:t>the </a:t>
            </a:r>
            <a:r>
              <a:rPr lang="en-US" dirty="0">
                <a:cs typeface="Consolas" panose="020B0609020204030204" pitchFamily="49" charset="0"/>
              </a:rPr>
              <a:t>scene</a:t>
            </a:r>
            <a:r>
              <a:rPr lang="en-US" dirty="0"/>
              <a:t> could be a root component, having all game objects as children</a:t>
            </a:r>
          </a:p>
          <a:p>
            <a:pPr lvl="1"/>
            <a:r>
              <a:rPr lang="en-US" dirty="0" err="1">
                <a:latin typeface="Consolas" panose="020B0609020204030204" pitchFamily="49" charset="0"/>
                <a:cs typeface="Consolas" panose="020B0609020204030204" pitchFamily="49" charset="0"/>
              </a:rPr>
              <a:t>Scene#draw</a:t>
            </a:r>
            <a:r>
              <a:rPr lang="en-US" dirty="0"/>
              <a:t> would actually take care of drawing all game objects</a:t>
            </a:r>
          </a:p>
          <a:p>
            <a:pPr lvl="1"/>
            <a:r>
              <a:rPr lang="en-US" dirty="0"/>
              <a:t>but we will need to remove game objects, etc.</a:t>
            </a:r>
          </a:p>
          <a:p>
            <a:pPr lvl="1"/>
            <a:r>
              <a:rPr lang="en-US" dirty="0"/>
              <a:t>it is better to manage the </a:t>
            </a:r>
            <a:r>
              <a:rPr lang="en-US" dirty="0" err="1">
                <a:latin typeface="Consolas" panose="020B0609020204030204" pitchFamily="49" charset="0"/>
                <a:cs typeface="Consolas" panose="020B0609020204030204" pitchFamily="49" charset="0"/>
              </a:rPr>
              <a:t>gameObjects</a:t>
            </a:r>
            <a:r>
              <a:rPr lang="en-US" dirty="0"/>
              <a:t> array explicitly</a:t>
            </a:r>
          </a:p>
          <a:p>
            <a:r>
              <a:rPr lang="en-US" dirty="0"/>
              <a:t>we make </a:t>
            </a:r>
            <a:r>
              <a:rPr lang="en-US" dirty="0">
                <a:latin typeface="Consolas" panose="020B0609020204030204" pitchFamily="49" charset="0"/>
                <a:cs typeface="Consolas" panose="020B0609020204030204" pitchFamily="49" charset="0"/>
              </a:rPr>
              <a:t>Scene</a:t>
            </a:r>
            <a:r>
              <a:rPr lang="en-US" sz="3200" dirty="0"/>
              <a:t> </a:t>
            </a:r>
            <a:r>
              <a:rPr lang="en-US" dirty="0"/>
              <a:t>a </a:t>
            </a:r>
            <a:r>
              <a:rPr lang="en-US" dirty="0" err="1">
                <a:latin typeface="Consolas" panose="020B0609020204030204" pitchFamily="49" charset="0"/>
                <a:cs typeface="Consolas" panose="020B0609020204030204" pitchFamily="49" charset="0"/>
              </a:rPr>
              <a:t>UniformProvider</a:t>
            </a:r>
            <a:endParaRPr lang="en-US" sz="2400" dirty="0">
              <a:latin typeface="Consolas" panose="020B0609020204030204" pitchFamily="49" charset="0"/>
              <a:cs typeface="Consolas" panose="020B0609020204030204" pitchFamily="49" charset="0"/>
            </a:endParaRPr>
          </a:p>
          <a:p>
            <a:pPr lvl="1"/>
            <a:r>
              <a:rPr lang="en-US" dirty="0"/>
              <a:t>and all the programs its children</a:t>
            </a:r>
          </a:p>
          <a:p>
            <a:pPr lvl="1"/>
            <a:r>
              <a:rPr lang="en-US" dirty="0"/>
              <a:t>the scene is passed to the </a:t>
            </a:r>
            <a:r>
              <a:rPr lang="en-US" dirty="0">
                <a:latin typeface="Consolas" panose="020B0609020204030204" pitchFamily="49" charset="0"/>
                <a:cs typeface="Consolas" panose="020B0609020204030204" pitchFamily="49" charset="0"/>
              </a:rPr>
              <a:t>draw</a:t>
            </a:r>
            <a:r>
              <a:rPr lang="en-US" dirty="0"/>
              <a:t> method of all game objects so that they can take values for the per-scene uniforms like </a:t>
            </a:r>
            <a:r>
              <a:rPr lang="en-US" dirty="0" err="1">
                <a:latin typeface="Consolas" panose="020B0609020204030204" pitchFamily="49" charset="0"/>
                <a:cs typeface="Consolas" panose="020B0609020204030204" pitchFamily="49" charset="0"/>
              </a:rPr>
              <a:t>scene.time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4383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Scene</a:t>
            </a:r>
            <a:r>
              <a:rPr lang="hu-HU" dirty="0"/>
              <a:t>.</a:t>
            </a:r>
            <a:r>
              <a:rPr lang="hu-HU" dirty="0" err="1"/>
              <a:t>js</a:t>
            </a:r>
            <a:r>
              <a:rPr lang="hu-HU" dirty="0"/>
              <a:t> </a:t>
            </a:r>
            <a:endParaRPr lang="en-US" dirty="0"/>
          </a:p>
        </p:txBody>
      </p:sp>
      <p:sp>
        <p:nvSpPr>
          <p:cNvPr id="4" name="Rectangle 3"/>
          <p:cNvSpPr/>
          <p:nvPr/>
        </p:nvSpPr>
        <p:spPr>
          <a:xfrm>
            <a:off x="3175000" y="611188"/>
            <a:ext cx="9144000" cy="4443412"/>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class Scene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val</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gl</a:t>
            </a:r>
            <a:r>
              <a:rPr lang="en-US" sz="2000" dirty="0">
                <a:solidFill>
                  <a:schemeClr val="bg1">
                    <a:lumMod val="50000"/>
                  </a:schemeClr>
                </a:solidFill>
                <a:latin typeface="Consolas" panose="020B0609020204030204" pitchFamily="49" charset="0"/>
                <a:cs typeface="Times New Roman" panose="02020603050405020304" pitchFamily="18" charset="0"/>
              </a:rPr>
              <a:t> : WebGL2RenderingContext) </a:t>
            </a:r>
            <a:r>
              <a:rPr lang="en-US" sz="2000" b="1" dirty="0">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UniformProvider</a:t>
            </a:r>
            <a:r>
              <a:rPr lang="en-US" sz="2000" b="1" dirty="0">
                <a:latin typeface="Consolas" panose="020B0609020204030204" pitchFamily="49" charset="0"/>
                <a:cs typeface="Times New Roman" panose="02020603050405020304" pitchFamily="18" charset="0"/>
              </a:rPr>
              <a:t>("scene") </a:t>
            </a:r>
            <a:r>
              <a:rPr lang="en-US" sz="2000" dirty="0">
                <a:solidFill>
                  <a:schemeClr val="bg1">
                    <a:lumMod val="50000"/>
                  </a:schemeClr>
                </a:solidFill>
                <a:latin typeface="Consolas" panose="020B0609020204030204" pitchFamily="49" charset="0"/>
                <a:cs typeface="Times New Roman" panose="02020603050405020304" pitchFamily="18" charset="0"/>
              </a:rPr>
              <a:t>{</a:t>
            </a:r>
          </a:p>
          <a:p>
            <a:pPr>
              <a:lnSpc>
                <a:spcPct val="107000"/>
              </a:lnSpc>
              <a:spcAft>
                <a:spcPts val="800"/>
              </a:spcAft>
            </a:pPr>
            <a:r>
              <a:rPr lang="hu-HU"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val</a:t>
            </a:r>
            <a:r>
              <a:rPr lang="en-US" sz="2000" b="1" dirty="0">
                <a:latin typeface="Consolas" panose="020B0609020204030204" pitchFamily="49" charset="0"/>
                <a:cs typeface="Times New Roman" panose="02020603050405020304" pitchFamily="18" charset="0"/>
              </a:rPr>
              <a:t> time by Vec1()</a:t>
            </a:r>
          </a:p>
          <a:p>
            <a:pPr>
              <a:lnSpc>
                <a:spcPct val="107000"/>
              </a:lnSpc>
              <a:spcAft>
                <a:spcPts val="800"/>
              </a:spcAft>
            </a:pPr>
            <a:r>
              <a:rPr lang="hu-HU" sz="2000" b="1" dirty="0">
                <a:latin typeface="Consolas" panose="020B0609020204030204" pitchFamily="49" charset="0"/>
                <a:cs typeface="Times New Roman" panose="02020603050405020304" pitchFamily="18" charset="0"/>
              </a:rPr>
              <a:t> </a:t>
            </a:r>
            <a:r>
              <a:rPr lang="en-US" sz="2000" b="1" dirty="0">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init</a:t>
            </a:r>
            <a:r>
              <a:rPr lang="hu-HU" sz="2000" b="1" dirty="0">
                <a:latin typeface="Consolas" panose="020B0609020204030204" pitchFamily="49" charset="0"/>
                <a:cs typeface="Times New Roman" panose="02020603050405020304" pitchFamily="18" charset="0"/>
              </a:rPr>
              <a:t> </a:t>
            </a:r>
            <a:r>
              <a:rPr lang="en-US" sz="2000" b="1" dirty="0">
                <a:latin typeface="Consolas" panose="020B0609020204030204" pitchFamily="49" charset="0"/>
                <a:cs typeface="Times New Roman" panose="02020603050405020304" pitchFamily="18" charset="0"/>
              </a:rPr>
              <a:t>{</a:t>
            </a:r>
          </a:p>
          <a:p>
            <a:pPr>
              <a:lnSpc>
                <a:spcPct val="107000"/>
              </a:lnSpc>
              <a:spcAft>
                <a:spcPts val="800"/>
              </a:spcAft>
            </a:pPr>
            <a:r>
              <a:rPr lang="en-US" sz="2000" b="1" dirty="0">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addComponentsAndGatherUniforms</a:t>
            </a:r>
            <a:r>
              <a:rPr lang="en-US" sz="2000" b="1" dirty="0">
                <a:latin typeface="Consolas" panose="020B0609020204030204" pitchFamily="49" charset="0"/>
                <a:cs typeface="Times New Roman" panose="02020603050405020304" pitchFamily="18" charset="0"/>
              </a:rPr>
              <a:t>(*</a:t>
            </a:r>
            <a:r>
              <a:rPr lang="en-US" sz="2000" b="1" dirty="0" err="1">
                <a:latin typeface="Consolas" panose="020B0609020204030204" pitchFamily="49" charset="0"/>
                <a:cs typeface="Times New Roman" panose="02020603050405020304" pitchFamily="18" charset="0"/>
              </a:rPr>
              <a:t>Program.all</a:t>
            </a:r>
            <a:r>
              <a:rPr lang="en-US" sz="2000" b="1" dirty="0">
                <a:latin typeface="Consolas" panose="020B0609020204030204" pitchFamily="49" charset="0"/>
                <a:cs typeface="Times New Roman" panose="02020603050405020304" pitchFamily="18" charset="0"/>
              </a:rPr>
              <a:t>)</a:t>
            </a:r>
          </a:p>
          <a:p>
            <a:pPr>
              <a:lnSpc>
                <a:spcPct val="107000"/>
              </a:lnSpc>
              <a:spcAft>
                <a:spcPts val="800"/>
              </a:spcAft>
            </a:pPr>
            <a:r>
              <a:rPr lang="en-US" sz="2000" b="1" dirty="0">
                <a:latin typeface="Consolas" panose="020B0609020204030204" pitchFamily="49" charset="0"/>
                <a:cs typeface="Times New Roman" panose="02020603050405020304" pitchFamily="18" charset="0"/>
              </a:rPr>
              <a:t>  }</a:t>
            </a:r>
          </a:p>
          <a:p>
            <a:pPr>
              <a:lnSpc>
                <a:spcPct val="107000"/>
              </a:lnSpc>
              <a:spcAft>
                <a:spcPts val="800"/>
              </a:spcAft>
            </a:pPr>
            <a:endParaRPr lang="en-US" sz="2000" dirty="0">
              <a:solidFill>
                <a:schemeClr val="bg1">
                  <a:lumMod val="50000"/>
                </a:schemeClr>
              </a:solidFill>
              <a:latin typeface="Consolas" panose="020B0609020204030204" pitchFamily="49" charset="0"/>
              <a:cs typeface="Times New Roman" panose="02020603050405020304" pitchFamily="18" charset="0"/>
            </a:endParaRP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6" name="Rectangle 5"/>
          <p:cNvSpPr/>
          <p:nvPr/>
        </p:nvSpPr>
        <p:spPr>
          <a:xfrm>
            <a:off x="1130300" y="5410200"/>
            <a:ext cx="9296400" cy="1270000"/>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hu-HU" sz="2000" dirty="0">
                <a:solidFill>
                  <a:schemeClr val="bg1">
                    <a:lumMod val="50000"/>
                  </a:schemeClr>
                </a:solidFill>
                <a:latin typeface="Consolas" panose="020B0609020204030204" pitchFamily="49" charset="0"/>
                <a:cs typeface="Times New Roman" panose="02020603050405020304" pitchFamily="18" charset="0"/>
              </a:rPr>
              <a:t> gameObjects.</a:t>
            </a:r>
            <a:r>
              <a:rPr lang="en-US" sz="2000" dirty="0">
                <a:solidFill>
                  <a:schemeClr val="bg1">
                    <a:lumMod val="50000"/>
                  </a:schemeClr>
                </a:solidFill>
                <a:latin typeface="Consolas" panose="020B0609020204030204" pitchFamily="49" charset="0"/>
                <a:cs typeface="Times New Roman" panose="02020603050405020304" pitchFamily="18" charset="0"/>
              </a:rPr>
              <a:t>for</a:t>
            </a:r>
            <a:r>
              <a:rPr lang="hu-HU" sz="2000" dirty="0">
                <a:solidFill>
                  <a:schemeClr val="bg1">
                    <a:lumMod val="50000"/>
                  </a:schemeClr>
                </a:solidFill>
                <a:latin typeface="Consolas" panose="020B0609020204030204" pitchFamily="49" charset="0"/>
                <a:cs typeface="Times New Roman" panose="02020603050405020304" pitchFamily="18" charset="0"/>
              </a:rPr>
              <a:t>Each</a:t>
            </a:r>
            <a:r>
              <a:rPr lang="en-US" sz="2000" dirty="0">
                <a:solidFill>
                  <a:schemeClr val="bg1">
                    <a:lumMod val="50000"/>
                  </a:schemeClr>
                </a:solidFill>
                <a:latin typeface="Consolas" panose="020B0609020204030204" pitchFamily="49" charset="0"/>
                <a:cs typeface="Times New Roman" panose="02020603050405020304" pitchFamily="18" charset="0"/>
              </a:rPr>
              <a:t>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it.draw</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b="1" dirty="0">
                <a:latin typeface="Consolas" panose="020B0609020204030204" pitchFamily="49" charset="0"/>
                <a:cs typeface="Times New Roman" panose="02020603050405020304" pitchFamily="18" charset="0"/>
              </a:rPr>
              <a:t>this</a:t>
            </a:r>
            <a:r>
              <a:rPr lang="en-US" sz="2000" dirty="0">
                <a:solidFill>
                  <a:schemeClr val="bg1">
                    <a:lumMod val="50000"/>
                  </a:schemeClr>
                </a:solidFill>
                <a:latin typeface="Consolas" panose="020B0609020204030204" pitchFamily="49" charset="0"/>
                <a:cs typeface="Times New Roman" panose="02020603050405020304" pitchFamily="18" charset="0"/>
              </a:rPr>
              <a:t>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p>
        </p:txBody>
      </p:sp>
    </p:spTree>
    <p:extLst>
      <p:ext uri="{BB962C8B-B14F-4D97-AF65-F5344CB8AC3E}">
        <p14:creationId xmlns:p14="http://schemas.microsoft.com/office/powerpoint/2010/main" val="64433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(components)</a:t>
            </a:r>
          </a:p>
        </p:txBody>
      </p:sp>
      <p:sp>
        <p:nvSpPr>
          <p:cNvPr id="4" name="Rectangle 3"/>
          <p:cNvSpPr/>
          <p:nvPr/>
        </p:nvSpPr>
        <p:spPr>
          <a:xfrm>
            <a:off x="247712"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5" name="Rectangle 4"/>
          <p:cNvSpPr/>
          <p:nvPr/>
        </p:nvSpPr>
        <p:spPr>
          <a:xfrm>
            <a:off x="247711"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model matrix</a:t>
            </a:r>
          </a:p>
        </p:txBody>
      </p:sp>
      <p:cxnSp>
        <p:nvCxnSpPr>
          <p:cNvPr id="6" name="Straight Arrow Connector 5"/>
          <p:cNvCxnSpPr>
            <a:stCxn id="4" idx="2"/>
            <a:endCxn id="5" idx="0"/>
          </p:cNvCxnSpPr>
          <p:nvPr/>
        </p:nvCxnSpPr>
        <p:spPr>
          <a:xfrm flipH="1">
            <a:off x="1372782" y="3986115"/>
            <a:ext cx="1"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3134347"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Mesh</a:t>
            </a:r>
          </a:p>
        </p:txBody>
      </p:sp>
      <p:cxnSp>
        <p:nvCxnSpPr>
          <p:cNvPr id="10" name="Straight Arrow Connector 9"/>
          <p:cNvCxnSpPr>
            <a:stCxn id="4" idx="3"/>
            <a:endCxn id="9" idx="1"/>
          </p:cNvCxnSpPr>
          <p:nvPr/>
        </p:nvCxnSpPr>
        <p:spPr>
          <a:xfrm>
            <a:off x="2497853" y="3273421"/>
            <a:ext cx="636494"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558598" y="1690688"/>
            <a:ext cx="15632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 instance</a:t>
            </a:r>
          </a:p>
          <a:p>
            <a:r>
              <a:rPr lang="en-US" altLang="en-US" dirty="0">
                <a:latin typeface="Whipsmart" pitchFamily="34" charset="0"/>
              </a:rPr>
              <a:t>of a model</a:t>
            </a:r>
            <a:endParaRPr lang="hu-HU" altLang="en-US" dirty="0">
              <a:latin typeface="Whipsmart" pitchFamily="34" charset="0"/>
            </a:endParaRPr>
          </a:p>
        </p:txBody>
      </p:sp>
      <p:sp>
        <p:nvSpPr>
          <p:cNvPr id="14" name="Szövegdoboz 20"/>
          <p:cNvSpPr txBox="1">
            <a:spLocks noChangeArrowheads="1"/>
          </p:cNvSpPr>
          <p:nvPr/>
        </p:nvSpPr>
        <p:spPr bwMode="auto">
          <a:xfrm>
            <a:off x="3275720" y="1690689"/>
            <a:ext cx="20762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models are</a:t>
            </a:r>
          </a:p>
          <a:p>
            <a:pPr algn="ctr"/>
            <a:r>
              <a:rPr lang="en-US" altLang="en-US" dirty="0">
                <a:latin typeface="Whipsmart" pitchFamily="34" charset="0"/>
              </a:rPr>
              <a:t>triangle meshes</a:t>
            </a:r>
            <a:endParaRPr lang="hu-HU" altLang="en-US" dirty="0">
              <a:latin typeface="Whipsmart" pitchFamily="34" charset="0"/>
            </a:endParaRPr>
          </a:p>
        </p:txBody>
      </p:sp>
      <p:sp>
        <p:nvSpPr>
          <p:cNvPr id="15" name="Rectangle 14"/>
          <p:cNvSpPr/>
          <p:nvPr/>
        </p:nvSpPr>
        <p:spPr>
          <a:xfrm>
            <a:off x="3134347"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cxnSp>
        <p:nvCxnSpPr>
          <p:cNvPr id="16" name="Straight Arrow Connector 15"/>
          <p:cNvCxnSpPr>
            <a:stCxn id="9" idx="2"/>
            <a:endCxn id="15" idx="0"/>
          </p:cNvCxnSpPr>
          <p:nvPr/>
        </p:nvCxnSpPr>
        <p:spPr>
          <a:xfrm>
            <a:off x="4259418"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3011622" y="5931457"/>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with their geometry</a:t>
            </a:r>
          </a:p>
        </p:txBody>
      </p:sp>
      <p:sp>
        <p:nvSpPr>
          <p:cNvPr id="20" name="Rectangle 19"/>
          <p:cNvSpPr/>
          <p:nvPr/>
        </p:nvSpPr>
        <p:spPr>
          <a:xfrm>
            <a:off x="6114447" y="4497693"/>
            <a:ext cx="2250141" cy="53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vertex buffer</a:t>
            </a:r>
          </a:p>
        </p:txBody>
      </p:sp>
      <p:sp>
        <p:nvSpPr>
          <p:cNvPr id="22" name="Rectangle 21"/>
          <p:cNvSpPr/>
          <p:nvPr/>
        </p:nvSpPr>
        <p:spPr>
          <a:xfrm>
            <a:off x="6123413" y="5451846"/>
            <a:ext cx="2241175"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index buffer</a:t>
            </a:r>
          </a:p>
        </p:txBody>
      </p:sp>
      <p:sp>
        <p:nvSpPr>
          <p:cNvPr id="24" name="Szövegdoboz 20"/>
          <p:cNvSpPr txBox="1">
            <a:spLocks noChangeArrowheads="1"/>
          </p:cNvSpPr>
          <p:nvPr/>
        </p:nvSpPr>
        <p:spPr bwMode="auto">
          <a:xfrm>
            <a:off x="6092409" y="5931456"/>
            <a:ext cx="2294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defined in buffers</a:t>
            </a:r>
          </a:p>
        </p:txBody>
      </p:sp>
      <p:cxnSp>
        <p:nvCxnSpPr>
          <p:cNvPr id="25" name="Straight Arrow Connector 24"/>
          <p:cNvCxnSpPr>
            <a:stCxn id="15" idx="3"/>
            <a:endCxn id="20" idx="1"/>
          </p:cNvCxnSpPr>
          <p:nvPr/>
        </p:nvCxnSpPr>
        <p:spPr>
          <a:xfrm flipV="1">
            <a:off x="5384488" y="4764662"/>
            <a:ext cx="729959" cy="4541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5384488" y="5218763"/>
            <a:ext cx="738925" cy="47288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5622618" y="4569966"/>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
        <p:nvSpPr>
          <p:cNvPr id="41" name="Rectangle 40"/>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Material</a:t>
            </a:r>
          </a:p>
        </p:txBody>
      </p:sp>
      <p:cxnSp>
        <p:nvCxnSpPr>
          <p:cNvPr id="42" name="Straight Arrow Connector 41"/>
          <p:cNvCxnSpPr>
            <a:stCxn id="9" idx="3"/>
            <a:endCxn id="41" idx="1"/>
          </p:cNvCxnSpPr>
          <p:nvPr/>
        </p:nvCxnSpPr>
        <p:spPr>
          <a:xfrm flipV="1">
            <a:off x="5384488" y="3271182"/>
            <a:ext cx="751999"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6421024" y="1690688"/>
            <a:ext cx="1636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and their</a:t>
            </a:r>
          </a:p>
          <a:p>
            <a:pPr algn="ctr"/>
            <a:r>
              <a:rPr lang="en-US" altLang="en-US" dirty="0">
                <a:latin typeface="Whipsmart" pitchFamily="34" charset="0"/>
              </a:rPr>
              <a:t>appearance</a:t>
            </a:r>
            <a:endParaRPr lang="hu-HU" altLang="en-US" dirty="0">
              <a:latin typeface="Whipsmart" pitchFamily="34" charset="0"/>
            </a:endParaRPr>
          </a:p>
        </p:txBody>
      </p:sp>
      <p:sp>
        <p:nvSpPr>
          <p:cNvPr id="47" name="Rectangle 46"/>
          <p:cNvSpPr/>
          <p:nvPr/>
        </p:nvSpPr>
        <p:spPr>
          <a:xfrm>
            <a:off x="9057654" y="2977082"/>
            <a:ext cx="2886635" cy="58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P</a:t>
            </a:r>
            <a:r>
              <a:rPr lang="hu-HU" sz="2800" dirty="0">
                <a:latin typeface="Whipsmart" panose="020B0502030203050204" pitchFamily="34" charset="0"/>
              </a:rPr>
              <a:t>rogram</a:t>
            </a:r>
            <a:endParaRPr lang="en-US" sz="2800" dirty="0">
              <a:latin typeface="Whipsmart" panose="020B0502030203050204" pitchFamily="34" charset="0"/>
            </a:endParaRPr>
          </a:p>
        </p:txBody>
      </p:sp>
      <p:sp>
        <p:nvSpPr>
          <p:cNvPr id="48" name="Rectangle 47"/>
          <p:cNvSpPr/>
          <p:nvPr/>
        </p:nvSpPr>
        <p:spPr>
          <a:xfrm>
            <a:off x="9127107" y="1378266"/>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VS</a:t>
            </a:r>
            <a:endParaRPr lang="en-US" sz="2800" dirty="0">
              <a:latin typeface="Whipsmart" panose="020B0502030203050204" pitchFamily="34" charset="0"/>
            </a:endParaRPr>
          </a:p>
        </p:txBody>
      </p:sp>
      <p:sp>
        <p:nvSpPr>
          <p:cNvPr id="49" name="Szövegdoboz 20"/>
          <p:cNvSpPr txBox="1">
            <a:spLocks noChangeArrowheads="1"/>
          </p:cNvSpPr>
          <p:nvPr/>
        </p:nvSpPr>
        <p:spPr bwMode="auto">
          <a:xfrm>
            <a:off x="9003894" y="3592869"/>
            <a:ext cx="29193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governed by </a:t>
            </a:r>
            <a:r>
              <a:rPr lang="hu-HU" altLang="en-US" dirty="0" err="1">
                <a:latin typeface="Whipsmart" pitchFamily="34" charset="0"/>
              </a:rPr>
              <a:t>programs</a:t>
            </a:r>
            <a:endParaRPr lang="hu-HU" altLang="en-US" dirty="0">
              <a:latin typeface="Whipsmart" pitchFamily="34" charset="0"/>
            </a:endParaRPr>
          </a:p>
        </p:txBody>
      </p:sp>
      <p:cxnSp>
        <p:nvCxnSpPr>
          <p:cNvPr id="50" name="Straight Arrow Connector 49"/>
          <p:cNvCxnSpPr>
            <a:stCxn id="47" idx="0"/>
            <a:endCxn id="48"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9019238" y="4522933"/>
            <a:ext cx="3034698" cy="5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uniform setting</a:t>
            </a:r>
            <a:r>
              <a:rPr lang="hu-HU" sz="2800" dirty="0">
                <a:latin typeface="Whipsmart" panose="020B0502030203050204" pitchFamily="34" charset="0"/>
              </a:rPr>
              <a:t> 0</a:t>
            </a:r>
            <a:endParaRPr lang="en-US" sz="2800" dirty="0">
              <a:latin typeface="Whipsmart" panose="020B0502030203050204" pitchFamily="34" charset="0"/>
            </a:endParaRPr>
          </a:p>
        </p:txBody>
      </p:sp>
      <p:sp>
        <p:nvSpPr>
          <p:cNvPr id="57" name="Rectangle 56"/>
          <p:cNvSpPr/>
          <p:nvPr/>
        </p:nvSpPr>
        <p:spPr>
          <a:xfrm>
            <a:off x="9019236" y="5468711"/>
            <a:ext cx="3034699"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uniform </a:t>
            </a:r>
            <a:r>
              <a:rPr lang="hu-HU" sz="2800" dirty="0" err="1">
                <a:latin typeface="Whipsmart" panose="020B0502030203050204" pitchFamily="34" charset="0"/>
              </a:rPr>
              <a:t>setting</a:t>
            </a:r>
            <a:r>
              <a:rPr lang="hu-HU" sz="2800" dirty="0">
                <a:latin typeface="Whipsmart" panose="020B0502030203050204" pitchFamily="34" charset="0"/>
              </a:rPr>
              <a:t> n</a:t>
            </a:r>
            <a:endParaRPr lang="en-US" sz="2800" dirty="0">
              <a:latin typeface="Whipsmart" panose="020B0502030203050204" pitchFamily="34" charset="0"/>
            </a:endParaRPr>
          </a:p>
        </p:txBody>
      </p:sp>
      <p:cxnSp>
        <p:nvCxnSpPr>
          <p:cNvPr id="58" name="Straight Arrow Connector 57"/>
          <p:cNvCxnSpPr>
            <a:stCxn id="41" idx="3"/>
            <a:endCxn id="56" idx="1"/>
          </p:cNvCxnSpPr>
          <p:nvPr/>
        </p:nvCxnSpPr>
        <p:spPr>
          <a:xfrm>
            <a:off x="8386628" y="3271182"/>
            <a:ext cx="632610" cy="1514533"/>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8386628" y="3271182"/>
            <a:ext cx="632608" cy="243733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8719930" y="5948321"/>
            <a:ext cx="34720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parametrized by</a:t>
            </a:r>
            <a:r>
              <a:rPr lang="hu-HU" altLang="en-US" dirty="0">
                <a:latin typeface="Whipsmart" pitchFamily="34" charset="0"/>
              </a:rPr>
              <a:t> </a:t>
            </a:r>
            <a:r>
              <a:rPr lang="en-US" altLang="en-US" dirty="0">
                <a:latin typeface="Whipsmart" pitchFamily="34" charset="0"/>
              </a:rPr>
              <a:t>uniform</a:t>
            </a:r>
            <a:endParaRPr lang="hu-HU" altLang="en-US" dirty="0">
              <a:latin typeface="Whipsmart" pitchFamily="34" charset="0"/>
            </a:endParaRPr>
          </a:p>
          <a:p>
            <a:pPr algn="ctr"/>
            <a:r>
              <a:rPr lang="en-US" altLang="en-US" dirty="0">
                <a:latin typeface="Whipsmart" pitchFamily="34" charset="0"/>
              </a:rPr>
              <a:t>settings</a:t>
            </a:r>
            <a:r>
              <a:rPr lang="hu-HU" altLang="en-US" dirty="0">
                <a:latin typeface="Whipsmart" pitchFamily="34" charset="0"/>
              </a:rPr>
              <a:t> (</a:t>
            </a:r>
            <a:r>
              <a:rPr lang="hu-HU" altLang="en-US" dirty="0" err="1">
                <a:latin typeface="Whipsmart" pitchFamily="34" charset="0"/>
              </a:rPr>
              <a:t>incl</a:t>
            </a:r>
            <a:r>
              <a:rPr lang="hu-HU" altLang="en-US" dirty="0">
                <a:latin typeface="Whipsmart" pitchFamily="34" charset="0"/>
              </a:rPr>
              <a:t>. </a:t>
            </a:r>
            <a:r>
              <a:rPr lang="hu-HU" altLang="en-US" dirty="0" err="1">
                <a:latin typeface="Whipsmart" pitchFamily="34" charset="0"/>
              </a:rPr>
              <a:t>textures</a:t>
            </a:r>
            <a:r>
              <a:rPr lang="hu-HU" altLang="en-US" dirty="0">
                <a:latin typeface="Whipsmart" pitchFamily="34" charset="0"/>
              </a:rPr>
              <a:t>)</a:t>
            </a:r>
          </a:p>
        </p:txBody>
      </p:sp>
      <p:sp>
        <p:nvSpPr>
          <p:cNvPr id="78" name="Szövegdoboz 20"/>
          <p:cNvSpPr txBox="1">
            <a:spLocks noChangeArrowheads="1"/>
          </p:cNvSpPr>
          <p:nvPr/>
        </p:nvSpPr>
        <p:spPr bwMode="auto">
          <a:xfrm>
            <a:off x="359828" y="5931456"/>
            <a:ext cx="19607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transformed to</a:t>
            </a:r>
          </a:p>
          <a:p>
            <a:pPr algn="ctr"/>
            <a:r>
              <a:rPr lang="en-US" altLang="en-US" dirty="0">
                <a:latin typeface="Whipsmart" pitchFamily="34" charset="0"/>
              </a:rPr>
              <a:t>the world</a:t>
            </a:r>
            <a:endParaRPr lang="hu-HU" altLang="en-US" dirty="0">
              <a:latin typeface="Whipsmart" pitchFamily="34" charset="0"/>
            </a:endParaRPr>
          </a:p>
        </p:txBody>
      </p:sp>
      <p:sp>
        <p:nvSpPr>
          <p:cNvPr id="37" name="Rectangle 36"/>
          <p:cNvSpPr/>
          <p:nvPr/>
        </p:nvSpPr>
        <p:spPr>
          <a:xfrm>
            <a:off x="10675102" y="1361724"/>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FS</a:t>
            </a:r>
            <a:endParaRPr lang="en-US" sz="2800" dirty="0">
              <a:latin typeface="Whipsmart" panose="020B0502030203050204" pitchFamily="34" charset="0"/>
            </a:endParaRPr>
          </a:p>
        </p:txBody>
      </p:sp>
      <p:cxnSp>
        <p:nvCxnSpPr>
          <p:cNvPr id="38" name="Straight Arrow Connector 37"/>
          <p:cNvCxnSpPr>
            <a:stCxn id="47" idx="0"/>
            <a:endCxn id="37"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10634677" y="4893106"/>
            <a:ext cx="526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4400" dirty="0">
                <a:latin typeface="Whipsmart" pitchFamily="34" charset="0"/>
              </a:rPr>
              <a:t>...</a:t>
            </a:r>
          </a:p>
        </p:txBody>
      </p:sp>
      <p:sp>
        <p:nvSpPr>
          <p:cNvPr id="52" name="Szövegdoboz 20"/>
          <p:cNvSpPr txBox="1">
            <a:spLocks noChangeArrowheads="1"/>
          </p:cNvSpPr>
          <p:nvPr/>
        </p:nvSpPr>
        <p:spPr bwMode="auto">
          <a:xfrm>
            <a:off x="9003894" y="660254"/>
            <a:ext cx="28328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dirty="0" err="1">
                <a:latin typeface="Whipsmart" pitchFamily="34" charset="0"/>
              </a:rPr>
              <a:t>composed</a:t>
            </a:r>
            <a:r>
              <a:rPr lang="hu-HU" altLang="en-US" dirty="0">
                <a:latin typeface="Whipsmart" pitchFamily="34" charset="0"/>
              </a:rPr>
              <a:t> of </a:t>
            </a:r>
            <a:r>
              <a:rPr lang="hu-HU" altLang="en-US" dirty="0" err="1">
                <a:latin typeface="Whipsmart" pitchFamily="34" charset="0"/>
              </a:rPr>
              <a:t>shaders</a:t>
            </a:r>
            <a:endParaRPr lang="hu-HU" altLang="en-US" dirty="0">
              <a:latin typeface="Whipsmart" pitchFamily="34" charset="0"/>
            </a:endParaRPr>
          </a:p>
        </p:txBody>
      </p:sp>
    </p:spTree>
    <p:extLst>
      <p:ext uri="{BB962C8B-B14F-4D97-AF65-F5344CB8AC3E}">
        <p14:creationId xmlns:p14="http://schemas.microsoft.com/office/powerpoint/2010/main" val="229604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8"/>
                                        </p:tgtEl>
                                      </p:cBhvr>
                                    </p:animEffect>
                                    <p:set>
                                      <p:cBhvr>
                                        <p:cTn id="13" dur="1" fill="hold">
                                          <p:stCondLst>
                                            <p:cond delay="499"/>
                                          </p:stCondLst>
                                        </p:cTn>
                                        <p:tgtEl>
                                          <p:spTgt spid="7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6"/>
                                        </p:tgtEl>
                                      </p:cBhvr>
                                    </p:animEffect>
                                    <p:set>
                                      <p:cBhvr>
                                        <p:cTn id="34" dur="1" fill="hold">
                                          <p:stCondLst>
                                            <p:cond delay="499"/>
                                          </p:stCondLst>
                                        </p:cTn>
                                        <p:tgtEl>
                                          <p:spTgt spid="36"/>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6"/>
                                        </p:tgtEl>
                                      </p:cBhvr>
                                    </p:animEffect>
                                    <p:set>
                                      <p:cBhvr>
                                        <p:cTn id="37" dur="1" fill="hold">
                                          <p:stCondLst>
                                            <p:cond delay="499"/>
                                          </p:stCondLst>
                                        </p:cTn>
                                        <p:tgtEl>
                                          <p:spTgt spid="5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51"/>
                                        </p:tgtEl>
                                      </p:cBhvr>
                                    </p:animEffect>
                                    <p:set>
                                      <p:cBhvr>
                                        <p:cTn id="43" dur="1" fill="hold">
                                          <p:stCondLst>
                                            <p:cond delay="499"/>
                                          </p:stCondLst>
                                        </p:cTn>
                                        <p:tgtEl>
                                          <p:spTgt spid="51"/>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8"/>
                                        </p:tgtEl>
                                      </p:cBhvr>
                                    </p:animEffect>
                                    <p:set>
                                      <p:cBhvr>
                                        <p:cTn id="55" dur="1" fill="hold">
                                          <p:stCondLst>
                                            <p:cond delay="499"/>
                                          </p:stCondLst>
                                        </p:cTn>
                                        <p:tgtEl>
                                          <p:spTgt spid="48"/>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37"/>
                                        </p:tgtEl>
                                      </p:cBhvr>
                                    </p:animEffect>
                                    <p:set>
                                      <p:cBhvr>
                                        <p:cTn id="58" dur="1" fill="hold">
                                          <p:stCondLst>
                                            <p:cond delay="499"/>
                                          </p:stCondLst>
                                        </p:cTn>
                                        <p:tgtEl>
                                          <p:spTgt spid="37"/>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52"/>
                                        </p:tgtEl>
                                      </p:cBhvr>
                                    </p:animEffect>
                                    <p:set>
                                      <p:cBhvr>
                                        <p:cTn id="61" dur="1" fill="hold">
                                          <p:stCondLst>
                                            <p:cond delay="499"/>
                                          </p:stCondLst>
                                        </p:cTn>
                                        <p:tgtEl>
                                          <p:spTgt spid="52"/>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58"/>
                                        </p:tgtEl>
                                      </p:cBhvr>
                                    </p:animEffect>
                                    <p:set>
                                      <p:cBhvr>
                                        <p:cTn id="64" dur="1" fill="hold">
                                          <p:stCondLst>
                                            <p:cond delay="499"/>
                                          </p:stCondLst>
                                        </p:cTn>
                                        <p:tgtEl>
                                          <p:spTgt spid="58"/>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61"/>
                                        </p:tgtEl>
                                      </p:cBhvr>
                                    </p:animEffect>
                                    <p:set>
                                      <p:cBhvr>
                                        <p:cTn id="67" dur="1" fill="hold">
                                          <p:stCondLst>
                                            <p:cond delay="499"/>
                                          </p:stCondLst>
                                        </p:cTn>
                                        <p:tgtEl>
                                          <p:spTgt spid="61"/>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0"/>
                                        </p:tgtEl>
                                      </p:cBhvr>
                                    </p:animEffect>
                                    <p:set>
                                      <p:cBhvr>
                                        <p:cTn id="70" dur="1" fill="hold">
                                          <p:stCondLst>
                                            <p:cond delay="499"/>
                                          </p:stCondLst>
                                        </p:cTn>
                                        <p:tgtEl>
                                          <p:spTgt spid="5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38"/>
                                        </p:tgtEl>
                                      </p:cBhvr>
                                    </p:animEffect>
                                    <p:set>
                                      <p:cBhvr>
                                        <p:cTn id="73" dur="1" fill="hold">
                                          <p:stCondLst>
                                            <p:cond delay="499"/>
                                          </p:stCondLst>
                                        </p:cTn>
                                        <p:tgtEl>
                                          <p:spTgt spid="38"/>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49"/>
                                        </p:tgtEl>
                                      </p:cBhvr>
                                    </p:animEffect>
                                    <p:set>
                                      <p:cBhvr>
                                        <p:cTn id="76" dur="1" fill="hold">
                                          <p:stCondLst>
                                            <p:cond delay="499"/>
                                          </p:stCondLst>
                                        </p:cTn>
                                        <p:tgtEl>
                                          <p:spTgt spid="49"/>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24"/>
                                        </p:tgtEl>
                                      </p:cBhvr>
                                    </p:animEffect>
                                    <p:set>
                                      <p:cBhvr>
                                        <p:cTn id="79"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9" grpId="0"/>
      <p:bldP spid="20" grpId="0" animBg="1"/>
      <p:bldP spid="22" grpId="0" animBg="1"/>
      <p:bldP spid="24" grpId="0"/>
      <p:bldP spid="36" grpId="0"/>
      <p:bldP spid="45" grpId="0"/>
      <p:bldP spid="48" grpId="0" animBg="1"/>
      <p:bldP spid="49" grpId="0"/>
      <p:bldP spid="56" grpId="0" animBg="1"/>
      <p:bldP spid="57" grpId="0" animBg="1"/>
      <p:bldP spid="72" grpId="0"/>
      <p:bldP spid="78" grpId="0"/>
      <p:bldP spid="37" grpId="0" animBg="1"/>
      <p:bldP spid="51"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Shader</a:t>
            </a:r>
            <a:endParaRPr lang="en-US" dirty="0"/>
          </a:p>
        </p:txBody>
      </p:sp>
      <p:sp>
        <p:nvSpPr>
          <p:cNvPr id="38" name="Content Placeholder 37"/>
          <p:cNvSpPr>
            <a:spLocks noGrp="1"/>
          </p:cNvSpPr>
          <p:nvPr>
            <p:ph idx="1"/>
          </p:nvPr>
        </p:nvSpPr>
        <p:spPr/>
        <p:txBody>
          <a:bodyPr/>
          <a:lstStyle/>
          <a:p>
            <a:r>
              <a:rPr lang="hu-HU" dirty="0"/>
              <a:t>Kotlin class </a:t>
            </a:r>
            <a:r>
              <a:rPr lang="hu-HU" dirty="0">
                <a:latin typeface="Consolas" panose="020B0609020204030204" pitchFamily="49" charset="0"/>
                <a:cs typeface="Consolas" panose="020B0609020204030204" pitchFamily="49" charset="0"/>
              </a:rPr>
              <a:t>Shader</a:t>
            </a:r>
            <a:r>
              <a:rPr lang="hu-HU" dirty="0"/>
              <a:t> works as before</a:t>
            </a:r>
          </a:p>
          <a:p>
            <a:pPr lvl="1"/>
            <a:r>
              <a:rPr lang="hu-HU" dirty="0"/>
              <a:t>no </a:t>
            </a:r>
            <a:r>
              <a:rPr lang="hu-HU" dirty="0" err="1"/>
              <a:t>change</a:t>
            </a:r>
            <a:endParaRPr lang="hu-HU" dirty="0"/>
          </a:p>
          <a:p>
            <a:r>
              <a:rPr lang="hu-HU" dirty="0" err="1"/>
              <a:t>shaders</a:t>
            </a:r>
            <a:r>
              <a:rPr lang="hu-HU" dirty="0"/>
              <a:t> </a:t>
            </a:r>
            <a:r>
              <a:rPr lang="hu-HU" dirty="0" err="1"/>
              <a:t>are</a:t>
            </a:r>
            <a:r>
              <a:rPr lang="hu-HU" dirty="0"/>
              <a:t> </a:t>
            </a:r>
            <a:r>
              <a:rPr lang="hu-HU" dirty="0" err="1"/>
              <a:t>not</a:t>
            </a:r>
            <a:r>
              <a:rPr lang="hu-HU" dirty="0"/>
              <a:t> </a:t>
            </a:r>
            <a:r>
              <a:rPr lang="hu-HU" dirty="0" err="1"/>
              <a:t>components</a:t>
            </a:r>
            <a:r>
              <a:rPr lang="hu-HU" dirty="0"/>
              <a:t> </a:t>
            </a:r>
            <a:r>
              <a:rPr lang="hu-HU" dirty="0" err="1"/>
              <a:t>in</a:t>
            </a:r>
            <a:r>
              <a:rPr lang="hu-HU" dirty="0"/>
              <a:t> </a:t>
            </a:r>
            <a:r>
              <a:rPr lang="hu-HU" dirty="0" err="1"/>
              <a:t>our</a:t>
            </a:r>
            <a:r>
              <a:rPr lang="hu-HU" dirty="0"/>
              <a:t> </a:t>
            </a:r>
            <a:r>
              <a:rPr lang="hu-HU" dirty="0" err="1"/>
              <a:t>scheme</a:t>
            </a:r>
            <a:endParaRPr lang="hu-HU" dirty="0"/>
          </a:p>
          <a:p>
            <a:r>
              <a:rPr lang="hu-HU" dirty="0" err="1"/>
              <a:t>just</a:t>
            </a:r>
            <a:r>
              <a:rPr lang="hu-HU" dirty="0"/>
              <a:t> </a:t>
            </a:r>
            <a:r>
              <a:rPr lang="hu-HU" dirty="0" err="1"/>
              <a:t>used</a:t>
            </a:r>
            <a:r>
              <a:rPr lang="hu-HU" dirty="0"/>
              <a:t> </a:t>
            </a:r>
            <a:r>
              <a:rPr lang="hu-HU" dirty="0" err="1"/>
              <a:t>to</a:t>
            </a:r>
            <a:r>
              <a:rPr lang="hu-HU" dirty="0"/>
              <a:t> </a:t>
            </a:r>
            <a:r>
              <a:rPr lang="hu-HU" dirty="0" err="1"/>
              <a:t>create</a:t>
            </a:r>
            <a:r>
              <a:rPr lang="hu-HU" dirty="0"/>
              <a:t> </a:t>
            </a:r>
            <a:r>
              <a:rPr lang="hu-HU" dirty="0" err="1">
                <a:latin typeface="Consolas" panose="020B0609020204030204" pitchFamily="49" charset="0"/>
                <a:cs typeface="Consolas" panose="020B0609020204030204" pitchFamily="49" charset="0"/>
              </a:rPr>
              <a:t>Program</a:t>
            </a:r>
            <a:r>
              <a:rPr lang="hu-HU" dirty="0" err="1"/>
              <a:t>s</a:t>
            </a:r>
            <a:endParaRPr lang="hu-HU" dirty="0"/>
          </a:p>
          <a:p>
            <a:endParaRPr lang="hu-HU" dirty="0"/>
          </a:p>
          <a:p>
            <a:r>
              <a:rPr lang="hu-HU" dirty="0" err="1"/>
              <a:t>we</a:t>
            </a:r>
            <a:r>
              <a:rPr lang="hu-HU" dirty="0"/>
              <a:t> </a:t>
            </a:r>
            <a:r>
              <a:rPr lang="hu-HU" dirty="0" err="1"/>
              <a:t>will</a:t>
            </a:r>
            <a:r>
              <a:rPr lang="hu-HU" dirty="0"/>
              <a:t> upgrade </a:t>
            </a:r>
            <a:r>
              <a:rPr lang="hu-HU" dirty="0">
                <a:latin typeface="Consolas" panose="020B0609020204030204" pitchFamily="49" charset="0"/>
                <a:cs typeface="Consolas" panose="020B0609020204030204" pitchFamily="49" charset="0"/>
              </a:rPr>
              <a:t>Program</a:t>
            </a:r>
            <a:r>
              <a:rPr lang="hu-HU" dirty="0"/>
              <a:t> </a:t>
            </a:r>
            <a:r>
              <a:rPr lang="hu-HU" dirty="0" err="1"/>
              <a:t>to</a:t>
            </a:r>
            <a:r>
              <a:rPr lang="hu-HU" dirty="0"/>
              <a:t> a </a:t>
            </a:r>
            <a:r>
              <a:rPr lang="hu-HU" dirty="0" err="1"/>
              <a:t>component</a:t>
            </a:r>
            <a:r>
              <a:rPr lang="hu-HU" dirty="0"/>
              <a:t> </a:t>
            </a:r>
            <a:r>
              <a:rPr lang="hu-HU" dirty="0" err="1"/>
              <a:t>in</a:t>
            </a:r>
            <a:r>
              <a:rPr lang="hu-HU" dirty="0"/>
              <a:t> </a:t>
            </a:r>
            <a:r>
              <a:rPr lang="hu-HU" dirty="0" err="1"/>
              <a:t>our</a:t>
            </a:r>
            <a:r>
              <a:rPr lang="hu-HU" dirty="0"/>
              <a:t> </a:t>
            </a:r>
            <a:r>
              <a:rPr lang="hu-HU" dirty="0" err="1"/>
              <a:t>scheme</a:t>
            </a:r>
            <a:endParaRPr lang="en-US" dirty="0"/>
          </a:p>
        </p:txBody>
      </p:sp>
      <p:grpSp>
        <p:nvGrpSpPr>
          <p:cNvPr id="37" name="Group 36"/>
          <p:cNvGrpSpPr/>
          <p:nvPr/>
        </p:nvGrpSpPr>
        <p:grpSpPr>
          <a:xfrm>
            <a:off x="5477650" y="204282"/>
            <a:ext cx="6165082" cy="2293312"/>
            <a:chOff x="-340467" y="1361724"/>
            <a:chExt cx="12284756" cy="4569733"/>
          </a:xfrm>
        </p:grpSpPr>
        <p:sp>
          <p:nvSpPr>
            <p:cNvPr id="3" name="Rectangle 2"/>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7" name="Straight Arrow Connector 6"/>
            <p:cNvCxnSpPr>
              <a:stCxn id="3"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Rectangle 9"/>
            <p:cNvSpPr/>
            <p:nvPr/>
          </p:nvSpPr>
          <p:spPr>
            <a:xfrm>
              <a:off x="2914041" y="4506070"/>
              <a:ext cx="2578029" cy="14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1" name="Straight Arrow Connector 10"/>
            <p:cNvCxnSpPr>
              <a:cxnSpLocks/>
              <a:stCxn id="6" idx="2"/>
              <a:endCxn id="10" idx="0"/>
            </p:cNvCxnSpPr>
            <p:nvPr/>
          </p:nvCxnSpPr>
          <p:spPr>
            <a:xfrm flipH="1">
              <a:off x="4203057" y="3986114"/>
              <a:ext cx="23802"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0" name="Straight Arrow Connector 19"/>
            <p:cNvCxnSpPr>
              <a:stCxn id="6" idx="3"/>
              <a:endCxn id="19"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3" name="Rectangle 22"/>
            <p:cNvSpPr/>
            <p:nvPr/>
          </p:nvSpPr>
          <p:spPr>
            <a:xfrm>
              <a:off x="9127107" y="1378266"/>
              <a:ext cx="957798" cy="5339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5" name="Straight Arrow Connector 24"/>
            <p:cNvCxnSpPr>
              <a:stCxn id="22" idx="0"/>
              <a:endCxn id="23"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p:cNvCxnSpPr>
              <a:stCxn id="19" idx="3"/>
              <a:endCxn id="22"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3" name="Rectangle 32"/>
            <p:cNvSpPr/>
            <p:nvPr/>
          </p:nvSpPr>
          <p:spPr>
            <a:xfrm>
              <a:off x="10675102" y="1361724"/>
              <a:ext cx="957798" cy="5339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4" name="Straight Arrow Connector 33"/>
            <p:cNvCxnSpPr>
              <a:stCxn id="22" idx="0"/>
              <a:endCxn id="33"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9685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Program</a:t>
            </a:r>
            <a:endParaRPr lang="en-US" dirty="0"/>
          </a:p>
        </p:txBody>
      </p:sp>
      <p:sp>
        <p:nvSpPr>
          <p:cNvPr id="3" name="Content Placeholder 2"/>
          <p:cNvSpPr>
            <a:spLocks noGrp="1"/>
          </p:cNvSpPr>
          <p:nvPr>
            <p:ph idx="1"/>
          </p:nvPr>
        </p:nvSpPr>
        <p:spPr/>
        <p:txBody>
          <a:bodyPr/>
          <a:lstStyle/>
          <a:p>
            <a:r>
              <a:rPr lang="hu-HU" dirty="0"/>
              <a:t>our Kotlin class </a:t>
            </a:r>
            <a:r>
              <a:rPr lang="hu-HU" dirty="0">
                <a:latin typeface="Consolas" panose="020B0609020204030204" pitchFamily="49" charset="0"/>
                <a:cs typeface="Consolas" panose="020B0609020204030204" pitchFamily="49" charset="0"/>
              </a:rPr>
              <a:t>Program</a:t>
            </a:r>
            <a:r>
              <a:rPr lang="hu-HU" dirty="0"/>
              <a:t> is fine</a:t>
            </a:r>
          </a:p>
          <a:p>
            <a:pPr lvl="1"/>
            <a:r>
              <a:rPr lang="hu-HU" dirty="0"/>
              <a:t>link</a:t>
            </a:r>
            <a:r>
              <a:rPr lang="en-US" dirty="0"/>
              <a:t>s</a:t>
            </a:r>
            <a:r>
              <a:rPr lang="hu-HU" dirty="0"/>
              <a:t> shaders into a WebGL program</a:t>
            </a:r>
          </a:p>
          <a:p>
            <a:pPr lvl="1"/>
            <a:r>
              <a:rPr lang="hu-HU" dirty="0" err="1"/>
              <a:t>manages</a:t>
            </a:r>
            <a:r>
              <a:rPr lang="hu-HU" dirty="0"/>
              <a:t> </a:t>
            </a:r>
            <a:r>
              <a:rPr lang="hu-HU" dirty="0" err="1"/>
              <a:t>attribute</a:t>
            </a:r>
            <a:r>
              <a:rPr lang="hu-HU" dirty="0"/>
              <a:t> </a:t>
            </a:r>
            <a:r>
              <a:rPr lang="hu-HU" dirty="0" err="1"/>
              <a:t>bindings</a:t>
            </a:r>
            <a:r>
              <a:rPr lang="hu-HU" dirty="0"/>
              <a:t> (</a:t>
            </a:r>
            <a:r>
              <a:rPr lang="hu-HU" dirty="0" err="1"/>
              <a:t>vertexPosition</a:t>
            </a:r>
            <a:r>
              <a:rPr lang="hu-HU" dirty="0"/>
              <a:t> and </a:t>
            </a:r>
            <a:r>
              <a:rPr lang="hu-HU" dirty="0" err="1"/>
              <a:t>vertexColor</a:t>
            </a:r>
            <a:r>
              <a:rPr lang="hu-HU" dirty="0"/>
              <a:t> right </a:t>
            </a:r>
            <a:r>
              <a:rPr lang="hu-HU" dirty="0" err="1"/>
              <a:t>now</a:t>
            </a:r>
            <a:r>
              <a:rPr lang="hu-HU" dirty="0"/>
              <a:t>)</a:t>
            </a:r>
          </a:p>
          <a:p>
            <a:pPr lvl="1"/>
            <a:endParaRPr lang="hu-HU" dirty="0"/>
          </a:p>
          <a:p>
            <a:pPr lvl="1"/>
            <a:endParaRPr lang="hu-HU" dirty="0"/>
          </a:p>
          <a:p>
            <a:r>
              <a:rPr lang="hu-HU" dirty="0"/>
              <a:t>we will upgrade </a:t>
            </a:r>
            <a:r>
              <a:rPr lang="hu-HU" dirty="0">
                <a:latin typeface="Consolas" panose="020B0609020204030204" pitchFamily="49" charset="0"/>
                <a:cs typeface="Consolas" panose="020B0609020204030204" pitchFamily="49" charset="0"/>
              </a:rPr>
              <a:t>Program</a:t>
            </a:r>
            <a:r>
              <a:rPr lang="hu-HU" dirty="0"/>
              <a:t> to a component in our scheme</a:t>
            </a:r>
            <a:endParaRPr lang="en-US" dirty="0"/>
          </a:p>
          <a:p>
            <a:pPr lvl="1"/>
            <a:r>
              <a:rPr lang="en-US" dirty="0"/>
              <a:t>manages uniforms using machinery from </a:t>
            </a:r>
            <a:r>
              <a:rPr lang="en-US" dirty="0" err="1">
                <a:latin typeface="Consolas" panose="020B0609020204030204" pitchFamily="49" charset="0"/>
                <a:cs typeface="Consolas" panose="020B0609020204030204" pitchFamily="49" charset="0"/>
              </a:rPr>
              <a:t>WebGLMath</a:t>
            </a:r>
            <a:endParaRPr lang="hu-HU" sz="2800" dirty="0">
              <a:latin typeface="Consolas" panose="020B0609020204030204" pitchFamily="49" charset="0"/>
              <a:cs typeface="Consolas" panose="020B0609020204030204" pitchFamily="49" charset="0"/>
            </a:endParaRPr>
          </a:p>
          <a:p>
            <a:endParaRPr lang="en-US" dirty="0"/>
          </a:p>
        </p:txBody>
      </p:sp>
      <p:grpSp>
        <p:nvGrpSpPr>
          <p:cNvPr id="4" name="Group 3"/>
          <p:cNvGrpSpPr/>
          <p:nvPr/>
        </p:nvGrpSpPr>
        <p:grpSpPr>
          <a:xfrm>
            <a:off x="5477650" y="204282"/>
            <a:ext cx="6165082" cy="2293312"/>
            <a:chOff x="-340467" y="1361724"/>
            <a:chExt cx="12284756" cy="4569733"/>
          </a:xfrm>
        </p:grpSpPr>
        <p:sp>
          <p:nvSpPr>
            <p:cNvPr id="5" name="Rectangle 4"/>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7" name="Straight Arrow Connector 6"/>
            <p:cNvCxnSpPr>
              <a:stCxn id="5"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3101788"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9" name="Straight Arrow Connector 8"/>
            <p:cNvCxnSpPr>
              <a:stCxn id="6" idx="2"/>
              <a:endCxn id="8"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15" name="Straight Arrow Connector 14"/>
            <p:cNvCxnSpPr>
              <a:stCxn id="6" idx="3"/>
              <a:endCxn id="1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6" name="Rectangle 15"/>
            <p:cNvSpPr/>
            <p:nvPr/>
          </p:nvSpPr>
          <p:spPr>
            <a:xfrm>
              <a:off x="9057654" y="2977082"/>
              <a:ext cx="2886635" cy="5881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17" name="Rectangle 1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18" name="Straight Arrow Connector 17"/>
            <p:cNvCxnSpPr>
              <a:stCxn id="16" idx="0"/>
              <a:endCxn id="1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p:cNvCxnSpPr>
              <a:stCxn id="14" idx="3"/>
              <a:endCxn id="1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0" name="Rectangle 1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21" name="Straight Arrow Connector 20"/>
            <p:cNvCxnSpPr>
              <a:stCxn id="16" idx="0"/>
              <a:endCxn id="2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2188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Geometry</a:t>
            </a:r>
          </a:p>
        </p:txBody>
      </p:sp>
      <p:sp>
        <p:nvSpPr>
          <p:cNvPr id="6" name="Content Placeholder 5"/>
          <p:cNvSpPr>
            <a:spLocks noGrp="1"/>
          </p:cNvSpPr>
          <p:nvPr>
            <p:ph idx="1"/>
          </p:nvPr>
        </p:nvSpPr>
        <p:spPr>
          <a:xfrm>
            <a:off x="838200" y="1825625"/>
            <a:ext cx="5941979" cy="4351338"/>
          </a:xfrm>
        </p:spPr>
        <p:txBody>
          <a:bodyPr>
            <a:normAutofit/>
          </a:bodyPr>
          <a:lstStyle/>
          <a:p>
            <a:r>
              <a:rPr lang="hu-HU" dirty="0" err="1"/>
              <a:t>we</a:t>
            </a:r>
            <a:r>
              <a:rPr lang="hu-HU" dirty="0"/>
              <a:t> </a:t>
            </a:r>
            <a:r>
              <a:rPr lang="hu-HU" dirty="0" err="1"/>
              <a:t>already</a:t>
            </a:r>
            <a:r>
              <a:rPr lang="hu-HU" dirty="0"/>
              <a:t> </a:t>
            </a:r>
            <a:r>
              <a:rPr lang="hu-HU" dirty="0" err="1"/>
              <a:t>have</a:t>
            </a:r>
            <a:r>
              <a:rPr lang="hu-HU" dirty="0"/>
              <a:t> </a:t>
            </a:r>
            <a:r>
              <a:rPr lang="hu-HU" dirty="0" err="1"/>
              <a:t>various</a:t>
            </a:r>
            <a:r>
              <a:rPr lang="hu-HU" dirty="0"/>
              <a:t> </a:t>
            </a:r>
            <a:r>
              <a:rPr lang="hu-HU" dirty="0" err="1"/>
              <a:t>geometry</a:t>
            </a:r>
            <a:r>
              <a:rPr lang="hu-HU" dirty="0"/>
              <a:t> </a:t>
            </a:r>
            <a:r>
              <a:rPr lang="hu-HU" dirty="0" err="1"/>
              <a:t>classes</a:t>
            </a:r>
            <a:endParaRPr lang="hu-HU" dirty="0"/>
          </a:p>
          <a:p>
            <a:r>
              <a:rPr lang="hu-HU" dirty="0" err="1"/>
              <a:t>they</a:t>
            </a:r>
            <a:r>
              <a:rPr lang="hu-HU" dirty="0"/>
              <a:t> </a:t>
            </a:r>
            <a:r>
              <a:rPr lang="hu-HU" dirty="0" err="1"/>
              <a:t>all</a:t>
            </a:r>
            <a:r>
              <a:rPr lang="hu-HU" dirty="0"/>
              <a:t> </a:t>
            </a:r>
            <a:r>
              <a:rPr lang="hu-HU" dirty="0" err="1"/>
              <a:t>have</a:t>
            </a:r>
            <a:r>
              <a:rPr lang="hu-HU" dirty="0"/>
              <a:t> a </a:t>
            </a:r>
            <a:r>
              <a:rPr lang="hu-HU" dirty="0" err="1">
                <a:latin typeface="Consolas" panose="020B0609020204030204" pitchFamily="49" charset="0"/>
                <a:cs typeface="Consolas" panose="020B0609020204030204" pitchFamily="49" charset="0"/>
              </a:rPr>
              <a:t>draw</a:t>
            </a:r>
            <a:r>
              <a:rPr lang="hu-HU" dirty="0"/>
              <a:t> </a:t>
            </a:r>
            <a:r>
              <a:rPr lang="hu-HU" dirty="0" err="1"/>
              <a:t>method</a:t>
            </a:r>
            <a:endParaRPr lang="hu-HU" dirty="0"/>
          </a:p>
          <a:p>
            <a:r>
              <a:rPr lang="hu-HU" dirty="0"/>
              <a:t>we give them a new, common base class</a:t>
            </a:r>
          </a:p>
        </p:txBody>
      </p:sp>
      <p:sp>
        <p:nvSpPr>
          <p:cNvPr id="3" name="Rectangle 2"/>
          <p:cNvSpPr/>
          <p:nvPr/>
        </p:nvSpPr>
        <p:spPr>
          <a:xfrm>
            <a:off x="5504563" y="3705580"/>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sp>
        <p:nvSpPr>
          <p:cNvPr id="4" name="Rectangle 3"/>
          <p:cNvSpPr/>
          <p:nvPr/>
        </p:nvSpPr>
        <p:spPr>
          <a:xfrm>
            <a:off x="8728097" y="3410828"/>
            <a:ext cx="3281960" cy="815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Triangle</a:t>
            </a:r>
            <a:r>
              <a:rPr lang="hu-HU" sz="2800" dirty="0" err="1">
                <a:latin typeface="Whipsmart" panose="020B0502030203050204" pitchFamily="34" charset="0"/>
              </a:rPr>
              <a:t>Geometry</a:t>
            </a:r>
            <a:endParaRPr lang="en-US" sz="2800" dirty="0">
              <a:latin typeface="Whipsmart" panose="020B0502030203050204" pitchFamily="34" charset="0"/>
            </a:endParaRPr>
          </a:p>
        </p:txBody>
      </p:sp>
      <p:cxnSp>
        <p:nvCxnSpPr>
          <p:cNvPr id="5" name="Straight Arrow Connector 4"/>
          <p:cNvCxnSpPr>
            <a:stCxn id="3" idx="3"/>
            <a:endCxn id="4" idx="1"/>
          </p:cNvCxnSpPr>
          <p:nvPr/>
        </p:nvCxnSpPr>
        <p:spPr>
          <a:xfrm flipV="1">
            <a:off x="7754704" y="3818451"/>
            <a:ext cx="973393" cy="59982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8728097" y="5265906"/>
            <a:ext cx="3281960" cy="815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Quad</a:t>
            </a:r>
            <a:r>
              <a:rPr lang="hu-HU" sz="2800" dirty="0" err="1">
                <a:latin typeface="Whipsmart" panose="020B0502030203050204" pitchFamily="34" charset="0"/>
              </a:rPr>
              <a:t>Geometry</a:t>
            </a:r>
            <a:endParaRPr lang="en-US" sz="2800" dirty="0">
              <a:latin typeface="Whipsmart" panose="020B0502030203050204" pitchFamily="34" charset="0"/>
            </a:endParaRPr>
          </a:p>
        </p:txBody>
      </p:sp>
      <p:cxnSp>
        <p:nvCxnSpPr>
          <p:cNvPr id="9" name="Straight Arrow Connector 8"/>
          <p:cNvCxnSpPr>
            <a:stCxn id="3" idx="3"/>
            <a:endCxn id="8" idx="1"/>
          </p:cNvCxnSpPr>
          <p:nvPr/>
        </p:nvCxnSpPr>
        <p:spPr>
          <a:xfrm>
            <a:off x="7754704" y="4418274"/>
            <a:ext cx="973393" cy="125525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12" name="Rectangle 11"/>
          <p:cNvSpPr/>
          <p:nvPr/>
        </p:nvSpPr>
        <p:spPr>
          <a:xfrm>
            <a:off x="8728097" y="4361011"/>
            <a:ext cx="3281960" cy="769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err="1">
                <a:latin typeface="Whipsmart" panose="020B0502030203050204" pitchFamily="34" charset="0"/>
              </a:rPr>
              <a:t>StarGeometry</a:t>
            </a:r>
            <a:endParaRPr lang="en-US" sz="2800" dirty="0">
              <a:latin typeface="Whipsmart" panose="020B0502030203050204" pitchFamily="34" charset="0"/>
            </a:endParaRPr>
          </a:p>
        </p:txBody>
      </p:sp>
      <p:cxnSp>
        <p:nvCxnSpPr>
          <p:cNvPr id="13" name="Straight Arrow Connector 12"/>
          <p:cNvCxnSpPr>
            <a:stCxn id="3" idx="3"/>
            <a:endCxn id="12" idx="1"/>
          </p:cNvCxnSpPr>
          <p:nvPr/>
        </p:nvCxnSpPr>
        <p:spPr>
          <a:xfrm>
            <a:off x="7754704" y="4418274"/>
            <a:ext cx="973393" cy="32771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783540" y="4506070"/>
              <a:ext cx="2766682" cy="14253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flipH="1">
              <a:off x="4166881" y="3986114"/>
              <a:ext cx="59978"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057655" y="1378267"/>
              <a:ext cx="1027251" cy="5339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cxnSpLocks/>
              <a:stCxn id="26" idx="0"/>
              <a:endCxn id="27" idx="2"/>
            </p:cNvCxnSpPr>
            <p:nvPr/>
          </p:nvCxnSpPr>
          <p:spPr>
            <a:xfrm flipH="1" flipV="1">
              <a:off x="9571280" y="1912203"/>
              <a:ext cx="929692" cy="106487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
        <p:nvSpPr>
          <p:cNvPr id="32" name="Rectangle 31">
            <a:extLst>
              <a:ext uri="{FF2B5EF4-FFF2-40B4-BE49-F238E27FC236}">
                <a16:creationId xmlns:a16="http://schemas.microsoft.com/office/drawing/2014/main" id="{46497F77-41F4-4705-AC3E-FBEC60AD5098}"/>
              </a:ext>
            </a:extLst>
          </p:cNvPr>
          <p:cNvSpPr/>
          <p:nvPr/>
        </p:nvSpPr>
        <p:spPr>
          <a:xfrm>
            <a:off x="486652" y="5067299"/>
            <a:ext cx="4885448" cy="1409701"/>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abstract class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Geometry</a:t>
            </a: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abstract fun </a:t>
            </a:r>
            <a:r>
              <a:rPr lang="en-US" sz="2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940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Mesh</a:t>
            </a:r>
            <a:endParaRPr lang="en-US" dirty="0"/>
          </a:p>
        </p:txBody>
      </p:sp>
      <p:sp>
        <p:nvSpPr>
          <p:cNvPr id="6" name="Content Placeholder 5"/>
          <p:cNvSpPr>
            <a:spLocks noGrp="1"/>
          </p:cNvSpPr>
          <p:nvPr>
            <p:ph idx="1"/>
          </p:nvPr>
        </p:nvSpPr>
        <p:spPr/>
        <p:txBody>
          <a:bodyPr/>
          <a:lstStyle/>
          <a:p>
            <a:r>
              <a:rPr lang="en-US" dirty="0"/>
              <a:t>M</a:t>
            </a:r>
            <a:r>
              <a:rPr lang="hu-HU" dirty="0" err="1"/>
              <a:t>esh</a:t>
            </a:r>
            <a:r>
              <a:rPr lang="hu-HU" dirty="0"/>
              <a:t> </a:t>
            </a:r>
            <a:r>
              <a:rPr lang="en-US" dirty="0"/>
              <a:t>= Geometry + Material</a:t>
            </a:r>
          </a:p>
        </p:txBody>
      </p: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33426" y="4506070"/>
              <a:ext cx="2578029"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flipH="1">
              <a:off x="4222441" y="3986114"/>
              <a:ext cx="4418"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24107686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37339</TotalTime>
  <Words>5601</Words>
  <Application>Microsoft Office PowerPoint</Application>
  <PresentationFormat>Widescreen</PresentationFormat>
  <Paragraphs>784</Paragraphs>
  <Slides>41</Slides>
  <Notes>27</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41</vt:i4>
      </vt:variant>
    </vt:vector>
  </HeadingPairs>
  <TitlesOfParts>
    <vt:vector size="53" baseType="lpstr">
      <vt:lpstr>Arial</vt:lpstr>
      <vt:lpstr>Calibri</vt:lpstr>
      <vt:lpstr>Chiller</vt:lpstr>
      <vt:lpstr>Consolas</vt:lpstr>
      <vt:lpstr>Corbel</vt:lpstr>
      <vt:lpstr>Orthodox Herbertarian</vt:lpstr>
      <vt:lpstr>Stencil</vt:lpstr>
      <vt:lpstr>Whipsmart</vt:lpstr>
      <vt:lpstr>Xolonium</vt:lpstr>
      <vt:lpstr>Office Theme</vt:lpstr>
      <vt:lpstr>1_Office Theme</vt:lpstr>
      <vt:lpstr>2_Office Theme</vt:lpstr>
      <vt:lpstr>Computer Graphics Game Object Model</vt:lpstr>
      <vt:lpstr>Transformations in graphics engines</vt:lpstr>
      <vt:lpstr>The virtual world and game objects</vt:lpstr>
      <vt:lpstr>Anatomy of a game object</vt:lpstr>
      <vt:lpstr>Classes (components)</vt:lpstr>
      <vt:lpstr>Shader</vt:lpstr>
      <vt:lpstr>Program</vt:lpstr>
      <vt:lpstr>Geometry</vt:lpstr>
      <vt:lpstr>Mesh</vt:lpstr>
      <vt:lpstr>Material</vt:lpstr>
      <vt:lpstr>What is a material, then?</vt:lpstr>
      <vt:lpstr>Uniforms, textures in material</vt:lpstr>
      <vt:lpstr>Uniforms not in the material?</vt:lpstr>
      <vt:lpstr>Per-material and non-per-material uniforms</vt:lpstr>
      <vt:lpstr>Component reuse</vt:lpstr>
      <vt:lpstr>Uniforms and components</vt:lpstr>
      <vt:lpstr>Shader reflection</vt:lpstr>
      <vt:lpstr>Uniforms and components</vt:lpstr>
      <vt:lpstr>Uniforms and components</vt:lpstr>
      <vt:lpstr>The Composite design pattern</vt:lpstr>
      <vt:lpstr>The other kind of leaf component: ProgramReflection</vt:lpstr>
      <vt:lpstr>Another ProgramReflection operation: populate UniformProviders with variables</vt:lpstr>
      <vt:lpstr>Creating variables for uniforms</vt:lpstr>
      <vt:lpstr>Gathering uniforms</vt:lpstr>
      <vt:lpstr>ProgramReflection# gatherUniforms</vt:lpstr>
      <vt:lpstr>Program class</vt:lpstr>
      <vt:lpstr>Material class</vt:lpstr>
      <vt:lpstr>How to use materials?</vt:lpstr>
      <vt:lpstr>Task: use Material</vt:lpstr>
      <vt:lpstr>Mesh class: simple, but hold the place for something grand</vt:lpstr>
      <vt:lpstr>Mesh now is simple, with potential for later</vt:lpstr>
      <vt:lpstr>Task: use Mesh</vt:lpstr>
      <vt:lpstr>GameObject concept</vt:lpstr>
      <vt:lpstr>GameObject class</vt:lpstr>
      <vt:lpstr>GameObject class with delegated property</vt:lpstr>
      <vt:lpstr>GameObject#update</vt:lpstr>
      <vt:lpstr>Task: use GameObject</vt:lpstr>
      <vt:lpstr>Animation</vt:lpstr>
      <vt:lpstr>GameObject::move</vt:lpstr>
      <vt:lpstr>What about uniforms in Scene? (e.g. time)</vt:lpstr>
      <vt:lpstr>Scene.js </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354</cp:revision>
  <dcterms:created xsi:type="dcterms:W3CDTF">2014-12-27T20:04:49Z</dcterms:created>
  <dcterms:modified xsi:type="dcterms:W3CDTF">2021-02-25T19:02:36Z</dcterms:modified>
</cp:coreProperties>
</file>