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 id="5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75" d="100"/>
          <a:sy n="75" d="100"/>
        </p:scale>
        <p:origin x="1980" y="13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2020-03-03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smtClean="0"/>
          </a:p>
          <a:p>
            <a:r>
              <a:rPr lang="en-US" altLang="en-US" dirty="0" smtClean="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Recall that the virtual world contains model instances in different poses. The model transformation computes the world space coordinates of a model vertex for an object in a certain pose.</a:t>
            </a:r>
          </a:p>
          <a:p>
            <a:endParaRPr lang="en-US" altLang="en-US" smtClean="0"/>
          </a:p>
          <a:p>
            <a:r>
              <a:rPr lang="en-US" altLang="en-US" smtClean="0"/>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We can see this computation to move the model from its original reference position and orientation to its proper world pose. The transformation can be constructed a rotation for the orientation, and a translation for the position.</a:t>
            </a:r>
          </a:p>
          <a:p>
            <a:endParaRPr lang="en-US" altLang="en-US" smtClean="0"/>
          </a:p>
          <a:p>
            <a:r>
              <a:rPr lang="en-US" altLang="en-US" smtClean="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are placing the object in the virtual</a:t>
            </a:r>
            <a:r>
              <a:rPr lang="en-US" baseline="0" dirty="0" smtClean="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smtClean="0"/>
          </a:p>
          <a:p>
            <a:r>
              <a:rPr lang="en-US" baseline="0" dirty="0" smtClean="0"/>
              <a:t>As scaling and rotation are </a:t>
            </a:r>
            <a:r>
              <a:rPr lang="en-US" baseline="0" dirty="0" err="1" smtClean="0"/>
              <a:t>wrt</a:t>
            </a:r>
            <a:r>
              <a:rPr lang="en-US" baseline="0" dirty="0" smtClean="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smtClean="0"/>
          </a:p>
          <a:p>
            <a:r>
              <a:rPr lang="en-US" altLang="en-US" dirty="0" smtClean="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smtClean="0"/>
          </a:p>
          <a:p>
            <a:r>
              <a:rPr lang="en-US" altLang="en-US" dirty="0" smtClean="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2020-03-03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smtClean="0">
                <a:solidFill>
                  <a:schemeClr val="accent1">
                    <a:lumMod val="75000"/>
                  </a:schemeClr>
                </a:solidFill>
                <a:latin typeface="Xolonium" pitchFamily="50" charset="0"/>
                <a:ea typeface="+mj-ea"/>
                <a:cs typeface="+mj-cs"/>
              </a:rPr>
              <a:t>GrafGeo</a:t>
            </a:r>
            <a:r>
              <a:rPr lang="hu-HU" sz="2400" kern="1200" dirty="0" smtClean="0">
                <a:solidFill>
                  <a:schemeClr val="accent1">
                    <a:lumMod val="75000"/>
                  </a:schemeClr>
                </a:solidFill>
                <a:latin typeface="Xolonium" pitchFamily="50" charset="0"/>
                <a:ea typeface="+mj-ea"/>
                <a:cs typeface="+mj-cs"/>
              </a:rPr>
              <a:t> </a:t>
            </a:r>
            <a:r>
              <a:rPr lang="en-US" sz="2400" kern="1200" dirty="0" smtClean="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smtClean="0">
                <a:solidFill>
                  <a:schemeClr val="accent1">
                    <a:lumMod val="75000"/>
                  </a:schemeClr>
                </a:solidFill>
                <a:latin typeface="Xolonium" pitchFamily="50" charset="0"/>
                <a:ea typeface="+mj-ea"/>
                <a:cs typeface="+mj-cs"/>
              </a:rPr>
              <a:t>BME</a:t>
            </a:r>
            <a:r>
              <a:rPr lang="hu-HU" sz="2400" kern="1200" baseline="0" dirty="0" smtClean="0">
                <a:solidFill>
                  <a:schemeClr val="accent1">
                    <a:lumMod val="75000"/>
                  </a:schemeClr>
                </a:solidFill>
                <a:latin typeface="Xolonium" pitchFamily="50" charset="0"/>
                <a:ea typeface="+mj-ea"/>
                <a:cs typeface="+mj-cs"/>
              </a:rPr>
              <a:t> IIT CG </a:t>
            </a:r>
            <a:endParaRPr lang="en-US" sz="2400" kern="1200" dirty="0" smtClean="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smtClean="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smtClean="0">
                <a:solidFill>
                  <a:schemeClr val="accent1">
                    <a:lumMod val="75000"/>
                  </a:schemeClr>
                </a:solidFill>
                <a:latin typeface="Xolonium" pitchFamily="50" charset="0"/>
                <a:ea typeface="+mj-ea"/>
                <a:cs typeface="+mj-cs"/>
              </a:rPr>
              <a:t>GrafGeo</a:t>
            </a:r>
            <a:r>
              <a:rPr lang="hu-HU" sz="2400" kern="1200" dirty="0" smtClean="0">
                <a:solidFill>
                  <a:schemeClr val="accent1">
                    <a:lumMod val="75000"/>
                  </a:schemeClr>
                </a:solidFill>
                <a:latin typeface="Xolonium" pitchFamily="50" charset="0"/>
                <a:ea typeface="+mj-ea"/>
                <a:cs typeface="+mj-cs"/>
              </a:rPr>
              <a:t> </a:t>
            </a:r>
            <a:r>
              <a:rPr lang="en-US" sz="2400" kern="1200" dirty="0" smtClean="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smtClean="0">
                <a:solidFill>
                  <a:schemeClr val="accent1">
                    <a:lumMod val="75000"/>
                  </a:schemeClr>
                </a:solidFill>
                <a:latin typeface="Xolonium" pitchFamily="50" charset="0"/>
                <a:ea typeface="+mj-ea"/>
                <a:cs typeface="+mj-cs"/>
              </a:rPr>
              <a:t>BME</a:t>
            </a:r>
            <a:r>
              <a:rPr lang="hu-HU" sz="2400" kern="1200" baseline="0" dirty="0" smtClean="0">
                <a:solidFill>
                  <a:schemeClr val="accent1">
                    <a:lumMod val="75000"/>
                  </a:schemeClr>
                </a:solidFill>
                <a:latin typeface="Xolonium" pitchFamily="50" charset="0"/>
                <a:ea typeface="+mj-ea"/>
                <a:cs typeface="+mj-cs"/>
              </a:rPr>
              <a:t> IIT CG </a:t>
            </a:r>
            <a:endParaRPr lang="en-US" sz="2400" kern="1200" dirty="0" smtClean="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smtClean="0"/>
              <a:t>Mintacím szerkesztése</a:t>
            </a:r>
            <a:br>
              <a:rPr lang="hu-HU" dirty="0" smtClean="0"/>
            </a:br>
            <a:r>
              <a:rPr lang="hu-HU" dirty="0" smtClean="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smtClean="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smtClean="0">
                <a:solidFill>
                  <a:schemeClr val="accent1">
                    <a:lumMod val="75000"/>
                  </a:schemeClr>
                </a:solidFill>
                <a:latin typeface="Xolonium" pitchFamily="50" charset="0"/>
                <a:ea typeface="+mj-ea"/>
                <a:cs typeface="+mj-cs"/>
              </a:rPr>
              <a:t>GrafGeo</a:t>
            </a:r>
            <a:r>
              <a:rPr lang="hu-HU" sz="2400" kern="1200" dirty="0" smtClean="0">
                <a:solidFill>
                  <a:schemeClr val="accent1">
                    <a:lumMod val="75000"/>
                  </a:schemeClr>
                </a:solidFill>
                <a:latin typeface="Xolonium" pitchFamily="50" charset="0"/>
                <a:ea typeface="+mj-ea"/>
                <a:cs typeface="+mj-cs"/>
              </a:rPr>
              <a:t> </a:t>
            </a:r>
            <a:r>
              <a:rPr lang="en-US" sz="2400" kern="1200" dirty="0" smtClean="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smtClean="0">
                <a:solidFill>
                  <a:schemeClr val="accent1">
                    <a:lumMod val="75000"/>
                  </a:schemeClr>
                </a:solidFill>
                <a:latin typeface="Xolonium" pitchFamily="50" charset="0"/>
                <a:ea typeface="+mj-ea"/>
                <a:cs typeface="+mj-cs"/>
              </a:rPr>
              <a:t>BME</a:t>
            </a:r>
            <a:r>
              <a:rPr lang="hu-HU" sz="2400" kern="1200" baseline="0" dirty="0" smtClean="0">
                <a:solidFill>
                  <a:schemeClr val="accent1">
                    <a:lumMod val="75000"/>
                  </a:schemeClr>
                </a:solidFill>
                <a:latin typeface="Xolonium" pitchFamily="50" charset="0"/>
                <a:ea typeface="+mj-ea"/>
                <a:cs typeface="+mj-cs"/>
              </a:rPr>
              <a:t> IIT CG </a:t>
            </a:r>
            <a:endParaRPr lang="en-US" sz="2400" kern="1200" dirty="0" smtClean="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2020-03-03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2D </a:t>
            </a:r>
            <a:r>
              <a:rPr lang="en-US" dirty="0" err="1" smtClean="0"/>
              <a:t>kamera</a:t>
            </a:r>
            <a:endParaRPr lang="en-US" dirty="0"/>
          </a:p>
        </p:txBody>
      </p:sp>
      <p:sp>
        <p:nvSpPr>
          <p:cNvPr id="3" name="Subtitle 2"/>
          <p:cNvSpPr>
            <a:spLocks noGrp="1"/>
          </p:cNvSpPr>
          <p:nvPr>
            <p:ph type="subTitle" idx="1"/>
          </p:nvPr>
        </p:nvSpPr>
        <p:spPr/>
        <p:txBody>
          <a:bodyPr/>
          <a:lstStyle/>
          <a:p>
            <a:r>
              <a:rPr lang="en-US" dirty="0" err="1" smtClean="0"/>
              <a:t>Sz</a:t>
            </a:r>
            <a:r>
              <a:rPr lang="hu-HU" dirty="0" err="1" smtClean="0"/>
              <a:t>écsi</a:t>
            </a:r>
            <a:r>
              <a:rPr lang="hu-HU" dirty="0" smtClean="0"/>
              <a:t> László</a:t>
            </a:r>
            <a:endParaRPr lang="en-US" dirty="0" smtClean="0"/>
          </a:p>
          <a:p>
            <a:r>
              <a:rPr lang="en-US" dirty="0" smtClean="0"/>
              <a:t>3D </a:t>
            </a:r>
            <a:r>
              <a:rPr lang="en-US" dirty="0" err="1" smtClean="0"/>
              <a:t>Grafikus</a:t>
            </a:r>
            <a:r>
              <a:rPr lang="en-US" dirty="0" smtClean="0"/>
              <a:t> </a:t>
            </a:r>
            <a:r>
              <a:rPr lang="en-US" dirty="0" err="1" smtClean="0"/>
              <a:t>Rendszerek</a:t>
            </a:r>
            <a:endParaRPr lang="en-US" dirty="0" smtClean="0"/>
          </a:p>
          <a:p>
            <a:r>
              <a:rPr lang="hu-HU" dirty="0" smtClean="0"/>
              <a:t>5.</a:t>
            </a:r>
            <a:r>
              <a:rPr lang="en-US" dirty="0" smtClean="0"/>
              <a:t>5</a:t>
            </a:r>
            <a:r>
              <a:rPr lang="hu-HU" dirty="0" smtClean="0"/>
              <a:t> </a:t>
            </a:r>
            <a:r>
              <a:rPr lang="en-US" dirty="0" smtClean="0"/>
              <a:t>e</a:t>
            </a:r>
            <a:r>
              <a:rPr lang="hu-HU" dirty="0" err="1" smtClean="0"/>
              <a:t>lőadás</a:t>
            </a:r>
            <a:endParaRPr lang="en-US" dirty="0" smtClean="0"/>
          </a:p>
        </p:txBody>
      </p:sp>
    </p:spTree>
    <p:extLst>
      <p:ext uri="{BB962C8B-B14F-4D97-AF65-F5344CB8AC3E}">
        <p14:creationId xmlns:p14="http://schemas.microsoft.com/office/powerpoint/2010/main" val="265308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smtClean="0">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by </a:t>
            </a:r>
            <a:r>
              <a:rPr lang="en-US" dirty="0" smtClean="0">
                <a:solidFill>
                  <a:srgbClr val="000000"/>
                </a:solidFill>
                <a:ea typeface="Times New Roman" panose="02020603050405020304" pitchFamily="18" charset="0"/>
                <a:cs typeface="Times New Roman" panose="02020603050405020304" pitchFamily="18" charset="0"/>
              </a:rPr>
              <a:t>provided uniform Mat4</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smtClean="0">
                <a:latin typeface="Consolas" panose="020B0609020204030204" pitchFamily="49" charset="0"/>
                <a:cs typeface="Consolas" panose="020B0609020204030204" pitchFamily="49" charset="0"/>
              </a:rPr>
              <a:t>OrthoCamera</a:t>
            </a:r>
            <a:r>
              <a:rPr lang="en-US" sz="4000" dirty="0" smtClean="0">
                <a:latin typeface="Consolas" panose="020B0609020204030204" pitchFamily="49" charset="0"/>
                <a:cs typeface="Consolas" panose="020B0609020204030204" pitchFamily="49" charset="0"/>
              </a:rPr>
              <a:t>::</a:t>
            </a:r>
            <a:br>
              <a:rPr lang="en-US" sz="4000" dirty="0" smtClean="0">
                <a:latin typeface="Consolas" panose="020B0609020204030204" pitchFamily="49" charset="0"/>
                <a:cs typeface="Consolas" panose="020B0609020204030204" pitchFamily="49" charset="0"/>
              </a:rPr>
            </a:br>
            <a:r>
              <a:rPr lang="en-US" sz="4000" dirty="0" err="1" smtClean="0">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rotate(roll)</a:t>
            </a:r>
            <a:r>
              <a:rPr lang="en-US" dirty="0" smtClean="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rajzol</a:t>
            </a:r>
            <a:r>
              <a:rPr lang="hu-HU" dirty="0" smtClean="0"/>
              <a:t>ás kamerával</a:t>
            </a:r>
            <a:endParaRPr lang="en-US" dirty="0"/>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 camera </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smtClean="0">
                <a:solidFill>
                  <a:srgbClr val="000000"/>
                </a:solidFill>
                <a:ea typeface="Times New Roman" panose="02020603050405020304" pitchFamily="18" charset="0"/>
                <a:cs typeface="Times New Roman" panose="02020603050405020304" pitchFamily="18" charset="0"/>
              </a:rPr>
              <a:t>val</a:t>
            </a:r>
            <a:r>
              <a:rPr lang="hu-HU" dirty="0" smtClean="0">
                <a:solidFill>
                  <a:srgbClr val="000000"/>
                </a:solidFill>
                <a:ea typeface="Times New Roman" panose="02020603050405020304" pitchFamily="18" charset="0"/>
                <a:cs typeface="Times New Roman" panose="02020603050405020304" pitchFamily="18" charset="0"/>
              </a:rPr>
              <a:t> camera </a:t>
            </a:r>
            <a:r>
              <a:rPr lang="en-US" dirty="0" smtClean="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OrthoCamera</a:t>
            </a:r>
            <a:r>
              <a:rPr lang="en-US" dirty="0" smtClean="0">
                <a:solidFill>
                  <a:srgbClr val="000000"/>
                </a:solidFill>
                <a:ea typeface="Times New Roman" panose="02020603050405020304" pitchFamily="18" charset="0"/>
                <a:cs typeface="Times New Roman" panose="02020603050405020304" pitchFamily="18" charset="0"/>
              </a:rPr>
              <a:t>(*</a:t>
            </a:r>
            <a:r>
              <a:rPr lang="en-US" dirty="0" err="1" smtClean="0">
                <a:solidFill>
                  <a:srgbClr val="000000"/>
                </a:solidFill>
                <a:ea typeface="Times New Roman" panose="02020603050405020304" pitchFamily="18" charset="0"/>
                <a:cs typeface="Times New Roman" panose="02020603050405020304" pitchFamily="18" charset="0"/>
              </a:rPr>
              <a:t>Program.all</a:t>
            </a:r>
            <a:r>
              <a:rPr lang="en-US" dirty="0" smtClean="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latin typeface="Consolas" panose="020B0609020204030204" pitchFamily="49" charset="0"/>
                <a:cs typeface="Consolas" panose="020B0609020204030204" pitchFamily="49" charset="0"/>
              </a:rPr>
              <a:t>Scene</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rPr>
              <a:t>class </a:t>
            </a:r>
            <a:r>
              <a:rPr lang="en-US" sz="2800" dirty="0">
                <a:solidFill>
                  <a:srgbClr val="000000"/>
                </a:solidFill>
                <a:ea typeface="Times New Roman" panose="02020603050405020304" pitchFamily="18" charset="0"/>
              </a:rPr>
              <a:t>Scene (</a:t>
            </a: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rPr>
              <a:t>  </a:t>
            </a:r>
            <a:r>
              <a:rPr lang="en-US" sz="2800" dirty="0" err="1">
                <a:solidFill>
                  <a:srgbClr val="C70040"/>
                </a:solidFill>
                <a:ea typeface="Times New Roman" panose="02020603050405020304" pitchFamily="18" charset="0"/>
              </a:rPr>
              <a:t>val</a:t>
            </a:r>
            <a:r>
              <a:rPr lang="en-US" sz="2800" dirty="0">
                <a:solidFill>
                  <a:srgbClr val="C70040"/>
                </a:solidFill>
                <a:ea typeface="Times New Roman" panose="02020603050405020304" pitchFamily="18" charset="0"/>
              </a:rPr>
              <a:t> </a:t>
            </a:r>
            <a:r>
              <a:rPr lang="en-US" sz="2800" i="1" dirty="0" err="1">
                <a:solidFill>
                  <a:srgbClr val="CB6500"/>
                </a:solidFill>
                <a:ea typeface="Times New Roman" panose="02020603050405020304" pitchFamily="18" charset="0"/>
              </a:rPr>
              <a:t>gl</a:t>
            </a:r>
            <a:r>
              <a:rPr lang="en-US" sz="2800" i="1" dirty="0">
                <a:solidFill>
                  <a:srgbClr val="CB6500"/>
                </a:solidFill>
                <a:ea typeface="Times New Roman" panose="02020603050405020304" pitchFamily="18" charset="0"/>
              </a:rPr>
              <a:t> </a:t>
            </a:r>
            <a:r>
              <a:rPr lang="en-US" sz="2800" dirty="0">
                <a:solidFill>
                  <a:srgbClr val="C70040"/>
                </a:solidFill>
                <a:ea typeface="Times New Roman" panose="02020603050405020304" pitchFamily="18" charset="0"/>
              </a:rPr>
              <a:t>: </a:t>
            </a:r>
            <a:r>
              <a:rPr lang="en-US" sz="2800" dirty="0">
                <a:solidFill>
                  <a:srgbClr val="000000"/>
                </a:solidFill>
                <a:ea typeface="Times New Roman" panose="02020603050405020304" pitchFamily="18" charset="0"/>
              </a:rPr>
              <a:t>WebGL2RenderingContext) </a:t>
            </a:r>
            <a:r>
              <a:rPr lang="en-US" sz="2800" dirty="0" smtClean="0">
                <a:solidFill>
                  <a:srgbClr val="C70040"/>
                </a:solidFill>
                <a:ea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i="1" dirty="0">
                <a:solidFill>
                  <a:srgbClr val="C70040"/>
                </a:solidFill>
                <a:ea typeface="Times New Roman" panose="02020603050405020304" pitchFamily="18" charset="0"/>
              </a:rPr>
              <a:t> </a:t>
            </a:r>
            <a:r>
              <a:rPr lang="en-US" sz="2800" i="1" dirty="0" smtClean="0">
                <a:solidFill>
                  <a:srgbClr val="C70040"/>
                </a:solidFill>
                <a:ea typeface="Times New Roman" panose="02020603050405020304" pitchFamily="18" charset="0"/>
              </a:rPr>
              <a:t>                 </a:t>
            </a:r>
            <a:r>
              <a:rPr lang="en-US" sz="2800" i="1" dirty="0" err="1" smtClean="0">
                <a:solidFill>
                  <a:srgbClr val="427E00"/>
                </a:solidFill>
                <a:ea typeface="Times New Roman" panose="02020603050405020304" pitchFamily="18" charset="0"/>
              </a:rPr>
              <a:t>UniformProvider</a:t>
            </a:r>
            <a:r>
              <a:rPr lang="en-US" sz="2800" dirty="0">
                <a:solidFill>
                  <a:srgbClr val="000000"/>
                </a:solidFill>
                <a:ea typeface="Times New Roman" panose="02020603050405020304" pitchFamily="18" charset="0"/>
              </a:rPr>
              <a:t>(</a:t>
            </a:r>
            <a:r>
              <a:rPr lang="en-US" sz="2800" dirty="0">
                <a:solidFill>
                  <a:srgbClr val="8F8634"/>
                </a:solidFill>
                <a:ea typeface="Times New Roman" panose="02020603050405020304" pitchFamily="18" charset="0"/>
              </a:rPr>
              <a:t>"scene"</a:t>
            </a:r>
            <a:r>
              <a:rPr lang="en-US" sz="2800" dirty="0">
                <a:solidFill>
                  <a:srgbClr val="000000"/>
                </a:solidFill>
                <a:ea typeface="Times New Roman" panose="02020603050405020304" pitchFamily="18" charset="0"/>
              </a:rPr>
              <a:t>){</a:t>
            </a:r>
            <a:endParaRPr lang="en-US" sz="2800" dirty="0">
              <a:ea typeface="Calibri" panose="020F0502020204030204" pitchFamily="34" charset="0"/>
            </a:endParaRPr>
          </a:p>
          <a:p>
            <a:pPr>
              <a:lnSpc>
                <a:spcPct val="107000"/>
              </a:lnSpc>
              <a:spcAft>
                <a:spcPts val="800"/>
              </a:spcAft>
            </a:pPr>
            <a:endParaRPr lang="en-US" sz="2800" dirty="0" smtClean="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rPr>
              <a:t>addComponentsAndGatherUniforms</a:t>
            </a:r>
            <a:r>
              <a:rPr lang="en-US" sz="2800" dirty="0">
                <a:solidFill>
                  <a:srgbClr val="000000"/>
                </a:solidFill>
                <a:ea typeface="Times New Roman" panose="02020603050405020304" pitchFamily="18" charset="0"/>
              </a:rPr>
              <a:t>(</a:t>
            </a:r>
            <a:r>
              <a:rPr lang="en-US" sz="2800" dirty="0">
                <a:solidFill>
                  <a:srgbClr val="C70040"/>
                </a:solidFill>
                <a:ea typeface="Times New Roman" panose="02020603050405020304" pitchFamily="18" charset="0"/>
              </a:rPr>
              <a:t>*</a:t>
            </a:r>
            <a:r>
              <a:rPr lang="en-US" sz="2800" dirty="0" err="1">
                <a:solidFill>
                  <a:srgbClr val="000000"/>
                </a:solidFill>
                <a:ea typeface="Times New Roman" panose="02020603050405020304" pitchFamily="18" charset="0"/>
              </a:rPr>
              <a:t>Program</a:t>
            </a:r>
            <a:r>
              <a:rPr lang="en-US" sz="2800" dirty="0" err="1">
                <a:solidFill>
                  <a:srgbClr val="C70040"/>
                </a:solidFill>
                <a:ea typeface="Times New Roman" panose="02020603050405020304" pitchFamily="18" charset="0"/>
              </a:rPr>
              <a:t>.</a:t>
            </a:r>
            <a:r>
              <a:rPr lang="en-US" sz="2800" dirty="0" err="1">
                <a:solidFill>
                  <a:srgbClr val="000000"/>
                </a:solidFill>
                <a:ea typeface="Times New Roman" panose="02020603050405020304" pitchFamily="18" charset="0"/>
              </a:rPr>
              <a:t>all</a:t>
            </a:r>
            <a:r>
              <a:rPr lang="en-US" sz="2800" dirty="0" smtClean="0">
                <a:solidFill>
                  <a:srgbClr val="000000"/>
                </a:solidFill>
                <a:ea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solidFill>
                <a:srgbClr val="000000"/>
              </a:solidFill>
              <a:effectLst/>
              <a:ea typeface="Calibri" panose="020F0502020204030204" pitchFamily="34"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cs typeface="Times New Roman" panose="02020603050405020304" pitchFamily="18" charset="0"/>
              </a:rPr>
              <a:t>gameObjects</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forEach</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it</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draw</a:t>
            </a:r>
            <a:r>
              <a:rPr lang="en-US" sz="2800" dirty="0">
                <a:solidFill>
                  <a:srgbClr val="000000"/>
                </a:solidFill>
                <a:ea typeface="Times New Roman" panose="02020603050405020304" pitchFamily="18" charset="0"/>
                <a:cs typeface="Times New Roman" panose="02020603050405020304" pitchFamily="18" charset="0"/>
              </a:rPr>
              <a:t>(</a:t>
            </a:r>
            <a:r>
              <a:rPr lang="hu-HU" sz="2800" dirty="0">
                <a:solidFill>
                  <a:srgbClr val="000000"/>
                </a:solidFill>
                <a:ea typeface="Times New Roman" panose="02020603050405020304" pitchFamily="18" charset="0"/>
                <a:cs typeface="Times New Roman" panose="02020603050405020304" pitchFamily="18" charset="0"/>
              </a:rPr>
              <a:t> </a:t>
            </a:r>
            <a:r>
              <a:rPr lang="en-US" sz="2800" dirty="0" smtClean="0">
                <a:solidFill>
                  <a:srgbClr val="000000"/>
                </a:solidFill>
                <a:ea typeface="Times New Roman" panose="02020603050405020304" pitchFamily="18" charset="0"/>
                <a:cs typeface="Times New Roman" panose="02020603050405020304" pitchFamily="18" charset="0"/>
              </a:rPr>
              <a:t>this, </a:t>
            </a:r>
            <a:r>
              <a:rPr lang="hu-HU" sz="2800" dirty="0" smtClean="0">
                <a:solidFill>
                  <a:srgbClr val="000000"/>
                </a:solidFill>
                <a:ea typeface="Times New Roman" panose="02020603050405020304" pitchFamily="18" charset="0"/>
                <a:cs typeface="Times New Roman" panose="02020603050405020304" pitchFamily="18" charset="0"/>
              </a:rPr>
              <a:t>camera </a:t>
            </a:r>
            <a:r>
              <a:rPr lang="en-US" sz="2800" dirty="0">
                <a:solidFill>
                  <a:srgbClr val="000000"/>
                </a:solidFill>
                <a:ea typeface="Times New Roman" panose="02020603050405020304" pitchFamily="18" charset="0"/>
                <a:cs typeface="Times New Roman" panose="02020603050405020304" pitchFamily="18" charset="0"/>
              </a:rPr>
              <a:t>) }</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effectLst/>
              <a:ea typeface="Calibri" panose="020F0502020204030204" pitchFamily="34" charset="0"/>
            </a:endParaRPr>
          </a:p>
        </p:txBody>
      </p:sp>
    </p:spTree>
    <p:extLst>
      <p:ext uri="{BB962C8B-B14F-4D97-AF65-F5344CB8AC3E}">
        <p14:creationId xmlns:p14="http://schemas.microsoft.com/office/powerpoint/2010/main" val="1391061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Transformation pipeline</a:t>
            </a:r>
            <a:endParaRPr lang="en-US" dirty="0"/>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(static interpretation)</a:t>
            </a:r>
            <a:endParaRPr lang="en-US" dirty="0"/>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(dynamic interpretation)</a:t>
            </a:r>
            <a:endParaRPr lang="en-US" dirty="0"/>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Constructing a model transformation</a:t>
            </a:r>
            <a:endParaRPr lang="en-US" dirty="0"/>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Constructing a model transformation</a:t>
            </a:r>
            <a:endParaRPr lang="en-US" dirty="0"/>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b="1" dirty="0">
                <a:latin typeface="Courier New" panose="02070309020205020404" pitchFamily="49" charset="0"/>
                <a:cs typeface="Courier New" panose="02070309020205020404" pitchFamily="49" charset="0"/>
              </a:rPr>
              <a:t>new 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endParaRPr lang="en-US" sz="2400" dirty="0">
              <a:latin typeface="Whipsmart" panose="020B0502030203050204" pitchFamily="34" charset="0"/>
            </a:endParaRP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smtClean="0"/>
              <a:t>View transformation</a:t>
            </a:r>
            <a:r>
              <a:rPr lang="en-US" dirty="0" smtClean="0"/>
              <a:t> – 2D camera, </a:t>
            </a:r>
            <a:r>
              <a:rPr lang="en-US" dirty="0" err="1" smtClean="0"/>
              <a:t>OrthoCamera</a:t>
            </a:r>
            <a:endParaRPr lang="en-US" dirty="0"/>
          </a:p>
        </p:txBody>
      </p:sp>
      <p:sp>
        <p:nvSpPr>
          <p:cNvPr id="17" name="Content Placeholder 16"/>
          <p:cNvSpPr>
            <a:spLocks noGrp="1"/>
          </p:cNvSpPr>
          <p:nvPr>
            <p:ph idx="1"/>
          </p:nvPr>
        </p:nvSpPr>
        <p:spPr/>
        <p:txBody>
          <a:bodyPr/>
          <a:lstStyle/>
          <a:p>
            <a:r>
              <a:rPr lang="hu-HU" dirty="0"/>
              <a:t>Where does </a:t>
            </a:r>
            <a:r>
              <a:rPr lang="hu-HU" dirty="0" smtClean="0"/>
              <a:t>this</a:t>
            </a:r>
            <a:r>
              <a:rPr lang="en-US" dirty="0" smtClean="0"/>
              <a:t> vertex</a:t>
            </a:r>
            <a:r>
              <a:rPr lang="hu-HU" dirty="0" smtClean="0"/>
              <a:t> </a:t>
            </a:r>
            <a:r>
              <a:rPr lang="hu-HU" dirty="0"/>
              <a:t>go on the screen</a:t>
            </a:r>
            <a:r>
              <a:rPr lang="hu-HU" dirty="0" smtClean="0"/>
              <a:t>?</a:t>
            </a:r>
          </a:p>
          <a:p>
            <a:pPr marL="342900" lvl="1" indent="0">
              <a:buNone/>
            </a:pPr>
            <a:r>
              <a:rPr lang="hu-HU" dirty="0" smtClean="0"/>
              <a:t>also</a:t>
            </a:r>
            <a:r>
              <a:rPr lang="en-US" dirty="0" smtClean="0"/>
              <a:t>:</a:t>
            </a:r>
          </a:p>
          <a:p>
            <a:r>
              <a:rPr lang="en-US" dirty="0" smtClean="0"/>
              <a:t>What do I do with everything in the world, to get this part in particular on my screen?</a:t>
            </a:r>
            <a:endParaRPr lang="en-US" dirty="0"/>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endParaRPr lang="en-US" sz="1350" dirty="0">
              <a:latin typeface="Whipsmart" panose="020B0502030203050204" pitchFamily="34" charset="0"/>
            </a:endParaRP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5486</TotalTime>
  <Words>839</Words>
  <Application>Microsoft Office PowerPoint</Application>
  <PresentationFormat>On-screen Show (4:3)</PresentationFormat>
  <Paragraphs>105</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Corbel</vt:lpstr>
      <vt:lpstr>Courier New</vt:lpstr>
      <vt:lpstr>Times New Roman</vt:lpstr>
      <vt:lpstr>Whipsmart</vt:lpstr>
      <vt:lpstr>Xolonium</vt:lpstr>
      <vt:lpstr>1_Office Theme</vt:lpstr>
      <vt:lpstr>2D kamera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rajzolás kamerával</vt:lpstr>
      <vt:lpstr>Scene</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176</cp:revision>
  <dcterms:created xsi:type="dcterms:W3CDTF">2017-01-23T15:49:11Z</dcterms:created>
  <dcterms:modified xsi:type="dcterms:W3CDTF">2020-03-03T02:01:24Z</dcterms:modified>
</cp:coreProperties>
</file>