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62"/>
  </p:notesMasterIdLst>
  <p:sldIdLst>
    <p:sldId id="256" r:id="rId2"/>
    <p:sldId id="501" r:id="rId3"/>
    <p:sldId id="502" r:id="rId4"/>
    <p:sldId id="552" r:id="rId5"/>
    <p:sldId id="503" r:id="rId6"/>
    <p:sldId id="505" r:id="rId7"/>
    <p:sldId id="506" r:id="rId8"/>
    <p:sldId id="541" r:id="rId9"/>
    <p:sldId id="542" r:id="rId10"/>
    <p:sldId id="568" r:id="rId11"/>
    <p:sldId id="569" r:id="rId12"/>
    <p:sldId id="545" r:id="rId13"/>
    <p:sldId id="509" r:id="rId14"/>
    <p:sldId id="504" r:id="rId15"/>
    <p:sldId id="510" r:id="rId16"/>
    <p:sldId id="511" r:id="rId17"/>
    <p:sldId id="512" r:id="rId18"/>
    <p:sldId id="513" r:id="rId19"/>
    <p:sldId id="514" r:id="rId20"/>
    <p:sldId id="515" r:id="rId21"/>
    <p:sldId id="570" r:id="rId22"/>
    <p:sldId id="571" r:id="rId23"/>
    <p:sldId id="572" r:id="rId24"/>
    <p:sldId id="562" r:id="rId25"/>
    <p:sldId id="561" r:id="rId26"/>
    <p:sldId id="563" r:id="rId27"/>
    <p:sldId id="564" r:id="rId28"/>
    <p:sldId id="567" r:id="rId29"/>
    <p:sldId id="565" r:id="rId30"/>
    <p:sldId id="566" r:id="rId31"/>
    <p:sldId id="520" r:id="rId32"/>
    <p:sldId id="521" r:id="rId33"/>
    <p:sldId id="522" r:id="rId34"/>
    <p:sldId id="523" r:id="rId35"/>
    <p:sldId id="524" r:id="rId36"/>
    <p:sldId id="527" r:id="rId37"/>
    <p:sldId id="528" r:id="rId38"/>
    <p:sldId id="546" r:id="rId39"/>
    <p:sldId id="529" r:id="rId40"/>
    <p:sldId id="530" r:id="rId41"/>
    <p:sldId id="531" r:id="rId42"/>
    <p:sldId id="532" r:id="rId43"/>
    <p:sldId id="533" r:id="rId44"/>
    <p:sldId id="534" r:id="rId45"/>
    <p:sldId id="535" r:id="rId46"/>
    <p:sldId id="536" r:id="rId47"/>
    <p:sldId id="537" r:id="rId48"/>
    <p:sldId id="538" r:id="rId49"/>
    <p:sldId id="539" r:id="rId50"/>
    <p:sldId id="540" r:id="rId51"/>
    <p:sldId id="547" r:id="rId52"/>
    <p:sldId id="548" r:id="rId53"/>
    <p:sldId id="549" r:id="rId54"/>
    <p:sldId id="551" r:id="rId55"/>
    <p:sldId id="555" r:id="rId56"/>
    <p:sldId id="556" r:id="rId57"/>
    <p:sldId id="557" r:id="rId58"/>
    <p:sldId id="558" r:id="rId59"/>
    <p:sldId id="559" r:id="rId60"/>
    <p:sldId id="560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4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53498-0D27-4BA1-B64E-F3F0DF81F6FC}" type="datetimeFigureOut">
              <a:rPr lang="en-US" smtClean="0"/>
              <a:t>2020-03-21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EACB1-31E9-4803-B2A0-303E5209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4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The position of the spaceship is animated by physical animation. Suppose that we have already computed the total force acting on the spaceship in a control operation. According to Newton’s second law, the acceleration is the force divided by mass m of the spaceship. As the acceleration is the derivative of the velocity, in small time step </a:t>
            </a:r>
            <a:r>
              <a:rPr lang="en-US" altLang="en-US" dirty="0" err="1" smtClean="0"/>
              <a:t>dt</a:t>
            </a:r>
            <a:r>
              <a:rPr lang="en-US" altLang="en-US" dirty="0" smtClean="0"/>
              <a:t>, the velocity changes by acceleration * </a:t>
            </a:r>
            <a:r>
              <a:rPr lang="en-US" altLang="en-US" dirty="0" err="1" smtClean="0"/>
              <a:t>dt</a:t>
            </a:r>
            <a:r>
              <a:rPr lang="en-US" altLang="en-US" dirty="0" smtClean="0"/>
              <a:t>. Similarly, as the velocity is the derivative of the position, the position  is modified with the velocity * </a:t>
            </a:r>
            <a:r>
              <a:rPr lang="en-US" altLang="en-US" dirty="0" err="1" smtClean="0"/>
              <a:t>dt</a:t>
            </a:r>
            <a:r>
              <a:rPr lang="en-US" altLang="en-US" dirty="0" smtClean="0"/>
              <a:t>.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In fact, this is a numerical solution of the differential equation of the motion. This method is called </a:t>
            </a:r>
            <a:r>
              <a:rPr lang="en-US" altLang="en-US" b="1" dirty="0" smtClean="0"/>
              <a:t>forward Euler integration</a:t>
            </a:r>
            <a:r>
              <a:rPr lang="en-US" alt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FCFD-A81E-4F03-9EE9-AF679686BD1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6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The position of the spaceship is animated by physical animation. Suppose that we have already computed the total force acting on the spaceship in a control operation. According to Newton’s second law, the acceleration is the force divided by mass m of the spaceship. As the acceleration is the derivative of the velocity, in small time step </a:t>
            </a:r>
            <a:r>
              <a:rPr lang="en-US" altLang="en-US" dirty="0" err="1" smtClean="0"/>
              <a:t>dt</a:t>
            </a:r>
            <a:r>
              <a:rPr lang="en-US" altLang="en-US" dirty="0" smtClean="0"/>
              <a:t>, the velocity changes by acceleration * </a:t>
            </a:r>
            <a:r>
              <a:rPr lang="en-US" altLang="en-US" dirty="0" err="1" smtClean="0"/>
              <a:t>dt</a:t>
            </a:r>
            <a:r>
              <a:rPr lang="en-US" altLang="en-US" dirty="0" smtClean="0"/>
              <a:t>. Similarly, as the velocity is the derivative of the position, the position  is modified with the velocity * </a:t>
            </a:r>
            <a:r>
              <a:rPr lang="en-US" altLang="en-US" dirty="0" err="1" smtClean="0"/>
              <a:t>dt</a:t>
            </a:r>
            <a:r>
              <a:rPr lang="en-US" altLang="en-US" dirty="0" smtClean="0"/>
              <a:t>.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In fact, this is a numerical solution of the differential equation of the motion. This method is called </a:t>
            </a:r>
            <a:r>
              <a:rPr lang="en-US" altLang="en-US" b="1" dirty="0" smtClean="0"/>
              <a:t>forward Euler integration</a:t>
            </a:r>
            <a:r>
              <a:rPr lang="en-US" alt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FCFD-A81E-4F03-9EE9-AF679686BD1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79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1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6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224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305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2020-03-21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43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gysoros cím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26" name="Szövegdoboz 25"/>
          <p:cNvSpPr txBox="1"/>
          <p:nvPr userDrawn="1"/>
        </p:nvSpPr>
        <p:spPr>
          <a:xfrm>
            <a:off x="1" y="6453336"/>
            <a:ext cx="6156175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l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 err="1" smtClean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GrafGeo</a:t>
            </a:r>
            <a:r>
              <a:rPr lang="hu-HU" sz="2400" kern="1200" dirty="0" smtClean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</a:t>
            </a:r>
            <a:r>
              <a:rPr lang="en-US" sz="2400" kern="1200" dirty="0" smtClean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VII</a:t>
            </a:r>
          </a:p>
        </p:txBody>
      </p:sp>
      <p:grpSp>
        <p:nvGrpSpPr>
          <p:cNvPr id="27" name="Csoportba foglalás 10"/>
          <p:cNvGrpSpPr/>
          <p:nvPr userDrawn="1"/>
        </p:nvGrpSpPr>
        <p:grpSpPr>
          <a:xfrm>
            <a:off x="8388424" y="6400306"/>
            <a:ext cx="650658" cy="629094"/>
            <a:chOff x="6229201" y="459440"/>
            <a:chExt cx="1730778" cy="1673416"/>
          </a:xfrm>
          <a:solidFill>
            <a:schemeClr val="accent1">
              <a:lumMod val="75000"/>
            </a:schemeClr>
          </a:solidFill>
        </p:grpSpPr>
        <p:sp>
          <p:nvSpPr>
            <p:cNvPr id="28" name="Kör 27"/>
            <p:cNvSpPr/>
            <p:nvPr/>
          </p:nvSpPr>
          <p:spPr>
            <a:xfrm>
              <a:off x="6300192" y="764704"/>
              <a:ext cx="1440160" cy="1368152"/>
            </a:xfrm>
            <a:prstGeom prst="pie">
              <a:avLst>
                <a:gd name="adj1" fmla="val 10796073"/>
                <a:gd name="adj2" fmla="val 215917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Ellipszis 28"/>
            <p:cNvSpPr/>
            <p:nvPr/>
          </p:nvSpPr>
          <p:spPr>
            <a:xfrm>
              <a:off x="6516216" y="105273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Ellipszis 29"/>
            <p:cNvSpPr/>
            <p:nvPr/>
          </p:nvSpPr>
          <p:spPr>
            <a:xfrm>
              <a:off x="6229201" y="130425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Ellipszis 30"/>
            <p:cNvSpPr/>
            <p:nvPr/>
          </p:nvSpPr>
          <p:spPr>
            <a:xfrm>
              <a:off x="7668344" y="1302891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Villám 31"/>
            <p:cNvSpPr/>
            <p:nvPr/>
          </p:nvSpPr>
          <p:spPr>
            <a:xfrm rot="15366093">
              <a:off x="7086446" y="5768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Villám 32"/>
            <p:cNvSpPr/>
            <p:nvPr/>
          </p:nvSpPr>
          <p:spPr>
            <a:xfrm rot="15948394">
              <a:off x="7231703" y="73638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Villám 33"/>
            <p:cNvSpPr/>
            <p:nvPr/>
          </p:nvSpPr>
          <p:spPr>
            <a:xfrm rot="16928035">
              <a:off x="7347911" y="8816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Villám 34"/>
            <p:cNvSpPr/>
            <p:nvPr/>
          </p:nvSpPr>
          <p:spPr>
            <a:xfrm rot="13427125">
              <a:off x="6695044" y="484405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Villám 35"/>
            <p:cNvSpPr/>
            <p:nvPr/>
          </p:nvSpPr>
          <p:spPr>
            <a:xfrm rot="14722392">
              <a:off x="6883654" y="49544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Villám 36"/>
            <p:cNvSpPr/>
            <p:nvPr/>
          </p:nvSpPr>
          <p:spPr>
            <a:xfrm rot="12118189">
              <a:off x="6490894" y="495246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Szövegdoboz 37"/>
          <p:cNvSpPr txBox="1"/>
          <p:nvPr userDrawn="1"/>
        </p:nvSpPr>
        <p:spPr>
          <a:xfrm>
            <a:off x="6084168" y="6453336"/>
            <a:ext cx="230425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ctr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 smtClean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BME</a:t>
            </a:r>
            <a:r>
              <a:rPr lang="hu-HU" sz="2400" kern="1200" baseline="0" dirty="0" smtClean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IIT CG </a:t>
            </a:r>
            <a:endParaRPr lang="en-US" sz="2400" kern="1200" dirty="0" smtClean="0">
              <a:solidFill>
                <a:schemeClr val="accent1">
                  <a:lumMod val="75000"/>
                </a:schemeClr>
              </a:solidFill>
              <a:latin typeface="Xolonium" pitchFamily="50" charset="0"/>
              <a:ea typeface="+mj-ea"/>
              <a:cs typeface="+mj-cs"/>
            </a:endParaRPr>
          </a:p>
        </p:txBody>
      </p:sp>
      <p:sp>
        <p:nvSpPr>
          <p:cNvPr id="39" name="Cím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8229600" cy="72008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>
                    <a:lumMod val="75000"/>
                  </a:schemeClr>
                </a:solidFill>
                <a:latin typeface="Xolonium" pitchFamily="50" charset="0"/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40" name="Ív 39"/>
          <p:cNvSpPr/>
          <p:nvPr userDrawn="1"/>
        </p:nvSpPr>
        <p:spPr>
          <a:xfrm rot="10800000">
            <a:off x="323528" y="-27384"/>
            <a:ext cx="720080" cy="720081"/>
          </a:xfrm>
          <a:prstGeom prst="arc">
            <a:avLst>
              <a:gd name="adj1" fmla="val 15975139"/>
              <a:gd name="adj2" fmla="val 0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FF"/>
              </a:solidFill>
            </a:endParaRPr>
          </a:p>
        </p:txBody>
      </p:sp>
      <p:cxnSp>
        <p:nvCxnSpPr>
          <p:cNvPr id="41" name="Egyenes összekötő 40"/>
          <p:cNvCxnSpPr/>
          <p:nvPr userDrawn="1"/>
        </p:nvCxnSpPr>
        <p:spPr>
          <a:xfrm>
            <a:off x="683568" y="692696"/>
            <a:ext cx="813690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006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ímszavak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zövegdoboz 22"/>
          <p:cNvSpPr txBox="1"/>
          <p:nvPr userDrawn="1"/>
        </p:nvSpPr>
        <p:spPr>
          <a:xfrm>
            <a:off x="1" y="6453336"/>
            <a:ext cx="6156175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l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 err="1" smtClean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GrafGeo</a:t>
            </a:r>
            <a:r>
              <a:rPr lang="hu-HU" sz="2400" kern="1200" dirty="0" smtClean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</a:t>
            </a:r>
            <a:r>
              <a:rPr lang="en-US" sz="2400" kern="1200" dirty="0" smtClean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VII</a:t>
            </a:r>
          </a:p>
        </p:txBody>
      </p:sp>
      <p:grpSp>
        <p:nvGrpSpPr>
          <p:cNvPr id="2" name="Csoportba foglalás 10"/>
          <p:cNvGrpSpPr/>
          <p:nvPr userDrawn="1"/>
        </p:nvGrpSpPr>
        <p:grpSpPr>
          <a:xfrm>
            <a:off x="8388424" y="6400306"/>
            <a:ext cx="650658" cy="629094"/>
            <a:chOff x="6229201" y="459440"/>
            <a:chExt cx="1730778" cy="1673416"/>
          </a:xfrm>
          <a:solidFill>
            <a:schemeClr val="accent1">
              <a:lumMod val="75000"/>
            </a:schemeClr>
          </a:solidFill>
        </p:grpSpPr>
        <p:sp>
          <p:nvSpPr>
            <p:cNvPr id="26" name="Kör 25"/>
            <p:cNvSpPr/>
            <p:nvPr/>
          </p:nvSpPr>
          <p:spPr>
            <a:xfrm>
              <a:off x="6300192" y="764704"/>
              <a:ext cx="1440160" cy="1368152"/>
            </a:xfrm>
            <a:prstGeom prst="pie">
              <a:avLst>
                <a:gd name="adj1" fmla="val 10796073"/>
                <a:gd name="adj2" fmla="val 215917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Ellipszis 37"/>
            <p:cNvSpPr/>
            <p:nvPr/>
          </p:nvSpPr>
          <p:spPr>
            <a:xfrm>
              <a:off x="6516216" y="105273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Ellipszis 38"/>
            <p:cNvSpPr/>
            <p:nvPr/>
          </p:nvSpPr>
          <p:spPr>
            <a:xfrm>
              <a:off x="6229201" y="130425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Ellipszis 39"/>
            <p:cNvSpPr/>
            <p:nvPr/>
          </p:nvSpPr>
          <p:spPr>
            <a:xfrm>
              <a:off x="7668344" y="1302891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Villám 40"/>
            <p:cNvSpPr/>
            <p:nvPr/>
          </p:nvSpPr>
          <p:spPr>
            <a:xfrm rot="15366093">
              <a:off x="7086446" y="5768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Villám 41"/>
            <p:cNvSpPr/>
            <p:nvPr/>
          </p:nvSpPr>
          <p:spPr>
            <a:xfrm rot="15948394">
              <a:off x="7231703" y="73638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Villám 42"/>
            <p:cNvSpPr/>
            <p:nvPr/>
          </p:nvSpPr>
          <p:spPr>
            <a:xfrm rot="16928035">
              <a:off x="7347911" y="8816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Villám 43"/>
            <p:cNvSpPr/>
            <p:nvPr/>
          </p:nvSpPr>
          <p:spPr>
            <a:xfrm rot="13427125">
              <a:off x="6695044" y="484405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Villám 44"/>
            <p:cNvSpPr/>
            <p:nvPr/>
          </p:nvSpPr>
          <p:spPr>
            <a:xfrm rot="14722392">
              <a:off x="6883654" y="49544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Villám 45"/>
            <p:cNvSpPr/>
            <p:nvPr/>
          </p:nvSpPr>
          <p:spPr>
            <a:xfrm rot="12118189">
              <a:off x="6490894" y="495246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Szövegdoboz 46"/>
          <p:cNvSpPr txBox="1"/>
          <p:nvPr userDrawn="1"/>
        </p:nvSpPr>
        <p:spPr>
          <a:xfrm>
            <a:off x="6084168" y="6453336"/>
            <a:ext cx="230425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ctr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 smtClean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BME</a:t>
            </a:r>
            <a:r>
              <a:rPr lang="hu-HU" sz="2400" kern="1200" baseline="0" dirty="0" smtClean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IIT CG </a:t>
            </a:r>
            <a:endParaRPr lang="en-US" sz="2400" kern="1200" dirty="0" smtClean="0">
              <a:solidFill>
                <a:schemeClr val="accent1">
                  <a:lumMod val="75000"/>
                </a:schemeClr>
              </a:solidFill>
              <a:latin typeface="Xolonium" pitchFamily="50" charset="0"/>
              <a:ea typeface="+mj-ea"/>
              <a:cs typeface="+mj-cs"/>
            </a:endParaRPr>
          </a:p>
        </p:txBody>
      </p:sp>
      <p:sp>
        <p:nvSpPr>
          <p:cNvPr id="48" name="Cím 1"/>
          <p:cNvSpPr>
            <a:spLocks noGrp="1"/>
          </p:cNvSpPr>
          <p:nvPr>
            <p:ph type="title" hasCustomPrompt="1"/>
          </p:nvPr>
        </p:nvSpPr>
        <p:spPr>
          <a:xfrm>
            <a:off x="539552" y="-27384"/>
            <a:ext cx="8229600" cy="1296144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accent1">
                    <a:lumMod val="75000"/>
                  </a:schemeClr>
                </a:solidFill>
                <a:latin typeface="Xolonium" pitchFamily="50" charset="0"/>
              </a:defRPr>
            </a:lvl1pPr>
          </a:lstStyle>
          <a:p>
            <a:r>
              <a:rPr lang="hu-HU" dirty="0" smtClean="0"/>
              <a:t>Mintacím szerkesztése</a:t>
            </a:r>
            <a:br>
              <a:rPr lang="hu-HU" dirty="0" smtClean="0"/>
            </a:br>
            <a:r>
              <a:rPr lang="hu-HU" dirty="0" smtClean="0"/>
              <a:t>csak ha két soros</a:t>
            </a:r>
            <a:endParaRPr lang="en-US" dirty="0"/>
          </a:p>
        </p:txBody>
      </p:sp>
      <p:sp>
        <p:nvSpPr>
          <p:cNvPr id="49" name="Ív 48"/>
          <p:cNvSpPr/>
          <p:nvPr userDrawn="1"/>
        </p:nvSpPr>
        <p:spPr>
          <a:xfrm rot="10800000">
            <a:off x="323528" y="548680"/>
            <a:ext cx="720080" cy="720081"/>
          </a:xfrm>
          <a:prstGeom prst="arc">
            <a:avLst>
              <a:gd name="adj1" fmla="val 15805939"/>
              <a:gd name="adj2" fmla="val 0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FF"/>
              </a:solidFill>
            </a:endParaRPr>
          </a:p>
        </p:txBody>
      </p:sp>
      <p:cxnSp>
        <p:nvCxnSpPr>
          <p:cNvPr id="50" name="Egyenes összekötő 49"/>
          <p:cNvCxnSpPr/>
          <p:nvPr userDrawn="1"/>
        </p:nvCxnSpPr>
        <p:spPr>
          <a:xfrm>
            <a:off x="683568" y="1268760"/>
            <a:ext cx="806489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72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8229600" cy="72008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>
                    <a:lumMod val="75000"/>
                  </a:schemeClr>
                </a:solidFill>
                <a:latin typeface="Xolonium" pitchFamily="50" charset="0"/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9" name="Szövegdoboz 8"/>
          <p:cNvSpPr txBox="1"/>
          <p:nvPr userDrawn="1"/>
        </p:nvSpPr>
        <p:spPr>
          <a:xfrm>
            <a:off x="1" y="6453336"/>
            <a:ext cx="6156175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l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 err="1" smtClean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GrafGeo</a:t>
            </a:r>
            <a:r>
              <a:rPr lang="hu-HU" sz="2400" kern="1200" dirty="0" smtClean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</a:t>
            </a:r>
            <a:r>
              <a:rPr lang="en-US" sz="2400" kern="1200" dirty="0" smtClean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VII</a:t>
            </a:r>
          </a:p>
        </p:txBody>
      </p:sp>
      <p:grpSp>
        <p:nvGrpSpPr>
          <p:cNvPr id="3" name="Csoportba foglalás 10"/>
          <p:cNvGrpSpPr/>
          <p:nvPr userDrawn="1"/>
        </p:nvGrpSpPr>
        <p:grpSpPr>
          <a:xfrm>
            <a:off x="8388424" y="6400306"/>
            <a:ext cx="650658" cy="629094"/>
            <a:chOff x="6229201" y="459440"/>
            <a:chExt cx="1730778" cy="1673416"/>
          </a:xfrm>
          <a:solidFill>
            <a:schemeClr val="accent1">
              <a:lumMod val="75000"/>
            </a:schemeClr>
          </a:solidFill>
        </p:grpSpPr>
        <p:sp>
          <p:nvSpPr>
            <p:cNvPr id="14" name="Kör 13"/>
            <p:cNvSpPr/>
            <p:nvPr/>
          </p:nvSpPr>
          <p:spPr>
            <a:xfrm>
              <a:off x="6300192" y="764704"/>
              <a:ext cx="1440160" cy="1368152"/>
            </a:xfrm>
            <a:prstGeom prst="pie">
              <a:avLst>
                <a:gd name="adj1" fmla="val 10796073"/>
                <a:gd name="adj2" fmla="val 215917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Ellipszis 15"/>
            <p:cNvSpPr/>
            <p:nvPr/>
          </p:nvSpPr>
          <p:spPr>
            <a:xfrm>
              <a:off x="6516216" y="105273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Ellipszis 16"/>
            <p:cNvSpPr/>
            <p:nvPr/>
          </p:nvSpPr>
          <p:spPr>
            <a:xfrm>
              <a:off x="6229201" y="130425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Ellipszis 17"/>
            <p:cNvSpPr/>
            <p:nvPr/>
          </p:nvSpPr>
          <p:spPr>
            <a:xfrm>
              <a:off x="7668344" y="1302891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Villám 18"/>
            <p:cNvSpPr/>
            <p:nvPr/>
          </p:nvSpPr>
          <p:spPr>
            <a:xfrm rot="15366093">
              <a:off x="7086446" y="5768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Villám 19"/>
            <p:cNvSpPr/>
            <p:nvPr/>
          </p:nvSpPr>
          <p:spPr>
            <a:xfrm rot="15948394">
              <a:off x="7231703" y="73638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Villám 20"/>
            <p:cNvSpPr/>
            <p:nvPr/>
          </p:nvSpPr>
          <p:spPr>
            <a:xfrm rot="16928035">
              <a:off x="7347911" y="8816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Villám 21"/>
            <p:cNvSpPr/>
            <p:nvPr/>
          </p:nvSpPr>
          <p:spPr>
            <a:xfrm rot="13427125">
              <a:off x="6695044" y="484405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Villám 22"/>
            <p:cNvSpPr/>
            <p:nvPr/>
          </p:nvSpPr>
          <p:spPr>
            <a:xfrm rot="14722392">
              <a:off x="6883654" y="49544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Villám 23"/>
            <p:cNvSpPr/>
            <p:nvPr/>
          </p:nvSpPr>
          <p:spPr>
            <a:xfrm rot="12118189">
              <a:off x="6490894" y="495246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Szövegdoboz 24"/>
          <p:cNvSpPr txBox="1"/>
          <p:nvPr userDrawn="1"/>
        </p:nvSpPr>
        <p:spPr>
          <a:xfrm>
            <a:off x="6084168" y="6453336"/>
            <a:ext cx="230425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ctr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 smtClean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BME</a:t>
            </a:r>
            <a:r>
              <a:rPr lang="hu-HU" sz="2400" kern="1200" baseline="0" dirty="0" smtClean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IIT CG </a:t>
            </a:r>
            <a:endParaRPr lang="en-US" sz="2400" kern="1200" dirty="0" smtClean="0">
              <a:solidFill>
                <a:schemeClr val="accent1">
                  <a:lumMod val="75000"/>
                </a:schemeClr>
              </a:solidFill>
              <a:latin typeface="Xolonium" pitchFamily="50" charset="0"/>
              <a:ea typeface="+mj-ea"/>
              <a:cs typeface="+mj-cs"/>
            </a:endParaRPr>
          </a:p>
        </p:txBody>
      </p:sp>
      <p:sp>
        <p:nvSpPr>
          <p:cNvPr id="38" name="Ív 37"/>
          <p:cNvSpPr/>
          <p:nvPr userDrawn="1"/>
        </p:nvSpPr>
        <p:spPr>
          <a:xfrm rot="10800000">
            <a:off x="323528" y="-27384"/>
            <a:ext cx="720080" cy="720081"/>
          </a:xfrm>
          <a:prstGeom prst="arc">
            <a:avLst>
              <a:gd name="adj1" fmla="val 15812261"/>
              <a:gd name="adj2" fmla="val 0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FF"/>
              </a:solidFill>
            </a:endParaRPr>
          </a:p>
        </p:txBody>
      </p:sp>
      <p:cxnSp>
        <p:nvCxnSpPr>
          <p:cNvPr id="39" name="Egyenes összekötő 38"/>
          <p:cNvCxnSpPr/>
          <p:nvPr userDrawn="1"/>
        </p:nvCxnSpPr>
        <p:spPr>
          <a:xfrm>
            <a:off x="683568" y="692696"/>
            <a:ext cx="806489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77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2020-03-21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5" r:id="rId4"/>
    <p:sldLayoutId id="2147483673" r:id="rId5"/>
    <p:sldLayoutId id="2147483674" r:id="rId6"/>
    <p:sldLayoutId id="2147483676" r:id="rId7"/>
    <p:sldLayoutId id="2147483677" r:id="rId8"/>
    <p:sldLayoutId id="214748367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5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Fizikai szimuláció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Sz</a:t>
            </a:r>
            <a:r>
              <a:rPr lang="hu-HU" dirty="0" err="1" smtClean="0"/>
              <a:t>écsi</a:t>
            </a:r>
            <a:r>
              <a:rPr lang="hu-HU" dirty="0" smtClean="0"/>
              <a:t> László</a:t>
            </a:r>
            <a:endParaRPr lang="en-US" dirty="0" smtClean="0"/>
          </a:p>
          <a:p>
            <a:r>
              <a:rPr lang="en-US" dirty="0" smtClean="0"/>
              <a:t>3D </a:t>
            </a:r>
            <a:r>
              <a:rPr lang="en-US" dirty="0" err="1" smtClean="0"/>
              <a:t>Grafikus</a:t>
            </a:r>
            <a:r>
              <a:rPr lang="en-US" dirty="0" smtClean="0"/>
              <a:t> </a:t>
            </a:r>
            <a:r>
              <a:rPr lang="en-US" dirty="0" err="1" smtClean="0"/>
              <a:t>Rendszerek</a:t>
            </a:r>
            <a:endParaRPr lang="en-US" dirty="0" smtClean="0"/>
          </a:p>
          <a:p>
            <a:r>
              <a:rPr lang="hu-HU" dirty="0" smtClean="0"/>
              <a:t>6. </a:t>
            </a:r>
            <a:r>
              <a:rPr lang="en-US" dirty="0" smtClean="0"/>
              <a:t>e</a:t>
            </a:r>
            <a:r>
              <a:rPr lang="hu-HU" dirty="0" err="1" smtClean="0"/>
              <a:t>lőadás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30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Légellenállás sebességből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dirty="0" smtClean="0"/>
              <a:t>álljon meg erőhatás hiányában</a:t>
            </a:r>
            <a:endParaRPr lang="en-US" dirty="0" smtClean="0"/>
          </a:p>
          <a:p>
            <a:r>
              <a:rPr lang="hu-HU" dirty="0" smtClean="0"/>
              <a:t>energiaveszteség</a:t>
            </a:r>
            <a:endParaRPr lang="en-US" dirty="0" smtClean="0"/>
          </a:p>
          <a:p>
            <a:r>
              <a:rPr lang="hu-HU" dirty="0" smtClean="0"/>
              <a:t>lamináris ellenállás</a:t>
            </a:r>
            <a:endParaRPr lang="en-US" dirty="0" smtClean="0"/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-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 c   </a:t>
            </a:r>
            <a:r>
              <a:rPr lang="en-US" dirty="0" smtClean="0"/>
              <a:t>← </a:t>
            </a:r>
            <a:r>
              <a:rPr lang="hu-HU" dirty="0" smtClean="0"/>
              <a:t>ellenállási tényező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i="1" dirty="0" smtClean="0">
                <a:latin typeface="Times New Roman" panose="02020603050405020304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dirty="0" smtClean="0">
                <a:latin typeface="Times New Roman" panose="02020603050405020304" pitchFamily="18" charset="0"/>
                <a:cs typeface="Times New Roman" pitchFamily="18" charset="0"/>
              </a:rPr>
              <a:t> -v c/m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anose="02020603050405020304" pitchFamily="18" charset="0"/>
                <a:cs typeface="Times New Roman" pitchFamily="18" charset="0"/>
              </a:rPr>
              <a:t>d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-v c/m</a:t>
            </a: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	v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/m</a:t>
            </a:r>
          </a:p>
          <a:p>
            <a:pPr>
              <a:buNone/>
            </a:pP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</a:rPr>
              <a:t>t+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c/m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/m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= e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c/m</a:t>
            </a: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	e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-c/m </a:t>
            </a:r>
            <a:r>
              <a:rPr lang="hu-HU" dirty="0" smtClean="0"/>
              <a:t>az energiaveszteség aránya másodpercenként</a:t>
            </a:r>
            <a:endParaRPr lang="en-US" dirty="0" smtClean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615543" y="3892149"/>
            <a:ext cx="4002208" cy="1171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dirty="0" err="1" smtClean="0">
                <a:latin typeface="Courier New" pitchFamily="49" charset="0"/>
                <a:cs typeface="Courier New" pitchFamily="49" charset="0"/>
              </a:rPr>
              <a:t>velocity</a:t>
            </a:r>
            <a:r>
              <a:rPr lang="en-US" altLang="en-US" sz="2100" dirty="0" smtClean="0">
                <a:latin typeface="Courier New" pitchFamily="49" charset="0"/>
                <a:cs typeface="Courier New" pitchFamily="49" charset="0"/>
              </a:rPr>
              <a:t> *= </a:t>
            </a:r>
            <a:endParaRPr lang="en-US" alt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hu-HU" altLang="en-US" sz="2100" dirty="0" err="1" smtClean="0">
                <a:latin typeface="Courier New" pitchFamily="49" charset="0"/>
                <a:cs typeface="Courier New" pitchFamily="49" charset="0"/>
              </a:rPr>
              <a:t>ath</a:t>
            </a:r>
            <a:r>
              <a:rPr lang="hu-HU" altLang="en-US" sz="21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en-US" sz="2100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(-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altLang="en-US" sz="2100" dirty="0" smtClean="0">
                <a:latin typeface="Courier New" pitchFamily="49" charset="0"/>
                <a:cs typeface="Courier New" pitchFamily="49" charset="0"/>
              </a:rPr>
              <a:t>c/m)</a:t>
            </a:r>
            <a:endParaRPr lang="hu-HU" altLang="en-US" sz="2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Légellenállás lendületből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dirty="0" smtClean="0"/>
              <a:t>álljon meg lassan erőhatás hiányában</a:t>
            </a:r>
            <a:endParaRPr lang="en-US" dirty="0" smtClean="0"/>
          </a:p>
          <a:p>
            <a:r>
              <a:rPr lang="hu-HU" dirty="0" smtClean="0"/>
              <a:t>energiaveszteség</a:t>
            </a:r>
            <a:endParaRPr lang="en-US" dirty="0" smtClean="0"/>
          </a:p>
          <a:p>
            <a:r>
              <a:rPr lang="hu-HU" dirty="0" smtClean="0"/>
              <a:t>lamináris ellenállás</a:t>
            </a:r>
            <a:endParaRPr lang="en-US" dirty="0" smtClean="0"/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-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 c   </a:t>
            </a:r>
            <a:r>
              <a:rPr lang="en-US" dirty="0" smtClean="0"/>
              <a:t>← </a:t>
            </a:r>
            <a:r>
              <a:rPr lang="hu-HU" dirty="0" smtClean="0"/>
              <a:t>ellenállási tényező</a:t>
            </a:r>
            <a:endParaRPr lang="en-US" dirty="0" smtClean="0"/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anose="02020603050405020304" pitchFamily="18" charset="0"/>
                <a:cs typeface="Times New Roman" pitchFamily="18" charset="0"/>
              </a:rPr>
              <a:t>d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 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-p/m c</a:t>
            </a: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	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/m</a:t>
            </a:r>
          </a:p>
          <a:p>
            <a:pPr>
              <a:buNone/>
            </a:pP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</a:rPr>
              <a:t>t+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c/m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/m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= e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c/m</a:t>
            </a: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		e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-c/m </a:t>
            </a:r>
            <a:r>
              <a:rPr lang="hu-HU" dirty="0" smtClean="0"/>
              <a:t>a lendületveszteség aránya másodpercenként</a:t>
            </a:r>
            <a:endParaRPr lang="en-US" dirty="0" smtClean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5231386" y="3957464"/>
            <a:ext cx="3694900" cy="1171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100" dirty="0" smtClean="0">
                <a:latin typeface="Courier New" pitchFamily="49" charset="0"/>
                <a:cs typeface="Courier New" pitchFamily="49" charset="0"/>
              </a:rPr>
              <a:t>momentum *=</a:t>
            </a:r>
            <a:endParaRPr lang="en-US" alt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100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hu-HU" altLang="en-US" sz="2100" dirty="0" err="1" smtClean="0">
                <a:latin typeface="Courier New" pitchFamily="49" charset="0"/>
                <a:cs typeface="Courier New" pitchFamily="49" charset="0"/>
              </a:rPr>
              <a:t>ath</a:t>
            </a:r>
            <a:r>
              <a:rPr lang="hu-HU" altLang="en-US" sz="21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en-US" sz="2100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(-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altLang="en-US" sz="2100" dirty="0" smtClean="0">
                <a:latin typeface="Courier New" pitchFamily="49" charset="0"/>
                <a:cs typeface="Courier New" pitchFamily="49" charset="0"/>
              </a:rPr>
              <a:t>c/m)</a:t>
            </a:r>
            <a:endParaRPr lang="hu-HU" altLang="en-US" sz="2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Fizikailag</a:t>
            </a:r>
            <a:r>
              <a:rPr lang="en-US" dirty="0" smtClean="0"/>
              <a:t> </a:t>
            </a:r>
            <a:r>
              <a:rPr lang="en-US" dirty="0" err="1" smtClean="0"/>
              <a:t>korrekt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hu-HU" dirty="0" err="1" smtClean="0"/>
              <a:t>rányíthatatlan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orientáció és sebesség függetlenek</a:t>
            </a:r>
            <a:endParaRPr lang="en-US" dirty="0" smtClean="0"/>
          </a:p>
          <a:p>
            <a:pPr lvl="1"/>
            <a:r>
              <a:rPr lang="hu-HU" dirty="0" smtClean="0"/>
              <a:t>fizikai megoldás: irányfüggő csillapítás</a:t>
            </a:r>
            <a:endParaRPr lang="en-US" dirty="0" smtClean="0"/>
          </a:p>
          <a:p>
            <a:pPr lvl="2"/>
            <a:r>
              <a:rPr lang="hu-HU" dirty="0" smtClean="0"/>
              <a:t>válasszuk szét a sebességkomponenseket </a:t>
            </a:r>
            <a:r>
              <a:rPr lang="en-US" dirty="0" smtClean="0"/>
              <a:t>(</a:t>
            </a:r>
            <a:r>
              <a:rPr lang="hu-HU" dirty="0" smtClean="0"/>
              <a:t>pl. előre, oldalra</a:t>
            </a:r>
            <a:r>
              <a:rPr lang="en-US" dirty="0" smtClean="0"/>
              <a:t>) </a:t>
            </a:r>
            <a:r>
              <a:rPr lang="hu-HU" dirty="0" smtClean="0">
                <a:solidFill>
                  <a:srgbClr val="FF0000"/>
                </a:solidFill>
              </a:rPr>
              <a:t>skalárszorzat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</a:p>
          <a:p>
            <a:pPr lvl="2"/>
            <a:r>
              <a:rPr lang="hu-HU" dirty="0" smtClean="0"/>
              <a:t>különböző csillapítások (légellenállások) a komponensekre</a:t>
            </a:r>
            <a:endParaRPr lang="en-US" dirty="0" smtClean="0"/>
          </a:p>
          <a:p>
            <a:pPr lvl="2"/>
            <a:r>
              <a:rPr lang="hu-HU" dirty="0" smtClean="0"/>
              <a:t>adjuk a csillapított komponenseket össze vissza</a:t>
            </a: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87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test tárolt jellemzői eddig</a:t>
            </a:r>
            <a:endParaRPr lang="en-US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</a:t>
            </a:r>
            <a:r>
              <a:rPr lang="en-US" dirty="0" err="1"/>
              <a:t>poz</a:t>
            </a:r>
            <a:r>
              <a:rPr lang="hu-HU" dirty="0" err="1"/>
              <a:t>íció</a:t>
            </a:r>
            <a:endParaRPr lang="en-US" dirty="0"/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/>
              <a:t>inverz tömeg</a:t>
            </a:r>
          </a:p>
          <a:p>
            <a:r>
              <a:rPr lang="hu-H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hu-HU" dirty="0" smtClean="0"/>
              <a:t> </a:t>
            </a:r>
            <a:r>
              <a:rPr lang="hu-HU" dirty="0"/>
              <a:t>lendület</a:t>
            </a:r>
          </a:p>
          <a:p>
            <a:endParaRPr lang="hu-HU" dirty="0"/>
          </a:p>
          <a:p>
            <a:r>
              <a:rPr lang="hu-HU" dirty="0"/>
              <a:t>ebből a tömeg, sebesség bármikor számolható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Egy merev test fizikai jellemzői</a:t>
            </a:r>
            <a:endParaRPr lang="en-US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orient</a:t>
            </a:r>
            <a:r>
              <a:rPr lang="hu-HU" dirty="0" err="1"/>
              <a:t>áció</a:t>
            </a:r>
            <a:r>
              <a:rPr lang="hu-HU" dirty="0"/>
              <a:t>	</a:t>
            </a:r>
            <a:r>
              <a:rPr lang="en-US" dirty="0"/>
              <a:t>	</a:t>
            </a:r>
            <a:r>
              <a:rPr lang="hu-HU" dirty="0">
                <a:solidFill>
                  <a:schemeClr val="hlink"/>
                </a:solidFill>
              </a:rPr>
              <a:t>forgatás</a:t>
            </a:r>
            <a:r>
              <a:rPr lang="hu-HU" dirty="0"/>
              <a:t> </a:t>
            </a:r>
            <a:r>
              <a:rPr lang="en-US" dirty="0"/>
              <a:t>[</a:t>
            </a:r>
            <a:r>
              <a:rPr lang="en-US" dirty="0" err="1"/>
              <a:t>fordulat</a:t>
            </a:r>
            <a:r>
              <a:rPr lang="en-US" dirty="0"/>
              <a:t>]</a:t>
            </a:r>
          </a:p>
          <a:p>
            <a:pPr lvl="1">
              <a:buFont typeface="Arial" charset="0"/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hu-H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/>
              <a:t>sz</a:t>
            </a:r>
            <a:r>
              <a:rPr lang="hu-HU" dirty="0" err="1"/>
              <a:t>ögsebesség</a:t>
            </a:r>
            <a:r>
              <a:rPr lang="hu-HU" dirty="0"/>
              <a:t>	3D vektor </a:t>
            </a:r>
            <a:r>
              <a:rPr lang="en-US" dirty="0"/>
              <a:t>[</a:t>
            </a:r>
            <a:r>
              <a:rPr lang="en-US" dirty="0" err="1"/>
              <a:t>fordulat</a:t>
            </a:r>
            <a:r>
              <a:rPr lang="en-US" dirty="0"/>
              <a:t> / s]</a:t>
            </a:r>
            <a:endParaRPr lang="hu-HU" dirty="0"/>
          </a:p>
          <a:p>
            <a:pPr lvl="1">
              <a:buFont typeface="Arial" charset="0"/>
              <a:buNone/>
            </a:pPr>
            <a:r>
              <a:rPr lang="en-US" dirty="0">
                <a:latin typeface="Symbol" pitchFamily="18" charset="2"/>
              </a:rPr>
              <a:t>w</a:t>
            </a:r>
            <a:endParaRPr lang="hu-HU" dirty="0">
              <a:latin typeface="Symbol" pitchFamily="18" charset="2"/>
            </a:endParaRPr>
          </a:p>
          <a:p>
            <a:r>
              <a:rPr lang="en-US" dirty="0"/>
              <a:t>t</a:t>
            </a:r>
            <a:r>
              <a:rPr lang="hu-HU" dirty="0"/>
              <a:t>ehetetlenségi nyomaték	</a:t>
            </a:r>
            <a:r>
              <a:rPr lang="en-US" dirty="0" err="1"/>
              <a:t>skal</a:t>
            </a:r>
            <a:r>
              <a:rPr lang="hu-HU" dirty="0"/>
              <a:t>ár </a:t>
            </a:r>
            <a:r>
              <a:rPr lang="en-US" dirty="0"/>
              <a:t>[</a:t>
            </a:r>
            <a:r>
              <a:rPr lang="hu-HU" dirty="0"/>
              <a:t>kg</a:t>
            </a:r>
            <a:r>
              <a:rPr lang="en-US" dirty="0"/>
              <a:t> m</a:t>
            </a:r>
            <a:r>
              <a:rPr lang="en-US" baseline="30000" dirty="0"/>
              <a:t>2</a:t>
            </a:r>
            <a:r>
              <a:rPr lang="en-US" dirty="0"/>
              <a:t>]</a:t>
            </a:r>
            <a:endParaRPr lang="hu-HU" dirty="0"/>
          </a:p>
          <a:p>
            <a:pPr lvl="1">
              <a:buFont typeface="Arial" charset="0"/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(mass moment of inertia, angular mass)</a:t>
            </a:r>
          </a:p>
          <a:p>
            <a:r>
              <a:rPr lang="en-US" dirty="0" err="1">
                <a:solidFill>
                  <a:schemeClr val="hlink"/>
                </a:solidFill>
              </a:rPr>
              <a:t>perd</a:t>
            </a:r>
            <a:r>
              <a:rPr lang="hu-HU" dirty="0">
                <a:solidFill>
                  <a:schemeClr val="hlink"/>
                </a:solidFill>
              </a:rPr>
              <a:t>ület			</a:t>
            </a:r>
            <a:r>
              <a:rPr lang="en-US" dirty="0">
                <a:solidFill>
                  <a:schemeClr val="hlink"/>
                </a:solidFill>
              </a:rPr>
              <a:t>3D </a:t>
            </a:r>
            <a:r>
              <a:rPr lang="en-US" dirty="0" err="1">
                <a:solidFill>
                  <a:schemeClr val="hlink"/>
                </a:solidFill>
              </a:rPr>
              <a:t>vektor</a:t>
            </a:r>
            <a:r>
              <a:rPr lang="en-US" dirty="0">
                <a:solidFill>
                  <a:schemeClr val="hlink"/>
                </a:solidFill>
              </a:rPr>
              <a:t> [</a:t>
            </a:r>
            <a:r>
              <a:rPr lang="en-US" dirty="0" err="1">
                <a:solidFill>
                  <a:schemeClr val="hlink"/>
                </a:solidFill>
              </a:rPr>
              <a:t>Nms</a:t>
            </a:r>
            <a:r>
              <a:rPr lang="en-US" dirty="0">
                <a:solidFill>
                  <a:schemeClr val="hlink"/>
                </a:solidFill>
              </a:rPr>
              <a:t>]</a:t>
            </a:r>
            <a:endParaRPr lang="hu-HU" dirty="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hu-HU" dirty="0">
                <a:solidFill>
                  <a:schemeClr val="hlink"/>
                </a:solidFill>
              </a:rPr>
              <a:t>	</a:t>
            </a:r>
            <a:r>
              <a:rPr lang="hu-HU" i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i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22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Analógiák forgásra</a:t>
            </a:r>
            <a:endParaRPr 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dirty="0"/>
              <a:t> erő  </a:t>
            </a:r>
            <a:r>
              <a:rPr lang="hu-HU" dirty="0">
                <a:cs typeface="Arial" charset="0"/>
              </a:rPr>
              <a:t>→  </a:t>
            </a:r>
            <a:r>
              <a:rPr lang="hu-HU" dirty="0">
                <a:latin typeface="Symbol" pitchFamily="18" charset="2"/>
                <a:cs typeface="Arial" charset="0"/>
              </a:rPr>
              <a:t>t </a:t>
            </a:r>
            <a:r>
              <a:rPr lang="hu-HU" dirty="0">
                <a:cs typeface="Arial" charset="0"/>
              </a:rPr>
              <a:t>forgatónyomaték</a:t>
            </a:r>
          </a:p>
          <a:p>
            <a:pPr lvl="2"/>
            <a:r>
              <a:rPr lang="hu-HU" dirty="0">
                <a:cs typeface="Arial" charset="0"/>
              </a:rPr>
              <a:t>3D vektor, Nm</a:t>
            </a:r>
          </a:p>
          <a:p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hu-HU" dirty="0">
                <a:cs typeface="Arial" charset="0"/>
              </a:rPr>
              <a:t> gyorsulás	→  </a:t>
            </a:r>
            <a:r>
              <a:rPr lang="hu-HU" dirty="0">
                <a:latin typeface="Symbol" pitchFamily="18" charset="2"/>
                <a:cs typeface="Arial" charset="0"/>
              </a:rPr>
              <a:t>b </a:t>
            </a:r>
            <a:r>
              <a:rPr lang="hu-HU" dirty="0">
                <a:cs typeface="Arial" charset="0"/>
              </a:rPr>
              <a:t>szöggyorsulás</a:t>
            </a:r>
          </a:p>
          <a:p>
            <a:pPr lvl="2"/>
            <a:r>
              <a:rPr lang="hu-HU" dirty="0">
                <a:cs typeface="Arial" charset="0"/>
              </a:rPr>
              <a:t>3D vektor, 1</a:t>
            </a:r>
            <a:r>
              <a:rPr lang="en-US" dirty="0">
                <a:cs typeface="Arial" charset="0"/>
              </a:rPr>
              <a:t>/s</a:t>
            </a:r>
            <a:r>
              <a:rPr lang="en-US" baseline="30000" dirty="0">
                <a:cs typeface="Arial" charset="0"/>
              </a:rPr>
              <a:t>2</a:t>
            </a:r>
            <a:endParaRPr lang="hu-HU" dirty="0">
              <a:cs typeface="Arial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sebess</a:t>
            </a:r>
            <a:r>
              <a:rPr lang="hu-HU" dirty="0">
                <a:cs typeface="Arial" charset="0"/>
              </a:rPr>
              <a:t>ég	→  </a:t>
            </a:r>
            <a:r>
              <a:rPr lang="hu-HU" dirty="0">
                <a:latin typeface="Symbol" pitchFamily="18" charset="2"/>
                <a:cs typeface="Arial" charset="0"/>
              </a:rPr>
              <a:t>w </a:t>
            </a:r>
            <a:r>
              <a:rPr lang="hu-HU" dirty="0">
                <a:cs typeface="Arial" charset="0"/>
              </a:rPr>
              <a:t>szögsebesség</a:t>
            </a:r>
          </a:p>
          <a:p>
            <a:pPr lvl="2"/>
            <a:r>
              <a:rPr lang="hu-HU" dirty="0">
                <a:cs typeface="Arial" charset="0"/>
              </a:rPr>
              <a:t>3D vektor, 1</a:t>
            </a:r>
            <a:r>
              <a:rPr lang="en-US" dirty="0">
                <a:cs typeface="Arial" charset="0"/>
              </a:rPr>
              <a:t>/s, | </a:t>
            </a:r>
            <a:r>
              <a:rPr lang="hu-HU" dirty="0">
                <a:latin typeface="Symbol" pitchFamily="18" charset="2"/>
                <a:cs typeface="Arial" charset="0"/>
              </a:rPr>
              <a:t>w</a:t>
            </a:r>
            <a:r>
              <a:rPr lang="en-US" dirty="0">
                <a:cs typeface="Arial" charset="0"/>
              </a:rPr>
              <a:t> | = </a:t>
            </a:r>
            <a:r>
              <a:rPr lang="en-US" dirty="0" err="1">
                <a:cs typeface="Arial" charset="0"/>
              </a:rPr>
              <a:t>fordul</a:t>
            </a:r>
            <a:r>
              <a:rPr lang="hu-HU" dirty="0" err="1">
                <a:cs typeface="Arial" charset="0"/>
              </a:rPr>
              <a:t>at</a:t>
            </a:r>
            <a:r>
              <a:rPr lang="hu-HU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/ sec, </a:t>
            </a:r>
            <a:r>
              <a:rPr lang="hu-HU" dirty="0">
                <a:latin typeface="Symbol" pitchFamily="18" charset="2"/>
                <a:cs typeface="Arial" charset="0"/>
              </a:rPr>
              <a:t>w</a:t>
            </a:r>
            <a:r>
              <a:rPr lang="en-US" dirty="0">
                <a:latin typeface="Symbol" pitchFamily="18" charset="2"/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tengely</a:t>
            </a:r>
            <a:r>
              <a:rPr lang="en-US" dirty="0">
                <a:cs typeface="Arial" charset="0"/>
              </a:rPr>
              <a:t> k</a:t>
            </a:r>
            <a:r>
              <a:rPr lang="hu-HU" dirty="0">
                <a:cs typeface="Arial" charset="0"/>
              </a:rPr>
              <a:t>örül</a:t>
            </a:r>
          </a:p>
          <a:p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hu-HU" dirty="0" smtClean="0">
                <a:cs typeface="Arial" charset="0"/>
              </a:rPr>
              <a:t> </a:t>
            </a:r>
            <a:r>
              <a:rPr lang="hu-HU" dirty="0">
                <a:cs typeface="Arial" charset="0"/>
              </a:rPr>
              <a:t>lendület	→  </a:t>
            </a:r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hu-HU" dirty="0" smtClean="0">
                <a:latin typeface="Symbol" pitchFamily="18" charset="2"/>
                <a:cs typeface="Arial" charset="0"/>
              </a:rPr>
              <a:t> </a:t>
            </a:r>
            <a:r>
              <a:rPr lang="hu-HU" dirty="0" err="1">
                <a:cs typeface="Arial" charset="0"/>
              </a:rPr>
              <a:t>perdület</a:t>
            </a:r>
            <a:endParaRPr lang="hu-HU" dirty="0">
              <a:cs typeface="Arial" charset="0"/>
            </a:endParaRPr>
          </a:p>
          <a:p>
            <a:pPr lvl="2"/>
            <a:r>
              <a:rPr lang="hu-HU" dirty="0">
                <a:cs typeface="Arial" charset="0"/>
              </a:rPr>
              <a:t>3D vektor, </a:t>
            </a:r>
            <a:r>
              <a:rPr lang="en-US" dirty="0" err="1">
                <a:cs typeface="Arial" charset="0"/>
              </a:rPr>
              <a:t>Nms</a:t>
            </a:r>
            <a:r>
              <a:rPr lang="en-US" dirty="0">
                <a:cs typeface="Arial" charset="0"/>
              </a:rPr>
              <a:t> = kg m</a:t>
            </a:r>
            <a:r>
              <a:rPr lang="en-US" baseline="30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 / s</a:t>
            </a:r>
            <a:r>
              <a:rPr lang="en-US" baseline="30000" dirty="0">
                <a:cs typeface="Arial" charset="0"/>
              </a:rPr>
              <a:t>2</a:t>
            </a:r>
            <a:endParaRPr lang="hu-HU" baseline="30000" dirty="0">
              <a:cs typeface="Arial" charset="0"/>
            </a:endParaRPr>
          </a:p>
          <a:p>
            <a:endParaRPr lang="hu-HU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3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mass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forgat</a:t>
            </a:r>
            <a:r>
              <a:rPr lang="hu-HU" dirty="0" err="1"/>
              <a:t>ónyomaték</a:t>
            </a:r>
            <a:r>
              <a:rPr lang="hu-HU" dirty="0"/>
              <a:t> milyen szögsebesség-változást indukál</a:t>
            </a:r>
          </a:p>
          <a:p>
            <a:pPr lvl="1"/>
            <a:r>
              <a:rPr lang="hu-HU" dirty="0"/>
              <a:t>vektor </a:t>
            </a:r>
            <a:r>
              <a:rPr lang="hu-HU" dirty="0">
                <a:cs typeface="Arial" charset="0"/>
              </a:rPr>
              <a:t>→ </a:t>
            </a:r>
            <a:r>
              <a:rPr lang="hu-HU" dirty="0" err="1">
                <a:cs typeface="Arial" charset="0"/>
              </a:rPr>
              <a:t>vektor</a:t>
            </a:r>
            <a:endParaRPr lang="hu-HU" dirty="0">
              <a:cs typeface="Arial" charset="0"/>
            </a:endParaRPr>
          </a:p>
          <a:p>
            <a:pPr lvl="1"/>
            <a:r>
              <a:rPr lang="hu-HU" dirty="0">
                <a:cs typeface="Arial" charset="0"/>
              </a:rPr>
              <a:t>3x3 </a:t>
            </a:r>
            <a:r>
              <a:rPr lang="hu-HU" dirty="0" err="1">
                <a:cs typeface="Arial" charset="0"/>
              </a:rPr>
              <a:t>mátrixxal</a:t>
            </a:r>
            <a:r>
              <a:rPr lang="hu-HU" dirty="0">
                <a:cs typeface="Arial" charset="0"/>
              </a:rPr>
              <a:t> megadható</a:t>
            </a:r>
          </a:p>
          <a:p>
            <a:r>
              <a:rPr lang="hu-HU" dirty="0">
                <a:cs typeface="Arial" charset="0"/>
              </a:rPr>
              <a:t>vannak kitüntetett tengelyek (</a:t>
            </a:r>
            <a:r>
              <a:rPr lang="hu-HU" dirty="0" err="1">
                <a:cs typeface="Arial" charset="0"/>
              </a:rPr>
              <a:t>principal</a:t>
            </a:r>
            <a:r>
              <a:rPr lang="hu-HU" dirty="0">
                <a:cs typeface="Arial" charset="0"/>
              </a:rPr>
              <a:t> </a:t>
            </a:r>
            <a:r>
              <a:rPr lang="hu-HU" dirty="0" err="1">
                <a:cs typeface="Arial" charset="0"/>
              </a:rPr>
              <a:t>axes</a:t>
            </a:r>
            <a:r>
              <a:rPr lang="hu-HU" dirty="0">
                <a:cs typeface="Arial" charset="0"/>
              </a:rPr>
              <a:t>)</a:t>
            </a:r>
          </a:p>
          <a:p>
            <a:pPr lvl="1"/>
            <a:r>
              <a:rPr lang="hu-HU" dirty="0">
                <a:cs typeface="Arial" charset="0"/>
              </a:rPr>
              <a:t>ezek körüli forgatásra vett 3 tehetetlenségi nyomaték (</a:t>
            </a:r>
            <a:r>
              <a:rPr lang="hu-HU" dirty="0" err="1">
                <a:cs typeface="Arial" charset="0"/>
              </a:rPr>
              <a:t>diagonálmátrix</a:t>
            </a:r>
            <a:r>
              <a:rPr lang="hu-HU" dirty="0">
                <a:cs typeface="Arial" charset="0"/>
              </a:rPr>
              <a:t>)</a:t>
            </a:r>
          </a:p>
          <a:p>
            <a:pPr lvl="1"/>
            <a:r>
              <a:rPr lang="hu-HU" dirty="0">
                <a:latin typeface="Symbol" pitchFamily="18" charset="2"/>
                <a:cs typeface="Arial" charset="0"/>
              </a:rPr>
              <a:t>t</a:t>
            </a:r>
            <a:r>
              <a:rPr lang="hu-HU" dirty="0">
                <a:cs typeface="Arial" charset="0"/>
              </a:rPr>
              <a:t> 3 tengelyre </a:t>
            </a:r>
            <a:r>
              <a:rPr lang="en-US" dirty="0">
                <a:cs typeface="Arial" charset="0"/>
              </a:rPr>
              <a:t>+ 3 </a:t>
            </a:r>
            <a:r>
              <a:rPr lang="en-US" dirty="0" err="1">
                <a:cs typeface="Arial" charset="0"/>
              </a:rPr>
              <a:t>th.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nyomat</a:t>
            </a:r>
            <a:r>
              <a:rPr lang="hu-HU" dirty="0">
                <a:cs typeface="Arial" charset="0"/>
              </a:rPr>
              <a:t>ék</a:t>
            </a:r>
          </a:p>
          <a:p>
            <a:pPr lvl="1"/>
            <a:endParaRPr lang="hu-HU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0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mass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endParaRPr lang="hu-HU">
              <a:cs typeface="Arial" charset="0"/>
            </a:endParaRPr>
          </a:p>
          <a:p>
            <a:r>
              <a:rPr lang="hu-HU">
                <a:cs typeface="Arial" charset="0"/>
              </a:rPr>
              <a:t>de ha a test el van forgatva máris teljes mátrix</a:t>
            </a:r>
          </a:p>
          <a:p>
            <a:r>
              <a:rPr lang="hu-HU"/>
              <a:t>I világkoordinátában kell a szimulációhoz</a:t>
            </a:r>
          </a:p>
          <a:p>
            <a:pPr lvl="1"/>
            <a:r>
              <a:rPr lang="hu-HU"/>
              <a:t>vagy: perdületet modellkoordinátába visszük, szorzunk, szögsebességet visszavisszük világba</a:t>
            </a:r>
          </a:p>
          <a:p>
            <a:r>
              <a:rPr lang="hu-HU"/>
              <a:t>függ az elforgatástól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1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Newton forgásra</a:t>
            </a: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hu-HU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>
              <a:buFontTx/>
              <a:buNone/>
            </a:pPr>
            <a:r>
              <a:rPr lang="en-US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∫ </a:t>
            </a:r>
            <a:r>
              <a:rPr lang="en-US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 ∫ </a:t>
            </a:r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hu-H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i="1" dirty="0" err="1"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·I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hu-H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∫ </a:t>
            </a:r>
            <a:r>
              <a:rPr lang="en-US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1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Euler integrálás forgásra</a:t>
            </a:r>
            <a:endParaRPr lang="en-US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51038"/>
            <a:ext cx="8229600" cy="4525962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hu-HU" dirty="0">
                <a:latin typeface="Symbol" pitchFamily="18" charset="2"/>
              </a:rPr>
              <a:t>t</a:t>
            </a:r>
            <a:r>
              <a:rPr lang="hu-HU" dirty="0"/>
              <a:t> forgatónyomaték: </a:t>
            </a:r>
            <a:r>
              <a:rPr lang="hu-HU" dirty="0">
                <a:latin typeface="Symbol" pitchFamily="18" charset="2"/>
              </a:rPr>
              <a:t>t</a:t>
            </a:r>
            <a:r>
              <a:rPr lang="hu-HU" dirty="0"/>
              <a:t> </a:t>
            </a:r>
            <a:r>
              <a:rPr lang="en-US" dirty="0"/>
              <a:t>= (p - x) </a:t>
            </a:r>
            <a:r>
              <a:rPr lang="en-US" dirty="0">
                <a:cs typeface="Arial" charset="0"/>
              </a:rPr>
              <a:t>× F</a:t>
            </a:r>
          </a:p>
          <a:p>
            <a:pPr>
              <a:buFontTx/>
              <a:buNone/>
            </a:pPr>
            <a:r>
              <a:rPr lang="hu-HU" dirty="0" smtClean="0"/>
              <a:t>L</a:t>
            </a:r>
            <a:r>
              <a:rPr lang="en-US" dirty="0" smtClean="0"/>
              <a:t>(t </a:t>
            </a:r>
            <a:r>
              <a:rPr lang="en-US" dirty="0"/>
              <a:t>+ </a:t>
            </a:r>
            <a:r>
              <a:rPr lang="en-US" dirty="0" err="1"/>
              <a:t>dt</a:t>
            </a:r>
            <a:r>
              <a:rPr lang="en-US" dirty="0"/>
              <a:t>) = </a:t>
            </a:r>
            <a:r>
              <a:rPr lang="hu-HU" dirty="0" smtClean="0"/>
              <a:t>L</a:t>
            </a:r>
            <a:r>
              <a:rPr lang="en-US" dirty="0" smtClean="0"/>
              <a:t>(t</a:t>
            </a:r>
            <a:r>
              <a:rPr lang="en-US" dirty="0"/>
              <a:t>) + </a:t>
            </a:r>
            <a:r>
              <a:rPr lang="hu-HU" dirty="0">
                <a:latin typeface="Symbol" pitchFamily="18" charset="2"/>
              </a:rPr>
              <a:t>t</a:t>
            </a:r>
            <a:r>
              <a:rPr lang="en-US" dirty="0"/>
              <a:t>·</a:t>
            </a:r>
            <a:r>
              <a:rPr lang="en-US" dirty="0" err="1"/>
              <a:t>dt</a:t>
            </a:r>
            <a:endParaRPr lang="en-US" dirty="0"/>
          </a:p>
          <a:p>
            <a:pPr>
              <a:buFontTx/>
              <a:buNone/>
            </a:pPr>
            <a:r>
              <a:rPr lang="hu-HU" dirty="0"/>
              <a:t>szög</a:t>
            </a:r>
            <a:r>
              <a:rPr lang="en-US" dirty="0" err="1"/>
              <a:t>sebess</a:t>
            </a:r>
            <a:r>
              <a:rPr lang="hu-HU" dirty="0"/>
              <a:t>ég a </a:t>
            </a:r>
            <a:r>
              <a:rPr lang="hu-HU" dirty="0" err="1"/>
              <a:t>perdületből</a:t>
            </a:r>
            <a:r>
              <a:rPr lang="hu-HU" dirty="0"/>
              <a:t>:</a:t>
            </a:r>
            <a:endParaRPr lang="en-US" dirty="0"/>
          </a:p>
          <a:p>
            <a:pPr>
              <a:buFontTx/>
              <a:buNone/>
            </a:pPr>
            <a:r>
              <a:rPr lang="hu-HU" dirty="0">
                <a:latin typeface="Symbol" pitchFamily="18" charset="2"/>
              </a:rPr>
              <a:t>w</a:t>
            </a:r>
            <a:r>
              <a:rPr lang="en-US" dirty="0"/>
              <a:t>(t + </a:t>
            </a:r>
            <a:r>
              <a:rPr lang="en-US" dirty="0" err="1"/>
              <a:t>dt</a:t>
            </a:r>
            <a:r>
              <a:rPr lang="en-US" dirty="0"/>
              <a:t>) = </a:t>
            </a:r>
            <a:r>
              <a:rPr lang="hu-HU" dirty="0" smtClean="0"/>
              <a:t>L</a:t>
            </a:r>
            <a:r>
              <a:rPr lang="en-US" dirty="0" smtClean="0"/>
              <a:t>(t </a:t>
            </a:r>
            <a:r>
              <a:rPr lang="en-US" dirty="0"/>
              <a:t>+ </a:t>
            </a:r>
            <a:r>
              <a:rPr lang="en-US" dirty="0" err="1"/>
              <a:t>dt</a:t>
            </a:r>
            <a:r>
              <a:rPr lang="en-US" dirty="0"/>
              <a:t>) </a:t>
            </a:r>
            <a:r>
              <a:rPr lang="hu-HU" dirty="0"/>
              <a:t>R</a:t>
            </a:r>
            <a:r>
              <a:rPr lang="hu-HU" baseline="30000" dirty="0"/>
              <a:t>T</a:t>
            </a:r>
            <a:r>
              <a:rPr lang="hu-HU" dirty="0"/>
              <a:t> </a:t>
            </a:r>
            <a:r>
              <a:rPr lang="en-US" dirty="0"/>
              <a:t>I</a:t>
            </a:r>
            <a:r>
              <a:rPr lang="en-US" baseline="30000" dirty="0"/>
              <a:t>-1</a:t>
            </a:r>
            <a:r>
              <a:rPr lang="hu-HU" baseline="30000" dirty="0"/>
              <a:t> </a:t>
            </a:r>
            <a:r>
              <a:rPr lang="hu-HU" dirty="0"/>
              <a:t>R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hu-HU" dirty="0">
              <a:solidFill>
                <a:srgbClr val="FF8080"/>
              </a:solidFill>
            </a:endParaRPr>
          </a:p>
          <a:p>
            <a:pPr>
              <a:buFontTx/>
              <a:buNone/>
            </a:pPr>
            <a:endParaRPr lang="hu-HU" dirty="0">
              <a:solidFill>
                <a:srgbClr val="FF8080"/>
              </a:solidFill>
            </a:endParaRPr>
          </a:p>
          <a:p>
            <a:pPr>
              <a:buFontTx/>
              <a:buNone/>
            </a:pPr>
            <a:endParaRPr lang="hu-HU" dirty="0" smtClean="0">
              <a:solidFill>
                <a:srgbClr val="FF8080"/>
              </a:solidFill>
            </a:endParaRPr>
          </a:p>
          <a:p>
            <a:pPr>
              <a:buFontTx/>
              <a:buNone/>
            </a:pPr>
            <a:r>
              <a:rPr lang="hu-HU" dirty="0" smtClean="0">
                <a:solidFill>
                  <a:srgbClr val="FF8080"/>
                </a:solidFill>
              </a:rPr>
              <a:t>q</a:t>
            </a:r>
            <a:r>
              <a:rPr lang="en-US" dirty="0">
                <a:solidFill>
                  <a:srgbClr val="FF8080"/>
                </a:solidFill>
              </a:rPr>
              <a:t>(</a:t>
            </a:r>
            <a:r>
              <a:rPr lang="en-US" dirty="0" err="1">
                <a:solidFill>
                  <a:srgbClr val="FF8080"/>
                </a:solidFill>
              </a:rPr>
              <a:t>t+dt</a:t>
            </a:r>
            <a:r>
              <a:rPr lang="en-US" dirty="0">
                <a:solidFill>
                  <a:srgbClr val="FF8080"/>
                </a:solidFill>
              </a:rPr>
              <a:t>) = </a:t>
            </a:r>
            <a:r>
              <a:rPr lang="hu-HU" dirty="0">
                <a:solidFill>
                  <a:srgbClr val="FF8080"/>
                </a:solidFill>
              </a:rPr>
              <a:t>q</a:t>
            </a:r>
            <a:r>
              <a:rPr lang="en-US" dirty="0">
                <a:solidFill>
                  <a:srgbClr val="FF8080"/>
                </a:solidFill>
              </a:rPr>
              <a:t>(t) + </a:t>
            </a:r>
            <a:r>
              <a:rPr lang="hu-HU" dirty="0">
                <a:solidFill>
                  <a:srgbClr val="FF8080"/>
                </a:solidFill>
                <a:latin typeface="Symbol" pitchFamily="18" charset="2"/>
              </a:rPr>
              <a:t>w</a:t>
            </a:r>
            <a:r>
              <a:rPr lang="en-US" dirty="0">
                <a:solidFill>
                  <a:srgbClr val="FF8080"/>
                </a:solidFill>
              </a:rPr>
              <a:t>(t + </a:t>
            </a:r>
            <a:r>
              <a:rPr lang="en-US" dirty="0" err="1">
                <a:solidFill>
                  <a:srgbClr val="FF8080"/>
                </a:solidFill>
              </a:rPr>
              <a:t>dt</a:t>
            </a:r>
            <a:r>
              <a:rPr lang="en-US" dirty="0">
                <a:solidFill>
                  <a:srgbClr val="FF8080"/>
                </a:solidFill>
              </a:rPr>
              <a:t>)·</a:t>
            </a:r>
            <a:r>
              <a:rPr lang="en-US" dirty="0" err="1">
                <a:solidFill>
                  <a:srgbClr val="FF8080"/>
                </a:solidFill>
              </a:rPr>
              <a:t>dt</a:t>
            </a:r>
            <a:r>
              <a:rPr lang="en-US" dirty="0">
                <a:solidFill>
                  <a:srgbClr val="FF8080"/>
                </a:solidFill>
              </a:rPr>
              <a:t>		???</a:t>
            </a:r>
          </a:p>
        </p:txBody>
      </p:sp>
      <p:sp>
        <p:nvSpPr>
          <p:cNvPr id="153604" name="AutoShape 4"/>
          <p:cNvSpPr>
            <a:spLocks/>
          </p:cNvSpPr>
          <p:nvPr/>
        </p:nvSpPr>
        <p:spPr bwMode="auto">
          <a:xfrm rot="16200000">
            <a:off x="2886529" y="3188608"/>
            <a:ext cx="228600" cy="1458685"/>
          </a:xfrm>
          <a:prstGeom prst="leftBrace">
            <a:avLst>
              <a:gd name="adj1" fmla="val 72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2136775" y="4001295"/>
            <a:ext cx="2127250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 dirty="0" err="1"/>
              <a:t>perdület</a:t>
            </a:r>
            <a:r>
              <a:rPr lang="hu-HU" dirty="0"/>
              <a:t> modellben</a:t>
            </a:r>
            <a:endParaRPr lang="en-US" dirty="0"/>
          </a:p>
        </p:txBody>
      </p:sp>
      <p:sp>
        <p:nvSpPr>
          <p:cNvPr id="153606" name="AutoShape 6"/>
          <p:cNvSpPr>
            <a:spLocks/>
          </p:cNvSpPr>
          <p:nvPr/>
        </p:nvSpPr>
        <p:spPr bwMode="auto">
          <a:xfrm rot="16200000">
            <a:off x="3060700" y="3550217"/>
            <a:ext cx="228600" cy="1908629"/>
          </a:xfrm>
          <a:prstGeom prst="leftBrace">
            <a:avLst>
              <a:gd name="adj1" fmla="val 8611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2470943" y="4596608"/>
            <a:ext cx="1458913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 dirty="0">
                <a:latin typeface="Symbol" pitchFamily="18" charset="2"/>
              </a:rPr>
              <a:t>w</a:t>
            </a:r>
            <a:r>
              <a:rPr lang="hu-HU" dirty="0"/>
              <a:t> modellben</a:t>
            </a:r>
            <a:endParaRPr lang="en-US" dirty="0"/>
          </a:p>
        </p:txBody>
      </p:sp>
      <p:sp>
        <p:nvSpPr>
          <p:cNvPr id="153608" name="AutoShape 8"/>
          <p:cNvSpPr>
            <a:spLocks/>
          </p:cNvSpPr>
          <p:nvPr/>
        </p:nvSpPr>
        <p:spPr bwMode="auto">
          <a:xfrm rot="16200000">
            <a:off x="3224099" y="3874974"/>
            <a:ext cx="228600" cy="2235428"/>
          </a:xfrm>
          <a:prstGeom prst="leftBrace">
            <a:avLst>
              <a:gd name="adj1" fmla="val 10555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2848656" y="5106989"/>
            <a:ext cx="1255713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 dirty="0">
                <a:latin typeface="Symbol" pitchFamily="18" charset="2"/>
              </a:rPr>
              <a:t>w</a:t>
            </a:r>
            <a:r>
              <a:rPr lang="hu-HU" dirty="0"/>
              <a:t> világban</a:t>
            </a:r>
            <a:endParaRPr lang="en-US" dirty="0"/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5943600" y="3246438"/>
            <a:ext cx="1911350" cy="915987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u-HU"/>
              <a:t>modellezési trafó</a:t>
            </a:r>
          </a:p>
          <a:p>
            <a:pPr algn="ctr"/>
            <a:r>
              <a:rPr lang="hu-HU"/>
              <a:t>elforgatás része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= q</a:t>
            </a:r>
          </a:p>
        </p:txBody>
      </p:sp>
      <p:sp>
        <p:nvSpPr>
          <p:cNvPr id="153611" name="AutoShape 11"/>
          <p:cNvSpPr>
            <a:spLocks/>
          </p:cNvSpPr>
          <p:nvPr/>
        </p:nvSpPr>
        <p:spPr bwMode="auto">
          <a:xfrm rot="5400000">
            <a:off x="4247356" y="1356745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2" name="Text Box 12"/>
          <p:cNvSpPr txBox="1">
            <a:spLocks noChangeArrowheads="1"/>
          </p:cNvSpPr>
          <p:nvPr/>
        </p:nvSpPr>
        <p:spPr bwMode="auto">
          <a:xfrm>
            <a:off x="4016828" y="1417638"/>
            <a:ext cx="4305300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er</a:t>
            </a:r>
            <a:r>
              <a:rPr lang="hu-HU" dirty="0" err="1"/>
              <a:t>őkar</a:t>
            </a:r>
            <a:r>
              <a:rPr lang="en-US" dirty="0"/>
              <a:t> = t</a:t>
            </a:r>
            <a:r>
              <a:rPr lang="hu-HU" dirty="0" err="1"/>
              <a:t>ámadáspont</a:t>
            </a:r>
            <a:r>
              <a:rPr lang="hu-HU" dirty="0"/>
              <a:t> - tömegközéppont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9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Animáció</a:t>
            </a: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időfüggés</a:t>
            </a:r>
          </a:p>
          <a:p>
            <a:pPr lvl="1"/>
            <a:r>
              <a:rPr lang="hu-HU"/>
              <a:t>a virtuális világmodellünkben bármely érték lehet időben változó</a:t>
            </a:r>
          </a:p>
          <a:p>
            <a:pPr lvl="1"/>
            <a:r>
              <a:rPr lang="hu-HU"/>
              <a:t>legjellemzőbb:</a:t>
            </a:r>
          </a:p>
          <a:p>
            <a:pPr lvl="2"/>
            <a:r>
              <a:rPr lang="hu-HU"/>
              <a:t>a modell transzformáció időfüggése</a:t>
            </a:r>
          </a:p>
          <a:p>
            <a:pPr lvl="2"/>
            <a:r>
              <a:rPr lang="hu-HU"/>
              <a:t>mozgó tárgyak</a:t>
            </a:r>
          </a:p>
          <a:p>
            <a:r>
              <a:rPr lang="hu-HU"/>
              <a:t>módszerek az időfüggés megadására</a:t>
            </a:r>
          </a:p>
          <a:p>
            <a:pPr lvl="1"/>
            <a:r>
              <a:rPr lang="hu-HU"/>
              <a:t>képlet, görbe, pálya, motion capture...</a:t>
            </a:r>
          </a:p>
          <a:p>
            <a:pPr lvl="1"/>
            <a:r>
              <a:rPr lang="hu-HU">
                <a:solidFill>
                  <a:schemeClr val="hlink"/>
                </a:solidFill>
              </a:rPr>
              <a:t>fizikai szimuláció</a:t>
            </a:r>
            <a:endParaRPr lang="en-US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82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Elforgat</a:t>
            </a:r>
            <a:r>
              <a:rPr lang="hu-HU"/>
              <a:t>ás tárolása</a:t>
            </a: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R mátrix nem rossz, de sok forgatási mátrix szorzata lassan nem forgatás lesz</a:t>
            </a:r>
          </a:p>
          <a:p>
            <a:r>
              <a:rPr lang="hu-HU"/>
              <a:t>helyette:</a:t>
            </a:r>
          </a:p>
          <a:p>
            <a:pPr lvl="1"/>
            <a:r>
              <a:rPr lang="hu-HU"/>
              <a:t>kvater</a:t>
            </a:r>
            <a:r>
              <a:rPr lang="en-US"/>
              <a:t>n</a:t>
            </a:r>
            <a:r>
              <a:rPr lang="hu-HU"/>
              <a:t>ió</a:t>
            </a:r>
          </a:p>
          <a:p>
            <a:pPr lvl="1"/>
            <a:r>
              <a:rPr lang="hu-HU"/>
              <a:t>x, y, z, w (3 képzetes</a:t>
            </a:r>
            <a:r>
              <a:rPr lang="en-US"/>
              <a:t>,</a:t>
            </a:r>
            <a:r>
              <a:rPr lang="hu-HU"/>
              <a:t> 1 valós)</a:t>
            </a:r>
          </a:p>
          <a:p>
            <a:pPr lvl="1"/>
            <a:r>
              <a:rPr lang="hu-HU"/>
              <a:t>x, y, z </a:t>
            </a:r>
            <a:r>
              <a:rPr lang="en-US"/>
              <a:t>= </a:t>
            </a:r>
            <a:r>
              <a:rPr lang="hu-HU"/>
              <a:t>a forgatás tengelye </a:t>
            </a:r>
            <a:r>
              <a:rPr lang="en-US"/>
              <a:t>* sin(</a:t>
            </a:r>
            <a:r>
              <a:rPr lang="en-US">
                <a:latin typeface="Symbol" pitchFamily="18" charset="2"/>
                <a:sym typeface="Symbol" pitchFamily="18" charset="2"/>
              </a:rPr>
              <a:t>/2</a:t>
            </a:r>
            <a:r>
              <a:rPr lang="en-US"/>
              <a:t>)</a:t>
            </a:r>
          </a:p>
          <a:p>
            <a:pPr lvl="1"/>
            <a:r>
              <a:rPr lang="en-US"/>
              <a:t>w = cos(</a:t>
            </a:r>
            <a:r>
              <a:rPr lang="en-US">
                <a:latin typeface="Symbol" pitchFamily="18" charset="2"/>
                <a:sym typeface="Symbol" pitchFamily="18" charset="2"/>
              </a:rPr>
              <a:t>/2</a:t>
            </a:r>
            <a:r>
              <a:rPr lang="en-US"/>
              <a:t>)</a:t>
            </a:r>
          </a:p>
          <a:p>
            <a:pPr lvl="1"/>
            <a:r>
              <a:rPr lang="en-US"/>
              <a:t>k</a:t>
            </a:r>
            <a:r>
              <a:rPr lang="hu-HU"/>
              <a:t>ét kvaternió szorzata a forgatások egymásutánja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object </a:t>
            </a:r>
            <a:r>
              <a:rPr lang="en-US" dirty="0"/>
              <a:t>a</a:t>
            </a:r>
            <a:r>
              <a:rPr lang="hu-HU" dirty="0" err="1" smtClean="0"/>
              <a:t>nimáció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játékobjektumok különböző 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hu-HU" sz="3200" dirty="0" smtClean="0"/>
              <a:t> </a:t>
            </a:r>
            <a:r>
              <a:rPr lang="hu-HU" dirty="0" smtClean="0"/>
              <a:t>metódusokkal</a:t>
            </a:r>
          </a:p>
          <a:p>
            <a:pPr lvl="1"/>
            <a:r>
              <a:rPr lang="hu-HU" dirty="0" smtClean="0"/>
              <a:t>leszármaztatás?</a:t>
            </a:r>
          </a:p>
          <a:p>
            <a:pPr lvl="2"/>
            <a:r>
              <a:rPr lang="hu-HU" dirty="0" smtClean="0"/>
              <a:t>lehetséges, de elég merev</a:t>
            </a:r>
          </a:p>
          <a:p>
            <a:pPr lvl="1"/>
            <a:r>
              <a:rPr lang="en-US" dirty="0" err="1" smtClean="0"/>
              <a:t>mozgat</a:t>
            </a:r>
            <a:r>
              <a:rPr lang="hu-HU" dirty="0" smtClean="0"/>
              <a:t>ási logika függvényben, és adjuk ezt a függvényt értékül a megfelelő játékobjektumok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en-US" sz="2800" dirty="0" smtClean="0"/>
              <a:t> </a:t>
            </a:r>
            <a:r>
              <a:rPr lang="hu-HU" dirty="0" err="1" smtClean="0"/>
              <a:t>propertyjének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Scene::u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pdate</a:t>
            </a:r>
            <a:r>
              <a:rPr lang="hu-HU" dirty="0" smtClean="0"/>
              <a:t> hívja mindegyik játékobjektum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hu-HU" dirty="0" smtClean="0"/>
              <a:t>-ját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typealias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GameObjectMoveMethod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t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 )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move : </a:t>
            </a:r>
            <a:r>
              <a:rPr lang="en-US" sz="20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GameObjectMoveMethod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{_, _, _, _ -&gt; true</a:t>
            </a:r>
            <a:r>
              <a:rPr lang="en-US" sz="20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58077" y="672583"/>
            <a:ext cx="136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receiver type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5753100" y="857249"/>
            <a:ext cx="1704977" cy="968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81452" y="5444608"/>
            <a:ext cx="1362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f</a:t>
            </a:r>
            <a:r>
              <a:rPr lang="hu-HU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üggvény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típusú </a:t>
            </a:r>
            <a:r>
              <a:rPr lang="hu-HU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property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1400176" y="4419600"/>
            <a:ext cx="2581276" cy="1486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48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avatar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=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GameObject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(mesh</a:t>
            </a: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init</a:t>
            </a:r>
            <a:r>
              <a:rPr lang="en-US" sz="1800" dirty="0" smtClean="0">
                <a:solidFill>
                  <a:srgbClr val="000000"/>
                </a:solidFill>
                <a:ea typeface="Calibri" panose="020F0502020204030204" pitchFamily="34" charset="0"/>
              </a:rPr>
              <a:t>{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gameObjects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add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(avatar)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avatar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move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{ t,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dt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keysPressed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gameObjects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-&gt;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C70040"/>
                </a:solidFill>
                <a:ea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var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lives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</a:rPr>
              <a:t>true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7C4FCD"/>
                </a:solidFill>
                <a:ea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position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+=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</a:rPr>
              <a:t>0.01f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7C4FCD"/>
                </a:solidFill>
                <a:ea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lives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Calibri" panose="020F050202020403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update(</a:t>
            </a:r>
            <a:r>
              <a:rPr lang="en-US" sz="18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WebGL2RenderingContext, </a:t>
            </a:r>
            <a:r>
              <a:rPr lang="en-US" sz="18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&gt;) {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 it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sz="1800" dirty="0" smtClean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smtClean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,keysPressed,gameObjects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gameObjects.forEach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it.update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}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gameObjects.forEach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it.draw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}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 smtClean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a typeface="Calibri" panose="020F0502020204030204" pitchFamily="34" charset="0"/>
              </a:rPr>
              <a:t> </a:t>
            </a:r>
            <a:endParaRPr lang="en-US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4978" y="823052"/>
            <a:ext cx="2476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anim</a:t>
            </a:r>
            <a:r>
              <a:rPr lang="hu-HU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ációs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logikát </a:t>
            </a:r>
            <a:r>
              <a:rPr lang="hu-HU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megvalósítő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függvény</a:t>
            </a:r>
          </a:p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(minimális példa)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3409950" y="1284717"/>
            <a:ext cx="2105028" cy="14309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14624" y="3740699"/>
            <a:ext cx="242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az aktuális objektumban tárolt metódust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3929062" y="4387030"/>
            <a:ext cx="147638" cy="10612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29248" y="3740699"/>
            <a:ext cx="242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az aktuális objektumra hívjuk meg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3524250" y="4387030"/>
            <a:ext cx="3119436" cy="10612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72137" y="6339718"/>
            <a:ext cx="242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ezekkel a paraméterekkel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9" name="Straight Arrow Connector 18"/>
          <p:cNvCxnSpPr>
            <a:stCxn id="18" idx="0"/>
          </p:cNvCxnSpPr>
          <p:nvPr/>
        </p:nvCxnSpPr>
        <p:spPr>
          <a:xfrm flipH="1" flipV="1">
            <a:off x="4876800" y="5648325"/>
            <a:ext cx="2009775" cy="691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33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Anim</a:t>
            </a:r>
            <a:r>
              <a:rPr lang="hu-HU" dirty="0" err="1" smtClean="0"/>
              <a:t>áció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i="1" dirty="0" err="1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gobj</a:t>
            </a:r>
            <a:r>
              <a:rPr lang="hu-H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dirty="0" smtClean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GameObject2D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gobj.velocity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new Vec3();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gobj.angularVelocity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gobj.zoomVelocity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Vec3();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gobj.move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function(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this.position.addScaled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this.velocity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700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Gyorsul</a:t>
            </a:r>
            <a:r>
              <a:rPr lang="hu-HU" dirty="0" smtClean="0"/>
              <a:t>ás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gobj.mass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  <a:r>
              <a:rPr lang="hu-H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gobj.angularMass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gobj.acceleration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Vec3();</a:t>
            </a:r>
            <a:endParaRPr lang="hu-HU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gobj.angularAcceleration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gobj.move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function(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this.</a:t>
            </a:r>
            <a:r>
              <a:rPr lang="hu-HU" dirty="0" smtClean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this.velocity.addScaled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this.acceleration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 …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gobj.</a:t>
            </a:r>
            <a:r>
              <a:rPr lang="en-US" dirty="0" err="1" smtClean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function(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this.acceleration.set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if(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keysPressed.W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this.acceleration.addScaled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this.mass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5857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</a:t>
            </a:r>
            <a:r>
              <a:rPr lang="en-US" dirty="0" err="1" smtClean="0"/>
              <a:t>forgat</a:t>
            </a:r>
            <a:r>
              <a:rPr lang="hu-HU" dirty="0" smtClean="0"/>
              <a:t>ás</a:t>
            </a:r>
            <a:r>
              <a:rPr lang="en-US" dirty="0" smtClean="0"/>
              <a:t> </a:t>
            </a:r>
            <a:r>
              <a:rPr lang="en-US" dirty="0" err="1" smtClean="0"/>
              <a:t>kvaterni</a:t>
            </a:r>
            <a:r>
              <a:rPr lang="hu-HU" dirty="0" smtClean="0"/>
              <a:t>óval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GameObject2D =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this.orientation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smtClean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Vec4</a:t>
            </a:r>
            <a:r>
              <a:rPr lang="en-US" dirty="0" smtClean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 // 0, 0, 0, 1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gobj.angularVelocity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Vec3();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gobj.move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function(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lvl="0"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this.orientation.</a:t>
            </a:r>
            <a:r>
              <a:rPr lang="en-US" b="1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quatRotateScaled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lv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0"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gobj.angularVelocity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</a:p>
          <a:p>
            <a:pPr lv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6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GameObject</a:t>
            </a:r>
            <a:r>
              <a:rPr lang="en-US" dirty="0" smtClean="0"/>
              <a:t>2D</a:t>
            </a:r>
            <a:r>
              <a:rPr lang="hu-HU" dirty="0" smtClean="0"/>
              <a:t> </a:t>
            </a:r>
            <a:r>
              <a:rPr lang="en-US" dirty="0" smtClean="0"/>
              <a:t>model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GameObject2D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updateModelTransformation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this.modelMatrix.set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scale(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this.scale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b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quatR</a:t>
            </a:r>
            <a:r>
              <a:rPr lang="en-US" b="1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otate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this.orientation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translate(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this.position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};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94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Sebesség és orientáció független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csillapítás megoldja</a:t>
            </a:r>
          </a:p>
          <a:p>
            <a:r>
              <a:rPr lang="hu-HU" dirty="0" smtClean="0"/>
              <a:t>de modelltérben adjuk meg a tengelyenkénti csillapítási faktorokat</a:t>
            </a:r>
          </a:p>
          <a:p>
            <a:pPr lvl="1"/>
            <a:r>
              <a:rPr lang="hu-HU" dirty="0" smtClean="0"/>
              <a:t>világbeli sebességet modellbe transzformálni, csillapítani, visszatranszformálni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078301" y="3949281"/>
            <a:ext cx="6883879" cy="20859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dirty="0" smtClean="0">
                <a:latin typeface="Courier New" pitchFamily="49" charset="0"/>
                <a:cs typeface="Courier New" pitchFamily="49" charset="0"/>
              </a:rPr>
              <a:t>this.velocity.</a:t>
            </a:r>
            <a:endParaRPr lang="en-US" alt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altLang="en-US" sz="2100" dirty="0" smtClean="0">
                <a:latin typeface="Courier New" pitchFamily="49" charset="0"/>
                <a:cs typeface="Courier New" pitchFamily="49" charset="0"/>
              </a:rPr>
              <a:t>xyz</a:t>
            </a:r>
            <a:r>
              <a:rPr lang="en-US" altLang="en-US" sz="2100" dirty="0" smtClean="0">
                <a:latin typeface="Courier New" pitchFamily="49" charset="0"/>
                <a:cs typeface="Courier New" pitchFamily="49" charset="0"/>
              </a:rPr>
              <a:t>0mul(</a:t>
            </a:r>
            <a:r>
              <a:rPr lang="en-US" altLang="en-US" sz="2100" dirty="0" err="1" smtClean="0">
                <a:latin typeface="Courier New" pitchFamily="49" charset="0"/>
                <a:cs typeface="Courier New" pitchFamily="49" charset="0"/>
              </a:rPr>
              <a:t>this.modelMatrixInverse</a:t>
            </a:r>
            <a:r>
              <a:rPr lang="en-US" altLang="en-US" sz="2100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100" dirty="0" smtClean="0">
                <a:latin typeface="Courier New" pitchFamily="49" charset="0"/>
                <a:cs typeface="Courier New" pitchFamily="49" charset="0"/>
              </a:rPr>
              <a:t> scale( </a:t>
            </a:r>
            <a:r>
              <a:rPr lang="en-US" altLang="en-US" sz="2100" dirty="0" err="1" smtClean="0">
                <a:latin typeface="Courier New" pitchFamily="49" charset="0"/>
                <a:cs typeface="Courier New" pitchFamily="49" charset="0"/>
              </a:rPr>
              <a:t>Math.exp</a:t>
            </a:r>
            <a:r>
              <a:rPr lang="en-US" altLang="en-US" sz="2100" dirty="0" smtClean="0">
                <a:latin typeface="Courier New" pitchFamily="49" charset="0"/>
                <a:cs typeface="Courier New" pitchFamily="49" charset="0"/>
              </a:rPr>
              <a:t>(-</a:t>
            </a:r>
            <a:r>
              <a:rPr lang="en-US" altLang="en-US" sz="21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altLang="en-US" sz="2100" dirty="0" smtClean="0">
                <a:latin typeface="Courier New" pitchFamily="49" charset="0"/>
                <a:cs typeface="Courier New" pitchFamily="49" charset="0"/>
              </a:rPr>
              <a:t> * c/m) ).</a:t>
            </a:r>
          </a:p>
          <a:p>
            <a:r>
              <a:rPr lang="en-US" alt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altLang="en-US" sz="2100" dirty="0">
                <a:latin typeface="Courier New" pitchFamily="49" charset="0"/>
                <a:cs typeface="Courier New" pitchFamily="49" charset="0"/>
              </a:rPr>
              <a:t>xyz</a:t>
            </a:r>
            <a:r>
              <a:rPr lang="en-US" altLang="en-US" sz="2100" dirty="0" smtClean="0">
                <a:latin typeface="Courier New" pitchFamily="49" charset="0"/>
                <a:cs typeface="Courier New" pitchFamily="49" charset="0"/>
              </a:rPr>
              <a:t>0mul(</a:t>
            </a:r>
            <a:r>
              <a:rPr lang="en-US" altLang="en-US" sz="2100" dirty="0" err="1" smtClean="0">
                <a:latin typeface="Courier New" pitchFamily="49" charset="0"/>
                <a:cs typeface="Courier New" pitchFamily="49" charset="0"/>
              </a:rPr>
              <a:t>this.modelMatrix</a:t>
            </a:r>
            <a:r>
              <a:rPr lang="en-US" altLang="en-US" sz="21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hu-HU" altLang="en-US" sz="2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0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ChangeArrowheads="1"/>
          </p:cNvSpPr>
          <p:nvPr/>
        </p:nvSpPr>
        <p:spPr bwMode="auto">
          <a:xfrm rot="1273989">
            <a:off x="1934151" y="5629275"/>
            <a:ext cx="3686175" cy="371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altLang="en-US" sz="2100" dirty="0" err="1" smtClean="0">
                <a:latin typeface="Courier New" pitchFamily="49" charset="0"/>
                <a:cs typeface="Courier New" pitchFamily="49" charset="0"/>
              </a:rPr>
              <a:t>otate</a:t>
            </a:r>
            <a:r>
              <a:rPr lang="en-US" altLang="en-US" sz="2100" dirty="0" smtClean="0">
                <a:latin typeface="Courier New" pitchFamily="49" charset="0"/>
                <a:cs typeface="Courier New" pitchFamily="49" charset="0"/>
              </a:rPr>
              <a:t>(axis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angle);</a:t>
            </a:r>
            <a:endParaRPr lang="hu-HU" alt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</a:t>
            </a:r>
            <a:r>
              <a:rPr lang="hu-HU" dirty="0" smtClean="0"/>
              <a:t>e</a:t>
            </a:r>
            <a:r>
              <a:rPr lang="en-US" dirty="0" err="1" smtClean="0"/>
              <a:t>nt</a:t>
            </a:r>
            <a:r>
              <a:rPr lang="hu-HU" dirty="0" smtClean="0"/>
              <a:t>áció a sebességből</a:t>
            </a:r>
            <a:r>
              <a:rPr lang="en-US" dirty="0" smtClean="0"/>
              <a:t> – </a:t>
            </a:r>
            <a:r>
              <a:rPr lang="en-US" dirty="0" err="1" smtClean="0"/>
              <a:t>Frenet</a:t>
            </a:r>
            <a:r>
              <a:rPr lang="en-US" dirty="0" smtClean="0"/>
              <a:t> frame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14488" y="2080020"/>
            <a:ext cx="6511595" cy="4493307"/>
          </a:xfrm>
        </p:spPr>
        <p:txBody>
          <a:bodyPr>
            <a:normAutofit/>
          </a:bodyPr>
          <a:lstStyle/>
          <a:p>
            <a:r>
              <a:rPr lang="hu-HU" dirty="0" smtClean="0"/>
              <a:t>orr a sebesség irányába</a:t>
            </a:r>
            <a:endParaRPr lang="en-US" dirty="0" smtClean="0"/>
          </a:p>
          <a:p>
            <a:endParaRPr lang="en-US" dirty="0" smtClean="0"/>
          </a:p>
          <a:p>
            <a:r>
              <a:rPr lang="hu-HU" dirty="0" smtClean="0"/>
              <a:t>szárny merőleges az orra és a gyorsulásra</a:t>
            </a:r>
            <a:endParaRPr lang="en-US" dirty="0" smtClean="0"/>
          </a:p>
          <a:p>
            <a:endParaRPr lang="en-US" dirty="0" smtClean="0"/>
          </a:p>
          <a:p>
            <a:r>
              <a:rPr lang="hu-HU" dirty="0" smtClean="0"/>
              <a:t>vezérsík merőleges az orra és a szárnyra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zövegdoboz 3"/>
          <p:cNvSpPr txBox="1"/>
          <p:nvPr/>
        </p:nvSpPr>
        <p:spPr>
          <a:xfrm>
            <a:off x="1992003" y="2642014"/>
            <a:ext cx="9717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/|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|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2072695" y="3601890"/>
            <a:ext cx="20569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 × 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/ |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 × a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|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214740" y="4481962"/>
            <a:ext cx="10454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k × </a:t>
            </a:r>
            <a:r>
              <a:rPr lang="en-US" sz="21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905951" y="4772025"/>
            <a:ext cx="3886200" cy="20859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dirty="0" smtClean="0">
                <a:latin typeface="Courier New" pitchFamily="49" charset="0"/>
                <a:cs typeface="Courier New" pitchFamily="49" charset="0"/>
              </a:rPr>
              <a:t>new Mat4(</a:t>
            </a:r>
            <a:endParaRPr lang="en-US" alt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i.x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i.y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i.z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0,</a:t>
            </a:r>
          </a:p>
          <a:p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j.x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j.y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j.z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0,</a:t>
            </a:r>
          </a:p>
          <a:p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k.x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k.y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k.z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0,</a:t>
            </a:r>
          </a:p>
          <a:p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 0,   0,   0, </a:t>
            </a:r>
            <a:r>
              <a:rPr lang="en-US" altLang="en-US" sz="2100" dirty="0" smtClean="0">
                <a:latin typeface="Courier New" pitchFamily="49" charset="0"/>
                <a:cs typeface="Courier New" pitchFamily="49" charset="0"/>
              </a:rPr>
              <a:t>1);</a:t>
            </a:r>
            <a:endParaRPr lang="en-US" altLang="en-US" sz="2100" dirty="0">
              <a:latin typeface="Courier New" pitchFamily="49" charset="0"/>
              <a:cs typeface="Courier New" pitchFamily="49" charset="0"/>
            </a:endParaRPr>
          </a:p>
          <a:p>
            <a:endParaRPr lang="hu-HU" alt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Jobbra nyíl 8"/>
          <p:cNvSpPr/>
          <p:nvPr/>
        </p:nvSpPr>
        <p:spPr>
          <a:xfrm>
            <a:off x="4048701" y="5486400"/>
            <a:ext cx="885825" cy="400050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5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Valósidejű fizikai animáció</a:t>
            </a:r>
            <a:endParaRPr lang="en-US"/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1066800" y="2133600"/>
            <a:ext cx="7242175" cy="28384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 b="1">
                <a:latin typeface="Courier New" pitchFamily="49" charset="0"/>
              </a:rPr>
              <a:t>for</a:t>
            </a:r>
            <a:r>
              <a:rPr lang="en-US" b="1">
                <a:latin typeface="Courier New" pitchFamily="49" charset="0"/>
              </a:rPr>
              <a:t>(;;)</a:t>
            </a:r>
          </a:p>
          <a:p>
            <a:r>
              <a:rPr lang="en-US" b="1">
                <a:latin typeface="Courier New" pitchFamily="49" charset="0"/>
              </a:rPr>
              <a:t>{</a:t>
            </a:r>
          </a:p>
          <a:p>
            <a:r>
              <a:rPr lang="en-US" b="1">
                <a:latin typeface="Courier New" pitchFamily="49" charset="0"/>
              </a:rPr>
              <a:t>	dt = t(</a:t>
            </a:r>
            <a:r>
              <a:rPr lang="hu-HU" b="1">
                <a:latin typeface="Courier New" pitchFamily="49" charset="0"/>
              </a:rPr>
              <a:t>most</a:t>
            </a:r>
            <a:r>
              <a:rPr lang="en-US" b="1">
                <a:latin typeface="Courier New" pitchFamily="49" charset="0"/>
              </a:rPr>
              <a:t>) – t(jelen</a:t>
            </a:r>
            <a:r>
              <a:rPr lang="hu-HU" b="1">
                <a:latin typeface="Courier New" pitchFamily="49" charset="0"/>
              </a:rPr>
              <a:t> érvényes</a:t>
            </a:r>
            <a:r>
              <a:rPr lang="en-US" b="1">
                <a:latin typeface="Courier New" pitchFamily="49" charset="0"/>
              </a:rPr>
              <a:t> vil</a:t>
            </a:r>
            <a:r>
              <a:rPr lang="hu-HU" b="1">
                <a:latin typeface="Courier New" pitchFamily="49" charset="0"/>
              </a:rPr>
              <a:t>ágállapot</a:t>
            </a:r>
            <a:r>
              <a:rPr lang="en-US" b="1">
                <a:latin typeface="Courier New" pitchFamily="49" charset="0"/>
              </a:rPr>
              <a:t>)</a:t>
            </a:r>
            <a:endParaRPr lang="hu-HU" b="1">
              <a:latin typeface="Courier New" pitchFamily="49" charset="0"/>
            </a:endParaRPr>
          </a:p>
          <a:p>
            <a:r>
              <a:rPr lang="hu-HU" b="1">
                <a:latin typeface="Courier New" pitchFamily="49" charset="0"/>
              </a:rPr>
              <a:t>	</a:t>
            </a:r>
          </a:p>
          <a:p>
            <a:r>
              <a:rPr lang="hu-HU" b="1">
                <a:latin typeface="Courier New" pitchFamily="49" charset="0"/>
              </a:rPr>
              <a:t>	fizikai kölcsönhatások számítása</a:t>
            </a:r>
          </a:p>
          <a:p>
            <a:endParaRPr lang="hu-HU" b="1">
              <a:latin typeface="Courier New" pitchFamily="49" charset="0"/>
            </a:endParaRPr>
          </a:p>
          <a:p>
            <a:r>
              <a:rPr lang="hu-HU" b="1">
                <a:latin typeface="Courier New" pitchFamily="49" charset="0"/>
              </a:rPr>
              <a:t>	fizikai folyamatok szimulálása dt időtávon</a:t>
            </a:r>
          </a:p>
          <a:p>
            <a:endParaRPr lang="hu-HU" b="1">
              <a:latin typeface="Courier New" pitchFamily="49" charset="0"/>
            </a:endParaRPr>
          </a:p>
          <a:p>
            <a:r>
              <a:rPr lang="hu-HU" b="1">
                <a:latin typeface="Courier New" pitchFamily="49" charset="0"/>
              </a:rPr>
              <a:t>	rajzolás</a:t>
            </a:r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994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‘up’ vector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the acceleration vector we can use a fixed vector</a:t>
            </a:r>
          </a:p>
          <a:p>
            <a:r>
              <a:rPr lang="en-US" dirty="0" smtClean="0"/>
              <a:t>boring, but the plane never turns upside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1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Merev testek egymásra hatása</a:t>
            </a:r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két probléma</a:t>
            </a:r>
          </a:p>
          <a:p>
            <a:pPr eaLnBrk="1" hangingPunct="1"/>
            <a:r>
              <a:rPr lang="hu-HU" smtClean="0"/>
              <a:t>hatnak-e egymásra?</a:t>
            </a:r>
          </a:p>
          <a:p>
            <a:pPr lvl="1" eaLnBrk="1" hangingPunct="1"/>
            <a:r>
              <a:rPr lang="hu-HU" smtClean="0"/>
              <a:t>összeérnek, ütköznek</a:t>
            </a:r>
          </a:p>
          <a:p>
            <a:pPr lvl="1" eaLnBrk="1" hangingPunct="1"/>
            <a:r>
              <a:rPr lang="hu-HU" smtClean="0">
                <a:solidFill>
                  <a:schemeClr val="hlink"/>
                </a:solidFill>
              </a:rPr>
              <a:t>ütközés-vizsgálat</a:t>
            </a:r>
          </a:p>
          <a:p>
            <a:pPr eaLnBrk="1" hangingPunct="1"/>
            <a:r>
              <a:rPr lang="hu-HU" smtClean="0"/>
              <a:t>mi a hatás eredménye?</a:t>
            </a:r>
          </a:p>
          <a:p>
            <a:pPr lvl="1" eaLnBrk="1" hangingPunct="1"/>
            <a:r>
              <a:rPr lang="hu-HU" smtClean="0"/>
              <a:t>erőhatás vagy direkt állapotváltozás</a:t>
            </a:r>
          </a:p>
          <a:p>
            <a:pPr lvl="1" eaLnBrk="1" hangingPunct="1"/>
            <a:r>
              <a:rPr lang="hu-HU" smtClean="0">
                <a:solidFill>
                  <a:schemeClr val="hlink"/>
                </a:solidFill>
              </a:rPr>
              <a:t>ütközés-válasz</a:t>
            </a:r>
          </a:p>
          <a:p>
            <a:pPr eaLnBrk="1" hangingPunct="1"/>
            <a:r>
              <a:rPr lang="hu-HU" smtClean="0"/>
              <a:t>először foglalkozzunk az ütközés-válasz fizikájával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536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A mechanikai szimuláció korlátai</a:t>
            </a:r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Eddig: kötöttségek nélküli mozgás</a:t>
            </a:r>
          </a:p>
          <a:p>
            <a:pPr lvl="1" eaLnBrk="1" hangingPunct="1"/>
            <a:r>
              <a:rPr lang="hu-HU" smtClean="0"/>
              <a:t>csak az erők határozzák meg</a:t>
            </a:r>
          </a:p>
          <a:p>
            <a:pPr lvl="1" eaLnBrk="1" hangingPunct="1"/>
            <a:r>
              <a:rPr lang="hu-HU" smtClean="0"/>
              <a:t>Euler integrálás: az erők állandónak tekinthetők egy időlépcső alatt</a:t>
            </a:r>
          </a:p>
          <a:p>
            <a:pPr eaLnBrk="1" hangingPunct="1"/>
            <a:r>
              <a:rPr lang="hu-HU" smtClean="0"/>
              <a:t>ami ebbe nem fér bele: kényszerek</a:t>
            </a:r>
          </a:p>
          <a:p>
            <a:pPr lvl="1" eaLnBrk="1" hangingPunct="1"/>
            <a:r>
              <a:rPr lang="hu-HU" smtClean="0"/>
              <a:t>hirtelen változó erők: ütközések</a:t>
            </a:r>
          </a:p>
          <a:p>
            <a:pPr lvl="1" eaLnBrk="1" hangingPunct="1"/>
            <a:r>
              <a:rPr lang="hu-HU" smtClean="0"/>
              <a:t>merev mechanizmuson keresztül ható erők</a:t>
            </a:r>
          </a:p>
          <a:p>
            <a:pPr lvl="2" eaLnBrk="1" hangingPunct="1"/>
            <a:r>
              <a:rPr lang="hu-HU" smtClean="0"/>
              <a:t>tartóerő (talajon, asztalon)</a:t>
            </a:r>
          </a:p>
          <a:p>
            <a:pPr lvl="2" eaLnBrk="1" hangingPunct="1"/>
            <a:r>
              <a:rPr lang="hu-HU" smtClean="0"/>
              <a:t>összekapcsolt alkatrészek, csuklók, ízületek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770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1. megoldás: Rugalmas mechanizmussal közelítés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megengedünk valamilyen mértékű egymásba érést</a:t>
            </a:r>
          </a:p>
          <a:p>
            <a:pPr eaLnBrk="1" hangingPunct="1"/>
            <a:r>
              <a:rPr lang="hu-HU" smtClean="0"/>
              <a:t>minél jobban egymásba ér, annál nagyobb az erő, de folytonosan változik</a:t>
            </a:r>
          </a:p>
          <a:p>
            <a:pPr eaLnBrk="1" hangingPunct="1"/>
            <a:r>
              <a:rPr lang="hu-HU" smtClean="0"/>
              <a:t>addig működik, amíg az pár időlépcsőnél hosszabb időre széthúzható a változás</a:t>
            </a:r>
          </a:p>
          <a:p>
            <a:pPr eaLnBrk="1" hangingPunct="1"/>
            <a:r>
              <a:rPr lang="hu-HU" smtClean="0"/>
              <a:t>jó: rugalmas dolgok, autó kereke a talajon</a:t>
            </a:r>
          </a:p>
          <a:p>
            <a:pPr eaLnBrk="1" hangingPunct="1"/>
            <a:r>
              <a:rPr lang="hu-HU" smtClean="0"/>
              <a:t>nem jó: merev dolgok, biliárdgolyók egymáson, pingponglabda asztalon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62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2. megoldás: impulzusok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eddig</a:t>
            </a:r>
            <a:r>
              <a:rPr lang="en-US" smtClean="0"/>
              <a:t> a lend</a:t>
            </a:r>
            <a:r>
              <a:rPr lang="hu-HU" smtClean="0"/>
              <a:t>ület-változás:</a:t>
            </a:r>
          </a:p>
          <a:p>
            <a:pPr lvl="1" eaLnBrk="1" hangingPunct="1">
              <a:buFont typeface="Arial" charset="0"/>
              <a:buNone/>
            </a:pPr>
            <a:r>
              <a:rPr lang="hu-HU" smtClean="0"/>
              <a:t>L(t </a:t>
            </a:r>
            <a:r>
              <a:rPr lang="en-US" smtClean="0"/>
              <a:t>+ dt</a:t>
            </a:r>
            <a:r>
              <a:rPr lang="hu-HU" smtClean="0"/>
              <a:t>)</a:t>
            </a:r>
            <a:r>
              <a:rPr lang="en-US" smtClean="0"/>
              <a:t> = L(t) + F</a:t>
            </a:r>
            <a:r>
              <a:rPr lang="en-US" smtClean="0">
                <a:cs typeface="Arial" charset="0"/>
              </a:rPr>
              <a:t>·</a:t>
            </a:r>
            <a:r>
              <a:rPr lang="en-US" smtClean="0"/>
              <a:t>dt</a:t>
            </a:r>
            <a:endParaRPr lang="hu-HU" smtClean="0"/>
          </a:p>
          <a:p>
            <a:pPr eaLnBrk="1" hangingPunct="1"/>
            <a:r>
              <a:rPr lang="hu-HU" smtClean="0"/>
              <a:t>nagy erő hat rövid ideig</a:t>
            </a:r>
          </a:p>
          <a:p>
            <a:pPr lvl="1" eaLnBrk="1" hangingPunct="1"/>
            <a:r>
              <a:rPr lang="hu-HU" smtClean="0"/>
              <a:t>csak </a:t>
            </a:r>
            <a:r>
              <a:rPr lang="en-US" smtClean="0"/>
              <a:t>F</a:t>
            </a:r>
            <a:r>
              <a:rPr lang="en-US" smtClean="0">
                <a:cs typeface="Arial" charset="0"/>
              </a:rPr>
              <a:t>·</a:t>
            </a:r>
            <a:r>
              <a:rPr lang="en-US" smtClean="0"/>
              <a:t>dt</a:t>
            </a:r>
            <a:r>
              <a:rPr lang="hu-HU" smtClean="0"/>
              <a:t> érdekes</a:t>
            </a:r>
          </a:p>
          <a:p>
            <a:pPr lvl="1" eaLnBrk="1" hangingPunct="1"/>
            <a:r>
              <a:rPr lang="hu-HU" smtClean="0"/>
              <a:t>legyen J </a:t>
            </a:r>
            <a:r>
              <a:rPr lang="en-US" smtClean="0"/>
              <a:t>= F</a:t>
            </a:r>
            <a:r>
              <a:rPr lang="en-US" smtClean="0">
                <a:cs typeface="Arial" charset="0"/>
              </a:rPr>
              <a:t>·</a:t>
            </a:r>
            <a:r>
              <a:rPr lang="en-US" smtClean="0"/>
              <a:t>dt</a:t>
            </a:r>
            <a:r>
              <a:rPr lang="hu-HU" smtClean="0"/>
              <a:t> impulzus</a:t>
            </a:r>
            <a:endParaRPr lang="en-US" smtClean="0"/>
          </a:p>
          <a:p>
            <a:pPr eaLnBrk="1" hangingPunct="1"/>
            <a:r>
              <a:rPr lang="en-US" smtClean="0"/>
              <a:t>a testre er</a:t>
            </a:r>
            <a:r>
              <a:rPr lang="hu-HU" smtClean="0"/>
              <a:t>ők és impulzusok hatnak</a:t>
            </a:r>
          </a:p>
          <a:p>
            <a:pPr lvl="1" eaLnBrk="1" hangingPunct="1">
              <a:buFont typeface="Arial" charset="0"/>
              <a:buNone/>
            </a:pPr>
            <a:r>
              <a:rPr lang="hu-HU" smtClean="0"/>
              <a:t>L(t </a:t>
            </a:r>
            <a:r>
              <a:rPr lang="en-US" smtClean="0"/>
              <a:t>+ dt</a:t>
            </a:r>
            <a:r>
              <a:rPr lang="hu-HU" smtClean="0"/>
              <a:t>)</a:t>
            </a:r>
            <a:r>
              <a:rPr lang="en-US" smtClean="0"/>
              <a:t> = L(t) + F</a:t>
            </a:r>
            <a:r>
              <a:rPr lang="en-US" smtClean="0">
                <a:cs typeface="Arial" charset="0"/>
              </a:rPr>
              <a:t>·</a:t>
            </a:r>
            <a:r>
              <a:rPr lang="en-US" smtClean="0"/>
              <a:t>dt</a:t>
            </a:r>
            <a:r>
              <a:rPr lang="hu-HU" smtClean="0">
                <a:solidFill>
                  <a:schemeClr val="hlink"/>
                </a:solidFill>
              </a:rPr>
              <a:t> </a:t>
            </a:r>
            <a:r>
              <a:rPr lang="en-US" smtClean="0">
                <a:solidFill>
                  <a:schemeClr val="hlink"/>
                </a:solidFill>
              </a:rPr>
              <a:t>+ J</a:t>
            </a:r>
          </a:p>
          <a:p>
            <a:pPr eaLnBrk="1" hangingPunct="1"/>
            <a:r>
              <a:rPr lang="hu-HU" smtClean="0"/>
              <a:t>az </a:t>
            </a:r>
            <a:r>
              <a:rPr lang="en-US" smtClean="0"/>
              <a:t>impulzus </a:t>
            </a:r>
            <a:r>
              <a:rPr lang="hu-HU" smtClean="0"/>
              <a:t>egy 3D vektor, </a:t>
            </a:r>
            <a:r>
              <a:rPr lang="en-US" smtClean="0"/>
              <a:t>m</a:t>
            </a:r>
            <a:r>
              <a:rPr lang="hu-HU" smtClean="0"/>
              <a:t>értékegysége ugyanaz, mint a lendületé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909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J impulzus hatása a forgásra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dirty="0" err="1" smtClean="0"/>
              <a:t>perdület-változás</a:t>
            </a:r>
            <a:r>
              <a:rPr lang="hu-HU" dirty="0" smtClean="0"/>
              <a:t> eddig</a:t>
            </a:r>
          </a:p>
          <a:p>
            <a:pPr eaLnBrk="1" hangingPunct="1">
              <a:buFontTx/>
              <a:buNone/>
            </a:pPr>
            <a:r>
              <a:rPr lang="hu-HU" dirty="0" smtClean="0"/>
              <a:t>	P</a:t>
            </a:r>
            <a:r>
              <a:rPr lang="en-US" dirty="0" smtClean="0"/>
              <a:t>(t + </a:t>
            </a:r>
            <a:r>
              <a:rPr lang="en-US" dirty="0" err="1" smtClean="0"/>
              <a:t>dt</a:t>
            </a:r>
            <a:r>
              <a:rPr lang="en-US" dirty="0" smtClean="0"/>
              <a:t>) = </a:t>
            </a:r>
            <a:r>
              <a:rPr lang="hu-HU" dirty="0" smtClean="0"/>
              <a:t>P</a:t>
            </a:r>
            <a:r>
              <a:rPr lang="en-US" dirty="0" smtClean="0"/>
              <a:t>(t) + </a:t>
            </a:r>
            <a:r>
              <a:rPr lang="hu-HU" dirty="0" smtClean="0">
                <a:latin typeface="Symbol" pitchFamily="18" charset="2"/>
              </a:rPr>
              <a:t>t</a:t>
            </a:r>
            <a:r>
              <a:rPr lang="en-US" dirty="0" smtClean="0"/>
              <a:t>·</a:t>
            </a:r>
            <a:r>
              <a:rPr lang="en-US" dirty="0" err="1" smtClean="0"/>
              <a:t>dt</a:t>
            </a:r>
            <a:endParaRPr lang="hu-HU" dirty="0" smtClean="0"/>
          </a:p>
          <a:p>
            <a:pPr eaLnBrk="1" hangingPunct="1"/>
            <a:r>
              <a:rPr lang="hu-HU" dirty="0" smtClean="0"/>
              <a:t>ahol</a:t>
            </a:r>
          </a:p>
          <a:p>
            <a:pPr eaLnBrk="1" hangingPunct="1">
              <a:buFontTx/>
              <a:buNone/>
            </a:pPr>
            <a:r>
              <a:rPr lang="hu-HU" dirty="0" smtClean="0">
                <a:solidFill>
                  <a:schemeClr val="bg2"/>
                </a:solidFill>
                <a:latin typeface="Symbol" pitchFamily="18" charset="2"/>
              </a:rPr>
              <a:t>	</a:t>
            </a:r>
            <a:r>
              <a:rPr lang="hu-HU" dirty="0" smtClean="0">
                <a:latin typeface="Symbol" pitchFamily="18" charset="2"/>
              </a:rPr>
              <a:t>t</a:t>
            </a:r>
            <a:r>
              <a:rPr lang="hu-HU" dirty="0" smtClean="0"/>
              <a:t> </a:t>
            </a:r>
            <a:r>
              <a:rPr lang="en-US" dirty="0" smtClean="0"/>
              <a:t>= (p - x) </a:t>
            </a:r>
            <a:r>
              <a:rPr lang="en-US" dirty="0" smtClean="0">
                <a:cs typeface="Arial" charset="0"/>
              </a:rPr>
              <a:t>× F</a:t>
            </a:r>
            <a:endParaRPr lang="hu-HU" dirty="0" smtClean="0">
              <a:cs typeface="Arial" charset="0"/>
            </a:endParaRPr>
          </a:p>
          <a:p>
            <a:pPr eaLnBrk="1" hangingPunct="1"/>
            <a:endParaRPr lang="hu-HU" dirty="0" smtClean="0">
              <a:cs typeface="Arial" charset="0"/>
            </a:endParaRPr>
          </a:p>
          <a:p>
            <a:pPr eaLnBrk="1" hangingPunct="1"/>
            <a:r>
              <a:rPr lang="hu-HU" dirty="0" smtClean="0">
                <a:cs typeface="Arial" charset="0"/>
              </a:rPr>
              <a:t>tehát</a:t>
            </a:r>
          </a:p>
          <a:p>
            <a:pPr eaLnBrk="1" hangingPunct="1">
              <a:buFontTx/>
              <a:buNone/>
            </a:pPr>
            <a:r>
              <a:rPr lang="hu-HU" dirty="0" smtClean="0">
                <a:cs typeface="Arial" charset="0"/>
              </a:rPr>
              <a:t>	</a:t>
            </a:r>
            <a:r>
              <a:rPr lang="hu-HU" dirty="0" err="1" smtClean="0">
                <a:cs typeface="Arial" charset="0"/>
              </a:rPr>
              <a:t>dP</a:t>
            </a:r>
            <a:r>
              <a:rPr lang="hu-HU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= </a:t>
            </a:r>
            <a:r>
              <a:rPr lang="en-US" dirty="0" smtClean="0"/>
              <a:t>(p - x) </a:t>
            </a:r>
            <a:r>
              <a:rPr lang="en-US" dirty="0" smtClean="0">
                <a:cs typeface="Arial" charset="0"/>
              </a:rPr>
              <a:t>× F </a:t>
            </a:r>
            <a:r>
              <a:rPr lang="en-US" dirty="0" smtClean="0"/>
              <a:t>·</a:t>
            </a:r>
            <a:r>
              <a:rPr lang="en-US" dirty="0" err="1" smtClean="0"/>
              <a:t>dt</a:t>
            </a:r>
            <a:r>
              <a:rPr lang="en-US" dirty="0" smtClean="0"/>
              <a:t> = (p - x) </a:t>
            </a:r>
            <a:r>
              <a:rPr lang="en-US" dirty="0" smtClean="0">
                <a:cs typeface="Arial" charset="0"/>
              </a:rPr>
              <a:t>× J </a:t>
            </a:r>
          </a:p>
          <a:p>
            <a:pPr lvl="1" eaLnBrk="1" hangingPunct="1">
              <a:buFont typeface="Arial" charset="0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8196" name="AutoShape 4"/>
          <p:cNvSpPr>
            <a:spLocks/>
          </p:cNvSpPr>
          <p:nvPr/>
        </p:nvSpPr>
        <p:spPr bwMode="auto">
          <a:xfrm rot="5400000">
            <a:off x="3390900" y="4305300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352800" y="43434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8198" name="AutoShape 6"/>
          <p:cNvSpPr>
            <a:spLocks/>
          </p:cNvSpPr>
          <p:nvPr/>
        </p:nvSpPr>
        <p:spPr bwMode="auto">
          <a:xfrm rot="-5400000">
            <a:off x="4876800" y="4648200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048000" y="5715000"/>
            <a:ext cx="44259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J impulzus ekkora perd</a:t>
            </a:r>
            <a:r>
              <a:rPr lang="hu-HU"/>
              <a:t>ület-változást okoz</a:t>
            </a:r>
            <a:endParaRPr lang="en-US"/>
          </a:p>
        </p:txBody>
      </p:sp>
      <p:sp>
        <p:nvSpPr>
          <p:cNvPr id="8200" name="AutoShape 8"/>
          <p:cNvSpPr>
            <a:spLocks/>
          </p:cNvSpPr>
          <p:nvPr/>
        </p:nvSpPr>
        <p:spPr bwMode="auto">
          <a:xfrm rot="-5400000">
            <a:off x="1943100" y="3467100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1676400" y="4191000"/>
            <a:ext cx="8318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erőkar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4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Impulzus kiszámítása</a:t>
            </a:r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mit kell tudni</a:t>
            </a:r>
          </a:p>
          <a:p>
            <a:pPr lvl="1" eaLnBrk="1" hangingPunct="1"/>
            <a:r>
              <a:rPr lang="hu-HU" smtClean="0"/>
              <a:t>impulzus támadáspontja</a:t>
            </a:r>
          </a:p>
          <a:p>
            <a:pPr lvl="2" eaLnBrk="1" hangingPunct="1"/>
            <a:r>
              <a:rPr lang="hu-HU" smtClean="0"/>
              <a:t>hol érnek össze?</a:t>
            </a:r>
          </a:p>
          <a:p>
            <a:pPr lvl="1" eaLnBrk="1" hangingPunct="1"/>
            <a:r>
              <a:rPr lang="hu-HU" smtClean="0"/>
              <a:t>impulzus iránya</a:t>
            </a:r>
          </a:p>
          <a:p>
            <a:pPr lvl="2" eaLnBrk="1" hangingPunct="1"/>
            <a:r>
              <a:rPr lang="hu-HU" smtClean="0"/>
              <a:t>érintkezési pont normálvektora</a:t>
            </a:r>
            <a:r>
              <a:rPr lang="hu-HU" smtClean="0">
                <a:solidFill>
                  <a:schemeClr val="hlink"/>
                </a:solidFill>
              </a:rPr>
              <a:t>, súrlódás</a:t>
            </a:r>
          </a:p>
          <a:p>
            <a:pPr lvl="1" eaLnBrk="1" hangingPunct="1"/>
            <a:r>
              <a:rPr lang="hu-HU" smtClean="0"/>
              <a:t>impulzus nagysága</a:t>
            </a:r>
          </a:p>
          <a:p>
            <a:pPr lvl="2" eaLnBrk="1" hangingPunct="1"/>
            <a:r>
              <a:rPr lang="hu-HU" smtClean="0"/>
              <a:t>függ a tárgyak rugalmas-rugalmatlan alakváltozásaitól – pont ezt akarjuk kihagyni</a:t>
            </a:r>
            <a:endParaRPr lang="hu-HU" smtClean="0">
              <a:solidFill>
                <a:schemeClr val="hlink"/>
              </a:solidFill>
            </a:endParaRPr>
          </a:p>
          <a:p>
            <a:pPr lvl="2" eaLnBrk="1" hangingPunct="1"/>
            <a:r>
              <a:rPr lang="hu-HU" smtClean="0"/>
              <a:t>nincs rá általános formula</a:t>
            </a:r>
          </a:p>
          <a:p>
            <a:pPr lvl="2" eaLnBrk="1" hangingPunct="1"/>
            <a:r>
              <a:rPr lang="hu-HU" smtClean="0"/>
              <a:t>egyszerűsítő modell: </a:t>
            </a:r>
            <a:r>
              <a:rPr lang="ru-RU" smtClean="0">
                <a:cs typeface="Arial" charset="0"/>
                <a:sym typeface="Symbol" pitchFamily="18" charset="2"/>
              </a:rPr>
              <a:t>є</a:t>
            </a:r>
            <a:r>
              <a:rPr lang="hu-HU" smtClean="0"/>
              <a:t> restitúciós tényező</a:t>
            </a:r>
          </a:p>
          <a:p>
            <a:pPr lvl="3" eaLnBrk="1" hangingPunct="1"/>
            <a:r>
              <a:rPr lang="en-US" smtClean="0"/>
              <a:t>0 </a:t>
            </a:r>
            <a:r>
              <a:rPr lang="hu-HU" smtClean="0"/>
              <a:t>– rugalmatlan, 1 – tökéletesen rugalmas</a:t>
            </a:r>
            <a:endParaRPr lang="en-US" smtClean="0"/>
          </a:p>
        </p:txBody>
      </p:sp>
      <p:sp>
        <p:nvSpPr>
          <p:cNvPr id="11268" name="AutoShape 4"/>
          <p:cNvSpPr>
            <a:spLocks/>
          </p:cNvSpPr>
          <p:nvPr/>
        </p:nvSpPr>
        <p:spPr bwMode="auto">
          <a:xfrm>
            <a:off x="5791200" y="2133600"/>
            <a:ext cx="304800" cy="1981200"/>
          </a:xfrm>
          <a:prstGeom prst="rightBrace">
            <a:avLst>
              <a:gd name="adj1" fmla="val 54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172200" y="2895600"/>
            <a:ext cx="19367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ütközés-vizsgálat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9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2"/>
          <p:cNvSpPr>
            <a:spLocks noChangeArrowheads="1"/>
          </p:cNvSpPr>
          <p:nvPr/>
        </p:nvSpPr>
        <p:spPr bwMode="auto">
          <a:xfrm>
            <a:off x="3657600" y="3810000"/>
            <a:ext cx="304800" cy="304800"/>
          </a:xfrm>
          <a:prstGeom prst="ellipse">
            <a:avLst/>
          </a:prstGeom>
          <a:solidFill>
            <a:schemeClr val="accent1">
              <a:alpha val="25098"/>
            </a:schemeClr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7772400" y="5029200"/>
            <a:ext cx="304800" cy="304800"/>
          </a:xfrm>
          <a:prstGeom prst="ellipse">
            <a:avLst/>
          </a:prstGeom>
          <a:solidFill>
            <a:schemeClr val="accent1">
              <a:alpha val="25098"/>
            </a:schemeClr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7924800" y="49530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3733800" y="3886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8077200" y="48768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Egyszerű példa: pontszerű test és fal</a:t>
            </a:r>
            <a:endParaRPr lang="en-US" smtClean="0"/>
          </a:p>
        </p:txBody>
      </p:sp>
      <p:sp>
        <p:nvSpPr>
          <p:cNvPr id="12296" name="Rectangle 8" descr="Horizontal brick"/>
          <p:cNvSpPr>
            <a:spLocks noChangeArrowheads="1"/>
          </p:cNvSpPr>
          <p:nvPr/>
        </p:nvSpPr>
        <p:spPr bwMode="auto">
          <a:xfrm>
            <a:off x="762000" y="5791200"/>
            <a:ext cx="7772400" cy="533400"/>
          </a:xfrm>
          <a:prstGeom prst="rect">
            <a:avLst/>
          </a:prstGeom>
          <a:pattFill prst="horzBrick">
            <a:fgClr>
              <a:srgbClr val="800000"/>
            </a:fgClr>
            <a:bgClr>
              <a:schemeClr val="accent2"/>
            </a:bgClr>
          </a:pattFill>
          <a:ln w="38100">
            <a:solidFill>
              <a:schemeClr val="accent2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3810000" y="3962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3962400" y="4114800"/>
            <a:ext cx="21336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800600" y="44196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v</a:t>
            </a:r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6096000" y="3124200"/>
            <a:ext cx="0" cy="26670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6096000" y="39624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n</a:t>
            </a:r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V="1">
            <a:off x="6096000" y="5029200"/>
            <a:ext cx="2133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855" name="Text Box 15"/>
          <p:cNvSpPr txBox="1">
            <a:spLocks noChangeArrowheads="1"/>
          </p:cNvSpPr>
          <p:nvPr/>
        </p:nvSpPr>
        <p:spPr bwMode="auto">
          <a:xfrm>
            <a:off x="6688138" y="3429000"/>
            <a:ext cx="1336675" cy="11874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hu-HU" sz="2400"/>
              <a:t>L</a:t>
            </a:r>
            <a:r>
              <a:rPr lang="en-US" sz="2400"/>
              <a:t>’</a:t>
            </a:r>
            <a:r>
              <a:rPr lang="hu-HU" sz="2400"/>
              <a:t> </a:t>
            </a:r>
            <a:r>
              <a:rPr lang="en-US" sz="2400"/>
              <a:t>=</a:t>
            </a:r>
            <a:endParaRPr lang="hu-HU" sz="2400"/>
          </a:p>
          <a:p>
            <a:pPr algn="ctr"/>
            <a:r>
              <a:rPr lang="hu-HU" sz="2400">
                <a:solidFill>
                  <a:srgbClr val="FF0000"/>
                </a:solidFill>
              </a:rPr>
              <a:t>L</a:t>
            </a:r>
            <a:r>
              <a:rPr lang="en-US" sz="2400">
                <a:solidFill>
                  <a:srgbClr val="FF0000"/>
                </a:solidFill>
              </a:rPr>
              <a:t> -(</a:t>
            </a:r>
            <a:r>
              <a:rPr lang="hu-HU" sz="2400">
                <a:solidFill>
                  <a:srgbClr val="FF0000"/>
                </a:solidFill>
              </a:rPr>
              <a:t>L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·</a:t>
            </a:r>
            <a:r>
              <a:rPr lang="hu-HU" sz="240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2400">
                <a:solidFill>
                  <a:srgbClr val="FF0000"/>
                </a:solidFill>
              </a:rPr>
              <a:t>)</a:t>
            </a:r>
            <a:r>
              <a:rPr lang="hu-HU" sz="2400">
                <a:solidFill>
                  <a:srgbClr val="FF0000"/>
                </a:solidFill>
              </a:rPr>
              <a:t>n</a:t>
            </a:r>
            <a:endParaRPr lang="en-US" sz="2400">
              <a:solidFill>
                <a:srgbClr val="FF0000"/>
              </a:solidFill>
            </a:endParaRPr>
          </a:p>
          <a:p>
            <a:pPr algn="ctr"/>
            <a:r>
              <a:rPr lang="en-US" sz="2400">
                <a:cs typeface="Arial" charset="0"/>
              </a:rPr>
              <a:t>-</a:t>
            </a:r>
            <a:r>
              <a:rPr lang="ru-RU" sz="2400">
                <a:cs typeface="Arial" charset="0"/>
              </a:rPr>
              <a:t>є</a:t>
            </a:r>
            <a:r>
              <a:rPr lang="en-US" sz="2400">
                <a:solidFill>
                  <a:srgbClr val="009900"/>
                </a:solidFill>
              </a:rPr>
              <a:t>(</a:t>
            </a:r>
            <a:r>
              <a:rPr lang="hu-HU" sz="2400">
                <a:solidFill>
                  <a:srgbClr val="009900"/>
                </a:solidFill>
              </a:rPr>
              <a:t>L</a:t>
            </a:r>
            <a:r>
              <a:rPr lang="en-US" sz="2400">
                <a:solidFill>
                  <a:srgbClr val="009900"/>
                </a:solidFill>
              </a:rPr>
              <a:t>·</a:t>
            </a:r>
            <a:r>
              <a:rPr lang="hu-HU" sz="2400">
                <a:solidFill>
                  <a:srgbClr val="009900"/>
                </a:solidFill>
              </a:rPr>
              <a:t>n</a:t>
            </a:r>
            <a:r>
              <a:rPr lang="en-US" sz="2400">
                <a:solidFill>
                  <a:srgbClr val="009900"/>
                </a:solidFill>
              </a:rPr>
              <a:t>)</a:t>
            </a:r>
            <a:r>
              <a:rPr lang="hu-HU" sz="2400">
                <a:solidFill>
                  <a:srgbClr val="009900"/>
                </a:solidFill>
              </a:rPr>
              <a:t>n</a:t>
            </a:r>
            <a:endParaRPr lang="ru-RU" sz="2400">
              <a:solidFill>
                <a:srgbClr val="009900"/>
              </a:solidFill>
            </a:endParaRPr>
          </a:p>
        </p:txBody>
      </p:sp>
      <p:sp>
        <p:nvSpPr>
          <p:cNvPr id="163856" name="AutoShape 16"/>
          <p:cNvSpPr>
            <a:spLocks/>
          </p:cNvSpPr>
          <p:nvPr/>
        </p:nvSpPr>
        <p:spPr bwMode="auto">
          <a:xfrm rot="5400000">
            <a:off x="4876800" y="2590800"/>
            <a:ext cx="304800" cy="2133600"/>
          </a:xfrm>
          <a:prstGeom prst="leftBrace">
            <a:avLst>
              <a:gd name="adj1" fmla="val 5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57" name="AutoShape 17"/>
          <p:cNvSpPr>
            <a:spLocks/>
          </p:cNvSpPr>
          <p:nvPr/>
        </p:nvSpPr>
        <p:spPr bwMode="auto">
          <a:xfrm>
            <a:off x="3581400" y="41148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58" name="Text Box 18"/>
          <p:cNvSpPr txBox="1">
            <a:spLocks noChangeArrowheads="1"/>
          </p:cNvSpPr>
          <p:nvPr/>
        </p:nvSpPr>
        <p:spPr bwMode="auto">
          <a:xfrm>
            <a:off x="787400" y="4572000"/>
            <a:ext cx="2571750" cy="731838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hu-HU"/>
              <a:t>L fal</a:t>
            </a:r>
            <a:r>
              <a:rPr lang="en-US"/>
              <a:t>ra mer</a:t>
            </a:r>
            <a:r>
              <a:rPr lang="hu-HU"/>
              <a:t>őleges része</a:t>
            </a:r>
          </a:p>
          <a:p>
            <a:pPr algn="ctr"/>
            <a:r>
              <a:rPr lang="en-US" sz="2400">
                <a:solidFill>
                  <a:srgbClr val="009900"/>
                </a:solidFill>
              </a:rPr>
              <a:t>-</a:t>
            </a:r>
            <a:r>
              <a:rPr lang="hu-HU" sz="2400">
                <a:solidFill>
                  <a:srgbClr val="009900"/>
                </a:solidFill>
              </a:rPr>
              <a:t>(L</a:t>
            </a:r>
            <a:r>
              <a:rPr lang="en-US" sz="2400">
                <a:solidFill>
                  <a:srgbClr val="009900"/>
                </a:solidFill>
                <a:cs typeface="Arial" charset="0"/>
              </a:rPr>
              <a:t>·</a:t>
            </a:r>
            <a:r>
              <a:rPr lang="hu-HU" sz="2400">
                <a:solidFill>
                  <a:srgbClr val="009900"/>
                </a:solidFill>
                <a:cs typeface="Arial" charset="0"/>
              </a:rPr>
              <a:t>n)n</a:t>
            </a:r>
            <a:endParaRPr lang="en-US" sz="2400">
              <a:solidFill>
                <a:srgbClr val="009900"/>
              </a:solidFill>
              <a:cs typeface="Arial" charset="0"/>
            </a:endParaRPr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3657600" y="2743200"/>
            <a:ext cx="2774950" cy="731838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hu-HU"/>
              <a:t>v fallal </a:t>
            </a:r>
            <a:r>
              <a:rPr lang="en-US"/>
              <a:t>p</a:t>
            </a:r>
            <a:r>
              <a:rPr lang="hu-HU"/>
              <a:t>árhuzamos része</a:t>
            </a:r>
          </a:p>
          <a:p>
            <a:pPr algn="ctr"/>
            <a:r>
              <a:rPr lang="hu-HU" sz="2400">
                <a:solidFill>
                  <a:srgbClr val="FF0000"/>
                </a:solidFill>
              </a:rPr>
              <a:t>L</a:t>
            </a:r>
            <a:r>
              <a:rPr lang="en-US" sz="2400">
                <a:solidFill>
                  <a:srgbClr val="FF0000"/>
                </a:solidFill>
              </a:rPr>
              <a:t>-</a:t>
            </a:r>
            <a:r>
              <a:rPr lang="hu-HU" sz="2400">
                <a:solidFill>
                  <a:srgbClr val="FF0000"/>
                </a:solidFill>
              </a:rPr>
              <a:t>(L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·</a:t>
            </a:r>
            <a:r>
              <a:rPr lang="hu-HU" sz="2400">
                <a:solidFill>
                  <a:srgbClr val="FF0000"/>
                </a:solidFill>
                <a:cs typeface="Arial" charset="0"/>
              </a:rPr>
              <a:t>n)n</a:t>
            </a:r>
            <a:endParaRPr lang="en-US" sz="240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2308" name="Rectangle 2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hu-HU" smtClean="0"/>
              <a:t>a fallal párhuzos része marad (nincs súrlódás)</a:t>
            </a:r>
          </a:p>
          <a:p>
            <a:pPr lvl="2" eaLnBrk="1" hangingPunct="1"/>
            <a:r>
              <a:rPr lang="hu-HU" smtClean="0"/>
              <a:t>a merőleges rész megfordul </a:t>
            </a:r>
            <a:r>
              <a:rPr lang="en-US" smtClean="0">
                <a:cs typeface="Arial" charset="0"/>
              </a:rPr>
              <a:t>×</a:t>
            </a:r>
            <a:r>
              <a:rPr lang="hu-HU" smtClean="0">
                <a:cs typeface="Arial" charset="0"/>
              </a:rPr>
              <a:t> energiaveszteség</a:t>
            </a:r>
            <a:endParaRPr lang="en-US" smtClean="0">
              <a:cs typeface="Arial" charset="0"/>
            </a:endParaRPr>
          </a:p>
        </p:txBody>
      </p:sp>
      <p:sp>
        <p:nvSpPr>
          <p:cNvPr id="163861" name="Line 21"/>
          <p:cNvSpPr>
            <a:spLocks noChangeShapeType="1"/>
          </p:cNvSpPr>
          <p:nvPr/>
        </p:nvSpPr>
        <p:spPr bwMode="auto">
          <a:xfrm>
            <a:off x="3962400" y="4114800"/>
            <a:ext cx="2133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862" name="Line 22"/>
          <p:cNvSpPr>
            <a:spLocks noChangeShapeType="1"/>
          </p:cNvSpPr>
          <p:nvPr/>
        </p:nvSpPr>
        <p:spPr bwMode="auto">
          <a:xfrm>
            <a:off x="3962400" y="4114800"/>
            <a:ext cx="0" cy="1676400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863" name="Text Box 23"/>
          <p:cNvSpPr txBox="1">
            <a:spLocks noChangeArrowheads="1"/>
          </p:cNvSpPr>
          <p:nvPr/>
        </p:nvSpPr>
        <p:spPr bwMode="auto">
          <a:xfrm>
            <a:off x="7391400" y="2743200"/>
            <a:ext cx="14922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rugalmass</a:t>
            </a:r>
            <a:r>
              <a:rPr lang="hu-HU"/>
              <a:t>ág</a:t>
            </a:r>
            <a:endParaRPr lang="en-US"/>
          </a:p>
        </p:txBody>
      </p:sp>
      <p:sp>
        <p:nvSpPr>
          <p:cNvPr id="163864" name="Freeform 24"/>
          <p:cNvSpPr>
            <a:spLocks/>
          </p:cNvSpPr>
          <p:nvPr/>
        </p:nvSpPr>
        <p:spPr bwMode="auto">
          <a:xfrm>
            <a:off x="6718300" y="3276600"/>
            <a:ext cx="1976438" cy="1574800"/>
          </a:xfrm>
          <a:custGeom>
            <a:avLst/>
            <a:gdLst>
              <a:gd name="T0" fmla="*/ 1048 w 1245"/>
              <a:gd name="T1" fmla="*/ 0 h 992"/>
              <a:gd name="T2" fmla="*/ 1224 w 1245"/>
              <a:gd name="T3" fmla="*/ 464 h 992"/>
              <a:gd name="T4" fmla="*/ 1136 w 1245"/>
              <a:gd name="T5" fmla="*/ 856 h 992"/>
              <a:gd name="T6" fmla="*/ 568 w 1245"/>
              <a:gd name="T7" fmla="*/ 960 h 992"/>
              <a:gd name="T8" fmla="*/ 72 w 1245"/>
              <a:gd name="T9" fmla="*/ 968 h 992"/>
              <a:gd name="T10" fmla="*/ 136 w 1245"/>
              <a:gd name="T11" fmla="*/ 816 h 9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45"/>
              <a:gd name="T19" fmla="*/ 0 h 992"/>
              <a:gd name="T20" fmla="*/ 1245 w 1245"/>
              <a:gd name="T21" fmla="*/ 992 h 9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45" h="992">
                <a:moveTo>
                  <a:pt x="1048" y="0"/>
                </a:moveTo>
                <a:cubicBezTo>
                  <a:pt x="1077" y="77"/>
                  <a:pt x="1209" y="321"/>
                  <a:pt x="1224" y="464"/>
                </a:cubicBezTo>
                <a:cubicBezTo>
                  <a:pt x="1239" y="607"/>
                  <a:pt x="1245" y="773"/>
                  <a:pt x="1136" y="856"/>
                </a:cubicBezTo>
                <a:cubicBezTo>
                  <a:pt x="1027" y="939"/>
                  <a:pt x="745" y="941"/>
                  <a:pt x="568" y="960"/>
                </a:cubicBezTo>
                <a:cubicBezTo>
                  <a:pt x="391" y="979"/>
                  <a:pt x="144" y="992"/>
                  <a:pt x="72" y="968"/>
                </a:cubicBezTo>
                <a:cubicBezTo>
                  <a:pt x="0" y="944"/>
                  <a:pt x="123" y="848"/>
                  <a:pt x="136" y="81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865" name="Freeform 25"/>
          <p:cNvSpPr>
            <a:spLocks/>
          </p:cNvSpPr>
          <p:nvPr/>
        </p:nvSpPr>
        <p:spPr bwMode="auto">
          <a:xfrm>
            <a:off x="6553200" y="3657600"/>
            <a:ext cx="1676400" cy="1143000"/>
          </a:xfrm>
          <a:custGeom>
            <a:avLst/>
            <a:gdLst>
              <a:gd name="T0" fmla="*/ 0 w 1056"/>
              <a:gd name="T1" fmla="*/ 528 h 720"/>
              <a:gd name="T2" fmla="*/ 240 w 1056"/>
              <a:gd name="T3" fmla="*/ 336 h 720"/>
              <a:gd name="T4" fmla="*/ 288 w 1056"/>
              <a:gd name="T5" fmla="*/ 192 h 720"/>
              <a:gd name="T6" fmla="*/ 384 w 1056"/>
              <a:gd name="T7" fmla="*/ 96 h 720"/>
              <a:gd name="T8" fmla="*/ 864 w 1056"/>
              <a:gd name="T9" fmla="*/ 0 h 720"/>
              <a:gd name="T10" fmla="*/ 1056 w 1056"/>
              <a:gd name="T11" fmla="*/ 96 h 720"/>
              <a:gd name="T12" fmla="*/ 1056 w 1056"/>
              <a:gd name="T13" fmla="*/ 432 h 720"/>
              <a:gd name="T14" fmla="*/ 1008 w 1056"/>
              <a:gd name="T15" fmla="*/ 624 h 720"/>
              <a:gd name="T16" fmla="*/ 576 w 1056"/>
              <a:gd name="T17" fmla="*/ 720 h 720"/>
              <a:gd name="T18" fmla="*/ 96 w 1056"/>
              <a:gd name="T19" fmla="*/ 672 h 720"/>
              <a:gd name="T20" fmla="*/ 0 w 1056"/>
              <a:gd name="T21" fmla="*/ 528 h 7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56"/>
              <a:gd name="T34" fmla="*/ 0 h 720"/>
              <a:gd name="T35" fmla="*/ 1056 w 1056"/>
              <a:gd name="T36" fmla="*/ 720 h 7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56" h="720">
                <a:moveTo>
                  <a:pt x="0" y="528"/>
                </a:moveTo>
                <a:lnTo>
                  <a:pt x="240" y="336"/>
                </a:lnTo>
                <a:lnTo>
                  <a:pt x="288" y="192"/>
                </a:lnTo>
                <a:lnTo>
                  <a:pt x="384" y="96"/>
                </a:lnTo>
                <a:lnTo>
                  <a:pt x="864" y="0"/>
                </a:lnTo>
                <a:lnTo>
                  <a:pt x="1056" y="96"/>
                </a:lnTo>
                <a:lnTo>
                  <a:pt x="1056" y="432"/>
                </a:lnTo>
                <a:lnTo>
                  <a:pt x="1008" y="624"/>
                </a:lnTo>
                <a:lnTo>
                  <a:pt x="576" y="720"/>
                </a:lnTo>
                <a:lnTo>
                  <a:pt x="96" y="672"/>
                </a:lnTo>
                <a:lnTo>
                  <a:pt x="0" y="528"/>
                </a:lnTo>
                <a:close/>
              </a:path>
            </a:pathLst>
          </a:custGeom>
          <a:noFill/>
          <a:ln w="63500">
            <a:solidFill>
              <a:srgbClr val="0099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866" name="Text Box 26"/>
          <p:cNvSpPr txBox="1">
            <a:spLocks noChangeArrowheads="1"/>
          </p:cNvSpPr>
          <p:nvPr/>
        </p:nvSpPr>
        <p:spPr bwMode="auto">
          <a:xfrm>
            <a:off x="7848600" y="3124200"/>
            <a:ext cx="3873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>
                <a:solidFill>
                  <a:srgbClr val="009900"/>
                </a:solidFill>
              </a:rPr>
              <a:t>J</a:t>
            </a:r>
            <a:endParaRPr lang="en-US" sz="320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89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0.23333 0.13333 " pathEditMode="relative" ptsTypes="AA">
                                      <p:cBhvr>
                                        <p:cTn id="22" dur="500" fill="hold"/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6" dur="500" fill="hold"/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46667 0.0666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00" y="33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6386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5" grpId="0"/>
      <p:bldP spid="163856" grpId="0" animBg="1"/>
      <p:bldP spid="163857" grpId="0" animBg="1"/>
      <p:bldP spid="163858" grpId="0"/>
      <p:bldP spid="163859" grpId="0"/>
      <p:bldP spid="163861" grpId="0" animBg="1"/>
      <p:bldP spid="163861" grpId="1" animBg="1"/>
      <p:bldP spid="163862" grpId="0" animBg="1"/>
      <p:bldP spid="163862" grpId="1" animBg="1"/>
      <p:bldP spid="163862" grpId="2" animBg="1"/>
      <p:bldP spid="163862" grpId="3" animBg="1"/>
      <p:bldP spid="163863" grpId="0"/>
      <p:bldP spid="163864" grpId="0" animBg="1"/>
      <p:bldP spid="163865" grpId="0" animBg="1"/>
      <p:bldP spid="16386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Ütközésválasz: mekkora az impulzus rugalmatlan ütközésnél?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60" y="1960652"/>
            <a:ext cx="3358121" cy="7078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47" y="2790210"/>
            <a:ext cx="3561146" cy="7078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8" y="3675645"/>
            <a:ext cx="4612844" cy="7261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668" y="4327827"/>
            <a:ext cx="2635650" cy="10663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96" y="4750612"/>
            <a:ext cx="863308" cy="316425"/>
          </a:xfrm>
          <a:prstGeom prst="rect">
            <a:avLst/>
          </a:prstGeom>
        </p:spPr>
      </p:pic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8193409" y="4401777"/>
            <a:ext cx="822661" cy="30008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1350" dirty="0" smtClean="0">
                <a:latin typeface="Whipsmart" panose="020B0502030203050204" pitchFamily="34" charset="0"/>
              </a:rPr>
              <a:t>rugalmas</a:t>
            </a:r>
            <a:endParaRPr lang="en-US" sz="1350" dirty="0"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15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Impulzus kiszámítása általában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a két ütköző pont sebességének kiszámítása: </a:t>
            </a:r>
            <a:r>
              <a:rPr lang="hu-HU" dirty="0" err="1" smtClean="0"/>
              <a:t>v</a:t>
            </a:r>
            <a:r>
              <a:rPr lang="hu-HU" baseline="-25000" dirty="0" err="1" smtClean="0"/>
              <a:t>a</a:t>
            </a:r>
            <a:r>
              <a:rPr lang="hu-HU" dirty="0" smtClean="0"/>
              <a:t> és v</a:t>
            </a:r>
            <a:r>
              <a:rPr lang="hu-HU" baseline="-25000" dirty="0" smtClean="0"/>
              <a:t>b</a:t>
            </a:r>
          </a:p>
          <a:p>
            <a:pPr eaLnBrk="1" hangingPunct="1"/>
            <a:r>
              <a:rPr lang="hu-HU" dirty="0" smtClean="0"/>
              <a:t>relatív sebesség: </a:t>
            </a:r>
            <a:r>
              <a:rPr lang="hu-HU" dirty="0" err="1" smtClean="0"/>
              <a:t>v</a:t>
            </a:r>
            <a:r>
              <a:rPr lang="hu-HU" baseline="-25000" dirty="0" err="1" smtClean="0"/>
              <a:t>rel</a:t>
            </a:r>
            <a:r>
              <a:rPr lang="hu-HU" dirty="0" smtClean="0"/>
              <a:t> </a:t>
            </a:r>
            <a:r>
              <a:rPr lang="en-US" dirty="0" smtClean="0"/>
              <a:t>=</a:t>
            </a:r>
            <a:r>
              <a:rPr lang="hu-HU" dirty="0" smtClean="0"/>
              <a:t> </a:t>
            </a:r>
            <a:r>
              <a:rPr lang="en-US" dirty="0" smtClean="0"/>
              <a:t>(</a:t>
            </a:r>
            <a:r>
              <a:rPr lang="hu-HU" dirty="0" err="1" smtClean="0"/>
              <a:t>v</a:t>
            </a:r>
            <a:r>
              <a:rPr lang="hu-HU" baseline="-25000" dirty="0" err="1" smtClean="0"/>
              <a:t>a</a:t>
            </a:r>
            <a:r>
              <a:rPr lang="hu-HU" dirty="0" smtClean="0"/>
              <a:t> </a:t>
            </a:r>
            <a:r>
              <a:rPr lang="en-US" dirty="0" smtClean="0"/>
              <a:t>-</a:t>
            </a:r>
            <a:r>
              <a:rPr lang="hu-HU" dirty="0" smtClean="0"/>
              <a:t> v</a:t>
            </a:r>
            <a:r>
              <a:rPr lang="hu-HU" baseline="-25000" dirty="0" smtClean="0"/>
              <a:t>b</a:t>
            </a:r>
            <a:r>
              <a:rPr lang="en-US" dirty="0" smtClean="0"/>
              <a:t>)</a:t>
            </a:r>
            <a:r>
              <a:rPr lang="en-US" dirty="0" smtClean="0">
                <a:cs typeface="Arial" charset="0"/>
              </a:rPr>
              <a:t>·n</a:t>
            </a:r>
            <a:endParaRPr lang="hu-HU" dirty="0" smtClean="0">
              <a:cs typeface="Arial" charset="0"/>
            </a:endParaRPr>
          </a:p>
          <a:p>
            <a:pPr eaLnBrk="1" hangingPunct="1"/>
            <a:endParaRPr lang="hu-HU" dirty="0" smtClean="0"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hu-HU" sz="2400" dirty="0" smtClean="0">
                <a:cs typeface="Arial" charset="0"/>
              </a:rPr>
              <a:t>J </a:t>
            </a:r>
            <a:r>
              <a:rPr lang="en-US" sz="2400" dirty="0" smtClean="0">
                <a:cs typeface="Arial" charset="0"/>
              </a:rPr>
              <a:t>= -(1+</a:t>
            </a:r>
            <a:r>
              <a:rPr lang="ru-RU" sz="2400" dirty="0" smtClean="0">
                <a:cs typeface="Arial" charset="0"/>
              </a:rPr>
              <a:t>є</a:t>
            </a:r>
            <a:r>
              <a:rPr lang="en-US" sz="2400" dirty="0" smtClean="0">
                <a:cs typeface="Arial" charset="0"/>
              </a:rPr>
              <a:t>)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351588" y="2711450"/>
            <a:ext cx="1504950" cy="6413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ütközési</a:t>
            </a:r>
          </a:p>
          <a:p>
            <a:r>
              <a:rPr lang="en-US"/>
              <a:t>norm</a:t>
            </a:r>
            <a:r>
              <a:rPr lang="hu-HU"/>
              <a:t>álvektor</a:t>
            </a:r>
            <a:endParaRPr lang="en-US"/>
          </a:p>
        </p:txBody>
      </p:sp>
      <p:sp>
        <p:nvSpPr>
          <p:cNvPr id="13317" name="Freeform 5"/>
          <p:cNvSpPr>
            <a:spLocks/>
          </p:cNvSpPr>
          <p:nvPr/>
        </p:nvSpPr>
        <p:spPr bwMode="auto">
          <a:xfrm>
            <a:off x="5346438" y="2762264"/>
            <a:ext cx="1081350" cy="326063"/>
          </a:xfrm>
          <a:custGeom>
            <a:avLst/>
            <a:gdLst>
              <a:gd name="T0" fmla="*/ 624 w 624"/>
              <a:gd name="T1" fmla="*/ 80 h 272"/>
              <a:gd name="T2" fmla="*/ 96 w 624"/>
              <a:gd name="T3" fmla="*/ 32 h 272"/>
              <a:gd name="T4" fmla="*/ 48 w 624"/>
              <a:gd name="T5" fmla="*/ 272 h 272"/>
              <a:gd name="T6" fmla="*/ 0 60000 65536"/>
              <a:gd name="T7" fmla="*/ 0 60000 65536"/>
              <a:gd name="T8" fmla="*/ 0 60000 65536"/>
              <a:gd name="T9" fmla="*/ 0 w 624"/>
              <a:gd name="T10" fmla="*/ 0 h 272"/>
              <a:gd name="T11" fmla="*/ 624 w 624"/>
              <a:gd name="T12" fmla="*/ 272 h 272"/>
              <a:gd name="connsiteX0" fmla="*/ 10983 w 10983"/>
              <a:gd name="connsiteY0" fmla="*/ 6825 h 6825"/>
              <a:gd name="connsiteX1" fmla="*/ 2521 w 10983"/>
              <a:gd name="connsiteY1" fmla="*/ 5060 h 6825"/>
              <a:gd name="connsiteX2" fmla="*/ 67 w 10983"/>
              <a:gd name="connsiteY2" fmla="*/ 943 h 6825"/>
              <a:gd name="connsiteX0" fmla="*/ 9967 w 9967"/>
              <a:gd name="connsiteY0" fmla="*/ 9702 h 11911"/>
              <a:gd name="connsiteX1" fmla="*/ 4196 w 9967"/>
              <a:gd name="connsiteY1" fmla="*/ 11795 h 11911"/>
              <a:gd name="connsiteX2" fmla="*/ 28 w 9967"/>
              <a:gd name="connsiteY2" fmla="*/ 1084 h 11911"/>
              <a:gd name="connsiteX0" fmla="*/ 9972 w 9972"/>
              <a:gd name="connsiteY0" fmla="*/ 7235 h 9289"/>
              <a:gd name="connsiteX1" fmla="*/ 4182 w 9972"/>
              <a:gd name="connsiteY1" fmla="*/ 8993 h 9289"/>
              <a:gd name="connsiteX2" fmla="*/ 0 w 9972"/>
              <a:gd name="connsiteY2" fmla="*/ 0 h 9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72" h="9289">
                <a:moveTo>
                  <a:pt x="9972" y="7235"/>
                </a:moveTo>
                <a:cubicBezTo>
                  <a:pt x="6810" y="5427"/>
                  <a:pt x="5589" y="7546"/>
                  <a:pt x="4182" y="8993"/>
                </a:cubicBezTo>
                <a:cubicBezTo>
                  <a:pt x="2777" y="10440"/>
                  <a:pt x="1054" y="6460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1968500" y="40640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105400" y="3581400"/>
            <a:ext cx="561975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400"/>
              <a:t>v</a:t>
            </a:r>
            <a:r>
              <a:rPr lang="en-US" sz="2400" baseline="-25000"/>
              <a:t>rel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057400" y="4191000"/>
            <a:ext cx="5799138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400"/>
              <a:t>1/m</a:t>
            </a:r>
            <a:r>
              <a:rPr lang="en-US" sz="2400" baseline="-25000"/>
              <a:t>a</a:t>
            </a:r>
            <a:r>
              <a:rPr lang="en-US" sz="2400"/>
              <a:t> + 1/m</a:t>
            </a:r>
            <a:r>
              <a:rPr lang="en-US" sz="2400" baseline="-25000"/>
              <a:t>b</a:t>
            </a:r>
            <a:r>
              <a:rPr lang="en-US" sz="2400"/>
              <a:t> + n</a:t>
            </a:r>
            <a:r>
              <a:rPr lang="en-US" sz="2400">
                <a:cs typeface="Arial" charset="0"/>
              </a:rPr>
              <a:t>·I</a:t>
            </a:r>
            <a:r>
              <a:rPr lang="en-US" sz="2400" baseline="-25000">
                <a:cs typeface="Arial" charset="0"/>
              </a:rPr>
              <a:t>a</a:t>
            </a:r>
            <a:r>
              <a:rPr lang="en-US" sz="2400">
                <a:cs typeface="Arial" charset="0"/>
              </a:rPr>
              <a:t>(k</a:t>
            </a:r>
            <a:r>
              <a:rPr lang="en-US" sz="2400" baseline="-25000">
                <a:cs typeface="Arial" charset="0"/>
              </a:rPr>
              <a:t>a</a:t>
            </a:r>
            <a:r>
              <a:rPr lang="en-US" sz="2400">
                <a:cs typeface="Arial" charset="0"/>
              </a:rPr>
              <a:t>×n)×k</a:t>
            </a:r>
            <a:r>
              <a:rPr lang="en-US" sz="2400" baseline="-25000">
                <a:cs typeface="Arial" charset="0"/>
              </a:rPr>
              <a:t>a</a:t>
            </a:r>
            <a:r>
              <a:rPr lang="en-US" sz="2400">
                <a:cs typeface="Arial" charset="0"/>
              </a:rPr>
              <a:t>+ </a:t>
            </a:r>
            <a:r>
              <a:rPr lang="en-US" sz="2400"/>
              <a:t>n</a:t>
            </a:r>
            <a:r>
              <a:rPr lang="en-US" sz="2400">
                <a:cs typeface="Arial" charset="0"/>
              </a:rPr>
              <a:t>·I</a:t>
            </a:r>
            <a:r>
              <a:rPr lang="en-US" sz="2400" baseline="-25000">
                <a:cs typeface="Arial" charset="0"/>
              </a:rPr>
              <a:t>b</a:t>
            </a:r>
            <a:r>
              <a:rPr lang="en-US" sz="2400">
                <a:cs typeface="Arial" charset="0"/>
              </a:rPr>
              <a:t>(k</a:t>
            </a:r>
            <a:r>
              <a:rPr lang="en-US" sz="2400" baseline="-25000">
                <a:cs typeface="Arial" charset="0"/>
              </a:rPr>
              <a:t>b</a:t>
            </a:r>
            <a:r>
              <a:rPr lang="en-US" sz="2400">
                <a:cs typeface="Arial" charset="0"/>
              </a:rPr>
              <a:t>×n)×k</a:t>
            </a:r>
            <a:r>
              <a:rPr lang="en-US" sz="2400" baseline="-25000">
                <a:cs typeface="Arial" charset="0"/>
              </a:rPr>
              <a:t>b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133850" y="4123533"/>
            <a:ext cx="341313" cy="3048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1400" dirty="0"/>
              <a:t>-1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5946548" y="4134191"/>
            <a:ext cx="341313" cy="3048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1400" dirty="0"/>
              <a:t>-1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6096000" y="5562600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er</a:t>
            </a:r>
            <a:r>
              <a:rPr lang="hu-HU"/>
              <a:t>őkarok</a:t>
            </a:r>
            <a:endParaRPr lang="en-US"/>
          </a:p>
        </p:txBody>
      </p:sp>
      <p:sp>
        <p:nvSpPr>
          <p:cNvPr id="13324" name="Freeform 12"/>
          <p:cNvSpPr>
            <a:spLocks/>
          </p:cNvSpPr>
          <p:nvPr/>
        </p:nvSpPr>
        <p:spPr bwMode="auto">
          <a:xfrm>
            <a:off x="5363058" y="4590136"/>
            <a:ext cx="809142" cy="972464"/>
          </a:xfrm>
          <a:custGeom>
            <a:avLst/>
            <a:gdLst>
              <a:gd name="T0" fmla="*/ 440 w 440"/>
              <a:gd name="T1" fmla="*/ 576 h 576"/>
              <a:gd name="T2" fmla="*/ 56 w 440"/>
              <a:gd name="T3" fmla="*/ 384 h 576"/>
              <a:gd name="T4" fmla="*/ 104 w 440"/>
              <a:gd name="T5" fmla="*/ 144 h 576"/>
              <a:gd name="T6" fmla="*/ 104 w 440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440"/>
              <a:gd name="T13" fmla="*/ 0 h 576"/>
              <a:gd name="T14" fmla="*/ 440 w 440"/>
              <a:gd name="T15" fmla="*/ 576 h 576"/>
              <a:gd name="connsiteX0" fmla="*/ 11584 w 11584"/>
              <a:gd name="connsiteY0" fmla="*/ 10635 h 10635"/>
              <a:gd name="connsiteX1" fmla="*/ 2857 w 11584"/>
              <a:gd name="connsiteY1" fmla="*/ 7302 h 10635"/>
              <a:gd name="connsiteX2" fmla="*/ 3948 w 11584"/>
              <a:gd name="connsiteY2" fmla="*/ 3135 h 10635"/>
              <a:gd name="connsiteX3" fmla="*/ 0 w 11584"/>
              <a:gd name="connsiteY3" fmla="*/ 0 h 1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4" h="10635">
                <a:moveTo>
                  <a:pt x="11584" y="10635"/>
                </a:moveTo>
                <a:cubicBezTo>
                  <a:pt x="7857" y="9593"/>
                  <a:pt x="4129" y="8552"/>
                  <a:pt x="2857" y="7302"/>
                </a:cubicBezTo>
                <a:cubicBezTo>
                  <a:pt x="1584" y="6052"/>
                  <a:pt x="3766" y="4246"/>
                  <a:pt x="3948" y="3135"/>
                </a:cubicBezTo>
                <a:cubicBezTo>
                  <a:pt x="4129" y="2024"/>
                  <a:pt x="91" y="694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Freeform 13"/>
          <p:cNvSpPr>
            <a:spLocks/>
          </p:cNvSpPr>
          <p:nvPr/>
        </p:nvSpPr>
        <p:spPr bwMode="auto">
          <a:xfrm>
            <a:off x="6632575" y="4621143"/>
            <a:ext cx="457200" cy="914400"/>
          </a:xfrm>
          <a:custGeom>
            <a:avLst/>
            <a:gdLst>
              <a:gd name="T0" fmla="*/ 0 w 288"/>
              <a:gd name="T1" fmla="*/ 576 h 576"/>
              <a:gd name="T2" fmla="*/ 240 w 288"/>
              <a:gd name="T3" fmla="*/ 240 h 576"/>
              <a:gd name="T4" fmla="*/ 192 w 288"/>
              <a:gd name="T5" fmla="*/ 96 h 576"/>
              <a:gd name="T6" fmla="*/ 288 w 288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576"/>
              <a:gd name="T14" fmla="*/ 288 w 288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576">
                <a:moveTo>
                  <a:pt x="0" y="576"/>
                </a:moveTo>
                <a:cubicBezTo>
                  <a:pt x="104" y="448"/>
                  <a:pt x="208" y="320"/>
                  <a:pt x="240" y="240"/>
                </a:cubicBezTo>
                <a:cubicBezTo>
                  <a:pt x="272" y="160"/>
                  <a:pt x="184" y="136"/>
                  <a:pt x="192" y="96"/>
                </a:cubicBezTo>
                <a:cubicBezTo>
                  <a:pt x="200" y="56"/>
                  <a:pt x="244" y="28"/>
                  <a:pt x="288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1905000" y="5638800"/>
            <a:ext cx="17335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inverz tömegek</a:t>
            </a:r>
            <a:endParaRPr lang="en-US"/>
          </a:p>
        </p:txBody>
      </p:sp>
      <p:sp>
        <p:nvSpPr>
          <p:cNvPr id="13327" name="Freeform 15"/>
          <p:cNvSpPr>
            <a:spLocks/>
          </p:cNvSpPr>
          <p:nvPr/>
        </p:nvSpPr>
        <p:spPr bwMode="auto">
          <a:xfrm>
            <a:off x="2357438" y="4643438"/>
            <a:ext cx="238125" cy="914400"/>
          </a:xfrm>
          <a:custGeom>
            <a:avLst/>
            <a:gdLst>
              <a:gd name="T0" fmla="*/ 0 w 152"/>
              <a:gd name="T1" fmla="*/ 576 h 576"/>
              <a:gd name="T2" fmla="*/ 144 w 152"/>
              <a:gd name="T3" fmla="*/ 288 h 576"/>
              <a:gd name="T4" fmla="*/ 48 w 152"/>
              <a:gd name="T5" fmla="*/ 96 h 576"/>
              <a:gd name="T6" fmla="*/ 0 w 152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576"/>
              <a:gd name="T14" fmla="*/ 152 w 152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576">
                <a:moveTo>
                  <a:pt x="0" y="576"/>
                </a:moveTo>
                <a:cubicBezTo>
                  <a:pt x="68" y="472"/>
                  <a:pt x="136" y="368"/>
                  <a:pt x="144" y="288"/>
                </a:cubicBezTo>
                <a:cubicBezTo>
                  <a:pt x="152" y="208"/>
                  <a:pt x="72" y="144"/>
                  <a:pt x="48" y="96"/>
                </a:cubicBezTo>
                <a:cubicBezTo>
                  <a:pt x="24" y="48"/>
                  <a:pt x="12" y="24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Freeform 16"/>
          <p:cNvSpPr>
            <a:spLocks/>
          </p:cNvSpPr>
          <p:nvPr/>
        </p:nvSpPr>
        <p:spPr bwMode="auto">
          <a:xfrm>
            <a:off x="2667000" y="4572000"/>
            <a:ext cx="723900" cy="1066800"/>
          </a:xfrm>
          <a:custGeom>
            <a:avLst/>
            <a:gdLst>
              <a:gd name="T0" fmla="*/ 0 w 456"/>
              <a:gd name="T1" fmla="*/ 672 h 672"/>
              <a:gd name="T2" fmla="*/ 384 w 456"/>
              <a:gd name="T3" fmla="*/ 432 h 672"/>
              <a:gd name="T4" fmla="*/ 432 w 456"/>
              <a:gd name="T5" fmla="*/ 0 h 672"/>
              <a:gd name="T6" fmla="*/ 0 60000 65536"/>
              <a:gd name="T7" fmla="*/ 0 60000 65536"/>
              <a:gd name="T8" fmla="*/ 0 60000 65536"/>
              <a:gd name="T9" fmla="*/ 0 w 456"/>
              <a:gd name="T10" fmla="*/ 0 h 672"/>
              <a:gd name="T11" fmla="*/ 456 w 45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672">
                <a:moveTo>
                  <a:pt x="0" y="672"/>
                </a:moveTo>
                <a:cubicBezTo>
                  <a:pt x="156" y="608"/>
                  <a:pt x="312" y="544"/>
                  <a:pt x="384" y="432"/>
                </a:cubicBezTo>
                <a:cubicBezTo>
                  <a:pt x="456" y="320"/>
                  <a:pt x="444" y="160"/>
                  <a:pt x="432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Freeform 17"/>
          <p:cNvSpPr>
            <a:spLocks/>
          </p:cNvSpPr>
          <p:nvPr/>
        </p:nvSpPr>
        <p:spPr bwMode="auto">
          <a:xfrm>
            <a:off x="3505199" y="4648200"/>
            <a:ext cx="996399" cy="1066800"/>
          </a:xfrm>
          <a:custGeom>
            <a:avLst/>
            <a:gdLst>
              <a:gd name="T0" fmla="*/ 0 w 648"/>
              <a:gd name="T1" fmla="*/ 672 h 672"/>
              <a:gd name="T2" fmla="*/ 432 w 648"/>
              <a:gd name="T3" fmla="*/ 480 h 672"/>
              <a:gd name="T4" fmla="*/ 624 w 648"/>
              <a:gd name="T5" fmla="*/ 336 h 672"/>
              <a:gd name="T6" fmla="*/ 576 w 648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648"/>
              <a:gd name="T13" fmla="*/ 0 h 672"/>
              <a:gd name="T14" fmla="*/ 648 w 648"/>
              <a:gd name="T15" fmla="*/ 672 h 672"/>
              <a:gd name="connsiteX0" fmla="*/ 0 w 9686"/>
              <a:gd name="connsiteY0" fmla="*/ 10000 h 10000"/>
              <a:gd name="connsiteX1" fmla="*/ 6667 w 9686"/>
              <a:gd name="connsiteY1" fmla="*/ 7143 h 10000"/>
              <a:gd name="connsiteX2" fmla="*/ 9630 w 9686"/>
              <a:gd name="connsiteY2" fmla="*/ 5000 h 10000"/>
              <a:gd name="connsiteX3" fmla="*/ 7901 w 9686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86" h="10000">
                <a:moveTo>
                  <a:pt x="0" y="10000"/>
                </a:moveTo>
                <a:cubicBezTo>
                  <a:pt x="2531" y="8988"/>
                  <a:pt x="5062" y="7976"/>
                  <a:pt x="6667" y="7143"/>
                </a:cubicBezTo>
                <a:cubicBezTo>
                  <a:pt x="8272" y="6310"/>
                  <a:pt x="9259" y="6190"/>
                  <a:pt x="9630" y="5000"/>
                </a:cubicBezTo>
                <a:cubicBezTo>
                  <a:pt x="10000" y="3810"/>
                  <a:pt x="8456" y="1905"/>
                  <a:pt x="7901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0" name="Freeform 18"/>
          <p:cNvSpPr>
            <a:spLocks/>
          </p:cNvSpPr>
          <p:nvPr/>
        </p:nvSpPr>
        <p:spPr bwMode="auto">
          <a:xfrm>
            <a:off x="3657600" y="4655401"/>
            <a:ext cx="2532248" cy="1135799"/>
          </a:xfrm>
          <a:custGeom>
            <a:avLst/>
            <a:gdLst>
              <a:gd name="T0" fmla="*/ 0 w 1728"/>
              <a:gd name="T1" fmla="*/ 720 h 720"/>
              <a:gd name="T2" fmla="*/ 1248 w 1728"/>
              <a:gd name="T3" fmla="*/ 528 h 720"/>
              <a:gd name="T4" fmla="*/ 1104 w 1728"/>
              <a:gd name="T5" fmla="*/ 480 h 720"/>
              <a:gd name="T6" fmla="*/ 1056 w 1728"/>
              <a:gd name="T7" fmla="*/ 384 h 720"/>
              <a:gd name="T8" fmla="*/ 1440 w 1728"/>
              <a:gd name="T9" fmla="*/ 288 h 720"/>
              <a:gd name="T10" fmla="*/ 1392 w 1728"/>
              <a:gd name="T11" fmla="*/ 432 h 720"/>
              <a:gd name="T12" fmla="*/ 1584 w 1728"/>
              <a:gd name="T13" fmla="*/ 336 h 720"/>
              <a:gd name="T14" fmla="*/ 1728 w 1728"/>
              <a:gd name="T15" fmla="*/ 0 h 7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28"/>
              <a:gd name="T25" fmla="*/ 0 h 720"/>
              <a:gd name="T26" fmla="*/ 1728 w 1728"/>
              <a:gd name="T27" fmla="*/ 720 h 720"/>
              <a:gd name="connsiteX0" fmla="*/ 0 w 9231"/>
              <a:gd name="connsiteY0" fmla="*/ 9937 h 9937"/>
              <a:gd name="connsiteX1" fmla="*/ 7222 w 9231"/>
              <a:gd name="connsiteY1" fmla="*/ 7270 h 9937"/>
              <a:gd name="connsiteX2" fmla="*/ 6389 w 9231"/>
              <a:gd name="connsiteY2" fmla="*/ 6604 h 9937"/>
              <a:gd name="connsiteX3" fmla="*/ 6111 w 9231"/>
              <a:gd name="connsiteY3" fmla="*/ 5270 h 9937"/>
              <a:gd name="connsiteX4" fmla="*/ 8333 w 9231"/>
              <a:gd name="connsiteY4" fmla="*/ 3937 h 9937"/>
              <a:gd name="connsiteX5" fmla="*/ 8056 w 9231"/>
              <a:gd name="connsiteY5" fmla="*/ 5937 h 9937"/>
              <a:gd name="connsiteX6" fmla="*/ 9167 w 9231"/>
              <a:gd name="connsiteY6" fmla="*/ 4604 h 9937"/>
              <a:gd name="connsiteX7" fmla="*/ 8730 w 9231"/>
              <a:gd name="connsiteY7" fmla="*/ 0 h 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31" h="9937">
                <a:moveTo>
                  <a:pt x="0" y="9937"/>
                </a:moveTo>
                <a:cubicBezTo>
                  <a:pt x="3079" y="8881"/>
                  <a:pt x="6157" y="7826"/>
                  <a:pt x="7222" y="7270"/>
                </a:cubicBezTo>
                <a:cubicBezTo>
                  <a:pt x="8287" y="6715"/>
                  <a:pt x="6574" y="6937"/>
                  <a:pt x="6389" y="6604"/>
                </a:cubicBezTo>
                <a:cubicBezTo>
                  <a:pt x="6204" y="6270"/>
                  <a:pt x="5787" y="5715"/>
                  <a:pt x="6111" y="5270"/>
                </a:cubicBezTo>
                <a:cubicBezTo>
                  <a:pt x="6435" y="4826"/>
                  <a:pt x="8009" y="3826"/>
                  <a:pt x="8333" y="3937"/>
                </a:cubicBezTo>
                <a:cubicBezTo>
                  <a:pt x="8657" y="4048"/>
                  <a:pt x="7917" y="5826"/>
                  <a:pt x="8056" y="5937"/>
                </a:cubicBezTo>
                <a:cubicBezTo>
                  <a:pt x="8194" y="6048"/>
                  <a:pt x="8843" y="5604"/>
                  <a:pt x="9167" y="4604"/>
                </a:cubicBezTo>
                <a:cubicBezTo>
                  <a:pt x="9491" y="3604"/>
                  <a:pt x="8475" y="1833"/>
                  <a:pt x="8730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517525" y="6132513"/>
            <a:ext cx="6038850" cy="6413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a levezetés hosszú és nem fontos, de nagyjából a lényeg:</a:t>
            </a:r>
          </a:p>
          <a:p>
            <a:r>
              <a:rPr lang="en-US"/>
              <a:t>visszaverend</a:t>
            </a:r>
            <a:r>
              <a:rPr lang="hu-HU"/>
              <a:t>ő lendület </a:t>
            </a:r>
            <a:r>
              <a:rPr lang="en-US"/>
              <a:t>= mer</a:t>
            </a:r>
            <a:r>
              <a:rPr lang="hu-HU"/>
              <a:t>őleges sebesség </a:t>
            </a:r>
            <a:r>
              <a:rPr lang="en-US">
                <a:cs typeface="Arial" charset="0"/>
              </a:rPr>
              <a:t>×</a:t>
            </a:r>
            <a:r>
              <a:rPr lang="hu-HU">
                <a:cs typeface="Arial" charset="0"/>
              </a:rPr>
              <a:t> tömeg</a:t>
            </a: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Időlépcső </a:t>
            </a:r>
            <a:r>
              <a:rPr lang="en-US" dirty="0" err="1" smtClean="0"/>
              <a:t>Kotlinban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timeAtFirstFrame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Date()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timeAtLastFrame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timeAtFirstFrame</a:t>
            </a:r>
            <a:endParaRPr lang="en-US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WebGL2RenderingContext, </a:t>
            </a:r>
            <a:r>
              <a:rPr lang="en-US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&gt;)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timeAtThisFrame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Date()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timeAtThisFrame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toFloat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timeAtFirstFrame</a:t>
            </a:r>
            <a:r>
              <a:rPr lang="en-US" dirty="0" err="1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toFloat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1000.0f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timeAtThisFrame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toFloat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timeAtLastFrame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toFloat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1000.0f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timeAtLastFrame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timeAtThisFrame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2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Ütközés-detektálás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feladat</a:t>
            </a:r>
          </a:p>
          <a:p>
            <a:pPr lvl="1" eaLnBrk="1" hangingPunct="1"/>
            <a:r>
              <a:rPr lang="hu-HU" smtClean="0"/>
              <a:t>érintkezési pontok és normálisok megtalálása</a:t>
            </a:r>
          </a:p>
          <a:p>
            <a:pPr lvl="1" eaLnBrk="1" hangingPunct="1">
              <a:buFont typeface="Arial" charset="0"/>
              <a:buNone/>
            </a:pPr>
            <a:r>
              <a:rPr lang="en-US" smtClean="0">
                <a:solidFill>
                  <a:schemeClr val="hlink"/>
                </a:solidFill>
              </a:rPr>
              <a:t>+</a:t>
            </a:r>
            <a:r>
              <a:rPr lang="en-US" smtClean="0"/>
              <a:t> </a:t>
            </a:r>
            <a:r>
              <a:rPr lang="hu-HU" smtClean="0"/>
              <a:t>ütközés időpontja</a:t>
            </a:r>
          </a:p>
          <a:p>
            <a:pPr lvl="2" eaLnBrk="1" hangingPunct="1"/>
            <a:r>
              <a:rPr lang="hu-HU" smtClean="0"/>
              <a:t>érdekel minket: </a:t>
            </a:r>
            <a:r>
              <a:rPr lang="hu-HU" smtClean="0">
                <a:solidFill>
                  <a:schemeClr val="hlink"/>
                </a:solidFill>
              </a:rPr>
              <a:t>folytonos ütközésvizsgálat</a:t>
            </a:r>
          </a:p>
          <a:p>
            <a:pPr lvl="2" eaLnBrk="1" hangingPunct="1"/>
            <a:r>
              <a:rPr lang="hu-HU" smtClean="0"/>
              <a:t>feltételezzük, hogy csak az időlépcsők végén lehet: </a:t>
            </a:r>
            <a:r>
              <a:rPr lang="hu-HU" smtClean="0">
                <a:solidFill>
                  <a:schemeClr val="hlink"/>
                </a:solidFill>
              </a:rPr>
              <a:t>diszkrét ütközésvizsgálat</a:t>
            </a:r>
          </a:p>
          <a:p>
            <a:pPr lvl="1" eaLnBrk="1" hangingPunct="1">
              <a:buFont typeface="Arial" charset="0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77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Folytonos/</a:t>
            </a:r>
            <a:r>
              <a:rPr lang="hu-HU" smtClean="0"/>
              <a:t>Diszkrét ütközés</a:t>
            </a:r>
            <a:r>
              <a:rPr lang="en-US" smtClean="0"/>
              <a:t>-</a:t>
            </a:r>
            <a:r>
              <a:rPr lang="hu-HU" smtClean="0"/>
              <a:t>detektálás pontra és </a:t>
            </a:r>
            <a:r>
              <a:rPr lang="en-US" smtClean="0"/>
              <a:t>f</a:t>
            </a:r>
            <a:r>
              <a:rPr lang="hu-HU" smtClean="0"/>
              <a:t>éltérre</a:t>
            </a:r>
            <a:endParaRPr lang="en-US" smtClean="0"/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5024438" y="3138488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5329238" y="3443288"/>
            <a:ext cx="12954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4643438" y="4357688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710238" y="2833688"/>
            <a:ext cx="82232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3200" b="1">
                <a:latin typeface="Times New Roman" pitchFamily="18" charset="0"/>
              </a:rPr>
              <a:t>r</a:t>
            </a:r>
            <a:r>
              <a:rPr lang="hu-HU" sz="3200">
                <a:latin typeface="Times New Roman" pitchFamily="18" charset="0"/>
              </a:rPr>
              <a:t>(t</a:t>
            </a:r>
            <a:r>
              <a:rPr lang="hu-HU" sz="3200" i="1" baseline="-25000">
                <a:latin typeface="Times New Roman" pitchFamily="18" charset="0"/>
              </a:rPr>
              <a:t>i</a:t>
            </a:r>
            <a:r>
              <a:rPr lang="hu-HU" sz="3200">
                <a:latin typeface="Times New Roman" pitchFamily="18" charset="0"/>
              </a:rPr>
              <a:t>)</a:t>
            </a:r>
            <a:endParaRPr lang="hu-HU" sz="3200" b="1">
              <a:latin typeface="Times New Roman" pitchFamily="18" charset="0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624638" y="4510088"/>
            <a:ext cx="113506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3200" b="1">
                <a:latin typeface="Times New Roman" pitchFamily="18" charset="0"/>
              </a:rPr>
              <a:t>r</a:t>
            </a:r>
            <a:r>
              <a:rPr lang="hu-HU" sz="3200">
                <a:latin typeface="Times New Roman" pitchFamily="18" charset="0"/>
              </a:rPr>
              <a:t>(t</a:t>
            </a:r>
            <a:r>
              <a:rPr lang="hu-HU" sz="3200" i="1" baseline="-25000">
                <a:latin typeface="Times New Roman" pitchFamily="18" charset="0"/>
              </a:rPr>
              <a:t>i+</a:t>
            </a:r>
            <a:r>
              <a:rPr lang="hu-HU" sz="3200" baseline="-25000">
                <a:latin typeface="Times New Roman" pitchFamily="18" charset="0"/>
              </a:rPr>
              <a:t>1</a:t>
            </a:r>
            <a:r>
              <a:rPr lang="hu-HU" sz="3200">
                <a:latin typeface="Times New Roman" pitchFamily="18" charset="0"/>
              </a:rPr>
              <a:t>)</a:t>
            </a:r>
            <a:endParaRPr lang="hu-HU" sz="3200" b="1">
              <a:latin typeface="Times New Roman" pitchFamily="18" charset="0"/>
            </a:endParaRP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6091238" y="4662488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929438" y="3824288"/>
            <a:ext cx="187483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2400" b="1">
                <a:latin typeface="Times New Roman" pitchFamily="18" charset="0"/>
              </a:rPr>
              <a:t>n </a:t>
            </a:r>
            <a:r>
              <a:rPr lang="hu-HU" sz="2800" i="1">
                <a:latin typeface="Times New Roman" pitchFamily="18" charset="0"/>
              </a:rPr>
              <a:t>·</a:t>
            </a:r>
            <a:r>
              <a:rPr lang="hu-HU" sz="2400">
                <a:latin typeface="Times New Roman" pitchFamily="18" charset="0"/>
              </a:rPr>
              <a:t>(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hu-HU" sz="2400">
                <a:latin typeface="Times New Roman" pitchFamily="18" charset="0"/>
              </a:rPr>
              <a:t> - 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en-US" sz="2400">
                <a:latin typeface="Times New Roman" pitchFamily="18" charset="0"/>
              </a:rPr>
              <a:t>0) = 0</a:t>
            </a:r>
            <a:endParaRPr lang="hu-HU" sz="2400">
              <a:latin typeface="Times New Roman" pitchFamily="18" charset="0"/>
            </a:endParaRP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624638" y="2605088"/>
            <a:ext cx="187483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2400" b="1">
                <a:latin typeface="Times New Roman" pitchFamily="18" charset="0"/>
              </a:rPr>
              <a:t>n </a:t>
            </a:r>
            <a:r>
              <a:rPr lang="hu-HU" sz="2800" i="1">
                <a:latin typeface="Times New Roman" pitchFamily="18" charset="0"/>
              </a:rPr>
              <a:t>·</a:t>
            </a:r>
            <a:r>
              <a:rPr lang="hu-HU" sz="2400">
                <a:latin typeface="Times New Roman" pitchFamily="18" charset="0"/>
              </a:rPr>
              <a:t>(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hu-HU" sz="2400">
                <a:latin typeface="Times New Roman" pitchFamily="18" charset="0"/>
              </a:rPr>
              <a:t> - 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en-US" sz="2400">
                <a:latin typeface="Times New Roman" pitchFamily="18" charset="0"/>
              </a:rPr>
              <a:t>0) &gt; 0</a:t>
            </a:r>
            <a:endParaRPr lang="hu-HU" sz="2400">
              <a:latin typeface="Times New Roman" pitchFamily="18" charset="0"/>
            </a:endParaRP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6396038" y="5424488"/>
            <a:ext cx="187483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2400" b="1">
                <a:latin typeface="Times New Roman" pitchFamily="18" charset="0"/>
              </a:rPr>
              <a:t>n </a:t>
            </a:r>
            <a:r>
              <a:rPr lang="hu-HU" sz="2800" i="1">
                <a:latin typeface="Times New Roman" pitchFamily="18" charset="0"/>
              </a:rPr>
              <a:t>·</a:t>
            </a:r>
            <a:r>
              <a:rPr lang="hu-HU" sz="2400">
                <a:latin typeface="Times New Roman" pitchFamily="18" charset="0"/>
              </a:rPr>
              <a:t>(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hu-HU" sz="2400">
                <a:latin typeface="Times New Roman" pitchFamily="18" charset="0"/>
              </a:rPr>
              <a:t> - 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en-US" sz="2400">
                <a:latin typeface="Times New Roman" pitchFamily="18" charset="0"/>
              </a:rPr>
              <a:t>0) &lt; 0</a:t>
            </a:r>
            <a:endParaRPr lang="hu-HU" sz="2400">
              <a:latin typeface="Times New Roman" pitchFamily="18" charset="0"/>
            </a:endParaRPr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1225550" y="3133725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1530350" y="3438525"/>
            <a:ext cx="381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844550" y="4352925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1225550" y="36671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2400" b="1">
                <a:latin typeface="Times New Roman" pitchFamily="18" charset="0"/>
              </a:rPr>
              <a:t>v</a:t>
            </a: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1530350" y="3438525"/>
            <a:ext cx="8382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2216150" y="3286125"/>
            <a:ext cx="16510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2400">
                <a:latin typeface="Times New Roman" pitchFamily="18" charset="0"/>
              </a:rPr>
              <a:t>sugár: 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hu-HU" sz="2400">
                <a:latin typeface="Times New Roman" pitchFamily="18" charset="0"/>
              </a:rPr>
              <a:t>+</a:t>
            </a:r>
            <a:r>
              <a:rPr lang="hu-HU" sz="2400" b="1">
                <a:latin typeface="Times New Roman" pitchFamily="18" charset="0"/>
              </a:rPr>
              <a:t>v</a:t>
            </a:r>
            <a:r>
              <a:rPr lang="hu-HU" sz="2800" i="1">
                <a:latin typeface="Times New Roman" pitchFamily="18" charset="0"/>
              </a:rPr>
              <a:t>·</a:t>
            </a:r>
            <a:r>
              <a:rPr lang="hu-HU" sz="2800">
                <a:latin typeface="Times New Roman" pitchFamily="18" charset="0"/>
              </a:rPr>
              <a:t>t</a:t>
            </a:r>
            <a:endParaRPr lang="hu-HU" sz="2800" i="1">
              <a:latin typeface="Times New Roman" pitchFamily="18" charset="0"/>
            </a:endParaRPr>
          </a:p>
        </p:txBody>
      </p:sp>
      <p:sp>
        <p:nvSpPr>
          <p:cNvPr id="15378" name="Oval 18"/>
          <p:cNvSpPr>
            <a:spLocks noChangeArrowheads="1"/>
          </p:cNvSpPr>
          <p:nvPr/>
        </p:nvSpPr>
        <p:spPr bwMode="auto">
          <a:xfrm>
            <a:off x="2089150" y="4276725"/>
            <a:ext cx="203200" cy="22225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539750" y="4429125"/>
            <a:ext cx="260508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2400">
                <a:latin typeface="Times New Roman" pitchFamily="18" charset="0"/>
              </a:rPr>
              <a:t>metszés: t</a:t>
            </a:r>
            <a:r>
              <a:rPr lang="en-US" sz="2400">
                <a:latin typeface="Times New Roman" pitchFamily="18" charset="0"/>
              </a:rPr>
              <a:t>*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Ha t* &lt; dt Collision</a:t>
            </a:r>
            <a:endParaRPr lang="hu-HU" sz="2800" i="1">
              <a:latin typeface="Times New Roman" pitchFamily="18" charset="0"/>
            </a:endParaRP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7467600" y="1503363"/>
            <a:ext cx="1416050" cy="3667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  <a:r>
              <a:rPr lang="hu-HU"/>
              <a:t>ík normálja</a:t>
            </a:r>
            <a:endParaRPr lang="en-US"/>
          </a:p>
        </p:txBody>
      </p:sp>
      <p:sp>
        <p:nvSpPr>
          <p:cNvPr id="15381" name="Freeform 21"/>
          <p:cNvSpPr>
            <a:spLocks/>
          </p:cNvSpPr>
          <p:nvPr/>
        </p:nvSpPr>
        <p:spPr bwMode="auto">
          <a:xfrm>
            <a:off x="6489700" y="1884363"/>
            <a:ext cx="1054100" cy="914400"/>
          </a:xfrm>
          <a:custGeom>
            <a:avLst/>
            <a:gdLst>
              <a:gd name="T0" fmla="*/ 664 w 664"/>
              <a:gd name="T1" fmla="*/ 0 h 576"/>
              <a:gd name="T2" fmla="*/ 88 w 664"/>
              <a:gd name="T3" fmla="*/ 336 h 576"/>
              <a:gd name="T4" fmla="*/ 136 w 664"/>
              <a:gd name="T5" fmla="*/ 576 h 576"/>
              <a:gd name="T6" fmla="*/ 0 60000 65536"/>
              <a:gd name="T7" fmla="*/ 0 60000 65536"/>
              <a:gd name="T8" fmla="*/ 0 60000 65536"/>
              <a:gd name="T9" fmla="*/ 0 w 664"/>
              <a:gd name="T10" fmla="*/ 0 h 576"/>
              <a:gd name="T11" fmla="*/ 664 w 664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4" h="576">
                <a:moveTo>
                  <a:pt x="664" y="0"/>
                </a:moveTo>
                <a:cubicBezTo>
                  <a:pt x="420" y="120"/>
                  <a:pt x="176" y="240"/>
                  <a:pt x="88" y="336"/>
                </a:cubicBezTo>
                <a:cubicBezTo>
                  <a:pt x="0" y="432"/>
                  <a:pt x="68" y="504"/>
                  <a:pt x="136" y="57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7550150" y="2036763"/>
            <a:ext cx="1593850" cy="3667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  <a:r>
              <a:rPr lang="hu-HU"/>
              <a:t>ík egy pontja</a:t>
            </a:r>
            <a:endParaRPr lang="en-US"/>
          </a:p>
        </p:txBody>
      </p:sp>
      <p:sp>
        <p:nvSpPr>
          <p:cNvPr id="15383" name="Freeform 23"/>
          <p:cNvSpPr>
            <a:spLocks/>
          </p:cNvSpPr>
          <p:nvPr/>
        </p:nvSpPr>
        <p:spPr bwMode="auto">
          <a:xfrm>
            <a:off x="7289800" y="2265363"/>
            <a:ext cx="469900" cy="457200"/>
          </a:xfrm>
          <a:custGeom>
            <a:avLst/>
            <a:gdLst>
              <a:gd name="T0" fmla="*/ 160 w 296"/>
              <a:gd name="T1" fmla="*/ 0 h 288"/>
              <a:gd name="T2" fmla="*/ 16 w 296"/>
              <a:gd name="T3" fmla="*/ 96 h 288"/>
              <a:gd name="T4" fmla="*/ 256 w 296"/>
              <a:gd name="T5" fmla="*/ 144 h 288"/>
              <a:gd name="T6" fmla="*/ 256 w 296"/>
              <a:gd name="T7" fmla="*/ 288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296"/>
              <a:gd name="T13" fmla="*/ 0 h 288"/>
              <a:gd name="T14" fmla="*/ 296 w 2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6" h="288">
                <a:moveTo>
                  <a:pt x="160" y="0"/>
                </a:moveTo>
                <a:cubicBezTo>
                  <a:pt x="80" y="36"/>
                  <a:pt x="0" y="72"/>
                  <a:pt x="16" y="96"/>
                </a:cubicBezTo>
                <a:cubicBezTo>
                  <a:pt x="32" y="120"/>
                  <a:pt x="216" y="112"/>
                  <a:pt x="256" y="144"/>
                </a:cubicBezTo>
                <a:cubicBezTo>
                  <a:pt x="296" y="176"/>
                  <a:pt x="276" y="232"/>
                  <a:pt x="256" y="28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Előnyök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Folytonos</a:t>
            </a:r>
          </a:p>
          <a:p>
            <a:pPr lvl="1" eaLnBrk="1" hangingPunct="1">
              <a:buFont typeface="Arial" charset="0"/>
              <a:buChar char="+"/>
            </a:pPr>
            <a:r>
              <a:rPr lang="hu-HU" smtClean="0"/>
              <a:t>valóban érintkező testekre számolunk ütközés-választ</a:t>
            </a:r>
          </a:p>
          <a:p>
            <a:pPr lvl="1" eaLnBrk="1" hangingPunct="1">
              <a:buFont typeface="Arial" charset="0"/>
              <a:buChar char="+"/>
            </a:pPr>
            <a:r>
              <a:rPr lang="hu-HU" smtClean="0"/>
              <a:t>nincsenek „ideiglenesen” egymásba lógó objektumok</a:t>
            </a:r>
          </a:p>
          <a:p>
            <a:pPr eaLnBrk="1" hangingPunct="1"/>
            <a:r>
              <a:rPr lang="hu-HU" smtClean="0"/>
              <a:t>Diszkrét</a:t>
            </a:r>
          </a:p>
          <a:p>
            <a:pPr lvl="1" eaLnBrk="1" hangingPunct="1">
              <a:buFont typeface="Arial" charset="0"/>
              <a:buChar char="+"/>
            </a:pPr>
            <a:r>
              <a:rPr lang="hu-HU" smtClean="0"/>
              <a:t>van rá esély valós időben</a:t>
            </a:r>
          </a:p>
          <a:p>
            <a:pPr lvl="1" eaLnBrk="1" hangingPunct="1">
              <a:buFont typeface="Arial" charset="0"/>
              <a:buChar char="+"/>
            </a:pPr>
            <a:r>
              <a:rPr lang="hu-HU" smtClean="0"/>
              <a:t>játékban: egyszerűen illeszkedik a diszkrét idejű mechanikai szimulációhoz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582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Ütközésvizsgálat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mindenki mindenkivel </a:t>
            </a:r>
            <a:r>
              <a:rPr lang="hu-HU" smtClean="0">
                <a:sym typeface="Symbol" pitchFamily="18" charset="2"/>
              </a:rPr>
              <a:t></a:t>
            </a:r>
            <a:r>
              <a:rPr lang="hu-HU" smtClean="0"/>
              <a:t>(n</a:t>
            </a:r>
            <a:r>
              <a:rPr lang="hu-HU" baseline="30000" smtClean="0"/>
              <a:t>2</a:t>
            </a:r>
            <a:r>
              <a:rPr lang="hu-HU" smtClean="0"/>
              <a:t>)</a:t>
            </a:r>
          </a:p>
          <a:p>
            <a:pPr eaLnBrk="1" hangingPunct="1"/>
            <a:r>
              <a:rPr lang="hu-HU" smtClean="0"/>
              <a:t>háromszöghálók</a:t>
            </a:r>
          </a:p>
          <a:p>
            <a:pPr lvl="1" eaLnBrk="1" hangingPunct="1"/>
            <a:r>
              <a:rPr lang="hu-HU" smtClean="0"/>
              <a:t>csúcs lappal</a:t>
            </a:r>
          </a:p>
          <a:p>
            <a:pPr lvl="1" eaLnBrk="1" hangingPunct="1"/>
            <a:r>
              <a:rPr lang="hu-HU" smtClean="0"/>
              <a:t>él éllel</a:t>
            </a:r>
          </a:p>
          <a:p>
            <a:pPr eaLnBrk="1" hangingPunct="1"/>
            <a:r>
              <a:rPr lang="hu-HU" smtClean="0"/>
              <a:t>minden test minden csúcsa</a:t>
            </a:r>
            <a:r>
              <a:rPr lang="en-US" smtClean="0"/>
              <a:t>/</a:t>
            </a:r>
            <a:r>
              <a:rPr lang="hu-HU" smtClean="0"/>
              <a:t>éle az összes többi test csúcsával</a:t>
            </a:r>
            <a:r>
              <a:rPr lang="en-US" smtClean="0"/>
              <a:t>/</a:t>
            </a:r>
            <a:r>
              <a:rPr lang="hu-HU" smtClean="0"/>
              <a:t>élével </a:t>
            </a:r>
            <a:r>
              <a:rPr lang="hu-HU" smtClean="0">
                <a:solidFill>
                  <a:schemeClr val="hlink"/>
                </a:solidFill>
              </a:rPr>
              <a:t>nem megy</a:t>
            </a:r>
          </a:p>
          <a:p>
            <a:pPr lvl="1" eaLnBrk="1" hangingPunct="1"/>
            <a:r>
              <a:rPr lang="hu-HU" smtClean="0"/>
              <a:t>térfelosztás</a:t>
            </a:r>
          </a:p>
          <a:p>
            <a:pPr lvl="1" eaLnBrk="1" hangingPunct="1"/>
            <a:r>
              <a:rPr lang="hu-HU" smtClean="0"/>
              <a:t>egyszerűsített ütköző-geometria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624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Térfelosztás fentről le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cellákra osztott tér</a:t>
            </a:r>
          </a:p>
          <a:p>
            <a:pPr lvl="1" eaLnBrk="1" hangingPunct="1"/>
            <a:r>
              <a:rPr lang="hu-HU" dirty="0" smtClean="0"/>
              <a:t>szabályos rács</a:t>
            </a:r>
          </a:p>
          <a:p>
            <a:pPr lvl="1" eaLnBrk="1" hangingPunct="1"/>
            <a:r>
              <a:rPr lang="hu-HU" dirty="0" smtClean="0"/>
              <a:t>oktális fa</a:t>
            </a:r>
          </a:p>
          <a:p>
            <a:pPr lvl="1" eaLnBrk="1" hangingPunct="1"/>
            <a:r>
              <a:rPr lang="hu-HU" dirty="0" smtClean="0"/>
              <a:t>BSP fa</a:t>
            </a:r>
          </a:p>
          <a:p>
            <a:pPr lvl="1" eaLnBrk="1" hangingPunct="1"/>
            <a:endParaRPr lang="hu-HU" dirty="0" smtClean="0"/>
          </a:p>
          <a:p>
            <a:pPr eaLnBrk="1" hangingPunct="1"/>
            <a:r>
              <a:rPr lang="hu-HU" dirty="0" smtClean="0"/>
              <a:t>minden cellában lista a belógó testekről</a:t>
            </a:r>
            <a:r>
              <a:rPr lang="en-US" dirty="0" smtClean="0"/>
              <a:t>/</a:t>
            </a:r>
            <a:r>
              <a:rPr lang="en-US" dirty="0" err="1" smtClean="0"/>
              <a:t>primit</a:t>
            </a:r>
            <a:r>
              <a:rPr lang="hu-HU" dirty="0" smtClean="0"/>
              <a:t>ívekről</a:t>
            </a:r>
          </a:p>
          <a:p>
            <a:pPr lvl="1" eaLnBrk="1" hangingPunct="1"/>
            <a:r>
              <a:rPr lang="hu-HU" dirty="0" smtClean="0"/>
              <a:t>mozgó tárgyaknál drága lehet karbantartani</a:t>
            </a:r>
          </a:p>
          <a:p>
            <a:pPr lvl="2" eaLnBrk="1" hangingPunct="1"/>
            <a:r>
              <a:rPr lang="hu-HU" dirty="0" smtClean="0"/>
              <a:t>pl. BSP fa a statikus színtérre jó</a:t>
            </a:r>
          </a:p>
          <a:p>
            <a:pPr eaLnBrk="1" hangingPunct="1"/>
            <a:r>
              <a:rPr lang="hu-HU" dirty="0" smtClean="0"/>
              <a:t>csak a közös cellában levőkre kell vizsgálódni</a:t>
            </a:r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1371600"/>
            <a:ext cx="1981200" cy="1066800"/>
            <a:chOff x="3024" y="1056"/>
            <a:chExt cx="1248" cy="672"/>
          </a:xfrm>
        </p:grpSpPr>
        <p:sp>
          <p:nvSpPr>
            <p:cNvPr id="18460" name="Rectangle 5"/>
            <p:cNvSpPr>
              <a:spLocks noChangeArrowheads="1"/>
            </p:cNvSpPr>
            <p:nvPr/>
          </p:nvSpPr>
          <p:spPr bwMode="auto">
            <a:xfrm>
              <a:off x="3024" y="1056"/>
              <a:ext cx="1248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Rectangle 6"/>
            <p:cNvSpPr>
              <a:spLocks noChangeArrowheads="1"/>
            </p:cNvSpPr>
            <p:nvPr/>
          </p:nvSpPr>
          <p:spPr bwMode="auto">
            <a:xfrm>
              <a:off x="3120" y="1056"/>
              <a:ext cx="1056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Rectangle 7"/>
            <p:cNvSpPr>
              <a:spLocks noChangeArrowheads="1"/>
            </p:cNvSpPr>
            <p:nvPr/>
          </p:nvSpPr>
          <p:spPr bwMode="auto">
            <a:xfrm>
              <a:off x="3216" y="1056"/>
              <a:ext cx="96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Rectangle 8"/>
            <p:cNvSpPr>
              <a:spLocks noChangeArrowheads="1"/>
            </p:cNvSpPr>
            <p:nvPr/>
          </p:nvSpPr>
          <p:spPr bwMode="auto">
            <a:xfrm>
              <a:off x="3408" y="1056"/>
              <a:ext cx="96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Rectangle 9"/>
            <p:cNvSpPr>
              <a:spLocks noChangeArrowheads="1"/>
            </p:cNvSpPr>
            <p:nvPr/>
          </p:nvSpPr>
          <p:spPr bwMode="auto">
            <a:xfrm>
              <a:off x="3600" y="1056"/>
              <a:ext cx="96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Rectangle 10"/>
            <p:cNvSpPr>
              <a:spLocks noChangeArrowheads="1"/>
            </p:cNvSpPr>
            <p:nvPr/>
          </p:nvSpPr>
          <p:spPr bwMode="auto">
            <a:xfrm>
              <a:off x="3792" y="1056"/>
              <a:ext cx="96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Rectangle 11"/>
            <p:cNvSpPr>
              <a:spLocks noChangeArrowheads="1"/>
            </p:cNvSpPr>
            <p:nvPr/>
          </p:nvSpPr>
          <p:spPr bwMode="auto">
            <a:xfrm>
              <a:off x="3984" y="1056"/>
              <a:ext cx="96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Rectangle 12"/>
            <p:cNvSpPr>
              <a:spLocks noChangeArrowheads="1"/>
            </p:cNvSpPr>
            <p:nvPr/>
          </p:nvSpPr>
          <p:spPr bwMode="auto">
            <a:xfrm>
              <a:off x="3024" y="1152"/>
              <a:ext cx="1248" cy="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Rectangle 13"/>
            <p:cNvSpPr>
              <a:spLocks noChangeArrowheads="1"/>
            </p:cNvSpPr>
            <p:nvPr/>
          </p:nvSpPr>
          <p:spPr bwMode="auto">
            <a:xfrm>
              <a:off x="3024" y="1344"/>
              <a:ext cx="1248" cy="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Rectangle 14"/>
            <p:cNvSpPr>
              <a:spLocks noChangeArrowheads="1"/>
            </p:cNvSpPr>
            <p:nvPr/>
          </p:nvSpPr>
          <p:spPr bwMode="auto">
            <a:xfrm>
              <a:off x="3024" y="1536"/>
              <a:ext cx="1248" cy="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7" name="Line 15"/>
          <p:cNvSpPr>
            <a:spLocks noChangeShapeType="1"/>
          </p:cNvSpPr>
          <p:nvPr/>
        </p:nvSpPr>
        <p:spPr bwMode="auto">
          <a:xfrm>
            <a:off x="7924800" y="1981200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Line 16"/>
          <p:cNvSpPr>
            <a:spLocks noChangeShapeType="1"/>
          </p:cNvSpPr>
          <p:nvPr/>
        </p:nvSpPr>
        <p:spPr bwMode="auto">
          <a:xfrm flipH="1">
            <a:off x="7239000" y="2590800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Line 17"/>
          <p:cNvSpPr>
            <a:spLocks noChangeShapeType="1"/>
          </p:cNvSpPr>
          <p:nvPr/>
        </p:nvSpPr>
        <p:spPr bwMode="auto">
          <a:xfrm flipH="1">
            <a:off x="7239000" y="2286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Line 18"/>
          <p:cNvSpPr>
            <a:spLocks noChangeShapeType="1"/>
          </p:cNvSpPr>
          <p:nvPr/>
        </p:nvSpPr>
        <p:spPr bwMode="auto">
          <a:xfrm flipH="1">
            <a:off x="7543800" y="1981200"/>
            <a:ext cx="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Line 19"/>
          <p:cNvSpPr>
            <a:spLocks noChangeShapeType="1"/>
          </p:cNvSpPr>
          <p:nvPr/>
        </p:nvSpPr>
        <p:spPr bwMode="auto">
          <a:xfrm flipH="1">
            <a:off x="7924800" y="2286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Line 20"/>
          <p:cNvSpPr>
            <a:spLocks noChangeShapeType="1"/>
          </p:cNvSpPr>
          <p:nvPr/>
        </p:nvSpPr>
        <p:spPr bwMode="auto">
          <a:xfrm flipH="1">
            <a:off x="8229600" y="1981200"/>
            <a:ext cx="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21"/>
          <p:cNvSpPr>
            <a:spLocks noChangeShapeType="1"/>
          </p:cNvSpPr>
          <p:nvPr/>
        </p:nvSpPr>
        <p:spPr bwMode="auto">
          <a:xfrm flipH="1">
            <a:off x="7924800" y="28956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22"/>
          <p:cNvSpPr>
            <a:spLocks noChangeShapeType="1"/>
          </p:cNvSpPr>
          <p:nvPr/>
        </p:nvSpPr>
        <p:spPr bwMode="auto">
          <a:xfrm flipH="1">
            <a:off x="8229600" y="2590800"/>
            <a:ext cx="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23"/>
          <p:cNvSpPr>
            <a:spLocks noChangeShapeType="1"/>
          </p:cNvSpPr>
          <p:nvPr/>
        </p:nvSpPr>
        <p:spPr bwMode="auto">
          <a:xfrm flipH="1">
            <a:off x="7924800" y="2133600"/>
            <a:ext cx="30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24"/>
          <p:cNvSpPr>
            <a:spLocks noChangeShapeType="1"/>
          </p:cNvSpPr>
          <p:nvPr/>
        </p:nvSpPr>
        <p:spPr bwMode="auto">
          <a:xfrm flipH="1">
            <a:off x="8077200" y="1981200"/>
            <a:ext cx="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25"/>
          <p:cNvSpPr>
            <a:spLocks noChangeShapeType="1"/>
          </p:cNvSpPr>
          <p:nvPr/>
        </p:nvSpPr>
        <p:spPr bwMode="auto">
          <a:xfrm flipH="1">
            <a:off x="8229600" y="2438400"/>
            <a:ext cx="30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26"/>
          <p:cNvSpPr>
            <a:spLocks noChangeShapeType="1"/>
          </p:cNvSpPr>
          <p:nvPr/>
        </p:nvSpPr>
        <p:spPr bwMode="auto">
          <a:xfrm flipH="1">
            <a:off x="8382000" y="2286000"/>
            <a:ext cx="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Line 27"/>
          <p:cNvSpPr>
            <a:spLocks noChangeShapeType="1"/>
          </p:cNvSpPr>
          <p:nvPr/>
        </p:nvSpPr>
        <p:spPr bwMode="auto">
          <a:xfrm flipH="1">
            <a:off x="7924800" y="3048000"/>
            <a:ext cx="30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Line 28"/>
          <p:cNvSpPr>
            <a:spLocks noChangeShapeType="1"/>
          </p:cNvSpPr>
          <p:nvPr/>
        </p:nvSpPr>
        <p:spPr bwMode="auto">
          <a:xfrm flipH="1">
            <a:off x="8077200" y="2895600"/>
            <a:ext cx="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Line 29"/>
          <p:cNvSpPr>
            <a:spLocks noChangeShapeType="1"/>
          </p:cNvSpPr>
          <p:nvPr/>
        </p:nvSpPr>
        <p:spPr bwMode="auto">
          <a:xfrm flipH="1">
            <a:off x="7239000" y="2438400"/>
            <a:ext cx="30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Line 30"/>
          <p:cNvSpPr>
            <a:spLocks noChangeShapeType="1"/>
          </p:cNvSpPr>
          <p:nvPr/>
        </p:nvSpPr>
        <p:spPr bwMode="auto">
          <a:xfrm flipH="1">
            <a:off x="7391400" y="2286000"/>
            <a:ext cx="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3" name="Line 31"/>
          <p:cNvSpPr>
            <a:spLocks noChangeShapeType="1"/>
          </p:cNvSpPr>
          <p:nvPr/>
        </p:nvSpPr>
        <p:spPr bwMode="auto">
          <a:xfrm>
            <a:off x="5181600" y="2743200"/>
            <a:ext cx="7620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4" name="Line 32"/>
          <p:cNvSpPr>
            <a:spLocks noChangeShapeType="1"/>
          </p:cNvSpPr>
          <p:nvPr/>
        </p:nvSpPr>
        <p:spPr bwMode="auto">
          <a:xfrm flipH="1">
            <a:off x="5181600" y="3124200"/>
            <a:ext cx="3048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5" name="Line 33"/>
          <p:cNvSpPr>
            <a:spLocks noChangeShapeType="1"/>
          </p:cNvSpPr>
          <p:nvPr/>
        </p:nvSpPr>
        <p:spPr bwMode="auto">
          <a:xfrm flipV="1">
            <a:off x="5638800" y="2819400"/>
            <a:ext cx="8382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6" name="Line 34"/>
          <p:cNvSpPr>
            <a:spLocks noChangeShapeType="1"/>
          </p:cNvSpPr>
          <p:nvPr/>
        </p:nvSpPr>
        <p:spPr bwMode="auto">
          <a:xfrm flipH="1" flipV="1">
            <a:off x="4495800" y="3276600"/>
            <a:ext cx="83820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7" name="Line 35"/>
          <p:cNvSpPr>
            <a:spLocks noChangeShapeType="1"/>
          </p:cNvSpPr>
          <p:nvPr/>
        </p:nvSpPr>
        <p:spPr bwMode="auto">
          <a:xfrm>
            <a:off x="5257800" y="3505200"/>
            <a:ext cx="3810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Line 36"/>
          <p:cNvSpPr>
            <a:spLocks noChangeShapeType="1"/>
          </p:cNvSpPr>
          <p:nvPr/>
        </p:nvSpPr>
        <p:spPr bwMode="auto">
          <a:xfrm>
            <a:off x="5257800" y="2819400"/>
            <a:ext cx="106680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Line 37"/>
          <p:cNvSpPr>
            <a:spLocks noChangeShapeType="1"/>
          </p:cNvSpPr>
          <p:nvPr/>
        </p:nvSpPr>
        <p:spPr bwMode="auto">
          <a:xfrm>
            <a:off x="6019800" y="3124200"/>
            <a:ext cx="9906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level_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62663" y="138113"/>
            <a:ext cx="3081337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Térfelosztás lentről fel</a:t>
            </a:r>
            <a:endParaRPr lang="en-US" smtClean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Befoglaló objektumok</a:t>
            </a:r>
          </a:p>
          <a:p>
            <a:pPr lvl="1" eaLnBrk="1" hangingPunct="1"/>
            <a:r>
              <a:rPr lang="hu-HU" smtClean="0"/>
              <a:t>gömb</a:t>
            </a:r>
          </a:p>
          <a:p>
            <a:pPr lvl="1" eaLnBrk="1" hangingPunct="1"/>
            <a:r>
              <a:rPr lang="en-US" smtClean="0"/>
              <a:t>k-</a:t>
            </a:r>
            <a:r>
              <a:rPr lang="hu-HU" smtClean="0"/>
              <a:t>DOP </a:t>
            </a:r>
            <a:r>
              <a:rPr lang="en-US" smtClean="0"/>
              <a:t>[discrete oriented polytope]</a:t>
            </a:r>
          </a:p>
          <a:p>
            <a:pPr lvl="1" eaLnBrk="1" hangingPunct="1"/>
            <a:r>
              <a:rPr lang="en-US" smtClean="0"/>
              <a:t>6-DOP = AABB [axis-aligned bounding box]</a:t>
            </a:r>
          </a:p>
          <a:p>
            <a:pPr eaLnBrk="1" hangingPunct="1"/>
            <a:r>
              <a:rPr lang="hu-HU" smtClean="0"/>
              <a:t>ha a befoglalók nem metszik egymást, a bennük levők sem</a:t>
            </a:r>
          </a:p>
          <a:p>
            <a:pPr eaLnBrk="1" hangingPunct="1"/>
            <a:r>
              <a:rPr lang="hu-HU" smtClean="0"/>
              <a:t>BVH </a:t>
            </a:r>
            <a:r>
              <a:rPr lang="en-US" smtClean="0"/>
              <a:t>[bounding volume hierarchy]</a:t>
            </a:r>
            <a:endParaRPr lang="hu-HU" smtClean="0"/>
          </a:p>
          <a:p>
            <a:pPr lvl="1" eaLnBrk="1" hangingPunct="1"/>
            <a:r>
              <a:rPr lang="en-US" smtClean="0"/>
              <a:t>befoglal</a:t>
            </a:r>
            <a:r>
              <a:rPr lang="hu-HU" smtClean="0"/>
              <a:t>ó </a:t>
            </a:r>
            <a:r>
              <a:rPr lang="en-US" smtClean="0"/>
              <a:t>objektumok csoport</a:t>
            </a:r>
            <a:r>
              <a:rPr lang="hu-HU" smtClean="0"/>
              <a:t>j</a:t>
            </a:r>
            <a:r>
              <a:rPr lang="en-US" smtClean="0"/>
              <a:t>ait is befoglal</a:t>
            </a:r>
            <a:r>
              <a:rPr lang="hu-HU" smtClean="0"/>
              <a:t>ó objektumokba foglaljuk, stb.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14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Teszt befoglaló gömbökre</a:t>
            </a:r>
            <a:endParaRPr lang="en-US" smtClean="0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0" y="1905000"/>
            <a:ext cx="30416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3200"/>
              <a:t>|</a:t>
            </a:r>
            <a:r>
              <a:rPr lang="hu-HU" sz="3200"/>
              <a:t>c</a:t>
            </a:r>
            <a:r>
              <a:rPr lang="en-US" sz="3200" baseline="-25000"/>
              <a:t>0</a:t>
            </a:r>
            <a:r>
              <a:rPr lang="en-US" sz="3200"/>
              <a:t> – c</a:t>
            </a:r>
            <a:r>
              <a:rPr lang="en-US" sz="3200" baseline="-25000"/>
              <a:t>1</a:t>
            </a:r>
            <a:r>
              <a:rPr lang="en-US" sz="3200"/>
              <a:t>| &lt; r</a:t>
            </a:r>
            <a:r>
              <a:rPr lang="en-US" sz="3200" baseline="-25000"/>
              <a:t>0</a:t>
            </a:r>
            <a:r>
              <a:rPr lang="en-US" sz="3200"/>
              <a:t> + r</a:t>
            </a:r>
            <a:r>
              <a:rPr lang="en-US" sz="3200" baseline="-25000"/>
              <a:t>1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1371600" y="3505200"/>
            <a:ext cx="2590800" cy="2438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810000" y="3962400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2587625" y="4648200"/>
            <a:ext cx="155575" cy="15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2587625" y="4652963"/>
            <a:ext cx="153988" cy="147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4645025" y="4797425"/>
            <a:ext cx="155575" cy="15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V="1">
            <a:off x="4645025" y="4802188"/>
            <a:ext cx="153988" cy="147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2057400" y="4343400"/>
            <a:ext cx="5349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c</a:t>
            </a:r>
            <a:r>
              <a:rPr lang="en-US" sz="3200" baseline="-25000"/>
              <a:t>0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4800600" y="4572000"/>
            <a:ext cx="5349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c</a:t>
            </a:r>
            <a:r>
              <a:rPr lang="en-US" sz="3200" baseline="-25000"/>
              <a:t>1</a:t>
            </a: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flipV="1">
            <a:off x="2667000" y="3581400"/>
            <a:ext cx="381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V="1">
            <a:off x="4724400" y="4038600"/>
            <a:ext cx="304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3200400" y="3886200"/>
            <a:ext cx="466725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3200"/>
              <a:t>r</a:t>
            </a:r>
            <a:r>
              <a:rPr lang="en-US" sz="3200" baseline="-25000"/>
              <a:t>0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4191000" y="4038600"/>
            <a:ext cx="466725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3200"/>
              <a:t>r</a:t>
            </a:r>
            <a:r>
              <a:rPr lang="en-US" sz="3200" baseline="-25000"/>
              <a:t>1</a:t>
            </a:r>
          </a:p>
        </p:txBody>
      </p:sp>
      <p:sp>
        <p:nvSpPr>
          <p:cNvPr id="20496" name="AutoShape 16"/>
          <p:cNvSpPr>
            <a:spLocks/>
          </p:cNvSpPr>
          <p:nvPr/>
        </p:nvSpPr>
        <p:spPr bwMode="auto">
          <a:xfrm rot="5660481">
            <a:off x="3160713" y="4002088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AutoShape 17"/>
          <p:cNvSpPr>
            <a:spLocks/>
          </p:cNvSpPr>
          <p:nvPr/>
        </p:nvSpPr>
        <p:spPr bwMode="auto">
          <a:xfrm rot="5660481">
            <a:off x="4113213" y="42672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8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Helyettesítő geometria</a:t>
            </a:r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bonyolult modell </a:t>
            </a:r>
            <a:r>
              <a:rPr lang="hu-HU" smtClean="0">
                <a:cs typeface="Arial" charset="0"/>
              </a:rPr>
              <a:t>→ egyszerű modell</a:t>
            </a:r>
          </a:p>
          <a:p>
            <a:pPr eaLnBrk="1" hangingPunct="1"/>
            <a:r>
              <a:rPr lang="hu-HU" smtClean="0">
                <a:cs typeface="Arial" charset="0"/>
              </a:rPr>
              <a:t>sok háromszög → néhány test, amire könnyű megtalálni az ütközési pontot</a:t>
            </a:r>
          </a:p>
          <a:p>
            <a:pPr eaLnBrk="1" hangingPunct="1"/>
            <a:endParaRPr lang="hu-HU" smtClean="0">
              <a:cs typeface="Arial" charset="0"/>
            </a:endParaRPr>
          </a:p>
          <a:p>
            <a:pPr eaLnBrk="1" hangingPunct="1">
              <a:buClr>
                <a:srgbClr val="009900"/>
              </a:buClr>
              <a:buFont typeface="Arial" charset="0"/>
              <a:buChar char="+"/>
            </a:pPr>
            <a:r>
              <a:rPr lang="hu-HU" smtClean="0">
                <a:cs typeface="Arial" charset="0"/>
              </a:rPr>
              <a:t>gyors számítás</a:t>
            </a:r>
          </a:p>
          <a:p>
            <a:pPr eaLnBrk="1" hangingPunct="1">
              <a:buClr>
                <a:srgbClr val="009900"/>
              </a:buClr>
              <a:buFont typeface="Arial" charset="0"/>
              <a:buChar char="+"/>
            </a:pPr>
            <a:r>
              <a:rPr lang="hu-HU" smtClean="0">
                <a:cs typeface="Arial" charset="0"/>
              </a:rPr>
              <a:t>egyszerű implementálni</a:t>
            </a:r>
          </a:p>
          <a:p>
            <a:pPr eaLnBrk="1" hangingPunct="1">
              <a:buClr>
                <a:srgbClr val="FF0000"/>
              </a:buClr>
              <a:buFont typeface="Arial" charset="0"/>
              <a:buChar char="–"/>
            </a:pPr>
            <a:r>
              <a:rPr lang="hu-HU" smtClean="0">
                <a:cs typeface="Arial" charset="0"/>
              </a:rPr>
              <a:t>modellezés közben az ütköző-testeket is meg kell tervezni </a:t>
            </a:r>
            <a:r>
              <a:rPr lang="en-US" smtClean="0">
                <a:cs typeface="Arial" charset="0"/>
              </a:rPr>
              <a:t>/ gen</a:t>
            </a:r>
            <a:r>
              <a:rPr lang="hu-HU" smtClean="0">
                <a:cs typeface="Arial" charset="0"/>
              </a:rPr>
              <a:t>e</a:t>
            </a:r>
            <a:r>
              <a:rPr lang="en-US" smtClean="0">
                <a:cs typeface="Arial" charset="0"/>
              </a:rPr>
              <a:t>r</a:t>
            </a:r>
            <a:r>
              <a:rPr lang="hu-HU" smtClean="0">
                <a:cs typeface="Arial" charset="0"/>
              </a:rPr>
              <a:t>álni</a:t>
            </a:r>
          </a:p>
          <a:p>
            <a:pPr eaLnBrk="1" hangingPunct="1">
              <a:buClr>
                <a:srgbClr val="FF0000"/>
              </a:buClr>
              <a:buFont typeface="Arial" charset="0"/>
              <a:buChar char="–"/>
            </a:pPr>
            <a:r>
              <a:rPr lang="hu-HU" smtClean="0">
                <a:cs typeface="Arial" charset="0"/>
              </a:rPr>
              <a:t>pontatlan</a:t>
            </a:r>
          </a:p>
        </p:txBody>
      </p:sp>
    </p:spTree>
    <p:extLst>
      <p:ext uri="{BB962C8B-B14F-4D97-AF65-F5344CB8AC3E}">
        <p14:creationId xmlns:p14="http://schemas.microsoft.com/office/powerpoint/2010/main" val="191350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Gömbök ütközése</a:t>
            </a:r>
            <a:endParaRPr lang="en-US" smtClean="0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5022850" cy="284956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ha </a:t>
            </a:r>
            <a:r>
              <a:rPr lang="en-US" sz="3200"/>
              <a:t>|</a:t>
            </a:r>
            <a:r>
              <a:rPr lang="hu-HU" sz="3200"/>
              <a:t>c</a:t>
            </a:r>
            <a:r>
              <a:rPr lang="en-US" sz="3200" baseline="-25000"/>
              <a:t>0</a:t>
            </a:r>
            <a:r>
              <a:rPr lang="en-US" sz="3200"/>
              <a:t> – c</a:t>
            </a:r>
            <a:r>
              <a:rPr lang="en-US" sz="3200" baseline="-25000"/>
              <a:t>1</a:t>
            </a:r>
            <a:r>
              <a:rPr lang="en-US" sz="3200"/>
              <a:t>| &lt; r</a:t>
            </a:r>
            <a:r>
              <a:rPr lang="en-US" sz="3200" baseline="-25000"/>
              <a:t>0</a:t>
            </a:r>
            <a:r>
              <a:rPr lang="en-US" sz="3200"/>
              <a:t> + r</a:t>
            </a:r>
            <a:r>
              <a:rPr lang="en-US" sz="3200" baseline="-25000"/>
              <a:t>1</a:t>
            </a:r>
            <a:endParaRPr lang="hu-HU" sz="3200" baseline="-25000"/>
          </a:p>
          <a:p>
            <a:endParaRPr lang="hu-HU" sz="3200" baseline="-25000"/>
          </a:p>
          <a:p>
            <a:r>
              <a:rPr lang="hu-HU" sz="3200"/>
              <a:t>n </a:t>
            </a:r>
            <a:r>
              <a:rPr lang="en-US" sz="3200"/>
              <a:t>= (</a:t>
            </a:r>
            <a:r>
              <a:rPr lang="hu-HU" sz="3200"/>
              <a:t>c</a:t>
            </a:r>
            <a:r>
              <a:rPr lang="en-US" sz="3200" baseline="-25000"/>
              <a:t>0</a:t>
            </a:r>
            <a:r>
              <a:rPr lang="en-US" sz="3200"/>
              <a:t> – c</a:t>
            </a:r>
            <a:r>
              <a:rPr lang="en-US" sz="3200" baseline="-25000"/>
              <a:t>1</a:t>
            </a:r>
            <a:r>
              <a:rPr lang="en-US" sz="3200"/>
              <a:t>)/ |</a:t>
            </a:r>
            <a:r>
              <a:rPr lang="hu-HU" sz="3200"/>
              <a:t>c</a:t>
            </a:r>
            <a:r>
              <a:rPr lang="en-US" sz="3200" baseline="-25000"/>
              <a:t>0</a:t>
            </a:r>
            <a:r>
              <a:rPr lang="en-US" sz="3200"/>
              <a:t> – c</a:t>
            </a:r>
            <a:r>
              <a:rPr lang="en-US" sz="3200" baseline="-25000"/>
              <a:t>1</a:t>
            </a:r>
            <a:r>
              <a:rPr lang="en-US" sz="3200"/>
              <a:t>|</a:t>
            </a:r>
          </a:p>
          <a:p>
            <a:endParaRPr lang="en-US" sz="3200"/>
          </a:p>
          <a:p>
            <a:endParaRPr lang="en-US" sz="3200"/>
          </a:p>
          <a:p>
            <a:r>
              <a:rPr lang="en-US" sz="3200"/>
              <a:t>p = (c1 + n r1 + c0 - n r0)/2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4419600" y="4343400"/>
            <a:ext cx="2590800" cy="2438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6858000" y="4800600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5635625" y="5486400"/>
            <a:ext cx="155575" cy="15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V="1">
            <a:off x="5635625" y="5491163"/>
            <a:ext cx="153988" cy="147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7693025" y="5635625"/>
            <a:ext cx="155575" cy="15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V="1">
            <a:off x="7693025" y="5640388"/>
            <a:ext cx="153988" cy="147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5105400" y="5181600"/>
            <a:ext cx="5349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c</a:t>
            </a:r>
            <a:r>
              <a:rPr lang="en-US" sz="3200" baseline="-25000"/>
              <a:t>0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7848600" y="5410200"/>
            <a:ext cx="5349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c</a:t>
            </a:r>
            <a:r>
              <a:rPr lang="en-US" sz="3200" baseline="-25000"/>
              <a:t>1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6248400" y="4724400"/>
            <a:ext cx="466725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3200"/>
              <a:t>r</a:t>
            </a:r>
            <a:r>
              <a:rPr lang="en-US" sz="3200" baseline="-25000"/>
              <a:t>0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7239000" y="4876800"/>
            <a:ext cx="466725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3200"/>
              <a:t>r</a:t>
            </a:r>
            <a:r>
              <a:rPr lang="en-US" sz="3200" baseline="-25000"/>
              <a:t>1</a:t>
            </a:r>
          </a:p>
        </p:txBody>
      </p:sp>
      <p:sp>
        <p:nvSpPr>
          <p:cNvPr id="22542" name="AutoShape 14"/>
          <p:cNvSpPr>
            <a:spLocks/>
          </p:cNvSpPr>
          <p:nvPr/>
        </p:nvSpPr>
        <p:spPr bwMode="auto">
          <a:xfrm rot="5660481">
            <a:off x="6208713" y="4840288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AutoShape 15"/>
          <p:cNvSpPr>
            <a:spLocks/>
          </p:cNvSpPr>
          <p:nvPr/>
        </p:nvSpPr>
        <p:spPr bwMode="auto">
          <a:xfrm rot="5660481">
            <a:off x="7161213" y="51054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4419600" y="1524000"/>
            <a:ext cx="2590800" cy="2438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6858000" y="1981200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5635625" y="2667000"/>
            <a:ext cx="155575" cy="15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 flipV="1">
            <a:off x="5635625" y="2671763"/>
            <a:ext cx="153988" cy="147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7693025" y="2816225"/>
            <a:ext cx="155575" cy="15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7693025" y="2820988"/>
            <a:ext cx="153988" cy="147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5105400" y="2362200"/>
            <a:ext cx="5349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c</a:t>
            </a:r>
            <a:r>
              <a:rPr lang="en-US" sz="3200" baseline="-25000"/>
              <a:t>0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7848600" y="2590800"/>
            <a:ext cx="5349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c</a:t>
            </a:r>
            <a:r>
              <a:rPr lang="en-US" sz="3200" baseline="-25000"/>
              <a:t>1</a:t>
            </a:r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 flipH="1" flipV="1">
            <a:off x="6121400" y="2768600"/>
            <a:ext cx="812800" cy="5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H="1">
            <a:off x="6781800" y="1295400"/>
            <a:ext cx="304800" cy="31242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06" name="AutoShape 26"/>
          <p:cNvSpPr>
            <a:spLocks noChangeArrowheads="1"/>
          </p:cNvSpPr>
          <p:nvPr/>
        </p:nvSpPr>
        <p:spPr bwMode="auto">
          <a:xfrm>
            <a:off x="6591300" y="5283200"/>
            <a:ext cx="685800" cy="685800"/>
          </a:xfrm>
          <a:prstGeom prst="plus">
            <a:avLst>
              <a:gd name="adj" fmla="val 39815"/>
            </a:avLst>
          </a:prstGeom>
          <a:solidFill>
            <a:srgbClr val="009900"/>
          </a:solidFill>
          <a:ln w="12700">
            <a:noFill/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9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7410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2"/>
          <p:cNvSpPr>
            <a:spLocks noChangeArrowheads="1"/>
          </p:cNvSpPr>
          <p:nvPr/>
        </p:nvSpPr>
        <p:spPr bwMode="auto">
          <a:xfrm>
            <a:off x="5791200" y="28956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7467600" y="2590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Freeform 4"/>
          <p:cNvSpPr>
            <a:spLocks/>
          </p:cNvSpPr>
          <p:nvPr/>
        </p:nvSpPr>
        <p:spPr bwMode="auto">
          <a:xfrm>
            <a:off x="6019800" y="2590800"/>
            <a:ext cx="1752600" cy="914400"/>
          </a:xfrm>
          <a:custGeom>
            <a:avLst/>
            <a:gdLst>
              <a:gd name="T0" fmla="*/ 0 w 1104"/>
              <a:gd name="T1" fmla="*/ 192 h 576"/>
              <a:gd name="T2" fmla="*/ 48 w 1104"/>
              <a:gd name="T3" fmla="*/ 576 h 576"/>
              <a:gd name="T4" fmla="*/ 1104 w 1104"/>
              <a:gd name="T5" fmla="*/ 384 h 576"/>
              <a:gd name="T6" fmla="*/ 1056 w 1104"/>
              <a:gd name="T7" fmla="*/ 0 h 576"/>
              <a:gd name="T8" fmla="*/ 0 w 1104"/>
              <a:gd name="T9" fmla="*/ 192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4"/>
              <a:gd name="T16" fmla="*/ 0 h 576"/>
              <a:gd name="T17" fmla="*/ 1104 w 1104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4" h="576">
                <a:moveTo>
                  <a:pt x="0" y="192"/>
                </a:moveTo>
                <a:lnTo>
                  <a:pt x="48" y="576"/>
                </a:lnTo>
                <a:lnTo>
                  <a:pt x="1104" y="384"/>
                </a:lnTo>
                <a:lnTo>
                  <a:pt x="1056" y="0"/>
                </a:lnTo>
                <a:lnTo>
                  <a:pt x="0" y="192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38100">
            <a:noFill/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</a:t>
            </a:r>
            <a:r>
              <a:rPr lang="hu-HU" smtClean="0"/>
              <a:t>övér testek</a:t>
            </a:r>
            <a:endParaRPr lang="en-US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eaLnBrk="1" hangingPunct="1"/>
            <a:r>
              <a:rPr lang="hu-HU" smtClean="0"/>
              <a:t>egyszerű konvex alakzat </a:t>
            </a:r>
            <a:r>
              <a:rPr lang="en-US" smtClean="0"/>
              <a:t>+ r sugar</a:t>
            </a:r>
            <a:r>
              <a:rPr lang="hu-HU" smtClean="0"/>
              <a:t>ú környezete</a:t>
            </a:r>
          </a:p>
          <a:p>
            <a:pPr lvl="1" eaLnBrk="1" hangingPunct="1"/>
            <a:r>
              <a:rPr lang="hu-HU" smtClean="0"/>
              <a:t>gömb</a:t>
            </a:r>
            <a:r>
              <a:rPr lang="en-US" smtClean="0"/>
              <a:t> (pont + r)</a:t>
            </a:r>
            <a:endParaRPr lang="hu-HU" smtClean="0"/>
          </a:p>
          <a:p>
            <a:pPr lvl="1" eaLnBrk="1" hangingPunct="1"/>
            <a:r>
              <a:rPr lang="hu-HU" smtClean="0"/>
              <a:t>kapszula</a:t>
            </a:r>
            <a:r>
              <a:rPr lang="en-US" smtClean="0"/>
              <a:t> (szakasz + r)</a:t>
            </a:r>
            <a:endParaRPr lang="hu-HU" smtClean="0"/>
          </a:p>
          <a:p>
            <a:pPr lvl="1" eaLnBrk="1" hangingPunct="1"/>
            <a:r>
              <a:rPr lang="hu-HU" smtClean="0"/>
              <a:t>korong</a:t>
            </a:r>
            <a:r>
              <a:rPr lang="en-US" smtClean="0"/>
              <a:t> (k</a:t>
            </a:r>
            <a:r>
              <a:rPr lang="hu-HU" smtClean="0"/>
              <a:t>örlap </a:t>
            </a:r>
            <a:r>
              <a:rPr lang="en-US" smtClean="0"/>
              <a:t>+ r)</a:t>
            </a:r>
            <a:endParaRPr lang="hu-HU" smtClean="0"/>
          </a:p>
          <a:p>
            <a:pPr eaLnBrk="1" hangingPunct="1"/>
            <a:r>
              <a:rPr lang="hu-HU" smtClean="0"/>
              <a:t>találjuk meg a két alapalakzat minimális távolságú pontpárját</a:t>
            </a:r>
          </a:p>
          <a:p>
            <a:pPr lvl="1" eaLnBrk="1" hangingPunct="1"/>
            <a:r>
              <a:rPr lang="hu-HU" smtClean="0"/>
              <a:t>innentől ugyanaz mint a két gömb esete</a:t>
            </a:r>
            <a:endParaRPr lang="en-US" smtClean="0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6019800" y="2590800"/>
            <a:ext cx="1676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V="1">
            <a:off x="6096000" y="3200400"/>
            <a:ext cx="1676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V="1">
            <a:off x="6096000" y="2895600"/>
            <a:ext cx="1676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0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Egy merev test fizikai jellemzői</a:t>
            </a:r>
            <a:endParaRPr 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pozíció		</a:t>
            </a:r>
            <a:r>
              <a:rPr lang="en-US" dirty="0"/>
              <a:t>	</a:t>
            </a:r>
            <a:r>
              <a:rPr lang="hu-HU" dirty="0"/>
              <a:t>3D vektor </a:t>
            </a:r>
            <a:r>
              <a:rPr lang="en-US" dirty="0"/>
              <a:t>[m]</a:t>
            </a:r>
          </a:p>
          <a:p>
            <a:pPr lvl="1">
              <a:buFont typeface="Arial" charset="0"/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hu-H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/>
              <a:t>sebess</a:t>
            </a:r>
            <a:r>
              <a:rPr lang="hu-HU" dirty="0"/>
              <a:t>ég	</a:t>
            </a:r>
            <a:r>
              <a:rPr lang="en-US" dirty="0"/>
              <a:t>	</a:t>
            </a:r>
            <a:r>
              <a:rPr lang="hu-HU" dirty="0"/>
              <a:t>3D vektor </a:t>
            </a:r>
            <a:r>
              <a:rPr lang="en-US" dirty="0"/>
              <a:t>[m/s]</a:t>
            </a:r>
            <a:endParaRPr lang="hu-HU" dirty="0"/>
          </a:p>
          <a:p>
            <a:pPr lvl="1">
              <a:buFont typeface="Arial" charset="0"/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hu-H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t</a:t>
            </a:r>
            <a:r>
              <a:rPr lang="hu-HU" dirty="0" err="1"/>
              <a:t>ömeg</a:t>
            </a:r>
            <a:r>
              <a:rPr lang="hu-HU" dirty="0"/>
              <a:t>			</a:t>
            </a:r>
            <a:r>
              <a:rPr lang="en-US" dirty="0" err="1"/>
              <a:t>skal</a:t>
            </a:r>
            <a:r>
              <a:rPr lang="hu-HU" dirty="0"/>
              <a:t>ár </a:t>
            </a:r>
            <a:r>
              <a:rPr lang="en-US" dirty="0"/>
              <a:t>[</a:t>
            </a:r>
            <a:r>
              <a:rPr lang="hu-HU" dirty="0"/>
              <a:t>kg</a:t>
            </a:r>
            <a:r>
              <a:rPr lang="en-US" dirty="0"/>
              <a:t>]</a:t>
            </a:r>
            <a:endParaRPr lang="hu-HU" dirty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r>
              <a:rPr lang="en-US" dirty="0">
                <a:solidFill>
                  <a:schemeClr val="hlink"/>
                </a:solidFill>
              </a:rPr>
              <a:t>lend</a:t>
            </a:r>
            <a:r>
              <a:rPr lang="hu-HU" dirty="0">
                <a:solidFill>
                  <a:schemeClr val="hlink"/>
                </a:solidFill>
              </a:rPr>
              <a:t>ület			3D vektor </a:t>
            </a:r>
            <a:r>
              <a:rPr lang="en-US" dirty="0">
                <a:solidFill>
                  <a:schemeClr val="hlink"/>
                </a:solidFill>
              </a:rPr>
              <a:t>[kg m/s = Ns]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hlink"/>
                </a:solidFill>
              </a:rPr>
              <a:t>	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= m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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58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Legk</a:t>
            </a:r>
            <a:r>
              <a:rPr lang="hu-HU" smtClean="0"/>
              <a:t>özelebbi pontok megtalálása</a:t>
            </a:r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iteratív módon</a:t>
            </a:r>
          </a:p>
          <a:p>
            <a:pPr lvl="1" eaLnBrk="1" hangingPunct="1"/>
            <a:r>
              <a:rPr lang="hu-HU" smtClean="0"/>
              <a:t>kiindulunk a két középpontból</a:t>
            </a:r>
          </a:p>
          <a:p>
            <a:pPr lvl="2" eaLnBrk="1" hangingPunct="1"/>
            <a:r>
              <a:rPr lang="hu-HU" smtClean="0"/>
              <a:t>a </a:t>
            </a:r>
            <a:r>
              <a:rPr lang="en-US" smtClean="0"/>
              <a:t>:= c</a:t>
            </a:r>
            <a:r>
              <a:rPr lang="en-US" baseline="-25000" smtClean="0"/>
              <a:t>a</a:t>
            </a:r>
          </a:p>
          <a:p>
            <a:pPr lvl="2" eaLnBrk="1" hangingPunct="1"/>
            <a:r>
              <a:rPr lang="en-US" smtClean="0"/>
              <a:t>b</a:t>
            </a:r>
            <a:r>
              <a:rPr lang="hu-HU" smtClean="0"/>
              <a:t> </a:t>
            </a:r>
            <a:r>
              <a:rPr lang="en-US" smtClean="0"/>
              <a:t>:= c</a:t>
            </a:r>
            <a:r>
              <a:rPr lang="en-US" baseline="-25000" smtClean="0"/>
              <a:t>b</a:t>
            </a:r>
            <a:endParaRPr lang="hu-HU" baseline="-25000" smtClean="0"/>
          </a:p>
          <a:p>
            <a:pPr lvl="1" eaLnBrk="1" hangingPunct="1"/>
            <a:r>
              <a:rPr lang="hu-HU" smtClean="0"/>
              <a:t>amíg a két pont távolsága csökken</a:t>
            </a:r>
          </a:p>
          <a:p>
            <a:pPr lvl="2" eaLnBrk="1" hangingPunct="1"/>
            <a:r>
              <a:rPr lang="en-US" smtClean="0"/>
              <a:t>a := </a:t>
            </a:r>
            <a:r>
              <a:rPr lang="hu-HU" smtClean="0"/>
              <a:t>„A” alakzat</a:t>
            </a:r>
            <a:r>
              <a:rPr lang="en-US" smtClean="0"/>
              <a:t> legk</a:t>
            </a:r>
            <a:r>
              <a:rPr lang="hu-HU" smtClean="0"/>
              <a:t>özelebbi pontja b-hez</a:t>
            </a:r>
          </a:p>
          <a:p>
            <a:pPr lvl="2" eaLnBrk="1" hangingPunct="1"/>
            <a:r>
              <a:rPr lang="hu-HU" smtClean="0"/>
              <a:t>b :</a:t>
            </a:r>
            <a:r>
              <a:rPr lang="en-US" smtClean="0"/>
              <a:t>= </a:t>
            </a:r>
            <a:r>
              <a:rPr lang="hu-HU" smtClean="0"/>
              <a:t>„B” alakzat</a:t>
            </a:r>
            <a:r>
              <a:rPr lang="en-US" smtClean="0"/>
              <a:t> legk</a:t>
            </a:r>
            <a:r>
              <a:rPr lang="hu-HU" smtClean="0"/>
              <a:t>özelebbi pontja a-hoz</a:t>
            </a:r>
            <a:endParaRPr lang="en-US" smtClean="0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V="1">
            <a:off x="1143000" y="5257800"/>
            <a:ext cx="3200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V="1">
            <a:off x="3505200" y="6019800"/>
            <a:ext cx="3429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34" name="Oval 6"/>
          <p:cNvSpPr>
            <a:spLocks noChangeArrowheads="1"/>
          </p:cNvSpPr>
          <p:nvPr/>
        </p:nvSpPr>
        <p:spPr bwMode="auto">
          <a:xfrm>
            <a:off x="2438400" y="5715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35" name="Oval 7"/>
          <p:cNvSpPr>
            <a:spLocks noChangeArrowheads="1"/>
          </p:cNvSpPr>
          <p:nvPr/>
        </p:nvSpPr>
        <p:spPr bwMode="auto">
          <a:xfrm>
            <a:off x="5105400" y="6096000"/>
            <a:ext cx="304800" cy="3048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36" name="Line 8"/>
          <p:cNvSpPr>
            <a:spLocks noChangeShapeType="1"/>
          </p:cNvSpPr>
          <p:nvPr/>
        </p:nvSpPr>
        <p:spPr bwMode="auto">
          <a:xfrm flipH="1" flipV="1">
            <a:off x="4352925" y="5300663"/>
            <a:ext cx="904875" cy="9477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37" name="Line 9"/>
          <p:cNvSpPr>
            <a:spLocks noChangeShapeType="1"/>
          </p:cNvSpPr>
          <p:nvPr/>
        </p:nvSpPr>
        <p:spPr bwMode="auto">
          <a:xfrm>
            <a:off x="4311650" y="5276850"/>
            <a:ext cx="200025" cy="10477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38" name="Line 10"/>
          <p:cNvSpPr>
            <a:spLocks noChangeShapeType="1"/>
          </p:cNvSpPr>
          <p:nvPr/>
        </p:nvSpPr>
        <p:spPr bwMode="auto">
          <a:xfrm flipH="1" flipV="1">
            <a:off x="4027488" y="5376863"/>
            <a:ext cx="420687" cy="9477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39" name="Line 11"/>
          <p:cNvSpPr>
            <a:spLocks noChangeShapeType="1"/>
          </p:cNvSpPr>
          <p:nvPr/>
        </p:nvSpPr>
        <p:spPr bwMode="auto">
          <a:xfrm>
            <a:off x="3990975" y="5410200"/>
            <a:ext cx="158750" cy="9794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 flipH="1" flipV="1">
            <a:off x="3778250" y="5480050"/>
            <a:ext cx="336550" cy="8588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41" name="Line 13"/>
          <p:cNvSpPr>
            <a:spLocks noChangeShapeType="1"/>
          </p:cNvSpPr>
          <p:nvPr/>
        </p:nvSpPr>
        <p:spPr bwMode="auto">
          <a:xfrm>
            <a:off x="3727450" y="5562600"/>
            <a:ext cx="120650" cy="838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42" name="Line 14"/>
          <p:cNvSpPr>
            <a:spLocks noChangeShapeType="1"/>
          </p:cNvSpPr>
          <p:nvPr/>
        </p:nvSpPr>
        <p:spPr bwMode="auto">
          <a:xfrm flipH="1" flipV="1">
            <a:off x="3479800" y="5581650"/>
            <a:ext cx="330200" cy="8191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>
            <a:off x="3397250" y="5670550"/>
            <a:ext cx="120650" cy="8064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44" name="Line 16"/>
          <p:cNvSpPr>
            <a:spLocks noChangeShapeType="1"/>
          </p:cNvSpPr>
          <p:nvPr/>
        </p:nvSpPr>
        <p:spPr bwMode="auto">
          <a:xfrm flipH="1" flipV="1">
            <a:off x="3124200" y="5715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898525" y="5980113"/>
            <a:ext cx="336550" cy="3667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A</a:t>
            </a:r>
            <a:endParaRPr lang="en-US"/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6477000" y="5715000"/>
            <a:ext cx="336550" cy="3667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B</a:t>
            </a:r>
            <a:endParaRPr lang="en-US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2362200" y="5334000"/>
            <a:ext cx="311150" cy="3667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a</a:t>
            </a:r>
            <a:endParaRPr lang="en-US"/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5257800" y="5791200"/>
            <a:ext cx="311150" cy="3667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6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19167 -0.08889 " pathEditMode="relative" ptsTypes="AA">
                                      <p:cBhvr>
                                        <p:cTn id="10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08333 0.01111 " pathEditMode="fixed" ptsTypes="AA">
                                      <p:cBhvr>
                                        <p:cTn id="21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67 -0.08889 L 0.15469 -0.07223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0" y="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3 0.01111 L -0.12552 0.02014 " pathEditMode="fixed" rAng="0" ptsTypes="AA">
                                      <p:cBhvr>
                                        <p:cTn id="43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0" y="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-0.07223 L 0.12136 -0.05695 " pathEditMode="relative" ptsTypes="AA">
                                      <p:cBhvr>
                                        <p:cTn id="54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52 0.02014 L -0.15885 0.02708 " pathEditMode="fixed" rAng="0" ptsTypes="AA">
                                      <p:cBhvr>
                                        <p:cTn id="65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36 -0.05694 L 0.09167 -0.04444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" y="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0"/>
                            </p:stCondLst>
                            <p:childTnLst>
                              <p:par>
                                <p:cTn id="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000"/>
                            </p:stCondLst>
                            <p:childTnLst>
                              <p:par>
                                <p:cTn id="86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885 0.02708 L -0.19167 0.03333 " pathEditMode="fixed" rAng="0" ptsTypes="AA">
                                      <p:cBhvr>
                                        <p:cTn id="87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5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500"/>
                            </p:stCondLst>
                            <p:childTnLst>
                              <p:par>
                                <p:cTn id="97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67 -0.04444 L 0.05469 -0.02361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0" y="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6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4" grpId="0" animBg="1"/>
      <p:bldP spid="176134" grpId="1" animBg="1"/>
      <p:bldP spid="176134" grpId="2" animBg="1"/>
      <p:bldP spid="176134" grpId="3" animBg="1"/>
      <p:bldP spid="176134" grpId="4" animBg="1"/>
      <p:bldP spid="176135" grpId="0" animBg="1"/>
      <p:bldP spid="176135" grpId="1" animBg="1"/>
      <p:bldP spid="176135" grpId="2" animBg="1"/>
      <p:bldP spid="176135" grpId="3" animBg="1"/>
      <p:bldP spid="176136" grpId="0" animBg="1"/>
      <p:bldP spid="176136" grpId="1" animBg="1"/>
      <p:bldP spid="176137" grpId="0" animBg="1"/>
      <p:bldP spid="176137" grpId="1" animBg="1"/>
      <p:bldP spid="176138" grpId="0" animBg="1"/>
      <p:bldP spid="176138" grpId="1" animBg="1"/>
      <p:bldP spid="176139" grpId="0" animBg="1"/>
      <p:bldP spid="176139" grpId="1" animBg="1"/>
      <p:bldP spid="176140" grpId="0" animBg="1"/>
      <p:bldP spid="176140" grpId="1" animBg="1"/>
      <p:bldP spid="176141" grpId="0" animBg="1"/>
      <p:bldP spid="176141" grpId="1" animBg="1"/>
      <p:bldP spid="176142" grpId="0" animBg="1"/>
      <p:bldP spid="176142" grpId="1" animBg="1"/>
      <p:bldP spid="176143" grpId="0" animBg="1"/>
      <p:bldP spid="176143" grpId="1" animBg="1"/>
      <p:bldP spid="176144" grpId="0" animBg="1"/>
      <p:bldP spid="176144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Vezérlés</a:t>
            </a:r>
            <a:r>
              <a:rPr lang="en-US" dirty="0" smtClean="0"/>
              <a:t> - avatar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latin typeface="Courier New" panose="02070309020205020404" pitchFamily="49" charset="0"/>
              </a:rPr>
              <a:t>Avatar::control(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keysPressed</a:t>
            </a:r>
            <a:r>
              <a:rPr lang="en-US" altLang="en-US" b="1" dirty="0" smtClean="0">
                <a:latin typeface="Courier New" panose="02070309020205020404" pitchFamily="49" charset="0"/>
              </a:rPr>
              <a:t>)</a:t>
            </a:r>
          </a:p>
          <a:p>
            <a:r>
              <a:rPr lang="hu-HU" dirty="0" smtClean="0"/>
              <a:t>adott gombok lenyomása esetén erők és forgatónyomatékok ébrednek</a:t>
            </a:r>
            <a:endParaRPr lang="en-US" dirty="0" smtClean="0"/>
          </a:p>
          <a:p>
            <a:r>
              <a:rPr lang="hu-HU" dirty="0" smtClean="0"/>
              <a:t>ha több is van, össze kell adni őket</a:t>
            </a:r>
            <a:endParaRPr lang="en-US" dirty="0" smtClean="0"/>
          </a:p>
          <a:p>
            <a:r>
              <a:rPr lang="en-US" altLang="en-US" b="1" dirty="0" smtClean="0">
                <a:latin typeface="Courier New" panose="02070309020205020404" pitchFamily="49" charset="0"/>
              </a:rPr>
              <a:t>Ship::move </a:t>
            </a:r>
            <a:r>
              <a:rPr lang="hu-HU" altLang="en-US" dirty="0" smtClean="0"/>
              <a:t>ezeket használja az animációhoz</a:t>
            </a:r>
            <a:endParaRPr lang="en-US" altLang="en-US" dirty="0" smtClean="0"/>
          </a:p>
          <a:p>
            <a:endParaRPr lang="en-US" dirty="0" smtClean="0"/>
          </a:p>
          <a:p>
            <a:r>
              <a:rPr lang="hu-HU" dirty="0" smtClean="0"/>
              <a:t>lehetséges gombnyomásra közvetlenül állítani a sebességet (szögsebességet) vagy a pozíciót (orientációt), de kevésbé lesz sima a mozgás</a:t>
            </a:r>
            <a:endParaRPr lang="en-US" dirty="0" smtClean="0"/>
          </a:p>
          <a:p>
            <a:r>
              <a:rPr lang="hu-HU" dirty="0" smtClean="0"/>
              <a:t>csillapítás nélkül nehezen kezelhető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Interakciók - típustükrözéssel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latin typeface="Courier New" panose="02070309020205020404" pitchFamily="49" charset="0"/>
              </a:rPr>
              <a:t>Ship::control(objects)</a:t>
            </a:r>
          </a:p>
          <a:p>
            <a:r>
              <a:rPr lang="hu-HU" altLang="en-US" dirty="0" smtClean="0"/>
              <a:t>minden objektumra kivéve magamat: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interact(this)</a:t>
            </a:r>
          </a:p>
          <a:p>
            <a:endParaRPr lang="hu-HU" altLang="en-US" b="1" dirty="0" smtClean="0">
              <a:latin typeface="Courier New" panose="02070309020205020404" pitchFamily="49" charset="0"/>
            </a:endParaRPr>
          </a:p>
          <a:p>
            <a:r>
              <a:rPr lang="en-US" altLang="en-US" b="1" dirty="0" smtClean="0">
                <a:latin typeface="Courier New" panose="02070309020205020404" pitchFamily="49" charset="0"/>
              </a:rPr>
              <a:t>Ship::interact(other)</a:t>
            </a:r>
          </a:p>
          <a:p>
            <a:r>
              <a:rPr lang="hu-HU" altLang="en-US" dirty="0" smtClean="0"/>
              <a:t>ellenőrizzük</a:t>
            </a:r>
            <a:r>
              <a:rPr lang="en-US" alt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</a:rPr>
              <a:t>other</a:t>
            </a:r>
            <a:r>
              <a:rPr lang="hu-HU" dirty="0"/>
              <a:t> </a:t>
            </a:r>
            <a:r>
              <a:rPr lang="hu-HU" altLang="en-US" dirty="0" smtClean="0"/>
              <a:t>típusát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getType</a:t>
            </a:r>
            <a:r>
              <a:rPr lang="en-US" altLang="en-US" dirty="0" smtClean="0"/>
              <a:t> </a:t>
            </a:r>
            <a:r>
              <a:rPr lang="hu-HU" altLang="en-US" dirty="0" smtClean="0"/>
              <a:t>metódus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hu-HU" altLang="en-US" dirty="0" smtClean="0"/>
              <a:t>dinamikus </a:t>
            </a:r>
            <a:r>
              <a:rPr lang="hu-HU" altLang="en-US" dirty="0" err="1" smtClean="0"/>
              <a:t>cast</a:t>
            </a:r>
            <a:endParaRPr lang="en-US" altLang="en-US" dirty="0" smtClean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808957" y="3213485"/>
            <a:ext cx="6397386" cy="5181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dirty="0" err="1">
                <a:latin typeface="Courier New" panose="02070309020205020404" pitchFamily="49" charset="0"/>
              </a:rPr>
              <a:t>if</a:t>
            </a:r>
            <a:r>
              <a:rPr lang="hu-HU" altLang="en-US" sz="2100" dirty="0">
                <a:latin typeface="Courier New" panose="02070309020205020404" pitchFamily="49" charset="0"/>
              </a:rPr>
              <a:t> ( </a:t>
            </a:r>
            <a:r>
              <a:rPr lang="en-US" altLang="en-US" sz="2100" dirty="0">
                <a:latin typeface="Courier New" panose="02070309020205020404" pitchFamily="49" charset="0"/>
              </a:rPr>
              <a:t>other</a:t>
            </a:r>
            <a:r>
              <a:rPr lang="hu-HU" altLang="en-US" sz="2100" dirty="0">
                <a:latin typeface="Courier New" panose="02070309020205020404" pitchFamily="49" charset="0"/>
              </a:rPr>
              <a:t>-&gt;</a:t>
            </a:r>
            <a:r>
              <a:rPr lang="en-US" altLang="en-US" sz="2100" dirty="0">
                <a:latin typeface="Courier New" panose="02070309020205020404" pitchFamily="49" charset="0"/>
              </a:rPr>
              <a:t>g</a:t>
            </a:r>
            <a:r>
              <a:rPr lang="hu-HU" altLang="en-US" sz="2100" dirty="0" err="1">
                <a:latin typeface="Courier New" panose="02070309020205020404" pitchFamily="49" charset="0"/>
              </a:rPr>
              <a:t>etType</a:t>
            </a:r>
            <a:r>
              <a:rPr lang="hu-HU" altLang="en-US" sz="2100" dirty="0">
                <a:latin typeface="Courier New" panose="02070309020205020404" pitchFamily="49" charset="0"/>
              </a:rPr>
              <a:t>( ) == PLANET )</a:t>
            </a:r>
            <a:r>
              <a:rPr lang="en-US" altLang="en-US" sz="2100" dirty="0">
                <a:latin typeface="Courier New" panose="02070309020205020404" pitchFamily="49" charset="0"/>
              </a:rPr>
              <a:t>...</a:t>
            </a:r>
            <a:endParaRPr lang="hu-HU" altLang="en-US" sz="2100" dirty="0">
              <a:latin typeface="Courier New" panose="02070309020205020404" pitchFamily="49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00529" y="4735089"/>
            <a:ext cx="5105613" cy="14119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100" dirty="0">
                <a:latin typeface="Courier New" panose="02070309020205020404" pitchFamily="49" charset="0"/>
              </a:rPr>
              <a:t>Planet* p = </a:t>
            </a:r>
            <a:r>
              <a:rPr lang="en-US" altLang="en-US" sz="2100" dirty="0" err="1">
                <a:latin typeface="Courier New" panose="02070309020205020404" pitchFamily="49" charset="0"/>
              </a:rPr>
              <a:t>dynamic_cast</a:t>
            </a:r>
            <a:r>
              <a:rPr lang="en-US" altLang="en-US" sz="2100" dirty="0">
                <a:latin typeface="Courier New" panose="02070309020205020404" pitchFamily="49" charset="0"/>
              </a:rPr>
              <a:t>&lt;Planet&gt;(other);</a:t>
            </a:r>
          </a:p>
          <a:p>
            <a:r>
              <a:rPr lang="hu-HU" altLang="en-US" sz="2100" dirty="0" err="1">
                <a:latin typeface="Courier New" panose="02070309020205020404" pitchFamily="49" charset="0"/>
              </a:rPr>
              <a:t>if</a:t>
            </a:r>
            <a:r>
              <a:rPr lang="hu-HU" altLang="en-US" sz="2100" dirty="0">
                <a:latin typeface="Courier New" panose="02070309020205020404" pitchFamily="49" charset="0"/>
              </a:rPr>
              <a:t> ( </a:t>
            </a:r>
            <a:r>
              <a:rPr lang="en-US" altLang="en-US" sz="2100" dirty="0">
                <a:latin typeface="Courier New" panose="02070309020205020404" pitchFamily="49" charset="0"/>
              </a:rPr>
              <a:t>p != null</a:t>
            </a:r>
            <a:r>
              <a:rPr lang="hu-HU" altLang="en-US" sz="2100" dirty="0">
                <a:latin typeface="Courier New" panose="02070309020205020404" pitchFamily="49" charset="0"/>
              </a:rPr>
              <a:t> )</a:t>
            </a:r>
            <a:r>
              <a:rPr lang="en-US" altLang="en-US" sz="2100" dirty="0">
                <a:latin typeface="Courier New" panose="02070309020205020404" pitchFamily="49" charset="0"/>
              </a:rPr>
              <a:t>...</a:t>
            </a:r>
            <a:endParaRPr lang="hu-HU" altLang="en-US" sz="2100" dirty="0"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30131" y="1913476"/>
            <a:ext cx="8269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6864724" y="2943365"/>
            <a:ext cx="8269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Ship</a:t>
            </a:r>
          </a:p>
        </p:txBody>
      </p:sp>
      <p:sp>
        <p:nvSpPr>
          <p:cNvPr id="8" name="Rectangle 7"/>
          <p:cNvSpPr/>
          <p:nvPr/>
        </p:nvSpPr>
        <p:spPr>
          <a:xfrm>
            <a:off x="7979148" y="2943365"/>
            <a:ext cx="8269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Planet</a:t>
            </a:r>
          </a:p>
        </p:txBody>
      </p:sp>
      <p:cxnSp>
        <p:nvCxnSpPr>
          <p:cNvPr id="10" name="Straight Arrow Connector 9"/>
          <p:cNvCxnSpPr>
            <a:stCxn id="7" idx="0"/>
            <a:endCxn id="6" idx="2"/>
          </p:cNvCxnSpPr>
          <p:nvPr/>
        </p:nvCxnSpPr>
        <p:spPr>
          <a:xfrm flipV="1">
            <a:off x="7278221" y="2276546"/>
            <a:ext cx="565407" cy="6668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6" idx="2"/>
          </p:cNvCxnSpPr>
          <p:nvPr/>
        </p:nvCxnSpPr>
        <p:spPr>
          <a:xfrm flipH="1" flipV="1">
            <a:off x="7843628" y="2276546"/>
            <a:ext cx="549017" cy="6668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ctagon 24"/>
          <p:cNvSpPr/>
          <p:nvPr/>
        </p:nvSpPr>
        <p:spPr>
          <a:xfrm>
            <a:off x="7168686" y="5499806"/>
            <a:ext cx="1416514" cy="1358194"/>
          </a:xfrm>
          <a:prstGeom prst="oc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smtClean="0"/>
              <a:t>bedrótozott </a:t>
            </a:r>
            <a:r>
              <a:rPr lang="hu-HU" sz="1350" dirty="0" err="1" smtClean="0"/>
              <a:t>if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4177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Interakciók – típushoz rendelt metódusokkal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latin typeface="Courier New" panose="02070309020205020404" pitchFamily="49" charset="0"/>
              </a:rPr>
              <a:t>Asteroid::control(objects)</a:t>
            </a:r>
          </a:p>
          <a:p>
            <a:r>
              <a:rPr lang="hu-HU" altLang="en-US" dirty="0" smtClean="0"/>
              <a:t>minden objektumra kivéve magamat:</a:t>
            </a:r>
            <a:r>
              <a:rPr lang="en-US" altLang="en-US" dirty="0" smtClean="0"/>
              <a:t>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hitByAsteroid</a:t>
            </a:r>
            <a:r>
              <a:rPr lang="en-US" altLang="en-US" b="1" dirty="0" smtClean="0">
                <a:latin typeface="Courier New" panose="02070309020205020404" pitchFamily="49" charset="0"/>
              </a:rPr>
              <a:t>(this)</a:t>
            </a:r>
          </a:p>
          <a:p>
            <a:endParaRPr lang="en-US" dirty="0" smtClean="0"/>
          </a:p>
          <a:p>
            <a:r>
              <a:rPr lang="en-US" altLang="en-US" b="1" dirty="0" smtClean="0">
                <a:latin typeface="Courier New" panose="02070309020205020404" pitchFamily="49" charset="0"/>
              </a:rPr>
              <a:t>Ship::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hitByAsteroid</a:t>
            </a:r>
            <a:r>
              <a:rPr lang="en-US" altLang="en-US" b="1" dirty="0" smtClean="0">
                <a:latin typeface="Courier New" panose="02070309020205020404" pitchFamily="49" charset="0"/>
              </a:rPr>
              <a:t>(asteroid)</a:t>
            </a:r>
          </a:p>
          <a:p>
            <a:pPr lvl="1"/>
            <a:r>
              <a:rPr lang="hu-HU" altLang="en-US" dirty="0" smtClean="0"/>
              <a:t>ellenőrizzük, hogy az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asteroid</a:t>
            </a:r>
            <a:r>
              <a:rPr lang="en-US" altLang="en-US" dirty="0"/>
              <a:t> </a:t>
            </a:r>
            <a:r>
              <a:rPr lang="hu-HU" altLang="en-US" dirty="0" smtClean="0"/>
              <a:t>elég közel van-e etc.</a:t>
            </a:r>
            <a:endParaRPr lang="en-US" altLang="en-US" dirty="0" smtClean="0"/>
          </a:p>
        </p:txBody>
      </p:sp>
      <p:sp>
        <p:nvSpPr>
          <p:cNvPr id="6" name="Octagon 5"/>
          <p:cNvSpPr/>
          <p:nvPr/>
        </p:nvSpPr>
        <p:spPr>
          <a:xfrm>
            <a:off x="4705736" y="4846638"/>
            <a:ext cx="1629749" cy="1619476"/>
          </a:xfrm>
          <a:prstGeom prst="oc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smtClean="0"/>
              <a:t>minden metódus meg kell legyen az </a:t>
            </a:r>
            <a:r>
              <a:rPr lang="hu-HU" sz="1350" dirty="0" err="1" smtClean="0"/>
              <a:t>Object</a:t>
            </a:r>
            <a:r>
              <a:rPr lang="hu-HU" sz="1350" dirty="0" smtClean="0"/>
              <a:t> ősosztályban</a:t>
            </a:r>
            <a:endParaRPr lang="en-US" sz="1350" dirty="0"/>
          </a:p>
        </p:txBody>
      </p:sp>
      <p:sp>
        <p:nvSpPr>
          <p:cNvPr id="7" name="Rectangle 6"/>
          <p:cNvSpPr/>
          <p:nvPr/>
        </p:nvSpPr>
        <p:spPr>
          <a:xfrm>
            <a:off x="2414484" y="4913600"/>
            <a:ext cx="8269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849077" y="5943489"/>
            <a:ext cx="8269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Ship</a:t>
            </a:r>
          </a:p>
        </p:txBody>
      </p:sp>
      <p:sp>
        <p:nvSpPr>
          <p:cNvPr id="9" name="Rectangle 8"/>
          <p:cNvSpPr/>
          <p:nvPr/>
        </p:nvSpPr>
        <p:spPr>
          <a:xfrm>
            <a:off x="2963502" y="5943489"/>
            <a:ext cx="8269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Planet</a:t>
            </a:r>
          </a:p>
        </p:txBody>
      </p:sp>
      <p:cxnSp>
        <p:nvCxnSpPr>
          <p:cNvPr id="10" name="Straight Arrow Connector 9"/>
          <p:cNvCxnSpPr>
            <a:stCxn id="8" idx="0"/>
            <a:endCxn id="7" idx="2"/>
          </p:cNvCxnSpPr>
          <p:nvPr/>
        </p:nvCxnSpPr>
        <p:spPr>
          <a:xfrm flipV="1">
            <a:off x="2262574" y="5276670"/>
            <a:ext cx="565407" cy="6668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0"/>
            <a:endCxn id="7" idx="2"/>
          </p:cNvCxnSpPr>
          <p:nvPr/>
        </p:nvCxnSpPr>
        <p:spPr>
          <a:xfrm flipH="1" flipV="1">
            <a:off x="2827982" y="5276670"/>
            <a:ext cx="549017" cy="6668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65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Interakciók </a:t>
            </a:r>
            <a:r>
              <a:rPr lang="en-US" dirty="0" smtClean="0"/>
              <a:t>– double dispatch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Base {</a:t>
            </a:r>
          </a:p>
          <a:p>
            <a:r>
              <a:rPr lang="en-US" dirty="0"/>
              <a:t>   void process1( Base </a:t>
            </a:r>
            <a:r>
              <a:rPr lang="en-US" dirty="0" err="1"/>
              <a:t>secondObject</a:t>
            </a:r>
            <a:r>
              <a:rPr lang="en-US" dirty="0"/>
              <a:t> );</a:t>
            </a:r>
          </a:p>
          <a:p>
            <a:r>
              <a:rPr lang="en-US" dirty="0"/>
              <a:t>   void process2(  A   </a:t>
            </a:r>
            <a:r>
              <a:rPr lang="en-US" dirty="0" err="1"/>
              <a:t>firstObject</a:t>
            </a:r>
            <a:r>
              <a:rPr lang="en-US" dirty="0"/>
              <a:t>  );</a:t>
            </a:r>
          </a:p>
          <a:p>
            <a:r>
              <a:rPr lang="en-US" dirty="0"/>
              <a:t>   void process2(  B   </a:t>
            </a:r>
            <a:r>
              <a:rPr lang="en-US" dirty="0" err="1"/>
              <a:t>firstObject</a:t>
            </a:r>
            <a:r>
              <a:rPr lang="en-US" dirty="0"/>
              <a:t>  );</a:t>
            </a:r>
          </a:p>
          <a:p>
            <a:r>
              <a:rPr lang="en-US" dirty="0"/>
              <a:t>   void process2(  C   </a:t>
            </a:r>
            <a:r>
              <a:rPr lang="en-US" dirty="0" err="1"/>
              <a:t>firstObject</a:t>
            </a:r>
            <a:r>
              <a:rPr lang="en-US" dirty="0"/>
              <a:t>  );</a:t>
            </a:r>
          </a:p>
          <a:p>
            <a:r>
              <a:rPr lang="en-US" dirty="0" smtClean="0"/>
              <a:t>}</a:t>
            </a:r>
            <a:endParaRPr lang="hu-HU" dirty="0" smtClean="0"/>
          </a:p>
          <a:p>
            <a:endParaRPr lang="hu-HU" dirty="0"/>
          </a:p>
          <a:p>
            <a:r>
              <a:rPr lang="en-US" dirty="0"/>
              <a:t>static class A implements Base {</a:t>
            </a:r>
          </a:p>
          <a:p>
            <a:r>
              <a:rPr lang="en-US" dirty="0"/>
              <a:t>   public void process1( Base second ) { 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              </a:t>
            </a:r>
            <a:r>
              <a:rPr lang="en-US" dirty="0" smtClean="0"/>
              <a:t>second.process2</a:t>
            </a:r>
            <a:r>
              <a:rPr lang="en-US" dirty="0"/>
              <a:t>( this ); 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 public void process2( A first )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 smtClean="0"/>
              <a:t>(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      </a:t>
            </a:r>
            <a:r>
              <a:rPr lang="en-US" dirty="0" smtClean="0"/>
              <a:t>"</a:t>
            </a:r>
            <a:r>
              <a:rPr lang="en-US" dirty="0"/>
              <a:t>first is A, second is A" ); 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4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Interakciók </a:t>
            </a:r>
            <a:r>
              <a:rPr lang="en-US" dirty="0" smtClean="0"/>
              <a:t>– double dispatch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class B implements Base {</a:t>
            </a:r>
          </a:p>
          <a:p>
            <a:r>
              <a:rPr lang="en-US" dirty="0"/>
              <a:t>   public void process1( Base second ) { 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               </a:t>
            </a:r>
            <a:r>
              <a:rPr lang="en-US" dirty="0" smtClean="0"/>
              <a:t>second.process2</a:t>
            </a:r>
            <a:r>
              <a:rPr lang="en-US" dirty="0"/>
              <a:t>( this ); </a:t>
            </a:r>
            <a:r>
              <a:rPr lang="en-US" dirty="0" smtClean="0"/>
              <a:t>}</a:t>
            </a:r>
            <a:endParaRPr lang="hu-HU" dirty="0" smtClean="0"/>
          </a:p>
          <a:p>
            <a:endParaRPr lang="en-US" dirty="0"/>
          </a:p>
          <a:p>
            <a:r>
              <a:rPr lang="en-US" dirty="0"/>
              <a:t>   public void process2( A first )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 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          </a:t>
            </a:r>
            <a:r>
              <a:rPr lang="en-US" dirty="0" smtClean="0"/>
              <a:t>"</a:t>
            </a:r>
            <a:r>
              <a:rPr lang="en-US" dirty="0"/>
              <a:t>first is A, second is B" ); }</a:t>
            </a:r>
          </a:p>
          <a:p>
            <a:r>
              <a:rPr lang="en-US" dirty="0"/>
              <a:t>   public void process2( B first )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 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          </a:t>
            </a:r>
            <a:r>
              <a:rPr lang="en-US" dirty="0" smtClean="0"/>
              <a:t>"</a:t>
            </a:r>
            <a:r>
              <a:rPr lang="en-US" dirty="0"/>
              <a:t>first is B, second is B" ); }</a:t>
            </a:r>
          </a:p>
          <a:p>
            <a:r>
              <a:rPr lang="en-US" dirty="0"/>
              <a:t>   public void process2( C first )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 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          </a:t>
            </a:r>
            <a:r>
              <a:rPr lang="en-US" dirty="0" smtClean="0"/>
              <a:t>"</a:t>
            </a:r>
            <a:r>
              <a:rPr lang="en-US" dirty="0"/>
              <a:t>first is C, second is B" );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02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AI - </a:t>
            </a:r>
            <a:r>
              <a:rPr lang="hu-HU" dirty="0" err="1" smtClean="0"/>
              <a:t>waypoints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milyen erő és forgatónyomaték kell ahhoz, hogy az objektum eljusson egy célpontba?</a:t>
            </a:r>
          </a:p>
          <a:p>
            <a:pPr lvl="1"/>
            <a:r>
              <a:rPr lang="hu-HU" dirty="0" smtClean="0"/>
              <a:t>csak előre (hátra?) haladhat</a:t>
            </a:r>
          </a:p>
          <a:p>
            <a:pPr lvl="1"/>
            <a:r>
              <a:rPr lang="hu-HU" dirty="0" smtClean="0"/>
              <a:t>illetve fordulhat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802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AI - követő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miben különbözik ez a </a:t>
            </a:r>
            <a:r>
              <a:rPr lang="hu-HU" dirty="0" err="1" smtClean="0"/>
              <a:t>waypointtól</a:t>
            </a:r>
            <a:r>
              <a:rPr lang="hu-HU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154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Lövés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új objektum</a:t>
            </a:r>
          </a:p>
          <a:p>
            <a:pPr lvl="1"/>
            <a:r>
              <a:rPr lang="hu-HU" dirty="0" smtClean="0"/>
              <a:t>beszúrhatjuk simán az </a:t>
            </a:r>
            <a:r>
              <a:rPr lang="hu-HU" dirty="0" err="1" smtClean="0"/>
              <a:t>objektumlistábaa</a:t>
            </a:r>
            <a:r>
              <a:rPr lang="hu-HU" dirty="0" smtClean="0"/>
              <a:t> </a:t>
            </a:r>
            <a:r>
              <a:rPr lang="hu-HU" dirty="0" err="1" smtClean="0"/>
              <a:t>control</a:t>
            </a:r>
            <a:r>
              <a:rPr lang="hu-HU" dirty="0" smtClean="0"/>
              <a:t> metódusban, vagy sem?</a:t>
            </a:r>
          </a:p>
          <a:p>
            <a:pPr lvl="1"/>
            <a:endParaRPr lang="hu-HU" dirty="0"/>
          </a:p>
          <a:p>
            <a:pPr lvl="1"/>
            <a:r>
              <a:rPr lang="hu-HU" dirty="0" smtClean="0"/>
              <a:t>ha nem</a:t>
            </a:r>
          </a:p>
          <a:p>
            <a:pPr lvl="2"/>
            <a:r>
              <a:rPr lang="hu-HU" dirty="0" smtClean="0"/>
              <a:t>visszatérés új objektumok listájával</a:t>
            </a:r>
          </a:p>
          <a:p>
            <a:pPr lvl="2"/>
            <a:r>
              <a:rPr lang="hu-HU" dirty="0" smtClean="0"/>
              <a:t>összeolvasztás a meglevőkkel, ha az iteráció már lefutott</a:t>
            </a:r>
          </a:p>
          <a:p>
            <a:pPr lvl="2"/>
            <a:endParaRPr lang="hu-HU" dirty="0"/>
          </a:p>
          <a:p>
            <a:r>
              <a:rPr lang="hu-HU" dirty="0" smtClean="0"/>
              <a:t>időkorlát</a:t>
            </a:r>
          </a:p>
          <a:p>
            <a:pPr lvl="1"/>
            <a:r>
              <a:rPr lang="en-US" dirty="0" smtClean="0"/>
              <a:t>l</a:t>
            </a:r>
            <a:r>
              <a:rPr lang="hu-HU" dirty="0" err="1" smtClean="0"/>
              <a:t>övéskor</a:t>
            </a:r>
            <a:r>
              <a:rPr lang="hu-HU" dirty="0" smtClean="0"/>
              <a:t> </a:t>
            </a:r>
            <a:r>
              <a:rPr lang="hu-HU" dirty="0" err="1" smtClean="0"/>
              <a:t>timeToNextShot</a:t>
            </a:r>
            <a:r>
              <a:rPr lang="hu-HU" dirty="0" smtClean="0"/>
              <a:t> </a:t>
            </a:r>
            <a:r>
              <a:rPr lang="en-US" dirty="0" smtClean="0"/>
              <a:t>= cooldown; </a:t>
            </a:r>
            <a:endParaRPr lang="hu-HU" dirty="0" smtClean="0"/>
          </a:p>
          <a:p>
            <a:pPr lvl="1"/>
            <a:r>
              <a:rPr lang="hu-HU" dirty="0" smtClean="0"/>
              <a:t>mindig </a:t>
            </a:r>
            <a:r>
              <a:rPr lang="hu-HU" dirty="0" err="1" smtClean="0"/>
              <a:t>timeToNextShot</a:t>
            </a:r>
            <a:r>
              <a:rPr lang="en-US" dirty="0" smtClean="0"/>
              <a:t> -= </a:t>
            </a:r>
            <a:r>
              <a:rPr lang="en-US" dirty="0" err="1" smtClean="0"/>
              <a:t>dt</a:t>
            </a:r>
            <a:r>
              <a:rPr lang="en-US" dirty="0" smtClean="0"/>
              <a:t>;</a:t>
            </a:r>
            <a:endParaRPr lang="hu-HU" dirty="0" smtClean="0"/>
          </a:p>
          <a:p>
            <a:pPr lvl="1"/>
            <a:r>
              <a:rPr lang="hu-HU" dirty="0"/>
              <a:t>ha </a:t>
            </a:r>
            <a:r>
              <a:rPr lang="hu-HU" dirty="0" err="1"/>
              <a:t>timeToNextShot</a:t>
            </a:r>
            <a:r>
              <a:rPr lang="hu-HU" dirty="0"/>
              <a:t> negatív, csak akkor lehet </a:t>
            </a:r>
            <a:r>
              <a:rPr lang="hu-HU" dirty="0" smtClean="0"/>
              <a:t>lőni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062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Megsemmisülés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objektum törlése</a:t>
            </a:r>
          </a:p>
          <a:p>
            <a:pPr lvl="1"/>
            <a:r>
              <a:rPr lang="hu-HU" dirty="0" smtClean="0"/>
              <a:t>kiveheti magát gond nélkül a </a:t>
            </a:r>
            <a:r>
              <a:rPr lang="hu-HU" dirty="0" err="1" smtClean="0"/>
              <a:t>control</a:t>
            </a:r>
            <a:r>
              <a:rPr lang="hu-HU" dirty="0" smtClean="0"/>
              <a:t> metódusban az objektumok listájából?</a:t>
            </a:r>
          </a:p>
          <a:p>
            <a:pPr lvl="1"/>
            <a:r>
              <a:rPr lang="hu-HU" dirty="0" smtClean="0"/>
              <a:t>ha nem, visszatérés </a:t>
            </a:r>
            <a:r>
              <a:rPr lang="hu-HU" dirty="0" err="1" smtClean="0"/>
              <a:t>true</a:t>
            </a:r>
            <a:r>
              <a:rPr lang="hu-HU" dirty="0" smtClean="0"/>
              <a:t>/</a:t>
            </a:r>
            <a:r>
              <a:rPr lang="hu-HU" dirty="0" err="1" smtClean="0"/>
              <a:t>false</a:t>
            </a:r>
            <a:endParaRPr lang="hu-HU" dirty="0"/>
          </a:p>
          <a:p>
            <a:pPr lvl="1"/>
            <a:r>
              <a:rPr lang="hu-HU" dirty="0" smtClean="0"/>
              <a:t>ahonnan hívtuk a metódust, ott kell törölni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7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Newton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m</a:t>
            </a:r>
          </a:p>
          <a:p>
            <a:pPr>
              <a:buFontTx/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∫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∫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·m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∫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Csatolt objektumok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pozíció, orientáció egy szülőobjektum koordinátarendszerében értelmezendő</a:t>
            </a:r>
          </a:p>
          <a:p>
            <a:pPr lvl="1"/>
            <a:r>
              <a:rPr lang="hu-HU" dirty="0" err="1" smtClean="0"/>
              <a:t>vertex</a:t>
            </a:r>
            <a:r>
              <a:rPr lang="hu-HU" dirty="0" smtClean="0"/>
              <a:t> transzformálása</a:t>
            </a:r>
          </a:p>
          <a:p>
            <a:pPr lvl="2"/>
            <a:r>
              <a:rPr lang="hu-HU" dirty="0" smtClean="0"/>
              <a:t>előbb a szülő objektumterébe (* </a:t>
            </a:r>
            <a:r>
              <a:rPr lang="hu-HU" dirty="0" err="1" smtClean="0"/>
              <a:t>Mgyerek</a:t>
            </a:r>
            <a:r>
              <a:rPr lang="hu-HU" dirty="0" smtClean="0"/>
              <a:t>)</a:t>
            </a:r>
          </a:p>
          <a:p>
            <a:pPr lvl="2"/>
            <a:r>
              <a:rPr lang="hu-HU" dirty="0" smtClean="0"/>
              <a:t>utána világba (nagyszülő objektumterébe?) (* </a:t>
            </a:r>
            <a:r>
              <a:rPr lang="hu-HU" dirty="0" err="1" smtClean="0"/>
              <a:t>Mszülő</a:t>
            </a:r>
            <a:r>
              <a:rPr lang="hu-HU" dirty="0" smtClean="0"/>
              <a:t>)</a:t>
            </a:r>
          </a:p>
          <a:p>
            <a:pPr lvl="2"/>
            <a:endParaRPr lang="hu-HU" dirty="0"/>
          </a:p>
          <a:p>
            <a:pPr lvl="1"/>
            <a:r>
              <a:rPr lang="hu-HU" dirty="0" smtClean="0"/>
              <a:t>tehát a gyerekobjektum teljes modellmátrixa</a:t>
            </a:r>
          </a:p>
          <a:p>
            <a:pPr lvl="2"/>
            <a:r>
              <a:rPr lang="hu-HU" dirty="0" err="1" smtClean="0"/>
              <a:t>Mgyerek</a:t>
            </a:r>
            <a:r>
              <a:rPr lang="hu-HU" dirty="0" smtClean="0"/>
              <a:t> * </a:t>
            </a:r>
            <a:r>
              <a:rPr lang="hu-HU" dirty="0" err="1" smtClean="0"/>
              <a:t>Mszülő</a:t>
            </a:r>
            <a:r>
              <a:rPr lang="hu-HU" dirty="0" smtClean="0"/>
              <a:t> *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9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Euler integr</a:t>
            </a:r>
            <a:r>
              <a:rPr lang="hu-HU"/>
              <a:t>álás</a:t>
            </a:r>
            <a:endParaRPr 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következő állapotot úgy határozzuk meg, hogy a deriváltakat </a:t>
            </a:r>
            <a:r>
              <a:rPr lang="hu-HU" dirty="0" err="1"/>
              <a:t>dt</a:t>
            </a:r>
            <a:r>
              <a:rPr lang="hu-HU" dirty="0"/>
              <a:t> ideig állandónak tekintjük</a:t>
            </a:r>
          </a:p>
          <a:p>
            <a:pPr lvl="1">
              <a:buFont typeface="Arial" charset="0"/>
              <a:buNone/>
            </a:pPr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f(t) + f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·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hat</a:t>
            </a:r>
            <a:r>
              <a:rPr lang="hu-HU" dirty="0"/>
              <a:t>é</a:t>
            </a:r>
            <a:r>
              <a:rPr lang="en-US" dirty="0" err="1"/>
              <a:t>kon</a:t>
            </a:r>
            <a:r>
              <a:rPr lang="hu-HU" dirty="0"/>
              <a:t>y, de egyszerű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Anim</a:t>
            </a:r>
            <a:r>
              <a:rPr lang="hu-HU" dirty="0" err="1" smtClean="0"/>
              <a:t>áció</a:t>
            </a:r>
            <a:r>
              <a:rPr lang="hu-HU" dirty="0" smtClean="0"/>
              <a:t> pozícióval és sebességgel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Newton: 		    Euler: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0882" y="2397680"/>
            <a:ext cx="1357313" cy="120253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∫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∫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51672" y="2526142"/>
            <a:ext cx="3357563" cy="888206"/>
          </a:xfrm>
          <a:prstGeom prst="rect">
            <a:avLst/>
          </a:prstGeom>
          <a:noFill/>
          <a:ln/>
        </p:spPr>
        <p:txBody>
          <a:bodyPr vert="horz" lIns="68580" tIns="34290" rIns="68580" bIns="34290" rtlCol="0">
            <a:normAutofit/>
          </a:bodyPr>
          <a:lstStyle/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1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·d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)·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reeform 18"/>
          <p:cNvSpPr>
            <a:spLocks/>
          </p:cNvSpPr>
          <p:nvPr/>
        </p:nvSpPr>
        <p:spPr bwMode="auto">
          <a:xfrm>
            <a:off x="5145881" y="5416040"/>
            <a:ext cx="342900" cy="971550"/>
          </a:xfrm>
          <a:custGeom>
            <a:avLst/>
            <a:gdLst>
              <a:gd name="T0" fmla="*/ 2147483647 w 288"/>
              <a:gd name="T1" fmla="*/ 2147483647 h 816"/>
              <a:gd name="T2" fmla="*/ 0 w 288"/>
              <a:gd name="T3" fmla="*/ 2147483647 h 816"/>
              <a:gd name="T4" fmla="*/ 0 w 288"/>
              <a:gd name="T5" fmla="*/ 2147483647 h 816"/>
              <a:gd name="T6" fmla="*/ 2147483647 w 288"/>
              <a:gd name="T7" fmla="*/ 0 h 816"/>
              <a:gd name="T8" fmla="*/ 2147483647 w 288"/>
              <a:gd name="T9" fmla="*/ 2147483647 h 816"/>
              <a:gd name="T10" fmla="*/ 2147483647 w 288"/>
              <a:gd name="T11" fmla="*/ 2147483647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816"/>
              <a:gd name="T20" fmla="*/ 288 w 288"/>
              <a:gd name="T21" fmla="*/ 816 h 8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816">
                <a:moveTo>
                  <a:pt x="288" y="816"/>
                </a:moveTo>
                <a:lnTo>
                  <a:pt x="0" y="816"/>
                </a:lnTo>
                <a:lnTo>
                  <a:pt x="0" y="240"/>
                </a:lnTo>
                <a:lnTo>
                  <a:pt x="144" y="0"/>
                </a:lnTo>
                <a:lnTo>
                  <a:pt x="288" y="240"/>
                </a:lnTo>
                <a:lnTo>
                  <a:pt x="288" y="816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9" name="Freeform 17"/>
          <p:cNvSpPr>
            <a:spLocks/>
          </p:cNvSpPr>
          <p:nvPr/>
        </p:nvSpPr>
        <p:spPr bwMode="auto">
          <a:xfrm>
            <a:off x="2288381" y="5358890"/>
            <a:ext cx="342900" cy="971550"/>
          </a:xfrm>
          <a:custGeom>
            <a:avLst/>
            <a:gdLst>
              <a:gd name="T0" fmla="*/ 2147483647 w 288"/>
              <a:gd name="T1" fmla="*/ 2147483647 h 816"/>
              <a:gd name="T2" fmla="*/ 0 w 288"/>
              <a:gd name="T3" fmla="*/ 2147483647 h 816"/>
              <a:gd name="T4" fmla="*/ 0 w 288"/>
              <a:gd name="T5" fmla="*/ 2147483647 h 816"/>
              <a:gd name="T6" fmla="*/ 2147483647 w 288"/>
              <a:gd name="T7" fmla="*/ 0 h 816"/>
              <a:gd name="T8" fmla="*/ 2147483647 w 288"/>
              <a:gd name="T9" fmla="*/ 2147483647 h 816"/>
              <a:gd name="T10" fmla="*/ 2147483647 w 288"/>
              <a:gd name="T11" fmla="*/ 2147483647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816"/>
              <a:gd name="T20" fmla="*/ 288 w 288"/>
              <a:gd name="T21" fmla="*/ 816 h 8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816">
                <a:moveTo>
                  <a:pt x="288" y="816"/>
                </a:moveTo>
                <a:lnTo>
                  <a:pt x="0" y="816"/>
                </a:lnTo>
                <a:lnTo>
                  <a:pt x="0" y="240"/>
                </a:lnTo>
                <a:lnTo>
                  <a:pt x="144" y="0"/>
                </a:lnTo>
                <a:lnTo>
                  <a:pt x="288" y="240"/>
                </a:lnTo>
                <a:lnTo>
                  <a:pt x="288" y="816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5263754" y="5304121"/>
            <a:ext cx="5715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54242" y="5226730"/>
            <a:ext cx="72487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b="0">
                <a:latin typeface="Whipsmart" pitchFamily="34" charset="0"/>
              </a:rPr>
              <a:t>force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800600" y="6058278"/>
            <a:ext cx="39145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b="0" i="1" dirty="0">
                <a:latin typeface="Whipsmart" pitchFamily="34" charset="0"/>
              </a:rPr>
              <a:t>m</a:t>
            </a: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4042174" y="5683931"/>
            <a:ext cx="3201590" cy="581025"/>
          </a:xfrm>
          <a:custGeom>
            <a:avLst/>
            <a:gdLst>
              <a:gd name="T0" fmla="*/ 0 w 2304"/>
              <a:gd name="T1" fmla="*/ 2147483647 h 488"/>
              <a:gd name="T2" fmla="*/ 2147483647 w 2304"/>
              <a:gd name="T3" fmla="*/ 2147483647 h 488"/>
              <a:gd name="T4" fmla="*/ 2147483647 w 2304"/>
              <a:gd name="T5" fmla="*/ 2147483647 h 488"/>
              <a:gd name="T6" fmla="*/ 2147483647 w 2304"/>
              <a:gd name="T7" fmla="*/ 0 h 488"/>
              <a:gd name="T8" fmla="*/ 0 60000 65536"/>
              <a:gd name="T9" fmla="*/ 0 60000 65536"/>
              <a:gd name="T10" fmla="*/ 0 60000 65536"/>
              <a:gd name="T11" fmla="*/ 0 60000 65536"/>
              <a:gd name="T12" fmla="*/ 0 w 2304"/>
              <a:gd name="T13" fmla="*/ 0 h 488"/>
              <a:gd name="T14" fmla="*/ 2304 w 2304"/>
              <a:gd name="T15" fmla="*/ 488 h 4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4" h="488">
                <a:moveTo>
                  <a:pt x="0" y="480"/>
                </a:moveTo>
                <a:cubicBezTo>
                  <a:pt x="232" y="264"/>
                  <a:pt x="464" y="48"/>
                  <a:pt x="672" y="48"/>
                </a:cubicBezTo>
                <a:cubicBezTo>
                  <a:pt x="880" y="48"/>
                  <a:pt x="976" y="488"/>
                  <a:pt x="1248" y="480"/>
                </a:cubicBezTo>
                <a:cubicBezTo>
                  <a:pt x="1520" y="472"/>
                  <a:pt x="1912" y="236"/>
                  <a:pt x="2304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28047" y="5969680"/>
            <a:ext cx="842963" cy="4810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315076" y="6044689"/>
            <a:ext cx="97334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b="0">
                <a:latin typeface="Whipsmart" pitchFamily="34" charset="0"/>
              </a:rPr>
              <a:t>velocity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530454" y="5618446"/>
            <a:ext cx="101181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b="0">
                <a:latin typeface="Whipsmart" pitchFamily="34" charset="0"/>
              </a:rPr>
              <a:t>position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459833" y="6330440"/>
            <a:ext cx="7655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459831" y="518744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1680882" y="3676871"/>
            <a:ext cx="5244354" cy="14688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hu-HU" altLang="en-US" sz="1350" b="1" dirty="0" err="1">
                <a:latin typeface="Courier New" panose="02070309020205020404" pitchFamily="49" charset="0"/>
              </a:rPr>
              <a:t>ship</a:t>
            </a:r>
            <a:r>
              <a:rPr lang="en-US" altLang="en-US" sz="1350" b="1" dirty="0">
                <a:latin typeface="Courier New" panose="02070309020205020404" pitchFamily="49" charset="0"/>
              </a:rPr>
              <a:t>.move = function(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dt</a:t>
            </a:r>
            <a:r>
              <a:rPr lang="en-US" altLang="en-US" sz="1350" b="1" dirty="0">
                <a:latin typeface="Courier New" panose="02070309020205020404" pitchFamily="49" charset="0"/>
              </a:rPr>
              <a:t>){</a:t>
            </a:r>
            <a:endParaRPr lang="hu-HU" altLang="en-US" sz="1350" b="1" dirty="0">
              <a:latin typeface="Courier New" panose="02070309020205020404" pitchFamily="49" charset="0"/>
            </a:endParaRPr>
          </a:p>
          <a:p>
            <a:r>
              <a:rPr lang="hu-HU" altLang="en-US" sz="1350" b="1" dirty="0">
                <a:latin typeface="Courier New" panose="02070309020205020404" pitchFamily="49" charset="0"/>
              </a:rPr>
              <a:t>  </a:t>
            </a:r>
            <a:r>
              <a:rPr lang="hu-HU" altLang="en-US" sz="1350" b="1" dirty="0" err="1" smtClean="0">
                <a:latin typeface="Courier New" panose="02070309020205020404" pitchFamily="49" charset="0"/>
              </a:rPr>
              <a:t>this.acceleration.setScaled</a:t>
            </a:r>
            <a:r>
              <a:rPr lang="en-US" altLang="en-US" sz="1350" b="1" dirty="0" smtClean="0">
                <a:latin typeface="Courier New" panose="02070309020205020404" pitchFamily="49" charset="0"/>
              </a:rPr>
              <a:t>(</a:t>
            </a:r>
            <a:r>
              <a:rPr lang="hu-HU" altLang="en-US" sz="1350" b="1" dirty="0" err="1" smtClean="0">
                <a:latin typeface="Courier New" panose="02070309020205020404" pitchFamily="49" charset="0"/>
              </a:rPr>
              <a:t>force</a:t>
            </a:r>
            <a:r>
              <a:rPr lang="hu-HU" altLang="en-US" sz="1350" b="1" dirty="0" smtClean="0">
                <a:latin typeface="Courier New" panose="02070309020205020404" pitchFamily="49" charset="0"/>
              </a:rPr>
              <a:t>, </a:t>
            </a:r>
            <a:r>
              <a:rPr lang="en-US" altLang="en-US" sz="1350" b="1" dirty="0" err="1" smtClean="0">
                <a:latin typeface="Courier New" panose="02070309020205020404" pitchFamily="49" charset="0"/>
              </a:rPr>
              <a:t>invMass</a:t>
            </a:r>
            <a:r>
              <a:rPr lang="en-US" altLang="en-US" sz="1350" b="1" dirty="0">
                <a:latin typeface="Courier New" panose="02070309020205020404" pitchFamily="49" charset="0"/>
              </a:rPr>
              <a:t>);</a:t>
            </a:r>
            <a:endParaRPr lang="hu-HU" altLang="en-US" sz="1350" b="1" dirty="0">
              <a:latin typeface="Courier New" panose="02070309020205020404" pitchFamily="49" charset="0"/>
            </a:endParaRPr>
          </a:p>
          <a:p>
            <a:r>
              <a:rPr lang="hu-HU" altLang="en-US" sz="1350" b="1" dirty="0">
                <a:latin typeface="Courier New" panose="02070309020205020404" pitchFamily="49" charset="0"/>
              </a:rPr>
              <a:t>  </a:t>
            </a:r>
            <a:r>
              <a:rPr lang="en-US" altLang="en-US" sz="1350" b="1" dirty="0">
                <a:latin typeface="Courier New" panose="02070309020205020404" pitchFamily="49" charset="0"/>
              </a:rPr>
              <a:t>this.</a:t>
            </a:r>
            <a:r>
              <a:rPr lang="hu-HU" altLang="en-US" sz="1350" b="1" dirty="0" err="1">
                <a:latin typeface="Courier New" panose="02070309020205020404" pitchFamily="49" charset="0"/>
              </a:rPr>
              <a:t>velocity</a:t>
            </a:r>
            <a:r>
              <a:rPr lang="en-US" altLang="en-US" sz="1350" b="1" dirty="0" smtClean="0">
                <a:latin typeface="Courier New" panose="02070309020205020404" pitchFamily="49" charset="0"/>
              </a:rPr>
              <a:t>.</a:t>
            </a:r>
            <a:r>
              <a:rPr lang="en-US" altLang="en-US" sz="1350" b="1" dirty="0" err="1" smtClean="0">
                <a:latin typeface="Courier New" panose="02070309020205020404" pitchFamily="49" charset="0"/>
              </a:rPr>
              <a:t>addScaled</a:t>
            </a:r>
            <a:r>
              <a:rPr lang="en-US" altLang="en-US" sz="135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1350" b="1" dirty="0" err="1" smtClean="0">
                <a:latin typeface="Courier New" panose="02070309020205020404" pitchFamily="49" charset="0"/>
              </a:rPr>
              <a:t>dt</a:t>
            </a:r>
            <a:r>
              <a:rPr lang="en-US" altLang="en-US" sz="1350" b="1" dirty="0" smtClean="0">
                <a:latin typeface="Courier New" panose="02070309020205020404" pitchFamily="49" charset="0"/>
              </a:rPr>
              <a:t>, </a:t>
            </a:r>
            <a:r>
              <a:rPr lang="hu-HU" altLang="en-US" sz="1350" b="1" dirty="0" err="1" smtClean="0">
                <a:latin typeface="Courier New" panose="02070309020205020404" pitchFamily="49" charset="0"/>
              </a:rPr>
              <a:t>acceleration</a:t>
            </a:r>
            <a:r>
              <a:rPr lang="en-US" altLang="en-US" sz="1350" b="1" dirty="0" smtClean="0">
                <a:latin typeface="Courier New" panose="02070309020205020404" pitchFamily="49" charset="0"/>
              </a:rPr>
              <a:t>);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r>
              <a:rPr lang="hu-HU" altLang="en-US" sz="1350" b="1" dirty="0">
                <a:latin typeface="Courier New" panose="02070309020205020404" pitchFamily="49" charset="0"/>
              </a:rPr>
              <a:t>  </a:t>
            </a:r>
            <a:r>
              <a:rPr lang="en-US" altLang="en-US" sz="1350" b="1" dirty="0" err="1" smtClean="0">
                <a:latin typeface="Courier New" panose="02070309020205020404" pitchFamily="49" charset="0"/>
              </a:rPr>
              <a:t>this.position.addScaled</a:t>
            </a:r>
            <a:r>
              <a:rPr lang="en-US" altLang="en-US" sz="135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1350" b="1" dirty="0" err="1" smtClean="0">
                <a:latin typeface="Courier New" panose="02070309020205020404" pitchFamily="49" charset="0"/>
              </a:rPr>
              <a:t>dt</a:t>
            </a:r>
            <a:r>
              <a:rPr lang="en-US" altLang="en-US" sz="1350" b="1" dirty="0" smtClean="0">
                <a:latin typeface="Courier New" panose="02070309020205020404" pitchFamily="49" charset="0"/>
              </a:rPr>
              <a:t>, </a:t>
            </a:r>
            <a:r>
              <a:rPr lang="en-US" altLang="en-US" sz="1350" b="1" dirty="0" err="1" smtClean="0">
                <a:latin typeface="Courier New" panose="02070309020205020404" pitchFamily="49" charset="0"/>
              </a:rPr>
              <a:t>this.velocity</a:t>
            </a:r>
            <a:r>
              <a:rPr lang="en-US" altLang="en-US" sz="1350" b="1" dirty="0" smtClean="0">
                <a:latin typeface="Courier New" panose="02070309020205020404" pitchFamily="49" charset="0"/>
              </a:rPr>
              <a:t>);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r>
              <a:rPr lang="en-US" altLang="en-US" sz="135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215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Animáció pozícióval és lendülettel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Newton: 		    Euler: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0882" y="2187219"/>
            <a:ext cx="1357313" cy="120253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hu-HU" sz="21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∫ </a:t>
            </a:r>
            <a:r>
              <a:rPr lang="hu-HU" sz="21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hu-HU" sz="2100" i="1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hu-HU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u-HU" sz="2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100" baseline="30000" dirty="0"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∫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51672" y="2187219"/>
            <a:ext cx="3529166" cy="1016668"/>
          </a:xfrm>
          <a:prstGeom prst="rect">
            <a:avLst/>
          </a:prstGeom>
          <a:noFill/>
          <a:ln/>
        </p:spPr>
        <p:txBody>
          <a:bodyPr vert="horz" lIns="68580" tIns="34290" rIns="68580" bIns="34290" rtlCol="0">
            <a:normAutofit lnSpcReduction="10000"/>
          </a:bodyPr>
          <a:lstStyle/>
          <a:p>
            <a:pPr>
              <a:buFontTx/>
              <a:buNone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100" b="1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·d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)·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m</a:t>
            </a:r>
            <a:r>
              <a:rPr lang="en-US" sz="2100" i="1" baseline="30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-1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)·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reeform 18"/>
          <p:cNvSpPr>
            <a:spLocks/>
          </p:cNvSpPr>
          <p:nvPr/>
        </p:nvSpPr>
        <p:spPr bwMode="auto">
          <a:xfrm>
            <a:off x="5145881" y="5205579"/>
            <a:ext cx="342900" cy="971550"/>
          </a:xfrm>
          <a:custGeom>
            <a:avLst/>
            <a:gdLst>
              <a:gd name="T0" fmla="*/ 2147483647 w 288"/>
              <a:gd name="T1" fmla="*/ 2147483647 h 816"/>
              <a:gd name="T2" fmla="*/ 0 w 288"/>
              <a:gd name="T3" fmla="*/ 2147483647 h 816"/>
              <a:gd name="T4" fmla="*/ 0 w 288"/>
              <a:gd name="T5" fmla="*/ 2147483647 h 816"/>
              <a:gd name="T6" fmla="*/ 2147483647 w 288"/>
              <a:gd name="T7" fmla="*/ 0 h 816"/>
              <a:gd name="T8" fmla="*/ 2147483647 w 288"/>
              <a:gd name="T9" fmla="*/ 2147483647 h 816"/>
              <a:gd name="T10" fmla="*/ 2147483647 w 288"/>
              <a:gd name="T11" fmla="*/ 2147483647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816"/>
              <a:gd name="T20" fmla="*/ 288 w 288"/>
              <a:gd name="T21" fmla="*/ 816 h 8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816">
                <a:moveTo>
                  <a:pt x="288" y="816"/>
                </a:moveTo>
                <a:lnTo>
                  <a:pt x="0" y="816"/>
                </a:lnTo>
                <a:lnTo>
                  <a:pt x="0" y="240"/>
                </a:lnTo>
                <a:lnTo>
                  <a:pt x="144" y="0"/>
                </a:lnTo>
                <a:lnTo>
                  <a:pt x="288" y="240"/>
                </a:lnTo>
                <a:lnTo>
                  <a:pt x="288" y="816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9" name="Freeform 17"/>
          <p:cNvSpPr>
            <a:spLocks/>
          </p:cNvSpPr>
          <p:nvPr/>
        </p:nvSpPr>
        <p:spPr bwMode="auto">
          <a:xfrm>
            <a:off x="2288381" y="5148429"/>
            <a:ext cx="342900" cy="971550"/>
          </a:xfrm>
          <a:custGeom>
            <a:avLst/>
            <a:gdLst>
              <a:gd name="T0" fmla="*/ 2147483647 w 288"/>
              <a:gd name="T1" fmla="*/ 2147483647 h 816"/>
              <a:gd name="T2" fmla="*/ 0 w 288"/>
              <a:gd name="T3" fmla="*/ 2147483647 h 816"/>
              <a:gd name="T4" fmla="*/ 0 w 288"/>
              <a:gd name="T5" fmla="*/ 2147483647 h 816"/>
              <a:gd name="T6" fmla="*/ 2147483647 w 288"/>
              <a:gd name="T7" fmla="*/ 0 h 816"/>
              <a:gd name="T8" fmla="*/ 2147483647 w 288"/>
              <a:gd name="T9" fmla="*/ 2147483647 h 816"/>
              <a:gd name="T10" fmla="*/ 2147483647 w 288"/>
              <a:gd name="T11" fmla="*/ 2147483647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816"/>
              <a:gd name="T20" fmla="*/ 288 w 288"/>
              <a:gd name="T21" fmla="*/ 816 h 8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816">
                <a:moveTo>
                  <a:pt x="288" y="816"/>
                </a:moveTo>
                <a:lnTo>
                  <a:pt x="0" y="816"/>
                </a:lnTo>
                <a:lnTo>
                  <a:pt x="0" y="240"/>
                </a:lnTo>
                <a:lnTo>
                  <a:pt x="144" y="0"/>
                </a:lnTo>
                <a:lnTo>
                  <a:pt x="288" y="240"/>
                </a:lnTo>
                <a:lnTo>
                  <a:pt x="288" y="816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5263754" y="5093660"/>
            <a:ext cx="5715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54242" y="5016269"/>
            <a:ext cx="72487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b="0">
                <a:latin typeface="Whipsmart" pitchFamily="34" charset="0"/>
              </a:rPr>
              <a:t>force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800600" y="5847817"/>
            <a:ext cx="39145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b="0" i="1" dirty="0">
                <a:latin typeface="Whipsmart" pitchFamily="34" charset="0"/>
              </a:rPr>
              <a:t>m</a:t>
            </a: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4042174" y="5473470"/>
            <a:ext cx="3201590" cy="581025"/>
          </a:xfrm>
          <a:custGeom>
            <a:avLst/>
            <a:gdLst>
              <a:gd name="T0" fmla="*/ 0 w 2304"/>
              <a:gd name="T1" fmla="*/ 2147483647 h 488"/>
              <a:gd name="T2" fmla="*/ 2147483647 w 2304"/>
              <a:gd name="T3" fmla="*/ 2147483647 h 488"/>
              <a:gd name="T4" fmla="*/ 2147483647 w 2304"/>
              <a:gd name="T5" fmla="*/ 2147483647 h 488"/>
              <a:gd name="T6" fmla="*/ 2147483647 w 2304"/>
              <a:gd name="T7" fmla="*/ 0 h 488"/>
              <a:gd name="T8" fmla="*/ 0 60000 65536"/>
              <a:gd name="T9" fmla="*/ 0 60000 65536"/>
              <a:gd name="T10" fmla="*/ 0 60000 65536"/>
              <a:gd name="T11" fmla="*/ 0 60000 65536"/>
              <a:gd name="T12" fmla="*/ 0 w 2304"/>
              <a:gd name="T13" fmla="*/ 0 h 488"/>
              <a:gd name="T14" fmla="*/ 2304 w 2304"/>
              <a:gd name="T15" fmla="*/ 488 h 4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4" h="488">
                <a:moveTo>
                  <a:pt x="0" y="480"/>
                </a:moveTo>
                <a:cubicBezTo>
                  <a:pt x="232" y="264"/>
                  <a:pt x="464" y="48"/>
                  <a:pt x="672" y="48"/>
                </a:cubicBezTo>
                <a:cubicBezTo>
                  <a:pt x="880" y="48"/>
                  <a:pt x="976" y="488"/>
                  <a:pt x="1248" y="480"/>
                </a:cubicBezTo>
                <a:cubicBezTo>
                  <a:pt x="1520" y="472"/>
                  <a:pt x="1912" y="236"/>
                  <a:pt x="2304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28047" y="5759219"/>
            <a:ext cx="842963" cy="4810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315076" y="5834228"/>
            <a:ext cx="97334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b="0">
                <a:latin typeface="Whipsmart" pitchFamily="34" charset="0"/>
              </a:rPr>
              <a:t>velocity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530454" y="5407985"/>
            <a:ext cx="101181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b="0">
                <a:latin typeface="Whipsmart" pitchFamily="34" charset="0"/>
              </a:rPr>
              <a:t>position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459833" y="6119979"/>
            <a:ext cx="7655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459831" y="4976979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1882161" y="3367024"/>
            <a:ext cx="5244354" cy="14688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hu-HU" altLang="en-US" sz="1350" b="1" dirty="0" err="1">
                <a:latin typeface="Courier New" panose="02070309020205020404" pitchFamily="49" charset="0"/>
              </a:rPr>
              <a:t>ship</a:t>
            </a:r>
            <a:r>
              <a:rPr lang="en-US" altLang="en-US" sz="1350" b="1" dirty="0">
                <a:latin typeface="Courier New" panose="02070309020205020404" pitchFamily="49" charset="0"/>
              </a:rPr>
              <a:t>.move = function(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dt</a:t>
            </a:r>
            <a:r>
              <a:rPr lang="en-US" altLang="en-US" sz="1350" b="1" dirty="0">
                <a:latin typeface="Courier New" panose="02070309020205020404" pitchFamily="49" charset="0"/>
              </a:rPr>
              <a:t>){</a:t>
            </a:r>
          </a:p>
          <a:p>
            <a:r>
              <a:rPr lang="hu-HU" altLang="en-US" sz="1350" b="1" dirty="0">
                <a:latin typeface="Courier New" panose="02070309020205020404" pitchFamily="49" charset="0"/>
              </a:rPr>
              <a:t> </a:t>
            </a:r>
            <a:r>
              <a:rPr lang="en-US" altLang="en-US" sz="1350" b="1" dirty="0">
                <a:latin typeface="Courier New" panose="02070309020205020404" pitchFamily="49" charset="0"/>
              </a:rPr>
              <a:t> </a:t>
            </a:r>
            <a:r>
              <a:rPr lang="en-US" altLang="en-US" sz="1350" b="1" dirty="0" err="1" smtClean="0">
                <a:latin typeface="Courier New" panose="02070309020205020404" pitchFamily="49" charset="0"/>
              </a:rPr>
              <a:t>this.momentum.add</a:t>
            </a:r>
            <a:r>
              <a:rPr lang="hu-HU" altLang="en-US" sz="1350" b="1" dirty="0" err="1" smtClean="0">
                <a:latin typeface="Courier New" panose="02070309020205020404" pitchFamily="49" charset="0"/>
              </a:rPr>
              <a:t>Scaled</a:t>
            </a:r>
            <a:r>
              <a:rPr lang="en-US" altLang="en-US" sz="1350" b="1" dirty="0" smtClean="0">
                <a:latin typeface="Courier New" panose="02070309020205020404" pitchFamily="49" charset="0"/>
              </a:rPr>
              <a:t>(</a:t>
            </a:r>
            <a:r>
              <a:rPr lang="hu-HU" altLang="en-US" sz="1350" b="1" dirty="0" err="1" smtClean="0">
                <a:latin typeface="Courier New" panose="02070309020205020404" pitchFamily="49" charset="0"/>
              </a:rPr>
              <a:t>dt</a:t>
            </a:r>
            <a:r>
              <a:rPr lang="hu-HU" altLang="en-US" sz="1350" b="1" dirty="0" smtClean="0">
                <a:latin typeface="Courier New" panose="02070309020205020404" pitchFamily="49" charset="0"/>
              </a:rPr>
              <a:t>, </a:t>
            </a:r>
            <a:r>
              <a:rPr lang="en-US" altLang="en-US" sz="1350" b="1" dirty="0" smtClean="0">
                <a:latin typeface="Courier New" panose="02070309020205020404" pitchFamily="49" charset="0"/>
              </a:rPr>
              <a:t>force);</a:t>
            </a:r>
            <a:endParaRPr lang="hu-HU" altLang="en-US" sz="1350" b="1" dirty="0">
              <a:latin typeface="Courier New" panose="02070309020205020404" pitchFamily="49" charset="0"/>
            </a:endParaRPr>
          </a:p>
          <a:p>
            <a:r>
              <a:rPr lang="hu-HU" altLang="en-US" sz="1350" b="1" dirty="0">
                <a:latin typeface="Courier New" panose="02070309020205020404" pitchFamily="49" charset="0"/>
              </a:rPr>
              <a:t>  </a:t>
            </a:r>
            <a:r>
              <a:rPr lang="hu-HU" altLang="en-US" sz="1350" b="1" dirty="0" err="1" smtClean="0">
                <a:latin typeface="Courier New" panose="02070309020205020404" pitchFamily="49" charset="0"/>
              </a:rPr>
              <a:t>this</a:t>
            </a:r>
            <a:r>
              <a:rPr lang="hu-HU" altLang="en-US" sz="1350" b="1" dirty="0" smtClean="0">
                <a:latin typeface="Courier New" panose="02070309020205020404" pitchFamily="49" charset="0"/>
              </a:rPr>
              <a:t>.</a:t>
            </a:r>
            <a:r>
              <a:rPr lang="en-US" altLang="en-US" sz="1350" b="1" dirty="0" smtClean="0">
                <a:latin typeface="Courier New" panose="02070309020205020404" pitchFamily="49" charset="0"/>
              </a:rPr>
              <a:t>velocity</a:t>
            </a:r>
            <a:r>
              <a:rPr lang="hu-HU" altLang="en-US" sz="1350" b="1" dirty="0" smtClean="0">
                <a:latin typeface="Courier New" panose="02070309020205020404" pitchFamily="49" charset="0"/>
              </a:rPr>
              <a:t>.setScaled(t</a:t>
            </a:r>
            <a:r>
              <a:rPr lang="en-US" altLang="en-US" sz="1350" b="1" dirty="0" err="1" smtClean="0">
                <a:latin typeface="Courier New" panose="02070309020205020404" pitchFamily="49" charset="0"/>
              </a:rPr>
              <a:t>his.momentum</a:t>
            </a:r>
            <a:r>
              <a:rPr lang="hu-HU" altLang="en-US" sz="1350" b="1" dirty="0">
                <a:latin typeface="Courier New" panose="02070309020205020404" pitchFamily="49" charset="0"/>
              </a:rPr>
              <a:t>, invMass</a:t>
            </a:r>
            <a:r>
              <a:rPr lang="en-US" altLang="en-US" sz="1350" b="1" dirty="0" smtClean="0">
                <a:latin typeface="Courier New" panose="02070309020205020404" pitchFamily="49" charset="0"/>
              </a:rPr>
              <a:t>);</a:t>
            </a:r>
            <a:endParaRPr lang="hu-HU" altLang="en-US" sz="1350" b="1" dirty="0">
              <a:latin typeface="Courier New" panose="02070309020205020404" pitchFamily="49" charset="0"/>
            </a:endParaRPr>
          </a:p>
          <a:p>
            <a:r>
              <a:rPr lang="en-US" altLang="en-US" sz="1350" b="1" dirty="0">
                <a:latin typeface="Courier New" panose="02070309020205020404" pitchFamily="49" charset="0"/>
              </a:rPr>
              <a:t>  </a:t>
            </a:r>
            <a:r>
              <a:rPr lang="en-US" altLang="en-US" sz="1350" b="1" dirty="0" err="1" smtClean="0">
                <a:latin typeface="Courier New" panose="02070309020205020404" pitchFamily="49" charset="0"/>
              </a:rPr>
              <a:t>this.position.add</a:t>
            </a:r>
            <a:r>
              <a:rPr lang="hu-HU" altLang="en-US" sz="1350" b="1" dirty="0" err="1" smtClean="0">
                <a:latin typeface="Courier New" panose="02070309020205020404" pitchFamily="49" charset="0"/>
              </a:rPr>
              <a:t>Scaled</a:t>
            </a:r>
            <a:r>
              <a:rPr lang="en-US" altLang="en-US" sz="1350" b="1" dirty="0" smtClean="0">
                <a:latin typeface="Courier New" panose="02070309020205020404" pitchFamily="49" charset="0"/>
              </a:rPr>
              <a:t>(</a:t>
            </a:r>
            <a:r>
              <a:rPr lang="hu-HU" altLang="en-US" sz="1350" b="1" dirty="0" err="1" smtClean="0">
                <a:latin typeface="Courier New" panose="02070309020205020404" pitchFamily="49" charset="0"/>
              </a:rPr>
              <a:t>dt</a:t>
            </a:r>
            <a:r>
              <a:rPr lang="hu-HU" altLang="en-US" sz="1350" b="1" dirty="0" smtClean="0">
                <a:latin typeface="Courier New" panose="02070309020205020404" pitchFamily="49" charset="0"/>
              </a:rPr>
              <a:t>, </a:t>
            </a:r>
            <a:r>
              <a:rPr lang="en-US" altLang="en-US" sz="1350" b="1" dirty="0" smtClean="0">
                <a:latin typeface="Courier New" panose="02070309020205020404" pitchFamily="49" charset="0"/>
              </a:rPr>
              <a:t>velocity);</a:t>
            </a:r>
            <a:endParaRPr lang="en-US" altLang="en-US" sz="1350" b="1" dirty="0">
              <a:latin typeface="Courier New" panose="02070309020205020404" pitchFamily="49" charset="0"/>
            </a:endParaRPr>
          </a:p>
          <a:p>
            <a:r>
              <a:rPr lang="en-US" altLang="en-US" sz="135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585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.2905"/>
  <p:tag name="ORIGINALWIDTH" val="1377.19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frac{\rvec{p}_1 \cdot \uvec{n} + |\rvec{J}|}{m_1} = &#10;\frac{\rvec{p}_2 \cdot \uvec{n} - |\rvec{J}|}{m_2}&#10;$$&#10;&#10;\end{document}"/>
  <p:tag name="IGUANATEXSIZE" val="32"/>
  <p:tag name="IGUANATEXCURSOR" val="867"/>
  <p:tag name="TRANSPARENCY" val="True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.2905"/>
  <p:tag name="ORIGINALWIDTH" val="1460.45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frac{\rvec{p}_1 \cdot \uvec{n}}{m_1} + \frac{|\rvec{J}|}{m_1} = &#10;\frac{\rvec{p}_2 \cdot \uvec{n}}{m_2} - \frac{|\rvec{J}|}{m_2}&#10;$$&#10;&#10;\end{document}"/>
  <p:tag name="IGUANATEXSIZE" val="32"/>
  <p:tag name="IGUANATEXCURSOR" val="892"/>
  <p:tag name="TRANSPARENCY" val="Tru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7.7916"/>
  <p:tag name="ORIGINALWIDTH" val="1891.76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|\rvec{J}| \left( \frac{1}{m_1} + \frac{1}{m_2}\right)&#10;=&#10;\left( \frac{\rvec{p}_2}{m_2} - \frac{\rvec{p}_1}{m_1} \right) \cdot \uvec{n}&#10;$$&#10;&#10;\end{document}"/>
  <p:tag name="IGUANATEXSIZE" val="32"/>
  <p:tag name="IGUANATEXCURSOR" val="901"/>
  <p:tag name="TRANSPARENCY" val="True"/>
  <p:tag name="FILENAME" val=""/>
  <p:tag name="INPUTTYPE" val="0"/>
  <p:tag name="LATEXENGINEID" val="1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7.311"/>
  <p:tag name="ORIGINALWIDTH" val="1080.90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|\rvec{J}| &#10;=&#10;\frac{\left( \frac{\rvec{p}_2}{m_2} - \frac{\rvec{p}_1}{m_1} \right) \cdot \uvec{n}}&#10;{ \frac{1}{m_1} + \frac{1}{m_2}}&#10;$$&#10;&#10;\end{document}"/>
  <p:tag name="IGUANATEXSIZE" val="32"/>
  <p:tag name="IGUANATEXCURSOR" val="910"/>
  <p:tag name="TRANSPARENCY" val="True"/>
  <p:tag name="FILENAME" val=""/>
  <p:tag name="INPUTTYPE" val="0"/>
  <p:tag name="LATEXENGINEID" val="1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681"/>
  <p:tag name="ORIGINALWIDTH" val="354.049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left( 1 + \epsilon \right)&#10;$$&#10;\end{document}"/>
  <p:tag name="IGUANATEXSIZE" val="32"/>
  <p:tag name="IGUANATEXCURSOR" val="792"/>
  <p:tag name="TRANSPARENCY" val="True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3811</TotalTime>
  <Words>2710</Words>
  <Application>Microsoft Office PowerPoint</Application>
  <PresentationFormat>On-screen Show (4:3)</PresentationFormat>
  <Paragraphs>590</Paragraphs>
  <Slides>60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Calibri</vt:lpstr>
      <vt:lpstr>Consolas</vt:lpstr>
      <vt:lpstr>Corbel</vt:lpstr>
      <vt:lpstr>Courier New</vt:lpstr>
      <vt:lpstr>Symbol</vt:lpstr>
      <vt:lpstr>Times New Roman</vt:lpstr>
      <vt:lpstr>Whipsmart</vt:lpstr>
      <vt:lpstr>Xolonium</vt:lpstr>
      <vt:lpstr>1_Office Theme</vt:lpstr>
      <vt:lpstr>Fizikai szimuláció</vt:lpstr>
      <vt:lpstr>Animáció</vt:lpstr>
      <vt:lpstr>Valósidejű fizikai animáció</vt:lpstr>
      <vt:lpstr>Időlépcső Kotlinban</vt:lpstr>
      <vt:lpstr>Egy merev test fizikai jellemzői</vt:lpstr>
      <vt:lpstr>Newton</vt:lpstr>
      <vt:lpstr>Euler integrálás</vt:lpstr>
      <vt:lpstr>Animáció pozícióval és sebességgel</vt:lpstr>
      <vt:lpstr>Animáció pozícióval és lendülettel</vt:lpstr>
      <vt:lpstr>Légellenállás sebességből</vt:lpstr>
      <vt:lpstr>Légellenállás lendületből</vt:lpstr>
      <vt:lpstr>Fizikailag korrekt, irányíthatatlan</vt:lpstr>
      <vt:lpstr>A test tárolt jellemzői eddig</vt:lpstr>
      <vt:lpstr>Egy merev test fizikai jellemzői</vt:lpstr>
      <vt:lpstr>Analógiák forgásra</vt:lpstr>
      <vt:lpstr>Angular mass</vt:lpstr>
      <vt:lpstr>Angular mass</vt:lpstr>
      <vt:lpstr>Newton forgásra</vt:lpstr>
      <vt:lpstr>Euler integrálás forgásra</vt:lpstr>
      <vt:lpstr>Elforgatás tárolása</vt:lpstr>
      <vt:lpstr>Game object animáció</vt:lpstr>
      <vt:lpstr>GameObject::move</vt:lpstr>
      <vt:lpstr>Scene</vt:lpstr>
      <vt:lpstr>Animáció</vt:lpstr>
      <vt:lpstr>Gyorsulás</vt:lpstr>
      <vt:lpstr>3D forgatás kvaternióval</vt:lpstr>
      <vt:lpstr>GameObject2D model matrix</vt:lpstr>
      <vt:lpstr>Sebesség és orientáció független</vt:lpstr>
      <vt:lpstr>Orientáció a sebességből – Frenet frame</vt:lpstr>
      <vt:lpstr>Static ‘up’ vector</vt:lpstr>
      <vt:lpstr>Merev testek egymásra hatása</vt:lpstr>
      <vt:lpstr>A mechanikai szimuláció korlátai</vt:lpstr>
      <vt:lpstr>1. megoldás: Rugalmas mechanizmussal közelítés</vt:lpstr>
      <vt:lpstr>2. megoldás: impulzusok</vt:lpstr>
      <vt:lpstr>J impulzus hatása a forgásra</vt:lpstr>
      <vt:lpstr>Impulzus kiszámítása</vt:lpstr>
      <vt:lpstr>Egyszerű példa: pontszerű test és fal</vt:lpstr>
      <vt:lpstr>Ütközésválasz: mekkora az impulzus rugalmatlan ütközésnél?</vt:lpstr>
      <vt:lpstr>Impulzus kiszámítása általában</vt:lpstr>
      <vt:lpstr>Ütközés-detektálás</vt:lpstr>
      <vt:lpstr>Folytonos/Diszkrét ütközés-detektálás pontra és féltérre</vt:lpstr>
      <vt:lpstr>Előnyök</vt:lpstr>
      <vt:lpstr>Ütközésvizsgálat</vt:lpstr>
      <vt:lpstr>Térfelosztás fentről le</vt:lpstr>
      <vt:lpstr>Térfelosztás lentről fel</vt:lpstr>
      <vt:lpstr>Teszt befoglaló gömbökre</vt:lpstr>
      <vt:lpstr>Helyettesítő geometria</vt:lpstr>
      <vt:lpstr>Gömbök ütközése</vt:lpstr>
      <vt:lpstr>Kövér testek</vt:lpstr>
      <vt:lpstr>Legközelebbi pontok megtalálása</vt:lpstr>
      <vt:lpstr>Vezérlés - avatar</vt:lpstr>
      <vt:lpstr>Interakciók - típustükrözéssel</vt:lpstr>
      <vt:lpstr>Interakciók – típushoz rendelt metódusokkal</vt:lpstr>
      <vt:lpstr>Interakciók – double dispatch</vt:lpstr>
      <vt:lpstr>Interakciók – double dispatch</vt:lpstr>
      <vt:lpstr>AI - waypoints</vt:lpstr>
      <vt:lpstr>AI - követő</vt:lpstr>
      <vt:lpstr>Lövés</vt:lpstr>
      <vt:lpstr>Megsemmisülés</vt:lpstr>
      <vt:lpstr>Csatolt objektumok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László Szécsi</cp:lastModifiedBy>
  <cp:revision>167</cp:revision>
  <dcterms:created xsi:type="dcterms:W3CDTF">2017-01-23T15:49:11Z</dcterms:created>
  <dcterms:modified xsi:type="dcterms:W3CDTF">2020-03-21T22:08:06Z</dcterms:modified>
</cp:coreProperties>
</file>