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26"/>
  </p:notesMasterIdLst>
  <p:sldIdLst>
    <p:sldId id="256" r:id="rId2"/>
    <p:sldId id="274" r:id="rId3"/>
    <p:sldId id="322" r:id="rId4"/>
    <p:sldId id="323" r:id="rId5"/>
    <p:sldId id="324" r:id="rId6"/>
    <p:sldId id="326" r:id="rId7"/>
    <p:sldId id="282" r:id="rId8"/>
    <p:sldId id="349" r:id="rId9"/>
    <p:sldId id="287" r:id="rId10"/>
    <p:sldId id="336" r:id="rId11"/>
    <p:sldId id="292" r:id="rId12"/>
    <p:sldId id="350" r:id="rId13"/>
    <p:sldId id="351" r:id="rId14"/>
    <p:sldId id="340" r:id="rId15"/>
    <p:sldId id="300" r:id="rId16"/>
    <p:sldId id="352" r:id="rId17"/>
    <p:sldId id="353" r:id="rId18"/>
    <p:sldId id="319" r:id="rId19"/>
    <p:sldId id="354" r:id="rId20"/>
    <p:sldId id="355" r:id="rId21"/>
    <p:sldId id="318" r:id="rId22"/>
    <p:sldId id="330" r:id="rId23"/>
    <p:sldId id="356" r:id="rId24"/>
    <p:sldId id="331" r:id="rId2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onsolas" panose="020B0609020204030204" pitchFamily="49" charset="0"/>
      <p:regular r:id="rId31"/>
      <p:bold r:id="rId32"/>
      <p:italic r:id="rId33"/>
      <p:boldItalic r:id="rId34"/>
    </p:embeddedFont>
    <p:embeddedFont>
      <p:font typeface="Whipsmart" panose="020B0604020202020204" charset="0"/>
      <p:regular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8800" autoAdjust="0"/>
  </p:normalViewPr>
  <p:slideViewPr>
    <p:cSldViewPr snapToGrid="0">
      <p:cViewPr varScale="1">
        <p:scale>
          <a:sx n="120" d="100"/>
          <a:sy n="120" d="100"/>
        </p:scale>
        <p:origin x="12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F36A5-2623-498E-9F4A-90F99F2366D7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3A754-96D1-4693-94FC-21A262065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80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081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63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66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4"/>
            <a:ext cx="9144000" cy="503237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904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5BDB-207A-4240-9DD0-70E5211C08C1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E957-AB07-4C36-9BA5-00DC8AA70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7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8581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fld id="{233D5BDB-207A-4240-9DD0-70E5211C08C1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fld id="{C52AE957-AB07-4C36-9BA5-00DC8AA70E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9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6" r:id="rId4"/>
    <p:sldLayoutId id="2147483667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Whipsmart" panose="020B0502030203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Material, Mesh, </a:t>
            </a:r>
            <a:br>
              <a:rPr lang="hu-HU" dirty="0"/>
            </a:br>
            <a:r>
              <a:rPr lang="hu-HU" dirty="0"/>
              <a:t>GameObject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Sz</a:t>
            </a:r>
            <a:r>
              <a:rPr lang="hu-HU" dirty="0" err="1"/>
              <a:t>écsi</a:t>
            </a:r>
            <a:r>
              <a:rPr lang="hu-HU" dirty="0"/>
              <a:t> László</a:t>
            </a:r>
            <a:endParaRPr lang="en-US" dirty="0"/>
          </a:p>
          <a:p>
            <a:r>
              <a:rPr lang="en-US" dirty="0"/>
              <a:t>3D </a:t>
            </a:r>
            <a:r>
              <a:rPr lang="en-US" dirty="0" err="1"/>
              <a:t>Grafikus</a:t>
            </a:r>
            <a:r>
              <a:rPr lang="en-US" dirty="0"/>
              <a:t> </a:t>
            </a:r>
            <a:r>
              <a:rPr lang="en-US" dirty="0" err="1"/>
              <a:t>Rendszerek</a:t>
            </a:r>
            <a:endParaRPr lang="en-US" dirty="0"/>
          </a:p>
          <a:p>
            <a:r>
              <a:rPr lang="hu-HU"/>
              <a:t>2. </a:t>
            </a:r>
            <a:r>
              <a:rPr lang="en-US" dirty="0"/>
              <a:t>labor</a:t>
            </a:r>
          </a:p>
        </p:txBody>
      </p:sp>
    </p:spTree>
    <p:extLst>
      <p:ext uri="{BB962C8B-B14F-4D97-AF65-F5344CB8AC3E}">
        <p14:creationId xmlns:p14="http://schemas.microsoft.com/office/powerpoint/2010/main" val="2653088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</a:t>
            </a:r>
            <a:r>
              <a:rPr lang="en-US" dirty="0"/>
              <a:t>: </a:t>
            </a:r>
            <a:r>
              <a:rPr lang="hu-HU" dirty="0"/>
              <a:t>használja a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Mesh</a:t>
            </a:r>
            <a:r>
              <a:rPr lang="hu-HU" dirty="0" err="1"/>
              <a:t>-t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gyártson két különböző </a:t>
            </a:r>
            <a:r>
              <a:rPr lang="hu-HU" dirty="0" err="1"/>
              <a:t>mesh-t</a:t>
            </a:r>
            <a:endParaRPr lang="en-US" dirty="0"/>
          </a:p>
          <a:p>
            <a:pPr lvl="1"/>
            <a:r>
              <a:rPr lang="hu-HU" dirty="0" err="1"/>
              <a:t>pl</a:t>
            </a:r>
            <a:r>
              <a:rPr lang="en-US" dirty="0"/>
              <a:t>.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yellow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Quad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cyan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Quad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u-HU" dirty="0"/>
              <a:t>ugyanazzal a geometriával</a:t>
            </a:r>
            <a:r>
              <a:rPr lang="en-US" dirty="0"/>
              <a:t> (</a:t>
            </a:r>
            <a:r>
              <a:rPr lang="hu-HU" dirty="0"/>
              <a:t>ne legyen kettő</a:t>
            </a:r>
            <a:r>
              <a:rPr lang="en-US" dirty="0"/>
              <a:t>)</a:t>
            </a:r>
          </a:p>
          <a:p>
            <a:r>
              <a:rPr lang="hu-HU" dirty="0"/>
              <a:t>de különböző </a:t>
            </a:r>
            <a:r>
              <a:rPr lang="hu-HU" dirty="0" err="1"/>
              <a:t>anyagga</a:t>
            </a:r>
            <a:r>
              <a:rPr lang="en-US" dirty="0"/>
              <a:t>l</a:t>
            </a:r>
          </a:p>
          <a:p>
            <a:pPr lvl="1"/>
            <a:r>
              <a:rPr lang="hu-HU" dirty="0" err="1">
                <a:solidFill>
                  <a:prstClr val="black"/>
                </a:solidFill>
              </a:rPr>
              <a:t>pl</a:t>
            </a:r>
            <a:r>
              <a:rPr lang="en-US" dirty="0">
                <a:solidFill>
                  <a:prstClr val="black"/>
                </a:solidFill>
              </a:rPr>
              <a:t>.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yellowMaterial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cyanMaterial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r>
              <a:rPr lang="hu-HU" dirty="0"/>
              <a:t>rajzolja a </a:t>
            </a:r>
            <a:r>
              <a:rPr lang="hu-HU" dirty="0" err="1"/>
              <a:t>mesheket</a:t>
            </a:r>
            <a:r>
              <a:rPr lang="hu-HU" dirty="0"/>
              <a:t> eltérő</a:t>
            </a:r>
            <a:r>
              <a:rPr lang="en-US" dirty="0"/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modelMatrix</a:t>
            </a:r>
            <a:r>
              <a:rPr lang="en-US" sz="2700" dirty="0"/>
              <a:t> </a:t>
            </a:r>
            <a:r>
              <a:rPr lang="hu-HU" dirty="0"/>
              <a:t>beállításokkal</a:t>
            </a:r>
            <a:r>
              <a:rPr lang="en-US" dirty="0"/>
              <a:t> (</a:t>
            </a:r>
            <a:r>
              <a:rPr lang="hu-HU" dirty="0"/>
              <a:t>még mindig</a:t>
            </a:r>
            <a:r>
              <a:rPr lang="en-US" dirty="0"/>
              <a:t>: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useProgram</a:t>
            </a:r>
            <a:r>
              <a:rPr lang="en-US" dirty="0"/>
              <a:t>,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getUniformHandle</a:t>
            </a:r>
            <a:r>
              <a:rPr lang="en-US" dirty="0"/>
              <a:t>,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en-US" dirty="0"/>
              <a:t>)</a:t>
            </a:r>
          </a:p>
          <a:p>
            <a:r>
              <a:rPr lang="hu-HU" dirty="0"/>
              <a:t>így két sor helyett (</a:t>
            </a:r>
            <a:r>
              <a:rPr lang="hu-HU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material.draw</a:t>
            </a:r>
            <a:r>
              <a:rPr lang="hu-HU" dirty="0"/>
              <a:t> és </a:t>
            </a:r>
            <a:r>
              <a:rPr lang="hu-HU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geometry.draw</a:t>
            </a:r>
            <a:r>
              <a:rPr lang="hu-HU" dirty="0"/>
              <a:t>) van egy (hurrá!)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6958013" y="4600575"/>
            <a:ext cx="335756" cy="2128838"/>
          </a:xfrm>
          <a:prstGeom prst="rightBrace">
            <a:avLst>
              <a:gd name="adj1" fmla="val 10195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8728521">
            <a:off x="6786304" y="5086888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solidFill>
                  <a:srgbClr val="7030A0"/>
                </a:solidFill>
                <a:latin typeface="Whipsmart" panose="020B0502030203050204" pitchFamily="34" charset="0"/>
              </a:rPr>
              <a:t>opcion</a:t>
            </a:r>
            <a:r>
              <a:rPr lang="hu-HU" sz="4000" dirty="0" err="1">
                <a:solidFill>
                  <a:srgbClr val="7030A0"/>
                </a:solidFill>
                <a:latin typeface="Whipsmart" panose="020B0502030203050204" pitchFamily="34" charset="0"/>
              </a:rPr>
              <a:t>ális</a:t>
            </a:r>
            <a:endParaRPr lang="en-US" sz="4000" dirty="0">
              <a:solidFill>
                <a:srgbClr val="7030A0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902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hu-HU" dirty="0"/>
              <a:t> osztály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4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vision.gears.webglmath.UniformProvider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vision.gears.webglmath.Vec3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vision.gears.webglmath.Mat4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vision.gears.webglmath.Vec3Array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mesh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hu-H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UniformProvider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position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Vec3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Vec3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zeros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clone(),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roll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scale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Vec3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Vec3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ones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clone()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)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i="1" dirty="0" err="1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UniformProvider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lang="en-US" dirty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addComponentsAndGatherUniforms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(mesh)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hu-HU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}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19777" y="2888775"/>
            <a:ext cx="3143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forgatási szög z tengely körül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>
            <a:off x="1828800" y="3073441"/>
            <a:ext cx="3990977" cy="12478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232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modelMatrix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modelMatrix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Mat4()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addComponentsAndGatherUniforms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(mesh)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}</a:t>
            </a:r>
            <a:endParaRPr lang="en-US" sz="16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38" y="3099686"/>
            <a:ext cx="57797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A</a:t>
            </a:r>
            <a:r>
              <a:rPr lang="en-US" dirty="0">
                <a:solidFill>
                  <a:srgbClr val="FF0000"/>
                </a:solidFill>
                <a:latin typeface="Whipsmart" panose="020B0502030203050204" pitchFamily="34" charset="0"/>
              </a:rPr>
              <a:t> uniform-g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yűjtéskor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, ha a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shaderben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használjuk, keletkezne egy változó, amit pl. </a:t>
            </a:r>
            <a:r>
              <a:rPr lang="hu-HU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avatar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["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modelMatrix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"]</a:t>
            </a:r>
            <a:r>
              <a:rPr lang="en-US" dirty="0">
                <a:solidFill>
                  <a:srgbClr val="FF0000"/>
                </a:solidFill>
                <a:latin typeface="Whipsmart" panose="020B0502030203050204" pitchFamily="34" charset="0"/>
              </a:rPr>
              <a:t>-k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ént el is érnénk.</a:t>
            </a:r>
          </a:p>
          <a:p>
            <a:endParaRPr lang="hu-HU" dirty="0">
              <a:solidFill>
                <a:srgbClr val="FF0000"/>
              </a:solidFill>
              <a:latin typeface="Whipsmart" panose="020B0502030203050204" pitchFamily="34" charset="0"/>
            </a:endParaRPr>
          </a:p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Helyette szeretnénk, hogy a már létező </a:t>
            </a:r>
            <a:r>
              <a:rPr lang="hu-HU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modelMatrix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property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játssza ezt a szerepet. A fenti </a:t>
            </a:r>
            <a:r>
              <a:rPr lang="hu-HU" i="1" dirty="0">
                <a:solidFill>
                  <a:srgbClr val="FF0000"/>
                </a:solidFill>
                <a:latin typeface="Whipsmart" panose="020B0502030203050204" pitchFamily="34" charset="0"/>
              </a:rPr>
              <a:t>property delegation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ezt oldja meg: a </a:t>
            </a:r>
            <a:r>
              <a:rPr lang="hu-HU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Mat4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provideProperty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operátora beteszi a propery-t a uniformok közé.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 flipV="1">
            <a:off x="1439802" y="3119431"/>
            <a:ext cx="971936" cy="11344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1362076" y="4253848"/>
            <a:ext cx="1049662" cy="11085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154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hu-HU" sz="4000" dirty="0"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B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// </a:t>
            </a:r>
            <a:r>
              <a:rPr lang="en-US" sz="2000" dirty="0" err="1">
                <a:solidFill>
                  <a:srgbClr val="00B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ezt</a:t>
            </a:r>
            <a:r>
              <a:rPr lang="en-US" sz="2000" dirty="0">
                <a:solidFill>
                  <a:srgbClr val="00B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a met</a:t>
            </a:r>
            <a:r>
              <a:rPr lang="hu-HU" sz="2000" dirty="0" err="1">
                <a:solidFill>
                  <a:srgbClr val="00B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ódust</a:t>
            </a:r>
            <a:r>
              <a:rPr lang="hu-HU" sz="2000" dirty="0">
                <a:solidFill>
                  <a:srgbClr val="00B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minden </a:t>
            </a:r>
            <a:r>
              <a:rPr lang="hu-HU" sz="2000" dirty="0" err="1">
                <a:solidFill>
                  <a:srgbClr val="00B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frameben</a:t>
            </a:r>
            <a:r>
              <a:rPr lang="hu-HU" sz="2000" dirty="0">
                <a:solidFill>
                  <a:srgbClr val="00B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meg fogjuk hívni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000" dirty="0">
                <a:solidFill>
                  <a:srgbClr val="00B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// mozgatásra és a </a:t>
            </a:r>
            <a:r>
              <a:rPr lang="hu-HU" sz="2000" dirty="0" err="1">
                <a:solidFill>
                  <a:srgbClr val="00B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modelMatrix</a:t>
            </a:r>
            <a:r>
              <a:rPr lang="hu-HU" sz="2000" dirty="0">
                <a:solidFill>
                  <a:srgbClr val="00B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kiszámítására</a:t>
            </a:r>
            <a:endParaRPr lang="en-US" sz="2000" dirty="0">
              <a:solidFill>
                <a:srgbClr val="00B05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fun </a:t>
            </a:r>
            <a:r>
              <a:rPr lang="en-US" sz="2000" dirty="0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hu-HU" sz="2000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2000" b="1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feladat</a:t>
            </a:r>
            <a:r>
              <a:rPr lang="en-US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modelMatrix</a:t>
            </a:r>
            <a:r>
              <a:rPr lang="en-US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000" b="1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property</a:t>
            </a: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állítása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// </a:t>
            </a:r>
            <a:r>
              <a:rPr lang="hu-HU" sz="2000" b="1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scale</a:t>
            </a: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2000" b="1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roll alapján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//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// Mat4</a:t>
            </a:r>
            <a:r>
              <a:rPr lang="en-US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hu-HU" sz="2000" b="1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// paraméter nélkül egységmátrixot állít be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//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// </a:t>
            </a:r>
            <a:r>
              <a:rPr lang="hu-HU" sz="2000" b="1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rotate</a:t>
            </a: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 hozzászoroz egy </a:t>
            </a:r>
            <a:r>
              <a:rPr lang="hu-HU" sz="2000" b="1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elforgatásmátrixot</a:t>
            </a:r>
            <a:endParaRPr lang="hu-HU" sz="2000" b="1" dirty="0">
              <a:solidFill>
                <a:srgbClr val="0070C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// </a:t>
            </a:r>
            <a:r>
              <a:rPr lang="hu-HU" sz="2000" b="1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translate</a:t>
            </a: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hu-HU" sz="2000" b="1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scale</a:t>
            </a: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 hasonlóan működik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// SORREND A KOMMENTBEN DIREKT VAN KEVERVE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hu-HU" sz="2000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}</a:t>
            </a:r>
            <a:endParaRPr lang="en-US" sz="20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79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</a:t>
            </a:r>
            <a:r>
              <a:rPr lang="en-US" dirty="0"/>
              <a:t>: </a:t>
            </a:r>
            <a:r>
              <a:rPr lang="hu-HU" dirty="0"/>
              <a:t>használja a</a:t>
            </a:r>
            <a:r>
              <a:rPr lang="en-US" dirty="0"/>
              <a:t> </a:t>
            </a:r>
            <a:r>
              <a:rPr lang="en-US" dirty="0" err="1">
                <a:latin typeface="Consolas" panose="020B0609020204030204" pitchFamily="49" charset="0"/>
              </a:rPr>
              <a:t>GameObject</a:t>
            </a:r>
            <a:r>
              <a:rPr lang="hu-HU" dirty="0" err="1"/>
              <a:t>-et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u-HU" dirty="0"/>
              <a:t>a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Scene</a:t>
            </a:r>
            <a:r>
              <a:rPr lang="en-US" dirty="0"/>
              <a:t> </a:t>
            </a:r>
            <a:r>
              <a:rPr lang="hu-HU" dirty="0"/>
              <a:t>konstruktorban hozzon létre egy tömböt</a:t>
            </a:r>
            <a:endParaRPr lang="en-US" dirty="0"/>
          </a:p>
          <a:p>
            <a:pPr marL="342900" lvl="1" indent="0">
              <a:buNone/>
            </a:pP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&gt;()</a:t>
            </a:r>
            <a:endParaRPr lang="en-US" dirty="0"/>
          </a:p>
          <a:p>
            <a:r>
              <a:rPr lang="en-US" dirty="0" err="1"/>
              <a:t>hozzon</a:t>
            </a:r>
            <a:r>
              <a:rPr lang="en-US" dirty="0"/>
              <a:t> l</a:t>
            </a:r>
            <a:r>
              <a:rPr lang="hu-HU" dirty="0"/>
              <a:t>étre pár</a:t>
            </a:r>
            <a:r>
              <a:rPr lang="en-US" dirty="0"/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hu-HU" dirty="0"/>
              <a:t>et</a:t>
            </a:r>
            <a:r>
              <a:rPr lang="en-US" dirty="0"/>
              <a:t> </a:t>
            </a:r>
            <a:r>
              <a:rPr lang="hu-HU" dirty="0"/>
              <a:t>a meglevő </a:t>
            </a:r>
            <a:r>
              <a:rPr lang="hu-HU" dirty="0" err="1"/>
              <a:t>meshekkel</a:t>
            </a:r>
            <a:endParaRPr lang="en-US" dirty="0"/>
          </a:p>
          <a:p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hu-HU" dirty="0" err="1"/>
              <a:t>juk</a:t>
            </a:r>
            <a:r>
              <a:rPr lang="hu-HU" dirty="0"/>
              <a:t> őket a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gameObjects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dirty="0" err="1"/>
              <a:t>tömbhőz</a:t>
            </a:r>
            <a:endParaRPr lang="en-US" dirty="0"/>
          </a:p>
          <a:p>
            <a:r>
              <a:rPr lang="hu-HU" dirty="0"/>
              <a:t>a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Scene::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dirty="0"/>
              <a:t>-ben h</a:t>
            </a:r>
            <a:r>
              <a:rPr lang="hu-HU" dirty="0"/>
              <a:t>ívjuk meg az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hu-HU" dirty="0" err="1"/>
              <a:t>-et</a:t>
            </a:r>
            <a:r>
              <a:rPr lang="hu-HU" dirty="0"/>
              <a:t> minden 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ameObject</a:t>
            </a:r>
            <a:r>
              <a:rPr lang="hu-HU" dirty="0" err="1"/>
              <a:t>-re</a:t>
            </a:r>
            <a:endParaRPr lang="hu-HU" dirty="0"/>
          </a:p>
          <a:p>
            <a:r>
              <a:rPr lang="hu-HU" dirty="0"/>
              <a:t>a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Scene::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dirty="0"/>
              <a:t>-ben h</a:t>
            </a:r>
            <a:r>
              <a:rPr lang="hu-HU" dirty="0"/>
              <a:t>ívjuk meg a 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draw</a:t>
            </a:r>
            <a:r>
              <a:rPr lang="hu-HU" dirty="0" err="1"/>
              <a:t>-t</a:t>
            </a:r>
            <a:r>
              <a:rPr lang="hu-HU" dirty="0"/>
              <a:t> minden 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ameObject</a:t>
            </a:r>
            <a:r>
              <a:rPr lang="hu-HU" dirty="0" err="1"/>
              <a:t>-re</a:t>
            </a:r>
            <a:r>
              <a:rPr lang="hu-HU" dirty="0"/>
              <a:t> (ezt úgy örökölte)</a:t>
            </a:r>
            <a:endParaRPr lang="en-US" dirty="0"/>
          </a:p>
          <a:p>
            <a:r>
              <a:rPr lang="hu-HU" dirty="0"/>
              <a:t>a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Scene::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hu-HU" dirty="0"/>
              <a:t> most már mást nem rajzol</a:t>
            </a:r>
          </a:p>
          <a:p>
            <a:pPr lvl="1"/>
            <a:r>
              <a:rPr lang="hu-HU" dirty="0"/>
              <a:t>de animálni animálhat, és a képet törölheti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222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Animáció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játékobjektumok különböző 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hu-HU" sz="3200" dirty="0"/>
              <a:t> </a:t>
            </a:r>
            <a:r>
              <a:rPr lang="hu-HU" dirty="0"/>
              <a:t>metódusokkal</a:t>
            </a:r>
          </a:p>
          <a:p>
            <a:pPr lvl="1"/>
            <a:r>
              <a:rPr lang="hu-HU" dirty="0"/>
              <a:t>leszármaztatás</a:t>
            </a:r>
            <a:endParaRPr lang="en-US" dirty="0"/>
          </a:p>
          <a:p>
            <a:pPr lvl="1"/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explicit </a:t>
            </a:r>
            <a:r>
              <a:rPr lang="hu-HU" dirty="0"/>
              <a:t>új osztályokat gyártani feltétlenül, lehet névtelen is (object expression)</a:t>
            </a:r>
          </a:p>
          <a:p>
            <a:r>
              <a:rPr lang="hu-HU" dirty="0"/>
              <a:t>a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Scene::u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pdate</a:t>
            </a:r>
            <a:r>
              <a:rPr lang="hu-HU" dirty="0"/>
              <a:t> hívja mindegyik játékobjektum 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hu-HU" dirty="0"/>
              <a:t>-ját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125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::move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hu-HU" sz="20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2000" dirty="0">
              <a:solidFill>
                <a:schemeClr val="bg1">
                  <a:lumMod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hu-HU" sz="2000" dirty="0">
              <a:solidFill>
                <a:srgbClr val="C7004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hu-HU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open fun </a:t>
            </a:r>
            <a:r>
              <a:rPr lang="hu-HU" sz="2000" dirty="0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hu-HU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hu-HU" sz="2000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r>
              <a:rPr lang="en-US" sz="2000" dirty="0">
                <a:solidFill>
                  <a:srgbClr val="000000"/>
                </a:solidFill>
              </a:rPr>
              <a:t>      </a:t>
            </a:r>
            <a:r>
              <a:rPr lang="en-US" sz="2000" dirty="0" err="1">
                <a:solidFill>
                  <a:srgbClr val="CB6500"/>
                </a:solidFill>
              </a:rPr>
              <a:t>dt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C70040"/>
                </a:solidFill>
              </a:rPr>
              <a:t>: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34A7BD"/>
                </a:solidFill>
              </a:rPr>
              <a:t>Float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C70040"/>
                </a:solidFill>
              </a:rPr>
              <a:t>=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7C4FCD"/>
                </a:solidFill>
              </a:rPr>
              <a:t>0.016666f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endParaRPr lang="en-US" sz="2000" dirty="0"/>
          </a:p>
          <a:p>
            <a:pPr fontAlgn="t"/>
            <a:r>
              <a:rPr lang="en-US" sz="2000" dirty="0">
                <a:solidFill>
                  <a:srgbClr val="000000"/>
                </a:solidFill>
              </a:rPr>
              <a:t>      </a:t>
            </a:r>
            <a:r>
              <a:rPr lang="en-US" sz="2000" dirty="0">
                <a:solidFill>
                  <a:srgbClr val="CB6500"/>
                </a:solidFill>
              </a:rPr>
              <a:t>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C70040"/>
                </a:solidFill>
              </a:rPr>
              <a:t>: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34A7BD"/>
                </a:solidFill>
              </a:rPr>
              <a:t>Float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C70040"/>
                </a:solidFill>
              </a:rPr>
              <a:t>=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7C4FCD"/>
                </a:solidFill>
              </a:rPr>
              <a:t>0.0f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endParaRPr lang="en-US" sz="2000" dirty="0"/>
          </a:p>
          <a:p>
            <a:pPr fontAlgn="t"/>
            <a:r>
              <a:rPr lang="en-US" sz="2000" dirty="0">
                <a:solidFill>
                  <a:srgbClr val="000000"/>
                </a:solidFill>
              </a:rPr>
              <a:t>      </a:t>
            </a:r>
            <a:r>
              <a:rPr lang="en-US" sz="2000" dirty="0" err="1">
                <a:solidFill>
                  <a:srgbClr val="CB6500"/>
                </a:solidFill>
              </a:rPr>
              <a:t>keysPressed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C70040"/>
                </a:solidFill>
              </a:rPr>
              <a:t>: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34A7BD"/>
                </a:solidFill>
              </a:rPr>
              <a:t>Set</a:t>
            </a:r>
            <a:r>
              <a:rPr lang="en-US" sz="2000" dirty="0">
                <a:solidFill>
                  <a:srgbClr val="000000"/>
                </a:solidFill>
              </a:rPr>
              <a:t>&lt;</a:t>
            </a:r>
            <a:r>
              <a:rPr lang="en-US" sz="2000" dirty="0">
                <a:solidFill>
                  <a:srgbClr val="34A7BD"/>
                </a:solidFill>
              </a:rPr>
              <a:t>String</a:t>
            </a:r>
            <a:r>
              <a:rPr lang="en-US" sz="2000" dirty="0">
                <a:solidFill>
                  <a:srgbClr val="000000"/>
                </a:solidFill>
              </a:rPr>
              <a:t>&gt; </a:t>
            </a:r>
            <a:r>
              <a:rPr lang="en-US" sz="2000" dirty="0">
                <a:solidFill>
                  <a:srgbClr val="C70040"/>
                </a:solidFill>
              </a:rPr>
              <a:t>=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emptySet</a:t>
            </a:r>
            <a:r>
              <a:rPr lang="en-US" sz="2000" dirty="0">
                <a:solidFill>
                  <a:srgbClr val="000000"/>
                </a:solidFill>
              </a:rPr>
              <a:t>&lt;</a:t>
            </a:r>
            <a:r>
              <a:rPr lang="en-US" sz="2000" dirty="0">
                <a:solidFill>
                  <a:srgbClr val="34A7BD"/>
                </a:solidFill>
              </a:rPr>
              <a:t>String</a:t>
            </a:r>
            <a:r>
              <a:rPr lang="en-US" sz="2000" dirty="0">
                <a:solidFill>
                  <a:srgbClr val="000000"/>
                </a:solidFill>
              </a:rPr>
              <a:t>&gt;(), </a:t>
            </a:r>
            <a:endParaRPr lang="en-US" sz="2000" dirty="0"/>
          </a:p>
          <a:p>
            <a:pPr fontAlgn="t"/>
            <a:r>
              <a:rPr lang="en-US" sz="2000" dirty="0">
                <a:solidFill>
                  <a:srgbClr val="000000"/>
                </a:solidFill>
              </a:rPr>
              <a:t>      </a:t>
            </a:r>
            <a:r>
              <a:rPr lang="en-US" sz="2000" dirty="0" err="1">
                <a:solidFill>
                  <a:srgbClr val="CB6500"/>
                </a:solidFill>
              </a:rPr>
              <a:t>gameObjects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C70040"/>
                </a:solidFill>
              </a:rPr>
              <a:t>: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34A7BD"/>
                </a:solidFill>
              </a:rPr>
              <a:t>List</a:t>
            </a:r>
            <a:r>
              <a:rPr lang="en-US" sz="2000" dirty="0">
                <a:solidFill>
                  <a:srgbClr val="000000"/>
                </a:solidFill>
              </a:rPr>
              <a:t>&lt;</a:t>
            </a:r>
            <a:r>
              <a:rPr lang="en-US" sz="2000" dirty="0" err="1">
                <a:solidFill>
                  <a:srgbClr val="000000"/>
                </a:solidFill>
              </a:rPr>
              <a:t>GameObject</a:t>
            </a:r>
            <a:r>
              <a:rPr lang="en-US" sz="2000" dirty="0">
                <a:solidFill>
                  <a:srgbClr val="000000"/>
                </a:solidFill>
              </a:rPr>
              <a:t>&gt; </a:t>
            </a:r>
            <a:r>
              <a:rPr lang="en-US" sz="2000" dirty="0">
                <a:solidFill>
                  <a:srgbClr val="C70040"/>
                </a:solidFill>
              </a:rPr>
              <a:t>=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emptyList</a:t>
            </a:r>
            <a:r>
              <a:rPr lang="en-US" sz="2000" dirty="0">
                <a:solidFill>
                  <a:srgbClr val="000000"/>
                </a:solidFill>
              </a:rPr>
              <a:t>&lt;</a:t>
            </a:r>
            <a:r>
              <a:rPr lang="en-US" sz="2000" dirty="0" err="1">
                <a:solidFill>
                  <a:srgbClr val="000000"/>
                </a:solidFill>
              </a:rPr>
              <a:t>GameObject</a:t>
            </a:r>
            <a:r>
              <a:rPr lang="en-US" sz="2000" dirty="0">
                <a:solidFill>
                  <a:srgbClr val="000000"/>
                </a:solidFill>
              </a:rPr>
              <a:t>&gt;()</a:t>
            </a:r>
          </a:p>
          <a:p>
            <a:pPr fontAlgn="t"/>
            <a:r>
              <a:rPr lang="en-US" sz="2000" dirty="0">
                <a:solidFill>
                  <a:srgbClr val="000000"/>
                </a:solidFill>
              </a:rPr>
              <a:t>      ) </a:t>
            </a:r>
            <a:r>
              <a:rPr lang="en-US" sz="2000" dirty="0">
                <a:solidFill>
                  <a:srgbClr val="C70040"/>
                </a:solidFill>
              </a:rPr>
              <a:t>: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34A7BD"/>
                </a:solidFill>
              </a:rPr>
              <a:t>Boolean</a:t>
            </a:r>
            <a:r>
              <a:rPr lang="en-US" sz="2000" dirty="0">
                <a:solidFill>
                  <a:srgbClr val="000000"/>
                </a:solidFill>
              </a:rPr>
              <a:t> { </a:t>
            </a:r>
            <a:endParaRPr lang="en-US" sz="2000" dirty="0"/>
          </a:p>
          <a:p>
            <a:pPr fontAlgn="t"/>
            <a:r>
              <a:rPr lang="en-US" sz="2000" dirty="0">
                <a:solidFill>
                  <a:srgbClr val="000000"/>
                </a:solidFill>
              </a:rPr>
              <a:t>    </a:t>
            </a:r>
            <a:r>
              <a:rPr lang="en-US" sz="2000" dirty="0">
                <a:solidFill>
                  <a:srgbClr val="C70040"/>
                </a:solidFill>
              </a:rPr>
              <a:t>return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7C4FCD"/>
                </a:solidFill>
              </a:rPr>
              <a:t>true</a:t>
            </a:r>
            <a:r>
              <a:rPr lang="en-US" sz="2000" dirty="0">
                <a:solidFill>
                  <a:srgbClr val="000000"/>
                </a:solidFill>
              </a:rPr>
              <a:t>; </a:t>
            </a:r>
            <a:endParaRPr lang="en-US" sz="2000" dirty="0"/>
          </a:p>
          <a:p>
            <a:pPr fontAlgn="t"/>
            <a:r>
              <a:rPr lang="en-US" sz="2000" dirty="0">
                <a:solidFill>
                  <a:srgbClr val="000000"/>
                </a:solidFill>
              </a:rPr>
              <a:t>  }</a:t>
            </a:r>
            <a:endParaRPr lang="en-US" sz="2000" dirty="0"/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solidFill>
                <a:srgbClr val="C7004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}</a:t>
            </a:r>
            <a:endParaRPr lang="en-US" sz="2000" dirty="0">
              <a:solidFill>
                <a:schemeClr val="bg1">
                  <a:lumMod val="5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04572" y="4940522"/>
            <a:ext cx="1362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akkor hamis, ha az objektumot törölni kell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 flipV="1">
            <a:off x="2514600" y="4710793"/>
            <a:ext cx="4089972" cy="8298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6140851"/>
            <a:ext cx="261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lehessen alosztály, override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6" name="Straight Arrow Connector 15"/>
          <p:cNvCxnSpPr>
            <a:stCxn id="15" idx="0"/>
          </p:cNvCxnSpPr>
          <p:nvPr/>
        </p:nvCxnSpPr>
        <p:spPr>
          <a:xfrm flipH="1" flipV="1">
            <a:off x="210312" y="2642616"/>
            <a:ext cx="1097184" cy="34982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0"/>
          </p:cNvCxnSpPr>
          <p:nvPr/>
        </p:nvCxnSpPr>
        <p:spPr>
          <a:xfrm flipH="1" flipV="1">
            <a:off x="704088" y="3246120"/>
            <a:ext cx="603408" cy="28947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869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Scene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7000"/>
              </a:lnSpc>
            </a:pP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avatar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(Mesh(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asteroidMaterial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quadGeometry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)){</a:t>
            </a:r>
          </a:p>
          <a:p>
            <a:pPr>
              <a:lnSpc>
                <a:spcPct val="107000"/>
              </a:lnSpc>
            </a:pP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velocity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Vec3(0.1f, 0.1f)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override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fun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i="1" dirty="0" err="1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keysPressed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&gt;,</a:t>
            </a:r>
            <a:r>
              <a:rPr lang="en-US" sz="1800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gameObjects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&gt;)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position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+=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velocity * </a:t>
            </a:r>
            <a:r>
              <a:rPr lang="en-US" sz="1800" dirty="0" err="1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return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hu-HU" sz="1800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init 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avatar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5f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5f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gameObjects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(avatar)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fun update(</a:t>
            </a:r>
            <a:r>
              <a:rPr lang="en-US" sz="1800" i="1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8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WebGL2RenderingContext, </a:t>
            </a:r>
            <a:r>
              <a:rPr lang="en-US" sz="1800" i="1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keysPressed</a:t>
            </a:r>
            <a:r>
              <a:rPr lang="en-US" sz="18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&gt;) {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gameObjects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hu-HU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t, </a:t>
            </a:r>
            <a:r>
              <a:rPr lang="en-US" sz="1800" dirty="0" err="1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keysPressed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gameObjects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 }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gameObjects.forEach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it.update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 }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gameObjects.forEach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it.draw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 }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2672" y="4254549"/>
            <a:ext cx="2476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Whipsmart" panose="020B0502030203050204" pitchFamily="34" charset="0"/>
              </a:rPr>
              <a:t>anim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ációs logikát megvalósítő </a:t>
            </a:r>
            <a:r>
              <a:rPr lang="en-US" dirty="0">
                <a:solidFill>
                  <a:srgbClr val="FF0000"/>
                </a:solidFill>
                <a:latin typeface="Whipsmart" panose="020B0502030203050204" pitchFamily="34" charset="0"/>
              </a:rPr>
              <a:t>met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ó</a:t>
            </a:r>
            <a:r>
              <a:rPr lang="en-US" dirty="0" err="1">
                <a:solidFill>
                  <a:srgbClr val="FF0000"/>
                </a:solidFill>
                <a:latin typeface="Whipsmart" panose="020B0502030203050204" pitchFamily="34" charset="0"/>
              </a:rPr>
              <a:t>dus</a:t>
            </a:r>
            <a:endParaRPr lang="hu-HU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 flipV="1">
            <a:off x="3813048" y="3081528"/>
            <a:ext cx="1579624" cy="14961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85152" y="1173021"/>
            <a:ext cx="247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új GameObject property</a:t>
            </a:r>
          </a:p>
        </p:txBody>
      </p:sp>
      <p:cxnSp>
        <p:nvCxnSpPr>
          <p:cNvPr id="20" name="Straight Arrow Connector 19"/>
          <p:cNvCxnSpPr>
            <a:stCxn id="17" idx="1"/>
          </p:cNvCxnSpPr>
          <p:nvPr/>
        </p:nvCxnSpPr>
        <p:spPr>
          <a:xfrm flipH="1">
            <a:off x="4306824" y="1357687"/>
            <a:ext cx="1878328" cy="9925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448810" y="104430"/>
            <a:ext cx="24764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helyben definiált és példányosított névtelen GameObject-alosztály</a:t>
            </a:r>
          </a:p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(Java-style)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834640" y="675319"/>
            <a:ext cx="614170" cy="1178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184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magától forgó játékobjektum</a:t>
            </a:r>
          </a:p>
          <a:p>
            <a:r>
              <a:rPr lang="hu-HU" dirty="0"/>
              <a:t>különböző sebességekkel, de egyenes vonalban egyenletesen mozgó játékobjektumok</a:t>
            </a:r>
          </a:p>
          <a:p>
            <a:r>
              <a:rPr lang="hu-HU" dirty="0"/>
              <a:t>gombokkal forgatható játékobjektum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30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OrthoCamera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OrthoCamera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vararg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programs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Program)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hu-HU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UniformProvider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"camera"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position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Vec2(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roll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windowSize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Vec2(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2.0f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2.0f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viewProjMatrix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Mat4()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updateViewProjMatrix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addComponentsAndGatherUniforms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programs)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508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Komponensrendszer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cél: uniformok kényelmes beállítása</a:t>
            </a:r>
          </a:p>
          <a:p>
            <a:pPr lvl="1"/>
            <a:r>
              <a:rPr lang="hu-HU" dirty="0"/>
              <a:t>vannak anyaghoz kötöttek</a:t>
            </a:r>
          </a:p>
          <a:p>
            <a:pPr lvl="2"/>
            <a:r>
              <a:rPr lang="hu-HU" dirty="0"/>
              <a:t>szín, textúra</a:t>
            </a:r>
          </a:p>
          <a:p>
            <a:pPr lvl="1"/>
            <a:r>
              <a:rPr lang="hu-HU" dirty="0"/>
              <a:t>vannak nem kötöttek (</a:t>
            </a:r>
            <a:r>
              <a:rPr lang="en-US" dirty="0"/>
              <a:t>m</a:t>
            </a:r>
            <a:r>
              <a:rPr lang="hu-HU" dirty="0" err="1"/>
              <a:t>áshoz</a:t>
            </a:r>
            <a:r>
              <a:rPr lang="hu-HU" dirty="0"/>
              <a:t> kötöttek)</a:t>
            </a:r>
          </a:p>
          <a:p>
            <a:pPr lvl="2"/>
            <a:r>
              <a:rPr lang="hu-HU" dirty="0"/>
              <a:t>transzformációk,  animációs fázis</a:t>
            </a:r>
          </a:p>
          <a:p>
            <a:r>
              <a:rPr lang="hu-HU" dirty="0"/>
              <a:t>visszavetítés</a:t>
            </a:r>
          </a:p>
          <a:p>
            <a:pPr lvl="1"/>
            <a:r>
              <a:rPr lang="hu-HU" dirty="0"/>
              <a:t>legyenek </a:t>
            </a:r>
            <a:r>
              <a:rPr lang="hu-HU" dirty="0" err="1"/>
              <a:t>Kotlin</a:t>
            </a:r>
            <a:r>
              <a:rPr lang="hu-HU" dirty="0"/>
              <a:t> változók, amiket beállíthatunk</a:t>
            </a:r>
          </a:p>
          <a:p>
            <a:pPr lvl="2"/>
            <a:r>
              <a:rPr lang="hu-HU" dirty="0"/>
              <a:t>egyesek a 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Material</a:t>
            </a:r>
            <a:r>
              <a:rPr lang="hu-HU" sz="1600" dirty="0"/>
              <a:t> </a:t>
            </a:r>
            <a:r>
              <a:rPr lang="hu-HU" dirty="0"/>
              <a:t>objektumokhoz tartoznak</a:t>
            </a:r>
          </a:p>
          <a:p>
            <a:pPr lvl="2"/>
            <a:r>
              <a:rPr lang="hu-HU" dirty="0"/>
              <a:t>másokat máshova (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hu-HU" dirty="0"/>
              <a:t>, 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Scene</a:t>
            </a:r>
            <a:r>
              <a:rPr lang="hu-HU" dirty="0"/>
              <a:t>, 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Camera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a 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UniformProvider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::draw </a:t>
            </a:r>
            <a:r>
              <a:rPr lang="en-US" dirty="0" err="1"/>
              <a:t>mindegyiket</a:t>
            </a:r>
            <a:r>
              <a:rPr lang="en-US" dirty="0"/>
              <a:t> </a:t>
            </a:r>
            <a:r>
              <a:rPr lang="hu-HU" dirty="0"/>
              <a:t>állítsa be magától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002966" y="0"/>
            <a:ext cx="2141034" cy="1092820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B0F0"/>
                </a:solidFill>
              </a:rPr>
              <a:t>csak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hu-HU" dirty="0">
                <a:solidFill>
                  <a:srgbClr val="00B0F0"/>
                </a:solidFill>
              </a:rPr>
              <a:t>magyarázat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7179469" y="4700588"/>
            <a:ext cx="107156" cy="550068"/>
          </a:xfrm>
          <a:prstGeom prst="rightBrace">
            <a:avLst>
              <a:gd name="adj1" fmla="val 6166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9265161">
            <a:off x="7151210" y="4125407"/>
            <a:ext cx="2084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UniformProvider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Whipsmart" panose="020B0502030203050204" pitchFamily="34" charset="0"/>
                <a:cs typeface="Consolas" panose="020B0609020204030204" pitchFamily="49" charset="0"/>
              </a:rPr>
              <a:t>lesz</a:t>
            </a:r>
            <a:r>
              <a:rPr lang="hu-HU" dirty="0">
                <a:latin typeface="Whipsmart" panose="020B0502030203050204" pitchFamily="34" charset="0"/>
                <a:cs typeface="Consolas" panose="020B0609020204030204" pitchFamily="49" charset="0"/>
              </a:rPr>
              <a:t>á</a:t>
            </a:r>
            <a:r>
              <a:rPr lang="en-US" dirty="0" err="1">
                <a:latin typeface="Whipsmart" panose="020B0502030203050204" pitchFamily="34" charset="0"/>
                <a:cs typeface="Consolas" panose="020B0609020204030204" pitchFamily="49" charset="0"/>
              </a:rPr>
              <a:t>rmazottak</a:t>
            </a:r>
            <a:endParaRPr lang="en-US" dirty="0">
              <a:latin typeface="Whipsmart" panose="020B050203020305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542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OrthoCamera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b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updateViewProjMatrix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fun </a:t>
            </a:r>
            <a:r>
              <a:rPr lang="en-US" dirty="0" err="1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updateViewProjMatrix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viewProjMatrix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scale(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0.5f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scale(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windowSize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rotate(roll)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translate(position)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invert()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fun </a:t>
            </a:r>
            <a:r>
              <a:rPr lang="en-US" dirty="0" err="1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setAspectRatio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err="1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windowSize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windowSize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updateViewProjMatrix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68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Használja a kamerát!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vegyen fel a színtérbe egy kamerát</a:t>
            </a:r>
          </a:p>
          <a:p>
            <a:pPr lvl="1"/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Program.all</a:t>
            </a:r>
            <a:r>
              <a:rPr lang="hu-HU" dirty="0"/>
              <a:t> a konstruktorparaméter</a:t>
            </a:r>
          </a:p>
          <a:p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resize</a:t>
            </a:r>
            <a:r>
              <a:rPr lang="hu-HU" dirty="0"/>
              <a:t> metódusban</a:t>
            </a:r>
            <a:r>
              <a:rPr lang="en-US" dirty="0"/>
              <a:t> 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camera.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setAspectRatio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toFloat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800" dirty="0"/>
              <a:t> j</a:t>
            </a:r>
            <a:r>
              <a:rPr lang="hu-HU" sz="2800" dirty="0"/>
              <a:t>ól jön</a:t>
            </a:r>
          </a:p>
          <a:p>
            <a:r>
              <a:rPr lang="hu-HU" dirty="0" err="1"/>
              <a:t>vertex</a:t>
            </a:r>
            <a:r>
              <a:rPr lang="hu-HU" dirty="0"/>
              <a:t> </a:t>
            </a:r>
            <a:r>
              <a:rPr lang="hu-HU" dirty="0" err="1"/>
              <a:t>shader</a:t>
            </a:r>
            <a:r>
              <a:rPr lang="hu-HU" dirty="0"/>
              <a:t> használja a 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camera.viewProjMatrix</a:t>
            </a:r>
            <a:r>
              <a:rPr lang="hu-HU" dirty="0"/>
              <a:t> uniformot</a:t>
            </a:r>
          </a:p>
          <a:p>
            <a:pPr lvl="1"/>
            <a:r>
              <a:rPr lang="hu-HU" sz="2800" dirty="0"/>
              <a:t>transzformálja vele a világkoordinátás pozíciót</a:t>
            </a:r>
          </a:p>
          <a:p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hu-HU" dirty="0" err="1"/>
              <a:t>ek</a:t>
            </a:r>
            <a:r>
              <a:rPr lang="hu-HU" dirty="0"/>
              <a:t> rajzolásakor a 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draw</a:t>
            </a:r>
            <a:r>
              <a:rPr lang="hu-HU" dirty="0"/>
              <a:t> metódusnak adjuk paraméterül a 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camera</a:t>
            </a:r>
            <a:r>
              <a:rPr lang="hu-HU" dirty="0" err="1"/>
              <a:t>t</a:t>
            </a:r>
            <a:endParaRPr lang="hu-HU" dirty="0"/>
          </a:p>
          <a:p>
            <a:pPr lvl="1"/>
            <a:r>
              <a:rPr lang="hu-HU" sz="2800" dirty="0"/>
              <a:t>mivel ő adja a </a:t>
            </a:r>
            <a:r>
              <a:rPr lang="hu-HU" sz="2800" dirty="0" err="1"/>
              <a:t>uniformértéket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3740216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kamera kövesse az egyik objektumot</a:t>
            </a:r>
          </a:p>
          <a:p>
            <a:pPr lvl="1"/>
            <a:r>
              <a:rPr lang="hu-HU" dirty="0"/>
              <a:t>a kamera pozícióját kell minden képkockában átállítani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100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Bónusz feladat:</a:t>
            </a:r>
            <a:br>
              <a:rPr lang="hu-HU" dirty="0"/>
            </a:br>
            <a:r>
              <a:rPr lang="hu-HU" dirty="0"/>
              <a:t>eltűnő objektumok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ha a </a:t>
            </a:r>
            <a:r>
              <a:rPr lang="hu-HU" sz="2400" dirty="0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::move</a:t>
            </a:r>
            <a:r>
              <a:rPr lang="en-US" dirty="0"/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dirty="0"/>
              <a:t>-</a:t>
            </a:r>
            <a:r>
              <a:rPr lang="en-US" dirty="0" err="1"/>
              <a:t>ot</a:t>
            </a:r>
            <a:r>
              <a:rPr lang="en-US" dirty="0"/>
              <a:t> ad </a:t>
            </a:r>
            <a:r>
              <a:rPr lang="en-US" dirty="0" err="1"/>
              <a:t>vissza</a:t>
            </a:r>
            <a:r>
              <a:rPr lang="en-US" dirty="0"/>
              <a:t>,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objektumot</a:t>
            </a:r>
            <a:r>
              <a:rPr lang="en-US" dirty="0"/>
              <a:t> </a:t>
            </a:r>
            <a:r>
              <a:rPr lang="en-US" dirty="0" err="1"/>
              <a:t>dobjuk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a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gameObjects</a:t>
            </a:r>
            <a:r>
              <a:rPr lang="en-US" dirty="0"/>
              <a:t>-b</a:t>
            </a:r>
            <a:r>
              <a:rPr lang="hu-HU" dirty="0"/>
              <a:t>ől</a:t>
            </a:r>
          </a:p>
          <a:p>
            <a:pPr lvl="1"/>
            <a:r>
              <a:rPr lang="hu-HU" dirty="0"/>
              <a:t>ne azonnal, csak ha már minden move lement</a:t>
            </a:r>
          </a:p>
          <a:p>
            <a:r>
              <a:rPr lang="hu-HU" dirty="0"/>
              <a:t>legyen egy játékobjektum, aki ha pl. a világ jobb oldalára téved (x</a:t>
            </a:r>
            <a:r>
              <a:rPr lang="en-US" dirty="0"/>
              <a:t>&gt;0</a:t>
            </a:r>
            <a:r>
              <a:rPr lang="hu-HU"/>
              <a:t>), </a:t>
            </a:r>
            <a:r>
              <a:rPr lang="hu-HU" dirty="0"/>
              <a:t>megsemmisül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759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Bónusz feladat:</a:t>
            </a:r>
            <a:br>
              <a:rPr lang="hu-HU" dirty="0"/>
            </a:br>
            <a:r>
              <a:rPr lang="hu-HU" dirty="0"/>
              <a:t>scrollozó háttérkép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1db háttérobjektum</a:t>
            </a:r>
          </a:p>
          <a:p>
            <a:r>
              <a:rPr lang="hu-HU" dirty="0"/>
              <a:t>geometria: teljes képernyős téglalap</a:t>
            </a:r>
          </a:p>
          <a:p>
            <a:r>
              <a:rPr lang="hu-HU" dirty="0"/>
              <a:t>sima textúrázó FS</a:t>
            </a:r>
          </a:p>
          <a:p>
            <a:pPr lvl="1"/>
            <a:r>
              <a:rPr lang="hu-HU" dirty="0"/>
              <a:t>textúra: bármilyen kép (legyen 2-hatvány x 2-hatvány)</a:t>
            </a:r>
          </a:p>
          <a:p>
            <a:r>
              <a:rPr lang="hu-HU" dirty="0"/>
              <a:t>speciális VS</a:t>
            </a:r>
          </a:p>
          <a:p>
            <a:pPr lvl="1"/>
            <a:r>
              <a:rPr lang="hu-HU" dirty="0"/>
              <a:t>pozíciót nem bántja</a:t>
            </a:r>
          </a:p>
          <a:p>
            <a:pPr lvl="1"/>
            <a:r>
              <a:rPr lang="hu-HU" dirty="0"/>
              <a:t>de számolja a világkoordinátát a képernyőkoordinátából</a:t>
            </a:r>
          </a:p>
          <a:p>
            <a:pPr lvl="1"/>
            <a:r>
              <a:rPr lang="hu-HU" dirty="0"/>
              <a:t>ehhez a kamera view matrixának inverzét uniformban megkapja</a:t>
            </a:r>
          </a:p>
          <a:p>
            <a:pPr lvl="1"/>
            <a:r>
              <a:rPr lang="hu-HU" dirty="0"/>
              <a:t>ezzel szorozza a 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vertexPosition</a:t>
            </a:r>
            <a:r>
              <a:rPr lang="hu-HU" dirty="0"/>
              <a:t>-t</a:t>
            </a:r>
          </a:p>
          <a:p>
            <a:pPr lvl="1"/>
            <a:r>
              <a:rPr lang="hu-HU" dirty="0"/>
              <a:t>a kapott világkoordináta (*</a:t>
            </a:r>
            <a:r>
              <a:rPr lang="hu-HU" dirty="0" err="1"/>
              <a:t>freki</a:t>
            </a:r>
            <a:r>
              <a:rPr lang="hu-HU" dirty="0"/>
              <a:t>) lesz a </a:t>
            </a:r>
            <a:r>
              <a:rPr lang="hu-HU" dirty="0" err="1"/>
              <a:t>textúrakoordináta</a:t>
            </a:r>
            <a:endParaRPr lang="en-US" dirty="0"/>
          </a:p>
        </p:txBody>
      </p:sp>
      <p:sp>
        <p:nvSpPr>
          <p:cNvPr id="4" name="5-Point Star 3"/>
          <p:cNvSpPr/>
          <p:nvPr/>
        </p:nvSpPr>
        <p:spPr>
          <a:xfrm rot="2420425">
            <a:off x="7148286" y="106250"/>
            <a:ext cx="1843314" cy="184331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Whipsmart" panose="020B0502030203050204" pitchFamily="34" charset="0"/>
              </a:rPr>
              <a:t>iMSc</a:t>
            </a:r>
            <a:endParaRPr lang="en-US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906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Material</a:t>
            </a:r>
            <a:r>
              <a:rPr lang="hu-HU" dirty="0"/>
              <a:t> osztály</a:t>
            </a:r>
            <a:r>
              <a:rPr lang="en-US" dirty="0"/>
              <a:t>: </a:t>
            </a:r>
            <a:r>
              <a:rPr lang="hu-HU" dirty="0"/>
              <a:t>visszavetített változók létrehozása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vision.gears.webglmath.UniformProvider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hu-HU" sz="2000" dirty="0">
              <a:solidFill>
                <a:srgbClr val="C7004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Material(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Program)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 err="1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UniformProvider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"material"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addComponentsAndGatherUniforms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(program)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51400" y="3905250"/>
            <a:ext cx="397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minden, a programban használt uniformra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810250" y="4274582"/>
            <a:ext cx="1060450" cy="2143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46300" y="5098739"/>
            <a:ext cx="5503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megfelelő típusú változó létrehozása és </a:t>
            </a:r>
            <a:r>
              <a:rPr lang="en-US" dirty="0" err="1">
                <a:solidFill>
                  <a:srgbClr val="FF0000"/>
                </a:solidFill>
                <a:latin typeface="Whipsmart" panose="020B0502030203050204" pitchFamily="34" charset="0"/>
              </a:rPr>
              <a:t>berak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ása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ide:</a:t>
            </a:r>
          </a:p>
          <a:p>
            <a:r>
              <a:rPr lang="hu-HU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UniformProvider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::uniforms : Array&lt;Uniform&gt;</a:t>
            </a:r>
            <a:endParaRPr lang="hu-HU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 flipV="1">
            <a:off x="1155700" y="4809968"/>
            <a:ext cx="990600" cy="6119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545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Pillantsuk be a </a:t>
            </a:r>
            <a:r>
              <a:rPr lang="hu-HU" sz="3600" dirty="0" err="1">
                <a:latin typeface="Consolas" panose="020B0609020204030204" pitchFamily="49" charset="0"/>
              </a:rPr>
              <a:t>gatherUniforms</a:t>
            </a:r>
            <a:r>
              <a:rPr lang="hu-HU" dirty="0" err="1"/>
              <a:t>-ba</a:t>
            </a:r>
            <a:r>
              <a:rPr lang="hu-HU" dirty="0"/>
              <a:t> </a:t>
            </a:r>
            <a:r>
              <a:rPr lang="en-US" dirty="0"/>
              <a:t>[</a:t>
            </a:r>
            <a:r>
              <a:rPr lang="hu-HU" dirty="0"/>
              <a:t>részlet</a:t>
            </a:r>
            <a:r>
              <a:rPr lang="en-US" dirty="0"/>
              <a:t>]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690689"/>
            <a:ext cx="9144000" cy="5167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000" b="1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hu-HU" sz="2000" b="1" dirty="0" err="1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ProgramReflection-ben</a:t>
            </a:r>
            <a:r>
              <a:rPr lang="hu-HU" sz="2000" b="1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hu-HU" sz="2000" dirty="0">
              <a:solidFill>
                <a:srgbClr val="C7004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hu-HU" sz="2000" dirty="0">
              <a:solidFill>
                <a:srgbClr val="C7004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hu-HU" sz="2000" dirty="0">
              <a:solidFill>
                <a:srgbClr val="C7004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override fun </a:t>
            </a:r>
            <a:r>
              <a:rPr lang="en-US" sz="2000" dirty="0" err="1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gatherUniforms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UniformProvider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glslStructNames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uniformDescriptors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?: continue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   for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uniformDesc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reflectionVariable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ProgramReflection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uniformDesc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uniformDesc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[uniformDesc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name]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reflectionVariable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1012" y="2297963"/>
            <a:ext cx="2826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a célobjektum felelősségébe</a:t>
            </a:r>
          </a:p>
          <a:p>
            <a:pPr algn="ctr"/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tartozó uniformokra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944220" y="2944295"/>
            <a:ext cx="433218" cy="5589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219834" y="4075590"/>
            <a:ext cx="27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nyerjük ki a uniform leírását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 flipV="1">
            <a:off x="5247896" y="4095324"/>
            <a:ext cx="971938" cy="1649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07479" y="4401182"/>
            <a:ext cx="3736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hozzunk létre illeszkedő típusú változót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>
            <a:off x="4101037" y="4585848"/>
            <a:ext cx="1306442" cy="1582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86206" y="5542702"/>
            <a:ext cx="3429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adjuk hozzá a változót a célobjektumhoz, azonos névvel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 flipV="1">
            <a:off x="4229100" y="5435137"/>
            <a:ext cx="857106" cy="4307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436752" y="1099232"/>
            <a:ext cx="4488180" cy="1953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b="1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hu-HU" sz="1600" b="1" dirty="0" err="1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UniformProvider-ben</a:t>
            </a:r>
            <a:r>
              <a:rPr lang="hu-HU" sz="1600" b="1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hu-HU" sz="1600" b="1" dirty="0">
              <a:solidFill>
                <a:srgbClr val="00B05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override fun </a:t>
            </a:r>
            <a:r>
              <a:rPr lang="en-US" sz="1600" dirty="0" err="1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gatherUniforms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hu-HU" sz="16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i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UniformProvider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16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16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gatherUniforms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(target)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hu-HU" sz="16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Cloud 20"/>
          <p:cNvSpPr/>
          <p:nvPr/>
        </p:nvSpPr>
        <p:spPr>
          <a:xfrm>
            <a:off x="3043631" y="960788"/>
            <a:ext cx="1528369" cy="827677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00B0F0"/>
                </a:solidFill>
              </a:rPr>
              <a:t>létező kód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806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shaderben nem használt uniformok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kioptimalizálva</a:t>
            </a:r>
          </a:p>
          <a:p>
            <a:r>
              <a:rPr lang="hu-HU" dirty="0"/>
              <a:t>nincs visszavetítve</a:t>
            </a:r>
          </a:p>
          <a:p>
            <a:r>
              <a:rPr lang="hu-HU" dirty="0"/>
              <a:t>nincs hozzá változó a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Materia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hu-HU" dirty="0" err="1"/>
              <a:t>ban</a:t>
            </a:r>
            <a:endParaRPr lang="hu-HU" dirty="0"/>
          </a:p>
          <a:p>
            <a:r>
              <a:rPr lang="hu-HU" dirty="0"/>
              <a:t>tehát lehet 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  <a:p>
            <a:pPr lvl="1"/>
            <a:r>
              <a:rPr lang="hu-HU" dirty="0"/>
              <a:t>ilyenkor figyelmeztetés íródik ki</a:t>
            </a:r>
          </a:p>
          <a:p>
            <a:pPr lvl="1"/>
            <a:r>
              <a:rPr lang="hu-HU" dirty="0"/>
              <a:t>nem szeretnénk hibát kapni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002966" y="0"/>
            <a:ext cx="2141034" cy="1092820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B0F0"/>
                </a:solidFill>
              </a:rPr>
              <a:t>csak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hu-HU" dirty="0">
                <a:solidFill>
                  <a:srgbClr val="00B0F0"/>
                </a:solidFill>
              </a:rPr>
              <a:t>magyarázat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6974" y="4614038"/>
            <a:ext cx="5873108" cy="185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material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Material(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solidProgram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material[</a:t>
            </a:r>
            <a:r>
              <a:rPr lang="en-US" sz="16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 err="1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solidColor</a:t>
            </a:r>
            <a:r>
              <a:rPr lang="en-US" sz="16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?.</a:t>
            </a:r>
            <a:r>
              <a:rPr lang="en-US" sz="1600" dirty="0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material[</a:t>
            </a:r>
            <a:r>
              <a:rPr lang="en-US" sz="16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 err="1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noSuchProp</a:t>
            </a:r>
            <a:r>
              <a:rPr lang="en-US" sz="16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?.</a:t>
            </a:r>
            <a:r>
              <a:rPr lang="en-US" sz="1600" dirty="0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  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Cloud 13"/>
          <p:cNvSpPr/>
          <p:nvPr/>
        </p:nvSpPr>
        <p:spPr>
          <a:xfrm>
            <a:off x="5444346" y="3450973"/>
            <a:ext cx="2628714" cy="1713276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00B0F0"/>
                </a:solidFill>
              </a:rPr>
              <a:t>példa a visszavetített uniform elérésére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44346" y="5825035"/>
            <a:ext cx="3429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Elvis operátor, hogy null esetén ne legyen hiba, semmi se történjen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 flipV="1">
            <a:off x="3505200" y="5825035"/>
            <a:ext cx="1939146" cy="3231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844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Pillantsunk be a 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ProgramReflection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::draw</a:t>
            </a:r>
            <a:r>
              <a:rPr lang="hu-HU" dirty="0" err="1"/>
              <a:t>-b</a:t>
            </a:r>
            <a:r>
              <a:rPr lang="en-US" dirty="0"/>
              <a:t>a</a:t>
            </a:r>
            <a:br>
              <a:rPr lang="en-US" dirty="0"/>
            </a:br>
            <a:r>
              <a:rPr lang="en-US" dirty="0"/>
              <a:t>[</a:t>
            </a:r>
            <a:r>
              <a:rPr lang="hu-HU" dirty="0"/>
              <a:t>részlet</a:t>
            </a:r>
            <a:r>
              <a:rPr lang="en-US" dirty="0"/>
              <a:t>]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override fun </a:t>
            </a:r>
            <a:r>
              <a:rPr lang="en-US" sz="1600" dirty="0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vararg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uniformProviders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UniformProvider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6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useProgram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glProgram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(provider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uniformProviders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hu-HU" sz="16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r>
              <a:rPr lang="en-US" sz="16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glslStructNames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uniformDescriptors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?: continue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uniformDesc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provider[uniformDesc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name]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!!.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commit(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hu-HU" sz="16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uniformDesc</a:t>
            </a:r>
            <a:r>
              <a:rPr lang="en-US" sz="16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41185" y="2824618"/>
            <a:ext cx="3760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minden,</a:t>
            </a:r>
            <a:r>
              <a:rPr lang="en-US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Whipsmart" panose="020B0502030203050204" pitchFamily="34" charset="0"/>
              </a:rPr>
              <a:t>uniformokat</a:t>
            </a:r>
            <a:r>
              <a:rPr lang="en-US" dirty="0">
                <a:solidFill>
                  <a:srgbClr val="FF0000"/>
                </a:solidFill>
                <a:latin typeface="Whipsmart" panose="020B0502030203050204" pitchFamily="34" charset="0"/>
              </a:rPr>
              <a:t> ad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ó komponensre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>
            <a:off x="3314700" y="3009284"/>
            <a:ext cx="1226485" cy="844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210372" y="4025283"/>
            <a:ext cx="281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nyerjük ki a uniformok leírását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 flipV="1">
            <a:off x="5402580" y="4137661"/>
            <a:ext cx="807792" cy="722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85360" y="4930736"/>
            <a:ext cx="3429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töltsük fel az adatot a uniformba</a:t>
            </a:r>
          </a:p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az azonos nevű változóból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 flipV="1">
            <a:off x="3794760" y="4674296"/>
            <a:ext cx="990600" cy="5796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loud 18"/>
          <p:cNvSpPr/>
          <p:nvPr/>
        </p:nvSpPr>
        <p:spPr>
          <a:xfrm>
            <a:off x="6050280" y="1243347"/>
            <a:ext cx="2971800" cy="1524000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00B0F0"/>
                </a:solidFill>
              </a:rPr>
              <a:t>létező kód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49778" y="3303982"/>
            <a:ext cx="4071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az ő felelősségi körébe tartozó uniformokra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>
            <a:off x="3623294" y="3488648"/>
            <a:ext cx="1226484" cy="844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542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Hogyan</a:t>
            </a:r>
            <a:r>
              <a:rPr lang="en-US" dirty="0"/>
              <a:t> </a:t>
            </a:r>
            <a:r>
              <a:rPr lang="en-US" dirty="0" err="1"/>
              <a:t>haszn</a:t>
            </a:r>
            <a:r>
              <a:rPr lang="hu-HU" dirty="0"/>
              <a:t>áljuk az anyagrendszert?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solidFill>
                  <a:srgbClr val="00B050"/>
                </a:solidFill>
              </a:rPr>
              <a:t>//</a:t>
            </a:r>
            <a:r>
              <a:rPr lang="hu-HU" i="1" dirty="0" err="1">
                <a:solidFill>
                  <a:srgbClr val="00B050"/>
                </a:solidFill>
              </a:rPr>
              <a:t>in</a:t>
            </a:r>
            <a:r>
              <a:rPr lang="hu-HU" i="1" dirty="0">
                <a:solidFill>
                  <a:srgbClr val="00B050"/>
                </a:solidFill>
              </a:rPr>
              <a:t> </a:t>
            </a:r>
            <a:r>
              <a:rPr lang="hu-HU" i="1" dirty="0" err="1">
                <a:solidFill>
                  <a:srgbClr val="00B050"/>
                </a:solidFill>
              </a:rPr>
              <a:t>Scene</a:t>
            </a:r>
            <a:r>
              <a:rPr lang="hu-HU" i="1" dirty="0">
                <a:solidFill>
                  <a:srgbClr val="00B050"/>
                </a:solidFill>
              </a:rPr>
              <a:t> </a:t>
            </a:r>
            <a:r>
              <a:rPr lang="hu-HU" i="1" dirty="0" err="1">
                <a:solidFill>
                  <a:srgbClr val="00B050"/>
                </a:solidFill>
              </a:rPr>
              <a:t>constructor</a:t>
            </a:r>
            <a:r>
              <a:rPr lang="en-US" i="1" dirty="0">
                <a:solidFill>
                  <a:srgbClr val="00B050"/>
                </a:solidFill>
              </a:rPr>
              <a:t>:</a:t>
            </a:r>
          </a:p>
          <a:p>
            <a:r>
              <a:rPr lang="hu-HU" dirty="0" err="1"/>
              <a:t>val</a:t>
            </a:r>
            <a:r>
              <a:rPr lang="hu-HU" dirty="0"/>
              <a:t> </a:t>
            </a:r>
            <a:r>
              <a:rPr lang="en-US" dirty="0"/>
              <a:t>material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/>
              <a:t> Material(</a:t>
            </a:r>
            <a:r>
              <a:rPr lang="en-US" dirty="0" err="1"/>
              <a:t>texturedProgram</a:t>
            </a:r>
            <a:r>
              <a:rPr lang="en-US" dirty="0"/>
              <a:t>)</a:t>
            </a:r>
          </a:p>
          <a:p>
            <a:r>
              <a:rPr lang="en-US" dirty="0" err="1"/>
              <a:t>init</a:t>
            </a:r>
            <a:r>
              <a:rPr lang="en-US" dirty="0"/>
              <a:t>{</a:t>
            </a:r>
          </a:p>
          <a:p>
            <a:r>
              <a:rPr lang="en-US" dirty="0"/>
              <a:t>  material["</a:t>
            </a:r>
            <a:r>
              <a:rPr lang="en-US" dirty="0" err="1"/>
              <a:t>colorTexture</a:t>
            </a:r>
            <a:r>
              <a:rPr lang="en-US" dirty="0"/>
              <a:t>"]?.set(</a:t>
            </a:r>
            <a:endParaRPr lang="hu-HU" dirty="0">
              <a:solidFill>
                <a:srgbClr val="C7004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    Texture2D(</a:t>
            </a:r>
            <a:r>
              <a:rPr lang="en-US" dirty="0" err="1"/>
              <a:t>gl</a:t>
            </a:r>
            <a:r>
              <a:rPr lang="en-US" dirty="0"/>
              <a:t>, "media/asteroid.png"))</a:t>
            </a:r>
          </a:p>
          <a:p>
            <a:r>
              <a:rPr lang="en-US" dirty="0"/>
              <a:t>  material["</a:t>
            </a:r>
            <a:r>
              <a:rPr lang="en-US" dirty="0" err="1"/>
              <a:t>texOffset</a:t>
            </a:r>
            <a:r>
              <a:rPr lang="en-US" dirty="0"/>
              <a:t>"]?</a:t>
            </a:r>
            <a:r>
              <a:rPr lang="hu-HU" dirty="0"/>
              <a:t>.</a:t>
            </a:r>
            <a:r>
              <a:rPr lang="en-US" dirty="0"/>
              <a:t>set(0.1, 0.4)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i="1" dirty="0">
                <a:solidFill>
                  <a:srgbClr val="00B050"/>
                </a:solidFill>
              </a:rPr>
              <a:t>//in Scene::update: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egyelőre marad: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use program,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gl.uniform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az anyagon kívüli unformokra (pl. modelMatrix)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/>
              <a:t>material.draw</a:t>
            </a:r>
            <a:r>
              <a:rPr lang="en-US" dirty="0"/>
              <a:t>()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/>
              <a:t>quadGeometry.draw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62500" y="2593071"/>
            <a:ext cx="306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sampler2D </a:t>
            </a:r>
            <a:r>
              <a:rPr lang="en-US" dirty="0">
                <a:solidFill>
                  <a:srgbClr val="FF0000"/>
                </a:solidFill>
                <a:latin typeface="Whipsmart" panose="020B0502030203050204" pitchFamily="34" charset="0"/>
              </a:rPr>
              <a:t>uniform a </a:t>
            </a:r>
            <a:r>
              <a:rPr lang="en-US" dirty="0" err="1">
                <a:solidFill>
                  <a:srgbClr val="FF0000"/>
                </a:solidFill>
                <a:latin typeface="Whipsmart" panose="020B0502030203050204" pitchFamily="34" charset="0"/>
              </a:rPr>
              <a:t>shaderb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ől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>
            <a:off x="4283332" y="2777737"/>
            <a:ext cx="879168" cy="2565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90043" y="4252815"/>
            <a:ext cx="252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vec2 </a:t>
            </a:r>
            <a:r>
              <a:rPr lang="en-US" dirty="0">
                <a:solidFill>
                  <a:srgbClr val="FF0000"/>
                </a:solidFill>
                <a:latin typeface="Whipsmart" panose="020B0502030203050204" pitchFamily="34" charset="0"/>
              </a:rPr>
              <a:t>uniform a </a:t>
            </a:r>
            <a:r>
              <a:rPr lang="en-US" dirty="0" err="1">
                <a:solidFill>
                  <a:srgbClr val="FF0000"/>
                </a:solidFill>
                <a:latin typeface="Whipsmart" panose="020B0502030203050204" pitchFamily="34" charset="0"/>
              </a:rPr>
              <a:t>shaderb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ől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 flipV="1">
            <a:off x="3222171" y="4117881"/>
            <a:ext cx="967872" cy="319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52568" y="5980837"/>
            <a:ext cx="2525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semmi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uniformLocation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,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semmi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uniform2fv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 flipV="1">
            <a:off x="2833008" y="5992587"/>
            <a:ext cx="2619560" cy="3114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loud 10"/>
          <p:cNvSpPr/>
          <p:nvPr/>
        </p:nvSpPr>
        <p:spPr>
          <a:xfrm>
            <a:off x="6674559" y="3498863"/>
            <a:ext cx="2141034" cy="1092820"/>
          </a:xfrm>
          <a:prstGeom prst="clou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csak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hu-HU" dirty="0">
                <a:solidFill>
                  <a:srgbClr val="FF0000"/>
                </a:solidFill>
              </a:rPr>
              <a:t>példa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356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hu-HU" dirty="0"/>
              <a:t>e</a:t>
            </a:r>
            <a:r>
              <a:rPr lang="en-US" dirty="0" err="1"/>
              <a:t>ladat</a:t>
            </a:r>
            <a:r>
              <a:rPr lang="en-US" dirty="0"/>
              <a:t>: </a:t>
            </a:r>
            <a:r>
              <a:rPr lang="en-US" dirty="0" err="1"/>
              <a:t>haszn</a:t>
            </a:r>
            <a:r>
              <a:rPr lang="hu-HU" dirty="0"/>
              <a:t>álja a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Material</a:t>
            </a:r>
            <a:r>
              <a:rPr lang="hu-HU" dirty="0" err="1"/>
              <a:t>-t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legyen két különböző anyag</a:t>
            </a:r>
            <a:endParaRPr lang="en-US" dirty="0"/>
          </a:p>
          <a:p>
            <a:pPr lvl="1"/>
            <a:r>
              <a:rPr lang="hu-HU" dirty="0" err="1"/>
              <a:t>pl</a:t>
            </a:r>
            <a:r>
              <a:rPr lang="en-US" dirty="0"/>
              <a:t>.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asteroidMaterial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landerMaterial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u-HU" dirty="0"/>
              <a:t>ugyanazzal a programmal</a:t>
            </a:r>
            <a:endParaRPr lang="en-US" dirty="0"/>
          </a:p>
          <a:p>
            <a:r>
              <a:rPr lang="hu-HU" dirty="0"/>
              <a:t>de eltérő uniform értékekkel</a:t>
            </a:r>
            <a:endParaRPr lang="en-US" dirty="0"/>
          </a:p>
          <a:p>
            <a:pPr lvl="1"/>
            <a:r>
              <a:rPr lang="hu-HU" dirty="0" err="1"/>
              <a:t>pl</a:t>
            </a:r>
            <a:r>
              <a:rPr lang="en-US" dirty="0"/>
              <a:t>.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solidColor</a:t>
            </a:r>
            <a:r>
              <a:rPr lang="hu-HU" dirty="0"/>
              <a:t>, 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colorTexture</a:t>
            </a:r>
            <a:endParaRPr lang="en-US" dirty="0"/>
          </a:p>
          <a:p>
            <a:endParaRPr lang="en-US" dirty="0"/>
          </a:p>
          <a:p>
            <a:r>
              <a:rPr lang="hu-HU" dirty="0"/>
              <a:t>rajzolja ugyanazt a geometriát kétszer, de különböző anyaggal, és különböző</a:t>
            </a:r>
            <a:r>
              <a:rPr lang="en-US" dirty="0"/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modelMatrix</a:t>
            </a:r>
            <a:r>
              <a:rPr lang="en-US" sz="2700" dirty="0"/>
              <a:t> </a:t>
            </a:r>
            <a:r>
              <a:rPr lang="hu-HU" dirty="0"/>
              <a:t>beállítással </a:t>
            </a:r>
            <a:r>
              <a:rPr lang="en-US" dirty="0"/>
              <a:t>(</a:t>
            </a:r>
            <a:r>
              <a:rPr lang="hu-HU" dirty="0"/>
              <a:t>amit egyelőre állítsunk a korábbi módon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33716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Mesh</a:t>
            </a:r>
            <a:r>
              <a:rPr lang="hu-HU" dirty="0"/>
              <a:t> osztály </a:t>
            </a:r>
            <a:br>
              <a:rPr lang="en-US" dirty="0"/>
            </a:br>
            <a:r>
              <a:rPr lang="hu-HU" dirty="0"/>
              <a:t>(</a:t>
            </a:r>
            <a:r>
              <a:rPr lang="hu-HU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Mesh</a:t>
            </a:r>
            <a:r>
              <a:rPr lang="hu-HU" dirty="0"/>
              <a:t> </a:t>
            </a:r>
            <a:r>
              <a:rPr lang="en-US" dirty="0"/>
              <a:t>= 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Geometry</a:t>
            </a:r>
            <a:r>
              <a:rPr lang="en-US" dirty="0"/>
              <a:t> &amp; 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Material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vision.gears.webglmath.UniformProvider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vision.gears.webglmath.Geometry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hu-HU" dirty="0">
              <a:solidFill>
                <a:srgbClr val="C7004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Mesh(</a:t>
            </a:r>
            <a:r>
              <a:rPr lang="en-US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material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Material, </a:t>
            </a:r>
            <a:r>
              <a:rPr lang="en-US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geometry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Geometry)</a:t>
            </a:r>
            <a:endParaRPr lang="hu-HU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i="1" dirty="0" err="1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UniformProvider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"mesh"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hu-HU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hu-H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addComponentsAndGatherUniforms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hu-HU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material, geometry)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88414" y="3831750"/>
            <a:ext cx="2705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per-mesh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uniform nem tipikus, de elképzelhető</a:t>
            </a:r>
          </a:p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mindenesetre lehetséges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 flipV="1">
            <a:off x="5316476" y="3851484"/>
            <a:ext cx="971938" cy="4419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549274" y="5837876"/>
            <a:ext cx="27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gyerek-komponensek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 flipV="1">
            <a:off x="4953000" y="5765279"/>
            <a:ext cx="596274" cy="2572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3451860" y="5765279"/>
            <a:ext cx="2097414" cy="2572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994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8798</TotalTime>
  <Words>1721</Words>
  <Application>Microsoft Office PowerPoint</Application>
  <PresentationFormat>On-screen Show (4:3)</PresentationFormat>
  <Paragraphs>307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Consolas</vt:lpstr>
      <vt:lpstr>Whipsmart</vt:lpstr>
      <vt:lpstr>Calibri</vt:lpstr>
      <vt:lpstr>Arial</vt:lpstr>
      <vt:lpstr>Office Theme</vt:lpstr>
      <vt:lpstr>Material, Mesh,  GameObject</vt:lpstr>
      <vt:lpstr>Komponensrendszer</vt:lpstr>
      <vt:lpstr>Material osztály: visszavetített változók létrehozása</vt:lpstr>
      <vt:lpstr>Pillantsuk be a gatherUniforms-ba [részlet]</vt:lpstr>
      <vt:lpstr>A shaderben nem használt uniformok </vt:lpstr>
      <vt:lpstr>Pillantsunk be a ProgramReflection::draw-ba [részlet]</vt:lpstr>
      <vt:lpstr>Hogyan használjuk az anyagrendszert?</vt:lpstr>
      <vt:lpstr>Feladat: használja a Material-t</vt:lpstr>
      <vt:lpstr>Mesh osztály  (Mesh = Geometry &amp; Material)</vt:lpstr>
      <vt:lpstr>Feladat: használja a Mesh-t</vt:lpstr>
      <vt:lpstr>GameObject osztály</vt:lpstr>
      <vt:lpstr>GameObject::modelMatrix</vt:lpstr>
      <vt:lpstr>GameObject::update</vt:lpstr>
      <vt:lpstr>Feladat: használja a GameObject-et</vt:lpstr>
      <vt:lpstr>Animáció</vt:lpstr>
      <vt:lpstr>GameObject::move</vt:lpstr>
      <vt:lpstr>Scene</vt:lpstr>
      <vt:lpstr>Feladat</vt:lpstr>
      <vt:lpstr>OrthoCamera</vt:lpstr>
      <vt:lpstr>OrthoCamera:: updateViewProjMatrix</vt:lpstr>
      <vt:lpstr>Használja a kamerát!</vt:lpstr>
      <vt:lpstr>Feladat</vt:lpstr>
      <vt:lpstr>Bónusz feladat: eltűnő objektumok</vt:lpstr>
      <vt:lpstr>Bónusz feladat: scrollozó háttérkép</vt:lpstr>
    </vt:vector>
  </TitlesOfParts>
  <Company>Budapest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</dc:title>
  <dc:creator>László Szécsi</dc:creator>
  <cp:lastModifiedBy>László Szécsi</cp:lastModifiedBy>
  <cp:revision>163</cp:revision>
  <dcterms:created xsi:type="dcterms:W3CDTF">2017-01-23T15:49:11Z</dcterms:created>
  <dcterms:modified xsi:type="dcterms:W3CDTF">2021-02-23T14:47:51Z</dcterms:modified>
</cp:coreProperties>
</file>