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4"/>
  </p:notesMasterIdLst>
  <p:sldIdLst>
    <p:sldId id="256" r:id="rId2"/>
    <p:sldId id="586" r:id="rId3"/>
    <p:sldId id="587" r:id="rId4"/>
    <p:sldId id="588" r:id="rId5"/>
    <p:sldId id="582" r:id="rId6"/>
    <p:sldId id="304" r:id="rId7"/>
    <p:sldId id="354" r:id="rId8"/>
    <p:sldId id="335" r:id="rId9"/>
    <p:sldId id="356" r:id="rId10"/>
    <p:sldId id="357" r:id="rId11"/>
    <p:sldId id="590" r:id="rId12"/>
    <p:sldId id="58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FF"/>
    <a:srgbClr val="A1FFA1"/>
    <a:srgbClr val="FF0909"/>
    <a:srgbClr val="0D0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53498-0D27-4BA1-B64E-F3F0DF81F6FC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EACB1-31E9-4803-B2A0-303E5209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4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1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4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63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6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224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6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305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BDB-207A-4240-9DD0-70E5211C08C1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E957-AB07-4C36-9BA5-00DC8AA70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4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43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gysoros cím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26" name="Szövegdoboz 25"/>
          <p:cNvSpPr txBox="1"/>
          <p:nvPr userDrawn="1"/>
        </p:nvSpPr>
        <p:spPr>
          <a:xfrm>
            <a:off x="1" y="6453336"/>
            <a:ext cx="6156175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algn="l" defTabSz="914400" rtl="0" eaLnBrk="1" latinLnBrk="0" hangingPunct="1">
              <a:spcBef>
                <a:spcPct val="0"/>
              </a:spcBef>
              <a:buNone/>
            </a:pPr>
            <a:r>
              <a:rPr lang="hu-HU" sz="2400" kern="1200" dirty="0" err="1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GrafGeo</a:t>
            </a:r>
            <a:r>
              <a:rPr lang="hu-HU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 </a:t>
            </a:r>
            <a:r>
              <a:rPr lang="en-US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VII</a:t>
            </a:r>
          </a:p>
        </p:txBody>
      </p:sp>
      <p:grpSp>
        <p:nvGrpSpPr>
          <p:cNvPr id="27" name="Csoportba foglalás 10"/>
          <p:cNvGrpSpPr/>
          <p:nvPr userDrawn="1"/>
        </p:nvGrpSpPr>
        <p:grpSpPr>
          <a:xfrm>
            <a:off x="8388424" y="6400306"/>
            <a:ext cx="650658" cy="629094"/>
            <a:chOff x="6229201" y="459440"/>
            <a:chExt cx="1730778" cy="1673416"/>
          </a:xfrm>
          <a:solidFill>
            <a:schemeClr val="accent1">
              <a:lumMod val="75000"/>
            </a:schemeClr>
          </a:solidFill>
        </p:grpSpPr>
        <p:sp>
          <p:nvSpPr>
            <p:cNvPr id="28" name="Kör 27"/>
            <p:cNvSpPr/>
            <p:nvPr/>
          </p:nvSpPr>
          <p:spPr>
            <a:xfrm>
              <a:off x="6300192" y="764704"/>
              <a:ext cx="1440160" cy="1368152"/>
            </a:xfrm>
            <a:prstGeom prst="pie">
              <a:avLst>
                <a:gd name="adj1" fmla="val 10796073"/>
                <a:gd name="adj2" fmla="val 215917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Ellipszis 28"/>
            <p:cNvSpPr/>
            <p:nvPr/>
          </p:nvSpPr>
          <p:spPr>
            <a:xfrm>
              <a:off x="6516216" y="105273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Ellipszis 29"/>
            <p:cNvSpPr/>
            <p:nvPr/>
          </p:nvSpPr>
          <p:spPr>
            <a:xfrm>
              <a:off x="6229201" y="1304257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Ellipszis 30"/>
            <p:cNvSpPr/>
            <p:nvPr/>
          </p:nvSpPr>
          <p:spPr>
            <a:xfrm>
              <a:off x="7668344" y="1302891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Villám 31"/>
            <p:cNvSpPr/>
            <p:nvPr/>
          </p:nvSpPr>
          <p:spPr>
            <a:xfrm rot="15366093">
              <a:off x="7086446" y="576841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Villám 32"/>
            <p:cNvSpPr/>
            <p:nvPr/>
          </p:nvSpPr>
          <p:spPr>
            <a:xfrm rot="15948394">
              <a:off x="7231703" y="736384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Villám 33"/>
            <p:cNvSpPr/>
            <p:nvPr/>
          </p:nvSpPr>
          <p:spPr>
            <a:xfrm rot="16928035">
              <a:off x="7347911" y="881641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Villám 34"/>
            <p:cNvSpPr/>
            <p:nvPr/>
          </p:nvSpPr>
          <p:spPr>
            <a:xfrm rot="13427125">
              <a:off x="6695044" y="484405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Villám 35"/>
            <p:cNvSpPr/>
            <p:nvPr/>
          </p:nvSpPr>
          <p:spPr>
            <a:xfrm rot="14722392">
              <a:off x="6883654" y="495444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Villám 36"/>
            <p:cNvSpPr/>
            <p:nvPr/>
          </p:nvSpPr>
          <p:spPr>
            <a:xfrm rot="12118189">
              <a:off x="6490894" y="495246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Szövegdoboz 37"/>
          <p:cNvSpPr txBox="1"/>
          <p:nvPr userDrawn="1"/>
        </p:nvSpPr>
        <p:spPr>
          <a:xfrm>
            <a:off x="6084168" y="6453336"/>
            <a:ext cx="2304256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algn="ctr" defTabSz="914400" rtl="0" eaLnBrk="1" latinLnBrk="0" hangingPunct="1">
              <a:spcBef>
                <a:spcPct val="0"/>
              </a:spcBef>
              <a:buNone/>
            </a:pPr>
            <a:r>
              <a:rPr lang="hu-HU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BME</a:t>
            </a:r>
            <a:r>
              <a:rPr lang="hu-HU" sz="2400" kern="1200" baseline="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 IIT CG </a:t>
            </a:r>
            <a:endParaRPr lang="en-US" sz="2400" kern="1200" dirty="0">
              <a:solidFill>
                <a:schemeClr val="accent1">
                  <a:lumMod val="75000"/>
                </a:schemeClr>
              </a:solidFill>
              <a:latin typeface="Xolonium" pitchFamily="50" charset="0"/>
              <a:ea typeface="+mj-ea"/>
              <a:cs typeface="+mj-cs"/>
            </a:endParaRPr>
          </a:p>
        </p:txBody>
      </p:sp>
      <p:sp>
        <p:nvSpPr>
          <p:cNvPr id="39" name="Cím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8229600" cy="72008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>
                    <a:lumMod val="75000"/>
                  </a:schemeClr>
                </a:solidFill>
                <a:latin typeface="Xolonium" pitchFamily="50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40" name="Ív 39"/>
          <p:cNvSpPr/>
          <p:nvPr userDrawn="1"/>
        </p:nvSpPr>
        <p:spPr>
          <a:xfrm rot="10800000">
            <a:off x="323528" y="-27384"/>
            <a:ext cx="720080" cy="720081"/>
          </a:xfrm>
          <a:prstGeom prst="arc">
            <a:avLst>
              <a:gd name="adj1" fmla="val 15975139"/>
              <a:gd name="adj2" fmla="val 0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33FF"/>
              </a:solidFill>
            </a:endParaRPr>
          </a:p>
        </p:txBody>
      </p:sp>
      <p:cxnSp>
        <p:nvCxnSpPr>
          <p:cNvPr id="41" name="Egyenes összekötő 40"/>
          <p:cNvCxnSpPr/>
          <p:nvPr userDrawn="1"/>
        </p:nvCxnSpPr>
        <p:spPr>
          <a:xfrm>
            <a:off x="683568" y="692696"/>
            <a:ext cx="813690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00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ímszavak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zövegdoboz 22"/>
          <p:cNvSpPr txBox="1"/>
          <p:nvPr userDrawn="1"/>
        </p:nvSpPr>
        <p:spPr>
          <a:xfrm>
            <a:off x="1" y="6453336"/>
            <a:ext cx="6156175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algn="l" defTabSz="914400" rtl="0" eaLnBrk="1" latinLnBrk="0" hangingPunct="1">
              <a:spcBef>
                <a:spcPct val="0"/>
              </a:spcBef>
              <a:buNone/>
            </a:pPr>
            <a:r>
              <a:rPr lang="hu-HU" sz="2400" kern="1200" dirty="0" err="1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GrafGeo</a:t>
            </a:r>
            <a:r>
              <a:rPr lang="hu-HU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 </a:t>
            </a:r>
            <a:r>
              <a:rPr lang="en-US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VII</a:t>
            </a:r>
          </a:p>
        </p:txBody>
      </p:sp>
      <p:grpSp>
        <p:nvGrpSpPr>
          <p:cNvPr id="2" name="Csoportba foglalás 10"/>
          <p:cNvGrpSpPr/>
          <p:nvPr userDrawn="1"/>
        </p:nvGrpSpPr>
        <p:grpSpPr>
          <a:xfrm>
            <a:off x="8388424" y="6400306"/>
            <a:ext cx="650658" cy="629094"/>
            <a:chOff x="6229201" y="459440"/>
            <a:chExt cx="1730778" cy="1673416"/>
          </a:xfrm>
          <a:solidFill>
            <a:schemeClr val="accent1">
              <a:lumMod val="75000"/>
            </a:schemeClr>
          </a:solidFill>
        </p:grpSpPr>
        <p:sp>
          <p:nvSpPr>
            <p:cNvPr id="26" name="Kör 25"/>
            <p:cNvSpPr/>
            <p:nvPr/>
          </p:nvSpPr>
          <p:spPr>
            <a:xfrm>
              <a:off x="6300192" y="764704"/>
              <a:ext cx="1440160" cy="1368152"/>
            </a:xfrm>
            <a:prstGeom prst="pie">
              <a:avLst>
                <a:gd name="adj1" fmla="val 10796073"/>
                <a:gd name="adj2" fmla="val 215917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Ellipszis 37"/>
            <p:cNvSpPr/>
            <p:nvPr/>
          </p:nvSpPr>
          <p:spPr>
            <a:xfrm>
              <a:off x="6516216" y="105273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Ellipszis 38"/>
            <p:cNvSpPr/>
            <p:nvPr/>
          </p:nvSpPr>
          <p:spPr>
            <a:xfrm>
              <a:off x="6229201" y="1304257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Ellipszis 39"/>
            <p:cNvSpPr/>
            <p:nvPr/>
          </p:nvSpPr>
          <p:spPr>
            <a:xfrm>
              <a:off x="7668344" y="1302891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Villám 40"/>
            <p:cNvSpPr/>
            <p:nvPr/>
          </p:nvSpPr>
          <p:spPr>
            <a:xfrm rot="15366093">
              <a:off x="7086446" y="576841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Villám 41"/>
            <p:cNvSpPr/>
            <p:nvPr/>
          </p:nvSpPr>
          <p:spPr>
            <a:xfrm rot="15948394">
              <a:off x="7231703" y="736384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Villám 42"/>
            <p:cNvSpPr/>
            <p:nvPr/>
          </p:nvSpPr>
          <p:spPr>
            <a:xfrm rot="16928035">
              <a:off x="7347911" y="881641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Villám 43"/>
            <p:cNvSpPr/>
            <p:nvPr/>
          </p:nvSpPr>
          <p:spPr>
            <a:xfrm rot="13427125">
              <a:off x="6695044" y="484405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Villám 44"/>
            <p:cNvSpPr/>
            <p:nvPr/>
          </p:nvSpPr>
          <p:spPr>
            <a:xfrm rot="14722392">
              <a:off x="6883654" y="495444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Villám 45"/>
            <p:cNvSpPr/>
            <p:nvPr/>
          </p:nvSpPr>
          <p:spPr>
            <a:xfrm rot="12118189">
              <a:off x="6490894" y="495246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7" name="Szövegdoboz 46"/>
          <p:cNvSpPr txBox="1"/>
          <p:nvPr userDrawn="1"/>
        </p:nvSpPr>
        <p:spPr>
          <a:xfrm>
            <a:off x="6084168" y="6453336"/>
            <a:ext cx="2304256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algn="ctr" defTabSz="914400" rtl="0" eaLnBrk="1" latinLnBrk="0" hangingPunct="1">
              <a:spcBef>
                <a:spcPct val="0"/>
              </a:spcBef>
              <a:buNone/>
            </a:pPr>
            <a:r>
              <a:rPr lang="hu-HU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BME</a:t>
            </a:r>
            <a:r>
              <a:rPr lang="hu-HU" sz="2400" kern="1200" baseline="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 IIT CG </a:t>
            </a:r>
            <a:endParaRPr lang="en-US" sz="2400" kern="1200" dirty="0">
              <a:solidFill>
                <a:schemeClr val="accent1">
                  <a:lumMod val="75000"/>
                </a:schemeClr>
              </a:solidFill>
              <a:latin typeface="Xolonium" pitchFamily="50" charset="0"/>
              <a:ea typeface="+mj-ea"/>
              <a:cs typeface="+mj-cs"/>
            </a:endParaRPr>
          </a:p>
        </p:txBody>
      </p:sp>
      <p:sp>
        <p:nvSpPr>
          <p:cNvPr id="48" name="Cím 1"/>
          <p:cNvSpPr>
            <a:spLocks noGrp="1"/>
          </p:cNvSpPr>
          <p:nvPr>
            <p:ph type="title" hasCustomPrompt="1"/>
          </p:nvPr>
        </p:nvSpPr>
        <p:spPr>
          <a:xfrm>
            <a:off x="539552" y="-27384"/>
            <a:ext cx="8229600" cy="1296144"/>
          </a:xfr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accent1">
                    <a:lumMod val="75000"/>
                  </a:schemeClr>
                </a:solidFill>
                <a:latin typeface="Xolonium" pitchFamily="50" charset="0"/>
              </a:defRPr>
            </a:lvl1pPr>
          </a:lstStyle>
          <a:p>
            <a:r>
              <a:rPr lang="hu-HU" dirty="0"/>
              <a:t>Mintacím szerkesztése</a:t>
            </a:r>
            <a:br>
              <a:rPr lang="hu-HU" dirty="0"/>
            </a:br>
            <a:r>
              <a:rPr lang="hu-HU" dirty="0"/>
              <a:t>csak ha két soros</a:t>
            </a:r>
            <a:endParaRPr lang="en-US" dirty="0"/>
          </a:p>
        </p:txBody>
      </p:sp>
      <p:sp>
        <p:nvSpPr>
          <p:cNvPr id="49" name="Ív 48"/>
          <p:cNvSpPr/>
          <p:nvPr userDrawn="1"/>
        </p:nvSpPr>
        <p:spPr>
          <a:xfrm rot="10800000">
            <a:off x="323528" y="548680"/>
            <a:ext cx="720080" cy="720081"/>
          </a:xfrm>
          <a:prstGeom prst="arc">
            <a:avLst>
              <a:gd name="adj1" fmla="val 15805939"/>
              <a:gd name="adj2" fmla="val 0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33FF"/>
              </a:solidFill>
            </a:endParaRPr>
          </a:p>
        </p:txBody>
      </p:sp>
      <p:cxnSp>
        <p:nvCxnSpPr>
          <p:cNvPr id="50" name="Egyenes összekötő 49"/>
          <p:cNvCxnSpPr/>
          <p:nvPr userDrawn="1"/>
        </p:nvCxnSpPr>
        <p:spPr>
          <a:xfrm>
            <a:off x="683568" y="1268760"/>
            <a:ext cx="8064896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7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8229600" cy="72008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>
                    <a:lumMod val="75000"/>
                  </a:schemeClr>
                </a:solidFill>
                <a:latin typeface="Xolonium" pitchFamily="50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doboz 8"/>
          <p:cNvSpPr txBox="1"/>
          <p:nvPr userDrawn="1"/>
        </p:nvSpPr>
        <p:spPr>
          <a:xfrm>
            <a:off x="1" y="6453336"/>
            <a:ext cx="6156175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algn="l" defTabSz="914400" rtl="0" eaLnBrk="1" latinLnBrk="0" hangingPunct="1">
              <a:spcBef>
                <a:spcPct val="0"/>
              </a:spcBef>
              <a:buNone/>
            </a:pPr>
            <a:r>
              <a:rPr lang="hu-HU" sz="2400" kern="1200" dirty="0" err="1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GrafGeo</a:t>
            </a:r>
            <a:r>
              <a:rPr lang="hu-HU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 </a:t>
            </a:r>
            <a:r>
              <a:rPr lang="en-US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VII</a:t>
            </a:r>
          </a:p>
        </p:txBody>
      </p:sp>
      <p:grpSp>
        <p:nvGrpSpPr>
          <p:cNvPr id="3" name="Csoportba foglalás 10"/>
          <p:cNvGrpSpPr/>
          <p:nvPr userDrawn="1"/>
        </p:nvGrpSpPr>
        <p:grpSpPr>
          <a:xfrm>
            <a:off x="8388424" y="6400306"/>
            <a:ext cx="650658" cy="629094"/>
            <a:chOff x="6229201" y="459440"/>
            <a:chExt cx="1730778" cy="1673416"/>
          </a:xfrm>
          <a:solidFill>
            <a:schemeClr val="accent1">
              <a:lumMod val="75000"/>
            </a:schemeClr>
          </a:solidFill>
        </p:grpSpPr>
        <p:sp>
          <p:nvSpPr>
            <p:cNvPr id="14" name="Kör 13"/>
            <p:cNvSpPr/>
            <p:nvPr/>
          </p:nvSpPr>
          <p:spPr>
            <a:xfrm>
              <a:off x="6300192" y="764704"/>
              <a:ext cx="1440160" cy="1368152"/>
            </a:xfrm>
            <a:prstGeom prst="pie">
              <a:avLst>
                <a:gd name="adj1" fmla="val 10796073"/>
                <a:gd name="adj2" fmla="val 215917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Ellipszis 15"/>
            <p:cNvSpPr/>
            <p:nvPr/>
          </p:nvSpPr>
          <p:spPr>
            <a:xfrm>
              <a:off x="6516216" y="105273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Ellipszis 16"/>
            <p:cNvSpPr/>
            <p:nvPr/>
          </p:nvSpPr>
          <p:spPr>
            <a:xfrm>
              <a:off x="6229201" y="1304257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Ellipszis 17"/>
            <p:cNvSpPr/>
            <p:nvPr/>
          </p:nvSpPr>
          <p:spPr>
            <a:xfrm>
              <a:off x="7668344" y="1302891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Villám 18"/>
            <p:cNvSpPr/>
            <p:nvPr/>
          </p:nvSpPr>
          <p:spPr>
            <a:xfrm rot="15366093">
              <a:off x="7086446" y="576841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Villám 19"/>
            <p:cNvSpPr/>
            <p:nvPr/>
          </p:nvSpPr>
          <p:spPr>
            <a:xfrm rot="15948394">
              <a:off x="7231703" y="736384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Villám 20"/>
            <p:cNvSpPr/>
            <p:nvPr/>
          </p:nvSpPr>
          <p:spPr>
            <a:xfrm rot="16928035">
              <a:off x="7347911" y="881641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Villám 21"/>
            <p:cNvSpPr/>
            <p:nvPr/>
          </p:nvSpPr>
          <p:spPr>
            <a:xfrm rot="13427125">
              <a:off x="6695044" y="484405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Villám 22"/>
            <p:cNvSpPr/>
            <p:nvPr/>
          </p:nvSpPr>
          <p:spPr>
            <a:xfrm rot="14722392">
              <a:off x="6883654" y="495444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Villám 23"/>
            <p:cNvSpPr/>
            <p:nvPr/>
          </p:nvSpPr>
          <p:spPr>
            <a:xfrm rot="12118189">
              <a:off x="6490894" y="495246"/>
              <a:ext cx="648072" cy="576064"/>
            </a:xfrm>
            <a:prstGeom prst="lightningBol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Szövegdoboz 24"/>
          <p:cNvSpPr txBox="1"/>
          <p:nvPr userDrawn="1"/>
        </p:nvSpPr>
        <p:spPr>
          <a:xfrm>
            <a:off x="6084168" y="6453336"/>
            <a:ext cx="2304256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algn="ctr" defTabSz="914400" rtl="0" eaLnBrk="1" latinLnBrk="0" hangingPunct="1">
              <a:spcBef>
                <a:spcPct val="0"/>
              </a:spcBef>
              <a:buNone/>
            </a:pPr>
            <a:r>
              <a:rPr lang="hu-HU" sz="2400" kern="120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BME</a:t>
            </a:r>
            <a:r>
              <a:rPr lang="hu-HU" sz="2400" kern="1200" baseline="0" dirty="0">
                <a:solidFill>
                  <a:schemeClr val="accent1">
                    <a:lumMod val="75000"/>
                  </a:schemeClr>
                </a:solidFill>
                <a:latin typeface="Xolonium" pitchFamily="50" charset="0"/>
                <a:ea typeface="+mj-ea"/>
                <a:cs typeface="+mj-cs"/>
              </a:rPr>
              <a:t> IIT CG </a:t>
            </a:r>
            <a:endParaRPr lang="en-US" sz="2400" kern="1200" dirty="0">
              <a:solidFill>
                <a:schemeClr val="accent1">
                  <a:lumMod val="75000"/>
                </a:schemeClr>
              </a:solidFill>
              <a:latin typeface="Xolonium" pitchFamily="50" charset="0"/>
              <a:ea typeface="+mj-ea"/>
              <a:cs typeface="+mj-cs"/>
            </a:endParaRPr>
          </a:p>
        </p:txBody>
      </p:sp>
      <p:sp>
        <p:nvSpPr>
          <p:cNvPr id="38" name="Ív 37"/>
          <p:cNvSpPr/>
          <p:nvPr userDrawn="1"/>
        </p:nvSpPr>
        <p:spPr>
          <a:xfrm rot="10800000">
            <a:off x="323528" y="-27384"/>
            <a:ext cx="720080" cy="720081"/>
          </a:xfrm>
          <a:prstGeom prst="arc">
            <a:avLst>
              <a:gd name="adj1" fmla="val 15812261"/>
              <a:gd name="adj2" fmla="val 0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33FF"/>
              </a:solidFill>
            </a:endParaRPr>
          </a:p>
        </p:txBody>
      </p:sp>
      <p:cxnSp>
        <p:nvCxnSpPr>
          <p:cNvPr id="39" name="Egyenes összekötő 38"/>
          <p:cNvCxnSpPr/>
          <p:nvPr userDrawn="1"/>
        </p:nvCxnSpPr>
        <p:spPr>
          <a:xfrm>
            <a:off x="683568" y="692696"/>
            <a:ext cx="8064896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7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233D5BDB-207A-4240-9DD0-70E5211C08C1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C52AE957-AB07-4C36-9BA5-00DC8AA70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3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5" r:id="rId4"/>
    <p:sldLayoutId id="2147483673" r:id="rId5"/>
    <p:sldLayoutId id="2147483674" r:id="rId6"/>
    <p:sldLayoutId id="2147483676" r:id="rId7"/>
    <p:sldLayoutId id="2147483677" r:id="rId8"/>
    <p:sldLayoutId id="2147483678" r:id="rId9"/>
    <p:sldLayoutId id="214748367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Háromszögháló-modellek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Sz</a:t>
            </a:r>
            <a:r>
              <a:rPr lang="hu-HU" dirty="0" err="1"/>
              <a:t>écsi</a:t>
            </a:r>
            <a:r>
              <a:rPr lang="hu-HU" dirty="0"/>
              <a:t> László</a:t>
            </a:r>
            <a:endParaRPr lang="en-US" dirty="0"/>
          </a:p>
          <a:p>
            <a:r>
              <a:rPr lang="en-US" dirty="0"/>
              <a:t>3D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Rendszerek</a:t>
            </a:r>
            <a:endParaRPr lang="en-US" dirty="0"/>
          </a:p>
          <a:p>
            <a:r>
              <a:rPr lang="hu-HU" dirty="0"/>
              <a:t>8. </a:t>
            </a:r>
            <a:r>
              <a:rPr lang="en-US" dirty="0"/>
              <a:t>e</a:t>
            </a:r>
            <a:r>
              <a:rPr lang="hu-HU" dirty="0" err="1"/>
              <a:t>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8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JsonLoader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690689"/>
            <a:ext cx="9144000" cy="5167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fun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i="1" dirty="0" err="1">
                <a:solidFill>
                  <a:srgbClr val="CB65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gl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WebGL2RenderingContext,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i="1" dirty="0" err="1">
                <a:solidFill>
                  <a:srgbClr val="CB65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jsonModelFileUrl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hu-HU" i="1" dirty="0" err="1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{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overrideMimeType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hu-HU" dirty="0" err="1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application</a:t>
            </a:r>
            <a:r>
              <a:rPr lang="hu-HU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hu-HU" dirty="0" err="1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json</a:t>
            </a:r>
            <a:r>
              <a:rPr lang="hu-HU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"GET"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jsonModelFileUrl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var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i="1" dirty="0" err="1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hu-HU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null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onloadend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ignoreUnknownKeys</a:t>
            </a:r>
            <a:r>
              <a:rPr lang="hu-HU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</a:t>
            </a:r>
            <a:r>
              <a:rPr lang="hu-HU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hu-HU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decodeFromString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hu-HU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serializer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responseText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hu-HU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meshes</a:t>
            </a:r>
            <a:r>
              <a:rPr lang="hu-HU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SubmeshGeometry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}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i="1" dirty="0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Unit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hu-HU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!!</a:t>
            </a:r>
            <a:endParaRPr lang="hu-HU" sz="2000" dirty="0">
              <a:solidFill>
                <a:srgbClr val="C7004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>
            <a:cxnSpLocks/>
            <a:stCxn id="5" idx="2"/>
          </p:cNvCxnSpPr>
          <p:nvPr/>
        </p:nvCxnSpPr>
        <p:spPr>
          <a:xfrm flipH="1">
            <a:off x="2822687" y="1781844"/>
            <a:ext cx="2142253" cy="471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40531" y="1481762"/>
            <a:ext cx="14488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350" dirty="0">
                <a:solidFill>
                  <a:srgbClr val="FF0000"/>
                </a:solidFill>
                <a:latin typeface="Whipsmart" panose="020B0502030203050204" pitchFamily="34" charset="0"/>
              </a:rPr>
              <a:t>ebből az URL-ből</a:t>
            </a:r>
            <a:endParaRPr lang="en-US" sz="1350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27698" y="1899616"/>
            <a:ext cx="17198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350" dirty="0">
                <a:solidFill>
                  <a:srgbClr val="FF0000"/>
                </a:solidFill>
                <a:latin typeface="Whipsmart" panose="020B0502030203050204" pitchFamily="34" charset="0"/>
              </a:rPr>
              <a:t>gyártsuk le ezeket</a:t>
            </a:r>
            <a:endParaRPr lang="en-US" sz="1350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0" name="Straight Arrow Connector 9"/>
          <p:cNvCxnSpPr>
            <a:cxnSpLocks/>
            <a:stCxn id="9" idx="1"/>
          </p:cNvCxnSpPr>
          <p:nvPr/>
        </p:nvCxnSpPr>
        <p:spPr>
          <a:xfrm flipH="1">
            <a:off x="6155405" y="2049657"/>
            <a:ext cx="772293" cy="195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38988" y="5376238"/>
            <a:ext cx="10660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350" dirty="0">
                <a:solidFill>
                  <a:srgbClr val="FF0000"/>
                </a:solidFill>
                <a:latin typeface="Whipsmart" panose="020B0502030203050204" pitchFamily="34" charset="0"/>
              </a:rPr>
              <a:t>lista gyártása</a:t>
            </a:r>
            <a:endParaRPr lang="en-US" sz="1350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4" name="Straight Arrow Connector 13"/>
          <p:cNvCxnSpPr>
            <a:cxnSpLocks/>
            <a:stCxn id="13" idx="0"/>
          </p:cNvCxnSpPr>
          <p:nvPr/>
        </p:nvCxnSpPr>
        <p:spPr>
          <a:xfrm flipV="1">
            <a:off x="4572000" y="5142816"/>
            <a:ext cx="44204" cy="2334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99656" y="5533383"/>
            <a:ext cx="31210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350" dirty="0" err="1">
                <a:solidFill>
                  <a:srgbClr val="FF0000"/>
                </a:solidFill>
                <a:latin typeface="Whipsmart" panose="020B0502030203050204" pitchFamily="34" charset="0"/>
              </a:rPr>
              <a:t>mesh</a:t>
            </a:r>
            <a:r>
              <a:rPr lang="hu-HU" sz="1350" dirty="0">
                <a:solidFill>
                  <a:srgbClr val="FF0000"/>
                </a:solidFill>
                <a:latin typeface="Whipsmart" panose="020B0502030203050204" pitchFamily="34" charset="0"/>
              </a:rPr>
              <a:t> geometria ahogy a JSON-ben van</a:t>
            </a:r>
            <a:endParaRPr lang="en-US" sz="1350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8" name="Straight Arrow Connector 17"/>
          <p:cNvCxnSpPr>
            <a:cxnSpLocks/>
            <a:stCxn id="17" idx="0"/>
          </p:cNvCxnSpPr>
          <p:nvPr/>
        </p:nvCxnSpPr>
        <p:spPr>
          <a:xfrm flipV="1">
            <a:off x="7360161" y="5142816"/>
            <a:ext cx="459864" cy="3905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779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JsonLoader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771650"/>
            <a:ext cx="9144000" cy="5086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fun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loadMeshes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WebGL2RenderingContext,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jsonModelFileUrl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i="1" dirty="0" err="1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String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vararg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materials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Material)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i="1" dirty="0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&lt;Mesh&gt;{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loadGeometries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jsonModelFileUrl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return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(materials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zip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geometries)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map{(m, g)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-&gt;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Mesh(m, g)}.toTypedArray()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>
            <a:cxnSpLocks/>
            <a:stCxn id="5" idx="2"/>
          </p:cNvCxnSpPr>
          <p:nvPr/>
        </p:nvCxnSpPr>
        <p:spPr>
          <a:xfrm flipH="1">
            <a:off x="3669061" y="3604507"/>
            <a:ext cx="2142254" cy="471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86906" y="3304425"/>
            <a:ext cx="14488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350" dirty="0">
                <a:solidFill>
                  <a:srgbClr val="FF0000"/>
                </a:solidFill>
                <a:latin typeface="Whipsmart" panose="020B0502030203050204" pitchFamily="34" charset="0"/>
              </a:rPr>
              <a:t>ebből az URL-ből</a:t>
            </a:r>
            <a:endParaRPr lang="en-US" sz="1350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75795" y="3820090"/>
            <a:ext cx="17198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350" dirty="0">
                <a:solidFill>
                  <a:srgbClr val="FF0000"/>
                </a:solidFill>
                <a:latin typeface="Whipsmart" panose="020B0502030203050204" pitchFamily="34" charset="0"/>
              </a:rPr>
              <a:t>gyártsuk le ezeket</a:t>
            </a:r>
            <a:endParaRPr lang="en-US" sz="1350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0" name="Straight Arrow Connector 9"/>
          <p:cNvCxnSpPr>
            <a:cxnSpLocks/>
            <a:stCxn id="9" idx="1"/>
          </p:cNvCxnSpPr>
          <p:nvPr/>
        </p:nvCxnSpPr>
        <p:spPr>
          <a:xfrm flipH="1">
            <a:off x="4903502" y="3970131"/>
            <a:ext cx="772293" cy="195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3950" y="5368006"/>
            <a:ext cx="23660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350" dirty="0">
                <a:solidFill>
                  <a:srgbClr val="FF0000"/>
                </a:solidFill>
                <a:latin typeface="Whipsmart" panose="020B0502030203050204" pitchFamily="34" charset="0"/>
              </a:rPr>
              <a:t>állítsuk párba az anyagokat és geometriákat</a:t>
            </a:r>
            <a:endParaRPr lang="en-US" sz="1350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4" name="Straight Arrow Connector 13"/>
          <p:cNvCxnSpPr>
            <a:cxnSpLocks/>
            <a:stCxn id="13" idx="0"/>
          </p:cNvCxnSpPr>
          <p:nvPr/>
        </p:nvCxnSpPr>
        <p:spPr>
          <a:xfrm flipV="1">
            <a:off x="2306982" y="5048413"/>
            <a:ext cx="323102" cy="3195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18898" y="5577955"/>
            <a:ext cx="27011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350" dirty="0">
                <a:solidFill>
                  <a:srgbClr val="FF0000"/>
                </a:solidFill>
                <a:latin typeface="Whipsmart" panose="020B0502030203050204" pitchFamily="34" charset="0"/>
              </a:rPr>
              <a:t>gyártsunk egy </a:t>
            </a:r>
            <a:r>
              <a:rPr lang="hu-HU" sz="1350" dirty="0" err="1">
                <a:solidFill>
                  <a:srgbClr val="FF0000"/>
                </a:solidFill>
                <a:latin typeface="Whipsmart" panose="020B0502030203050204" pitchFamily="34" charset="0"/>
              </a:rPr>
              <a:t>Mesht</a:t>
            </a:r>
            <a:r>
              <a:rPr lang="hu-HU" sz="1350" dirty="0">
                <a:solidFill>
                  <a:srgbClr val="FF0000"/>
                </a:solidFill>
                <a:latin typeface="Whipsmart" panose="020B0502030203050204" pitchFamily="34" charset="0"/>
              </a:rPr>
              <a:t> minden párból</a:t>
            </a:r>
            <a:endParaRPr lang="en-US" sz="1350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8" name="Straight Arrow Connector 17"/>
          <p:cNvCxnSpPr>
            <a:cxnSpLocks/>
            <a:stCxn id="17" idx="0"/>
          </p:cNvCxnSpPr>
          <p:nvPr/>
        </p:nvCxnSpPr>
        <p:spPr>
          <a:xfrm flipH="1" flipV="1">
            <a:off x="6098665" y="5047325"/>
            <a:ext cx="570809" cy="5306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EA6214F-2C23-477A-A1BB-066C5A78477D}"/>
              </a:ext>
            </a:extLst>
          </p:cNvPr>
          <p:cNvSpPr txBox="1"/>
          <p:nvPr/>
        </p:nvSpPr>
        <p:spPr>
          <a:xfrm>
            <a:off x="7395653" y="3917915"/>
            <a:ext cx="11958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350" dirty="0">
                <a:solidFill>
                  <a:srgbClr val="FF0000"/>
                </a:solidFill>
                <a:latin typeface="Whipsmart" panose="020B0502030203050204" pitchFamily="34" charset="0"/>
              </a:rPr>
              <a:t>Listából tömb</a:t>
            </a:r>
            <a:endParaRPr lang="en-US" sz="1350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639BA4-B706-4DA4-808F-114195E9725B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7970923" y="4217997"/>
            <a:ext cx="22679" cy="4510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96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Gyártsunk 3D játékobjektumot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2952750" cy="4351338"/>
          </a:xfrm>
        </p:spPr>
        <p:txBody>
          <a:bodyPr/>
          <a:lstStyle/>
          <a:p>
            <a:r>
              <a:rPr lang="hu-HU" dirty="0"/>
              <a:t>hozzuk létre az anyagokat mindkét </a:t>
            </a:r>
            <a:r>
              <a:rPr lang="hu-HU" dirty="0" err="1"/>
              <a:t>submeshre</a:t>
            </a:r>
            <a:endParaRPr lang="en-US" dirty="0"/>
          </a:p>
          <a:p>
            <a:pPr lvl="1"/>
            <a:r>
              <a:rPr lang="hu-HU" dirty="0"/>
              <a:t>ugyanaz a program, más textúra</a:t>
            </a:r>
            <a:endParaRPr lang="en-US" dirty="0"/>
          </a:p>
          <a:p>
            <a:r>
              <a:rPr lang="hu-HU" dirty="0"/>
              <a:t>game </a:t>
            </a:r>
            <a:r>
              <a:rPr lang="hu-HU" dirty="0" err="1"/>
              <a:t>object</a:t>
            </a:r>
            <a:r>
              <a:rPr lang="hu-HU" dirty="0"/>
              <a:t> létrehozása több </a:t>
            </a:r>
            <a:r>
              <a:rPr lang="hu-HU" dirty="0" err="1"/>
              <a:t>meshsel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71851" y="1825625"/>
            <a:ext cx="5772150" cy="5032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jsonLoader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JsonLoader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slowpokeMeshes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jsonLoader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hu-HU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loadMeshes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US" sz="1400" i="1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media/slowpoke/</a:t>
            </a:r>
            <a:r>
              <a:rPr lang="en-US" sz="1400" i="1" dirty="0" err="1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slowpoke.json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Material(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texturedProgram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apply{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this[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sz="1400" i="1" dirty="0" err="1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colorTexture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hu-HU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?.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set(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Texture2D(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sz="1400" i="1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media/</a:t>
            </a:r>
            <a:r>
              <a:rPr lang="hu-HU" sz="1400" i="1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slowpoke/</a:t>
            </a:r>
            <a:r>
              <a:rPr lang="en-US" sz="1400" i="1" dirty="0" err="1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Yadon</a:t>
            </a:r>
            <a:r>
              <a:rPr lang="hu-HU" sz="1400" i="1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Dh</a:t>
            </a:r>
            <a:r>
              <a:rPr lang="en-US" sz="1400" i="1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1400" i="1" dirty="0" err="1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png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},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Material(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texturedProgram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apply{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this[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sz="1400" i="1" dirty="0" err="1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colorTexture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hu-HU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?.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set(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Texture2D(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sz="1400" i="1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media/</a:t>
            </a:r>
            <a:r>
              <a:rPr lang="hu-HU" sz="1400" i="1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slowpoke/</a:t>
            </a:r>
            <a:r>
              <a:rPr lang="en-US" sz="1400" i="1" dirty="0" err="1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YadonEye</a:t>
            </a:r>
            <a:r>
              <a:rPr lang="hu-HU" sz="1400" i="1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Dh</a:t>
            </a:r>
            <a:r>
              <a:rPr lang="en-US" sz="1400" i="1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1400" i="1" dirty="0" err="1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png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+=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*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slowpokeMeshes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91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Játékobjektumok és geometriai modellek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317" y="2777795"/>
            <a:ext cx="1798654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Whipsmart" panose="020B0502030203050204" pitchFamily="34" charset="0"/>
              </a:rPr>
              <a:t>GameObject</a:t>
            </a:r>
            <a:endParaRPr lang="en-US" sz="2400" dirty="0">
              <a:latin typeface="Whipsmart" panose="020B0502030203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317" y="4236802"/>
            <a:ext cx="1798653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model</a:t>
            </a:r>
            <a:r>
              <a:rPr lang="hu-HU" sz="2400" dirty="0">
                <a:latin typeface="Whipsmart" panose="020B0502030203050204" pitchFamily="34" charset="0"/>
              </a:rPr>
              <a:t>l</a:t>
            </a:r>
            <a:r>
              <a:rPr lang="en-US" sz="2400" dirty="0">
                <a:latin typeface="Whipsmart" panose="020B0502030203050204" pitchFamily="34" charset="0"/>
              </a:rPr>
              <a:t>m</a:t>
            </a:r>
            <a:r>
              <a:rPr lang="hu-HU" sz="2400" dirty="0">
                <a:latin typeface="Whipsmart" panose="020B0502030203050204" pitchFamily="34" charset="0"/>
              </a:rPr>
              <a:t>á</a:t>
            </a:r>
            <a:r>
              <a:rPr lang="en-US" sz="2400" dirty="0" err="1">
                <a:latin typeface="Whipsmart" panose="020B0502030203050204" pitchFamily="34" charset="0"/>
              </a:rPr>
              <a:t>trix</a:t>
            </a:r>
            <a:endParaRPr lang="en-US" sz="2400" dirty="0">
              <a:latin typeface="Whipsmart" panose="020B0502030203050204" pitchFamily="34" charset="0"/>
            </a:endParaRPr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>
            <a:off x="949644" y="3846836"/>
            <a:ext cx="0" cy="38996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 8"/>
          <p:cNvSpPr/>
          <p:nvPr/>
        </p:nvSpPr>
        <p:spPr>
          <a:xfrm>
            <a:off x="2326341" y="2777795"/>
            <a:ext cx="1687606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Mesh</a:t>
            </a:r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>
            <a:off x="1848971" y="3312316"/>
            <a:ext cx="477370" cy="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/>
          <p:cNvSpPr/>
          <p:nvPr/>
        </p:nvSpPr>
        <p:spPr>
          <a:xfrm>
            <a:off x="2326341" y="4236802"/>
            <a:ext cx="1687606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Geometry</a:t>
            </a:r>
          </a:p>
        </p:txBody>
      </p:sp>
      <p:cxnSp>
        <p:nvCxnSpPr>
          <p:cNvPr id="16" name="Straight Arrow Connector 15"/>
          <p:cNvCxnSpPr>
            <a:stCxn id="9" idx="2"/>
            <a:endCxn id="15" idx="0"/>
          </p:cNvCxnSpPr>
          <p:nvPr/>
        </p:nvCxnSpPr>
        <p:spPr>
          <a:xfrm>
            <a:off x="3170144" y="3846836"/>
            <a:ext cx="0" cy="38996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tangle 19"/>
          <p:cNvSpPr/>
          <p:nvPr/>
        </p:nvSpPr>
        <p:spPr>
          <a:xfrm>
            <a:off x="4585836" y="4230520"/>
            <a:ext cx="1687606" cy="400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vertex buffer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92560" y="4946134"/>
            <a:ext cx="1680881" cy="359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index buffer</a:t>
            </a:r>
          </a:p>
        </p:txBody>
      </p:sp>
      <p:cxnSp>
        <p:nvCxnSpPr>
          <p:cNvPr id="25" name="Straight Arrow Connector 24"/>
          <p:cNvCxnSpPr>
            <a:stCxn id="15" idx="3"/>
            <a:endCxn id="20" idx="1"/>
          </p:cNvCxnSpPr>
          <p:nvPr/>
        </p:nvCxnSpPr>
        <p:spPr>
          <a:xfrm flipV="1">
            <a:off x="4013947" y="4430747"/>
            <a:ext cx="571889" cy="34057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Arrow Connector 32"/>
          <p:cNvCxnSpPr>
            <a:stCxn id="15" idx="3"/>
            <a:endCxn id="22" idx="1"/>
          </p:cNvCxnSpPr>
          <p:nvPr/>
        </p:nvCxnSpPr>
        <p:spPr>
          <a:xfrm>
            <a:off x="4013947" y="4771322"/>
            <a:ext cx="578613" cy="35466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Szövegdoboz 20"/>
          <p:cNvSpPr txBox="1">
            <a:spLocks noChangeArrowheads="1"/>
          </p:cNvSpPr>
          <p:nvPr/>
        </p:nvSpPr>
        <p:spPr bwMode="auto">
          <a:xfrm>
            <a:off x="4065050" y="3768622"/>
            <a:ext cx="846707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8800" dirty="0">
                <a:latin typeface="Whipsmart" pitchFamily="34" charset="0"/>
              </a:rPr>
              <a:t>*</a:t>
            </a:r>
            <a:endParaRPr lang="hu-HU" altLang="en-US" sz="8800" dirty="0">
              <a:latin typeface="Whipsmart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602366" y="2776116"/>
            <a:ext cx="1687606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Material</a:t>
            </a:r>
          </a:p>
        </p:txBody>
      </p:sp>
      <p:cxnSp>
        <p:nvCxnSpPr>
          <p:cNvPr id="42" name="Straight Arrow Connector 41"/>
          <p:cNvCxnSpPr>
            <a:stCxn id="9" idx="3"/>
            <a:endCxn id="41" idx="1"/>
          </p:cNvCxnSpPr>
          <p:nvPr/>
        </p:nvCxnSpPr>
        <p:spPr>
          <a:xfrm flipV="1">
            <a:off x="4013947" y="3310637"/>
            <a:ext cx="588419" cy="1679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Rectangle 46"/>
          <p:cNvSpPr/>
          <p:nvPr/>
        </p:nvSpPr>
        <p:spPr>
          <a:xfrm>
            <a:off x="6784430" y="2788765"/>
            <a:ext cx="2164976" cy="44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vertex </a:t>
            </a:r>
            <a:r>
              <a:rPr lang="en-US" sz="2400" dirty="0" err="1">
                <a:latin typeface="Whipsmart" panose="020B0502030203050204" pitchFamily="34" charset="0"/>
              </a:rPr>
              <a:t>shader</a:t>
            </a:r>
            <a:endParaRPr lang="en-US" sz="2400" dirty="0">
              <a:latin typeface="Whipsmart" panose="020B050203020305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84430" y="3457353"/>
            <a:ext cx="2178035" cy="400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fragment </a:t>
            </a:r>
            <a:r>
              <a:rPr lang="en-US" sz="2400" dirty="0" err="1">
                <a:latin typeface="Whipsmart" panose="020B0502030203050204" pitchFamily="34" charset="0"/>
              </a:rPr>
              <a:t>shader</a:t>
            </a:r>
            <a:endParaRPr lang="en-US" sz="2400" dirty="0">
              <a:latin typeface="Whipsmart" panose="020B0502030203050204" pitchFamily="34" charset="0"/>
            </a:endParaRPr>
          </a:p>
        </p:txBody>
      </p:sp>
      <p:cxnSp>
        <p:nvCxnSpPr>
          <p:cNvPr id="50" name="Straight Arrow Connector 49"/>
          <p:cNvCxnSpPr>
            <a:stCxn id="41" idx="3"/>
            <a:endCxn id="48" idx="1"/>
          </p:cNvCxnSpPr>
          <p:nvPr/>
        </p:nvCxnSpPr>
        <p:spPr>
          <a:xfrm>
            <a:off x="6289971" y="3310636"/>
            <a:ext cx="494459" cy="346943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Arrow Connector 52"/>
          <p:cNvCxnSpPr>
            <a:stCxn id="41" idx="3"/>
            <a:endCxn id="47" idx="1"/>
          </p:cNvCxnSpPr>
          <p:nvPr/>
        </p:nvCxnSpPr>
        <p:spPr>
          <a:xfrm flipV="1">
            <a:off x="6289971" y="3009339"/>
            <a:ext cx="494459" cy="301298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Rectangle 55"/>
          <p:cNvSpPr/>
          <p:nvPr/>
        </p:nvSpPr>
        <p:spPr>
          <a:xfrm>
            <a:off x="6764429" y="4249450"/>
            <a:ext cx="2178035" cy="39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uniform setting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64428" y="4958783"/>
            <a:ext cx="2178035" cy="359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texture</a:t>
            </a:r>
          </a:p>
        </p:txBody>
      </p:sp>
      <p:cxnSp>
        <p:nvCxnSpPr>
          <p:cNvPr id="58" name="Straight Arrow Connector 57"/>
          <p:cNvCxnSpPr>
            <a:stCxn id="41" idx="3"/>
            <a:endCxn id="56" idx="1"/>
          </p:cNvCxnSpPr>
          <p:nvPr/>
        </p:nvCxnSpPr>
        <p:spPr>
          <a:xfrm>
            <a:off x="6289971" y="3310637"/>
            <a:ext cx="474458" cy="113590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Arrow Connector 60"/>
          <p:cNvCxnSpPr>
            <a:stCxn id="41" idx="3"/>
            <a:endCxn id="57" idx="1"/>
          </p:cNvCxnSpPr>
          <p:nvPr/>
        </p:nvCxnSpPr>
        <p:spPr>
          <a:xfrm>
            <a:off x="6289971" y="3310636"/>
            <a:ext cx="474457" cy="1828001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5980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5" grpId="0" animBg="1"/>
      <p:bldP spid="20" grpId="0" animBg="1"/>
      <p:bldP spid="22" grpId="0" animBg="1"/>
      <p:bldP spid="36" grpId="0"/>
      <p:bldP spid="41" grpId="0" animBg="1"/>
      <p:bldP spid="47" grpId="0" animBg="1"/>
      <p:bldP spid="48" grpId="0" animBg="1"/>
      <p:bldP spid="56" grpId="0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Submesh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086" y="1770743"/>
            <a:ext cx="624840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9002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Játékobjektumok és geometriai modellek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317" y="2777795"/>
            <a:ext cx="1798654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Whipsmart" panose="020B0502030203050204" pitchFamily="34" charset="0"/>
              </a:rPr>
              <a:t>GameObject</a:t>
            </a:r>
            <a:endParaRPr lang="en-US" sz="2400" dirty="0">
              <a:latin typeface="Whipsmart" panose="020B0502030203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317" y="4236802"/>
            <a:ext cx="1798653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model</a:t>
            </a:r>
            <a:r>
              <a:rPr lang="hu-HU" sz="2400" dirty="0">
                <a:latin typeface="Whipsmart" panose="020B0502030203050204" pitchFamily="34" charset="0"/>
              </a:rPr>
              <a:t>l</a:t>
            </a:r>
            <a:r>
              <a:rPr lang="en-US" sz="2400" dirty="0">
                <a:latin typeface="Whipsmart" panose="020B0502030203050204" pitchFamily="34" charset="0"/>
              </a:rPr>
              <a:t>m</a:t>
            </a:r>
            <a:r>
              <a:rPr lang="hu-HU" sz="2400" dirty="0">
                <a:latin typeface="Whipsmart" panose="020B0502030203050204" pitchFamily="34" charset="0"/>
              </a:rPr>
              <a:t>á</a:t>
            </a:r>
            <a:r>
              <a:rPr lang="en-US" sz="2400" dirty="0" err="1">
                <a:latin typeface="Whipsmart" panose="020B0502030203050204" pitchFamily="34" charset="0"/>
              </a:rPr>
              <a:t>trix</a:t>
            </a:r>
            <a:endParaRPr lang="en-US" sz="2400" dirty="0">
              <a:latin typeface="Whipsmart" panose="020B0502030203050204" pitchFamily="34" charset="0"/>
            </a:endParaRPr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>
            <a:off x="949644" y="3846836"/>
            <a:ext cx="0" cy="38996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 8"/>
          <p:cNvSpPr/>
          <p:nvPr/>
        </p:nvSpPr>
        <p:spPr>
          <a:xfrm>
            <a:off x="2326341" y="2777795"/>
            <a:ext cx="1687606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Mesh</a:t>
            </a:r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>
            <a:off x="1848971" y="3312316"/>
            <a:ext cx="477370" cy="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/>
          <p:cNvSpPr/>
          <p:nvPr/>
        </p:nvSpPr>
        <p:spPr>
          <a:xfrm>
            <a:off x="2326341" y="4236802"/>
            <a:ext cx="1687606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Geometry</a:t>
            </a:r>
          </a:p>
        </p:txBody>
      </p:sp>
      <p:cxnSp>
        <p:nvCxnSpPr>
          <p:cNvPr id="16" name="Straight Arrow Connector 15"/>
          <p:cNvCxnSpPr>
            <a:stCxn id="9" idx="2"/>
            <a:endCxn id="15" idx="0"/>
          </p:cNvCxnSpPr>
          <p:nvPr/>
        </p:nvCxnSpPr>
        <p:spPr>
          <a:xfrm>
            <a:off x="3170144" y="3846836"/>
            <a:ext cx="0" cy="38996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tangle 19"/>
          <p:cNvSpPr/>
          <p:nvPr/>
        </p:nvSpPr>
        <p:spPr>
          <a:xfrm>
            <a:off x="4585836" y="4230520"/>
            <a:ext cx="1687606" cy="400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vertex buffer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92560" y="4946134"/>
            <a:ext cx="1680881" cy="359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index buffer</a:t>
            </a:r>
          </a:p>
        </p:txBody>
      </p:sp>
      <p:cxnSp>
        <p:nvCxnSpPr>
          <p:cNvPr id="25" name="Straight Arrow Connector 24"/>
          <p:cNvCxnSpPr>
            <a:stCxn id="15" idx="3"/>
            <a:endCxn id="20" idx="1"/>
          </p:cNvCxnSpPr>
          <p:nvPr/>
        </p:nvCxnSpPr>
        <p:spPr>
          <a:xfrm flipV="1">
            <a:off x="4013947" y="4430747"/>
            <a:ext cx="571889" cy="34057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Arrow Connector 32"/>
          <p:cNvCxnSpPr>
            <a:stCxn id="15" idx="3"/>
            <a:endCxn id="22" idx="1"/>
          </p:cNvCxnSpPr>
          <p:nvPr/>
        </p:nvCxnSpPr>
        <p:spPr>
          <a:xfrm>
            <a:off x="4013947" y="4771322"/>
            <a:ext cx="578613" cy="35466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Szövegdoboz 20"/>
          <p:cNvSpPr txBox="1">
            <a:spLocks noChangeArrowheads="1"/>
          </p:cNvSpPr>
          <p:nvPr/>
        </p:nvSpPr>
        <p:spPr bwMode="auto">
          <a:xfrm>
            <a:off x="4039518" y="3768622"/>
            <a:ext cx="846707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8800" dirty="0">
                <a:latin typeface="Whipsmart" pitchFamily="34" charset="0"/>
              </a:rPr>
              <a:t>*</a:t>
            </a:r>
            <a:endParaRPr lang="hu-HU" altLang="en-US" sz="8800" dirty="0">
              <a:latin typeface="Whipsmart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602366" y="2776116"/>
            <a:ext cx="1687606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Material</a:t>
            </a:r>
          </a:p>
        </p:txBody>
      </p:sp>
      <p:cxnSp>
        <p:nvCxnSpPr>
          <p:cNvPr id="42" name="Straight Arrow Connector 41"/>
          <p:cNvCxnSpPr>
            <a:stCxn id="9" idx="3"/>
            <a:endCxn id="41" idx="1"/>
          </p:cNvCxnSpPr>
          <p:nvPr/>
        </p:nvCxnSpPr>
        <p:spPr>
          <a:xfrm flipV="1">
            <a:off x="4013947" y="3310637"/>
            <a:ext cx="588419" cy="1679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Rectangle 46"/>
          <p:cNvSpPr/>
          <p:nvPr/>
        </p:nvSpPr>
        <p:spPr>
          <a:xfrm>
            <a:off x="6784430" y="2788765"/>
            <a:ext cx="2164976" cy="44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vertex </a:t>
            </a:r>
            <a:r>
              <a:rPr lang="en-US" sz="2400" dirty="0" err="1">
                <a:latin typeface="Whipsmart" panose="020B0502030203050204" pitchFamily="34" charset="0"/>
              </a:rPr>
              <a:t>shader</a:t>
            </a:r>
            <a:endParaRPr lang="en-US" sz="2400" dirty="0">
              <a:latin typeface="Whipsmart" panose="020B050203020305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84430" y="3457353"/>
            <a:ext cx="2178035" cy="400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fragment </a:t>
            </a:r>
            <a:r>
              <a:rPr lang="en-US" sz="2400" dirty="0" err="1">
                <a:latin typeface="Whipsmart" panose="020B0502030203050204" pitchFamily="34" charset="0"/>
              </a:rPr>
              <a:t>shader</a:t>
            </a:r>
            <a:endParaRPr lang="en-US" sz="2400" dirty="0">
              <a:latin typeface="Whipsmart" panose="020B0502030203050204" pitchFamily="34" charset="0"/>
            </a:endParaRPr>
          </a:p>
        </p:txBody>
      </p:sp>
      <p:cxnSp>
        <p:nvCxnSpPr>
          <p:cNvPr id="50" name="Straight Arrow Connector 49"/>
          <p:cNvCxnSpPr>
            <a:stCxn id="41" idx="3"/>
            <a:endCxn id="48" idx="1"/>
          </p:cNvCxnSpPr>
          <p:nvPr/>
        </p:nvCxnSpPr>
        <p:spPr>
          <a:xfrm>
            <a:off x="6289971" y="3310636"/>
            <a:ext cx="494459" cy="346943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Arrow Connector 52"/>
          <p:cNvCxnSpPr>
            <a:stCxn id="41" idx="3"/>
            <a:endCxn id="47" idx="1"/>
          </p:cNvCxnSpPr>
          <p:nvPr/>
        </p:nvCxnSpPr>
        <p:spPr>
          <a:xfrm flipV="1">
            <a:off x="6289971" y="3009339"/>
            <a:ext cx="494459" cy="301298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Rectangle 55"/>
          <p:cNvSpPr/>
          <p:nvPr/>
        </p:nvSpPr>
        <p:spPr>
          <a:xfrm>
            <a:off x="6764429" y="4249450"/>
            <a:ext cx="2178035" cy="39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uniform setting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64428" y="4958783"/>
            <a:ext cx="2178035" cy="359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texture</a:t>
            </a:r>
          </a:p>
        </p:txBody>
      </p:sp>
      <p:cxnSp>
        <p:nvCxnSpPr>
          <p:cNvPr id="58" name="Straight Arrow Connector 57"/>
          <p:cNvCxnSpPr>
            <a:stCxn id="41" idx="3"/>
            <a:endCxn id="56" idx="1"/>
          </p:cNvCxnSpPr>
          <p:nvPr/>
        </p:nvCxnSpPr>
        <p:spPr>
          <a:xfrm>
            <a:off x="6289971" y="3310637"/>
            <a:ext cx="474458" cy="113590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Arrow Connector 60"/>
          <p:cNvCxnSpPr>
            <a:stCxn id="41" idx="3"/>
            <a:endCxn id="57" idx="1"/>
          </p:cNvCxnSpPr>
          <p:nvPr/>
        </p:nvCxnSpPr>
        <p:spPr>
          <a:xfrm>
            <a:off x="6289971" y="3310636"/>
            <a:ext cx="474457" cy="1828001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Szövegdoboz 20">
            <a:extLst>
              <a:ext uri="{FF2B5EF4-FFF2-40B4-BE49-F238E27FC236}">
                <a16:creationId xmlns:a16="http://schemas.microsoft.com/office/drawing/2014/main" id="{2525234E-947D-4E9A-A235-0EB606AB0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7073" y="2595269"/>
            <a:ext cx="846707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8800" dirty="0">
                <a:latin typeface="Whipsmart" pitchFamily="34" charset="0"/>
              </a:rPr>
              <a:t>*</a:t>
            </a:r>
            <a:endParaRPr lang="hu-HU" altLang="en-US" sz="8800" dirty="0">
              <a:latin typeface="Whipsmar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95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Háromszögháló betöltése JSON-ból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WebGL-barát formátum</a:t>
            </a:r>
          </a:p>
          <a:p>
            <a:r>
              <a:rPr lang="en-US" dirty="0" err="1"/>
              <a:t>Kotlinb</a:t>
            </a:r>
            <a:r>
              <a:rPr lang="hu-HU" dirty="0"/>
              <a:t>ó</a:t>
            </a:r>
            <a:r>
              <a:rPr lang="en-US" dirty="0"/>
              <a:t>l </a:t>
            </a:r>
            <a:r>
              <a:rPr lang="hu-HU" dirty="0"/>
              <a:t>könnyen betölthető</a:t>
            </a:r>
          </a:p>
          <a:p>
            <a:r>
              <a:rPr lang="hu-HU" dirty="0"/>
              <a:t>az adatok eleve abban a formában vannak, ahogy a csúcspont-bufferekbe be kell írni őket</a:t>
            </a:r>
          </a:p>
          <a:p>
            <a:endParaRPr lang="hu-HU" dirty="0"/>
          </a:p>
          <a:p>
            <a:r>
              <a:rPr lang="en-US" dirty="0" err="1"/>
              <a:t>Blenderb</a:t>
            </a:r>
            <a:r>
              <a:rPr lang="hu-HU" dirty="0"/>
              <a:t>ő</a:t>
            </a:r>
            <a:r>
              <a:rPr lang="en-US" dirty="0"/>
              <a:t>l </a:t>
            </a:r>
            <a:r>
              <a:rPr lang="en-US" dirty="0" err="1"/>
              <a:t>lehet</a:t>
            </a:r>
            <a:r>
              <a:rPr lang="en-US" dirty="0"/>
              <a:t> e</a:t>
            </a:r>
            <a:r>
              <a:rPr lang="hu-HU" dirty="0" err="1"/>
              <a:t>xportálni</a:t>
            </a:r>
            <a:r>
              <a:rPr lang="hu-HU" dirty="0"/>
              <a:t> Python scripttel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13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Geometria </a:t>
            </a:r>
            <a:r>
              <a:rPr lang="hu-HU" dirty="0" err="1"/>
              <a:t>JSON-ból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SubmeshGeometry.kt</a:t>
            </a:r>
            <a:r>
              <a:rPr lang="hu-HU" dirty="0"/>
              <a:t> a </a:t>
            </a:r>
            <a:r>
              <a:rPr lang="hu-H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TexturedQuadGeometry.kt</a:t>
            </a:r>
            <a:r>
              <a:rPr lang="hu-HU" dirty="0"/>
              <a:t> mintájára</a:t>
            </a:r>
          </a:p>
          <a:p>
            <a:pPr lvl="1"/>
            <a:r>
              <a:rPr lang="hu-HU" dirty="0"/>
              <a:t>a k</a:t>
            </a:r>
            <a:r>
              <a:rPr lang="en-US" dirty="0" err="1"/>
              <a:t>onstru</a:t>
            </a:r>
            <a:r>
              <a:rPr lang="hu-HU" dirty="0"/>
              <a:t>k</a:t>
            </a:r>
            <a:r>
              <a:rPr lang="en-US" dirty="0"/>
              <a:t>tor </a:t>
            </a:r>
            <a:r>
              <a:rPr lang="hu-HU" dirty="0"/>
              <a:t>kapjon egy </a:t>
            </a:r>
            <a:r>
              <a:rPr lang="hu-H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jsonMesh</a:t>
            </a:r>
            <a:r>
              <a:rPr lang="en-US" dirty="0"/>
              <a:t> </a:t>
            </a:r>
            <a:r>
              <a:rPr lang="en-US" dirty="0" err="1"/>
              <a:t>nev</a:t>
            </a:r>
            <a:r>
              <a:rPr lang="hu-HU" dirty="0"/>
              <a:t>ű </a:t>
            </a:r>
            <a:r>
              <a:rPr lang="hu-H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JsonMesh</a:t>
            </a:r>
            <a:r>
              <a:rPr lang="hu-HU" dirty="0"/>
              <a:t> típusú m</a:t>
            </a:r>
            <a:r>
              <a:rPr lang="en-US" dirty="0" err="1"/>
              <a:t>esh</a:t>
            </a:r>
            <a:r>
              <a:rPr lang="hu-HU" dirty="0"/>
              <a:t>-leíró objektumot (ahogy az a JSON fileból jön). Ennek a következő </a:t>
            </a:r>
            <a:r>
              <a:rPr lang="hu-HU" dirty="0" err="1"/>
              <a:t>tul</a:t>
            </a:r>
            <a:r>
              <a:rPr lang="en-US" dirty="0"/>
              <a:t>a</a:t>
            </a:r>
            <a:r>
              <a:rPr lang="hu-HU" dirty="0" err="1"/>
              <a:t>jdonságai</a:t>
            </a:r>
            <a:r>
              <a:rPr lang="hu-HU" dirty="0"/>
              <a:t> vannak: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vertices</a:t>
            </a:r>
            <a:r>
              <a:rPr lang="hu-HU" dirty="0"/>
              <a:t> </a:t>
            </a:r>
            <a:r>
              <a:rPr lang="hu-HU" dirty="0">
                <a:latin typeface="Whipsmart" panose="020B0502030203050204" pitchFamily="34" charset="0"/>
              </a:rPr>
              <a:t>tulajdonság:</a:t>
            </a:r>
            <a:r>
              <a:rPr lang="en-US" dirty="0">
                <a:latin typeface="Whipsmart" panose="020B0502030203050204" pitchFamily="34" charset="0"/>
              </a:rPr>
              <a:t> 3n </a:t>
            </a:r>
            <a:r>
              <a:rPr lang="hu-HU" dirty="0">
                <a:latin typeface="Whipsmart" panose="020B0502030203050204" pitchFamily="34" charset="0"/>
              </a:rPr>
              <a:t>db koordináta</a:t>
            </a:r>
            <a:r>
              <a:rPr lang="en-US" dirty="0">
                <a:latin typeface="Whipsmart" panose="020B0502030203050204" pitchFamily="34" charset="0"/>
              </a:rPr>
              <a:t> </a:t>
            </a:r>
            <a:r>
              <a:rPr lang="hu-HU" dirty="0">
                <a:latin typeface="Whipsmart" panose="020B0502030203050204" pitchFamily="34" charset="0"/>
              </a:rPr>
              <a:t>folytonos tömbben</a:t>
            </a:r>
            <a:endParaRPr lang="en-US" dirty="0">
              <a:latin typeface="Whipsmart" panose="020B0502030203050204" pitchFamily="34" charset="0"/>
            </a:endParaRP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normals</a:t>
            </a:r>
            <a:r>
              <a:rPr lang="en-US" dirty="0"/>
              <a:t> </a:t>
            </a:r>
            <a:r>
              <a:rPr lang="hu-HU" dirty="0">
                <a:latin typeface="Whipsmart" panose="020B0502030203050204" pitchFamily="34" charset="0"/>
              </a:rPr>
              <a:t>tulajdonság: </a:t>
            </a:r>
            <a:r>
              <a:rPr lang="en-US" dirty="0">
                <a:latin typeface="Whipsmart" panose="020B0502030203050204" pitchFamily="34" charset="0"/>
              </a:rPr>
              <a:t>3n </a:t>
            </a:r>
            <a:r>
              <a:rPr lang="hu-HU" dirty="0">
                <a:latin typeface="Whipsmart" panose="020B0502030203050204" pitchFamily="34" charset="0"/>
              </a:rPr>
              <a:t>db érték</a:t>
            </a:r>
            <a:r>
              <a:rPr lang="en-US" dirty="0">
                <a:latin typeface="Whipsmart" panose="020B0502030203050204" pitchFamily="34" charset="0"/>
              </a:rPr>
              <a:t> </a:t>
            </a:r>
            <a:r>
              <a:rPr lang="hu-HU" dirty="0">
                <a:latin typeface="Whipsmart" panose="020B0502030203050204" pitchFamily="34" charset="0"/>
              </a:rPr>
              <a:t>folytonos tömbben</a:t>
            </a:r>
            <a:endParaRPr lang="en-US" dirty="0">
              <a:latin typeface="Whipsmart" panose="020B0502030203050204" pitchFamily="34" charset="0"/>
            </a:endParaRP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texturecoords</a:t>
            </a:r>
            <a:r>
              <a:rPr lang="hu-HU" dirty="0"/>
              <a:t> </a:t>
            </a:r>
            <a:r>
              <a:rPr lang="hu-HU" dirty="0">
                <a:latin typeface="Whipsmart" panose="020B0502030203050204" pitchFamily="34" charset="0"/>
              </a:rPr>
              <a:t>tulajdonság:</a:t>
            </a:r>
            <a:r>
              <a:rPr lang="en-US" dirty="0">
                <a:latin typeface="Whipsmart" panose="020B0502030203050204" pitchFamily="34" charset="0"/>
              </a:rPr>
              <a:t> </a:t>
            </a:r>
            <a:r>
              <a:rPr lang="hu-HU" dirty="0">
                <a:latin typeface="Whipsmart" panose="020B0502030203050204" pitchFamily="34" charset="0"/>
              </a:rPr>
              <a:t>2</a:t>
            </a:r>
            <a:r>
              <a:rPr lang="en-US" dirty="0">
                <a:latin typeface="Whipsmart" panose="020B0502030203050204" pitchFamily="34" charset="0"/>
              </a:rPr>
              <a:t>n </a:t>
            </a:r>
            <a:r>
              <a:rPr lang="hu-HU" dirty="0">
                <a:latin typeface="Whipsmart" panose="020B0502030203050204" pitchFamily="34" charset="0"/>
              </a:rPr>
              <a:t>db értéket tartalmazó</a:t>
            </a:r>
            <a:r>
              <a:rPr lang="en-US" dirty="0">
                <a:latin typeface="Whipsmart" panose="020B0502030203050204" pitchFamily="34" charset="0"/>
              </a:rPr>
              <a:t> </a:t>
            </a:r>
            <a:r>
              <a:rPr lang="hu-HU" dirty="0">
                <a:latin typeface="Whipsmart" panose="020B0502030203050204" pitchFamily="34" charset="0"/>
              </a:rPr>
              <a:t>folytonos tömbök tömbje (de tipikusan csak egy textúrakoordináta-készlet van)</a:t>
            </a:r>
            <a:endParaRPr lang="en-US" dirty="0">
              <a:latin typeface="Whipsmart" panose="020B0502030203050204" pitchFamily="34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</a:rPr>
              <a:t>faces</a:t>
            </a:r>
            <a:r>
              <a:rPr lang="hu-HU" dirty="0"/>
              <a:t> </a:t>
            </a:r>
            <a:r>
              <a:rPr lang="hu-HU" dirty="0">
                <a:latin typeface="Whipsmart" panose="020B0502030203050204" pitchFamily="34" charset="0"/>
              </a:rPr>
              <a:t>tulajdonság:</a:t>
            </a:r>
            <a:r>
              <a:rPr lang="en-US" dirty="0">
                <a:latin typeface="Whipsmart" panose="020B0502030203050204" pitchFamily="34" charset="0"/>
              </a:rPr>
              <a:t> </a:t>
            </a:r>
            <a:r>
              <a:rPr lang="hu-HU" dirty="0">
                <a:latin typeface="Whipsmart" panose="020B0502030203050204" pitchFamily="34" charset="0"/>
              </a:rPr>
              <a:t>3 indexet tartalmazó tömböcskék tömbje</a:t>
            </a:r>
            <a:endParaRPr lang="en-US" dirty="0">
              <a:latin typeface="Whipsmart" panose="020B0502030203050204" pitchFamily="34" charset="0"/>
            </a:endParaRPr>
          </a:p>
          <a:p>
            <a:pPr lvl="3"/>
            <a:r>
              <a:rPr lang="hu-HU" dirty="0">
                <a:latin typeface="Whipsmart" panose="020B0502030203050204" pitchFamily="34" charset="0"/>
              </a:rPr>
              <a:t>egy folytonos tömböt lehet belőle gyártani (lásd későbbi dián)</a:t>
            </a:r>
          </a:p>
        </p:txBody>
      </p:sp>
    </p:spTree>
    <p:extLst>
      <p:ext uri="{BB962C8B-B14F-4D97-AF65-F5344CB8AC3E}">
        <p14:creationId xmlns:p14="http://schemas.microsoft.com/office/powerpoint/2010/main" val="243084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775" y="411426"/>
            <a:ext cx="7886700" cy="1325563"/>
          </a:xfrm>
        </p:spPr>
        <p:txBody>
          <a:bodyPr/>
          <a:lstStyle/>
          <a:p>
            <a:r>
              <a:rPr lang="hu-HU" dirty="0"/>
              <a:t>Geometria JSON-</a:t>
            </a:r>
            <a:r>
              <a:rPr lang="hu-HU" dirty="0" err="1"/>
              <a:t>ból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653026" y="1690689"/>
            <a:ext cx="438680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jsonMesh.</a:t>
            </a:r>
            <a:r>
              <a:rPr lang="hu-HU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vertices</a:t>
            </a:r>
            <a:r>
              <a:rPr lang="hu-HU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algn="just"/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hu-H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jsonMesh.normals</a:t>
            </a:r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hu-H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jsonMesh.texture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hu-H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oords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sz="2000" dirty="0" err="1">
                <a:latin typeface="Whipsmart" panose="020B0502030203050204" pitchFamily="34" charset="0"/>
              </a:rPr>
              <a:t>ezek</a:t>
            </a:r>
            <a:r>
              <a:rPr lang="en-US" sz="2000" dirty="0">
                <a:latin typeface="Whipsmart" panose="020B0502030203050204" pitchFamily="34" charset="0"/>
              </a:rPr>
              <a:t> </a:t>
            </a:r>
            <a:r>
              <a:rPr lang="en-US" sz="2000" dirty="0" err="1">
                <a:latin typeface="Whipsmart" panose="020B0502030203050204" pitchFamily="34" charset="0"/>
              </a:rPr>
              <a:t>mennek</a:t>
            </a:r>
            <a:r>
              <a:rPr lang="hu-HU" sz="2000" dirty="0">
                <a:latin typeface="Whipsmart" panose="020B0502030203050204" pitchFamily="34" charset="0"/>
              </a:rPr>
              <a:t> </a:t>
            </a:r>
            <a:r>
              <a:rPr lang="en-US" sz="2000" dirty="0">
                <a:latin typeface="Whipsmart" panose="020B0502030203050204" pitchFamily="34" charset="0"/>
              </a:rPr>
              <a:t>a t</a:t>
            </a:r>
            <a:r>
              <a:rPr lang="hu-HU" sz="2000" dirty="0" err="1">
                <a:latin typeface="Whipsmart" panose="020B0502030203050204" pitchFamily="34" charset="0"/>
              </a:rPr>
              <a:t>ömbliterálok</a:t>
            </a:r>
            <a:r>
              <a:rPr lang="hu-HU" sz="2000" dirty="0">
                <a:latin typeface="Whipsmart" panose="020B0502030203050204" pitchFamily="34" charset="0"/>
              </a:rPr>
              <a:t> helyére</a:t>
            </a:r>
          </a:p>
          <a:p>
            <a:pPr algn="just"/>
            <a:r>
              <a:rPr lang="hu-HU" sz="2000" b="1" dirty="0">
                <a:latin typeface="Whipsmart" panose="020B0502030203050204" pitchFamily="34" charset="0"/>
              </a:rPr>
              <a:t>de a típusos</a:t>
            </a:r>
          </a:p>
          <a:p>
            <a:pPr algn="just"/>
            <a:r>
              <a:rPr lang="hu-HU" sz="2000" b="1" dirty="0">
                <a:latin typeface="Whipsmart" panose="020B0502030203050204" pitchFamily="34" charset="0"/>
              </a:rPr>
              <a:t>tömb gyártása marad</a:t>
            </a:r>
            <a:endParaRPr lang="en-US" sz="2000" b="1" dirty="0">
              <a:latin typeface="Whipsmart" panose="020B0502030203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852" y="2526698"/>
            <a:ext cx="4361847" cy="39508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vertex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Float32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Array(</a:t>
            </a:r>
            <a:r>
              <a:rPr lang="en-GB" sz="1400" strike="sngStrike" dirty="0" err="1">
                <a:solidFill>
                  <a:srgbClr val="FF0000"/>
                </a:solidFill>
              </a:rPr>
              <a:t>arrayOf</a:t>
            </a:r>
            <a:r>
              <a:rPr lang="en-GB" sz="1400" strike="sngStrike" dirty="0">
                <a:solidFill>
                  <a:srgbClr val="FF0000"/>
                </a:solidFill>
              </a:rPr>
              <a:t>&lt;Float&gt;(</a:t>
            </a:r>
            <a:endParaRPr lang="hu-HU" sz="1400" strike="sngStrike" dirty="0">
              <a:solidFill>
                <a:srgbClr val="FF0000"/>
              </a:solidFill>
            </a:endParaRP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-1.0f, -1.0f, 0.5f,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-1.0f,  1.0f, 0.5f,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 1.0f, -1.0f, 0.5f,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 1.0f,  1.0f, 0.5f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STATIC_DRAW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835797" y="2118167"/>
            <a:ext cx="2685328" cy="1851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0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Index </a:t>
            </a:r>
            <a:r>
              <a:rPr lang="hu-HU" dirty="0" err="1"/>
              <a:t>buffer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faces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indexIterator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faces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iterator()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hu-HU" sz="2000" dirty="0">
              <a:solidFill>
                <a:srgbClr val="C7004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i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indexIterator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ELEMENT_ARRAY_BUFFER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bufferData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ELEMENT_ARRAY_BUFFER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Uint16Array(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STATIC_DRAW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2732" y="1204912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összefűzött tömb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4943323" y="1574244"/>
            <a:ext cx="593083" cy="1176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4943323" y="1574244"/>
            <a:ext cx="971702" cy="1811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32375" y="6029324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array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kell az </a:t>
            </a:r>
            <a:r>
              <a:rPr lang="hu-H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Uint16Array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nek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H="1" flipV="1">
            <a:off x="3093244" y="4381500"/>
            <a:ext cx="3777134" cy="16478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</p:cNvCxnSpPr>
          <p:nvPr/>
        </p:nvCxnSpPr>
        <p:spPr>
          <a:xfrm flipH="1" flipV="1">
            <a:off x="3436144" y="5698568"/>
            <a:ext cx="3434234" cy="330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815465" y="1690808"/>
            <a:ext cx="421546" cy="11201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1139" y="1448801"/>
            <a:ext cx="4310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0000"/>
                </a:solidFill>
                <a:latin typeface="Whipsmart" panose="020B0502030203050204" pitchFamily="34" charset="0"/>
              </a:rPr>
              <a:t>a </a:t>
            </a:r>
            <a:r>
              <a:rPr lang="hu-HU" sz="2800" b="1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</a:t>
            </a:r>
            <a:r>
              <a:rPr lang="hu-HU" sz="2400" b="1" dirty="0">
                <a:solidFill>
                  <a:srgbClr val="FF0000"/>
                </a:solidFill>
                <a:latin typeface="Whipsmart" panose="020B0502030203050204" pitchFamily="34" charset="0"/>
              </a:rPr>
              <a:t> metódusban kelleni fog</a:t>
            </a:r>
            <a:endParaRPr lang="en-US" sz="2400" b="1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1" y="1375161"/>
            <a:ext cx="561959" cy="52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4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JsonLoader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609725"/>
            <a:ext cx="9220200" cy="5248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105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org.w3c.xhr.XMLHttpRequest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105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org.w3c.dom.events.*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kotlinx.serialization.*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kotlinx.serialization.json.*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vision.gears.webglmath.Geometry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@Serializable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class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vertices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normals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texturecoords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faces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@Serializable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class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meshes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2368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5299</TotalTime>
  <Words>833</Words>
  <Application>Microsoft Office PowerPoint</Application>
  <PresentationFormat>On-screen Show (4:3)</PresentationFormat>
  <Paragraphs>151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Corbel</vt:lpstr>
      <vt:lpstr>Whipsmart</vt:lpstr>
      <vt:lpstr>Xolonium</vt:lpstr>
      <vt:lpstr>1_Office Theme</vt:lpstr>
      <vt:lpstr>Háromszögháló-modellek</vt:lpstr>
      <vt:lpstr>Játékobjektumok és geometriai modellek</vt:lpstr>
      <vt:lpstr>Submesh</vt:lpstr>
      <vt:lpstr>Játékobjektumok és geometriai modellek</vt:lpstr>
      <vt:lpstr>Háromszögháló betöltése JSON-ból</vt:lpstr>
      <vt:lpstr>Geometria JSON-ból</vt:lpstr>
      <vt:lpstr>Geometria JSON-ból</vt:lpstr>
      <vt:lpstr>Index buffer</vt:lpstr>
      <vt:lpstr>JsonLoader.kt</vt:lpstr>
      <vt:lpstr>JsonLoader.kt</vt:lpstr>
      <vt:lpstr>JsonLoader.kt</vt:lpstr>
      <vt:lpstr>Gyártsunk 3D játékobjektumot</vt:lpstr>
    </vt:vector>
  </TitlesOfParts>
  <Company>Budapest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</dc:title>
  <dc:creator>László Szécsi</dc:creator>
  <cp:lastModifiedBy>Szécsi László</cp:lastModifiedBy>
  <cp:revision>197</cp:revision>
  <dcterms:created xsi:type="dcterms:W3CDTF">2017-01-23T15:49:11Z</dcterms:created>
  <dcterms:modified xsi:type="dcterms:W3CDTF">2022-03-07T22:46:24Z</dcterms:modified>
</cp:coreProperties>
</file>