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27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7BA09-F593-4BE6-84D0-EBB3DFAD155C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15FAC-AB85-4D4A-B9AC-EDD14A661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37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7BA09-F593-4BE6-84D0-EBB3DFAD155C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15FAC-AB85-4D4A-B9AC-EDD14A661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059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7BA09-F593-4BE6-84D0-EBB3DFAD155C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15FAC-AB85-4D4A-B9AC-EDD14A661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889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7BA09-F593-4BE6-84D0-EBB3DFAD155C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15FAC-AB85-4D4A-B9AC-EDD14A661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636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7BA09-F593-4BE6-84D0-EBB3DFAD155C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15FAC-AB85-4D4A-B9AC-EDD14A661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48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7BA09-F593-4BE6-84D0-EBB3DFAD155C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15FAC-AB85-4D4A-B9AC-EDD14A661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957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7BA09-F593-4BE6-84D0-EBB3DFAD155C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15FAC-AB85-4D4A-B9AC-EDD14A661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34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7BA09-F593-4BE6-84D0-EBB3DFAD155C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15FAC-AB85-4D4A-B9AC-EDD14A661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770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7BA09-F593-4BE6-84D0-EBB3DFAD155C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15FAC-AB85-4D4A-B9AC-EDD14A661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89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7BA09-F593-4BE6-84D0-EBB3DFAD155C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15FAC-AB85-4D4A-B9AC-EDD14A661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58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7BA09-F593-4BE6-84D0-EBB3DFAD155C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15FAC-AB85-4D4A-B9AC-EDD14A661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680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7BA09-F593-4BE6-84D0-EBB3DFAD155C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15FAC-AB85-4D4A-B9AC-EDD14A661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242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B965C-188E-4025-BF8B-54E0551C5D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Eiler</a:t>
            </a:r>
            <a:r>
              <a:rPr lang="en-US" dirty="0"/>
              <a:t> Murchison Analyses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0840E-2F4D-4945-A2EA-9E3BDA58EE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March 18</a:t>
            </a:r>
            <a:r>
              <a:rPr lang="en-US" baseline="30000" dirty="0"/>
              <a:t>th</a:t>
            </a:r>
            <a:r>
              <a:rPr lang="en-US" dirty="0"/>
              <a:t>, 2022</a:t>
            </a:r>
          </a:p>
          <a:p>
            <a:r>
              <a:rPr lang="en-US" dirty="0"/>
              <a:t>Murchison Extraction: Jamie Elsila Cook</a:t>
            </a:r>
          </a:p>
          <a:p>
            <a:r>
              <a:rPr lang="en-US" dirty="0"/>
              <a:t>Murchison LCMS Analysis: Hannah L. McLain</a:t>
            </a:r>
          </a:p>
          <a:p>
            <a:r>
              <a:rPr lang="en-US" dirty="0"/>
              <a:t>Murchison Orbitrap Analysis: Sarah Zeichner</a:t>
            </a:r>
          </a:p>
          <a:p>
            <a:r>
              <a:rPr lang="en-US" dirty="0"/>
              <a:t> (John </a:t>
            </a:r>
            <a:r>
              <a:rPr lang="en-US" dirty="0" err="1"/>
              <a:t>Eiler</a:t>
            </a:r>
            <a:r>
              <a:rPr lang="en-US" dirty="0"/>
              <a:t>: Advisor)</a:t>
            </a:r>
          </a:p>
        </p:txBody>
      </p:sp>
    </p:spTree>
    <p:extLst>
      <p:ext uri="{BB962C8B-B14F-4D97-AF65-F5344CB8AC3E}">
        <p14:creationId xmlns:p14="http://schemas.microsoft.com/office/powerpoint/2010/main" val="3344230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EB33936-E2A5-482C-89D9-AB736EE614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772879"/>
              </p:ext>
            </p:extLst>
          </p:nvPr>
        </p:nvGraphicFramePr>
        <p:xfrm>
          <a:off x="640304" y="891131"/>
          <a:ext cx="5577392" cy="5093921"/>
        </p:xfrm>
        <a:graphic>
          <a:graphicData uri="http://schemas.openxmlformats.org/drawingml/2006/table">
            <a:tbl>
              <a:tblPr/>
              <a:tblGrid>
                <a:gridCol w="1359348">
                  <a:extLst>
                    <a:ext uri="{9D8B030D-6E8A-4147-A177-3AD203B41FA5}">
                      <a16:colId xmlns:a16="http://schemas.microsoft.com/office/drawing/2014/main" val="4133556866"/>
                    </a:ext>
                  </a:extLst>
                </a:gridCol>
                <a:gridCol w="1473322">
                  <a:extLst>
                    <a:ext uri="{9D8B030D-6E8A-4147-A177-3AD203B41FA5}">
                      <a16:colId xmlns:a16="http://schemas.microsoft.com/office/drawing/2014/main" val="928487588"/>
                    </a:ext>
                  </a:extLst>
                </a:gridCol>
                <a:gridCol w="1372361">
                  <a:extLst>
                    <a:ext uri="{9D8B030D-6E8A-4147-A177-3AD203B41FA5}">
                      <a16:colId xmlns:a16="http://schemas.microsoft.com/office/drawing/2014/main" val="3965378489"/>
                    </a:ext>
                  </a:extLst>
                </a:gridCol>
                <a:gridCol w="1372361">
                  <a:extLst>
                    <a:ext uri="{9D8B030D-6E8A-4147-A177-3AD203B41FA5}">
                      <a16:colId xmlns:a16="http://schemas.microsoft.com/office/drawing/2014/main" val="1516528400"/>
                    </a:ext>
                  </a:extLst>
                </a:gridCol>
              </a:tblGrid>
              <a:tr h="317450">
                <a:tc gridSpan="4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Summary of Pristine Murchison Amino Acid Analysis using OPANAC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180" marR="98180" marT="49090" marB="490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619271"/>
                  </a:ext>
                </a:extLst>
              </a:tr>
              <a:tr h="22745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2" marR="8182" marT="81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2" marR="8182" marT="81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October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2" marR="8182" marT="81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November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2" marR="8182" marT="818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6431038"/>
                  </a:ext>
                </a:extLst>
              </a:tr>
              <a:tr h="22745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D-Asp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2" marR="8182" marT="81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0.357± 0.007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2" marR="8182" marT="81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0.460± 0.022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2" marR="8182" marT="81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0.481± 0.004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2" marR="8182" marT="818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4318689"/>
                  </a:ext>
                </a:extLst>
              </a:tr>
              <a:tr h="22745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L-Asp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2" marR="8182" marT="81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0.867± 0.061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2" marR="8182" marT="81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0.672± 0.020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2" marR="8182" marT="81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0.775± 0.017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2" marR="8182" marT="818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2854542"/>
                  </a:ext>
                </a:extLst>
              </a:tr>
              <a:tr h="22745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L-Glu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2" marR="8182" marT="81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75.470± 76.110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2" marR="8182" marT="81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4.160± 0.027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2" marR="8182" marT="81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6.241± 0.877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2" marR="8182" marT="818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9817807"/>
                  </a:ext>
                </a:extLst>
              </a:tr>
              <a:tr h="22745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D-Glu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2" marR="8182" marT="81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0.419± 0.039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2" marR="8182" marT="81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1.529± 0.031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2" marR="8182" marT="81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1.964± 0.170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2" marR="8182" marT="818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601209"/>
                  </a:ext>
                </a:extLst>
              </a:tr>
              <a:tr h="22745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D-Ser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2" marR="8182" marT="81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0.114± 0.006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2" marR="8182" marT="81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0.226± 0.071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2" marR="8182" marT="81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0.042± 0.021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2" marR="8182" marT="818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15469"/>
                  </a:ext>
                </a:extLst>
              </a:tr>
              <a:tr h="22745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L-Ser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2" marR="8182" marT="81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0.431± 0.073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2" marR="8182" marT="81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0.148± 0.027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2" marR="8182" marT="81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0.306± 0.029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2" marR="8182" marT="818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3005759"/>
                  </a:ext>
                </a:extLst>
              </a:tr>
              <a:tr h="22745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Gly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2" marR="8182" marT="81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107.510± 52.155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2" marR="8182" marT="81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29.360± 1.422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2" marR="8182" marT="81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25.300± 6.017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2" marR="8182" marT="818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857680"/>
                  </a:ext>
                </a:extLst>
              </a:tr>
              <a:tr h="22745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b-Ala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2" marR="8182" marT="81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0.772± 0.191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2" marR="8182" marT="81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9.949± 0.348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2" marR="8182" marT="81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9.128± 0.280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2" marR="8182" marT="818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7780727"/>
                  </a:ext>
                </a:extLst>
              </a:tr>
              <a:tr h="22745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g-ABA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2" marR="8182" marT="81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0.675± 0.283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2" marR="8182" marT="81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6.840± 0.140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2" marR="8182" marT="81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5.412± 0.437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2" marR="8182" marT="818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7438256"/>
                  </a:ext>
                </a:extLst>
              </a:tr>
              <a:tr h="22745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D-Ala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2" marR="8182" marT="81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0.510± 0.081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2" marR="8182" marT="81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2.258± 0.079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2" marR="8182" marT="81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2.725± 0.202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2" marR="8182" marT="818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1270168"/>
                  </a:ext>
                </a:extLst>
              </a:tr>
              <a:tr h="22745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L-Ala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2" marR="8182" marT="81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0.903± 0.183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2" marR="8182" marT="81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2.553± 0.071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2" marR="8182" marT="81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2.967± 0.200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2" marR="8182" marT="818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4131717"/>
                  </a:ext>
                </a:extLst>
              </a:tr>
              <a:tr h="22745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D-b-ABA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2" marR="8182" marT="81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0.107± 0.024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2" marR="8182" marT="81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3.375± 0.435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2" marR="8182" marT="81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4.076± 0.315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2" marR="8182" marT="818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1950864"/>
                  </a:ext>
                </a:extLst>
              </a:tr>
              <a:tr h="22745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L-b-ABA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2" marR="8182" marT="81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0.056± 0.006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2" marR="8182" marT="81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2.922± 0.171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2" marR="8182" marT="81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2.989± 0.115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2" marR="8182" marT="818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9608496"/>
                  </a:ext>
                </a:extLst>
              </a:tr>
              <a:tr h="22745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a-AIB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2" marR="8182" marT="81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0.541± 0.053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2" marR="8182" marT="81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8.565± 0.899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2" marR="8182" marT="81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11.978± 0.362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2" marR="8182" marT="818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371203"/>
                  </a:ext>
                </a:extLst>
              </a:tr>
              <a:tr h="22745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D,L-a-ABA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2" marR="8182" marT="81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0.233± 0.055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2" marR="8182" marT="81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1.454± 0.064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2" marR="8182" marT="81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1.659± 0.137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2" marR="8182" marT="818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62184"/>
                  </a:ext>
                </a:extLst>
              </a:tr>
              <a:tr h="22745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D-Ival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2" marR="8182" marT="81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#DIV/0!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2" marR="8182" marT="81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5.770± 0.528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2" marR="8182" marT="81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9.981± 1.319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2" marR="8182" marT="818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1996302"/>
                  </a:ext>
                </a:extLst>
              </a:tr>
              <a:tr h="22745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L-Ival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2" marR="8182" marT="81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#DIV/0!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2" marR="8182" marT="81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6.048± 0.593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2" marR="8182" marT="81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9.659± 1.374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2" marR="8182" marT="818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929108"/>
                  </a:ext>
                </a:extLst>
              </a:tr>
              <a:tr h="22745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EACA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2" marR="8182" marT="81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#DIV/0!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2" marR="8182" marT="81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2.117± 0.858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2" marR="8182" marT="81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#DIV/0!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2" marR="8182" marT="818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4605398"/>
                  </a:ext>
                </a:extLst>
              </a:tr>
              <a:tr h="22745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L-Val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2" marR="8182" marT="81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28.439± 13.718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2" marR="8182" marT="81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0.607± 0.104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2" marR="8182" marT="81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1.213± 0.235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2" marR="8182" marT="818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3922407"/>
                  </a:ext>
                </a:extLst>
              </a:tr>
              <a:tr h="22745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D-Val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2" marR="8182" marT="81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6.163± 2.976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2" marR="8182" marT="81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0.428± 0.072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2" marR="8182" marT="81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0.555± 0.104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2" marR="8182" marT="818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957315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B157E74-7470-475A-AABF-98B1E2FC8F11}"/>
              </a:ext>
            </a:extLst>
          </p:cNvPr>
          <p:cNvSpPr txBox="1"/>
          <p:nvPr/>
        </p:nvSpPr>
        <p:spPr>
          <a:xfrm>
            <a:off x="650776" y="244800"/>
            <a:ext cx="55669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0" dirty="0">
                <a:solidFill>
                  <a:srgbClr val="1C1D1E"/>
                </a:solidFill>
                <a:effectLst/>
              </a:rPr>
              <a:t>Summary of the average abundances (nmol/g) of the two- to six-carbon amino acids in the 6 M HCl-hydrolyzed (total) water extracts of the CM2 Murchison meteorite measured by LC-FD/</a:t>
            </a:r>
            <a:r>
              <a:rPr lang="en-US" sz="1200" b="1" i="0" dirty="0" err="1">
                <a:solidFill>
                  <a:srgbClr val="1C1D1E"/>
                </a:solidFill>
                <a:effectLst/>
              </a:rPr>
              <a:t>Q-ToF</a:t>
            </a:r>
            <a:r>
              <a:rPr lang="en-US" sz="1200" b="1" i="0" dirty="0">
                <a:solidFill>
                  <a:srgbClr val="1C1D1E"/>
                </a:solidFill>
                <a:effectLst/>
              </a:rPr>
              <a:t>-MS.</a:t>
            </a:r>
            <a:endParaRPr lang="en-US" sz="1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3ED0FC-F688-4FA0-B1BD-5B038ABAD21C}"/>
              </a:ext>
            </a:extLst>
          </p:cNvPr>
          <p:cNvSpPr txBox="1"/>
          <p:nvPr/>
        </p:nvSpPr>
        <p:spPr>
          <a:xfrm>
            <a:off x="420137" y="5985052"/>
            <a:ext cx="60177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800" b="0" i="0" dirty="0">
                <a:solidFill>
                  <a:srgbClr val="1C1D1E"/>
                </a:solidFill>
                <a:effectLst/>
                <a:latin typeface="Open Sans" panose="020B0606030504020204" pitchFamily="34" charset="0"/>
              </a:rPr>
              <a:t>Sample extracts were analyzed by OPA/NAC derivatization (15 min.) and LC-FD/</a:t>
            </a:r>
            <a:r>
              <a:rPr lang="en-US" sz="800" b="0" i="0" dirty="0" err="1">
                <a:solidFill>
                  <a:srgbClr val="1C1D1E"/>
                </a:solidFill>
                <a:effectLst/>
                <a:latin typeface="Open Sans" panose="020B0606030504020204" pitchFamily="34" charset="0"/>
              </a:rPr>
              <a:t>Q-ToF</a:t>
            </a:r>
            <a:r>
              <a:rPr lang="en-US" sz="800" b="0" i="0" dirty="0">
                <a:solidFill>
                  <a:srgbClr val="1C1D1E"/>
                </a:solidFill>
                <a:effectLst/>
                <a:latin typeface="Open Sans" panose="020B0606030504020204" pitchFamily="34" charset="0"/>
              </a:rPr>
              <a:t>-MS. The reported uncertainties (</a:t>
            </a:r>
            <a:r>
              <a:rPr lang="el-GR" sz="800" b="0" i="0" dirty="0">
                <a:solidFill>
                  <a:srgbClr val="1C1D1E"/>
                </a:solidFill>
                <a:effectLst/>
                <a:latin typeface="Open Sans" panose="020B0606030504020204" pitchFamily="34" charset="0"/>
              </a:rPr>
              <a:t>δ</a:t>
            </a:r>
            <a:r>
              <a:rPr lang="en-US" sz="800" b="0" i="0" dirty="0">
                <a:solidFill>
                  <a:srgbClr val="1C1D1E"/>
                </a:solidFill>
                <a:effectLst/>
                <a:latin typeface="Open Sans" panose="020B0606030504020204" pitchFamily="34" charset="0"/>
              </a:rPr>
              <a:t>x) are based on the standard deviation of the average value of 3–6 separate measurements (n) with a standard error, </a:t>
            </a:r>
            <a:r>
              <a:rPr lang="el-GR" sz="800" b="0" i="0" dirty="0">
                <a:solidFill>
                  <a:srgbClr val="1C1D1E"/>
                </a:solidFill>
                <a:effectLst/>
                <a:latin typeface="Open Sans" panose="020B0606030504020204" pitchFamily="34" charset="0"/>
              </a:rPr>
              <a:t>δ</a:t>
            </a:r>
            <a:r>
              <a:rPr lang="en-US" sz="800" b="0" i="0" dirty="0">
                <a:solidFill>
                  <a:srgbClr val="1C1D1E"/>
                </a:solidFill>
                <a:effectLst/>
                <a:latin typeface="Open Sans" panose="020B0606030504020204" pitchFamily="34" charset="0"/>
              </a:rPr>
              <a:t>x = </a:t>
            </a:r>
            <a:r>
              <a:rPr lang="el-GR" sz="800" b="0" i="0" dirty="0">
                <a:solidFill>
                  <a:srgbClr val="1C1D1E"/>
                </a:solidFill>
                <a:effectLst/>
                <a:latin typeface="Open Sans" panose="020B0606030504020204" pitchFamily="34" charset="0"/>
              </a:rPr>
              <a:t>σ</a:t>
            </a:r>
            <a:r>
              <a:rPr lang="en-US" sz="800" b="0" i="0" baseline="-25000" dirty="0">
                <a:solidFill>
                  <a:srgbClr val="1C1D1E"/>
                </a:solidFill>
                <a:effectLst/>
                <a:latin typeface="Open Sans" panose="020B0606030504020204" pitchFamily="34" charset="0"/>
              </a:rPr>
              <a:t>x</a:t>
            </a:r>
            <a:r>
              <a:rPr lang="en-US" sz="800" b="0" i="0" dirty="0">
                <a:solidFill>
                  <a:srgbClr val="1C1D1E"/>
                </a:solidFill>
                <a:effectLst/>
                <a:latin typeface="Open Sans" panose="020B0606030504020204" pitchFamily="34" charset="0"/>
              </a:rPr>
              <a:t> · (n−1)</a:t>
            </a:r>
            <a:r>
              <a:rPr lang="en-US" sz="800" b="0" i="0" baseline="30000" dirty="0">
                <a:solidFill>
                  <a:srgbClr val="1C1D1E"/>
                </a:solidFill>
                <a:effectLst/>
                <a:latin typeface="Open Sans" panose="020B0606030504020204" pitchFamily="34" charset="0"/>
              </a:rPr>
              <a:t>−1/2</a:t>
            </a:r>
            <a:r>
              <a:rPr lang="en-US" sz="800" b="0" i="0" dirty="0">
                <a:solidFill>
                  <a:srgbClr val="1C1D1E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800" b="0" i="0" dirty="0">
                <a:solidFill>
                  <a:srgbClr val="1C1D1E"/>
                </a:solidFill>
                <a:effectLst/>
                <a:latin typeface="Open Sans" panose="020B0606030504020204" pitchFamily="34" charset="0"/>
              </a:rPr>
              <a:t>The amino acids </a:t>
            </a:r>
            <a:r>
              <a:rPr lang="el-GR" sz="800" b="0" i="0" dirty="0">
                <a:solidFill>
                  <a:srgbClr val="1C1D1E"/>
                </a:solidFill>
                <a:effectLst/>
                <a:latin typeface="Open Sans" panose="020B0606030504020204" pitchFamily="34" charset="0"/>
              </a:rPr>
              <a:t>γ-</a:t>
            </a:r>
            <a:r>
              <a:rPr lang="en-US" sz="800" b="0" i="0" dirty="0">
                <a:solidFill>
                  <a:srgbClr val="1C1D1E"/>
                </a:solidFill>
                <a:effectLst/>
                <a:latin typeface="Open Sans" panose="020B0606030504020204" pitchFamily="34" charset="0"/>
              </a:rPr>
              <a:t>ABA and </a:t>
            </a:r>
            <a:r>
              <a:rPr lang="el-GR" sz="800" b="0" i="0" dirty="0">
                <a:solidFill>
                  <a:srgbClr val="1C1D1E"/>
                </a:solidFill>
                <a:effectLst/>
                <a:latin typeface="Open Sans" panose="020B0606030504020204" pitchFamily="34" charset="0"/>
              </a:rPr>
              <a:t>β-</a:t>
            </a:r>
            <a:r>
              <a:rPr lang="en-US" sz="800" b="0" i="0" dirty="0">
                <a:solidFill>
                  <a:srgbClr val="1C1D1E"/>
                </a:solidFill>
                <a:effectLst/>
                <a:latin typeface="Open Sans" panose="020B0606030504020204" pitchFamily="34" charset="0"/>
              </a:rPr>
              <a:t>AIB coelute and the D- and L-</a:t>
            </a:r>
            <a:r>
              <a:rPr lang="el-GR" sz="800" b="0" i="0" dirty="0">
                <a:solidFill>
                  <a:srgbClr val="1C1D1E"/>
                </a:solidFill>
                <a:effectLst/>
                <a:latin typeface="Open Sans" panose="020B0606030504020204" pitchFamily="34" charset="0"/>
              </a:rPr>
              <a:t>β-</a:t>
            </a:r>
            <a:r>
              <a:rPr lang="en-US" sz="800" b="0" i="0" dirty="0">
                <a:solidFill>
                  <a:srgbClr val="1C1D1E"/>
                </a:solidFill>
                <a:effectLst/>
                <a:latin typeface="Open Sans" panose="020B0606030504020204" pitchFamily="34" charset="0"/>
              </a:rPr>
              <a:t>AIB enantiomers could not be separated under the chromatographic conditions.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4286DE-9897-4DFE-9B5C-661389E3AD8A}"/>
              </a:ext>
            </a:extLst>
          </p:cNvPr>
          <p:cNvSpPr txBox="1"/>
          <p:nvPr/>
        </p:nvSpPr>
        <p:spPr>
          <a:xfrm>
            <a:off x="547275" y="6717880"/>
            <a:ext cx="58905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Analysis Amounts: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February Analysis: 10 </a:t>
            </a:r>
            <a:r>
              <a:rPr lang="el-GR" sz="1400" dirty="0"/>
              <a:t>μ</a:t>
            </a:r>
            <a:r>
              <a:rPr lang="en-US" sz="1400" dirty="0"/>
              <a:t>L out of 100 </a:t>
            </a:r>
            <a:r>
              <a:rPr lang="el-GR" sz="1400" dirty="0"/>
              <a:t>μ</a:t>
            </a:r>
            <a:r>
              <a:rPr lang="en-US" sz="1400" dirty="0"/>
              <a:t>L (1.7 g Dirty Murchison)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October Analysis: 20 </a:t>
            </a:r>
            <a:r>
              <a:rPr lang="el-GR" sz="1400" dirty="0"/>
              <a:t>μ</a:t>
            </a:r>
            <a:r>
              <a:rPr lang="en-US" sz="1400" dirty="0"/>
              <a:t>L out of 1000 </a:t>
            </a:r>
            <a:r>
              <a:rPr lang="el-GR" sz="1400" dirty="0"/>
              <a:t>μ</a:t>
            </a:r>
            <a:r>
              <a:rPr lang="en-US" sz="1400" dirty="0"/>
              <a:t>L (1.5 g Pristine Murchison)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November Analysis: 20 </a:t>
            </a:r>
            <a:r>
              <a:rPr lang="el-GR" sz="1400" dirty="0"/>
              <a:t>μ</a:t>
            </a:r>
            <a:r>
              <a:rPr lang="en-US" sz="1400" dirty="0"/>
              <a:t>L out of 1000 </a:t>
            </a:r>
            <a:r>
              <a:rPr lang="el-GR" sz="1400" dirty="0"/>
              <a:t>μ</a:t>
            </a:r>
            <a:r>
              <a:rPr lang="en-US" sz="1400" dirty="0"/>
              <a:t>L (1.5 g Pristine Murchison)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3C0B14-B4FC-4024-A685-5990BF0F6F3C}"/>
              </a:ext>
            </a:extLst>
          </p:cNvPr>
          <p:cNvSpPr txBox="1"/>
          <p:nvPr/>
        </p:nvSpPr>
        <p:spPr>
          <a:xfrm>
            <a:off x="498556" y="8014581"/>
            <a:ext cx="5860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Please note that the concentrations for February were pegging the detector for the more concentrated analytes so quantitation was not viable: Glycine, Alanine, L-Glutamic acid, L-Valine, D-Val</a:t>
            </a:r>
          </a:p>
        </p:txBody>
      </p:sp>
    </p:spTree>
    <p:extLst>
      <p:ext uri="{BB962C8B-B14F-4D97-AF65-F5344CB8AC3E}">
        <p14:creationId xmlns:p14="http://schemas.microsoft.com/office/powerpoint/2010/main" val="1660735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468</Words>
  <Application>Microsoft Office PowerPoint</Application>
  <PresentationFormat>Letter Paper (8.5x11 in)</PresentationFormat>
  <Paragraphs>99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Open Sans</vt:lpstr>
      <vt:lpstr>Office Theme</vt:lpstr>
      <vt:lpstr>Eiler Murchison Analyses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Eiler Murchison Analyses</dc:title>
  <dc:creator>Mclain, Hannah L. (GSFC-691.0)[CATHOLIC UNIV OF AMERICA]</dc:creator>
  <cp:lastModifiedBy>Mclain, Hannah L. (GSFC-691.0)[CATHOLIC UNIV OF AMERICA]</cp:lastModifiedBy>
  <cp:revision>1</cp:revision>
  <dcterms:created xsi:type="dcterms:W3CDTF">2022-03-18T20:34:40Z</dcterms:created>
  <dcterms:modified xsi:type="dcterms:W3CDTF">2022-03-18T20:51:02Z</dcterms:modified>
</cp:coreProperties>
</file>