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89" r:id="rId3"/>
    <p:sldId id="290" r:id="rId4"/>
    <p:sldId id="291" r:id="rId5"/>
    <p:sldId id="285" r:id="rId6"/>
    <p:sldId id="300" r:id="rId7"/>
    <p:sldId id="278" r:id="rId8"/>
    <p:sldId id="292" r:id="rId9"/>
    <p:sldId id="279" r:id="rId10"/>
    <p:sldId id="302" r:id="rId11"/>
    <p:sldId id="286" r:id="rId12"/>
    <p:sldId id="294" r:id="rId13"/>
    <p:sldId id="301" r:id="rId14"/>
    <p:sldId id="287" r:id="rId15"/>
    <p:sldId id="288" r:id="rId16"/>
    <p:sldId id="272" r:id="rId17"/>
    <p:sldId id="274" r:id="rId18"/>
    <p:sldId id="277" r:id="rId19"/>
    <p:sldId id="296" r:id="rId20"/>
    <p:sldId id="282" r:id="rId21"/>
    <p:sldId id="297" r:id="rId22"/>
    <p:sldId id="298" r:id="rId23"/>
    <p:sldId id="280"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53" autoAdjust="0"/>
  </p:normalViewPr>
  <p:slideViewPr>
    <p:cSldViewPr>
      <p:cViewPr varScale="1">
        <p:scale>
          <a:sx n="102" d="100"/>
          <a:sy n="102" d="100"/>
        </p:scale>
        <p:origin x="-23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6163F09-20D6-469F-BC8C-D197B89D431C}" type="datetimeFigureOut">
              <a:rPr lang="en-US" smtClean="0"/>
              <a:pPr/>
              <a:t>12/4/2013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1F8DDFC-F95F-456B-B4F9-B1FC661DF4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13B7F7-2322-4407-9967-EB3AD0C1D902}"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8DDFC-F95F-456B-B4F9-B1FC661DF4AB}"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8DDFC-F95F-456B-B4F9-B1FC661DF4AB}"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8DDFC-F95F-456B-B4F9-B1FC661DF4AB}"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8DDFC-F95F-456B-B4F9-B1FC661DF4AB}"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8DDFC-F95F-456B-B4F9-B1FC661DF4AB}"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8DDFC-F95F-456B-B4F9-B1FC661DF4AB}"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8DDFC-F95F-456B-B4F9-B1FC661DF4A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7DEB81A-D16E-421C-8741-E55F726BC93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33255-0772-4A67-986A-60F4E78E1D29}"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DEB81A-D16E-421C-8741-E55F726BC93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33255-0772-4A67-986A-60F4E78E1D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DEB81A-D16E-421C-8741-E55F726BC939}" type="datetimeFigureOut">
              <a:rPr lang="en-US" smtClean="0"/>
              <a:pPr/>
              <a:t>12/4/2013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2FF33255-0772-4A67-986A-60F4E78E1D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DEB81A-D16E-421C-8741-E55F726BC93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33255-0772-4A67-986A-60F4E78E1D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DEB81A-D16E-421C-8741-E55F726BC93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33255-0772-4A67-986A-60F4E78E1D2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DEB81A-D16E-421C-8741-E55F726BC93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33255-0772-4A67-986A-60F4E78E1D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DEB81A-D16E-421C-8741-E55F726BC939}" type="datetimeFigureOut">
              <a:rPr lang="en-US" smtClean="0"/>
              <a:pPr/>
              <a:t>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33255-0772-4A67-986A-60F4E78E1D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DEB81A-D16E-421C-8741-E55F726BC939}" type="datetimeFigureOut">
              <a:rPr lang="en-US" smtClean="0"/>
              <a:pPr/>
              <a:t>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33255-0772-4A67-986A-60F4E78E1D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EB81A-D16E-421C-8741-E55F726BC939}" type="datetimeFigureOut">
              <a:rPr lang="en-US" smtClean="0"/>
              <a:pPr/>
              <a:t>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33255-0772-4A67-986A-60F4E78E1D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DEB81A-D16E-421C-8741-E55F726BC93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33255-0772-4A67-986A-60F4E78E1D29}"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7DEB81A-D16E-421C-8741-E55F726BC939}" type="datetimeFigureOut">
              <a:rPr lang="en-US" smtClean="0"/>
              <a:pPr/>
              <a:t>12/4/2013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2FF33255-0772-4A67-986A-60F4E78E1D2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7DEB81A-D16E-421C-8741-E55F726BC939}" type="datetimeFigureOut">
              <a:rPr lang="en-US" smtClean="0"/>
              <a:pPr/>
              <a:t>12/4/2013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FF33255-0772-4A67-986A-60F4E78E1D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airs.research.vcu.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vpn.vcu.ed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rovost.vcu.edu/policies/conflict.html" TargetMode="External"/><Relationship Id="rId2" Type="http://schemas.openxmlformats.org/officeDocument/2006/relationships/hyperlink" Target="http://www.ecfr.gov/cgi-bin/text-idx?c=ecfr&amp;SID=992817854207767214895b1fa023755d&amp;rgn=div5&amp;view=text&amp;node=42:1.0.1.4.23&amp;idno=4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vcu.edu/vcuera/airs.htm" TargetMode="External"/><Relationship Id="rId2" Type="http://schemas.openxmlformats.org/officeDocument/2006/relationships/hyperlink" Target="http://www.research.vcu.edu/coi/index.htm" TargetMode="External"/><Relationship Id="rId1" Type="http://schemas.openxmlformats.org/officeDocument/2006/relationships/slideLayout" Target="../slideLayouts/slideLayout2.xml"/><Relationship Id="rId5" Type="http://schemas.openxmlformats.org/officeDocument/2006/relationships/hyperlink" Target="mailto:AIRS@vcu.edu" TargetMode="External"/><Relationship Id="rId4" Type="http://schemas.openxmlformats.org/officeDocument/2006/relationships/hyperlink" Target="mailto:eRAHELP@vcu.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0"/>
            <a:ext cx="9144000" cy="1143000"/>
          </a:xfrm>
        </p:spPr>
        <p:txBody>
          <a:bodyPr>
            <a:normAutofit fontScale="90000"/>
          </a:bodyPr>
          <a:lstStyle/>
          <a:p>
            <a:r>
              <a:rPr lang="en-US" sz="4000" dirty="0" smtClean="0">
                <a:solidFill>
                  <a:srgbClr val="FFC000"/>
                </a:solidFill>
                <a:latin typeface="Calibri" pitchFamily="34" charset="0"/>
              </a:rPr>
              <a:t>    Utilizing AIRS for Research COI Assessment</a:t>
            </a:r>
            <a:endParaRPr lang="en-US" sz="4000" dirty="0">
              <a:solidFill>
                <a:srgbClr val="FFC000"/>
              </a:solidFill>
              <a:latin typeface="Calibri" pitchFamily="34" charset="0"/>
            </a:endParaRPr>
          </a:p>
        </p:txBody>
      </p:sp>
      <p:sp>
        <p:nvSpPr>
          <p:cNvPr id="3" name="Subtitle 2"/>
          <p:cNvSpPr>
            <a:spLocks noGrp="1"/>
          </p:cNvSpPr>
          <p:nvPr>
            <p:ph type="subTitle" idx="1"/>
          </p:nvPr>
        </p:nvSpPr>
        <p:spPr>
          <a:xfrm>
            <a:off x="7467600" y="4876800"/>
            <a:ext cx="1524000" cy="1066800"/>
          </a:xfrm>
        </p:spPr>
        <p:txBody>
          <a:bodyPr>
            <a:normAutofit/>
          </a:bodyPr>
          <a:lstStyle/>
          <a:p>
            <a:pPr algn="r"/>
            <a:endParaRPr lang="en-US" sz="2400" dirty="0" smtClean="0"/>
          </a:p>
          <a:p>
            <a:pPr algn="r"/>
            <a:r>
              <a:rPr lang="en-US" sz="1800" dirty="0" smtClean="0">
                <a:solidFill>
                  <a:schemeClr val="bg1"/>
                </a:solidFill>
                <a:latin typeface="Calibri" pitchFamily="34" charset="0"/>
              </a:rPr>
              <a:t>12/2013</a:t>
            </a:r>
          </a:p>
          <a:p>
            <a:pPr algn="r"/>
            <a:endParaRPr lang="en-US" sz="2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1408176"/>
          </a:xfrm>
        </p:spPr>
        <p:txBody>
          <a:bodyPr>
            <a:noAutofit/>
          </a:bodyPr>
          <a:lstStyle/>
          <a:p>
            <a:r>
              <a:rPr lang="en-US" sz="4000" dirty="0" smtClean="0"/>
              <a:t>    </a:t>
            </a:r>
            <a:r>
              <a:rPr lang="en-US" sz="4000" dirty="0" smtClean="0">
                <a:latin typeface="Calibri" pitchFamily="34" charset="0"/>
              </a:rPr>
              <a:t>Indicate non-VCU collaborators and  </a:t>
            </a:r>
            <a:br>
              <a:rPr lang="en-US" sz="4000" dirty="0" smtClean="0">
                <a:latin typeface="Calibri" pitchFamily="34" charset="0"/>
              </a:rPr>
            </a:br>
            <a:r>
              <a:rPr lang="en-US" sz="4000" dirty="0" smtClean="0">
                <a:latin typeface="Calibri" pitchFamily="34" charset="0"/>
              </a:rPr>
              <a:t>    ‘COI Investigators’ in RAMS-IRB</a:t>
            </a:r>
            <a:r>
              <a:rPr lang="en-US" sz="2000" dirty="0" smtClean="0">
                <a:latin typeface="Calibri" pitchFamily="34" charset="0"/>
              </a:rPr>
              <a:t>(and IACUC)</a:t>
            </a:r>
            <a:endParaRPr lang="en-US" sz="2000" dirty="0">
              <a:latin typeface="Calibri" pitchFamily="34" charset="0"/>
            </a:endParaRPr>
          </a:p>
        </p:txBody>
      </p:sp>
      <p:pic>
        <p:nvPicPr>
          <p:cNvPr id="7" name="Content Placeholder 6"/>
          <p:cNvPicPr>
            <a:picLocks noGrp="1"/>
          </p:cNvPicPr>
          <p:nvPr>
            <p:ph idx="1"/>
          </p:nvPr>
        </p:nvPicPr>
        <p:blipFill>
          <a:blip r:embed="rId3" cstate="print"/>
          <a:srcRect/>
          <a:stretch>
            <a:fillRect/>
          </a:stretch>
        </p:blipFill>
        <p:spPr bwMode="auto">
          <a:xfrm>
            <a:off x="0" y="1371600"/>
            <a:ext cx="8216309" cy="5486400"/>
          </a:xfrm>
          <a:prstGeom prst="rect">
            <a:avLst/>
          </a:prstGeom>
          <a:noFill/>
          <a:ln w="9525">
            <a:noFill/>
            <a:miter lim="800000"/>
            <a:headEnd/>
            <a:tailEnd/>
          </a:ln>
        </p:spPr>
      </p:pic>
      <p:pic>
        <p:nvPicPr>
          <p:cNvPr id="8" name="Picture 7"/>
          <p:cNvPicPr/>
          <p:nvPr/>
        </p:nvPicPr>
        <p:blipFill>
          <a:blip r:embed="rId4" cstate="print"/>
          <a:srcRect/>
          <a:stretch>
            <a:fillRect/>
          </a:stretch>
        </p:blipFill>
        <p:spPr bwMode="auto">
          <a:xfrm>
            <a:off x="4572000" y="1371600"/>
            <a:ext cx="4572000" cy="5486400"/>
          </a:xfrm>
          <a:prstGeom prst="rect">
            <a:avLst/>
          </a:prstGeom>
          <a:noFill/>
          <a:ln w="9525">
            <a:noFill/>
            <a:miter lim="800000"/>
            <a:headEnd/>
            <a:tailEnd/>
          </a:ln>
        </p:spPr>
      </p:pic>
      <p:sp>
        <p:nvSpPr>
          <p:cNvPr id="5" name="Right Arrow 4"/>
          <p:cNvSpPr/>
          <p:nvPr/>
        </p:nvSpPr>
        <p:spPr>
          <a:xfrm rot="13207183">
            <a:off x="1033356" y="5129417"/>
            <a:ext cx="687700" cy="38381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243641">
            <a:off x="6503939" y="4466206"/>
            <a:ext cx="609600" cy="38381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a:bodyPr>
          <a:lstStyle/>
          <a:p>
            <a:r>
              <a:rPr lang="en-US" sz="4000" dirty="0" smtClean="0">
                <a:latin typeface="Calibri" pitchFamily="34" charset="0"/>
              </a:rPr>
              <a:t>    Activity and Interest Reporting System   </a:t>
            </a:r>
            <a:br>
              <a:rPr lang="en-US" sz="4000" dirty="0" smtClean="0">
                <a:latin typeface="Calibri" pitchFamily="34" charset="0"/>
              </a:rPr>
            </a:br>
            <a:r>
              <a:rPr lang="en-US" sz="4000" dirty="0" smtClean="0">
                <a:latin typeface="Calibri" pitchFamily="34" charset="0"/>
              </a:rPr>
              <a:t>    (AIRS)</a:t>
            </a:r>
            <a:endParaRPr lang="en-US" sz="4000" dirty="0">
              <a:latin typeface="Calibri" pitchFamily="34" charset="0"/>
            </a:endParaRPr>
          </a:p>
        </p:txBody>
      </p:sp>
      <p:sp>
        <p:nvSpPr>
          <p:cNvPr id="5" name="TextBox 4"/>
          <p:cNvSpPr txBox="1"/>
          <p:nvPr/>
        </p:nvSpPr>
        <p:spPr>
          <a:xfrm>
            <a:off x="0" y="1524000"/>
            <a:ext cx="9144000" cy="584775"/>
          </a:xfrm>
          <a:prstGeom prst="rect">
            <a:avLst/>
          </a:prstGeom>
          <a:noFill/>
        </p:spPr>
        <p:txBody>
          <a:bodyPr wrap="square" rtlCol="0">
            <a:spAutoFit/>
          </a:bodyPr>
          <a:lstStyle/>
          <a:p>
            <a:pPr algn="ctr"/>
            <a:r>
              <a:rPr lang="en-US" sz="1600" dirty="0" smtClean="0">
                <a:latin typeface="Calibri" pitchFamily="34" charset="0"/>
                <a:hlinkClick r:id="rId3"/>
              </a:rPr>
              <a:t>http://airs.research.vcu.edu/</a:t>
            </a:r>
            <a:r>
              <a:rPr lang="en-US" sz="1600" dirty="0" smtClean="0">
                <a:latin typeface="Calibri" pitchFamily="34" charset="0"/>
              </a:rPr>
              <a:t>    |   Use VPN to access outside of VCU - </a:t>
            </a:r>
            <a:r>
              <a:rPr lang="en-US" sz="1600" u="sng" dirty="0" smtClean="0">
                <a:latin typeface="Calibri" pitchFamily="34" charset="0"/>
                <a:hlinkClick r:id="rId4"/>
              </a:rPr>
              <a:t>https://vpn.vcu.edu</a:t>
            </a:r>
            <a:r>
              <a:rPr lang="en-US" sz="1600" dirty="0" smtClean="0">
                <a:latin typeface="Calibri" pitchFamily="34" charset="0"/>
              </a:rPr>
              <a:t/>
            </a:r>
            <a:br>
              <a:rPr lang="en-US" sz="1600" dirty="0" smtClean="0">
                <a:latin typeface="Calibri" pitchFamily="34" charset="0"/>
              </a:rPr>
            </a:br>
            <a:r>
              <a:rPr lang="en-US" sz="1600" b="1" dirty="0" smtClean="0">
                <a:latin typeface="Calibri" pitchFamily="34" charset="0"/>
              </a:rPr>
              <a:t>Each ‘investigator’ enters own FIs into the AIRS – login with </a:t>
            </a:r>
            <a:r>
              <a:rPr lang="en-US" sz="1600" b="1" dirty="0" err="1" smtClean="0">
                <a:latin typeface="Calibri" pitchFamily="34" charset="0"/>
              </a:rPr>
              <a:t>eID</a:t>
            </a:r>
            <a:r>
              <a:rPr lang="en-US" sz="1600" b="1" dirty="0" smtClean="0">
                <a:latin typeface="Calibri" pitchFamily="34" charset="0"/>
              </a:rPr>
              <a:t> &amp; password</a:t>
            </a:r>
            <a:endParaRPr lang="en-US" sz="1600" dirty="0">
              <a:latin typeface="Calibri" pitchFamily="34" charset="0"/>
            </a:endParaRPr>
          </a:p>
        </p:txBody>
      </p:sp>
      <p:pic>
        <p:nvPicPr>
          <p:cNvPr id="1028" name="Picture 4"/>
          <p:cNvPicPr>
            <a:picLocks noChangeAspect="1" noChangeArrowheads="1"/>
          </p:cNvPicPr>
          <p:nvPr/>
        </p:nvPicPr>
        <p:blipFill>
          <a:blip r:embed="rId5" cstate="print"/>
          <a:srcRect/>
          <a:stretch>
            <a:fillRect/>
          </a:stretch>
        </p:blipFill>
        <p:spPr bwMode="auto">
          <a:xfrm>
            <a:off x="1219200" y="2133600"/>
            <a:ext cx="6718028"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a:bodyPr>
          <a:lstStyle/>
          <a:p>
            <a:r>
              <a:rPr lang="en-US" dirty="0" smtClean="0">
                <a:solidFill>
                  <a:srgbClr val="FFC000"/>
                </a:solidFill>
                <a:effectLst/>
              </a:rPr>
              <a:t>    </a:t>
            </a:r>
            <a:r>
              <a:rPr lang="en-US" sz="4000" dirty="0" smtClean="0">
                <a:solidFill>
                  <a:srgbClr val="FFC000"/>
                </a:solidFill>
                <a:effectLst/>
                <a:latin typeface="Calibri" pitchFamily="34" charset="0"/>
              </a:rPr>
              <a:t>Mandatory </a:t>
            </a:r>
            <a:r>
              <a:rPr lang="en-US" sz="4000" dirty="0" smtClean="0">
                <a:solidFill>
                  <a:srgbClr val="FFC000"/>
                </a:solidFill>
                <a:latin typeface="Calibri" pitchFamily="34" charset="0"/>
              </a:rPr>
              <a:t>T</a:t>
            </a:r>
            <a:r>
              <a:rPr lang="en-US" sz="4000" dirty="0" smtClean="0">
                <a:solidFill>
                  <a:srgbClr val="FFC000"/>
                </a:solidFill>
                <a:effectLst/>
                <a:latin typeface="Calibri" pitchFamily="34" charset="0"/>
              </a:rPr>
              <a:t>raining</a:t>
            </a:r>
            <a:endParaRPr lang="en-US" sz="4000" dirty="0">
              <a:solidFill>
                <a:srgbClr val="FFC000"/>
              </a:solidFill>
              <a:effectLst/>
              <a:latin typeface="Calibri" pitchFamily="34" charset="0"/>
            </a:endParaRPr>
          </a:p>
        </p:txBody>
      </p:sp>
      <p:sp>
        <p:nvSpPr>
          <p:cNvPr id="3" name="Content Placeholder 2"/>
          <p:cNvSpPr>
            <a:spLocks noGrp="1"/>
          </p:cNvSpPr>
          <p:nvPr>
            <p:ph idx="1"/>
          </p:nvPr>
        </p:nvSpPr>
        <p:spPr>
          <a:xfrm>
            <a:off x="0" y="1524000"/>
            <a:ext cx="9144000" cy="5334000"/>
          </a:xfrm>
          <a:noFill/>
        </p:spPr>
        <p:txBody>
          <a:bodyPr>
            <a:normAutofit/>
          </a:bodyPr>
          <a:lstStyle/>
          <a:p>
            <a:pPr marL="347472" lvl="1" indent="0">
              <a:buNone/>
            </a:pPr>
            <a:r>
              <a:rPr lang="en-US" sz="2200" b="1" dirty="0" smtClean="0">
                <a:latin typeface="Calibri" pitchFamily="34" charset="0"/>
              </a:rPr>
              <a:t>Training precedes initial FI reporting in the AIRS</a:t>
            </a:r>
          </a:p>
          <a:p>
            <a:pPr marL="347472" lvl="1" indent="0">
              <a:buNone/>
              <a:tabLst>
                <a:tab pos="0" algn="l"/>
              </a:tabLst>
            </a:pPr>
            <a:r>
              <a:rPr lang="en-US" sz="2200" dirty="0" smtClean="0">
                <a:latin typeface="Calibri" pitchFamily="34" charset="0"/>
              </a:rPr>
              <a:t>PHS regulations require investigator training:</a:t>
            </a:r>
          </a:p>
          <a:p>
            <a:pPr marL="463550" lvl="1" indent="0">
              <a:buClr>
                <a:srgbClr val="FFC000"/>
              </a:buClr>
              <a:buFont typeface="Wingdings" pitchFamily="2" charset="2"/>
              <a:buChar char="§"/>
              <a:tabLst>
                <a:tab pos="0" algn="l"/>
              </a:tabLst>
            </a:pPr>
            <a:r>
              <a:rPr lang="en-US" sz="2200" dirty="0" smtClean="0">
                <a:latin typeface="Calibri" pitchFamily="34" charset="0"/>
              </a:rPr>
              <a:t>  initially,</a:t>
            </a:r>
          </a:p>
          <a:p>
            <a:pPr marL="457200" lvl="1" indent="0">
              <a:buClr>
                <a:srgbClr val="FFC000"/>
              </a:buClr>
              <a:buFont typeface="Wingdings" pitchFamily="2" charset="2"/>
              <a:buChar char="§"/>
            </a:pPr>
            <a:r>
              <a:rPr lang="en-US" sz="2200" dirty="0" smtClean="0">
                <a:latin typeface="Calibri" pitchFamily="34" charset="0"/>
              </a:rPr>
              <a:t>  every 4 years, and</a:t>
            </a:r>
          </a:p>
          <a:p>
            <a:pPr marL="457200" lvl="1" indent="0">
              <a:buClr>
                <a:srgbClr val="FFC000"/>
              </a:buClr>
              <a:buFont typeface="Wingdings" pitchFamily="2" charset="2"/>
              <a:buChar char="§"/>
            </a:pPr>
            <a:r>
              <a:rPr lang="en-US" sz="2200" dirty="0" smtClean="0">
                <a:latin typeface="Calibri" pitchFamily="34" charset="0"/>
              </a:rPr>
              <a:t>  immediately under the following circumstances</a:t>
            </a:r>
          </a:p>
          <a:p>
            <a:pPr lvl="2" indent="-347472">
              <a:buClr>
                <a:schemeClr val="accent1"/>
              </a:buClr>
            </a:pPr>
            <a:r>
              <a:rPr lang="en-US" sz="1600" dirty="0" smtClean="0">
                <a:latin typeface="Calibri" pitchFamily="34" charset="0"/>
              </a:rPr>
              <a:t>Institutional Financial Conflict of Interests policies change in a manner that affect Investigator requirements </a:t>
            </a:r>
          </a:p>
          <a:p>
            <a:pPr lvl="2" indent="-347472">
              <a:buClr>
                <a:schemeClr val="accent1"/>
              </a:buClr>
            </a:pPr>
            <a:r>
              <a:rPr lang="en-US" sz="1600" dirty="0" smtClean="0">
                <a:latin typeface="Calibri" pitchFamily="34" charset="0"/>
              </a:rPr>
              <a:t>An Investigator is new to the Institution</a:t>
            </a:r>
          </a:p>
          <a:p>
            <a:pPr lvl="2" indent="-347472">
              <a:buClr>
                <a:schemeClr val="accent1"/>
              </a:buClr>
            </a:pPr>
            <a:r>
              <a:rPr lang="en-US" sz="1600" dirty="0" smtClean="0">
                <a:latin typeface="Calibri" pitchFamily="34" charset="0"/>
              </a:rPr>
              <a:t>Institution finds that an Investigator is not in compliance with the Institution’s Financial Conflict of Interests policy or management plan. </a:t>
            </a:r>
          </a:p>
          <a:p>
            <a:pPr lvl="2" indent="-347472">
              <a:buClr>
                <a:schemeClr val="accent1"/>
              </a:buClr>
            </a:pPr>
            <a:endParaRPr lang="en-US" sz="1600" dirty="0" smtClean="0">
              <a:latin typeface="Calibri" pitchFamily="34" charset="0"/>
            </a:endParaRPr>
          </a:p>
          <a:p>
            <a:pPr marL="347472" lvl="1" indent="0">
              <a:buNone/>
            </a:pPr>
            <a:r>
              <a:rPr lang="en-US" sz="2200" dirty="0" smtClean="0">
                <a:latin typeface="Calibri" pitchFamily="34" charset="0"/>
              </a:rPr>
              <a:t>Included in training is Read-only Content (no quiz):</a:t>
            </a:r>
          </a:p>
          <a:p>
            <a:pPr marL="1097280" lvl="6" indent="-347472">
              <a:buClr>
                <a:srgbClr val="FFC000"/>
              </a:buClr>
              <a:buFont typeface="Wingdings" pitchFamily="2" charset="2"/>
              <a:buChar char="§"/>
            </a:pPr>
            <a:r>
              <a:rPr lang="en-US" sz="1600" dirty="0" smtClean="0">
                <a:latin typeface="Calibri" pitchFamily="34" charset="0"/>
              </a:rPr>
              <a:t>PHS Rule on “Promoting Objectivity”</a:t>
            </a:r>
          </a:p>
          <a:p>
            <a:pPr marL="1097280" lvl="6" indent="-347472">
              <a:buClr>
                <a:srgbClr val="FFC000"/>
              </a:buClr>
              <a:buFont typeface="Wingdings" pitchFamily="2" charset="2"/>
              <a:buChar char="§"/>
            </a:pPr>
            <a:r>
              <a:rPr lang="en-US" sz="1600" dirty="0" smtClean="0">
                <a:latin typeface="Calibri" pitchFamily="34" charset="0"/>
              </a:rPr>
              <a:t>VCU Policy on Research COI, including Procedures</a:t>
            </a:r>
          </a:p>
          <a:p>
            <a:pPr marL="0" lvl="1" indent="0">
              <a:buNone/>
            </a:pPr>
            <a:endParaRPr lang="en-US" sz="1200" b="1" dirty="0" smtClean="0"/>
          </a:p>
          <a:p>
            <a:pPr marL="0" lvl="1" indent="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fontScale="90000"/>
          </a:bodyPr>
          <a:lstStyle/>
          <a:p>
            <a:r>
              <a:rPr lang="en-US" dirty="0" smtClean="0"/>
              <a:t/>
            </a:r>
            <a:br>
              <a:rPr lang="en-US" dirty="0" smtClean="0"/>
            </a:br>
            <a:r>
              <a:rPr lang="en-US" dirty="0" smtClean="0">
                <a:latin typeface="Calibri" pitchFamily="34" charset="0"/>
              </a:rPr>
              <a:t>    </a:t>
            </a:r>
            <a:r>
              <a:rPr lang="en-US" sz="4400" dirty="0" smtClean="0">
                <a:latin typeface="Calibri" pitchFamily="34" charset="0"/>
              </a:rPr>
              <a:t>‘Investigator’ reporting in the AIRS</a:t>
            </a:r>
            <a:br>
              <a:rPr lang="en-US" sz="4400" dirty="0" smtClean="0">
                <a:latin typeface="Calibri" pitchFamily="34" charset="0"/>
              </a:rPr>
            </a:br>
            <a:endParaRPr lang="en-US" sz="4400" dirty="0">
              <a:latin typeface="Calibri" pitchFamily="34" charset="0"/>
            </a:endParaRPr>
          </a:p>
        </p:txBody>
      </p:sp>
      <p:sp>
        <p:nvSpPr>
          <p:cNvPr id="6" name="Content Placeholder 5"/>
          <p:cNvSpPr>
            <a:spLocks noGrp="1"/>
          </p:cNvSpPr>
          <p:nvPr>
            <p:ph idx="1"/>
          </p:nvPr>
        </p:nvSpPr>
        <p:spPr>
          <a:xfrm>
            <a:off x="457200" y="1447800"/>
            <a:ext cx="8686800" cy="5410200"/>
          </a:xfrm>
          <a:noFill/>
        </p:spPr>
        <p:txBody>
          <a:bodyPr>
            <a:normAutofit fontScale="92500" lnSpcReduction="10000"/>
          </a:bodyPr>
          <a:lstStyle/>
          <a:p>
            <a:pPr>
              <a:buNone/>
            </a:pPr>
            <a:endParaRPr lang="en-US" sz="2600" b="1" dirty="0" smtClean="0">
              <a:solidFill>
                <a:srgbClr val="FF0000"/>
              </a:solidFill>
            </a:endParaRPr>
          </a:p>
          <a:p>
            <a:pPr>
              <a:buNone/>
            </a:pPr>
            <a:r>
              <a:rPr lang="en-US" sz="2400" b="1" dirty="0" smtClean="0">
                <a:solidFill>
                  <a:srgbClr val="C00000"/>
                </a:solidFill>
                <a:latin typeface="Calibri" pitchFamily="34" charset="0"/>
              </a:rPr>
              <a:t>Initial/annual </a:t>
            </a:r>
            <a:r>
              <a:rPr lang="en-US" sz="2400" dirty="0" smtClean="0">
                <a:latin typeface="Calibri" pitchFamily="34" charset="0"/>
              </a:rPr>
              <a:t>– Report for</a:t>
            </a:r>
            <a:r>
              <a:rPr lang="en-US" sz="2400" i="1" dirty="0" smtClean="0">
                <a:latin typeface="Calibri" pitchFamily="34" charset="0"/>
              </a:rPr>
              <a:t> ‘now’ </a:t>
            </a:r>
            <a:r>
              <a:rPr lang="en-US" sz="2400" dirty="0" smtClean="0">
                <a:latin typeface="Calibri" pitchFamily="34" charset="0"/>
              </a:rPr>
              <a:t>and</a:t>
            </a:r>
            <a:r>
              <a:rPr lang="en-US" sz="2400" i="1" dirty="0" smtClean="0">
                <a:latin typeface="Calibri" pitchFamily="34" charset="0"/>
              </a:rPr>
              <a:t> </a:t>
            </a:r>
            <a:r>
              <a:rPr lang="en-US" sz="2400" dirty="0" smtClean="0">
                <a:latin typeface="Calibri" pitchFamily="34" charset="0"/>
              </a:rPr>
              <a:t>last 12 months:</a:t>
            </a:r>
          </a:p>
          <a:p>
            <a:r>
              <a:rPr lang="en-US" sz="2400" dirty="0" smtClean="0">
                <a:latin typeface="Calibri" pitchFamily="34" charset="0"/>
              </a:rPr>
              <a:t>Financial Interests (FI) for self and immediate family                              </a:t>
            </a:r>
          </a:p>
          <a:p>
            <a:r>
              <a:rPr lang="en-US" sz="2400" dirty="0" smtClean="0">
                <a:latin typeface="Calibri" pitchFamily="34" charset="0"/>
              </a:rPr>
              <a:t>Research relatedness, if any, to all proposed or ongoing research</a:t>
            </a:r>
          </a:p>
          <a:p>
            <a:r>
              <a:rPr lang="en-US" sz="2400" dirty="0" smtClean="0">
                <a:latin typeface="Calibri" pitchFamily="34" charset="0"/>
              </a:rPr>
              <a:t>Annually affirm/update accuracy of reported FIs for ‘now’ and last 12 months.</a:t>
            </a:r>
          </a:p>
          <a:p>
            <a:pPr>
              <a:buNone/>
            </a:pPr>
            <a:r>
              <a:rPr lang="en-US" sz="2400" b="1" dirty="0" smtClean="0">
                <a:solidFill>
                  <a:srgbClr val="C00000"/>
                </a:solidFill>
                <a:latin typeface="Calibri" pitchFamily="34" charset="0"/>
              </a:rPr>
              <a:t>Update</a:t>
            </a:r>
            <a:r>
              <a:rPr lang="en-US" sz="2400" b="1" dirty="0" smtClean="0">
                <a:latin typeface="Calibri" pitchFamily="34" charset="0"/>
              </a:rPr>
              <a:t> </a:t>
            </a:r>
            <a:r>
              <a:rPr lang="en-US" sz="2400" dirty="0" smtClean="0">
                <a:latin typeface="Calibri" pitchFamily="34" charset="0"/>
              </a:rPr>
              <a:t>– Report:</a:t>
            </a:r>
          </a:p>
          <a:p>
            <a:r>
              <a:rPr lang="en-US" sz="2400" dirty="0" smtClean="0">
                <a:latin typeface="Calibri" pitchFamily="34" charset="0"/>
              </a:rPr>
              <a:t>FI </a:t>
            </a:r>
            <a:r>
              <a:rPr lang="en-US" sz="2400" u="sng" dirty="0" smtClean="0">
                <a:latin typeface="Calibri" pitchFamily="34" charset="0"/>
              </a:rPr>
              <a:t>within 30 days </a:t>
            </a:r>
            <a:r>
              <a:rPr lang="en-US" sz="2400" dirty="0" smtClean="0">
                <a:latin typeface="Calibri" pitchFamily="34" charset="0"/>
              </a:rPr>
              <a:t>of discovery/acquisition of a new entity OR if same entity but new interests are &gt;$5000 in aggregate.</a:t>
            </a:r>
          </a:p>
          <a:p>
            <a:r>
              <a:rPr lang="en-US" sz="2400" dirty="0" smtClean="0">
                <a:latin typeface="Calibri" pitchFamily="34" charset="0"/>
              </a:rPr>
              <a:t>Travel update ONLY if new entity is paying</a:t>
            </a:r>
          </a:p>
          <a:p>
            <a:r>
              <a:rPr lang="en-US" sz="2400" dirty="0" smtClean="0">
                <a:latin typeface="Calibri" pitchFamily="34" charset="0"/>
              </a:rPr>
              <a:t>updated research-relatedness, if applicable</a:t>
            </a:r>
          </a:p>
          <a:p>
            <a:r>
              <a:rPr lang="en-US" sz="2400" dirty="0" smtClean="0">
                <a:latin typeface="Calibri" pitchFamily="34" charset="0"/>
              </a:rPr>
              <a:t>May need to update research relatedness for new proposal/protocol based on existing FIs</a:t>
            </a:r>
          </a:p>
          <a:p>
            <a:pPr>
              <a:buNone/>
            </a:pPr>
            <a:endParaRPr lang="en-US" sz="2400" dirty="0" smtClean="0">
              <a:latin typeface="Calibri" pitchFamily="34" charset="0"/>
            </a:endParaRPr>
          </a:p>
          <a:p>
            <a:pPr>
              <a:buNone/>
            </a:pPr>
            <a:r>
              <a:rPr lang="en-US" sz="2400" dirty="0" smtClean="0">
                <a:solidFill>
                  <a:srgbClr val="0070C0"/>
                </a:solidFill>
                <a:latin typeface="Calibri" pitchFamily="34" charset="0"/>
              </a:rPr>
              <a:t>Nothing to update?  No relatedness?  If entered/updated in last 12 months, no need to re-enter AIRS for specific proposal/protocol submission unless there’s a change!</a:t>
            </a:r>
          </a:p>
          <a:p>
            <a:pPr>
              <a:buNone/>
            </a:pPr>
            <a:endParaRPr lang="en-US" sz="2400"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sz="4400" b="1" dirty="0" smtClean="0">
                <a:latin typeface="Calibri" pitchFamily="34" charset="0"/>
              </a:rPr>
              <a:t>    </a:t>
            </a:r>
            <a:r>
              <a:rPr lang="en-US" sz="4000" b="1" dirty="0" smtClean="0">
                <a:latin typeface="Calibri" pitchFamily="34" charset="0"/>
              </a:rPr>
              <a:t>Financial Interests Questions </a:t>
            </a:r>
            <a:r>
              <a:rPr lang="en-US" sz="3600" b="1" dirty="0" smtClean="0">
                <a:latin typeface="Calibri" pitchFamily="34" charset="0"/>
              </a:rPr>
              <a:t/>
            </a:r>
            <a:br>
              <a:rPr lang="en-US" sz="3600" b="1" dirty="0" smtClean="0">
                <a:latin typeface="Calibri" pitchFamily="34" charset="0"/>
              </a:rPr>
            </a:br>
            <a:r>
              <a:rPr lang="en-US" sz="1400" b="1" dirty="0" smtClean="0">
                <a:latin typeface="Calibri" pitchFamily="34" charset="0"/>
              </a:rPr>
              <a:t>              </a:t>
            </a:r>
            <a:r>
              <a:rPr lang="en-US" sz="1400" dirty="0" smtClean="0">
                <a:latin typeface="Calibri" pitchFamily="34" charset="0"/>
              </a:rPr>
              <a:t>[yes/no; if yes, directed to more questions; blue circle – Help]</a:t>
            </a:r>
            <a:endParaRPr lang="en-US" sz="1400" dirty="0">
              <a:latin typeface="Calibri"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685800" y="1248794"/>
            <a:ext cx="7696200" cy="56092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a:bodyPr>
          <a:lstStyle/>
          <a:p>
            <a:r>
              <a:rPr lang="en-US" sz="4000" dirty="0" smtClean="0">
                <a:latin typeface="Calibri" pitchFamily="34" charset="0"/>
              </a:rPr>
              <a:t>    FI Questions (cont’d)</a:t>
            </a:r>
            <a:endParaRPr lang="en-US" sz="4000" dirty="0">
              <a:latin typeface="Calibri"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 y="2420923"/>
            <a:ext cx="9144000" cy="26844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Autofit/>
          </a:bodyPr>
          <a:lstStyle/>
          <a:p>
            <a:r>
              <a:rPr lang="en-US" sz="4000" dirty="0" smtClean="0">
                <a:latin typeface="Calibri" pitchFamily="34" charset="0"/>
              </a:rPr>
              <a:t>    Sample Details View</a:t>
            </a:r>
            <a:endParaRPr lang="en-US" sz="4000" dirty="0">
              <a:latin typeface="Calibri"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0" y="1676400"/>
            <a:ext cx="9144000" cy="4950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cstate="print"/>
          <a:srcRect/>
          <a:stretch>
            <a:fillRect/>
          </a:stretch>
        </p:blipFill>
        <p:spPr bwMode="auto">
          <a:xfrm>
            <a:off x="0" y="2057400"/>
            <a:ext cx="9144000" cy="4204787"/>
          </a:xfrm>
          <a:prstGeom prst="rect">
            <a:avLst/>
          </a:prstGeom>
          <a:noFill/>
          <a:ln w="9525">
            <a:noFill/>
            <a:miter lim="800000"/>
            <a:headEnd/>
            <a:tailEnd/>
          </a:ln>
        </p:spPr>
      </p:pic>
      <p:sp>
        <p:nvSpPr>
          <p:cNvPr id="2" name="Title 1"/>
          <p:cNvSpPr>
            <a:spLocks noGrp="1"/>
          </p:cNvSpPr>
          <p:nvPr>
            <p:ph type="title"/>
          </p:nvPr>
        </p:nvSpPr>
        <p:spPr>
          <a:xfrm>
            <a:off x="0" y="0"/>
            <a:ext cx="9144000" cy="1408176"/>
          </a:xfrm>
        </p:spPr>
        <p:txBody>
          <a:bodyPr>
            <a:normAutofit/>
          </a:bodyPr>
          <a:lstStyle/>
          <a:p>
            <a:r>
              <a:rPr lang="en-US" sz="4000" dirty="0" smtClean="0">
                <a:latin typeface="Calibri" pitchFamily="34" charset="0"/>
              </a:rPr>
              <a:t>    Submitting the FI </a:t>
            </a:r>
            <a:r>
              <a:rPr lang="en-US" sz="4000" dirty="0" err="1" smtClean="0">
                <a:latin typeface="Calibri" pitchFamily="34" charset="0"/>
              </a:rPr>
              <a:t>smartform</a:t>
            </a:r>
            <a:endParaRPr lang="en-US" sz="4000" dirty="0">
              <a:latin typeface="Calibri" pitchFamily="34" charset="0"/>
            </a:endParaRPr>
          </a:p>
        </p:txBody>
      </p:sp>
      <p:cxnSp>
        <p:nvCxnSpPr>
          <p:cNvPr id="9" name="Straight Arrow Connector 8"/>
          <p:cNvCxnSpPr/>
          <p:nvPr/>
        </p:nvCxnSpPr>
        <p:spPr>
          <a:xfrm flipH="1">
            <a:off x="5638800" y="4191000"/>
            <a:ext cx="1066800"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772400" y="5257800"/>
            <a:ext cx="990600" cy="3810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1600200"/>
            <a:ext cx="9144000" cy="338554"/>
          </a:xfrm>
          <a:prstGeom prst="rect">
            <a:avLst/>
          </a:prstGeom>
          <a:noFill/>
        </p:spPr>
        <p:txBody>
          <a:bodyPr wrap="square" rtlCol="0">
            <a:spAutoFit/>
          </a:bodyPr>
          <a:lstStyle/>
          <a:p>
            <a:pPr algn="ctr"/>
            <a:r>
              <a:rPr lang="en-US" sz="1600" dirty="0" smtClean="0">
                <a:latin typeface="Calibri" pitchFamily="34" charset="0"/>
              </a:rPr>
              <a:t>Make sure to </a:t>
            </a:r>
            <a:r>
              <a:rPr lang="en-US" sz="1600" b="1" dirty="0" smtClean="0">
                <a:latin typeface="Calibri" pitchFamily="34" charset="0"/>
              </a:rPr>
              <a:t>check the ‘Update is Complete’ </a:t>
            </a:r>
            <a:r>
              <a:rPr lang="en-US" sz="1600" dirty="0" smtClean="0">
                <a:latin typeface="Calibri" pitchFamily="34" charset="0"/>
              </a:rPr>
              <a:t>box before clicking the ‘Finish’ button to submit a FIR </a:t>
            </a:r>
            <a:endParaRPr lang="en-US" sz="1600" dirty="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a:bodyPr>
          <a:lstStyle/>
          <a:p>
            <a:r>
              <a:rPr lang="en-US" sz="4000" dirty="0" smtClean="0">
                <a:solidFill>
                  <a:srgbClr val="FFC000"/>
                </a:solidFill>
                <a:effectLst>
                  <a:outerShdw blurRad="38100" dist="38100" dir="2700000" algn="tl">
                    <a:srgbClr val="000000">
                      <a:alpha val="43137"/>
                    </a:srgbClr>
                  </a:outerShdw>
                </a:effectLst>
                <a:latin typeface="Calibri" pitchFamily="34" charset="0"/>
              </a:rPr>
              <a:t>    When is a FIR reviewed?  </a:t>
            </a:r>
            <a:endParaRPr lang="en-US" sz="4000" dirty="0">
              <a:solidFill>
                <a:srgbClr val="FFFF00"/>
              </a:solidFill>
              <a:effectLst>
                <a:outerShdw blurRad="38100" dist="38100" dir="2700000" algn="tl">
                  <a:srgbClr val="000000">
                    <a:alpha val="43137"/>
                  </a:srgbClr>
                </a:outerShdw>
              </a:effectLst>
              <a:latin typeface="Calibri" pitchFamily="34" charset="0"/>
            </a:endParaRPr>
          </a:p>
        </p:txBody>
      </p:sp>
      <p:sp>
        <p:nvSpPr>
          <p:cNvPr id="3" name="Content Placeholder 2"/>
          <p:cNvSpPr>
            <a:spLocks noGrp="1"/>
          </p:cNvSpPr>
          <p:nvPr>
            <p:ph idx="1"/>
          </p:nvPr>
        </p:nvSpPr>
        <p:spPr>
          <a:xfrm>
            <a:off x="0" y="1447800"/>
            <a:ext cx="9144000" cy="5410200"/>
          </a:xfrm>
          <a:noFill/>
        </p:spPr>
        <p:txBody>
          <a:bodyPr>
            <a:normAutofit/>
          </a:bodyPr>
          <a:lstStyle/>
          <a:p>
            <a:endParaRPr lang="en-US" sz="2200" dirty="0" smtClean="0">
              <a:latin typeface="Calibri" pitchFamily="34" charset="0"/>
            </a:endParaRPr>
          </a:p>
          <a:p>
            <a:r>
              <a:rPr lang="en-US" sz="2200" dirty="0" smtClean="0">
                <a:latin typeface="Calibri" pitchFamily="34" charset="0"/>
              </a:rPr>
              <a:t>Upon submission of proposal to OSP or protocol to IRB/IACUC – Completion date verified – must be within the most recent update period</a:t>
            </a:r>
          </a:p>
          <a:p>
            <a:pPr>
              <a:buNone/>
            </a:pPr>
            <a:endParaRPr lang="en-US" sz="2200" dirty="0" smtClean="0">
              <a:latin typeface="Calibri" pitchFamily="34" charset="0"/>
            </a:endParaRPr>
          </a:p>
          <a:p>
            <a:r>
              <a:rPr lang="en-US" sz="2200" dirty="0" smtClean="0">
                <a:latin typeface="Calibri" pitchFamily="34" charset="0"/>
              </a:rPr>
              <a:t>Prior to protocol approval and/or prior to award processing - Review request sent to COI Office for each ‘</a:t>
            </a:r>
            <a:r>
              <a:rPr lang="en-US" sz="2200" i="1" dirty="0" smtClean="0">
                <a:latin typeface="Calibri" pitchFamily="34" charset="0"/>
              </a:rPr>
              <a:t>COI investigator’s</a:t>
            </a:r>
            <a:r>
              <a:rPr lang="en-US" sz="2200" dirty="0" smtClean="0">
                <a:latin typeface="Calibri" pitchFamily="34" charset="0"/>
              </a:rPr>
              <a:t>’ FIR to be assessed for FCOI in the context of the research</a:t>
            </a:r>
          </a:p>
          <a:p>
            <a:pPr>
              <a:buNone/>
            </a:pPr>
            <a:endParaRPr lang="en-US" sz="2200" dirty="0" smtClean="0">
              <a:latin typeface="Calibri" pitchFamily="34" charset="0"/>
            </a:endParaRPr>
          </a:p>
          <a:p>
            <a:r>
              <a:rPr lang="en-US" sz="2200" dirty="0" smtClean="0">
                <a:latin typeface="Calibri" pitchFamily="34" charset="0"/>
              </a:rPr>
              <a:t>Updated FIR (meeting trigger conditions) is reviewed by COI Office</a:t>
            </a:r>
            <a:endParaRPr lang="en-US" sz="2200"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b="1" dirty="0" smtClean="0">
                <a:solidFill>
                  <a:srgbClr val="FFC000"/>
                </a:solidFill>
                <a:effectLst/>
              </a:rPr>
              <a:t>    </a:t>
            </a:r>
            <a:r>
              <a:rPr lang="en-US" sz="4000" b="1" dirty="0" smtClean="0">
                <a:solidFill>
                  <a:srgbClr val="FFC000"/>
                </a:solidFill>
                <a:effectLst/>
                <a:latin typeface="Calibri" pitchFamily="34" charset="0"/>
              </a:rPr>
              <a:t>How is a FCOI identified?</a:t>
            </a:r>
            <a:endParaRPr lang="en-US" sz="4000" b="1" dirty="0">
              <a:solidFill>
                <a:srgbClr val="FFC000"/>
              </a:solidFill>
              <a:effectLst/>
              <a:latin typeface="Calibri" pitchFamily="34" charset="0"/>
            </a:endParaRPr>
          </a:p>
        </p:txBody>
      </p:sp>
      <p:sp>
        <p:nvSpPr>
          <p:cNvPr id="3" name="Content Placeholder 2"/>
          <p:cNvSpPr>
            <a:spLocks noGrp="1"/>
          </p:cNvSpPr>
          <p:nvPr>
            <p:ph idx="1"/>
          </p:nvPr>
        </p:nvSpPr>
        <p:spPr>
          <a:xfrm>
            <a:off x="0" y="1143000"/>
            <a:ext cx="9144000" cy="5715000"/>
          </a:xfrm>
          <a:solidFill>
            <a:schemeClr val="tx2"/>
          </a:solidFill>
        </p:spPr>
        <p:txBody>
          <a:bodyPr>
            <a:normAutofit fontScale="92500"/>
          </a:bodyPr>
          <a:lstStyle/>
          <a:p>
            <a:pPr algn="ctr">
              <a:buNone/>
            </a:pPr>
            <a:r>
              <a:rPr lang="en-US" sz="3000" dirty="0" smtClean="0">
                <a:solidFill>
                  <a:srgbClr val="FFFF00"/>
                </a:solidFill>
                <a:latin typeface="Calibri" pitchFamily="34" charset="0"/>
              </a:rPr>
              <a:t>Financial Interests reported</a:t>
            </a:r>
          </a:p>
          <a:p>
            <a:pPr algn="ctr">
              <a:buNone/>
            </a:pPr>
            <a:endParaRPr lang="en-US" dirty="0" smtClean="0">
              <a:solidFill>
                <a:srgbClr val="FFFF00"/>
              </a:solidFill>
            </a:endParaRPr>
          </a:p>
          <a:p>
            <a:pPr>
              <a:buNone/>
            </a:pPr>
            <a:r>
              <a:rPr lang="en-US" sz="3000" dirty="0" smtClean="0">
                <a:solidFill>
                  <a:srgbClr val="FFFF00"/>
                </a:solidFill>
              </a:rPr>
              <a:t>         </a:t>
            </a:r>
            <a:r>
              <a:rPr lang="en-US" sz="3000" dirty="0" smtClean="0">
                <a:solidFill>
                  <a:srgbClr val="FFFF00"/>
                </a:solidFill>
                <a:latin typeface="Calibri" pitchFamily="34" charset="0"/>
              </a:rPr>
              <a:t>FIR review requested in context of proposal or protocol</a:t>
            </a:r>
          </a:p>
          <a:p>
            <a:pPr algn="ctr">
              <a:buNone/>
            </a:pPr>
            <a:endParaRPr lang="en-US" sz="3000" dirty="0" smtClean="0">
              <a:solidFill>
                <a:srgbClr val="FFFF00"/>
              </a:solidFill>
              <a:latin typeface="Calibri" pitchFamily="34" charset="0"/>
            </a:endParaRPr>
          </a:p>
          <a:p>
            <a:pPr algn="ctr">
              <a:buNone/>
            </a:pPr>
            <a:r>
              <a:rPr lang="en-US" sz="2900" dirty="0" smtClean="0">
                <a:solidFill>
                  <a:srgbClr val="FFFF00"/>
                </a:solidFill>
                <a:latin typeface="Calibri" pitchFamily="34" charset="0"/>
              </a:rPr>
              <a:t>To COI </a:t>
            </a:r>
            <a:r>
              <a:rPr lang="en-US" sz="2900" dirty="0" err="1" smtClean="0">
                <a:solidFill>
                  <a:srgbClr val="FFFF00"/>
                </a:solidFill>
                <a:latin typeface="Calibri" pitchFamily="34" charset="0"/>
              </a:rPr>
              <a:t>Pgm</a:t>
            </a:r>
            <a:r>
              <a:rPr lang="en-US" sz="2900" dirty="0" smtClean="0">
                <a:solidFill>
                  <a:srgbClr val="FFFF00"/>
                </a:solidFill>
                <a:latin typeface="Calibri" pitchFamily="34" charset="0"/>
              </a:rPr>
              <a:t> for expedited review; to COIC for convened review </a:t>
            </a:r>
          </a:p>
          <a:p>
            <a:pPr>
              <a:buNone/>
            </a:pPr>
            <a:r>
              <a:rPr lang="en-US" sz="3000" dirty="0" smtClean="0">
                <a:solidFill>
                  <a:srgbClr val="FFFF00"/>
                </a:solidFill>
                <a:latin typeface="Calibri" pitchFamily="34" charset="0"/>
              </a:rPr>
              <a:t>      </a:t>
            </a:r>
          </a:p>
          <a:p>
            <a:pPr>
              <a:buNone/>
            </a:pPr>
            <a:r>
              <a:rPr lang="en-US" sz="3000" dirty="0" smtClean="0">
                <a:solidFill>
                  <a:srgbClr val="FFFF00"/>
                </a:solidFill>
                <a:latin typeface="Calibri" pitchFamily="34" charset="0"/>
              </a:rPr>
              <a:t>      </a:t>
            </a:r>
          </a:p>
          <a:p>
            <a:pPr>
              <a:buNone/>
            </a:pPr>
            <a:r>
              <a:rPr lang="en-US" sz="3000" dirty="0" smtClean="0">
                <a:solidFill>
                  <a:srgbClr val="FFFF00"/>
                </a:solidFill>
                <a:latin typeface="Calibri" pitchFamily="34" charset="0"/>
              </a:rPr>
              <a:t>                                        </a:t>
            </a:r>
          </a:p>
          <a:p>
            <a:pPr>
              <a:buNone/>
            </a:pPr>
            <a:r>
              <a:rPr lang="en-US" sz="3000" dirty="0" smtClean="0">
                <a:solidFill>
                  <a:srgbClr val="FFFF00"/>
                </a:solidFill>
                <a:latin typeface="Calibri" pitchFamily="34" charset="0"/>
              </a:rPr>
              <a:t>					   </a:t>
            </a:r>
            <a:r>
              <a:rPr lang="en-US" sz="3000" dirty="0" smtClean="0">
                <a:solidFill>
                  <a:schemeClr val="bg1"/>
                </a:solidFill>
                <a:latin typeface="Calibri" pitchFamily="34" charset="0"/>
              </a:rPr>
              <a:t>No FCOI  </a:t>
            </a:r>
          </a:p>
          <a:p>
            <a:pPr>
              <a:buNone/>
            </a:pPr>
            <a:r>
              <a:rPr lang="en-US" sz="3000" dirty="0" smtClean="0">
                <a:solidFill>
                  <a:schemeClr val="bg1"/>
                </a:solidFill>
                <a:latin typeface="Calibri" pitchFamily="34" charset="0"/>
              </a:rPr>
              <a:t>     </a:t>
            </a:r>
          </a:p>
          <a:p>
            <a:pPr>
              <a:buNone/>
            </a:pPr>
            <a:r>
              <a:rPr lang="en-US" sz="3000" dirty="0" smtClean="0">
                <a:solidFill>
                  <a:schemeClr val="bg1"/>
                </a:solidFill>
                <a:latin typeface="Calibri" pitchFamily="34" charset="0"/>
              </a:rPr>
              <a:t>Conflict of Interests                                 Competing Financial</a:t>
            </a:r>
          </a:p>
          <a:p>
            <a:pPr>
              <a:buNone/>
            </a:pPr>
            <a:r>
              <a:rPr lang="en-US" sz="3000" dirty="0" smtClean="0">
                <a:solidFill>
                  <a:schemeClr val="bg1"/>
                </a:solidFill>
                <a:latin typeface="Calibri" pitchFamily="34" charset="0"/>
              </a:rPr>
              <a:t>                                                                              Interests</a:t>
            </a:r>
          </a:p>
          <a:p>
            <a:pPr>
              <a:buNone/>
            </a:pPr>
            <a:r>
              <a:rPr lang="en-US" sz="3000" dirty="0" smtClean="0">
                <a:solidFill>
                  <a:srgbClr val="FFFF00"/>
                </a:solidFill>
              </a:rPr>
              <a:t> </a:t>
            </a:r>
            <a:endParaRPr lang="en-US" sz="3000" dirty="0">
              <a:solidFill>
                <a:srgbClr val="FFFF00"/>
              </a:solidFill>
            </a:endParaRPr>
          </a:p>
        </p:txBody>
      </p:sp>
      <p:sp>
        <p:nvSpPr>
          <p:cNvPr id="4" name="Down Arrow 3"/>
          <p:cNvSpPr/>
          <p:nvPr/>
        </p:nvSpPr>
        <p:spPr>
          <a:xfrm>
            <a:off x="4267200" y="1676400"/>
            <a:ext cx="484632"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rot="2526589">
            <a:off x="2301443" y="3530406"/>
            <a:ext cx="696852" cy="204489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9246726">
            <a:off x="6046177" y="3559519"/>
            <a:ext cx="643293" cy="199976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4267200" y="2514600"/>
            <a:ext cx="484632" cy="5334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8" name="Down Arrow 7"/>
          <p:cNvSpPr/>
          <p:nvPr/>
        </p:nvSpPr>
        <p:spPr>
          <a:xfrm>
            <a:off x="4114800" y="3733800"/>
            <a:ext cx="838200" cy="914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Autofit/>
          </a:bodyPr>
          <a:lstStyle/>
          <a:p>
            <a:r>
              <a:rPr lang="en-US" sz="4000" dirty="0" smtClean="0">
                <a:solidFill>
                  <a:srgbClr val="FFC000"/>
                </a:solidFill>
                <a:effectLst>
                  <a:outerShdw blurRad="38100" dist="38100" dir="2700000" algn="tl">
                    <a:srgbClr val="000000">
                      <a:alpha val="43137"/>
                    </a:srgbClr>
                  </a:outerShdw>
                </a:effectLst>
                <a:latin typeface="Calibri" pitchFamily="34" charset="0"/>
              </a:rPr>
              <a:t>    Revised COI policy</a:t>
            </a:r>
            <a:endParaRPr lang="en-US" sz="4000" dirty="0">
              <a:solidFill>
                <a:srgbClr val="FFC000"/>
              </a:solidFill>
              <a:effectLst>
                <a:outerShdw blurRad="38100" dist="38100" dir="2700000" algn="tl">
                  <a:srgbClr val="000000">
                    <a:alpha val="43137"/>
                  </a:srgbClr>
                </a:outerShdw>
              </a:effectLst>
              <a:latin typeface="Calibri" pitchFamily="34" charset="0"/>
            </a:endParaRPr>
          </a:p>
        </p:txBody>
      </p:sp>
      <p:sp>
        <p:nvSpPr>
          <p:cNvPr id="3" name="Content Placeholder 2"/>
          <p:cNvSpPr>
            <a:spLocks noGrp="1"/>
          </p:cNvSpPr>
          <p:nvPr>
            <p:ph idx="1"/>
          </p:nvPr>
        </p:nvSpPr>
        <p:spPr>
          <a:xfrm>
            <a:off x="0" y="1447800"/>
            <a:ext cx="9144000" cy="4953000"/>
          </a:xfrm>
        </p:spPr>
        <p:txBody>
          <a:bodyPr>
            <a:normAutofit/>
          </a:bodyPr>
          <a:lstStyle/>
          <a:p>
            <a:pPr marL="640080" lvl="1" indent="-347472">
              <a:lnSpc>
                <a:spcPct val="120000"/>
              </a:lnSpc>
              <a:buClr>
                <a:schemeClr val="accent1"/>
              </a:buClr>
              <a:buNone/>
              <a:defRPr/>
            </a:pPr>
            <a:endParaRPr lang="en-US" sz="1700" b="1" i="1" dirty="0" smtClean="0"/>
          </a:p>
          <a:p>
            <a:pPr marL="640080" lvl="1" indent="-347472">
              <a:buClr>
                <a:schemeClr val="accent1"/>
              </a:buClr>
              <a:buNone/>
              <a:defRPr/>
            </a:pPr>
            <a:r>
              <a:rPr lang="en-US" sz="2200" dirty="0" smtClean="0">
                <a:latin typeface="Calibri" pitchFamily="34" charset="0"/>
              </a:rPr>
              <a:t>Why has the COI process and reporting changed?</a:t>
            </a:r>
          </a:p>
          <a:p>
            <a:pPr marL="640080" lvl="1" indent="-347472">
              <a:buClr>
                <a:schemeClr val="accent1"/>
              </a:buClr>
              <a:buNone/>
              <a:defRPr/>
            </a:pPr>
            <a:endParaRPr lang="en-US" sz="2200" dirty="0" smtClean="0">
              <a:latin typeface="Calibri" pitchFamily="34" charset="0"/>
            </a:endParaRPr>
          </a:p>
          <a:p>
            <a:pPr marL="640080" lvl="1" indent="-347472">
              <a:buClr>
                <a:schemeClr val="accent1"/>
              </a:buClr>
              <a:buNone/>
              <a:defRPr/>
            </a:pPr>
            <a:r>
              <a:rPr lang="en-US" sz="2200" b="1" i="1" dirty="0" smtClean="0">
                <a:latin typeface="Calibri" pitchFamily="34" charset="0"/>
                <a:hlinkClick r:id="rId2"/>
              </a:rPr>
              <a:t>Public Health Service (PHS) </a:t>
            </a:r>
            <a:r>
              <a:rPr lang="en-US" sz="2200" i="1" dirty="0" smtClean="0">
                <a:latin typeface="Calibri" pitchFamily="34" charset="0"/>
                <a:hlinkClick r:id="rId2"/>
              </a:rPr>
              <a:t>Final Rule</a:t>
            </a:r>
            <a:endParaRPr lang="en-US" sz="2200" dirty="0" smtClean="0">
              <a:latin typeface="Calibri" pitchFamily="34" charset="0"/>
            </a:endParaRPr>
          </a:p>
          <a:p>
            <a:pPr marL="905256" lvl="2" indent="-347472">
              <a:buClr>
                <a:schemeClr val="accent1"/>
              </a:buClr>
              <a:buFont typeface="Wingdings" pitchFamily="2" charset="2"/>
              <a:buChar char="§"/>
              <a:defRPr/>
            </a:pPr>
            <a:r>
              <a:rPr lang="en-US" sz="1600" dirty="0" smtClean="0">
                <a:latin typeface="Calibri" pitchFamily="34" charset="0"/>
              </a:rPr>
              <a:t>Published in Federal </a:t>
            </a:r>
            <a:r>
              <a:rPr lang="en-US" sz="1600" dirty="0">
                <a:latin typeface="Calibri" pitchFamily="34" charset="0"/>
              </a:rPr>
              <a:t>Register </a:t>
            </a:r>
            <a:r>
              <a:rPr lang="en-US" sz="1600" b="1" dirty="0" smtClean="0">
                <a:latin typeface="Calibri" pitchFamily="34" charset="0"/>
              </a:rPr>
              <a:t>August </a:t>
            </a:r>
            <a:r>
              <a:rPr lang="en-US" sz="1600" b="1" dirty="0">
                <a:latin typeface="Calibri" pitchFamily="34" charset="0"/>
              </a:rPr>
              <a:t>25, </a:t>
            </a:r>
            <a:r>
              <a:rPr lang="en-US" sz="1600" b="1" dirty="0" smtClean="0">
                <a:latin typeface="Calibri" pitchFamily="34" charset="0"/>
              </a:rPr>
              <a:t>2011</a:t>
            </a:r>
          </a:p>
          <a:p>
            <a:pPr marL="905256" lvl="2" indent="-347472">
              <a:buClr>
                <a:schemeClr val="accent1"/>
              </a:buClr>
              <a:buFont typeface="Wingdings" pitchFamily="2" charset="2"/>
              <a:buChar char="§"/>
              <a:defRPr/>
            </a:pPr>
            <a:r>
              <a:rPr lang="en-US" sz="1600" dirty="0" smtClean="0">
                <a:latin typeface="Calibri" pitchFamily="34" charset="0"/>
              </a:rPr>
              <a:t>Implementation </a:t>
            </a:r>
            <a:r>
              <a:rPr lang="en-US" sz="1600" b="1" dirty="0" smtClean="0">
                <a:latin typeface="Calibri" pitchFamily="34" charset="0"/>
              </a:rPr>
              <a:t>August </a:t>
            </a:r>
            <a:r>
              <a:rPr lang="en-US" sz="1600" b="1" dirty="0">
                <a:latin typeface="Calibri" pitchFamily="34" charset="0"/>
              </a:rPr>
              <a:t>24, </a:t>
            </a:r>
            <a:r>
              <a:rPr lang="en-US" sz="1600" b="1" dirty="0" smtClean="0">
                <a:latin typeface="Calibri" pitchFamily="34" charset="0"/>
              </a:rPr>
              <a:t>2012</a:t>
            </a:r>
          </a:p>
          <a:p>
            <a:pPr marL="347472" indent="-347472">
              <a:buNone/>
              <a:defRPr/>
            </a:pPr>
            <a:endParaRPr lang="en-US" sz="2200" u="sng" dirty="0" smtClean="0">
              <a:latin typeface="Calibri" pitchFamily="34" charset="0"/>
              <a:hlinkClick r:id="rId3"/>
            </a:endParaRPr>
          </a:p>
          <a:p>
            <a:pPr marL="347472" indent="-347472">
              <a:buNone/>
              <a:defRPr/>
            </a:pPr>
            <a:r>
              <a:rPr lang="en-US" sz="2200" dirty="0" smtClean="0">
                <a:latin typeface="Calibri" pitchFamily="34" charset="0"/>
              </a:rPr>
              <a:t>	</a:t>
            </a:r>
            <a:r>
              <a:rPr lang="en-US" sz="2200" u="sng" dirty="0" smtClean="0">
                <a:latin typeface="Calibri" pitchFamily="34" charset="0"/>
                <a:hlinkClick r:id="rId3"/>
              </a:rPr>
              <a:t>Virginia State and Local Government Conflict of Interests Act</a:t>
            </a:r>
            <a:r>
              <a:rPr lang="en-US" sz="2200" dirty="0" smtClean="0">
                <a:latin typeface="Calibri" pitchFamily="34" charset="0"/>
              </a:rPr>
              <a:t> </a:t>
            </a:r>
          </a:p>
          <a:p>
            <a:pPr marL="347472" indent="-347472">
              <a:buNone/>
              <a:defRPr/>
            </a:pPr>
            <a:r>
              <a:rPr lang="en-US" sz="2200" dirty="0" smtClean="0">
                <a:latin typeface="Calibri" pitchFamily="34" charset="0"/>
              </a:rPr>
              <a:t>	Section  2.2-3100.  </a:t>
            </a:r>
          </a:p>
          <a:p>
            <a:pPr marL="905256" lvl="2" indent="-347472">
              <a:buClr>
                <a:schemeClr val="accent1"/>
              </a:buClr>
              <a:buFont typeface="Wingdings" pitchFamily="2" charset="2"/>
              <a:buChar char="§"/>
              <a:defRPr/>
            </a:pPr>
            <a:r>
              <a:rPr lang="en-US" sz="1600" dirty="0" smtClean="0">
                <a:latin typeface="Calibri" pitchFamily="34" charset="0"/>
              </a:rPr>
              <a:t>Specifically restricts </a:t>
            </a:r>
            <a:r>
              <a:rPr lang="en-US" sz="1600" dirty="0">
                <a:latin typeface="Calibri" pitchFamily="34" charset="0"/>
              </a:rPr>
              <a:t>the ability of employees to have personal interests in certain contracts with </a:t>
            </a:r>
            <a:r>
              <a:rPr lang="en-US" sz="1600" dirty="0" smtClean="0">
                <a:latin typeface="Calibri" pitchFamily="34" charset="0"/>
              </a:rPr>
              <a:t>	their </a:t>
            </a:r>
            <a:r>
              <a:rPr lang="en-US" sz="1600" dirty="0">
                <a:latin typeface="Calibri" pitchFamily="34" charset="0"/>
              </a:rPr>
              <a:t>own or other governmental </a:t>
            </a:r>
            <a:r>
              <a:rPr lang="en-US" sz="1600" dirty="0" smtClean="0">
                <a:latin typeface="Calibri" pitchFamily="34" charset="0"/>
              </a:rPr>
              <a:t>agencies</a:t>
            </a:r>
          </a:p>
          <a:p>
            <a:pPr marL="347472" indent="-347472">
              <a:buNone/>
              <a:defRPr/>
            </a:pPr>
            <a:endParaRPr lang="en-US" sz="2200" dirty="0" smtClean="0">
              <a:latin typeface="Calibri" pitchFamily="34" charset="0"/>
            </a:endParaRPr>
          </a:p>
          <a:p>
            <a:pPr marL="347472" indent="-347472">
              <a:buNone/>
              <a:defRPr/>
            </a:pPr>
            <a:r>
              <a:rPr lang="en-US" sz="2200" dirty="0" smtClean="0">
                <a:latin typeface="Calibri" pitchFamily="34" charset="0"/>
              </a:rPr>
              <a:t>	Increased public demand for transparency  </a:t>
            </a:r>
          </a:p>
          <a:p>
            <a:pPr>
              <a:lnSpc>
                <a:spcPct val="120000"/>
              </a:lnSpc>
              <a:buFont typeface="Wingdings" pitchFamily="2" charset="2"/>
              <a:buChar char="Ø"/>
              <a:defRPr/>
            </a:pP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a:bodyPr>
          <a:lstStyle/>
          <a:p>
            <a:r>
              <a:rPr lang="en-US" sz="3600" dirty="0" smtClean="0"/>
              <a:t>    </a:t>
            </a:r>
            <a:r>
              <a:rPr lang="en-US" sz="4000" b="1" dirty="0" smtClean="0">
                <a:latin typeface="Calibri" pitchFamily="34" charset="0"/>
              </a:rPr>
              <a:t>Competing Financial Interests – VCU only</a:t>
            </a:r>
            <a:endParaRPr lang="en-US" sz="4000" b="1" dirty="0">
              <a:latin typeface="Calibri" pitchFamily="34" charset="0"/>
            </a:endParaRPr>
          </a:p>
        </p:txBody>
      </p:sp>
      <p:sp>
        <p:nvSpPr>
          <p:cNvPr id="3" name="Content Placeholder 2"/>
          <p:cNvSpPr>
            <a:spLocks noGrp="1"/>
          </p:cNvSpPr>
          <p:nvPr>
            <p:ph idx="1"/>
          </p:nvPr>
        </p:nvSpPr>
        <p:spPr>
          <a:xfrm>
            <a:off x="0" y="1447800"/>
            <a:ext cx="8763000" cy="5410200"/>
          </a:xfrm>
          <a:noFill/>
        </p:spPr>
        <p:txBody>
          <a:bodyPr>
            <a:normAutofit fontScale="25000" lnSpcReduction="20000"/>
          </a:bodyPr>
          <a:lstStyle/>
          <a:p>
            <a:pPr marL="0" indent="0">
              <a:lnSpc>
                <a:spcPct val="120000"/>
              </a:lnSpc>
              <a:buNone/>
            </a:pPr>
            <a:endParaRPr lang="en-US" sz="6400" dirty="0" smtClean="0">
              <a:latin typeface="Calibri" pitchFamily="34" charset="0"/>
            </a:endParaRPr>
          </a:p>
          <a:p>
            <a:pPr marL="347472" indent="0">
              <a:lnSpc>
                <a:spcPct val="120000"/>
              </a:lnSpc>
              <a:buNone/>
            </a:pPr>
            <a:r>
              <a:rPr lang="en-US" sz="6400" b="1" dirty="0" smtClean="0">
                <a:latin typeface="Calibri" pitchFamily="34" charset="0"/>
              </a:rPr>
              <a:t>CFIs may include:  </a:t>
            </a:r>
          </a:p>
          <a:p>
            <a:pPr marL="1009714" lvl="2" indent="-347472">
              <a:lnSpc>
                <a:spcPct val="120000"/>
              </a:lnSpc>
              <a:buClr>
                <a:schemeClr val="accent1"/>
              </a:buClr>
              <a:buFont typeface="Arial" pitchFamily="34" charset="0"/>
              <a:buChar char="•"/>
            </a:pPr>
            <a:r>
              <a:rPr lang="en-US" sz="6400" dirty="0" smtClean="0">
                <a:latin typeface="Calibri" pitchFamily="34" charset="0"/>
              </a:rPr>
              <a:t>Financial interest(s) in a publicly traded entity that, individually, or in aggregate, </a:t>
            </a:r>
            <a:r>
              <a:rPr lang="en-US" sz="6400" b="1" dirty="0" smtClean="0">
                <a:latin typeface="Calibri" pitchFamily="34" charset="0"/>
              </a:rPr>
              <a:t>exceeds $0 but is less than $5,000 </a:t>
            </a:r>
            <a:r>
              <a:rPr lang="en-US" sz="6400" dirty="0" smtClean="0">
                <a:latin typeface="Calibri" pitchFamily="34" charset="0"/>
              </a:rPr>
              <a:t>on the date of report and during the 12 months preceding an investigator’s report (e.g. consulting, honoraria; equity or ownership interest including stock, stock options; compensated travel).  </a:t>
            </a:r>
          </a:p>
          <a:p>
            <a:pPr marL="1012698" lvl="2" indent="-347472">
              <a:lnSpc>
                <a:spcPct val="120000"/>
              </a:lnSpc>
              <a:buClr>
                <a:schemeClr val="accent1"/>
              </a:buClr>
              <a:buFont typeface="Arial" pitchFamily="34" charset="0"/>
              <a:buChar char="•"/>
            </a:pPr>
            <a:r>
              <a:rPr lang="en-US" sz="6400" dirty="0" smtClean="0">
                <a:latin typeface="Calibri" pitchFamily="34" charset="0"/>
              </a:rPr>
              <a:t>Unlicensed Intellectual Property to be used within the research </a:t>
            </a:r>
          </a:p>
          <a:p>
            <a:pPr marL="1012698" lvl="2" indent="-347472">
              <a:lnSpc>
                <a:spcPct val="120000"/>
              </a:lnSpc>
              <a:buClr>
                <a:schemeClr val="accent1"/>
              </a:buClr>
              <a:buFont typeface="Arial" pitchFamily="34" charset="0"/>
              <a:buChar char="•"/>
            </a:pPr>
            <a:r>
              <a:rPr lang="en-US" sz="6400" dirty="0" smtClean="0">
                <a:latin typeface="Calibri" pitchFamily="34" charset="0"/>
              </a:rPr>
              <a:t>Licensed Intellectual Property for which royalty payments are distributed through the VCU Intellectual Property Foundation</a:t>
            </a:r>
          </a:p>
          <a:p>
            <a:pPr>
              <a:lnSpc>
                <a:spcPct val="120000"/>
              </a:lnSpc>
              <a:buNone/>
            </a:pPr>
            <a:endParaRPr lang="en-US" sz="6400" dirty="0" smtClean="0">
              <a:latin typeface="Calibri" pitchFamily="34" charset="0"/>
            </a:endParaRPr>
          </a:p>
          <a:p>
            <a:pPr marL="347472" indent="0">
              <a:lnSpc>
                <a:spcPct val="120000"/>
              </a:lnSpc>
              <a:buNone/>
            </a:pPr>
            <a:r>
              <a:rPr lang="en-US" sz="6400" dirty="0" smtClean="0">
                <a:latin typeface="Calibri" pitchFamily="34" charset="0"/>
              </a:rPr>
              <a:t>Competing Financial Interests will be referred to the Conflict of Interests Committee for expedited or full Committee review and </a:t>
            </a:r>
            <a:r>
              <a:rPr lang="en-US" sz="6400" b="1" dirty="0" smtClean="0">
                <a:latin typeface="Calibri" pitchFamily="34" charset="0"/>
              </a:rPr>
              <a:t>possible internal management</a:t>
            </a:r>
            <a:r>
              <a:rPr lang="en-US" sz="6400" dirty="0" smtClean="0">
                <a:latin typeface="Calibri" pitchFamily="34" charset="0"/>
              </a:rPr>
              <a:t>.  </a:t>
            </a:r>
            <a:r>
              <a:rPr lang="en-US" sz="6400" b="1" dirty="0" smtClean="0">
                <a:latin typeface="Calibri" pitchFamily="34" charset="0"/>
              </a:rPr>
              <a:t>Competing Financial Interests are not reported to NIH </a:t>
            </a:r>
            <a:r>
              <a:rPr lang="en-US" sz="6400" dirty="0" smtClean="0">
                <a:latin typeface="Calibri" pitchFamily="34" charset="0"/>
              </a:rPr>
              <a:t>or subject to other requirements of the PHS “Objectivity in Research” regulations.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Autofit/>
          </a:bodyPr>
          <a:lstStyle/>
          <a:p>
            <a:pPr lvl="0"/>
            <a:r>
              <a:rPr lang="en-US" sz="4000" dirty="0" smtClean="0">
                <a:solidFill>
                  <a:srgbClr val="FFC000"/>
                </a:solidFill>
                <a:latin typeface="Calibri" pitchFamily="34" charset="0"/>
              </a:rPr>
              <a:t>    VCU Responsibilities </a:t>
            </a:r>
            <a:br>
              <a:rPr lang="en-US" sz="4000" dirty="0" smtClean="0">
                <a:solidFill>
                  <a:srgbClr val="FFC000"/>
                </a:solidFill>
                <a:latin typeface="Calibri" pitchFamily="34" charset="0"/>
              </a:rPr>
            </a:br>
            <a:r>
              <a:rPr lang="en-US" sz="2000" dirty="0" smtClean="0">
                <a:solidFill>
                  <a:srgbClr val="FFC000"/>
                </a:solidFill>
                <a:latin typeface="Calibri" pitchFamily="34" charset="0"/>
              </a:rPr>
              <a:t>        mandated by the PHS “Objectivity in Research” regulations </a:t>
            </a:r>
            <a:r>
              <a:rPr lang="en-US" sz="2000" b="1" dirty="0" smtClean="0">
                <a:solidFill>
                  <a:srgbClr val="FFC000"/>
                </a:solidFill>
                <a:effectLst/>
              </a:rPr>
              <a:t> </a:t>
            </a:r>
            <a:endParaRPr lang="en-US" sz="2000" dirty="0">
              <a:solidFill>
                <a:srgbClr val="FFC000"/>
              </a:solidFill>
              <a:effectLst/>
            </a:endParaRPr>
          </a:p>
        </p:txBody>
      </p:sp>
      <p:sp>
        <p:nvSpPr>
          <p:cNvPr id="3" name="Content Placeholder 2"/>
          <p:cNvSpPr>
            <a:spLocks noGrp="1"/>
          </p:cNvSpPr>
          <p:nvPr>
            <p:ph idx="1"/>
          </p:nvPr>
        </p:nvSpPr>
        <p:spPr>
          <a:xfrm>
            <a:off x="0" y="1524000"/>
            <a:ext cx="9144000" cy="4038600"/>
          </a:xfrm>
          <a:noFill/>
        </p:spPr>
        <p:txBody>
          <a:bodyPr>
            <a:normAutofit/>
          </a:bodyPr>
          <a:lstStyle/>
          <a:p>
            <a:pPr lvl="0">
              <a:buFont typeface="Wingdings" pitchFamily="2" charset="2"/>
              <a:buChar char="q"/>
            </a:pPr>
            <a:endParaRPr lang="en-US" sz="2200" b="1" dirty="0" smtClean="0">
              <a:latin typeface="Calibri" pitchFamily="34" charset="0"/>
            </a:endParaRPr>
          </a:p>
          <a:p>
            <a:pPr lvl="0">
              <a:buFont typeface="Wingdings" pitchFamily="2" charset="2"/>
              <a:buChar char="§"/>
            </a:pPr>
            <a:r>
              <a:rPr lang="en-US" sz="2200" b="1" dirty="0" smtClean="0">
                <a:latin typeface="Calibri" pitchFamily="34" charset="0"/>
              </a:rPr>
              <a:t>Sub-recipients</a:t>
            </a:r>
            <a:r>
              <a:rPr lang="en-US" sz="2200" b="1" dirty="0">
                <a:latin typeface="Calibri" pitchFamily="34" charset="0"/>
              </a:rPr>
              <a:t>:</a:t>
            </a:r>
            <a:r>
              <a:rPr lang="en-US" sz="2200" dirty="0">
                <a:latin typeface="Calibri" pitchFamily="34" charset="0"/>
              </a:rPr>
              <a:t> </a:t>
            </a:r>
            <a:r>
              <a:rPr lang="en-US" sz="2200" dirty="0" smtClean="0">
                <a:latin typeface="Calibri" pitchFamily="34" charset="0"/>
              </a:rPr>
              <a:t> Verify </a:t>
            </a:r>
            <a:r>
              <a:rPr lang="en-US" sz="2200" dirty="0">
                <a:latin typeface="Calibri" pitchFamily="34" charset="0"/>
              </a:rPr>
              <a:t>with </a:t>
            </a:r>
            <a:r>
              <a:rPr lang="en-US" sz="2200" dirty="0" smtClean="0">
                <a:latin typeface="Calibri" pitchFamily="34" charset="0"/>
              </a:rPr>
              <a:t>sub-recipient </a:t>
            </a:r>
            <a:r>
              <a:rPr lang="en-US" sz="2200" dirty="0">
                <a:latin typeface="Calibri" pitchFamily="34" charset="0"/>
              </a:rPr>
              <a:t>institutions whether this Policy in its entirety or whether the financial </a:t>
            </a:r>
            <a:r>
              <a:rPr lang="en-US" sz="2200" dirty="0" smtClean="0">
                <a:latin typeface="Calibri" pitchFamily="34" charset="0"/>
              </a:rPr>
              <a:t>COI policy </a:t>
            </a:r>
            <a:r>
              <a:rPr lang="en-US" sz="2200" dirty="0">
                <a:latin typeface="Calibri" pitchFamily="34" charset="0"/>
              </a:rPr>
              <a:t>of the </a:t>
            </a:r>
            <a:r>
              <a:rPr lang="en-US" sz="2200" dirty="0" smtClean="0">
                <a:latin typeface="Calibri" pitchFamily="34" charset="0"/>
              </a:rPr>
              <a:t>sub-recipient </a:t>
            </a:r>
            <a:r>
              <a:rPr lang="en-US" sz="2200" dirty="0">
                <a:latin typeface="Calibri" pitchFamily="34" charset="0"/>
              </a:rPr>
              <a:t>institution will apply to its investigators who are collaborating with VCU investigators</a:t>
            </a:r>
            <a:r>
              <a:rPr lang="en-US" sz="2200" dirty="0" smtClean="0">
                <a:latin typeface="Calibri" pitchFamily="34" charset="0"/>
              </a:rPr>
              <a:t>. </a:t>
            </a:r>
          </a:p>
          <a:p>
            <a:pPr lvl="0">
              <a:buNone/>
            </a:pPr>
            <a:r>
              <a:rPr lang="en-US" sz="2200" dirty="0" smtClean="0">
                <a:latin typeface="Calibri" pitchFamily="34" charset="0"/>
              </a:rPr>
              <a:t>    </a:t>
            </a:r>
          </a:p>
          <a:p>
            <a:pPr lvl="0">
              <a:buFont typeface="Wingdings" pitchFamily="2" charset="2"/>
              <a:buChar char="§"/>
            </a:pPr>
            <a:r>
              <a:rPr lang="en-US" sz="2200" dirty="0" smtClean="0">
                <a:latin typeface="Calibri" pitchFamily="34" charset="0"/>
              </a:rPr>
              <a:t>Public disclosure via response within 5 days to a written request meeting required criteria </a:t>
            </a:r>
          </a:p>
          <a:p>
            <a:pPr lvl="0">
              <a:buNone/>
            </a:pPr>
            <a:endParaRPr lang="en-US" sz="2200" dirty="0" smtClean="0">
              <a:latin typeface="Calibri" pitchFamily="34" charset="0"/>
            </a:endParaRPr>
          </a:p>
          <a:p>
            <a:pPr lvl="0">
              <a:buFont typeface="Wingdings" pitchFamily="2" charset="2"/>
              <a:buChar char="§"/>
            </a:pPr>
            <a:r>
              <a:rPr lang="en-US" sz="2200" b="1" dirty="0" smtClean="0">
                <a:latin typeface="Calibri" pitchFamily="34" charset="0"/>
              </a:rPr>
              <a:t>Enhanced reporting of managed COI to PHS or Final Rule-adherent sponsor</a:t>
            </a:r>
          </a:p>
          <a:p>
            <a:pPr lvl="0">
              <a:buNone/>
            </a:pPr>
            <a:endParaRPr lang="en-US" sz="2600" dirty="0" smtClean="0"/>
          </a:p>
          <a:p>
            <a:pPr lvl="0"/>
            <a:endParaRPr lang="en-US" sz="4800"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Autofit/>
          </a:bodyPr>
          <a:lstStyle/>
          <a:p>
            <a:pPr lvl="0"/>
            <a:r>
              <a:rPr lang="en-US" sz="3200" b="1" dirty="0" smtClean="0">
                <a:solidFill>
                  <a:srgbClr val="FFC000"/>
                </a:solidFill>
                <a:effectLst/>
                <a:latin typeface="Calibri" pitchFamily="34" charset="0"/>
              </a:rPr>
              <a:t>    </a:t>
            </a:r>
            <a:r>
              <a:rPr lang="en-US" sz="4000" b="1" dirty="0" smtClean="0">
                <a:solidFill>
                  <a:srgbClr val="FFC000"/>
                </a:solidFill>
                <a:effectLst/>
                <a:latin typeface="Calibri" pitchFamily="34" charset="0"/>
              </a:rPr>
              <a:t>VCU Responsibilities </a:t>
            </a:r>
            <a:r>
              <a:rPr lang="en-US" sz="3200" b="1" dirty="0" smtClean="0">
                <a:solidFill>
                  <a:srgbClr val="FFC000"/>
                </a:solidFill>
                <a:effectLst/>
                <a:latin typeface="Calibri" pitchFamily="34" charset="0"/>
              </a:rPr>
              <a:t/>
            </a:r>
            <a:br>
              <a:rPr lang="en-US" sz="3200" b="1" dirty="0" smtClean="0">
                <a:solidFill>
                  <a:srgbClr val="FFC000"/>
                </a:solidFill>
                <a:effectLst/>
                <a:latin typeface="Calibri" pitchFamily="34" charset="0"/>
              </a:rPr>
            </a:br>
            <a:r>
              <a:rPr lang="en-US" sz="2000" b="1" dirty="0" smtClean="0">
                <a:solidFill>
                  <a:srgbClr val="FFC000"/>
                </a:solidFill>
                <a:effectLst/>
                <a:latin typeface="Calibri" pitchFamily="34" charset="0"/>
              </a:rPr>
              <a:t>       mandated by the PHS “Objectivity in Research” regulations </a:t>
            </a:r>
            <a:endParaRPr lang="en-US" sz="2000" dirty="0">
              <a:solidFill>
                <a:srgbClr val="FFC000"/>
              </a:solidFill>
              <a:effectLst/>
              <a:latin typeface="Calibri" pitchFamily="34" charset="0"/>
            </a:endParaRPr>
          </a:p>
        </p:txBody>
      </p:sp>
      <p:sp>
        <p:nvSpPr>
          <p:cNvPr id="3" name="Content Placeholder 2"/>
          <p:cNvSpPr>
            <a:spLocks noGrp="1"/>
          </p:cNvSpPr>
          <p:nvPr>
            <p:ph idx="1"/>
          </p:nvPr>
        </p:nvSpPr>
        <p:spPr>
          <a:xfrm>
            <a:off x="0" y="1524000"/>
            <a:ext cx="9144000" cy="5334000"/>
          </a:xfrm>
          <a:noFill/>
        </p:spPr>
        <p:txBody>
          <a:bodyPr>
            <a:normAutofit/>
          </a:bodyPr>
          <a:lstStyle/>
          <a:p>
            <a:pPr lvl="0"/>
            <a:endParaRPr lang="en-US" sz="2400" b="1" u="sng" dirty="0" smtClean="0">
              <a:effectLst/>
            </a:endParaRPr>
          </a:p>
          <a:p>
            <a:pPr lvl="0"/>
            <a:r>
              <a:rPr lang="en-US" sz="2400" b="1" dirty="0" smtClean="0">
                <a:effectLst/>
                <a:latin typeface="Calibri" pitchFamily="34" charset="0"/>
              </a:rPr>
              <a:t>Retrospective </a:t>
            </a:r>
            <a:r>
              <a:rPr lang="en-US" sz="2400" b="1" dirty="0">
                <a:effectLst/>
                <a:latin typeface="Calibri" pitchFamily="34" charset="0"/>
              </a:rPr>
              <a:t>review for bias and mitigation report for noncompliance:</a:t>
            </a:r>
            <a:r>
              <a:rPr lang="en-US" sz="2400" dirty="0">
                <a:effectLst/>
                <a:latin typeface="Calibri" pitchFamily="34" charset="0"/>
              </a:rPr>
              <a:t>  Upon a determination of non-compliance with this policy, </a:t>
            </a:r>
            <a:r>
              <a:rPr lang="en-US" sz="2400" dirty="0" smtClean="0">
                <a:effectLst/>
                <a:latin typeface="Calibri" pitchFamily="34" charset="0"/>
              </a:rPr>
              <a:t>complete </a:t>
            </a:r>
            <a:r>
              <a:rPr lang="en-US" sz="2400" dirty="0">
                <a:effectLst/>
                <a:latin typeface="Calibri" pitchFamily="34" charset="0"/>
              </a:rPr>
              <a:t>a retrospective review of the </a:t>
            </a:r>
            <a:r>
              <a:rPr lang="en-US" sz="2400" dirty="0" smtClean="0">
                <a:effectLst/>
                <a:latin typeface="Calibri" pitchFamily="34" charset="0"/>
              </a:rPr>
              <a:t>PHS-funded research </a:t>
            </a:r>
            <a:r>
              <a:rPr lang="en-US" sz="2400" dirty="0">
                <a:effectLst/>
                <a:latin typeface="Calibri" pitchFamily="34" charset="0"/>
              </a:rPr>
              <a:t>project as well as the Investigator’s activities within 120 days to determine if there was bias in the design, conduct, or reporting of the research.  A COI mitigation report must be sent to the PHS agency if bias is found. The </a:t>
            </a:r>
            <a:r>
              <a:rPr lang="en-US" sz="2400" dirty="0" smtClean="0">
                <a:effectLst/>
                <a:latin typeface="Calibri" pitchFamily="34" charset="0"/>
              </a:rPr>
              <a:t>PHS agency </a:t>
            </a:r>
            <a:r>
              <a:rPr lang="en-US" sz="2400" dirty="0">
                <a:effectLst/>
                <a:latin typeface="Calibri" pitchFamily="34" charset="0"/>
              </a:rPr>
              <a:t>may determine that further corrective action is needed.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r>
              <a:rPr lang="en-US" dirty="0" smtClean="0">
                <a:effectLst>
                  <a:outerShdw blurRad="38100" dist="38100" dir="2700000" algn="tl">
                    <a:srgbClr val="000000">
                      <a:alpha val="43137"/>
                    </a:srgbClr>
                  </a:outerShdw>
                </a:effectLst>
              </a:rPr>
              <a:t>    </a:t>
            </a:r>
            <a:r>
              <a:rPr lang="en-US" sz="4000" dirty="0" smtClean="0">
                <a:effectLst>
                  <a:outerShdw blurRad="38100" dist="38100" dir="2700000" algn="tl">
                    <a:srgbClr val="000000">
                      <a:alpha val="43137"/>
                    </a:srgbClr>
                  </a:outerShdw>
                </a:effectLst>
                <a:latin typeface="Calibri" pitchFamily="34" charset="0"/>
              </a:rPr>
              <a:t>Questions?</a:t>
            </a:r>
            <a:endParaRPr lang="en-US" sz="4000" dirty="0">
              <a:effectLst>
                <a:outerShdw blurRad="38100" dist="38100" dir="2700000" algn="tl">
                  <a:srgbClr val="000000">
                    <a:alpha val="43137"/>
                  </a:srgbClr>
                </a:outerShdw>
              </a:effectLst>
              <a:latin typeface="Calibri" pitchFamily="34" charset="0"/>
            </a:endParaRPr>
          </a:p>
        </p:txBody>
      </p:sp>
      <p:sp>
        <p:nvSpPr>
          <p:cNvPr id="3" name="Content Placeholder 2"/>
          <p:cNvSpPr>
            <a:spLocks noGrp="1"/>
          </p:cNvSpPr>
          <p:nvPr>
            <p:ph idx="1"/>
          </p:nvPr>
        </p:nvSpPr>
        <p:spPr>
          <a:xfrm>
            <a:off x="0" y="1447800"/>
            <a:ext cx="8686800" cy="5410200"/>
          </a:xfrm>
        </p:spPr>
        <p:txBody>
          <a:bodyPr>
            <a:normAutofit fontScale="92500" lnSpcReduction="10000"/>
          </a:bodyPr>
          <a:lstStyle/>
          <a:p>
            <a:pPr marL="347472" indent="-347472">
              <a:lnSpc>
                <a:spcPct val="110000"/>
              </a:lnSpc>
              <a:buNone/>
            </a:pPr>
            <a:endParaRPr lang="en-US" sz="2600" dirty="0" smtClean="0"/>
          </a:p>
          <a:p>
            <a:pPr marL="347472" indent="-347472">
              <a:lnSpc>
                <a:spcPct val="110000"/>
              </a:lnSpc>
              <a:buNone/>
            </a:pPr>
            <a:r>
              <a:rPr lang="en-US" sz="2600" dirty="0" smtClean="0"/>
              <a:t>	</a:t>
            </a:r>
            <a:r>
              <a:rPr lang="en-US" sz="2600" dirty="0" smtClean="0">
                <a:latin typeface="Calibri" pitchFamily="34" charset="0"/>
              </a:rPr>
              <a:t>For more information:</a:t>
            </a:r>
          </a:p>
          <a:p>
            <a:pPr marL="347472" indent="-347472">
              <a:buNone/>
            </a:pPr>
            <a:endParaRPr lang="en-US" sz="2400" dirty="0">
              <a:latin typeface="Calibri" pitchFamily="34" charset="0"/>
            </a:endParaRPr>
          </a:p>
          <a:p>
            <a:pPr marL="905256" lvl="2" indent="-347472">
              <a:buClr>
                <a:schemeClr val="accent1"/>
              </a:buClr>
            </a:pPr>
            <a:r>
              <a:rPr lang="en-US" dirty="0" smtClean="0">
                <a:latin typeface="Calibri" pitchFamily="34" charset="0"/>
              </a:rPr>
              <a:t>VCU COI website – Policy, guidance, etc.: </a:t>
            </a:r>
            <a:r>
              <a:rPr lang="en-US" dirty="0" smtClean="0">
                <a:latin typeface="Calibri" pitchFamily="34" charset="0"/>
                <a:hlinkClick r:id="rId2"/>
              </a:rPr>
              <a:t>http://www.research.vcu.edu/coi/index.htm</a:t>
            </a:r>
            <a:endParaRPr lang="en-US" dirty="0" smtClean="0">
              <a:latin typeface="Calibri" pitchFamily="34" charset="0"/>
            </a:endParaRPr>
          </a:p>
          <a:p>
            <a:pPr marL="347472" indent="-347472"/>
            <a:endParaRPr lang="en-US" sz="2400" dirty="0" smtClean="0">
              <a:latin typeface="Calibri" pitchFamily="34" charset="0"/>
            </a:endParaRPr>
          </a:p>
          <a:p>
            <a:pPr marL="905256" lvl="2" indent="-347472">
              <a:buClr>
                <a:schemeClr val="accent1"/>
              </a:buClr>
            </a:pPr>
            <a:r>
              <a:rPr lang="en-US" dirty="0" smtClean="0">
                <a:latin typeface="Calibri" pitchFamily="34" charset="0"/>
              </a:rPr>
              <a:t>See </a:t>
            </a:r>
            <a:r>
              <a:rPr lang="en-US" dirty="0" err="1" smtClean="0">
                <a:latin typeface="Calibri" pitchFamily="34" charset="0"/>
              </a:rPr>
              <a:t>VCUeRA</a:t>
            </a:r>
            <a:r>
              <a:rPr lang="en-US" dirty="0" smtClean="0">
                <a:latin typeface="Calibri" pitchFamily="34" charset="0"/>
              </a:rPr>
              <a:t> for AIRS resources – videos and guidance:</a:t>
            </a:r>
          </a:p>
          <a:p>
            <a:pPr marL="347472" indent="-347472">
              <a:buNone/>
            </a:pPr>
            <a:r>
              <a:rPr lang="en-US" sz="2400" dirty="0" smtClean="0">
                <a:latin typeface="Calibri" pitchFamily="34" charset="0"/>
              </a:rPr>
              <a:t>		</a:t>
            </a:r>
            <a:r>
              <a:rPr lang="en-US" sz="2400" dirty="0" smtClean="0">
                <a:latin typeface="Calibri" pitchFamily="34" charset="0"/>
                <a:hlinkClick r:id="rId3"/>
              </a:rPr>
              <a:t>https://www.vcu.edu/vcuera/airs.htm</a:t>
            </a:r>
            <a:endParaRPr lang="en-US" sz="2400" dirty="0" smtClean="0">
              <a:latin typeface="Calibri" pitchFamily="34" charset="0"/>
            </a:endParaRPr>
          </a:p>
          <a:p>
            <a:pPr marL="347472" indent="-347472">
              <a:buNone/>
            </a:pPr>
            <a:r>
              <a:rPr lang="en-US" sz="2400" dirty="0" smtClean="0">
                <a:latin typeface="Calibri" pitchFamily="34" charset="0"/>
              </a:rPr>
              <a:t>       </a:t>
            </a:r>
          </a:p>
          <a:p>
            <a:pPr marL="905256" lvl="2" indent="-347472">
              <a:buClr>
                <a:srgbClr val="FFC000"/>
              </a:buClr>
            </a:pPr>
            <a:r>
              <a:rPr lang="en-US" dirty="0" smtClean="0">
                <a:latin typeface="Calibri" pitchFamily="34" charset="0"/>
                <a:hlinkClick r:id="rId4"/>
              </a:rPr>
              <a:t>eRAHELP@vcu.edu</a:t>
            </a:r>
            <a:r>
              <a:rPr lang="en-US" dirty="0" smtClean="0">
                <a:latin typeface="Calibri" pitchFamily="34" charset="0"/>
              </a:rPr>
              <a:t> – for system questions</a:t>
            </a:r>
          </a:p>
          <a:p>
            <a:pPr marL="347472" indent="-347472">
              <a:buClr>
                <a:srgbClr val="FFC000"/>
              </a:buClr>
            </a:pPr>
            <a:endParaRPr lang="en-US" sz="2400" dirty="0" smtClean="0">
              <a:latin typeface="Calibri" pitchFamily="34" charset="0"/>
            </a:endParaRPr>
          </a:p>
          <a:p>
            <a:pPr marL="905256" lvl="2" indent="-347472">
              <a:buClr>
                <a:srgbClr val="FFC000"/>
              </a:buClr>
            </a:pPr>
            <a:r>
              <a:rPr lang="en-US" dirty="0" smtClean="0">
                <a:latin typeface="Calibri" pitchFamily="34" charset="0"/>
                <a:hlinkClick r:id="rId5"/>
              </a:rPr>
              <a:t>AIRS@vcu.edu</a:t>
            </a:r>
            <a:r>
              <a:rPr lang="en-US" dirty="0" smtClean="0">
                <a:latin typeface="Calibri" pitchFamily="34" charset="0"/>
              </a:rPr>
              <a:t> – for content questions</a:t>
            </a:r>
          </a:p>
          <a:p>
            <a:pPr marL="347472" indent="-347472">
              <a:buClr>
                <a:srgbClr val="FFC000"/>
              </a:buClr>
            </a:pPr>
            <a:endParaRPr lang="en-US" sz="2400" dirty="0" smtClean="0">
              <a:latin typeface="Calibri" pitchFamily="34" charset="0"/>
            </a:endParaRPr>
          </a:p>
          <a:p>
            <a:pPr marL="905256" lvl="2" indent="-347472">
              <a:buClr>
                <a:srgbClr val="FFC000"/>
              </a:buClr>
            </a:pPr>
            <a:r>
              <a:rPr lang="en-US" dirty="0" smtClean="0">
                <a:latin typeface="Calibri" pitchFamily="34" charset="0"/>
              </a:rPr>
              <a:t>AIRS access: http://airs.research.vcu.edu/</a:t>
            </a:r>
          </a:p>
          <a:p>
            <a:pPr>
              <a:buNone/>
            </a:pPr>
            <a:r>
              <a:rPr lang="en-US" sz="2400" dirty="0" smtClean="0">
                <a:latin typeface="Calibri" pitchFamily="34" charset="0"/>
              </a:rPr>
              <a: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a:bodyPr>
          <a:lstStyle/>
          <a:p>
            <a:r>
              <a:rPr lang="en-US" sz="4000" b="1" dirty="0" smtClean="0">
                <a:solidFill>
                  <a:srgbClr val="FFC000"/>
                </a:solidFill>
                <a:effectLst/>
                <a:latin typeface="Calibri" pitchFamily="34" charset="0"/>
              </a:rPr>
              <a:t>    Financial Conflicts of Interest</a:t>
            </a:r>
          </a:p>
        </p:txBody>
      </p:sp>
      <p:sp>
        <p:nvSpPr>
          <p:cNvPr id="3" name="Content Placeholder 2"/>
          <p:cNvSpPr>
            <a:spLocks noGrp="1"/>
          </p:cNvSpPr>
          <p:nvPr>
            <p:ph idx="1"/>
          </p:nvPr>
        </p:nvSpPr>
        <p:spPr>
          <a:xfrm>
            <a:off x="0" y="1447800"/>
            <a:ext cx="9144000" cy="5410200"/>
          </a:xfrm>
          <a:noFill/>
        </p:spPr>
        <p:style>
          <a:lnRef idx="0">
            <a:scrgbClr r="0" g="0" b="0"/>
          </a:lnRef>
          <a:fillRef idx="1003">
            <a:schemeClr val="dk1"/>
          </a:fillRef>
          <a:effectRef idx="0">
            <a:scrgbClr r="0" g="0" b="0"/>
          </a:effectRef>
          <a:fontRef idx="major"/>
        </p:style>
        <p:txBody>
          <a:bodyPr>
            <a:normAutofit fontScale="92500" lnSpcReduction="20000"/>
          </a:bodyPr>
          <a:lstStyle/>
          <a:p>
            <a:pPr>
              <a:buNone/>
            </a:pPr>
            <a:endParaRPr lang="en-US" sz="1700" b="1" dirty="0" smtClean="0">
              <a:latin typeface="Calibri" pitchFamily="34" charset="0"/>
            </a:endParaRPr>
          </a:p>
          <a:p>
            <a:pPr marL="347472" indent="0">
              <a:buNone/>
            </a:pPr>
            <a:r>
              <a:rPr lang="en-US" sz="1700" b="1" dirty="0" smtClean="0">
                <a:latin typeface="Calibri" pitchFamily="34" charset="0"/>
              </a:rPr>
              <a:t>Financial</a:t>
            </a:r>
            <a:r>
              <a:rPr lang="en-US" sz="1700" b="1" i="1" dirty="0" smtClean="0">
                <a:latin typeface="Calibri" pitchFamily="34" charset="0"/>
              </a:rPr>
              <a:t> </a:t>
            </a:r>
            <a:r>
              <a:rPr lang="en-US" sz="1700" b="1" dirty="0" smtClean="0">
                <a:latin typeface="Calibri" pitchFamily="34" charset="0"/>
              </a:rPr>
              <a:t>Conflicts of Interest </a:t>
            </a:r>
            <a:r>
              <a:rPr lang="en-US" sz="1700" dirty="0" smtClean="0">
                <a:latin typeface="Calibri" pitchFamily="34" charset="0"/>
              </a:rPr>
              <a:t>in research occur when the Investigator, or any member of that person’s immediate family (spouse and any other person residing in the same household as the researcher, who is a dependent of the researcher or of whom the researcher is a dependent), possesses a </a:t>
            </a:r>
            <a:r>
              <a:rPr lang="en-US" sz="1700" b="1" dirty="0" smtClean="0">
                <a:latin typeface="Calibri" pitchFamily="34" charset="0"/>
              </a:rPr>
              <a:t>Significant Financial Interest (SFI) </a:t>
            </a:r>
            <a:r>
              <a:rPr lang="en-US" sz="1700" dirty="0" smtClean="0">
                <a:latin typeface="Calibri" pitchFamily="34" charset="0"/>
              </a:rPr>
              <a:t>that is in conflict with his or her </a:t>
            </a:r>
            <a:r>
              <a:rPr lang="en-US" sz="1700" b="1" dirty="0" smtClean="0">
                <a:latin typeface="Calibri" pitchFamily="34" charset="0"/>
              </a:rPr>
              <a:t>institutional responsibilities</a:t>
            </a:r>
            <a:r>
              <a:rPr lang="en-US" sz="1700" dirty="0" smtClean="0">
                <a:latin typeface="Calibri" pitchFamily="34" charset="0"/>
              </a:rPr>
              <a:t>, such as the design, conduct, or reporting of research.</a:t>
            </a:r>
          </a:p>
          <a:p>
            <a:pPr algn="ctr">
              <a:buNone/>
            </a:pPr>
            <a:r>
              <a:rPr lang="en-US" sz="1700" i="1" dirty="0" smtClean="0">
                <a:latin typeface="Calibri" pitchFamily="34" charset="0"/>
              </a:rPr>
              <a:t>From VCU policy: Research Conflict of Interests</a:t>
            </a:r>
          </a:p>
          <a:p>
            <a:pPr>
              <a:buNone/>
            </a:pPr>
            <a:endParaRPr lang="en-US" sz="1700" i="1" dirty="0" smtClean="0">
              <a:latin typeface="Calibri" pitchFamily="34" charset="0"/>
            </a:endParaRPr>
          </a:p>
          <a:p>
            <a:pPr marL="347472" lvl="0" indent="0">
              <a:buNone/>
            </a:pPr>
            <a:r>
              <a:rPr lang="en-US" sz="1700" dirty="0" smtClean="0">
                <a:latin typeface="Calibri" pitchFamily="34" charset="0"/>
              </a:rPr>
              <a:t>Reported Financial Interests include:</a:t>
            </a:r>
          </a:p>
          <a:p>
            <a:pPr marL="640080" lvl="1" indent="-347472">
              <a:lnSpc>
                <a:spcPct val="110000"/>
              </a:lnSpc>
              <a:spcBef>
                <a:spcPts val="384"/>
              </a:spcBef>
              <a:buClr>
                <a:srgbClr val="FFC000"/>
              </a:buClr>
            </a:pPr>
            <a:r>
              <a:rPr lang="en-US" sz="1700" b="1" dirty="0" smtClean="0">
                <a:latin typeface="Calibri" pitchFamily="34" charset="0"/>
              </a:rPr>
              <a:t>salary or other payments for services </a:t>
            </a:r>
            <a:r>
              <a:rPr lang="en-US" sz="1700" dirty="0" smtClean="0">
                <a:latin typeface="Calibri" pitchFamily="34" charset="0"/>
              </a:rPr>
              <a:t>(e.g., consulting fees, honoraria, or payments for serving on a corporate Board of Directors, Scientific Advisory Board, or holding a position in a company) from an entity(</a:t>
            </a:r>
            <a:r>
              <a:rPr lang="en-US" sz="1700" dirty="0" err="1" smtClean="0">
                <a:latin typeface="Calibri" pitchFamily="34" charset="0"/>
              </a:rPr>
              <a:t>ies</a:t>
            </a:r>
            <a:r>
              <a:rPr lang="en-US" sz="1700" dirty="0" smtClean="0">
                <a:latin typeface="Calibri" pitchFamily="34" charset="0"/>
              </a:rPr>
              <a:t>) other than VCU;</a:t>
            </a:r>
          </a:p>
          <a:p>
            <a:pPr marL="640080" lvl="1" indent="-347472">
              <a:lnSpc>
                <a:spcPct val="110000"/>
              </a:lnSpc>
              <a:spcBef>
                <a:spcPts val="384"/>
              </a:spcBef>
              <a:buClr>
                <a:srgbClr val="FFC000"/>
              </a:buClr>
            </a:pPr>
            <a:r>
              <a:rPr lang="en-US" sz="1700" dirty="0" smtClean="0">
                <a:latin typeface="Calibri" pitchFamily="34" charset="0"/>
              </a:rPr>
              <a:t>income from </a:t>
            </a:r>
            <a:r>
              <a:rPr lang="en-US" sz="1700" b="1" dirty="0" smtClean="0">
                <a:latin typeface="Calibri" pitchFamily="34" charset="0"/>
              </a:rPr>
              <a:t>seminars, lectures, service or teaching engagements </a:t>
            </a:r>
            <a:r>
              <a:rPr lang="en-US" sz="1700" dirty="0" smtClean="0">
                <a:latin typeface="Calibri" pitchFamily="34" charset="0"/>
              </a:rPr>
              <a:t>sponsored by for-profit entities, federal, state, or local agencies or public or non-profit entities;</a:t>
            </a:r>
          </a:p>
          <a:p>
            <a:pPr marL="640080" lvl="1" indent="-347472">
              <a:lnSpc>
                <a:spcPct val="110000"/>
              </a:lnSpc>
              <a:spcBef>
                <a:spcPts val="384"/>
              </a:spcBef>
              <a:buClr>
                <a:srgbClr val="FFC000"/>
              </a:buClr>
            </a:pPr>
            <a:r>
              <a:rPr lang="en-US" sz="1700" b="1" dirty="0" smtClean="0">
                <a:latin typeface="Calibri" pitchFamily="34" charset="0"/>
              </a:rPr>
              <a:t>equity interests </a:t>
            </a:r>
            <a:r>
              <a:rPr lang="en-US" sz="1700" dirty="0" smtClean="0">
                <a:latin typeface="Calibri" pitchFamily="34" charset="0"/>
              </a:rPr>
              <a:t>(e.g., stocks, stock options, or other ownership interests); </a:t>
            </a:r>
          </a:p>
          <a:p>
            <a:pPr marL="640080" lvl="1" indent="-347472">
              <a:lnSpc>
                <a:spcPct val="110000"/>
              </a:lnSpc>
              <a:spcBef>
                <a:spcPts val="384"/>
              </a:spcBef>
              <a:buClr>
                <a:srgbClr val="FFC000"/>
              </a:buClr>
            </a:pPr>
            <a:r>
              <a:rPr lang="en-US" sz="1700" dirty="0" smtClean="0">
                <a:latin typeface="Calibri" pitchFamily="34" charset="0"/>
              </a:rPr>
              <a:t>income related to </a:t>
            </a:r>
            <a:r>
              <a:rPr lang="en-US" sz="1700" b="1" dirty="0" smtClean="0">
                <a:latin typeface="Calibri" pitchFamily="34" charset="0"/>
              </a:rPr>
              <a:t>intellectual property rights </a:t>
            </a:r>
            <a:r>
              <a:rPr lang="en-US" sz="1700" dirty="0" smtClean="0">
                <a:latin typeface="Calibri" pitchFamily="34" charset="0"/>
              </a:rPr>
              <a:t>(e.g., patents, copyrights, and royalties from such rights,); and</a:t>
            </a:r>
          </a:p>
          <a:p>
            <a:pPr marL="640080" lvl="1" indent="-347472">
              <a:lnSpc>
                <a:spcPct val="110000"/>
              </a:lnSpc>
              <a:spcBef>
                <a:spcPts val="384"/>
              </a:spcBef>
              <a:buClr>
                <a:srgbClr val="FFC000"/>
              </a:buClr>
            </a:pPr>
            <a:r>
              <a:rPr lang="en-US" sz="1700" b="1" dirty="0" smtClean="0">
                <a:latin typeface="Calibri" pitchFamily="34" charset="0"/>
              </a:rPr>
              <a:t>travel </a:t>
            </a:r>
            <a:r>
              <a:rPr lang="en-US" sz="1700" dirty="0" smtClean="0">
                <a:latin typeface="Calibri" pitchFamily="34" charset="0"/>
              </a:rPr>
              <a:t>that is reimbursed or paid by a third party (i.e., travel that is arranged  and paid for directly by an organization  so that the exact monetary value may not be readily available) related to an Investigator’s Institutional Responsibilities.  </a:t>
            </a:r>
          </a:p>
          <a:p>
            <a:pPr>
              <a:buClr>
                <a:srgbClr val="FFC000"/>
              </a:buClr>
              <a:buNone/>
            </a:pPr>
            <a:r>
              <a:rPr lang="en-US" sz="1700" dirty="0" smtClean="0">
                <a:latin typeface="Calibri" pitchFamily="34" charset="0"/>
              </a:rPr>
              <a:t> </a:t>
            </a:r>
          </a:p>
          <a:p>
            <a:pPr marL="347472" indent="0">
              <a:buNone/>
            </a:pPr>
            <a:r>
              <a:rPr lang="en-US" sz="1700" dirty="0" smtClean="0">
                <a:latin typeface="Calibri" pitchFamily="34" charset="0"/>
              </a:rPr>
              <a:t>Financial Interest </a:t>
            </a:r>
            <a:r>
              <a:rPr lang="en-US" sz="1700" b="1" u="sng" dirty="0" smtClean="0">
                <a:latin typeface="Calibri" pitchFamily="34" charset="0"/>
              </a:rPr>
              <a:t>does not</a:t>
            </a:r>
            <a:r>
              <a:rPr lang="en-US" sz="1700" b="1" dirty="0" smtClean="0">
                <a:latin typeface="Calibri" pitchFamily="34" charset="0"/>
              </a:rPr>
              <a:t> </a:t>
            </a:r>
            <a:r>
              <a:rPr lang="en-US" sz="1700" dirty="0" smtClean="0">
                <a:latin typeface="Calibri" pitchFamily="34" charset="0"/>
              </a:rPr>
              <a:t>include salary, reimbursement or travel payment originating from VCU, VCUHS, or MCVP, </a:t>
            </a:r>
            <a:r>
              <a:rPr lang="en-US" sz="1700" b="1" u="sng" dirty="0" smtClean="0">
                <a:latin typeface="Calibri" pitchFamily="34" charset="0"/>
              </a:rPr>
              <a:t>with the exception of</a:t>
            </a:r>
            <a:r>
              <a:rPr lang="en-US" sz="1700" b="1" dirty="0" smtClean="0">
                <a:latin typeface="Calibri" pitchFamily="34" charset="0"/>
              </a:rPr>
              <a:t> </a:t>
            </a:r>
            <a:r>
              <a:rPr lang="en-US" sz="1700" dirty="0" smtClean="0">
                <a:latin typeface="Calibri" pitchFamily="34" charset="0"/>
              </a:rPr>
              <a:t>royalties/ payments from VCU IP Foundation.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Autofit/>
          </a:bodyPr>
          <a:lstStyle/>
          <a:p>
            <a:r>
              <a:rPr lang="en-US" sz="4000" b="1" dirty="0" smtClean="0">
                <a:solidFill>
                  <a:srgbClr val="FFC000"/>
                </a:solidFill>
                <a:effectLst/>
                <a:latin typeface="Calibri" pitchFamily="34" charset="0"/>
              </a:rPr>
              <a:t>    Significant Financial Interests (SFIs)</a:t>
            </a:r>
            <a:endParaRPr lang="en-US" sz="4000" b="1" dirty="0">
              <a:solidFill>
                <a:srgbClr val="FFC000"/>
              </a:solidFill>
              <a:effectLst/>
              <a:latin typeface="Calibri" pitchFamily="34" charset="0"/>
            </a:endParaRPr>
          </a:p>
        </p:txBody>
      </p:sp>
      <p:sp>
        <p:nvSpPr>
          <p:cNvPr id="3" name="Content Placeholder 2"/>
          <p:cNvSpPr>
            <a:spLocks noGrp="1"/>
          </p:cNvSpPr>
          <p:nvPr>
            <p:ph idx="1"/>
          </p:nvPr>
        </p:nvSpPr>
        <p:spPr>
          <a:xfrm>
            <a:off x="0" y="1447800"/>
            <a:ext cx="9144000" cy="5410200"/>
          </a:xfrm>
          <a:noFill/>
        </p:spPr>
        <p:txBody>
          <a:bodyPr>
            <a:normAutofit/>
          </a:bodyPr>
          <a:lstStyle/>
          <a:p>
            <a:pPr>
              <a:buNone/>
            </a:pPr>
            <a:endParaRPr lang="en-US" sz="1600" dirty="0" smtClean="0">
              <a:latin typeface="Calibri" pitchFamily="34" charset="0"/>
            </a:endParaRPr>
          </a:p>
          <a:p>
            <a:pPr marL="347472" indent="0">
              <a:buNone/>
            </a:pPr>
            <a:r>
              <a:rPr lang="en-US" sz="1600" b="1" dirty="0" smtClean="0">
                <a:latin typeface="Calibri" pitchFamily="34" charset="0"/>
              </a:rPr>
              <a:t>SFIs include the following:  </a:t>
            </a:r>
          </a:p>
          <a:p>
            <a:pPr marL="744538" lvl="1" indent="-347472">
              <a:buClr>
                <a:schemeClr val="accent1"/>
              </a:buClr>
              <a:buFont typeface="Wingdings" pitchFamily="2" charset="2"/>
              <a:buChar char="§"/>
            </a:pPr>
            <a:r>
              <a:rPr lang="en-US" sz="1600" dirty="0" smtClean="0">
                <a:latin typeface="Calibri" pitchFamily="34" charset="0"/>
              </a:rPr>
              <a:t>financial interest in a publicly traded entity that, individually or in aggregate, </a:t>
            </a:r>
            <a:r>
              <a:rPr lang="en-US" sz="1600" b="1" dirty="0" smtClean="0">
                <a:latin typeface="Calibri" pitchFamily="34" charset="0"/>
              </a:rPr>
              <a:t>exceeds $5,000 </a:t>
            </a:r>
            <a:r>
              <a:rPr lang="en-US" sz="1600" dirty="0" smtClean="0">
                <a:latin typeface="Calibri" pitchFamily="34" charset="0"/>
              </a:rPr>
              <a:t>on the date of disclosure or during the 12 months preceding an investigator’s report (e.g. consulting, honoraria; equity or ownership interest including stock, stock options). </a:t>
            </a:r>
          </a:p>
          <a:p>
            <a:pPr marL="747522" lvl="1" indent="-347472">
              <a:buClr>
                <a:schemeClr val="accent1"/>
              </a:buClr>
              <a:buFont typeface="Wingdings" pitchFamily="2" charset="2"/>
              <a:buChar char="§"/>
            </a:pPr>
            <a:r>
              <a:rPr lang="en-US" sz="1600" dirty="0" smtClean="0">
                <a:latin typeface="Calibri" pitchFamily="34" charset="0"/>
              </a:rPr>
              <a:t>any financial interest, or ownership interest, in a non-publicly traded entity, </a:t>
            </a:r>
            <a:r>
              <a:rPr lang="en-US" sz="1600" dirty="0" err="1" smtClean="0">
                <a:latin typeface="Calibri" pitchFamily="34" charset="0"/>
              </a:rPr>
              <a:t>eg</a:t>
            </a:r>
            <a:r>
              <a:rPr lang="en-US" sz="1600" dirty="0" smtClean="0">
                <a:latin typeface="Calibri" pitchFamily="34" charset="0"/>
              </a:rPr>
              <a:t>. a start up company.</a:t>
            </a:r>
          </a:p>
          <a:p>
            <a:pPr marL="747522" lvl="1" indent="-347472">
              <a:buClr>
                <a:schemeClr val="accent1"/>
              </a:buClr>
              <a:buFont typeface="Wingdings" pitchFamily="2" charset="2"/>
              <a:buChar char="§"/>
            </a:pPr>
            <a:r>
              <a:rPr lang="en-US" sz="1600" dirty="0" smtClean="0">
                <a:latin typeface="Calibri" pitchFamily="34" charset="0"/>
              </a:rPr>
              <a:t>income related to intellectual property rights and interests (e.g., patents, copyrights), upon receipt of income, such as royalty payments, related to such rights and interests.</a:t>
            </a:r>
          </a:p>
          <a:p>
            <a:pPr marL="747522" lvl="1" indent="-347472">
              <a:buClr>
                <a:schemeClr val="accent1"/>
              </a:buClr>
              <a:buFont typeface="Wingdings" pitchFamily="2" charset="2"/>
              <a:buChar char="§"/>
            </a:pPr>
            <a:r>
              <a:rPr lang="en-US" sz="1600" dirty="0" smtClean="0">
                <a:latin typeface="Calibri" pitchFamily="34" charset="0"/>
              </a:rPr>
              <a:t>Travel, by itself or in combination with other Financial Interests, may be SFI.</a:t>
            </a:r>
          </a:p>
          <a:p>
            <a:pPr>
              <a:buNone/>
            </a:pPr>
            <a:r>
              <a:rPr lang="en-US" sz="1600" dirty="0" smtClean="0">
                <a:latin typeface="Calibri" pitchFamily="34" charset="0"/>
              </a:rPr>
              <a:t> </a:t>
            </a:r>
          </a:p>
          <a:p>
            <a:pPr marL="347472" indent="-1588">
              <a:buNone/>
            </a:pPr>
            <a:r>
              <a:rPr lang="en-US" sz="1600" b="1" dirty="0" smtClean="0">
                <a:latin typeface="Calibri" pitchFamily="34" charset="0"/>
              </a:rPr>
              <a:t>SFI exclusions:</a:t>
            </a:r>
          </a:p>
          <a:p>
            <a:pPr marL="744538" lvl="1" indent="-347472">
              <a:buClr>
                <a:schemeClr val="accent1"/>
              </a:buClr>
              <a:buFont typeface="Wingdings" pitchFamily="2" charset="2"/>
              <a:buChar char="§"/>
            </a:pPr>
            <a:r>
              <a:rPr lang="en-US" sz="1600" dirty="0" smtClean="0">
                <a:latin typeface="Calibri" pitchFamily="34" charset="0"/>
              </a:rPr>
              <a:t>Salary or reimbursements paid by VCU, with the exception of payment from the VCU Intellectual Property Foundation. </a:t>
            </a:r>
          </a:p>
          <a:p>
            <a:pPr marL="747522" lvl="1" indent="-347472">
              <a:buClr>
                <a:schemeClr val="accent1"/>
              </a:buClr>
              <a:buFont typeface="Wingdings" pitchFamily="2" charset="2"/>
              <a:buChar char="§"/>
            </a:pPr>
            <a:r>
              <a:rPr lang="en-US" sz="1600" dirty="0" smtClean="0">
                <a:latin typeface="Calibri" pitchFamily="34" charset="0"/>
              </a:rPr>
              <a:t>Income from investment vehicles, such as mutual funds and retirement accounts, as long as the investigator does not directly control the investment.</a:t>
            </a:r>
          </a:p>
          <a:p>
            <a:pPr>
              <a:buNone/>
            </a:pPr>
            <a:r>
              <a:rPr lang="en-US" sz="1600" dirty="0" smtClean="0">
                <a:latin typeface="Calibri" pitchFamily="34" charset="0"/>
              </a:rPr>
              <a:t> </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Autofit/>
          </a:bodyPr>
          <a:lstStyle/>
          <a:p>
            <a:r>
              <a:rPr lang="en-US" sz="4000" dirty="0" smtClean="0">
                <a:latin typeface="Calibri" pitchFamily="34" charset="0"/>
              </a:rPr>
              <a:t>    ‘COI investigators’</a:t>
            </a:r>
            <a:endParaRPr lang="en-US" sz="4000" dirty="0">
              <a:latin typeface="Calibri" pitchFamily="34" charset="0"/>
            </a:endParaRPr>
          </a:p>
        </p:txBody>
      </p:sp>
      <p:sp>
        <p:nvSpPr>
          <p:cNvPr id="3" name="Content Placeholder 2"/>
          <p:cNvSpPr>
            <a:spLocks noGrp="1"/>
          </p:cNvSpPr>
          <p:nvPr>
            <p:ph idx="1"/>
          </p:nvPr>
        </p:nvSpPr>
        <p:spPr>
          <a:xfrm>
            <a:off x="0" y="1447800"/>
            <a:ext cx="9144000" cy="5410199"/>
          </a:xfrm>
        </p:spPr>
        <p:txBody>
          <a:bodyPr>
            <a:normAutofit/>
          </a:bodyPr>
          <a:lstStyle/>
          <a:p>
            <a:pPr>
              <a:buNone/>
            </a:pPr>
            <a:endParaRPr lang="en-US" sz="1600" b="1" dirty="0" smtClean="0">
              <a:latin typeface="Calibri" pitchFamily="34" charset="0"/>
            </a:endParaRPr>
          </a:p>
          <a:p>
            <a:pPr marL="347472" indent="0">
              <a:buNone/>
            </a:pPr>
            <a:r>
              <a:rPr lang="en-US" sz="1600" b="1" dirty="0" smtClean="0">
                <a:latin typeface="Calibri" pitchFamily="34" charset="0"/>
              </a:rPr>
              <a:t>‘Investigator’ </a:t>
            </a:r>
            <a:r>
              <a:rPr lang="en-US" sz="1600" dirty="0" smtClean="0">
                <a:latin typeface="Calibri" pitchFamily="34" charset="0"/>
              </a:rPr>
              <a:t>describes any individual, regardless of title, role or position, who is </a:t>
            </a:r>
            <a:r>
              <a:rPr lang="en-US" sz="1600" b="1" u="sng" dirty="0" smtClean="0">
                <a:latin typeface="Calibri" pitchFamily="34" charset="0"/>
              </a:rPr>
              <a:t>responsible</a:t>
            </a:r>
            <a:r>
              <a:rPr lang="en-US" sz="1600" b="1" dirty="0" smtClean="0">
                <a:latin typeface="Calibri" pitchFamily="34" charset="0"/>
              </a:rPr>
              <a:t> for the design, conduct, or reporting of research.</a:t>
            </a:r>
            <a:r>
              <a:rPr lang="en-US" sz="1600" dirty="0" smtClean="0">
                <a:solidFill>
                  <a:srgbClr val="C00000"/>
                </a:solidFill>
                <a:latin typeface="Calibri" pitchFamily="34" charset="0"/>
              </a:rPr>
              <a:t> </a:t>
            </a:r>
            <a:r>
              <a:rPr lang="en-US" sz="1600" dirty="0" smtClean="0">
                <a:latin typeface="Calibri" pitchFamily="34" charset="0"/>
              </a:rPr>
              <a:t>By considering an individual’s degree of independence relative to the research, </a:t>
            </a:r>
            <a:r>
              <a:rPr lang="en-US" sz="1600" b="1" dirty="0" smtClean="0">
                <a:latin typeface="Calibri" pitchFamily="34" charset="0"/>
              </a:rPr>
              <a:t>the Principal Investigator on the proposal or protocol designates the individuals who meet the definition of ‘Investigator.’  </a:t>
            </a:r>
          </a:p>
          <a:p>
            <a:pPr marL="347472" indent="0">
              <a:buNone/>
            </a:pPr>
            <a:endParaRPr lang="en-US" sz="1600" dirty="0" smtClean="0">
              <a:solidFill>
                <a:srgbClr val="C00000"/>
              </a:solidFill>
              <a:latin typeface="Calibri" pitchFamily="34" charset="0"/>
            </a:endParaRPr>
          </a:p>
          <a:p>
            <a:pPr marL="347472" indent="0">
              <a:buNone/>
            </a:pPr>
            <a:r>
              <a:rPr lang="en-US" sz="1600" b="1" dirty="0" smtClean="0">
                <a:solidFill>
                  <a:srgbClr val="FF0000"/>
                </a:solidFill>
                <a:latin typeface="Calibri" pitchFamily="34" charset="0"/>
              </a:rPr>
              <a:t>Consider:  </a:t>
            </a:r>
            <a:r>
              <a:rPr lang="en-US" sz="1600" dirty="0" smtClean="0">
                <a:solidFill>
                  <a:srgbClr val="FF0000"/>
                </a:solidFill>
                <a:latin typeface="Calibri" pitchFamily="34" charset="0"/>
              </a:rPr>
              <a:t>When designating ‘COI Investigator,’ independence and responsibility should be </a:t>
            </a:r>
            <a:r>
              <a:rPr lang="en-US" sz="1600" b="1" dirty="0" smtClean="0">
                <a:solidFill>
                  <a:srgbClr val="FF0000"/>
                </a:solidFill>
                <a:latin typeface="Calibri" pitchFamily="34" charset="0"/>
              </a:rPr>
              <a:t>comparable/near comparable to PI.</a:t>
            </a:r>
          </a:p>
          <a:p>
            <a:pPr marL="347472" indent="0">
              <a:buNone/>
            </a:pPr>
            <a:endParaRPr lang="en-US" sz="1600" b="1" dirty="0" smtClean="0">
              <a:solidFill>
                <a:srgbClr val="FF0000"/>
              </a:solidFill>
              <a:latin typeface="Calibri" pitchFamily="34" charset="0"/>
            </a:endParaRPr>
          </a:p>
          <a:p>
            <a:pPr marL="347472" indent="0">
              <a:buNone/>
            </a:pPr>
            <a:endParaRPr lang="en-US" sz="1600" b="1" dirty="0" smtClean="0">
              <a:solidFill>
                <a:srgbClr val="FF0000"/>
              </a:solidFill>
              <a:latin typeface="Calibri" pitchFamily="34" charset="0"/>
            </a:endParaRPr>
          </a:p>
          <a:p>
            <a:pPr marL="347472" indent="0">
              <a:buNone/>
            </a:pPr>
            <a:r>
              <a:rPr lang="en-US" sz="1600" dirty="0" smtClean="0">
                <a:latin typeface="Calibri" pitchFamily="34" charset="0"/>
              </a:rPr>
              <a:t>Designated </a:t>
            </a:r>
            <a:r>
              <a:rPr lang="en-US" sz="1600" b="1" dirty="0" smtClean="0">
                <a:latin typeface="Calibri" pitchFamily="34" charset="0"/>
              </a:rPr>
              <a:t>‘investigators’ </a:t>
            </a:r>
            <a:r>
              <a:rPr lang="en-US" sz="1600" dirty="0" smtClean="0">
                <a:latin typeface="Calibri" pitchFamily="34" charset="0"/>
              </a:rPr>
              <a:t>enter the AIRS to </a:t>
            </a:r>
            <a:r>
              <a:rPr lang="en-US" sz="1600" b="1" dirty="0" smtClean="0">
                <a:latin typeface="Calibri" pitchFamily="34" charset="0"/>
              </a:rPr>
              <a:t>complete a Financial Interest Report(FIR).</a:t>
            </a:r>
          </a:p>
          <a:p>
            <a:pPr marL="347472" lvl="0" indent="0">
              <a:buNone/>
            </a:pPr>
            <a:r>
              <a:rPr lang="en-US" sz="1600" dirty="0" smtClean="0">
                <a:latin typeface="Calibri" pitchFamily="34" charset="0"/>
              </a:rPr>
              <a:t>‘Investigators’ report Financial Interests, </a:t>
            </a:r>
            <a:r>
              <a:rPr lang="en-US" sz="1600" b="1" u="sng" dirty="0" smtClean="0">
                <a:latin typeface="Calibri" pitchFamily="34" charset="0"/>
              </a:rPr>
              <a:t>regardless of research funding</a:t>
            </a:r>
            <a:r>
              <a:rPr lang="en-US" sz="1600" dirty="0" smtClean="0">
                <a:latin typeface="Calibri" pitchFamily="34" charset="0"/>
              </a:rPr>
              <a:t>, in the AIRS.</a:t>
            </a:r>
          </a:p>
          <a:p>
            <a:pPr marL="347472" lvl="0" indent="0">
              <a:buNone/>
            </a:pPr>
            <a:endParaRPr lang="en-US" sz="1600" dirty="0" smtClean="0">
              <a:latin typeface="Calibri" pitchFamily="34" charset="0"/>
            </a:endParaRPr>
          </a:p>
          <a:p>
            <a:pPr marL="347472" lvl="0" indent="0">
              <a:buNone/>
            </a:pPr>
            <a:r>
              <a:rPr lang="en-US" sz="1600" dirty="0" smtClean="0">
                <a:latin typeface="Calibri" pitchFamily="34" charset="0"/>
              </a:rPr>
              <a:t>Each Investigator </a:t>
            </a:r>
            <a:r>
              <a:rPr lang="en-US" sz="1600" b="1" dirty="0" smtClean="0">
                <a:solidFill>
                  <a:srgbClr val="FF0000"/>
                </a:solidFill>
                <a:latin typeface="Calibri" pitchFamily="34" charset="0"/>
              </a:rPr>
              <a:t>reports requested Financial Interests held by himself or herself, or any member of his or her immediate family </a:t>
            </a:r>
            <a:r>
              <a:rPr lang="en-US" sz="1600" dirty="0" smtClean="0">
                <a:latin typeface="Calibri" pitchFamily="34" charset="0"/>
              </a:rPr>
              <a:t>(spouse and any other person residing in the same household as the researcher, who is a dependent of the researcher or of whom the researcher is a dependent).   </a:t>
            </a:r>
          </a:p>
          <a:p>
            <a:pPr marL="347472" indent="0">
              <a:buNone/>
            </a:pPr>
            <a:endParaRPr lang="en-US" sz="1600" b="1" dirty="0" smtClean="0">
              <a:latin typeface="Calibri"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0" y="1371600"/>
          <a:ext cx="9144000" cy="5516880"/>
        </p:xfrm>
        <a:graphic>
          <a:graphicData uri="http://schemas.openxmlformats.org/drawingml/2006/table">
            <a:tbl>
              <a:tblPr firstRow="1" bandRow="1">
                <a:tableStyleId>{5C22544A-7EE6-4342-B048-85BDC9FD1C3A}</a:tableStyleId>
              </a:tblPr>
              <a:tblGrid>
                <a:gridCol w="4495800"/>
                <a:gridCol w="4648200"/>
              </a:tblGrid>
              <a:tr h="762000">
                <a:tc>
                  <a:txBody>
                    <a:bodyPr/>
                    <a:lstStyle/>
                    <a:p>
                      <a:endParaRPr lang="en-US" dirty="0"/>
                    </a:p>
                  </a:txBody>
                  <a:tcPr/>
                </a:tc>
                <a:tc>
                  <a:txBody>
                    <a:bodyPr/>
                    <a:lstStyle/>
                    <a:p>
                      <a:endParaRPr lang="en-US" dirty="0"/>
                    </a:p>
                  </a:txBody>
                  <a:tcPr/>
                </a:tc>
              </a:tr>
              <a:tr h="2171700">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smtClean="0"/>
                    </a:p>
                  </a:txBody>
                  <a:tcPr/>
                </a:tc>
              </a:tr>
            </a:tbl>
          </a:graphicData>
        </a:graphic>
      </p:graphicFrame>
      <p:sp>
        <p:nvSpPr>
          <p:cNvPr id="4" name="Title 3"/>
          <p:cNvSpPr>
            <a:spLocks noGrp="1"/>
          </p:cNvSpPr>
          <p:nvPr>
            <p:ph type="title"/>
          </p:nvPr>
        </p:nvSpPr>
        <p:spPr>
          <a:xfrm>
            <a:off x="0" y="0"/>
            <a:ext cx="9144000" cy="1371600"/>
          </a:xfrm>
        </p:spPr>
        <p:txBody>
          <a:bodyPr>
            <a:normAutofit/>
          </a:bodyPr>
          <a:lstStyle/>
          <a:p>
            <a:r>
              <a:rPr lang="en-US" sz="4000" dirty="0" smtClean="0"/>
              <a:t>    </a:t>
            </a:r>
            <a:r>
              <a:rPr lang="en-US" sz="4000" dirty="0" smtClean="0">
                <a:latin typeface="Calibri" pitchFamily="34" charset="0"/>
              </a:rPr>
              <a:t>Who is a ‘COI investigator’?</a:t>
            </a:r>
            <a:br>
              <a:rPr lang="en-US" sz="4000" dirty="0" smtClean="0">
                <a:latin typeface="Calibri" pitchFamily="34" charset="0"/>
              </a:rPr>
            </a:br>
            <a:r>
              <a:rPr lang="en-US" sz="2000" dirty="0" smtClean="0">
                <a:latin typeface="Calibri" pitchFamily="34" charset="0"/>
              </a:rPr>
              <a:t>        (not all individuals on a proposal/protocol are ‘COI investigators’!)</a:t>
            </a:r>
            <a:endParaRPr lang="en-US" sz="2000" dirty="0">
              <a:latin typeface="Calibri" pitchFamily="34" charset="0"/>
            </a:endParaRPr>
          </a:p>
        </p:txBody>
      </p:sp>
      <p:sp>
        <p:nvSpPr>
          <p:cNvPr id="5" name="Text Placeholder 4"/>
          <p:cNvSpPr>
            <a:spLocks noGrp="1"/>
          </p:cNvSpPr>
          <p:nvPr>
            <p:ph type="body" idx="1"/>
          </p:nvPr>
        </p:nvSpPr>
        <p:spPr>
          <a:xfrm>
            <a:off x="0" y="1371600"/>
            <a:ext cx="4495800" cy="762000"/>
          </a:xfrm>
        </p:spPr>
        <p:txBody>
          <a:bodyPr>
            <a:noAutofit/>
          </a:bodyPr>
          <a:lstStyle/>
          <a:p>
            <a:pPr algn="ctr"/>
            <a:r>
              <a:rPr lang="en-US" sz="2100" dirty="0" smtClean="0">
                <a:solidFill>
                  <a:srgbClr val="0070C0"/>
                </a:solidFill>
                <a:latin typeface="Calibri" pitchFamily="34" charset="0"/>
              </a:rPr>
              <a:t>Might be a ‘COI investigator’</a:t>
            </a:r>
            <a:endParaRPr lang="en-US" sz="2100" dirty="0">
              <a:solidFill>
                <a:srgbClr val="0070C0"/>
              </a:solidFill>
              <a:latin typeface="Calibri" pitchFamily="34" charset="0"/>
            </a:endParaRPr>
          </a:p>
        </p:txBody>
      </p:sp>
      <p:sp>
        <p:nvSpPr>
          <p:cNvPr id="7" name="Text Placeholder 6"/>
          <p:cNvSpPr>
            <a:spLocks noGrp="1"/>
          </p:cNvSpPr>
          <p:nvPr>
            <p:ph type="body" sz="quarter" idx="3"/>
          </p:nvPr>
        </p:nvSpPr>
        <p:spPr>
          <a:xfrm>
            <a:off x="4495800" y="1371600"/>
            <a:ext cx="4648200" cy="762000"/>
          </a:xfrm>
        </p:spPr>
        <p:txBody>
          <a:bodyPr>
            <a:noAutofit/>
          </a:bodyPr>
          <a:lstStyle/>
          <a:p>
            <a:pPr algn="ctr"/>
            <a:r>
              <a:rPr lang="en-US" sz="2100" dirty="0" smtClean="0">
                <a:solidFill>
                  <a:srgbClr val="7030A0"/>
                </a:solidFill>
                <a:latin typeface="Calibri" pitchFamily="34" charset="0"/>
              </a:rPr>
              <a:t>Probably NOT a ‘COI investigator’</a:t>
            </a:r>
            <a:endParaRPr lang="en-US" sz="2100" dirty="0">
              <a:solidFill>
                <a:srgbClr val="7030A0"/>
              </a:solidFill>
              <a:latin typeface="Calibri" pitchFamily="34" charset="0"/>
            </a:endParaRPr>
          </a:p>
        </p:txBody>
      </p:sp>
      <p:sp>
        <p:nvSpPr>
          <p:cNvPr id="6" name="Content Placeholder 5"/>
          <p:cNvSpPr>
            <a:spLocks noGrp="1"/>
          </p:cNvSpPr>
          <p:nvPr>
            <p:ph sz="half" idx="2"/>
          </p:nvPr>
        </p:nvSpPr>
        <p:spPr>
          <a:xfrm>
            <a:off x="0" y="2133600"/>
            <a:ext cx="4495800" cy="4724400"/>
          </a:xfrm>
        </p:spPr>
        <p:txBody>
          <a:bodyPr>
            <a:noAutofit/>
          </a:bodyPr>
          <a:lstStyle/>
          <a:p>
            <a:r>
              <a:rPr lang="en-US" sz="1800" dirty="0" smtClean="0">
                <a:latin typeface="Calibri" pitchFamily="34" charset="0"/>
              </a:rPr>
              <a:t>PI on proposal/protocol  **</a:t>
            </a:r>
          </a:p>
          <a:p>
            <a:r>
              <a:rPr lang="en-US" sz="1800" dirty="0" smtClean="0">
                <a:latin typeface="Calibri" pitchFamily="34" charset="0"/>
              </a:rPr>
              <a:t>Co-PI  **</a:t>
            </a:r>
          </a:p>
          <a:p>
            <a:r>
              <a:rPr lang="en-US" sz="1800" dirty="0" smtClean="0">
                <a:latin typeface="Calibri" pitchFamily="34" charset="0"/>
              </a:rPr>
              <a:t>Co- or sub-Investigators  *</a:t>
            </a:r>
          </a:p>
          <a:p>
            <a:r>
              <a:rPr lang="en-US" sz="1800" dirty="0" smtClean="0">
                <a:latin typeface="Calibri" pitchFamily="34" charset="0"/>
              </a:rPr>
              <a:t>Key/Senior Personnel on proposal  *</a:t>
            </a:r>
          </a:p>
          <a:p>
            <a:r>
              <a:rPr lang="en-US" sz="1800" dirty="0" smtClean="0">
                <a:latin typeface="Calibri" pitchFamily="34" charset="0"/>
              </a:rPr>
              <a:t>Project manager/director  *</a:t>
            </a:r>
          </a:p>
          <a:p>
            <a:r>
              <a:rPr lang="en-US" sz="1800" dirty="0" smtClean="0">
                <a:latin typeface="Calibri" pitchFamily="34" charset="0"/>
              </a:rPr>
              <a:t>Student  (usually graduate/trainee) who is ‘functional’ PI on protocol  *</a:t>
            </a:r>
          </a:p>
          <a:p>
            <a:r>
              <a:rPr lang="en-US" sz="1800" dirty="0" smtClean="0">
                <a:latin typeface="Calibri" pitchFamily="34" charset="0"/>
              </a:rPr>
              <a:t>Medical investigator *</a:t>
            </a:r>
          </a:p>
          <a:p>
            <a:r>
              <a:rPr lang="en-US" sz="1800" dirty="0" smtClean="0">
                <a:latin typeface="Calibri" pitchFamily="34" charset="0"/>
              </a:rPr>
              <a:t>Research staff authorized to make independent decisions without PI consultation *</a:t>
            </a:r>
          </a:p>
          <a:p>
            <a:r>
              <a:rPr lang="en-US" sz="1800" dirty="0" smtClean="0">
                <a:latin typeface="Calibri" pitchFamily="34" charset="0"/>
              </a:rPr>
              <a:t>Consultant who will make </a:t>
            </a:r>
            <a:r>
              <a:rPr lang="en-US" sz="1800" b="1" dirty="0" smtClean="0">
                <a:latin typeface="Calibri" pitchFamily="34" charset="0"/>
              </a:rPr>
              <a:t>decisions</a:t>
            </a:r>
            <a:r>
              <a:rPr lang="en-US" sz="1800" dirty="0" smtClean="0">
                <a:latin typeface="Calibri" pitchFamily="34" charset="0"/>
              </a:rPr>
              <a:t> about design, conduct, or analysis/reporting *</a:t>
            </a:r>
          </a:p>
          <a:p>
            <a:pPr>
              <a:buNone/>
            </a:pPr>
            <a:endParaRPr lang="en-US" sz="1800" dirty="0" smtClean="0">
              <a:latin typeface="Calibri" pitchFamily="34" charset="0"/>
            </a:endParaRPr>
          </a:p>
          <a:p>
            <a:pPr>
              <a:buNone/>
            </a:pPr>
            <a:r>
              <a:rPr lang="en-US" sz="1800" dirty="0" smtClean="0">
                <a:latin typeface="Calibri" pitchFamily="34" charset="0"/>
              </a:rPr>
              <a:t>** always      * very likely</a:t>
            </a:r>
            <a:endParaRPr lang="en-US" sz="1800" dirty="0">
              <a:latin typeface="Calibri" pitchFamily="34" charset="0"/>
            </a:endParaRPr>
          </a:p>
        </p:txBody>
      </p:sp>
      <p:sp>
        <p:nvSpPr>
          <p:cNvPr id="8" name="Content Placeholder 7"/>
          <p:cNvSpPr>
            <a:spLocks noGrp="1"/>
          </p:cNvSpPr>
          <p:nvPr>
            <p:ph sz="quarter" idx="4"/>
          </p:nvPr>
        </p:nvSpPr>
        <p:spPr>
          <a:xfrm>
            <a:off x="4572000" y="2133600"/>
            <a:ext cx="4571999" cy="4724400"/>
          </a:xfrm>
        </p:spPr>
        <p:txBody>
          <a:bodyPr>
            <a:normAutofit/>
          </a:bodyPr>
          <a:lstStyle/>
          <a:p>
            <a:r>
              <a:rPr lang="en-US" sz="1800" dirty="0" smtClean="0">
                <a:latin typeface="Calibri" pitchFamily="34" charset="0"/>
              </a:rPr>
              <a:t>Students under the direct supervision of PI/Co-PI/Co-I</a:t>
            </a:r>
          </a:p>
          <a:p>
            <a:r>
              <a:rPr lang="en-US" sz="1800" dirty="0" smtClean="0">
                <a:latin typeface="Calibri" pitchFamily="34" charset="0"/>
              </a:rPr>
              <a:t>Research staff, including engaged community members, under direct supervision (i.e., they must consult with PI, have no/limited independent decision making authority)</a:t>
            </a:r>
          </a:p>
          <a:p>
            <a:r>
              <a:rPr lang="en-US" sz="1800" dirty="0" smtClean="0">
                <a:latin typeface="Calibri" pitchFamily="34" charset="0"/>
              </a:rPr>
              <a:t>Research-related personnel whose jobs support the research enterprise, </a:t>
            </a:r>
            <a:r>
              <a:rPr lang="en-US" sz="1800" dirty="0" err="1" smtClean="0">
                <a:latin typeface="Calibri" pitchFamily="34" charset="0"/>
              </a:rPr>
              <a:t>eg</a:t>
            </a:r>
            <a:r>
              <a:rPr lang="en-US" sz="1800" dirty="0" smtClean="0">
                <a:latin typeface="Calibri" pitchFamily="34" charset="0"/>
              </a:rPr>
              <a:t>.  Investigational pharmacists, lab technicians, CRSU staff</a:t>
            </a:r>
          </a:p>
          <a:p>
            <a:r>
              <a:rPr lang="en-US" sz="1800" dirty="0" smtClean="0">
                <a:latin typeface="Calibri" pitchFamily="34" charset="0"/>
              </a:rPr>
              <a:t>Anyone other than the PI on a training , practice, resource grant </a:t>
            </a:r>
            <a:endParaRPr lang="en-US" sz="1800"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a:bodyPr>
          <a:lstStyle/>
          <a:p>
            <a:r>
              <a:rPr lang="en-US" sz="4000" dirty="0" smtClean="0">
                <a:latin typeface="Calibri" pitchFamily="34" charset="0"/>
              </a:rPr>
              <a:t>    What do PIs need to do? </a:t>
            </a:r>
            <a:endParaRPr lang="en-US" sz="4000" dirty="0">
              <a:latin typeface="Calibri" pitchFamily="34" charset="0"/>
            </a:endParaRPr>
          </a:p>
        </p:txBody>
      </p:sp>
      <p:sp>
        <p:nvSpPr>
          <p:cNvPr id="3" name="Content Placeholder 2"/>
          <p:cNvSpPr>
            <a:spLocks noGrp="1"/>
          </p:cNvSpPr>
          <p:nvPr>
            <p:ph idx="1"/>
          </p:nvPr>
        </p:nvSpPr>
        <p:spPr>
          <a:xfrm>
            <a:off x="0" y="1447800"/>
            <a:ext cx="9144000" cy="5410200"/>
          </a:xfrm>
          <a:noFill/>
        </p:spPr>
        <p:txBody>
          <a:bodyPr>
            <a:normAutofit/>
          </a:bodyPr>
          <a:lstStyle/>
          <a:p>
            <a:endParaRPr lang="en-US" sz="2200" dirty="0" smtClean="0">
              <a:latin typeface="Calibri" pitchFamily="34" charset="0"/>
            </a:endParaRPr>
          </a:p>
          <a:p>
            <a:r>
              <a:rPr lang="en-US" sz="2200" dirty="0" smtClean="0">
                <a:latin typeface="Calibri" pitchFamily="34" charset="0"/>
              </a:rPr>
              <a:t>Determine which individuals listed on OSP application, IRB, or IACUC protocol are ‘</a:t>
            </a:r>
            <a:r>
              <a:rPr lang="en-US" sz="2200" i="1" dirty="0" smtClean="0">
                <a:latin typeface="Calibri" pitchFamily="34" charset="0"/>
              </a:rPr>
              <a:t>COI investigators</a:t>
            </a:r>
            <a:r>
              <a:rPr lang="en-US" sz="2200" dirty="0" smtClean="0">
                <a:latin typeface="Calibri" pitchFamily="34" charset="0"/>
              </a:rPr>
              <a:t>’.</a:t>
            </a:r>
          </a:p>
          <a:p>
            <a:pPr>
              <a:buNone/>
            </a:pPr>
            <a:endParaRPr lang="en-US" sz="2200" dirty="0" smtClean="0">
              <a:latin typeface="Calibri" pitchFamily="34" charset="0"/>
            </a:endParaRPr>
          </a:p>
          <a:p>
            <a:r>
              <a:rPr lang="en-US" sz="2200" dirty="0" smtClean="0">
                <a:latin typeface="Calibri" pitchFamily="34" charset="0"/>
              </a:rPr>
              <a:t>Notify all designated ‘COI investigators’ on the pending proposal/protocol  submission  to </a:t>
            </a:r>
            <a:r>
              <a:rPr lang="en-US" sz="2200" b="1" dirty="0" smtClean="0">
                <a:latin typeface="Calibri" pitchFamily="34" charset="0"/>
              </a:rPr>
              <a:t>enter the AIRS to report/update FIs </a:t>
            </a:r>
            <a:r>
              <a:rPr lang="en-US" sz="2200" dirty="0" smtClean="0">
                <a:latin typeface="Calibri" pitchFamily="34" charset="0"/>
              </a:rPr>
              <a:t>and </a:t>
            </a:r>
            <a:r>
              <a:rPr lang="en-US" sz="2200" b="1" dirty="0" smtClean="0">
                <a:latin typeface="Calibri" pitchFamily="34" charset="0"/>
              </a:rPr>
              <a:t>research relatedness</a:t>
            </a:r>
            <a:r>
              <a:rPr lang="en-US" sz="2200" dirty="0" smtClean="0">
                <a:latin typeface="Calibri" pitchFamily="34" charset="0"/>
              </a:rPr>
              <a:t>, if any.  </a:t>
            </a:r>
          </a:p>
          <a:p>
            <a:pPr>
              <a:buNone/>
            </a:pPr>
            <a:endParaRPr lang="en-US" sz="2200" dirty="0" smtClean="0">
              <a:latin typeface="Calibri" pitchFamily="34" charset="0"/>
            </a:endParaRPr>
          </a:p>
          <a:p>
            <a:r>
              <a:rPr lang="en-US" sz="2200" dirty="0" smtClean="0">
                <a:latin typeface="Calibri" pitchFamily="34" charset="0"/>
              </a:rPr>
              <a:t>Work with OSP or IRB, re: Non-VCU collaborators </a:t>
            </a:r>
          </a:p>
          <a:p>
            <a:pPr>
              <a:buNone/>
            </a:pPr>
            <a:r>
              <a:rPr lang="en-US" sz="2200" dirty="0" smtClean="0">
                <a:latin typeface="Calibri" pitchFamily="34" charset="0"/>
              </a:rPr>
              <a:t>          Pertains to PHS or other adherent entities for OSP. </a:t>
            </a:r>
          </a:p>
          <a:p>
            <a:pPr marL="1201738" indent="-395288">
              <a:buNone/>
            </a:pPr>
            <a:r>
              <a:rPr lang="en-US" sz="2200" dirty="0" smtClean="0">
                <a:latin typeface="Calibri" pitchFamily="34" charset="0"/>
              </a:rPr>
              <a:t>Pertains to any non-VCU investigator who is designated as ‘COI investigator’ on an IRB application. </a:t>
            </a:r>
            <a:endParaRPr lang="en-US" sz="2200"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fontScale="90000"/>
          </a:bodyPr>
          <a:lstStyle/>
          <a:p>
            <a:r>
              <a:rPr lang="en-US" sz="4800" dirty="0" smtClean="0">
                <a:cs typeface="Arial" charset="0"/>
              </a:rPr>
              <a:t/>
            </a:r>
            <a:br>
              <a:rPr lang="en-US" sz="4800" dirty="0" smtClean="0">
                <a:cs typeface="Arial" charset="0"/>
              </a:rPr>
            </a:br>
            <a:r>
              <a:rPr lang="en-US" sz="4800" dirty="0" smtClean="0">
                <a:cs typeface="Arial" charset="0"/>
              </a:rPr>
              <a:t>    </a:t>
            </a:r>
            <a:r>
              <a:rPr lang="en-US" sz="4400" dirty="0" smtClean="0">
                <a:latin typeface="Calibri" pitchFamily="34" charset="0"/>
                <a:cs typeface="Arial" charset="0"/>
              </a:rPr>
              <a:t>PI designates an ‘investigator’ on IAF</a:t>
            </a:r>
            <a:r>
              <a:rPr lang="en-US" sz="3900" dirty="0" smtClean="0">
                <a:cs typeface="Arial" charset="0"/>
              </a:rPr>
              <a:t/>
            </a:r>
            <a:br>
              <a:rPr lang="en-US" sz="3900" dirty="0" smtClean="0">
                <a:cs typeface="Arial" charset="0"/>
              </a:rPr>
            </a:br>
            <a:endParaRPr lang="en-US" sz="3900" dirty="0"/>
          </a:p>
        </p:txBody>
      </p:sp>
      <p:pic>
        <p:nvPicPr>
          <p:cNvPr id="4" name="Picture 6"/>
          <p:cNvPicPr>
            <a:picLocks noGrp="1" noChangeAspect="1" noChangeArrowheads="1"/>
          </p:cNvPicPr>
          <p:nvPr>
            <p:ph idx="1"/>
          </p:nvPr>
        </p:nvPicPr>
        <p:blipFill>
          <a:blip r:embed="rId2" cstate="print"/>
          <a:stretch>
            <a:fillRect/>
          </a:stretch>
        </p:blipFill>
        <p:spPr bwMode="auto">
          <a:xfrm>
            <a:off x="771525" y="1982787"/>
            <a:ext cx="7600950" cy="4210050"/>
          </a:xfrm>
          <a:prstGeom prst="rect">
            <a:avLst/>
          </a:prstGeom>
          <a:noFill/>
          <a:ln w="9525">
            <a:noFill/>
            <a:miter lim="800000"/>
            <a:headEnd/>
            <a:tailEnd/>
          </a:ln>
        </p:spPr>
      </p:pic>
      <p:sp>
        <p:nvSpPr>
          <p:cNvPr id="5" name="Right Arrow 4"/>
          <p:cNvSpPr/>
          <p:nvPr/>
        </p:nvSpPr>
        <p:spPr>
          <a:xfrm rot="12108084">
            <a:off x="1718112" y="4828376"/>
            <a:ext cx="1478724" cy="50939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cstate="print"/>
          <a:srcRect/>
          <a:stretch>
            <a:fillRect/>
          </a:stretch>
        </p:blipFill>
        <p:spPr bwMode="auto">
          <a:xfrm>
            <a:off x="457200" y="990600"/>
            <a:ext cx="8229600" cy="327660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600200" y="152400"/>
            <a:ext cx="5715000" cy="8382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52400" y="4191000"/>
            <a:ext cx="8763000" cy="129540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52400" y="5562600"/>
            <a:ext cx="88392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1035</TotalTime>
  <Words>1420</Words>
  <Application>Microsoft Office PowerPoint</Application>
  <PresentationFormat>On-screen Show (4:3)</PresentationFormat>
  <Paragraphs>194</Paragraphs>
  <Slides>23</Slides>
  <Notes>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Module</vt:lpstr>
      <vt:lpstr>    Utilizing AIRS for Research COI Assessment</vt:lpstr>
      <vt:lpstr>    Revised COI policy</vt:lpstr>
      <vt:lpstr>    Financial Conflicts of Interest</vt:lpstr>
      <vt:lpstr>    Significant Financial Interests (SFIs)</vt:lpstr>
      <vt:lpstr>    ‘COI investigators’</vt:lpstr>
      <vt:lpstr>    Who is a ‘COI investigator’?         (not all individuals on a proposal/protocol are ‘COI investigators’!)</vt:lpstr>
      <vt:lpstr>    What do PIs need to do? </vt:lpstr>
      <vt:lpstr>     PI designates an ‘investigator’ on IAF </vt:lpstr>
      <vt:lpstr>Slide 9</vt:lpstr>
      <vt:lpstr>    Indicate non-VCU collaborators and       ‘COI Investigators’ in RAMS-IRB(and IACUC)</vt:lpstr>
      <vt:lpstr>    Activity and Interest Reporting System        (AIRS)</vt:lpstr>
      <vt:lpstr>    Mandatory Training</vt:lpstr>
      <vt:lpstr>     ‘Investigator’ reporting in the AIRS </vt:lpstr>
      <vt:lpstr>    Financial Interests Questions                [yes/no; if yes, directed to more questions; blue circle – Help]</vt:lpstr>
      <vt:lpstr>    FI Questions (cont’d)</vt:lpstr>
      <vt:lpstr>    Sample Details View</vt:lpstr>
      <vt:lpstr>    Submitting the FI smartform</vt:lpstr>
      <vt:lpstr>    When is a FIR reviewed?  </vt:lpstr>
      <vt:lpstr>    How is a FCOI identified?</vt:lpstr>
      <vt:lpstr>    Competing Financial Interests – VCU only</vt:lpstr>
      <vt:lpstr>    VCU Responsibilities          mandated by the PHS “Objectivity in Research” regulations  </vt:lpstr>
      <vt:lpstr>    VCU Responsibilities         mandated by the PHS “Objectivity in Research” regulations </vt:lpstr>
      <vt:lpstr>    Questions?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AIRS for COI assessment</dc:title>
  <dc:creator>mmarkowitz</dc:creator>
  <cp:lastModifiedBy>jsmoore</cp:lastModifiedBy>
  <cp:revision>79</cp:revision>
  <dcterms:created xsi:type="dcterms:W3CDTF">2013-02-26T23:00:37Z</dcterms:created>
  <dcterms:modified xsi:type="dcterms:W3CDTF">2013-12-04T17:38:05Z</dcterms:modified>
</cp:coreProperties>
</file>