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1"/>
  </p:notesMasterIdLst>
  <p:sldIdLst>
    <p:sldId id="263" r:id="rId2"/>
    <p:sldId id="258" r:id="rId3"/>
    <p:sldId id="268" r:id="rId4"/>
    <p:sldId id="269" r:id="rId5"/>
    <p:sldId id="262" r:id="rId6"/>
    <p:sldId id="272" r:id="rId7"/>
    <p:sldId id="276" r:id="rId8"/>
    <p:sldId id="273" r:id="rId9"/>
    <p:sldId id="274" r:id="rId10"/>
    <p:sldId id="275" r:id="rId11"/>
    <p:sldId id="277" r:id="rId12"/>
    <p:sldId id="281" r:id="rId13"/>
    <p:sldId id="282" r:id="rId14"/>
    <p:sldId id="278" r:id="rId15"/>
    <p:sldId id="271" r:id="rId16"/>
    <p:sldId id="279" r:id="rId17"/>
    <p:sldId id="280" r:id="rId18"/>
    <p:sldId id="260" r:id="rId19"/>
    <p:sldId id="25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4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8964-E9EB-447C-B1DC-DF60939B5325}" type="datetimeFigureOut">
              <a:rPr lang="en-US" smtClean="0"/>
              <a:pPr/>
              <a:t>10/14/2010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B632E-E120-4ED7-97F8-A27FE5DD6E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SNP patterns vary among ethnicity, so ethnicity can likely be identified, as can recognition of family relationships.</a:t>
            </a:r>
          </a:p>
          <a:p>
            <a:r>
              <a:rPr lang="en-US" dirty="0" smtClean="0"/>
              <a:t>ID of specific individual requires comparisons of a SNP pattern from another identifiable DNA sample from the same person.  SNP pattern ID is likely in the future. </a:t>
            </a:r>
            <a:endParaRPr lang="en-US" dirty="0"/>
          </a:p>
        </p:txBody>
      </p:sp>
      <p:sp>
        <p:nvSpPr>
          <p:cNvPr id="4" name="Slide Number Placeholder 3"/>
          <p:cNvSpPr>
            <a:spLocks noGrp="1"/>
          </p:cNvSpPr>
          <p:nvPr>
            <p:ph type="sldNum" sz="quarter" idx="10"/>
          </p:nvPr>
        </p:nvSpPr>
        <p:spPr/>
        <p:txBody>
          <a:bodyPr/>
          <a:lstStyle/>
          <a:p>
            <a:fld id="{224B632E-E120-4ED7-97F8-A27FE5DD6E3B}"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907E745-BD74-4A9A-9A60-9C1ED458E992}" type="datetimeFigureOut">
              <a:rPr lang="en-US" smtClean="0"/>
              <a:pPr/>
              <a:t>10/14/2010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4D9DA09-CFD7-482E-8B3B-B5BDEA88F709}"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9DA09-CFD7-482E-8B3B-B5BDEA88F7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9DA09-CFD7-482E-8B3B-B5BDEA88F70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9DA09-CFD7-482E-8B3B-B5BDEA88F70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907E745-BD74-4A9A-9A60-9C1ED458E992}" type="datetimeFigureOut">
              <a:rPr lang="en-US" smtClean="0"/>
              <a:pPr/>
              <a:t>10/14/2010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4D9DA09-CFD7-482E-8B3B-B5BDEA88F70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9DA09-CFD7-482E-8B3B-B5BDEA88F70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9DA09-CFD7-482E-8B3B-B5BDEA88F70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9DA09-CFD7-482E-8B3B-B5BDEA88F70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9DA09-CFD7-482E-8B3B-B5BDEA88F70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9DA09-CFD7-482E-8B3B-B5BDEA88F70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07E745-BD74-4A9A-9A60-9C1ED458E992}" type="datetimeFigureOut">
              <a:rPr lang="en-US" smtClean="0"/>
              <a:pPr/>
              <a:t>10/14/2010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9DA09-CFD7-482E-8B3B-B5BDEA88F70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907E745-BD74-4A9A-9A60-9C1ED458E992}" type="datetimeFigureOut">
              <a:rPr lang="en-US" smtClean="0"/>
              <a:pPr/>
              <a:t>10/14/2010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4D9DA09-CFD7-482E-8B3B-B5BDEA88F709}"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grants.nih.gov/grants/gwas/gwas_ptc.pdf" TargetMode="External"/><Relationship Id="rId2" Type="http://schemas.openxmlformats.org/officeDocument/2006/relationships/hyperlink" Target="http://www.research.vcu.edu/forms/vcuirb.htm" TargetMode="External"/><Relationship Id="rId1" Type="http://schemas.openxmlformats.org/officeDocument/2006/relationships/slideLayout" Target="../slideLayouts/slideLayout2.xml"/><Relationship Id="rId5" Type="http://schemas.openxmlformats.org/officeDocument/2006/relationships/hyperlink" Target="http://www.virginia.edu/vpr/irb/hsr/GWAS.html" TargetMode="External"/><Relationship Id="rId4" Type="http://schemas.openxmlformats.org/officeDocument/2006/relationships/hyperlink" Target="http://www.genome.gov/27026589#al-3"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grants.nih.gov/grants/gwas/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2209800"/>
            <a:ext cx="7848600" cy="2590800"/>
          </a:xfrm>
        </p:spPr>
        <p:txBody>
          <a:bodyPr>
            <a:normAutofit/>
          </a:bodyPr>
          <a:lstStyle/>
          <a:p>
            <a:r>
              <a:rPr lang="en-US" sz="4500" dirty="0" smtClean="0"/>
              <a:t>Genome Wide Association Studies:  </a:t>
            </a:r>
            <a:r>
              <a:rPr lang="en-US" dirty="0" smtClean="0"/>
              <a:t/>
            </a:r>
            <a:br>
              <a:rPr lang="en-US" dirty="0" smtClean="0"/>
            </a:br>
            <a:r>
              <a:rPr lang="en-US" dirty="0" smtClean="0"/>
              <a:t>What does the IRB need to do?</a:t>
            </a:r>
            <a:endParaRPr lang="en-US" dirty="0"/>
          </a:p>
        </p:txBody>
      </p:sp>
      <p:sp>
        <p:nvSpPr>
          <p:cNvPr id="4" name="Subtitle 3"/>
          <p:cNvSpPr>
            <a:spLocks noGrp="1"/>
          </p:cNvSpPr>
          <p:nvPr>
            <p:ph type="subTitle" idx="1"/>
          </p:nvPr>
        </p:nvSpPr>
        <p:spPr>
          <a:xfrm>
            <a:off x="1371600" y="5029200"/>
            <a:ext cx="6400800" cy="1295400"/>
          </a:xfrm>
        </p:spPr>
        <p:txBody>
          <a:bodyPr>
            <a:normAutofit fontScale="47500" lnSpcReduction="20000"/>
          </a:bodyPr>
          <a:lstStyle/>
          <a:p>
            <a:r>
              <a:rPr lang="en-US" sz="3100" dirty="0" smtClean="0"/>
              <a:t>Monika S. Markowitz, PhD</a:t>
            </a:r>
          </a:p>
          <a:p>
            <a:endParaRPr lang="en-US" dirty="0" smtClean="0"/>
          </a:p>
          <a:p>
            <a:r>
              <a:rPr lang="en-US" sz="3800" dirty="0" smtClean="0"/>
              <a:t>5</a:t>
            </a:r>
            <a:r>
              <a:rPr lang="en-US" sz="3800" baseline="30000" dirty="0" smtClean="0"/>
              <a:t>th</a:t>
            </a:r>
            <a:r>
              <a:rPr lang="en-US" sz="3800" dirty="0" smtClean="0"/>
              <a:t> Thursday for Human Research Protections</a:t>
            </a:r>
          </a:p>
          <a:p>
            <a:endParaRPr lang="en-US" dirty="0" smtClean="0"/>
          </a:p>
          <a:p>
            <a:r>
              <a:rPr lang="en-US" sz="3100" dirty="0" smtClean="0"/>
              <a:t>September 30, 2010</a:t>
            </a:r>
            <a:endParaRPr lang="en-US" sz="3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4000" dirty="0" smtClean="0"/>
              <a:t>4</a:t>
            </a:r>
            <a:r>
              <a:rPr lang="en-US" sz="4000" baseline="30000" dirty="0" smtClean="0"/>
              <a:t>th</a:t>
            </a:r>
            <a:r>
              <a:rPr lang="en-US" sz="4000" dirty="0" smtClean="0"/>
              <a:t> Certification of </a:t>
            </a:r>
            <a:r>
              <a:rPr lang="en-US" sz="4000" dirty="0" smtClean="0">
                <a:solidFill>
                  <a:schemeClr val="accent1"/>
                </a:solidFill>
              </a:rPr>
              <a:t>GWAS</a:t>
            </a:r>
            <a:r>
              <a:rPr lang="en-US" sz="4000" dirty="0" smtClean="0"/>
              <a:t> </a:t>
            </a:r>
          </a:p>
        </p:txBody>
      </p:sp>
      <p:sp>
        <p:nvSpPr>
          <p:cNvPr id="13315" name="Rectangle 3"/>
          <p:cNvSpPr>
            <a:spLocks noGrp="1" noChangeArrowheads="1"/>
          </p:cNvSpPr>
          <p:nvPr>
            <p:ph sz="quarter" idx="1"/>
          </p:nvPr>
        </p:nvSpPr>
        <p:spPr>
          <a:xfrm>
            <a:off x="381000" y="1066800"/>
            <a:ext cx="8305800" cy="6019800"/>
          </a:xfrm>
        </p:spPr>
        <p:txBody>
          <a:bodyPr>
            <a:normAutofit/>
          </a:bodyPr>
          <a:lstStyle/>
          <a:p>
            <a:pPr eaLnBrk="1" hangingPunct="1">
              <a:lnSpc>
                <a:spcPct val="80000"/>
              </a:lnSpc>
              <a:buFont typeface="Wingdings" pitchFamily="2" charset="2"/>
              <a:buNone/>
            </a:pPr>
            <a:endParaRPr lang="en-US" sz="1600" dirty="0" smtClean="0"/>
          </a:p>
          <a:p>
            <a:pPr eaLnBrk="1" hangingPunct="1">
              <a:lnSpc>
                <a:spcPct val="80000"/>
              </a:lnSpc>
              <a:buFont typeface="Wingdings" pitchFamily="2" charset="2"/>
              <a:buNone/>
            </a:pPr>
            <a:endParaRPr lang="en-US" sz="2400" b="1" dirty="0" smtClean="0"/>
          </a:p>
          <a:p>
            <a:pPr eaLnBrk="1" hangingPunct="1">
              <a:lnSpc>
                <a:spcPct val="80000"/>
              </a:lnSpc>
            </a:pPr>
            <a:r>
              <a:rPr lang="en-US" sz="2400" dirty="0" smtClean="0">
                <a:solidFill>
                  <a:srgbClr val="FF0000"/>
                </a:solidFill>
              </a:rPr>
              <a:t>Data submission adheres to all applicable laws and VCU policies</a:t>
            </a:r>
          </a:p>
          <a:p>
            <a:pPr eaLnBrk="1" hangingPunct="1">
              <a:lnSpc>
                <a:spcPct val="80000"/>
              </a:lnSpc>
            </a:pPr>
            <a:r>
              <a:rPr lang="en-US" sz="2400" dirty="0" smtClean="0">
                <a:solidFill>
                  <a:srgbClr val="FF0000"/>
                </a:solidFill>
              </a:rPr>
              <a:t>Appropriate research uses and exclusions are delineated</a:t>
            </a:r>
          </a:p>
          <a:p>
            <a:pPr eaLnBrk="1" hangingPunct="1">
              <a:lnSpc>
                <a:spcPct val="80000"/>
              </a:lnSpc>
            </a:pPr>
            <a:r>
              <a:rPr lang="en-US" sz="2400" dirty="0" smtClean="0">
                <a:solidFill>
                  <a:srgbClr val="FF0000"/>
                </a:solidFill>
              </a:rPr>
              <a:t>Identities of subjects will not be disclosed to GWAS repository</a:t>
            </a:r>
          </a:p>
          <a:p>
            <a:pPr eaLnBrk="1" hangingPunct="1">
              <a:lnSpc>
                <a:spcPct val="80000"/>
              </a:lnSpc>
              <a:buNone/>
            </a:pPr>
            <a:endParaRPr lang="en-US" sz="2400" dirty="0" smtClean="0">
              <a:solidFill>
                <a:srgbClr val="FF0000"/>
              </a:solidFill>
            </a:endParaRPr>
          </a:p>
          <a:p>
            <a:pPr eaLnBrk="1" hangingPunct="1">
              <a:lnSpc>
                <a:spcPct val="80000"/>
              </a:lnSpc>
            </a:pPr>
            <a:r>
              <a:rPr lang="en-US" sz="2800" dirty="0" smtClean="0"/>
              <a:t>An IRB and/or Privacy Board </a:t>
            </a:r>
            <a:r>
              <a:rPr lang="en-US" sz="2800" b="1" dirty="0" smtClean="0"/>
              <a:t>assures</a:t>
            </a:r>
            <a:r>
              <a:rPr lang="en-US" sz="2800" dirty="0" smtClean="0"/>
              <a:t> that:</a:t>
            </a:r>
          </a:p>
          <a:p>
            <a:pPr marL="800100" eaLnBrk="1" hangingPunct="1">
              <a:lnSpc>
                <a:spcPct val="80000"/>
              </a:lnSpc>
              <a:buFont typeface="Wingdings" pitchFamily="2" charset="2"/>
              <a:buChar char="q"/>
            </a:pPr>
            <a:r>
              <a:rPr lang="en-US" sz="2400" dirty="0" smtClean="0"/>
              <a:t>Data submission and subsequent sharing for research are consistent with ICF</a:t>
            </a:r>
          </a:p>
          <a:p>
            <a:pPr marL="800100" eaLnBrk="1" hangingPunct="1">
              <a:lnSpc>
                <a:spcPct val="80000"/>
              </a:lnSpc>
              <a:buFont typeface="Wingdings" pitchFamily="2" charset="2"/>
              <a:buChar char="q"/>
            </a:pPr>
            <a:r>
              <a:rPr lang="en-US" sz="2400" dirty="0" smtClean="0"/>
              <a:t>Plan for de-identifying data is consistent with GWAS policy</a:t>
            </a:r>
          </a:p>
          <a:p>
            <a:pPr marL="800100" eaLnBrk="1" hangingPunct="1">
              <a:lnSpc>
                <a:spcPct val="80000"/>
              </a:lnSpc>
              <a:buFont typeface="Wingdings" pitchFamily="2" charset="2"/>
              <a:buChar char="q"/>
            </a:pPr>
            <a:r>
              <a:rPr lang="en-US" sz="2400" dirty="0" smtClean="0"/>
              <a:t>Risks to individuals, families, groups/populations have been considered </a:t>
            </a:r>
          </a:p>
          <a:p>
            <a:pPr marL="800100" eaLnBrk="1" hangingPunct="1">
              <a:lnSpc>
                <a:spcPct val="80000"/>
              </a:lnSpc>
              <a:buFont typeface="Wingdings" pitchFamily="2" charset="2"/>
              <a:buChar char="q"/>
            </a:pPr>
            <a:r>
              <a:rPr lang="en-US" sz="2400" dirty="0" smtClean="0"/>
              <a:t>Genotype and phenotype data were collected in a manner consistent with 45 CFR Part 46.</a:t>
            </a:r>
          </a:p>
          <a:p>
            <a:pPr eaLnBrk="1" hangingPunct="1">
              <a:lnSpc>
                <a:spcPct val="80000"/>
              </a:lnSpc>
              <a:buFont typeface="Wingdings" pitchFamily="2" charset="2"/>
              <a:buNone/>
            </a:pPr>
            <a:endParaRPr lang="en-US" sz="2100" dirty="0" smtClean="0"/>
          </a:p>
          <a:p>
            <a:pPr algn="ct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endParaRPr lang="en-US" sz="1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a:t>
            </a:r>
            <a:r>
              <a:rPr lang="en-US" baseline="30000" dirty="0" smtClean="0"/>
              <a:t>st</a:t>
            </a:r>
            <a:r>
              <a:rPr lang="en-US" dirty="0" smtClean="0"/>
              <a:t> IRB Assurance</a:t>
            </a:r>
            <a:endParaRPr lang="en-US" dirty="0"/>
          </a:p>
        </p:txBody>
      </p:sp>
      <p:sp>
        <p:nvSpPr>
          <p:cNvPr id="3" name="Content Placeholder 2"/>
          <p:cNvSpPr>
            <a:spLocks noGrp="1"/>
          </p:cNvSpPr>
          <p:nvPr>
            <p:ph sz="quarter" idx="1"/>
          </p:nvPr>
        </p:nvSpPr>
        <p:spPr/>
        <p:txBody>
          <a:bodyPr>
            <a:normAutofit/>
          </a:bodyPr>
          <a:lstStyle/>
          <a:p>
            <a:r>
              <a:rPr lang="en-US" dirty="0" smtClean="0"/>
              <a:t>Data submission and subsequent sharing for research are consistent with ICF</a:t>
            </a:r>
          </a:p>
          <a:p>
            <a:pPr marL="976313">
              <a:buFont typeface="Wingdings" pitchFamily="2" charset="2"/>
              <a:buChar char="q"/>
            </a:pPr>
            <a:r>
              <a:rPr lang="en-US" dirty="0" smtClean="0"/>
              <a:t>    Is the research plan for data use and access and   </a:t>
            </a:r>
          </a:p>
          <a:p>
            <a:pPr marL="976313">
              <a:buNone/>
            </a:pPr>
            <a:r>
              <a:rPr lang="en-US" dirty="0" smtClean="0"/>
              <a:t>         GWAS sharing consistent with ICF?   Specific  </a:t>
            </a:r>
          </a:p>
          <a:p>
            <a:pPr marL="976313">
              <a:buNone/>
            </a:pPr>
            <a:r>
              <a:rPr lang="en-US" dirty="0" smtClean="0"/>
              <a:t>         disease, family of diseases, any disease?  </a:t>
            </a:r>
          </a:p>
          <a:p>
            <a:pPr marL="976313">
              <a:buFont typeface="Wingdings" pitchFamily="2" charset="2"/>
              <a:buChar char="q"/>
            </a:pPr>
            <a:r>
              <a:rPr lang="en-US" dirty="0" smtClean="0"/>
              <a:t>    How is prospective use of the data   </a:t>
            </a:r>
          </a:p>
          <a:p>
            <a:pPr marL="976313">
              <a:buNone/>
            </a:pPr>
            <a:r>
              <a:rPr lang="en-US" dirty="0"/>
              <a:t> </a:t>
            </a:r>
            <a:r>
              <a:rPr lang="en-US" dirty="0" smtClean="0"/>
              <a:t>       described in ICF?</a:t>
            </a:r>
          </a:p>
          <a:p>
            <a:pPr marL="976313">
              <a:buFont typeface="Wingdings" pitchFamily="2" charset="2"/>
              <a:buChar char="q"/>
            </a:pPr>
            <a:r>
              <a:rPr lang="en-US" dirty="0"/>
              <a:t> </a:t>
            </a:r>
            <a:r>
              <a:rPr lang="en-US" dirty="0" smtClean="0"/>
              <a:t>   Who will have access to data?</a:t>
            </a:r>
          </a:p>
          <a:p>
            <a:pPr marL="976313">
              <a:buFont typeface="Wingdings" pitchFamily="2" charset="2"/>
              <a:buChar char="q"/>
            </a:pPr>
            <a:r>
              <a:rPr lang="en-US" dirty="0"/>
              <a:t> </a:t>
            </a:r>
            <a:r>
              <a:rPr lang="en-US" dirty="0" smtClean="0"/>
              <a:t>   Does the ICF describe sharing data with a    </a:t>
            </a:r>
          </a:p>
          <a:p>
            <a:pPr marL="976313">
              <a:buNone/>
            </a:pPr>
            <a:r>
              <a:rPr lang="en-US" dirty="0"/>
              <a:t> </a:t>
            </a:r>
            <a:r>
              <a:rPr lang="en-US" dirty="0" smtClean="0"/>
              <a:t>       large (national) registry or repository?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If samples have not yet been collected</a:t>
            </a:r>
            <a:endParaRPr lang="en-US" dirty="0"/>
          </a:p>
        </p:txBody>
      </p:sp>
      <p:sp>
        <p:nvSpPr>
          <p:cNvPr id="3" name="Content Placeholder 2"/>
          <p:cNvSpPr>
            <a:spLocks noGrp="1"/>
          </p:cNvSpPr>
          <p:nvPr>
            <p:ph sz="quarter" idx="1"/>
          </p:nvPr>
        </p:nvSpPr>
        <p:spPr>
          <a:xfrm>
            <a:off x="457200" y="1676400"/>
            <a:ext cx="8229600" cy="4480560"/>
          </a:xfrm>
        </p:spPr>
        <p:txBody>
          <a:bodyPr>
            <a:normAutofit/>
          </a:bodyPr>
          <a:lstStyle/>
          <a:p>
            <a:r>
              <a:rPr lang="en-US" sz="2800" dirty="0" smtClean="0"/>
              <a:t>the informed consent document should include information regarding the data sharing.  The informed consent must be clear that DNA will undergo genome-wide analysis and that genotype and phenotype will be shared for research purposes with investigators who submit proposals to the GWAS data repository. </a:t>
            </a:r>
          </a:p>
          <a:p>
            <a:endParaRPr lang="en-US" sz="2800" dirty="0" smtClean="0"/>
          </a:p>
          <a:p>
            <a:endParaRPr lang="en-US" sz="2800" dirty="0" smtClean="0"/>
          </a:p>
          <a:p>
            <a:pPr>
              <a:buNone/>
            </a:pPr>
            <a:r>
              <a:rPr lang="en-US" sz="2000" dirty="0" smtClean="0"/>
              <a:t>From UVA guidance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i="1" dirty="0" smtClean="0"/>
              <a:t>If samples have already been collected</a:t>
            </a:r>
            <a:endParaRPr lang="en-US" dirty="0"/>
          </a:p>
        </p:txBody>
      </p:sp>
      <p:sp>
        <p:nvSpPr>
          <p:cNvPr id="3" name="Content Placeholder 2"/>
          <p:cNvSpPr>
            <a:spLocks noGrp="1"/>
          </p:cNvSpPr>
          <p:nvPr>
            <p:ph sz="quarter" idx="1"/>
          </p:nvPr>
        </p:nvSpPr>
        <p:spPr>
          <a:xfrm>
            <a:off x="457200" y="1219200"/>
            <a:ext cx="8229600" cy="5486400"/>
          </a:xfrm>
        </p:spPr>
        <p:txBody>
          <a:bodyPr>
            <a:normAutofit fontScale="92500" lnSpcReduction="10000"/>
          </a:bodyPr>
          <a:lstStyle/>
          <a:p>
            <a:r>
              <a:rPr lang="en-US" dirty="0" smtClean="0"/>
              <a:t>the IRB must review the ICF(s) which </a:t>
            </a:r>
            <a:r>
              <a:rPr lang="en-US" dirty="0" smtClean="0"/>
              <a:t>was </a:t>
            </a:r>
            <a:r>
              <a:rPr lang="en-US" dirty="0" smtClean="0"/>
              <a:t>signed by participants to confirm whether or not the initial consent under which genetic materials were obtained is consistent with the submission of data to the GWAS data repository and the sharing as outlined in the GWAS policy. </a:t>
            </a:r>
          </a:p>
          <a:p>
            <a:pPr lvl="1"/>
            <a:r>
              <a:rPr lang="en-US" dirty="0" smtClean="0"/>
              <a:t>The IRB may determine that the </a:t>
            </a:r>
            <a:r>
              <a:rPr lang="en-US" b="1" dirty="0" smtClean="0">
                <a:solidFill>
                  <a:srgbClr val="0070C0"/>
                </a:solidFill>
              </a:rPr>
              <a:t>original consent is not inconsistent</a:t>
            </a:r>
            <a:r>
              <a:rPr lang="en-US" dirty="0" smtClean="0">
                <a:solidFill>
                  <a:srgbClr val="0070C0"/>
                </a:solidFill>
              </a:rPr>
              <a:t> </a:t>
            </a:r>
            <a:r>
              <a:rPr lang="en-US" dirty="0" smtClean="0"/>
              <a:t>with the submission of data to the GWAS data repository and </a:t>
            </a:r>
            <a:r>
              <a:rPr lang="en-US" b="1" dirty="0" smtClean="0">
                <a:solidFill>
                  <a:srgbClr val="C00000"/>
                </a:solidFill>
              </a:rPr>
              <a:t>provide </a:t>
            </a:r>
            <a:r>
              <a:rPr lang="en-US" b="1" dirty="0" smtClean="0">
                <a:solidFill>
                  <a:srgbClr val="C00000"/>
                </a:solidFill>
              </a:rPr>
              <a:t>assurance for certification.</a:t>
            </a:r>
            <a:endParaRPr lang="en-US" dirty="0" smtClean="0"/>
          </a:p>
          <a:p>
            <a:pPr lvl="1"/>
            <a:r>
              <a:rPr lang="en-US" dirty="0" smtClean="0"/>
              <a:t>The IRB may determine that the </a:t>
            </a:r>
            <a:r>
              <a:rPr lang="en-US" b="1" dirty="0" smtClean="0">
                <a:solidFill>
                  <a:srgbClr val="0070C0"/>
                </a:solidFill>
              </a:rPr>
              <a:t>original consent is not consistent </a:t>
            </a:r>
            <a:r>
              <a:rPr lang="en-US" dirty="0" smtClean="0"/>
              <a:t>with submission of data to the GWAS data repository and </a:t>
            </a:r>
            <a:r>
              <a:rPr lang="en-US" b="1" dirty="0" smtClean="0">
                <a:solidFill>
                  <a:srgbClr val="C00000"/>
                </a:solidFill>
              </a:rPr>
              <a:t>may request re-consent of subjects</a:t>
            </a:r>
            <a:r>
              <a:rPr lang="en-US" dirty="0" smtClean="0"/>
              <a:t>. </a:t>
            </a:r>
          </a:p>
          <a:p>
            <a:pPr lvl="1"/>
            <a:r>
              <a:rPr lang="en-US" dirty="0" smtClean="0"/>
              <a:t>The IRB may determine that the </a:t>
            </a:r>
            <a:r>
              <a:rPr lang="en-US" b="1" dirty="0" smtClean="0">
                <a:solidFill>
                  <a:srgbClr val="0070C0"/>
                </a:solidFill>
              </a:rPr>
              <a:t>original consent is not consistent </a:t>
            </a:r>
            <a:r>
              <a:rPr lang="en-US" dirty="0" smtClean="0"/>
              <a:t>with submission of data to the GWAS data repository and determine that it </a:t>
            </a:r>
            <a:r>
              <a:rPr lang="en-US" b="1" dirty="0" smtClean="0">
                <a:solidFill>
                  <a:srgbClr val="C00000"/>
                </a:solidFill>
              </a:rPr>
              <a:t>cannot verify that the criteria outlined in the GWAS policy have been met</a:t>
            </a:r>
            <a:r>
              <a:rPr lang="en-US" dirty="0" smtClean="0">
                <a:solidFill>
                  <a:srgbClr val="C00000"/>
                </a:solidFill>
              </a:rPr>
              <a:t> </a:t>
            </a:r>
            <a:r>
              <a:rPr lang="en-US" dirty="0" smtClean="0"/>
              <a:t>for submission of data to the GWAS data repository and therefore, such </a:t>
            </a:r>
            <a:r>
              <a:rPr lang="en-US" dirty="0" smtClean="0">
                <a:solidFill>
                  <a:srgbClr val="C00000"/>
                </a:solidFill>
              </a:rPr>
              <a:t>submission is not appropriate. </a:t>
            </a:r>
            <a:r>
              <a:rPr lang="en-US" dirty="0" smtClean="0">
                <a:solidFill>
                  <a:srgbClr val="C00000"/>
                </a:solidFill>
              </a:rPr>
              <a:t>                                                        </a:t>
            </a:r>
            <a:r>
              <a:rPr lang="en-US" sz="1900" dirty="0" smtClean="0"/>
              <a:t>From </a:t>
            </a:r>
            <a:r>
              <a:rPr lang="en-US" sz="1900" dirty="0" smtClean="0"/>
              <a:t>UVA guidance</a:t>
            </a:r>
            <a:endParaRPr lang="en-US" sz="2400" dirty="0" smtClean="0"/>
          </a:p>
          <a:p>
            <a:pPr lvl="1"/>
            <a:endParaRPr lang="en-US" dirty="0" smtClean="0">
              <a:solidFill>
                <a:srgbClr val="C00000"/>
              </a:solidFill>
            </a:endParaRP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a:t>
            </a:r>
            <a:r>
              <a:rPr lang="en-US" baseline="30000" dirty="0" smtClean="0"/>
              <a:t>nd</a:t>
            </a:r>
            <a:r>
              <a:rPr lang="en-US" dirty="0" smtClean="0"/>
              <a:t> IRB Assurance</a:t>
            </a:r>
            <a:endParaRPr lang="en-US" dirty="0"/>
          </a:p>
        </p:txBody>
      </p:sp>
      <p:sp>
        <p:nvSpPr>
          <p:cNvPr id="3" name="Content Placeholder 2"/>
          <p:cNvSpPr>
            <a:spLocks noGrp="1"/>
          </p:cNvSpPr>
          <p:nvPr>
            <p:ph sz="quarter" idx="1"/>
          </p:nvPr>
        </p:nvSpPr>
        <p:spPr>
          <a:xfrm>
            <a:off x="457200" y="1600200"/>
            <a:ext cx="8229600" cy="4556760"/>
          </a:xfrm>
        </p:spPr>
        <p:txBody>
          <a:bodyPr>
            <a:normAutofit/>
          </a:bodyPr>
          <a:lstStyle/>
          <a:p>
            <a:r>
              <a:rPr lang="en-US" dirty="0" smtClean="0"/>
              <a:t>Plan for de-identifying data is consistent with GWAS policy</a:t>
            </a:r>
          </a:p>
          <a:p>
            <a:pPr marL="858838">
              <a:buFont typeface="Wingdings" pitchFamily="2" charset="2"/>
              <a:buChar char="q"/>
            </a:pPr>
            <a:r>
              <a:rPr lang="en-US" dirty="0" smtClean="0"/>
              <a:t>Subjects can’t be readily ascertained or otherwise associated with the data (45CFR46.102)</a:t>
            </a:r>
          </a:p>
          <a:p>
            <a:pPr marL="858838">
              <a:buFont typeface="Wingdings" pitchFamily="2" charset="2"/>
              <a:buChar char="q"/>
            </a:pPr>
            <a:r>
              <a:rPr lang="en-US" dirty="0" smtClean="0"/>
              <a:t>The 18 PHI identifiers are removed – HIPAA Privacy Rule (45CFR164.514(b)(2)</a:t>
            </a:r>
          </a:p>
          <a:p>
            <a:pPr marL="858838">
              <a:buFont typeface="Wingdings" pitchFamily="2" charset="2"/>
              <a:buChar char="q"/>
            </a:pPr>
            <a:r>
              <a:rPr lang="en-US" dirty="0" smtClean="0"/>
              <a:t>Submitting institution has no actual knowledge that the remaining info could be used alone or in combination with other info to identify subjects </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HIPAA Identifiers</a:t>
            </a:r>
            <a:endParaRPr lang="en-US" dirty="0"/>
          </a:p>
        </p:txBody>
      </p:sp>
      <p:sp>
        <p:nvSpPr>
          <p:cNvPr id="3" name="Content Placeholder 2"/>
          <p:cNvSpPr>
            <a:spLocks noGrp="1"/>
          </p:cNvSpPr>
          <p:nvPr>
            <p:ph sz="quarter" idx="1"/>
          </p:nvPr>
        </p:nvSpPr>
        <p:spPr>
          <a:xfrm>
            <a:off x="457200" y="1600200"/>
            <a:ext cx="4038600" cy="5105400"/>
          </a:xfrm>
        </p:spPr>
        <p:txBody>
          <a:bodyPr>
            <a:normAutofit fontScale="32500" lnSpcReduction="20000"/>
          </a:bodyPr>
          <a:lstStyle/>
          <a:p>
            <a:pPr marL="339725" indent="-339725">
              <a:buFont typeface="+mj-lt"/>
              <a:buAutoNum type="arabicPeriod"/>
            </a:pPr>
            <a:r>
              <a:rPr lang="en-US" sz="5200" dirty="0" smtClean="0"/>
              <a:t>Names</a:t>
            </a:r>
          </a:p>
          <a:p>
            <a:pPr marL="339725" indent="-339725">
              <a:buFont typeface="+mj-lt"/>
              <a:buAutoNum type="arabicPeriod"/>
            </a:pPr>
            <a:r>
              <a:rPr lang="en-US" sz="5200" dirty="0" smtClean="0"/>
              <a:t>All geographic subdivisions smaller than a state</a:t>
            </a:r>
          </a:p>
          <a:p>
            <a:pPr marL="796925" lvl="1" indent="-339725">
              <a:buFont typeface="Arial" pitchFamily="34" charset="0"/>
              <a:buChar char="•"/>
            </a:pPr>
            <a:r>
              <a:rPr lang="en-US" sz="5200" dirty="0" smtClean="0"/>
              <a:t>Some exceptions for 1</a:t>
            </a:r>
            <a:r>
              <a:rPr lang="en-US" sz="5200" baseline="30000" dirty="0" smtClean="0"/>
              <a:t>st</a:t>
            </a:r>
            <a:r>
              <a:rPr lang="en-US" sz="5200" dirty="0" smtClean="0"/>
              <a:t> 3 digits of </a:t>
            </a:r>
            <a:r>
              <a:rPr lang="en-US" sz="5200" dirty="0" err="1" smtClean="0"/>
              <a:t>zipcode</a:t>
            </a:r>
            <a:endParaRPr lang="en-US" sz="5200" dirty="0" smtClean="0"/>
          </a:p>
          <a:p>
            <a:pPr marL="339725" indent="-339725">
              <a:buFont typeface="+mj-lt"/>
              <a:buAutoNum type="arabicPeriod"/>
            </a:pPr>
            <a:r>
              <a:rPr lang="en-US" sz="5200" dirty="0" smtClean="0"/>
              <a:t>All elements of dates (except year) for dates directly related to an individual:</a:t>
            </a:r>
          </a:p>
          <a:p>
            <a:pPr marL="692150" indent="-222250">
              <a:buClr>
                <a:schemeClr val="accent1"/>
              </a:buClr>
              <a:buFont typeface="Arial" pitchFamily="34" charset="0"/>
              <a:buChar char="•"/>
            </a:pPr>
            <a:r>
              <a:rPr lang="en-US" sz="5200" dirty="0" smtClean="0"/>
              <a:t>Birth date</a:t>
            </a:r>
          </a:p>
          <a:p>
            <a:pPr marL="692150" indent="-222250">
              <a:buClr>
                <a:schemeClr val="accent1"/>
              </a:buClr>
              <a:buFont typeface="Arial" pitchFamily="34" charset="0"/>
              <a:buChar char="•"/>
            </a:pPr>
            <a:r>
              <a:rPr lang="en-US" sz="5200" dirty="0" smtClean="0"/>
              <a:t>Admission &amp; discharge dates</a:t>
            </a:r>
          </a:p>
          <a:p>
            <a:pPr marL="692150" lvl="1" indent="-234950">
              <a:buFont typeface="Arial" pitchFamily="34" charset="0"/>
              <a:buChar char="•"/>
            </a:pPr>
            <a:r>
              <a:rPr lang="en-US" sz="5200" dirty="0" smtClean="0"/>
              <a:t>Date of death</a:t>
            </a:r>
          </a:p>
          <a:p>
            <a:pPr marL="692150" lvl="1" indent="-234950">
              <a:buFont typeface="Arial" pitchFamily="34" charset="0"/>
              <a:buChar char="•"/>
            </a:pPr>
            <a:r>
              <a:rPr lang="en-US" sz="5200" dirty="0" smtClean="0"/>
              <a:t>All ages over 89 and all elements of dates (including year) indicative of such age</a:t>
            </a:r>
          </a:p>
          <a:p>
            <a:pPr marL="692150" lvl="1" indent="-234950">
              <a:buFont typeface="Arial" pitchFamily="34" charset="0"/>
              <a:buChar char="•"/>
            </a:pPr>
            <a:r>
              <a:rPr lang="en-US" sz="5200" dirty="0" smtClean="0"/>
              <a:t>Ages 90+ can be categorized into ≥90</a:t>
            </a:r>
          </a:p>
          <a:p>
            <a:pPr marL="339725" indent="-339725">
              <a:buFont typeface="+mj-lt"/>
              <a:buAutoNum type="arabicPeriod" startAt="4"/>
            </a:pPr>
            <a:r>
              <a:rPr lang="en-US" sz="5200" dirty="0" smtClean="0"/>
              <a:t>Telephone numbers</a:t>
            </a:r>
          </a:p>
          <a:p>
            <a:pPr marL="339725" indent="-339725">
              <a:buFont typeface="+mj-lt"/>
              <a:buAutoNum type="arabicPeriod" startAt="5"/>
            </a:pPr>
            <a:r>
              <a:rPr lang="en-US" sz="5200" dirty="0" smtClean="0"/>
              <a:t>Facsimile numbers</a:t>
            </a:r>
          </a:p>
          <a:p>
            <a:pPr marL="339725" indent="-339725">
              <a:buFont typeface="+mj-lt"/>
              <a:buAutoNum type="arabicPeriod" startAt="6"/>
            </a:pPr>
            <a:r>
              <a:rPr lang="en-US" sz="5200" dirty="0" smtClean="0"/>
              <a:t>Electronic mail addresses</a:t>
            </a:r>
          </a:p>
          <a:p>
            <a:endParaRPr lang="en-US" dirty="0"/>
          </a:p>
        </p:txBody>
      </p:sp>
      <p:sp>
        <p:nvSpPr>
          <p:cNvPr id="4" name="Content Placeholder 3"/>
          <p:cNvSpPr>
            <a:spLocks noGrp="1"/>
          </p:cNvSpPr>
          <p:nvPr>
            <p:ph sz="quarter" idx="2"/>
          </p:nvPr>
        </p:nvSpPr>
        <p:spPr>
          <a:xfrm>
            <a:off x="4648200" y="1600200"/>
            <a:ext cx="4038600" cy="5105400"/>
          </a:xfrm>
        </p:spPr>
        <p:txBody>
          <a:bodyPr>
            <a:normAutofit fontScale="32500" lnSpcReduction="20000"/>
          </a:bodyPr>
          <a:lstStyle/>
          <a:p>
            <a:pPr marL="339725" indent="-339725">
              <a:buFont typeface="+mj-lt"/>
              <a:buAutoNum type="arabicPeriod" startAt="7"/>
            </a:pPr>
            <a:r>
              <a:rPr lang="en-US" sz="5200" dirty="0" smtClean="0"/>
              <a:t>Social security numbers</a:t>
            </a:r>
          </a:p>
          <a:p>
            <a:pPr marL="339725" indent="-339725">
              <a:buFont typeface="+mj-lt"/>
              <a:buAutoNum type="arabicPeriod" startAt="7"/>
            </a:pPr>
            <a:r>
              <a:rPr lang="en-US" sz="5200" dirty="0" smtClean="0"/>
              <a:t>Medical record numbers</a:t>
            </a:r>
          </a:p>
          <a:p>
            <a:pPr marL="339725" indent="-339725">
              <a:buFont typeface="+mj-lt"/>
              <a:buAutoNum type="arabicPeriod" startAt="7"/>
            </a:pPr>
            <a:r>
              <a:rPr lang="en-US" sz="5200" dirty="0" smtClean="0"/>
              <a:t>Health plan beneficiary numbers</a:t>
            </a:r>
          </a:p>
          <a:p>
            <a:pPr marL="339725" indent="-339725">
              <a:buFont typeface="+mj-lt"/>
              <a:buAutoNum type="arabicPeriod" startAt="7"/>
            </a:pPr>
            <a:r>
              <a:rPr lang="en-US" sz="5200" dirty="0" smtClean="0"/>
              <a:t>Account numbers</a:t>
            </a:r>
          </a:p>
          <a:p>
            <a:pPr marL="339725" indent="-339725">
              <a:buFont typeface="+mj-lt"/>
              <a:buAutoNum type="arabicPeriod" startAt="7"/>
            </a:pPr>
            <a:r>
              <a:rPr lang="en-US" sz="5200" dirty="0" smtClean="0"/>
              <a:t>Certificate/license numbers</a:t>
            </a:r>
          </a:p>
          <a:p>
            <a:pPr marL="339725" indent="-339725">
              <a:buFont typeface="+mj-lt"/>
              <a:buAutoNum type="arabicPeriod" startAt="7"/>
            </a:pPr>
            <a:r>
              <a:rPr lang="en-US" sz="5200" dirty="0" smtClean="0"/>
              <a:t>Vehicle identifiers and serial numbers, including license plate numbers</a:t>
            </a:r>
          </a:p>
          <a:p>
            <a:pPr marL="339725" indent="-339725">
              <a:buFont typeface="+mj-lt"/>
              <a:buAutoNum type="arabicPeriod" startAt="7"/>
            </a:pPr>
            <a:r>
              <a:rPr lang="en-US" sz="5200" dirty="0" smtClean="0"/>
              <a:t>Device identifiers and serial numbers</a:t>
            </a:r>
          </a:p>
          <a:p>
            <a:pPr marL="339725" indent="-339725">
              <a:buFont typeface="+mj-lt"/>
              <a:buAutoNum type="arabicPeriod" startAt="7"/>
            </a:pPr>
            <a:r>
              <a:rPr lang="en-US" sz="5200" dirty="0" smtClean="0"/>
              <a:t>Web universal resource locators (URLs)</a:t>
            </a:r>
          </a:p>
          <a:p>
            <a:pPr marL="339725" indent="-339725">
              <a:buFont typeface="+mj-lt"/>
              <a:buAutoNum type="arabicPeriod" startAt="7"/>
            </a:pPr>
            <a:r>
              <a:rPr lang="en-US" sz="5200" dirty="0" smtClean="0"/>
              <a:t>Internet protocol (IP) address numbers</a:t>
            </a:r>
          </a:p>
          <a:p>
            <a:pPr marL="339725" indent="-339725">
              <a:buFont typeface="+mj-lt"/>
              <a:buAutoNum type="arabicPeriod" startAt="7"/>
            </a:pPr>
            <a:r>
              <a:rPr lang="en-US" sz="5200" dirty="0" smtClean="0"/>
              <a:t>Biometric identifiers, including fingerprints and voiceprints</a:t>
            </a:r>
          </a:p>
          <a:p>
            <a:pPr marL="339725" indent="-339725">
              <a:buFont typeface="+mj-lt"/>
              <a:buAutoNum type="arabicPeriod" startAt="7"/>
            </a:pPr>
            <a:r>
              <a:rPr lang="en-US" sz="5200" dirty="0" smtClean="0"/>
              <a:t>Full-face photographic images and any comparable images</a:t>
            </a:r>
          </a:p>
          <a:p>
            <a:pPr marL="339725" indent="-339725">
              <a:buFont typeface="+mj-lt"/>
              <a:buAutoNum type="arabicPeriod" startAt="7"/>
            </a:pPr>
            <a:r>
              <a:rPr lang="en-US" sz="5200" dirty="0" smtClean="0"/>
              <a:t>Any other unique identifying number, characteristic, or code, unless otherwise permitted by the Privacy Rule for re-identification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sz="5300" dirty="0" smtClean="0"/>
              <a:t>3</a:t>
            </a:r>
            <a:r>
              <a:rPr lang="en-US" sz="5300" baseline="30000" dirty="0" smtClean="0"/>
              <a:t>rd</a:t>
            </a:r>
            <a:r>
              <a:rPr lang="en-US" sz="5300" dirty="0" smtClean="0"/>
              <a:t> IRB Assurance </a:t>
            </a:r>
            <a:r>
              <a:rPr lang="en-US" dirty="0" smtClean="0"/>
              <a:t/>
            </a:r>
            <a:br>
              <a:rPr lang="en-US" dirty="0" smtClean="0"/>
            </a:br>
            <a:endParaRPr lang="en-US" dirty="0"/>
          </a:p>
        </p:txBody>
      </p:sp>
      <p:sp>
        <p:nvSpPr>
          <p:cNvPr id="3" name="Content Placeholder 2"/>
          <p:cNvSpPr>
            <a:spLocks noGrp="1"/>
          </p:cNvSpPr>
          <p:nvPr>
            <p:ph sz="quarter" idx="1"/>
          </p:nvPr>
        </p:nvSpPr>
        <p:spPr>
          <a:xfrm>
            <a:off x="457200" y="1295400"/>
            <a:ext cx="8229600" cy="5562600"/>
          </a:xfrm>
        </p:spPr>
        <p:txBody>
          <a:bodyPr>
            <a:normAutofit fontScale="55000" lnSpcReduction="20000"/>
          </a:bodyPr>
          <a:lstStyle/>
          <a:p>
            <a:r>
              <a:rPr lang="en-US" sz="4400" dirty="0" smtClean="0"/>
              <a:t>Risks to individuals, families, groups/populations have been considered </a:t>
            </a:r>
          </a:p>
          <a:p>
            <a:pPr marL="858838">
              <a:buSzPct val="90000"/>
            </a:pPr>
            <a:r>
              <a:rPr lang="en-US" dirty="0" smtClean="0"/>
              <a:t>  </a:t>
            </a:r>
            <a:r>
              <a:rPr lang="en-US" sz="4000" dirty="0" smtClean="0"/>
              <a:t>Main concerns are risks associated with participant privacy  </a:t>
            </a:r>
          </a:p>
          <a:p>
            <a:pPr marL="858838">
              <a:buSzPct val="90000"/>
              <a:buNone/>
            </a:pPr>
            <a:r>
              <a:rPr lang="en-US" sz="4000" dirty="0" smtClean="0"/>
              <a:t>       and confidentiality</a:t>
            </a:r>
          </a:p>
          <a:p>
            <a:pPr marL="858838"/>
            <a:r>
              <a:rPr lang="en-US" sz="4000" dirty="0" smtClean="0"/>
              <a:t>  </a:t>
            </a:r>
            <a:r>
              <a:rPr lang="en-US" sz="4000" dirty="0" smtClean="0"/>
              <a:t>Consider </a:t>
            </a:r>
            <a:r>
              <a:rPr lang="en-US" sz="4000" dirty="0" smtClean="0"/>
              <a:t>that individual identification will become easier</a:t>
            </a:r>
          </a:p>
          <a:p>
            <a:pPr marL="858838"/>
            <a:r>
              <a:rPr lang="en-US" sz="4000" dirty="0" smtClean="0"/>
              <a:t>  Be aware that harms could occur with inadvertent release of </a:t>
            </a:r>
          </a:p>
          <a:p>
            <a:pPr marL="858838">
              <a:buNone/>
            </a:pPr>
            <a:r>
              <a:rPr lang="en-US" sz="4000" dirty="0"/>
              <a:t> </a:t>
            </a:r>
            <a:r>
              <a:rPr lang="en-US" sz="4000" dirty="0" smtClean="0"/>
              <a:t>       identifiable information</a:t>
            </a:r>
          </a:p>
          <a:p>
            <a:pPr marL="858838"/>
            <a:r>
              <a:rPr lang="en-US" sz="4000" dirty="0"/>
              <a:t> </a:t>
            </a:r>
            <a:r>
              <a:rPr lang="en-US" sz="4000" dirty="0" smtClean="0"/>
              <a:t> </a:t>
            </a:r>
            <a:r>
              <a:rPr lang="en-US" sz="4000" dirty="0" smtClean="0"/>
              <a:t>Any NIH </a:t>
            </a:r>
            <a:r>
              <a:rPr lang="en-US" sz="4000" dirty="0" smtClean="0"/>
              <a:t>release for FOIA request would be redacted</a:t>
            </a:r>
          </a:p>
          <a:p>
            <a:pPr marL="858838"/>
            <a:r>
              <a:rPr lang="en-US" sz="4000" dirty="0"/>
              <a:t> </a:t>
            </a:r>
            <a:r>
              <a:rPr lang="en-US" sz="4000" dirty="0" smtClean="0"/>
              <a:t> Certificate of Confidentiality may prevent compelled  </a:t>
            </a:r>
          </a:p>
          <a:p>
            <a:pPr marL="858838">
              <a:buNone/>
            </a:pPr>
            <a:r>
              <a:rPr lang="en-US" sz="4000" dirty="0" smtClean="0"/>
              <a:t>        disclosure</a:t>
            </a:r>
          </a:p>
          <a:p>
            <a:pPr marL="858838"/>
            <a:r>
              <a:rPr lang="en-US" sz="4000" dirty="0"/>
              <a:t> </a:t>
            </a:r>
            <a:r>
              <a:rPr lang="en-US" sz="4000" dirty="0" smtClean="0"/>
              <a:t> </a:t>
            </a:r>
            <a:r>
              <a:rPr lang="en-US" sz="4000" dirty="0" smtClean="0"/>
              <a:t>Consider that genetic </a:t>
            </a:r>
            <a:r>
              <a:rPr lang="en-US" sz="4000" dirty="0" smtClean="0"/>
              <a:t>associations determined by statistical </a:t>
            </a:r>
            <a:endParaRPr lang="en-US" sz="4000" dirty="0" smtClean="0"/>
          </a:p>
          <a:p>
            <a:pPr marL="858838">
              <a:buNone/>
            </a:pPr>
            <a:r>
              <a:rPr lang="en-US" sz="4000" dirty="0" smtClean="0"/>
              <a:t> </a:t>
            </a:r>
            <a:r>
              <a:rPr lang="en-US" sz="4000" dirty="0" smtClean="0"/>
              <a:t>       </a:t>
            </a:r>
            <a:r>
              <a:rPr lang="en-US" sz="4000" dirty="0" smtClean="0"/>
              <a:t>frequencies may  </a:t>
            </a:r>
            <a:r>
              <a:rPr lang="en-US" sz="4000" dirty="0" smtClean="0"/>
              <a:t>stereotype a population group</a:t>
            </a:r>
          </a:p>
          <a:p>
            <a:pPr marL="1031875" indent="-515938"/>
            <a:r>
              <a:rPr lang="en-US" sz="4000" dirty="0" smtClean="0"/>
              <a:t>Return of individual findings is expected to be rare, since secondary studies are not expected to have immediate implications for the health of  individual participants </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aseline="30000" dirty="0" smtClean="0"/>
              <a:t>th</a:t>
            </a:r>
            <a:r>
              <a:rPr lang="en-US" dirty="0" smtClean="0"/>
              <a:t> IRB Assurance</a:t>
            </a:r>
            <a:endParaRPr lang="en-US" dirty="0"/>
          </a:p>
        </p:txBody>
      </p:sp>
      <p:sp>
        <p:nvSpPr>
          <p:cNvPr id="3" name="Content Placeholder 2"/>
          <p:cNvSpPr>
            <a:spLocks noGrp="1"/>
          </p:cNvSpPr>
          <p:nvPr>
            <p:ph sz="quarter" idx="1"/>
          </p:nvPr>
        </p:nvSpPr>
        <p:spPr>
          <a:xfrm>
            <a:off x="457200" y="1447800"/>
            <a:ext cx="8229600" cy="4709160"/>
          </a:xfrm>
        </p:spPr>
        <p:txBody>
          <a:bodyPr/>
          <a:lstStyle/>
          <a:p>
            <a:r>
              <a:rPr lang="en-US" dirty="0" smtClean="0"/>
              <a:t>Genotype and phenotype data were collected in a manner consistent with 45 CFR Part 46.</a:t>
            </a:r>
          </a:p>
          <a:p>
            <a:endParaRPr lang="en-US" dirty="0"/>
          </a:p>
          <a:p>
            <a:pPr marL="800100">
              <a:buFont typeface="Wingdings" pitchFamily="2" charset="2"/>
              <a:buChar char="q"/>
            </a:pPr>
            <a:r>
              <a:rPr lang="en-US" dirty="0" smtClean="0"/>
              <a:t>   Data collection was prospectively approved by an IRB.</a:t>
            </a:r>
          </a:p>
          <a:p>
            <a:pPr marL="800100">
              <a:buFont typeface="Wingdings" pitchFamily="2" charset="2"/>
              <a:buChar char="q"/>
            </a:pPr>
            <a:r>
              <a:rPr lang="en-US" dirty="0"/>
              <a:t> </a:t>
            </a:r>
            <a:r>
              <a:rPr lang="en-US" dirty="0" smtClean="0"/>
              <a:t>  Data collection was covered under the informed consent regulations in 45 CFR 46.</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457200"/>
            <a:ext cx="8610600" cy="609600"/>
          </a:xfrm>
        </p:spPr>
        <p:txBody>
          <a:bodyPr>
            <a:normAutofit/>
          </a:bodyPr>
          <a:lstStyle/>
          <a:p>
            <a:pPr eaLnBrk="1" hangingPunct="1"/>
            <a:r>
              <a:rPr lang="en-US" dirty="0" smtClean="0"/>
              <a:t>Required review for GWAS Data Studies</a:t>
            </a:r>
            <a:endParaRPr lang="en-US" sz="3600" dirty="0" smtClean="0">
              <a:solidFill>
                <a:schemeClr val="accent1"/>
              </a:solidFill>
            </a:endParaRPr>
          </a:p>
        </p:txBody>
      </p:sp>
      <p:sp>
        <p:nvSpPr>
          <p:cNvPr id="14339" name="Rectangle 7"/>
          <p:cNvSpPr>
            <a:spLocks noGrp="1" noChangeArrowheads="1"/>
          </p:cNvSpPr>
          <p:nvPr>
            <p:ph sz="quarter" idx="1"/>
          </p:nvPr>
        </p:nvSpPr>
        <p:spPr>
          <a:xfrm>
            <a:off x="457200" y="1600200"/>
            <a:ext cx="8229600" cy="4953000"/>
          </a:xfrm>
        </p:spPr>
        <p:txBody>
          <a:bodyPr/>
          <a:lstStyle/>
          <a:p>
            <a:pPr eaLnBrk="1" hangingPunct="1">
              <a:lnSpc>
                <a:spcPct val="80000"/>
              </a:lnSpc>
            </a:pPr>
            <a:r>
              <a:rPr lang="en-US" sz="2800" dirty="0" smtClean="0"/>
              <a:t>NIH recognizes that review and certification goes beyond regulatory requirements under 45CFR46 as outlined in guidance document (2004):  </a:t>
            </a:r>
            <a:r>
              <a:rPr lang="en-US" sz="2800" i="1" dirty="0" smtClean="0"/>
              <a:t>Guidance on Research Involving Coded Private Information and or Biological Specimens.</a:t>
            </a:r>
          </a:p>
          <a:p>
            <a:pPr eaLnBrk="1" hangingPunct="1">
              <a:lnSpc>
                <a:spcPct val="80000"/>
              </a:lnSpc>
              <a:buFont typeface="Wingdings" pitchFamily="2" charset="2"/>
              <a:buNone/>
            </a:pPr>
            <a:endParaRPr lang="en-US" sz="2800" dirty="0" smtClean="0"/>
          </a:p>
          <a:p>
            <a:pPr eaLnBrk="1" hangingPunct="1">
              <a:lnSpc>
                <a:spcPct val="80000"/>
              </a:lnSpc>
            </a:pPr>
            <a:r>
              <a:rPr lang="en-US" sz="2800" dirty="0" smtClean="0"/>
              <a:t>Nonetheless, as an NIH policy, </a:t>
            </a:r>
            <a:r>
              <a:rPr lang="en-US" sz="4000" dirty="0" smtClean="0"/>
              <a:t>data is not accepted into the GWAS repository without appropriate certifications</a:t>
            </a:r>
            <a:r>
              <a:rPr lang="en-US" sz="2800" dirty="0" smtClean="0"/>
              <a:t>.</a:t>
            </a:r>
          </a:p>
          <a:p>
            <a:pPr eaLnBrk="1" hangingPunct="1">
              <a:lnSpc>
                <a:spcPct val="80000"/>
              </a:lnSpc>
              <a:buFont typeface="Wingdings" pitchFamily="2" charset="2"/>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762000"/>
          </a:xfrm>
        </p:spPr>
        <p:txBody>
          <a:bodyPr/>
          <a:lstStyle/>
          <a:p>
            <a:r>
              <a:rPr lang="en-US" dirty="0" smtClean="0"/>
              <a:t>Bibliography</a:t>
            </a:r>
            <a:endParaRPr lang="en-US" dirty="0"/>
          </a:p>
        </p:txBody>
      </p:sp>
      <p:sp>
        <p:nvSpPr>
          <p:cNvPr id="5" name="Content Placeholder 4"/>
          <p:cNvSpPr>
            <a:spLocks noGrp="1"/>
          </p:cNvSpPr>
          <p:nvPr>
            <p:ph sz="quarter" idx="1"/>
          </p:nvPr>
        </p:nvSpPr>
        <p:spPr>
          <a:xfrm>
            <a:off x="457200" y="1219200"/>
            <a:ext cx="8229600" cy="5410200"/>
          </a:xfrm>
        </p:spPr>
        <p:txBody>
          <a:bodyPr>
            <a:normAutofit fontScale="77500" lnSpcReduction="20000"/>
          </a:bodyPr>
          <a:lstStyle/>
          <a:p>
            <a:r>
              <a:rPr lang="en-US" sz="3100" b="1" i="1" u="sng" dirty="0" smtClean="0">
                <a:hlinkClick r:id="rId2"/>
              </a:rPr>
              <a:t>Genome Wide Association Studies (GWAS)</a:t>
            </a:r>
            <a:r>
              <a:rPr lang="en-US" sz="3100" dirty="0" smtClean="0"/>
              <a:t> </a:t>
            </a:r>
          </a:p>
          <a:p>
            <a:pPr>
              <a:buNone/>
            </a:pPr>
            <a:r>
              <a:rPr lang="en-US" dirty="0" smtClean="0"/>
              <a:t> </a:t>
            </a:r>
            <a:r>
              <a:rPr lang="en-US" sz="2600" dirty="0" smtClean="0"/>
              <a:t>http://grants.nih.gov/grants/gwas/</a:t>
            </a:r>
          </a:p>
          <a:p>
            <a:pPr>
              <a:buNone/>
            </a:pPr>
            <a:endParaRPr lang="en-US" u="sng" dirty="0">
              <a:hlinkClick r:id="rId3"/>
            </a:endParaRPr>
          </a:p>
          <a:p>
            <a:r>
              <a:rPr lang="en-US" sz="3100" u="sng" dirty="0" smtClean="0">
                <a:hlinkClick r:id="rId3"/>
              </a:rPr>
              <a:t>Points </a:t>
            </a:r>
            <a:r>
              <a:rPr lang="en-US" sz="3100" u="sng" dirty="0">
                <a:hlinkClick r:id="rId3"/>
              </a:rPr>
              <a:t>to Consider for IRBs and Institutions</a:t>
            </a:r>
            <a:r>
              <a:rPr lang="en-US" sz="3100" dirty="0"/>
              <a:t> </a:t>
            </a:r>
            <a:r>
              <a:rPr lang="en-US" sz="3100" b="1" dirty="0"/>
              <a:t> </a:t>
            </a:r>
            <a:r>
              <a:rPr lang="en-US" dirty="0"/>
              <a:t> </a:t>
            </a:r>
            <a:r>
              <a:rPr lang="en-US" b="1" dirty="0"/>
              <a:t>(NIH document)</a:t>
            </a:r>
            <a:endParaRPr lang="en-US" dirty="0"/>
          </a:p>
          <a:p>
            <a:pPr>
              <a:buNone/>
            </a:pPr>
            <a:r>
              <a:rPr lang="en-US" dirty="0"/>
              <a:t> </a:t>
            </a:r>
            <a:r>
              <a:rPr lang="en-US" sz="2600" dirty="0"/>
              <a:t>http://</a:t>
            </a:r>
            <a:r>
              <a:rPr lang="en-US" sz="2600" dirty="0" smtClean="0"/>
              <a:t>grants.nih.gov/grants/gwas/gwas_ptc.pdf</a:t>
            </a:r>
          </a:p>
          <a:p>
            <a:pPr>
              <a:buNone/>
            </a:pPr>
            <a:endParaRPr lang="en-US" sz="2600" dirty="0"/>
          </a:p>
          <a:p>
            <a:r>
              <a:rPr lang="en-US" sz="3000" b="1" dirty="0" smtClean="0"/>
              <a:t>Informed Consent Elements Tailored to Genomics Research</a:t>
            </a:r>
          </a:p>
          <a:p>
            <a:pPr>
              <a:buNone/>
            </a:pPr>
            <a:r>
              <a:rPr lang="en-US" sz="3400" dirty="0" smtClean="0">
                <a:hlinkClick r:id="rId4"/>
              </a:rPr>
              <a:t>http://www.genome.gov/27026589#al-3</a:t>
            </a:r>
            <a:endParaRPr lang="en-US" sz="3400" dirty="0" smtClean="0"/>
          </a:p>
          <a:p>
            <a:pPr>
              <a:buNone/>
            </a:pPr>
            <a:endParaRPr lang="en-US" dirty="0" smtClean="0"/>
          </a:p>
          <a:p>
            <a:r>
              <a:rPr lang="en-US" sz="3100" dirty="0" smtClean="0"/>
              <a:t>PRIM&amp;R webinar September 23, 2008</a:t>
            </a:r>
          </a:p>
          <a:p>
            <a:pPr>
              <a:buNone/>
            </a:pPr>
            <a:r>
              <a:rPr lang="en-US" dirty="0" smtClean="0"/>
              <a:t>The NIH Genome-Wide Association Studies (GWAS) Policy:  Responsibilities of Investigators and IRBs</a:t>
            </a:r>
          </a:p>
          <a:p>
            <a:pPr>
              <a:buNone/>
            </a:pPr>
            <a:endParaRPr lang="en-US" dirty="0" smtClean="0"/>
          </a:p>
          <a:p>
            <a:r>
              <a:rPr lang="en-US" sz="3100" dirty="0" smtClean="0"/>
              <a:t>University of Virginia GWAS webpage</a:t>
            </a:r>
          </a:p>
          <a:p>
            <a:pPr>
              <a:buNone/>
            </a:pPr>
            <a:r>
              <a:rPr lang="en-US" dirty="0" smtClean="0">
                <a:hlinkClick r:id="rId5"/>
              </a:rPr>
              <a:t>http://www.virginia.edu/vpr/irb/hsr/GWAS.html</a:t>
            </a:r>
            <a:endParaRPr lang="en-US" dirty="0" smtClean="0"/>
          </a:p>
          <a:p>
            <a:endParaRPr lang="en-US" dirty="0" smtClean="0"/>
          </a:p>
          <a:p>
            <a:pPr>
              <a:buNone/>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smtClean="0"/>
              <a:t>Genome-Wide Association Studies </a:t>
            </a:r>
            <a:r>
              <a:rPr lang="en-US" sz="4000" smtClean="0">
                <a:solidFill>
                  <a:schemeClr val="accent1"/>
                </a:solidFill>
              </a:rPr>
              <a:t>(GWAS)</a:t>
            </a:r>
          </a:p>
        </p:txBody>
      </p:sp>
      <p:sp>
        <p:nvSpPr>
          <p:cNvPr id="12291" name="Rectangle 3"/>
          <p:cNvSpPr>
            <a:spLocks noGrp="1" noChangeArrowheads="1"/>
          </p:cNvSpPr>
          <p:nvPr>
            <p:ph sz="quarter" idx="1"/>
          </p:nvPr>
        </p:nvSpPr>
        <p:spPr>
          <a:xfrm>
            <a:off x="457200" y="1600200"/>
            <a:ext cx="8229600" cy="5257800"/>
          </a:xfrm>
        </p:spPr>
        <p:txBody>
          <a:bodyPr/>
          <a:lstStyle/>
          <a:p>
            <a:pPr eaLnBrk="1" hangingPunct="1">
              <a:lnSpc>
                <a:spcPct val="90000"/>
              </a:lnSpc>
              <a:buFont typeface="Wingdings" pitchFamily="2" charset="2"/>
              <a:buNone/>
            </a:pPr>
            <a:r>
              <a:rPr lang="en-US" sz="2400" b="1" dirty="0" smtClean="0"/>
              <a:t>What is a genome-wide association study?</a:t>
            </a:r>
          </a:p>
          <a:p>
            <a:pPr eaLnBrk="1" hangingPunct="1">
              <a:lnSpc>
                <a:spcPct val="90000"/>
              </a:lnSpc>
              <a:buFont typeface="Wingdings" pitchFamily="2" charset="2"/>
              <a:buNone/>
            </a:pPr>
            <a:endParaRPr lang="en-US" sz="2400" b="1" dirty="0"/>
          </a:p>
          <a:p>
            <a:pPr eaLnBrk="1" hangingPunct="1">
              <a:lnSpc>
                <a:spcPct val="90000"/>
              </a:lnSpc>
              <a:buFont typeface="Wingdings" pitchFamily="2" charset="2"/>
              <a:buNone/>
            </a:pPr>
            <a:r>
              <a:rPr lang="en-US" sz="2400" dirty="0" smtClean="0"/>
              <a:t>Involves rapidly scanning markers across the complete sets of DNA, or genomes, of many people to find genetic variations associated with a particular disease. Once new genetic associations are identified, researchers can use the information to develop better strategies to detect, treat and prevent the disease. Such studies are particularly useful in finding genetic variations that contribute to common, complex diseases, such as asthma, cancer, diabetes, heart disease and mental illnesses. </a:t>
            </a:r>
          </a:p>
          <a:p>
            <a:pPr eaLnBrk="1" hangingPunct="1">
              <a:lnSpc>
                <a:spcPct val="90000"/>
              </a:lnSpc>
              <a:buFont typeface="Wingdings" pitchFamily="2" charset="2"/>
              <a:buNone/>
            </a:pPr>
            <a:endParaRPr lang="en-US" sz="2400" dirty="0" smtClean="0"/>
          </a:p>
          <a:p>
            <a:pPr algn="ctr" eaLnBrk="1" hangingPunct="1">
              <a:lnSpc>
                <a:spcPct val="90000"/>
              </a:lnSpc>
              <a:buFont typeface="Wingdings" pitchFamily="2" charset="2"/>
              <a:buNone/>
            </a:pPr>
            <a:r>
              <a:rPr lang="en-US" sz="2400" dirty="0" smtClean="0">
                <a:hlinkClick r:id="rId2"/>
              </a:rPr>
              <a:t>http://grants.nih.gov/grants/gwas/index.htm</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NIH GWAS Policy?</a:t>
            </a:r>
            <a:endParaRPr lang="en-US" dirty="0"/>
          </a:p>
        </p:txBody>
      </p:sp>
      <p:sp>
        <p:nvSpPr>
          <p:cNvPr id="3" name="Content Placeholder 2"/>
          <p:cNvSpPr>
            <a:spLocks noGrp="1"/>
          </p:cNvSpPr>
          <p:nvPr>
            <p:ph sz="quarter" idx="1"/>
          </p:nvPr>
        </p:nvSpPr>
        <p:spPr>
          <a:xfrm>
            <a:off x="457200" y="1143000"/>
            <a:ext cx="8229600" cy="5715000"/>
          </a:xfrm>
        </p:spPr>
        <p:txBody>
          <a:bodyPr>
            <a:normAutofit lnSpcReduction="10000"/>
          </a:bodyPr>
          <a:lstStyle/>
          <a:p>
            <a:pPr>
              <a:buNone/>
            </a:pPr>
            <a:r>
              <a:rPr lang="en-US" sz="3600" dirty="0" smtClean="0"/>
              <a:t> </a:t>
            </a:r>
            <a:r>
              <a:rPr lang="en-US" dirty="0" smtClean="0"/>
              <a:t>The </a:t>
            </a:r>
            <a:r>
              <a:rPr lang="en-US" dirty="0"/>
              <a:t>policy establishes </a:t>
            </a:r>
            <a:r>
              <a:rPr lang="en-US" dirty="0" smtClean="0"/>
              <a:t>an </a:t>
            </a:r>
            <a:r>
              <a:rPr lang="en-US" dirty="0"/>
              <a:t>NIH GWAS Repository that has two components: </a:t>
            </a:r>
          </a:p>
          <a:p>
            <a:pPr>
              <a:buNone/>
            </a:pPr>
            <a:r>
              <a:rPr lang="en-US" sz="2400" dirty="0" smtClean="0"/>
              <a:t>        o   </a:t>
            </a:r>
            <a:r>
              <a:rPr lang="en-US" dirty="0"/>
              <a:t>An open access portion that will be freely available to the public and will include: </a:t>
            </a:r>
          </a:p>
          <a:p>
            <a:pPr lvl="1"/>
            <a:r>
              <a:rPr lang="en-US" sz="2000" dirty="0" smtClean="0"/>
              <a:t> </a:t>
            </a:r>
            <a:r>
              <a:rPr lang="en-US" dirty="0"/>
              <a:t>The protocol </a:t>
            </a:r>
          </a:p>
          <a:p>
            <a:pPr lvl="1"/>
            <a:r>
              <a:rPr lang="en-US" sz="2000" dirty="0" smtClean="0"/>
              <a:t> </a:t>
            </a:r>
            <a:r>
              <a:rPr lang="en-US" dirty="0"/>
              <a:t>Questionnaires </a:t>
            </a:r>
          </a:p>
          <a:p>
            <a:pPr lvl="1"/>
            <a:r>
              <a:rPr lang="en-US" sz="2000" dirty="0" smtClean="0"/>
              <a:t> </a:t>
            </a:r>
            <a:r>
              <a:rPr lang="en-US" dirty="0"/>
              <a:t>Variables measured, and </a:t>
            </a:r>
          </a:p>
          <a:p>
            <a:pPr lvl="1"/>
            <a:r>
              <a:rPr lang="en-US" sz="2000" dirty="0" smtClean="0"/>
              <a:t> </a:t>
            </a:r>
            <a:r>
              <a:rPr lang="en-US" dirty="0"/>
              <a:t>Other supporting documentation </a:t>
            </a:r>
            <a:endParaRPr lang="en-US" dirty="0" smtClean="0"/>
          </a:p>
          <a:p>
            <a:pPr lvl="1">
              <a:buNone/>
            </a:pPr>
            <a:endParaRPr lang="en-US" sz="1050" dirty="0"/>
          </a:p>
          <a:p>
            <a:pPr>
              <a:buNone/>
            </a:pPr>
            <a:r>
              <a:rPr lang="en-US" sz="2400" dirty="0" smtClean="0"/>
              <a:t>         o  </a:t>
            </a:r>
            <a:r>
              <a:rPr lang="en-US" dirty="0" smtClean="0"/>
              <a:t>A </a:t>
            </a:r>
            <a:r>
              <a:rPr lang="en-US" dirty="0"/>
              <a:t>controlled access portion that will only be available to researchers who have been approved by an NIH Data Access Committee (DAC). This portion will include: </a:t>
            </a:r>
          </a:p>
          <a:p>
            <a:pPr lvl="1"/>
            <a:r>
              <a:rPr lang="en-US" dirty="0" smtClean="0"/>
              <a:t>Coded </a:t>
            </a:r>
            <a:r>
              <a:rPr lang="en-US" dirty="0"/>
              <a:t>phenotype, exposure, genotype and pedigree data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Genotype and phenotype data</a:t>
            </a:r>
            <a:endParaRPr lang="en-US" dirty="0"/>
          </a:p>
        </p:txBody>
      </p:sp>
      <p:sp>
        <p:nvSpPr>
          <p:cNvPr id="3" name="Content Placeholder 2"/>
          <p:cNvSpPr>
            <a:spLocks noGrp="1"/>
          </p:cNvSpPr>
          <p:nvPr>
            <p:ph sz="quarter" idx="1"/>
          </p:nvPr>
        </p:nvSpPr>
        <p:spPr>
          <a:xfrm>
            <a:off x="457200" y="1905000"/>
            <a:ext cx="8229600" cy="4251960"/>
          </a:xfrm>
        </p:spPr>
        <p:txBody>
          <a:bodyPr/>
          <a:lstStyle/>
          <a:p>
            <a:r>
              <a:rPr lang="en-US" dirty="0" smtClean="0"/>
              <a:t>Genotype data – large number of single nucleotide polymorphisms (SNPs).</a:t>
            </a:r>
          </a:p>
          <a:p>
            <a:pPr>
              <a:buNone/>
            </a:pPr>
            <a:r>
              <a:rPr lang="en-US" dirty="0"/>
              <a:t> </a:t>
            </a:r>
            <a:r>
              <a:rPr lang="en-US" dirty="0" smtClean="0"/>
              <a:t>   ~ 300,000 – 1million SNPs in each sample</a:t>
            </a:r>
          </a:p>
          <a:p>
            <a:pPr>
              <a:buNone/>
            </a:pPr>
            <a:endParaRPr lang="en-US" dirty="0"/>
          </a:p>
          <a:p>
            <a:r>
              <a:rPr lang="en-US" dirty="0" smtClean="0"/>
              <a:t>Phenotype data – info about disease status and characteristics;  no individual identification but shared characteristics within families or subgroups.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VCU IRB may encounter GWAS protocols</a:t>
            </a:r>
            <a:endParaRPr lang="en-US" dirty="0"/>
          </a:p>
        </p:txBody>
      </p:sp>
      <p:sp>
        <p:nvSpPr>
          <p:cNvPr id="3" name="Content Placeholder 2"/>
          <p:cNvSpPr>
            <a:spLocks noGrp="1"/>
          </p:cNvSpPr>
          <p:nvPr>
            <p:ph sz="quarter" idx="1"/>
          </p:nvPr>
        </p:nvSpPr>
        <p:spPr>
          <a:xfrm>
            <a:off x="457200" y="1981200"/>
            <a:ext cx="8229600" cy="4648200"/>
          </a:xfrm>
        </p:spPr>
        <p:txBody>
          <a:bodyPr>
            <a:normAutofit/>
          </a:bodyPr>
          <a:lstStyle/>
          <a:p>
            <a:r>
              <a:rPr lang="en-US" dirty="0" smtClean="0"/>
              <a:t>GWAS submission planned in proposal for grant funding &gt;&gt; funded – GWAS considerations at initial IRB submission</a:t>
            </a:r>
          </a:p>
          <a:p>
            <a:pPr>
              <a:buNone/>
            </a:pPr>
            <a:endParaRPr lang="en-US" dirty="0" smtClean="0"/>
          </a:p>
          <a:p>
            <a:r>
              <a:rPr lang="en-US" dirty="0" smtClean="0"/>
              <a:t>GWAS submission required for grant continuation -  GWAS considerations at protocol modification</a:t>
            </a:r>
          </a:p>
          <a:p>
            <a:pPr>
              <a:buNone/>
            </a:pPr>
            <a:endParaRPr lang="en-US" dirty="0" smtClean="0"/>
          </a:p>
          <a:p>
            <a:r>
              <a:rPr lang="en-US" dirty="0" smtClean="0"/>
              <a:t>Existing initial IRB submission </a:t>
            </a:r>
            <a:r>
              <a:rPr lang="en-US" i="1" dirty="0" smtClean="0"/>
              <a:t>becomes</a:t>
            </a:r>
            <a:r>
              <a:rPr lang="en-US" dirty="0" smtClean="0"/>
              <a:t> a GWAS submission  during review or shortly </a:t>
            </a:r>
            <a:r>
              <a:rPr lang="en-US" dirty="0" smtClean="0"/>
              <a:t>thereafter as an amendment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Data Security, Access, and Use</a:t>
            </a:r>
            <a:endParaRPr lang="en-US" dirty="0"/>
          </a:p>
        </p:txBody>
      </p:sp>
      <p:sp>
        <p:nvSpPr>
          <p:cNvPr id="6" name="Content Placeholder 5"/>
          <p:cNvSpPr>
            <a:spLocks noGrp="1"/>
          </p:cNvSpPr>
          <p:nvPr>
            <p:ph sz="quarter" idx="1"/>
          </p:nvPr>
        </p:nvSpPr>
        <p:spPr>
          <a:xfrm>
            <a:off x="457200" y="1600200"/>
            <a:ext cx="8229600" cy="4953000"/>
          </a:xfrm>
        </p:spPr>
        <p:txBody>
          <a:bodyPr>
            <a:normAutofit/>
          </a:bodyPr>
          <a:lstStyle/>
          <a:p>
            <a:r>
              <a:rPr lang="en-US" dirty="0" smtClean="0"/>
              <a:t>Data maintained on secure NIH Repository – Sequential firewalls, independent networks, and encryption based on data sensitivity </a:t>
            </a:r>
          </a:p>
          <a:p>
            <a:r>
              <a:rPr lang="en-US" dirty="0" smtClean="0"/>
              <a:t>Access to individual level data is tightly controlled.  Basic descriptive info about each GWAS study is publicly available.</a:t>
            </a:r>
          </a:p>
          <a:p>
            <a:r>
              <a:rPr lang="en-US" dirty="0" smtClean="0"/>
              <a:t>Data Access Request approved by researcher’s institution, then routed to NIH Data Access Committee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z="4000" smtClean="0"/>
              <a:t>Genome-Wide Association Studies </a:t>
            </a:r>
            <a:r>
              <a:rPr lang="en-US" sz="4000" smtClean="0">
                <a:solidFill>
                  <a:schemeClr val="accent1"/>
                </a:solidFill>
              </a:rPr>
              <a:t>(GWAS)</a:t>
            </a:r>
            <a:r>
              <a:rPr lang="en-US" sz="4000" smtClean="0"/>
              <a:t> </a:t>
            </a:r>
          </a:p>
        </p:txBody>
      </p:sp>
      <p:sp>
        <p:nvSpPr>
          <p:cNvPr id="13315" name="Rectangle 3"/>
          <p:cNvSpPr>
            <a:spLocks noGrp="1" noChangeArrowheads="1"/>
          </p:cNvSpPr>
          <p:nvPr>
            <p:ph sz="quarter" idx="1"/>
          </p:nvPr>
        </p:nvSpPr>
        <p:spPr>
          <a:xfrm>
            <a:off x="381000" y="1219200"/>
            <a:ext cx="8305800" cy="5638800"/>
          </a:xfrm>
        </p:spPr>
        <p:txBody>
          <a:bodyPr>
            <a:normAutofit lnSpcReduction="10000"/>
          </a:bodyPr>
          <a:lstStyle/>
          <a:p>
            <a:pPr eaLnBrk="1" hangingPunct="1">
              <a:lnSpc>
                <a:spcPct val="80000"/>
              </a:lnSpc>
              <a:buFont typeface="Wingdings" pitchFamily="2" charset="2"/>
              <a:buNone/>
            </a:pPr>
            <a:endParaRPr lang="en-US" sz="1600" dirty="0" smtClean="0"/>
          </a:p>
          <a:p>
            <a:pPr eaLnBrk="1" hangingPunct="1">
              <a:lnSpc>
                <a:spcPct val="80000"/>
              </a:lnSpc>
              <a:buFont typeface="Wingdings" pitchFamily="2" charset="2"/>
              <a:buNone/>
            </a:pPr>
            <a:r>
              <a:rPr lang="en-US" sz="2400" b="1" dirty="0" smtClean="0"/>
              <a:t>NIH accepts data into the GWAS data repository after receiving certification that institution has approved submission into GWAS.  Certification assures that:</a:t>
            </a:r>
          </a:p>
          <a:p>
            <a:pPr eaLnBrk="1" hangingPunct="1">
              <a:lnSpc>
                <a:spcPct val="80000"/>
              </a:lnSpc>
              <a:buFont typeface="Wingdings" pitchFamily="2" charset="2"/>
              <a:buNone/>
            </a:pPr>
            <a:endParaRPr lang="en-US" sz="2400" b="1" dirty="0" smtClean="0"/>
          </a:p>
          <a:p>
            <a:pPr eaLnBrk="1" hangingPunct="1">
              <a:lnSpc>
                <a:spcPct val="80000"/>
              </a:lnSpc>
            </a:pPr>
            <a:r>
              <a:rPr lang="en-US" sz="2400" dirty="0" smtClean="0"/>
              <a:t>Data submission adheres to all applicable laws and VCU policies</a:t>
            </a:r>
          </a:p>
          <a:p>
            <a:pPr eaLnBrk="1" hangingPunct="1">
              <a:lnSpc>
                <a:spcPct val="80000"/>
              </a:lnSpc>
            </a:pPr>
            <a:r>
              <a:rPr lang="en-US" sz="2400" dirty="0" smtClean="0"/>
              <a:t>Appropriate research uses and exclusions are delineated</a:t>
            </a:r>
          </a:p>
          <a:p>
            <a:pPr eaLnBrk="1" hangingPunct="1">
              <a:lnSpc>
                <a:spcPct val="80000"/>
              </a:lnSpc>
            </a:pPr>
            <a:r>
              <a:rPr lang="en-US" sz="2400" dirty="0" smtClean="0"/>
              <a:t>Identities of subjects will not be disclosed to GWAS repository</a:t>
            </a:r>
          </a:p>
          <a:p>
            <a:pPr eaLnBrk="1" hangingPunct="1">
              <a:lnSpc>
                <a:spcPct val="80000"/>
              </a:lnSpc>
            </a:pPr>
            <a:r>
              <a:rPr lang="en-US" sz="2400" dirty="0" smtClean="0"/>
              <a:t>An IRB and/or Privacy Board assures that:</a:t>
            </a:r>
          </a:p>
          <a:p>
            <a:pPr marL="800100" eaLnBrk="1" hangingPunct="1">
              <a:lnSpc>
                <a:spcPct val="80000"/>
              </a:lnSpc>
              <a:buFont typeface="Wingdings" pitchFamily="2" charset="2"/>
              <a:buChar char="q"/>
            </a:pPr>
            <a:r>
              <a:rPr lang="en-US" sz="2400" dirty="0" smtClean="0"/>
              <a:t>Data submission and subsequent sharing for research are consistent with ICF</a:t>
            </a:r>
          </a:p>
          <a:p>
            <a:pPr marL="800100" eaLnBrk="1" hangingPunct="1">
              <a:lnSpc>
                <a:spcPct val="80000"/>
              </a:lnSpc>
              <a:buFont typeface="Wingdings" pitchFamily="2" charset="2"/>
              <a:buChar char="q"/>
            </a:pPr>
            <a:r>
              <a:rPr lang="en-US" sz="2400" dirty="0" smtClean="0"/>
              <a:t>Plan for de-identifying data is consistent with GWAS policy</a:t>
            </a:r>
          </a:p>
          <a:p>
            <a:pPr marL="800100" eaLnBrk="1" hangingPunct="1">
              <a:lnSpc>
                <a:spcPct val="80000"/>
              </a:lnSpc>
              <a:buFont typeface="Wingdings" pitchFamily="2" charset="2"/>
              <a:buChar char="q"/>
            </a:pPr>
            <a:r>
              <a:rPr lang="en-US" sz="2400" dirty="0" smtClean="0"/>
              <a:t>Risks to individuals, families, groups/populations have been considered </a:t>
            </a:r>
          </a:p>
          <a:p>
            <a:pPr marL="800100" eaLnBrk="1" hangingPunct="1">
              <a:lnSpc>
                <a:spcPct val="80000"/>
              </a:lnSpc>
              <a:buFont typeface="Wingdings" pitchFamily="2" charset="2"/>
              <a:buChar char="q"/>
            </a:pPr>
            <a:r>
              <a:rPr lang="en-US" sz="2400" dirty="0" smtClean="0"/>
              <a:t>Genotype and phenotype data were collected in a manner consistent with 45 CFR Part 46.</a:t>
            </a:r>
          </a:p>
          <a:p>
            <a:pPr eaLnBrk="1" hangingPunct="1">
              <a:lnSpc>
                <a:spcPct val="80000"/>
              </a:lnSpc>
              <a:buFont typeface="Wingdings" pitchFamily="2" charset="2"/>
              <a:buNone/>
            </a:pPr>
            <a:endParaRPr lang="en-US" sz="2100" dirty="0" smtClean="0"/>
          </a:p>
          <a:p>
            <a:pPr algn="ct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endParaRPr lang="en-US" sz="1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4000" dirty="0" smtClean="0"/>
              <a:t>1</a:t>
            </a:r>
            <a:r>
              <a:rPr lang="en-US" sz="4000" baseline="30000" dirty="0" smtClean="0"/>
              <a:t>st</a:t>
            </a:r>
            <a:r>
              <a:rPr lang="en-US" sz="4000" dirty="0" smtClean="0"/>
              <a:t> Certification of </a:t>
            </a:r>
            <a:r>
              <a:rPr lang="en-US" sz="4000" dirty="0" smtClean="0">
                <a:solidFill>
                  <a:schemeClr val="accent1"/>
                </a:solidFill>
              </a:rPr>
              <a:t>GWAS</a:t>
            </a:r>
            <a:r>
              <a:rPr lang="en-US" sz="4000" dirty="0" smtClean="0"/>
              <a:t> </a:t>
            </a:r>
          </a:p>
        </p:txBody>
      </p:sp>
      <p:sp>
        <p:nvSpPr>
          <p:cNvPr id="13315" name="Rectangle 3"/>
          <p:cNvSpPr>
            <a:spLocks noGrp="1" noChangeArrowheads="1"/>
          </p:cNvSpPr>
          <p:nvPr>
            <p:ph sz="quarter" idx="1"/>
          </p:nvPr>
        </p:nvSpPr>
        <p:spPr>
          <a:xfrm>
            <a:off x="381000" y="1219200"/>
            <a:ext cx="8305800" cy="5638800"/>
          </a:xfrm>
        </p:spPr>
        <p:txBody>
          <a:bodyPr>
            <a:normAutofit/>
          </a:bodyPr>
          <a:lstStyle/>
          <a:p>
            <a:pPr eaLnBrk="1" hangingPunct="1">
              <a:lnSpc>
                <a:spcPct val="80000"/>
              </a:lnSpc>
              <a:buFont typeface="Wingdings" pitchFamily="2" charset="2"/>
              <a:buNone/>
            </a:pPr>
            <a:endParaRPr lang="en-US" sz="1600" dirty="0" smtClean="0"/>
          </a:p>
          <a:p>
            <a:pPr eaLnBrk="1" hangingPunct="1">
              <a:lnSpc>
                <a:spcPct val="80000"/>
              </a:lnSpc>
              <a:buFont typeface="Wingdings" pitchFamily="2" charset="2"/>
              <a:buNone/>
            </a:pPr>
            <a:endParaRPr lang="en-US" sz="2400" b="1" dirty="0" smtClean="0"/>
          </a:p>
          <a:p>
            <a:pPr eaLnBrk="1" hangingPunct="1">
              <a:lnSpc>
                <a:spcPct val="80000"/>
              </a:lnSpc>
            </a:pPr>
            <a:r>
              <a:rPr lang="en-US" dirty="0" smtClean="0"/>
              <a:t>Data submission adheres to all applicable laws and VCU policies</a:t>
            </a:r>
          </a:p>
          <a:p>
            <a:pPr eaLnBrk="1" hangingPunct="1">
              <a:lnSpc>
                <a:spcPct val="80000"/>
              </a:lnSpc>
            </a:pPr>
            <a:endParaRPr lang="en-US" sz="2400" dirty="0"/>
          </a:p>
          <a:p>
            <a:pPr eaLnBrk="1" hangingPunct="1">
              <a:lnSpc>
                <a:spcPct val="80000"/>
              </a:lnSpc>
              <a:buNone/>
            </a:pPr>
            <a:r>
              <a:rPr lang="en-US" sz="2400" dirty="0" smtClean="0"/>
              <a:t>      </a:t>
            </a:r>
            <a:r>
              <a:rPr lang="en-US" sz="2800" dirty="0" smtClean="0">
                <a:latin typeface="Arial Narrow" pitchFamily="34" charset="0"/>
                <a:cs typeface="Arial" pitchFamily="34" charset="0"/>
              </a:rPr>
              <a:t>A general statement to be certified by the VPR.  Includes:</a:t>
            </a:r>
          </a:p>
          <a:p>
            <a:pPr eaLnBrk="1" hangingPunct="1">
              <a:lnSpc>
                <a:spcPct val="80000"/>
              </a:lnSpc>
              <a:buNone/>
            </a:pPr>
            <a:endParaRPr lang="en-US" sz="2800" dirty="0"/>
          </a:p>
          <a:p>
            <a:pPr marL="917575">
              <a:lnSpc>
                <a:spcPct val="80000"/>
              </a:lnSpc>
              <a:buFont typeface="Wingdings" pitchFamily="2" charset="2"/>
              <a:buChar char="v"/>
            </a:pPr>
            <a:r>
              <a:rPr lang="en-US" sz="2800" dirty="0" smtClean="0"/>
              <a:t>Applicable federal regulations include HHS human subjects </a:t>
            </a:r>
            <a:r>
              <a:rPr lang="en-US" sz="2800" dirty="0" err="1" smtClean="0"/>
              <a:t>regs</a:t>
            </a:r>
            <a:r>
              <a:rPr lang="en-US" sz="2800" dirty="0" smtClean="0"/>
              <a:t>, FDA human subjects </a:t>
            </a:r>
            <a:r>
              <a:rPr lang="en-US" sz="2800" dirty="0" err="1" smtClean="0"/>
              <a:t>regs</a:t>
            </a:r>
            <a:r>
              <a:rPr lang="en-US" sz="2800" dirty="0" smtClean="0"/>
              <a:t>, and HIPAA Privacy Rule</a:t>
            </a:r>
          </a:p>
          <a:p>
            <a:pPr marL="917575">
              <a:lnSpc>
                <a:spcPct val="80000"/>
              </a:lnSpc>
              <a:buFont typeface="Wingdings" pitchFamily="2" charset="2"/>
              <a:buChar char="v"/>
            </a:pPr>
            <a:r>
              <a:rPr lang="en-US" sz="2800" dirty="0" smtClean="0"/>
              <a:t>Any state law (Virginia defers to federal </a:t>
            </a:r>
            <a:r>
              <a:rPr lang="en-US" sz="2800" dirty="0" err="1" smtClean="0"/>
              <a:t>regs</a:t>
            </a:r>
            <a:r>
              <a:rPr lang="en-US" sz="2800" dirty="0" smtClean="0"/>
              <a:t>)</a:t>
            </a:r>
          </a:p>
          <a:p>
            <a:pPr marL="917575">
              <a:lnSpc>
                <a:spcPct val="80000"/>
              </a:lnSpc>
              <a:buFont typeface="Wingdings" pitchFamily="2" charset="2"/>
              <a:buChar char="v"/>
            </a:pPr>
            <a:r>
              <a:rPr lang="en-US" sz="2800" dirty="0" smtClean="0"/>
              <a:t>VCU policy – all human subjects research requires review and approval by the IRB</a:t>
            </a:r>
            <a:endParaRPr lang="en-US" sz="2400" dirty="0" smtClean="0"/>
          </a:p>
          <a:p>
            <a:pPr eaLnBrk="1" hangingPunct="1">
              <a:lnSpc>
                <a:spcPct val="80000"/>
              </a:lnSpc>
              <a:buFont typeface="Wingdings" pitchFamily="2" charset="2"/>
              <a:buNone/>
            </a:pPr>
            <a:endParaRPr lang="en-US" sz="2100" dirty="0" smtClean="0"/>
          </a:p>
          <a:p>
            <a:pPr algn="ct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endParaRPr lang="en-US"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z="4000" dirty="0" smtClean="0"/>
              <a:t>2</a:t>
            </a:r>
            <a:r>
              <a:rPr lang="en-US" sz="4000" baseline="30000" dirty="0" smtClean="0"/>
              <a:t>nd</a:t>
            </a:r>
            <a:r>
              <a:rPr lang="en-US" sz="4000" dirty="0" smtClean="0"/>
              <a:t> and 3</a:t>
            </a:r>
            <a:r>
              <a:rPr lang="en-US" sz="4000" baseline="30000" dirty="0" smtClean="0"/>
              <a:t>rd</a:t>
            </a:r>
            <a:r>
              <a:rPr lang="en-US" sz="4000" dirty="0" smtClean="0"/>
              <a:t> Certification of </a:t>
            </a:r>
            <a:r>
              <a:rPr lang="en-US" sz="4000" dirty="0" smtClean="0">
                <a:solidFill>
                  <a:schemeClr val="accent1"/>
                </a:solidFill>
              </a:rPr>
              <a:t>GWAS</a:t>
            </a:r>
            <a:r>
              <a:rPr lang="en-US" sz="4000" dirty="0" smtClean="0"/>
              <a:t> </a:t>
            </a:r>
          </a:p>
        </p:txBody>
      </p:sp>
      <p:sp>
        <p:nvSpPr>
          <p:cNvPr id="13315" name="Rectangle 3"/>
          <p:cNvSpPr>
            <a:spLocks noGrp="1" noChangeArrowheads="1"/>
          </p:cNvSpPr>
          <p:nvPr>
            <p:ph sz="quarter" idx="1"/>
          </p:nvPr>
        </p:nvSpPr>
        <p:spPr>
          <a:xfrm>
            <a:off x="381000" y="1219200"/>
            <a:ext cx="8305800" cy="5638800"/>
          </a:xfrm>
        </p:spPr>
        <p:txBody>
          <a:bodyPr>
            <a:normAutofit/>
          </a:bodyPr>
          <a:lstStyle/>
          <a:p>
            <a:pPr eaLnBrk="1" hangingPunct="1">
              <a:lnSpc>
                <a:spcPct val="80000"/>
              </a:lnSpc>
              <a:buFont typeface="Wingdings" pitchFamily="2" charset="2"/>
              <a:buNone/>
            </a:pPr>
            <a:endParaRPr lang="en-US" sz="1600" dirty="0" smtClean="0"/>
          </a:p>
          <a:p>
            <a:pPr>
              <a:lnSpc>
                <a:spcPct val="80000"/>
              </a:lnSpc>
            </a:pPr>
            <a:r>
              <a:rPr lang="en-US" sz="2400" dirty="0" smtClean="0">
                <a:solidFill>
                  <a:srgbClr val="FF0000"/>
                </a:solidFill>
              </a:rPr>
              <a:t>Data submission adheres to all applicable laws and VCU policies</a:t>
            </a:r>
          </a:p>
          <a:p>
            <a:pPr>
              <a:lnSpc>
                <a:spcPct val="80000"/>
              </a:lnSpc>
              <a:buNone/>
            </a:pPr>
            <a:endParaRPr lang="en-US" sz="1800" dirty="0" smtClean="0">
              <a:solidFill>
                <a:srgbClr val="FF0000"/>
              </a:solidFill>
            </a:endParaRPr>
          </a:p>
          <a:p>
            <a:pPr>
              <a:lnSpc>
                <a:spcPct val="80000"/>
              </a:lnSpc>
            </a:pPr>
            <a:r>
              <a:rPr lang="en-US" sz="2800" dirty="0" smtClean="0"/>
              <a:t>Appropriate research uses and uses that are excluded by ICF are delineated</a:t>
            </a:r>
          </a:p>
          <a:p>
            <a:pPr>
              <a:lnSpc>
                <a:spcPct val="80000"/>
              </a:lnSpc>
              <a:buNone/>
            </a:pPr>
            <a:r>
              <a:rPr lang="en-US" dirty="0"/>
              <a:t> </a:t>
            </a:r>
            <a:r>
              <a:rPr lang="en-US" dirty="0" smtClean="0"/>
              <a:t>     </a:t>
            </a:r>
            <a:r>
              <a:rPr lang="en-US" sz="2800" i="1" dirty="0" smtClean="0"/>
              <a:t>These are specifically listed in the certification letter   – certified based on IRB review</a:t>
            </a:r>
          </a:p>
          <a:p>
            <a:pPr>
              <a:lnSpc>
                <a:spcPct val="80000"/>
              </a:lnSpc>
              <a:buNone/>
            </a:pPr>
            <a:endParaRPr lang="en-US" i="1" dirty="0" smtClean="0"/>
          </a:p>
          <a:p>
            <a:pPr>
              <a:lnSpc>
                <a:spcPct val="80000"/>
              </a:lnSpc>
            </a:pPr>
            <a:r>
              <a:rPr lang="en-US" sz="2800" dirty="0" smtClean="0"/>
              <a:t>Identities of subjects will not be disclosed to GWAS repository</a:t>
            </a:r>
            <a:endParaRPr lang="en-US" sz="2400" dirty="0" smtClean="0"/>
          </a:p>
          <a:p>
            <a:pPr eaLnBrk="1" hangingPunct="1">
              <a:lnSpc>
                <a:spcPct val="80000"/>
              </a:lnSpc>
              <a:buFont typeface="Wingdings" pitchFamily="2" charset="2"/>
              <a:buNone/>
            </a:pPr>
            <a:r>
              <a:rPr lang="en-US" sz="2400" i="1" dirty="0" smtClean="0"/>
              <a:t>         </a:t>
            </a:r>
            <a:r>
              <a:rPr lang="en-US" sz="2800" i="1" dirty="0" smtClean="0"/>
              <a:t>Certified based on IRB review of de-identification  plan</a:t>
            </a:r>
            <a:endParaRPr lang="en-US" sz="2400" i="1" dirty="0" smtClean="0"/>
          </a:p>
          <a:p>
            <a:pPr eaLnBrk="1" hangingPunct="1">
              <a:lnSpc>
                <a:spcPct val="80000"/>
              </a:lnSpc>
              <a:buFont typeface="Wingdings" pitchFamily="2" charset="2"/>
              <a:buNone/>
            </a:pPr>
            <a:endParaRPr lang="en-US" sz="16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402</TotalTime>
  <Words>1451</Words>
  <Application>Microsoft Office PowerPoint</Application>
  <PresentationFormat>On-screen Show (4:3)</PresentationFormat>
  <Paragraphs>177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Origin</vt:lpstr>
      <vt:lpstr>Genome Wide Association Studies:   What does the IRB need to do?</vt:lpstr>
      <vt:lpstr>Genome-Wide Association Studies (GWAS)</vt:lpstr>
      <vt:lpstr>What is the NIH GWAS Policy?</vt:lpstr>
      <vt:lpstr>Genotype and phenotype data</vt:lpstr>
      <vt:lpstr>How the VCU IRB may encounter GWAS protocols</vt:lpstr>
      <vt:lpstr>Data Security, Access, and Use</vt:lpstr>
      <vt:lpstr>Genome-Wide Association Studies (GWAS) </vt:lpstr>
      <vt:lpstr>1st Certification of GWAS </vt:lpstr>
      <vt:lpstr>2nd and 3rd Certification of GWAS </vt:lpstr>
      <vt:lpstr>4th Certification of GWAS </vt:lpstr>
      <vt:lpstr>1st IRB Assurance</vt:lpstr>
      <vt:lpstr>If samples have not yet been collected</vt:lpstr>
      <vt:lpstr>If samples have already been collected</vt:lpstr>
      <vt:lpstr>2nd IRB Assurance</vt:lpstr>
      <vt:lpstr>HIPAA Identifiers</vt:lpstr>
      <vt:lpstr>3rd IRB Assurance  </vt:lpstr>
      <vt:lpstr>4th IRB Assurance</vt:lpstr>
      <vt:lpstr>Required review for GWAS Data Studies</vt:lpstr>
      <vt:lpstr>Bibliography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Monika Markowitz</dc:creator>
  <cp:lastModifiedBy>OECOUser</cp:lastModifiedBy>
  <cp:revision>41</cp:revision>
  <dcterms:created xsi:type="dcterms:W3CDTF">2010-09-29T15:35:58Z</dcterms:created>
  <dcterms:modified xsi:type="dcterms:W3CDTF">2010-10-14T10:55:42Z</dcterms:modified>
</cp:coreProperties>
</file>