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8"/>
  </p:handoutMasterIdLst>
  <p:sldIdLst>
    <p:sldId id="256" r:id="rId2"/>
    <p:sldId id="292" r:id="rId3"/>
    <p:sldId id="271" r:id="rId4"/>
    <p:sldId id="258" r:id="rId5"/>
    <p:sldId id="259" r:id="rId6"/>
    <p:sldId id="260" r:id="rId7"/>
    <p:sldId id="277" r:id="rId8"/>
    <p:sldId id="261" r:id="rId9"/>
    <p:sldId id="273" r:id="rId10"/>
    <p:sldId id="257" r:id="rId11"/>
    <p:sldId id="262" r:id="rId12"/>
    <p:sldId id="263" r:id="rId13"/>
    <p:sldId id="274" r:id="rId14"/>
    <p:sldId id="264" r:id="rId15"/>
    <p:sldId id="265" r:id="rId16"/>
    <p:sldId id="275" r:id="rId17"/>
    <p:sldId id="266" r:id="rId18"/>
    <p:sldId id="276" r:id="rId19"/>
    <p:sldId id="267" r:id="rId20"/>
    <p:sldId id="278" r:id="rId21"/>
    <p:sldId id="268" r:id="rId22"/>
    <p:sldId id="269" r:id="rId23"/>
    <p:sldId id="279" r:id="rId24"/>
    <p:sldId id="280" r:id="rId25"/>
    <p:sldId id="282" r:id="rId26"/>
    <p:sldId id="283" r:id="rId27"/>
    <p:sldId id="284" r:id="rId28"/>
    <p:sldId id="285" r:id="rId29"/>
    <p:sldId id="286" r:id="rId30"/>
    <p:sldId id="287" r:id="rId31"/>
    <p:sldId id="288" r:id="rId32"/>
    <p:sldId id="289" r:id="rId33"/>
    <p:sldId id="293" r:id="rId34"/>
    <p:sldId id="290" r:id="rId35"/>
    <p:sldId id="291" r:id="rId36"/>
    <p:sldId id="270" r:id="rId37"/>
  </p:sldIdLst>
  <p:sldSz cx="9144000" cy="6858000" type="screen4x3"/>
  <p:notesSz cx="9305925" cy="70199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4" d="100"/>
          <a:sy n="94" d="100"/>
        </p:scale>
        <p:origin x="-1536" y="-96"/>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87" tIns="46644" rIns="93287" bIns="46644"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5271204" y="0"/>
            <a:ext cx="4032568" cy="350996"/>
          </a:xfrm>
          <a:prstGeom prst="rect">
            <a:avLst/>
          </a:prstGeom>
        </p:spPr>
        <p:txBody>
          <a:bodyPr vert="horz" lIns="93287" tIns="46644" rIns="93287" bIns="46644" rtlCol="0"/>
          <a:lstStyle>
            <a:lvl1pPr algn="r" fontAlgn="auto">
              <a:spcBef>
                <a:spcPts val="0"/>
              </a:spcBef>
              <a:spcAft>
                <a:spcPts val="0"/>
              </a:spcAft>
              <a:defRPr sz="1200" smtClean="0">
                <a:latin typeface="+mn-lt"/>
              </a:defRPr>
            </a:lvl1pPr>
          </a:lstStyle>
          <a:p>
            <a:pPr>
              <a:defRPr/>
            </a:pPr>
            <a:fld id="{50052ACA-BD8F-4AE7-8EB8-C68182F6B378}" type="datetimeFigureOut">
              <a:rPr lang="en-US"/>
              <a:pPr>
                <a:defRPr/>
              </a:pPr>
              <a:t>10/1/2010</a:t>
            </a:fld>
            <a:endParaRPr lang="en-US"/>
          </a:p>
        </p:txBody>
      </p:sp>
      <p:sp>
        <p:nvSpPr>
          <p:cNvPr id="4" name="Footer Placeholder 3"/>
          <p:cNvSpPr>
            <a:spLocks noGrp="1"/>
          </p:cNvSpPr>
          <p:nvPr>
            <p:ph type="ftr" sz="quarter" idx="2"/>
          </p:nvPr>
        </p:nvSpPr>
        <p:spPr>
          <a:xfrm>
            <a:off x="0" y="6667711"/>
            <a:ext cx="4032568" cy="350996"/>
          </a:xfrm>
          <a:prstGeom prst="rect">
            <a:avLst/>
          </a:prstGeom>
        </p:spPr>
        <p:txBody>
          <a:bodyPr vert="horz" lIns="93287" tIns="46644" rIns="93287" bIns="46644"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5271204" y="6667711"/>
            <a:ext cx="4032568" cy="350996"/>
          </a:xfrm>
          <a:prstGeom prst="rect">
            <a:avLst/>
          </a:prstGeom>
        </p:spPr>
        <p:txBody>
          <a:bodyPr vert="horz" lIns="93287" tIns="46644" rIns="93287" bIns="46644" rtlCol="0" anchor="b"/>
          <a:lstStyle>
            <a:lvl1pPr algn="r" fontAlgn="auto">
              <a:spcBef>
                <a:spcPts val="0"/>
              </a:spcBef>
              <a:spcAft>
                <a:spcPts val="0"/>
              </a:spcAft>
              <a:defRPr sz="1200" smtClean="0">
                <a:latin typeface="+mn-lt"/>
              </a:defRPr>
            </a:lvl1pPr>
          </a:lstStyle>
          <a:p>
            <a:pPr>
              <a:defRPr/>
            </a:pPr>
            <a:fld id="{1A8D75FC-EF0C-4ACE-B119-58178EB98BB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F8E569C2-3699-4F9F-9367-152CDDFEDCAE}" type="datetimeFigureOut">
              <a:rPr lang="en-US"/>
              <a:pPr>
                <a:defRPr/>
              </a:pPr>
              <a:t>10/1/2010</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52F8B9EE-F0C5-4C5A-B3D6-F1BFC7F1EDD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F02983F-26F7-4E84-BF90-67DCAFACFD0F}" type="datetimeFigureOut">
              <a:rPr lang="en-US"/>
              <a:pPr>
                <a:defRPr/>
              </a:pPr>
              <a:t>10/1/2010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3DDCF99-1C18-4748-B0C0-86655683D08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810690C1-6637-4EEC-B761-9D3F81A18A85}" type="datetimeFigureOut">
              <a:rPr lang="en-US"/>
              <a:pPr>
                <a:defRPr/>
              </a:pPr>
              <a:t>10/1/2010</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F55B434C-9194-42AA-8E32-7F92B966588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FAC997F-CE6D-4CC1-938D-227EB04BD9FB}" type="datetimeFigureOut">
              <a:rPr lang="en-US"/>
              <a:pPr>
                <a:defRPr/>
              </a:pPr>
              <a:t>10/1/2010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66BD417-A443-4527-8229-DA043C83CE2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71D81B8F-BE99-4640-9308-9E4A443BA5B7}" type="datetimeFigureOut">
              <a:rPr lang="en-US"/>
              <a:pPr>
                <a:defRPr/>
              </a:pPr>
              <a:t>10/1/2010</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C3EB15A9-FFF9-4EF4-9A83-46B0093A08AD}"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FFB2EE39-6C87-4C98-ADF9-6F236E5BBD26}" type="datetimeFigureOut">
              <a:rPr lang="en-US"/>
              <a:pPr>
                <a:defRPr/>
              </a:pPr>
              <a:t>10/1/2010</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2CF05B25-CCFB-4F4B-A113-70F1451F59D2}"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509C2C0E-0667-4B06-83CC-23514359571E}" type="datetimeFigureOut">
              <a:rPr lang="en-US"/>
              <a:pPr>
                <a:defRPr/>
              </a:pPr>
              <a:t>10/1/2010</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DD90C631-74F9-4F8F-8C12-71FC36B17468}"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4A00ADC-D2F7-4704-8792-13920A6F5CA0}" type="datetimeFigureOut">
              <a:rPr lang="en-US"/>
              <a:pPr>
                <a:defRPr/>
              </a:pPr>
              <a:t>10/1/2010</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32D04181-E69F-4B2C-961A-6920FAF035E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66DA49B-DA5F-43C2-BF59-CB9B0DFD51F9}" type="datetimeFigureOut">
              <a:rPr lang="en-US"/>
              <a:pPr>
                <a:defRPr/>
              </a:pPr>
              <a:t>10/1/2010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66D9F161-7963-4659-B45D-CB82A3EF3D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F7DD480-0F21-4CAB-9618-2630B94A10A9}" type="datetimeFigureOut">
              <a:rPr lang="en-US"/>
              <a:pPr>
                <a:defRPr/>
              </a:pPr>
              <a:t>10/1/2010</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93D1E6E4-C36E-4FE8-8A80-9640302C5D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3AAF8180-8896-4497-818A-47DAD5ACA41C}" type="datetimeFigureOut">
              <a:rPr lang="en-US"/>
              <a:pPr>
                <a:defRPr/>
              </a:pPr>
              <a:t>10/1/2010</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E72BEA36-739F-41EE-89C7-2B00DB5D0AE6}"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9A59730B-7C67-4841-93D0-4E66BB196A66}" type="datetimeFigureOut">
              <a:rPr lang="en-US"/>
              <a:pPr>
                <a:defRPr/>
              </a:pPr>
              <a:t>10/1/2010</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1B842419-42FF-4EFA-AF04-4A02969C48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9" r:id="rId2"/>
    <p:sldLayoutId id="2147483684" r:id="rId3"/>
    <p:sldLayoutId id="2147483685" r:id="rId4"/>
    <p:sldLayoutId id="2147483686" r:id="rId5"/>
    <p:sldLayoutId id="2147483680" r:id="rId6"/>
    <p:sldLayoutId id="2147483687" r:id="rId7"/>
    <p:sldLayoutId id="2147483681" r:id="rId8"/>
    <p:sldLayoutId id="2147483688" r:id="rId9"/>
    <p:sldLayoutId id="2147483682" r:id="rId10"/>
    <p:sldLayoutId id="2147483689"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privacyruleandresearch.nih.gov/pr_08.asp" TargetMode="External"/><Relationship Id="rId2" Type="http://schemas.openxmlformats.org/officeDocument/2006/relationships/hyperlink" Target="http://privacyruleandresearch.nih.gov/default.as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00200"/>
            <a:ext cx="7696200" cy="1698625"/>
          </a:xfrm>
        </p:spPr>
        <p:txBody>
          <a:bodyPr>
            <a:normAutofit/>
          </a:bodyPr>
          <a:lstStyle/>
          <a:p>
            <a:pPr fontAlgn="auto">
              <a:spcAft>
                <a:spcPts val="0"/>
              </a:spcAft>
              <a:defRPr/>
            </a:pPr>
            <a:r>
              <a:rPr lang="en-US" dirty="0" smtClean="0"/>
              <a:t/>
            </a:r>
            <a:br>
              <a:rPr lang="en-US" dirty="0" smtClean="0"/>
            </a:br>
            <a:endParaRPr lang="en-US" dirty="0"/>
          </a:p>
        </p:txBody>
      </p:sp>
      <p:sp>
        <p:nvSpPr>
          <p:cNvPr id="3" name="Subtitle 2"/>
          <p:cNvSpPr>
            <a:spLocks noGrp="1"/>
          </p:cNvSpPr>
          <p:nvPr>
            <p:ph type="subTitle" idx="1"/>
          </p:nvPr>
        </p:nvSpPr>
        <p:spPr>
          <a:xfrm>
            <a:off x="4648200" y="3886200"/>
            <a:ext cx="4114800" cy="1676400"/>
          </a:xfrm>
        </p:spPr>
        <p:txBody>
          <a:bodyPr>
            <a:normAutofit fontScale="77500" lnSpcReduction="20000"/>
          </a:bodyPr>
          <a:lstStyle/>
          <a:p>
            <a:pPr fontAlgn="auto">
              <a:spcAft>
                <a:spcPts val="0"/>
              </a:spcAft>
              <a:buFont typeface="Wingdings"/>
              <a:buNone/>
              <a:defRPr/>
            </a:pPr>
            <a:r>
              <a:rPr lang="en-US" dirty="0" smtClean="0"/>
              <a:t>Michelle C. Stickler, </a:t>
            </a:r>
            <a:r>
              <a:rPr lang="en-US" dirty="0" err="1" smtClean="0"/>
              <a:t>DEd</a:t>
            </a:r>
            <a:endParaRPr lang="en-US" dirty="0" smtClean="0"/>
          </a:p>
          <a:p>
            <a:pPr fontAlgn="auto">
              <a:spcAft>
                <a:spcPts val="0"/>
              </a:spcAft>
              <a:buFont typeface="Wingdings"/>
              <a:buNone/>
              <a:defRPr/>
            </a:pPr>
            <a:r>
              <a:rPr lang="en-US" dirty="0" smtClean="0"/>
              <a:t>Director, Research Subjects Protections</a:t>
            </a:r>
          </a:p>
          <a:p>
            <a:pPr fontAlgn="auto">
              <a:spcAft>
                <a:spcPts val="0"/>
              </a:spcAft>
              <a:buFont typeface="Wingdings"/>
              <a:buNone/>
              <a:defRPr/>
            </a:pPr>
            <a:r>
              <a:rPr lang="en-US" dirty="0" smtClean="0"/>
              <a:t>mcstickler@vcu.edu</a:t>
            </a:r>
          </a:p>
          <a:p>
            <a:pPr fontAlgn="auto">
              <a:spcAft>
                <a:spcPts val="0"/>
              </a:spcAft>
              <a:buFont typeface="Wingdings"/>
              <a:buNone/>
              <a:defRPr/>
            </a:pPr>
            <a:r>
              <a:rPr lang="en-US" dirty="0" smtClean="0"/>
              <a:t>828-0131</a:t>
            </a:r>
            <a:endParaRPr lang="en-US" dirty="0"/>
          </a:p>
        </p:txBody>
      </p:sp>
      <p:sp>
        <p:nvSpPr>
          <p:cNvPr id="4" name="TextBox 3"/>
          <p:cNvSpPr txBox="1"/>
          <p:nvPr/>
        </p:nvSpPr>
        <p:spPr>
          <a:xfrm>
            <a:off x="381000" y="1981200"/>
            <a:ext cx="8305800" cy="1077218"/>
          </a:xfrm>
          <a:prstGeom prst="rect">
            <a:avLst/>
          </a:prstGeom>
          <a:noFill/>
        </p:spPr>
        <p:txBody>
          <a:bodyPr wrap="square" rtlCol="0">
            <a:spAutoFit/>
          </a:bodyPr>
          <a:lstStyle/>
          <a:p>
            <a:pPr algn="ctr"/>
            <a:r>
              <a:rPr lang="en-US" sz="3200" dirty="0" smtClean="0"/>
              <a:t>HIPAA for Research and the IRB: A New Partnership for Privacy Protections</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r>
              <a:rPr lang="en-US" dirty="0" smtClean="0"/>
              <a:t>Signed Authorization: Elements</a:t>
            </a:r>
          </a:p>
        </p:txBody>
      </p:sp>
      <p:sp>
        <p:nvSpPr>
          <p:cNvPr id="3" name="Content Placeholder 2"/>
          <p:cNvSpPr>
            <a:spLocks noGrp="1"/>
          </p:cNvSpPr>
          <p:nvPr>
            <p:ph sz="quarter" idx="1"/>
          </p:nvPr>
        </p:nvSpPr>
        <p:spPr>
          <a:xfrm>
            <a:off x="612775" y="1600200"/>
            <a:ext cx="8153400" cy="4876800"/>
          </a:xfrm>
        </p:spPr>
        <p:txBody>
          <a:bodyPr>
            <a:normAutofit fontScale="55000" lnSpcReduction="20000"/>
          </a:bodyPr>
          <a:lstStyle/>
          <a:p>
            <a:pPr marL="319405" indent="-274320" fontAlgn="auto">
              <a:spcAft>
                <a:spcPts val="0"/>
              </a:spcAft>
              <a:buFont typeface="Wingdings 2"/>
              <a:buChar char=""/>
              <a:defRPr/>
            </a:pPr>
            <a:r>
              <a:rPr lang="en-US" sz="3600" dirty="0" smtClean="0"/>
              <a:t>Description of PHI to be used or disclosed (identifying the information in a specific and meaningful manner).</a:t>
            </a:r>
          </a:p>
          <a:p>
            <a:pPr marL="319405" indent="-274320" fontAlgn="auto">
              <a:spcAft>
                <a:spcPts val="0"/>
              </a:spcAft>
              <a:buFont typeface="Wingdings 2"/>
              <a:buChar char=""/>
              <a:defRPr/>
            </a:pPr>
            <a:r>
              <a:rPr lang="en-US" sz="3600" dirty="0" smtClean="0"/>
              <a:t>The name(s) or other specific identification of person(s) or class of persons authorized to make the requested use or disclosure.</a:t>
            </a:r>
          </a:p>
          <a:p>
            <a:pPr marL="319405" indent="-274320" fontAlgn="auto">
              <a:spcAft>
                <a:spcPts val="0"/>
              </a:spcAft>
              <a:buFont typeface="Wingdings 2"/>
              <a:buChar char=""/>
              <a:defRPr/>
            </a:pPr>
            <a:r>
              <a:rPr lang="en-US" sz="3600" dirty="0" smtClean="0"/>
              <a:t>The name(s) or other specific identification of the person(s) or class of persons who may use the PHI or to whom the covered entity may make the requested disclosure.</a:t>
            </a:r>
          </a:p>
          <a:p>
            <a:pPr marL="319405" indent="-274320" fontAlgn="auto">
              <a:spcAft>
                <a:spcPts val="0"/>
              </a:spcAft>
              <a:buFont typeface="Wingdings 2"/>
              <a:buChar char=""/>
              <a:defRPr/>
            </a:pPr>
            <a:r>
              <a:rPr lang="en-US" sz="3600" dirty="0" smtClean="0"/>
              <a:t>Description of each purpose of the requested use or disclosure. </a:t>
            </a:r>
          </a:p>
          <a:p>
            <a:pPr marL="319405" indent="-274320" fontAlgn="auto">
              <a:spcAft>
                <a:spcPts val="0"/>
              </a:spcAft>
              <a:buFont typeface="Wingdings 2"/>
              <a:buChar char=""/>
              <a:defRPr/>
            </a:pPr>
            <a:r>
              <a:rPr lang="en-US" sz="3600" smtClean="0"/>
              <a:t>Authorization </a:t>
            </a:r>
            <a:r>
              <a:rPr lang="en-US" sz="3600" dirty="0" smtClean="0"/>
              <a:t>expiration date or event that relates to the purpose of the use or disclosure </a:t>
            </a:r>
          </a:p>
          <a:p>
            <a:pPr lvl="1" fontAlgn="auto">
              <a:spcAft>
                <a:spcPts val="0"/>
              </a:spcAft>
              <a:buFont typeface="Wingdings"/>
              <a:buChar char=""/>
              <a:defRPr/>
            </a:pPr>
            <a:r>
              <a:rPr lang="en-US" sz="3300" dirty="0" smtClean="0"/>
              <a:t>"end of the research study" or "none" may be used for research, including for the creation and maintenance of a research database or repository</a:t>
            </a:r>
          </a:p>
          <a:p>
            <a:pPr marL="319405" indent="-274320" fontAlgn="auto">
              <a:spcAft>
                <a:spcPts val="0"/>
              </a:spcAft>
              <a:buFont typeface="Wingdings 2"/>
              <a:buChar char=""/>
              <a:defRPr/>
            </a:pPr>
            <a:r>
              <a:rPr lang="en-US" sz="3600" dirty="0" smtClean="0"/>
              <a:t>Signature of the individual and date. </a:t>
            </a:r>
          </a:p>
          <a:p>
            <a:pPr lvl="1" fontAlgn="auto">
              <a:spcAft>
                <a:spcPts val="0"/>
              </a:spcAft>
              <a:buFont typeface="Wingdings"/>
              <a:buChar char=""/>
              <a:defRPr/>
            </a:pPr>
            <a:r>
              <a:rPr lang="en-US" sz="3300" dirty="0" smtClean="0"/>
              <a:t>If signed by an individual's personal representative, a description of the representative's authority to act for the individual should be included</a:t>
            </a:r>
          </a:p>
          <a:p>
            <a:pPr marL="640080" lvl="1" indent="-274320" fontAlgn="auto">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r>
              <a:rPr lang="en-US" dirty="0" smtClean="0"/>
              <a:t>Signed Authorization: Statements</a:t>
            </a:r>
          </a:p>
        </p:txBody>
      </p:sp>
      <p:sp>
        <p:nvSpPr>
          <p:cNvPr id="3" name="Content Placeholder 2"/>
          <p:cNvSpPr>
            <a:spLocks noGrp="1"/>
          </p:cNvSpPr>
          <p:nvPr>
            <p:ph sz="quarter" idx="1"/>
          </p:nvPr>
        </p:nvSpPr>
        <p:spPr>
          <a:xfrm>
            <a:off x="612775" y="1600200"/>
            <a:ext cx="8153400" cy="4495800"/>
          </a:xfrm>
        </p:spPr>
        <p:txBody>
          <a:bodyPr>
            <a:normAutofit fontScale="92500" lnSpcReduction="10000"/>
          </a:bodyPr>
          <a:lstStyle/>
          <a:p>
            <a:pPr marL="319405" indent="-274320" fontAlgn="auto">
              <a:spcAft>
                <a:spcPts val="0"/>
              </a:spcAft>
              <a:buFont typeface="Wingdings 2"/>
              <a:buChar char=""/>
              <a:defRPr/>
            </a:pPr>
            <a:r>
              <a:rPr lang="en-US" dirty="0" smtClean="0"/>
              <a:t>The individual's right to revoke his/her Authorization in writing, exceptions to the right to revoke and a description of how the individual may revoke Authorization.</a:t>
            </a:r>
          </a:p>
          <a:p>
            <a:pPr marL="319405" indent="-274320" fontAlgn="auto">
              <a:spcAft>
                <a:spcPts val="0"/>
              </a:spcAft>
              <a:buFont typeface="Wingdings 2"/>
              <a:buChar char=""/>
              <a:defRPr/>
            </a:pPr>
            <a:r>
              <a:rPr lang="en-US" dirty="0" smtClean="0"/>
              <a:t>Notice of the covered entity's ability or inability to condition treatment, payment, enrollment, or eligibility for benefits on the Authorization, including research-related treatment, and consequences of refusing to sign the Authorization.</a:t>
            </a:r>
          </a:p>
          <a:p>
            <a:pPr marL="319405" indent="-274320" fontAlgn="auto">
              <a:spcAft>
                <a:spcPts val="0"/>
              </a:spcAft>
              <a:buFont typeface="Wingdings 2"/>
              <a:buChar char=""/>
              <a:defRPr/>
            </a:pPr>
            <a:r>
              <a:rPr lang="en-US" dirty="0" smtClean="0"/>
              <a:t>The potential for the PHI to be re-disclosed by the recipient and no longer protected by the Privacy Rule. </a:t>
            </a:r>
          </a:p>
          <a:p>
            <a:pPr marL="320040" indent="-320040" fontAlgn="auto">
              <a:spcAft>
                <a:spcPts val="0"/>
              </a:spcAft>
              <a:buFont typeface="Wingdings"/>
              <a:buChar cha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r>
              <a:rPr lang="en-US" smtClean="0"/>
              <a:t>Signed Authorization Process</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smtClean="0"/>
              <a:t>Currently:  </a:t>
            </a:r>
          </a:p>
          <a:p>
            <a:pPr marL="880110" lvl="1" indent="-514350" fontAlgn="auto">
              <a:spcAft>
                <a:spcPts val="0"/>
              </a:spcAft>
              <a:buFont typeface="Wingdings 2"/>
              <a:buChar char=""/>
              <a:defRPr/>
            </a:pPr>
            <a:r>
              <a:rPr lang="en-US" dirty="0" smtClean="0"/>
              <a:t>Prepare separate informed consent &amp; authorization</a:t>
            </a:r>
          </a:p>
          <a:p>
            <a:pPr marL="1611630" lvl="3" indent="-514350" fontAlgn="auto">
              <a:spcAft>
                <a:spcPts val="0"/>
              </a:spcAft>
              <a:buClr>
                <a:schemeClr val="accent3"/>
              </a:buClr>
              <a:buFont typeface="Wingdings"/>
              <a:buChar char=""/>
              <a:defRPr/>
            </a:pPr>
            <a:r>
              <a:rPr lang="en-US" dirty="0" smtClean="0"/>
              <a:t>Some information duplicated</a:t>
            </a:r>
          </a:p>
          <a:p>
            <a:pPr marL="1611630" lvl="3" indent="-514350" fontAlgn="auto">
              <a:spcAft>
                <a:spcPts val="0"/>
              </a:spcAft>
              <a:buClr>
                <a:schemeClr val="accent3"/>
              </a:buClr>
              <a:buFont typeface="Wingdings"/>
              <a:buChar char=""/>
              <a:defRPr/>
            </a:pPr>
            <a:r>
              <a:rPr lang="en-US" dirty="0" smtClean="0"/>
              <a:t>More forms for participant to sign</a:t>
            </a:r>
          </a:p>
          <a:p>
            <a:pPr marL="347663" indent="-303213" fontAlgn="auto">
              <a:spcAft>
                <a:spcPts val="0"/>
              </a:spcAft>
              <a:buFont typeface="Wingdings"/>
              <a:buChar char=""/>
              <a:defRPr/>
            </a:pPr>
            <a:r>
              <a:rPr lang="en-US" dirty="0" smtClean="0"/>
              <a:t>Future:</a:t>
            </a:r>
          </a:p>
          <a:p>
            <a:pPr marL="880110" lvl="1" indent="-514350" fontAlgn="auto">
              <a:spcAft>
                <a:spcPts val="0"/>
              </a:spcAft>
              <a:buFont typeface="Wingdings 2"/>
              <a:buChar char=""/>
              <a:defRPr/>
            </a:pPr>
            <a:r>
              <a:rPr lang="en-US" dirty="0" smtClean="0"/>
              <a:t>Ability to merge informed consent &amp; authorization</a:t>
            </a:r>
          </a:p>
          <a:p>
            <a:pPr marL="1611630" lvl="3" indent="-514350" fontAlgn="auto">
              <a:spcAft>
                <a:spcPts val="0"/>
              </a:spcAft>
              <a:buClr>
                <a:schemeClr val="accent3"/>
              </a:buClr>
              <a:buFont typeface="Wingdings"/>
              <a:buChar char=""/>
              <a:defRPr/>
            </a:pPr>
            <a:r>
              <a:rPr lang="en-US" dirty="0" smtClean="0"/>
              <a:t>Remove duplication</a:t>
            </a:r>
          </a:p>
          <a:p>
            <a:pPr marL="1611630" lvl="3" indent="-514350" fontAlgn="auto">
              <a:spcAft>
                <a:spcPts val="0"/>
              </a:spcAft>
              <a:buClr>
                <a:schemeClr val="accent3"/>
              </a:buClr>
              <a:buFont typeface="Wingdings"/>
              <a:buChar char=""/>
              <a:defRPr/>
            </a:pPr>
            <a:r>
              <a:rPr lang="en-US" dirty="0" smtClean="0"/>
              <a:t>Single form to sign</a:t>
            </a:r>
          </a:p>
          <a:p>
            <a:pPr marL="1611630" lvl="3" indent="-514350" fontAlgn="auto">
              <a:spcAft>
                <a:spcPts val="0"/>
              </a:spcAft>
              <a:buClr>
                <a:schemeClr val="accent3"/>
              </a:buClr>
              <a:buFont typeface="Wingdings"/>
              <a:buChar char=""/>
              <a:defRPr/>
            </a:pPr>
            <a:r>
              <a:rPr lang="en-US" dirty="0" smtClean="0"/>
              <a:t>One stop shop for review</a:t>
            </a:r>
          </a:p>
          <a:p>
            <a:pPr marL="1611630" lvl="3" indent="-514350" fontAlgn="auto">
              <a:spcAft>
                <a:spcPts val="0"/>
              </a:spcAft>
              <a:buClr>
                <a:schemeClr val="accent3"/>
              </a:buClr>
              <a:buFont typeface="Wingdings"/>
              <a:buChar char=""/>
              <a:defRPr/>
            </a:pPr>
            <a:r>
              <a:rPr lang="en-US" dirty="0" smtClean="0"/>
              <a:t>Protection for PI with assurance that all required elements are included in the consent/authorization form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Waiver of Authorization or Elements</a:t>
            </a:r>
            <a:endParaRPr lang="en-US" sz="4000" dirty="0"/>
          </a:p>
        </p:txBody>
      </p:sp>
      <p:sp>
        <p:nvSpPr>
          <p:cNvPr id="3" name="Content Placeholder 2"/>
          <p:cNvSpPr>
            <a:spLocks noGrp="1"/>
          </p:cNvSpPr>
          <p:nvPr>
            <p:ph sz="quarter" idx="1"/>
          </p:nvPr>
        </p:nvSpPr>
        <p:spPr/>
        <p:txBody>
          <a:bodyPr/>
          <a:lstStyle/>
          <a:p>
            <a:r>
              <a:rPr lang="en-US" dirty="0" smtClean="0"/>
              <a:t>Purpose:  Access to PHI for research when it is not practicable to get signed authorization</a:t>
            </a:r>
          </a:p>
          <a:p>
            <a:r>
              <a:rPr lang="en-US" dirty="0" smtClean="0"/>
              <a:t>Similar to waiver of informed consent</a:t>
            </a:r>
          </a:p>
          <a:p>
            <a:r>
              <a:rPr lang="en-US" dirty="0" smtClean="0"/>
              <a:t>Requires approval by IRB/privacy board</a:t>
            </a:r>
          </a:p>
          <a:p>
            <a:r>
              <a:rPr lang="en-US" dirty="0" smtClean="0"/>
              <a:t>Justifications must be met to approve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dirty="0" smtClean="0"/>
              <a:t>Waiver of Authorization or Elements: Justifications</a:t>
            </a:r>
            <a:endParaRPr lang="en-US" dirty="0"/>
          </a:p>
        </p:txBody>
      </p:sp>
      <p:sp>
        <p:nvSpPr>
          <p:cNvPr id="3" name="Content Placeholder 2"/>
          <p:cNvSpPr>
            <a:spLocks noGrp="1"/>
          </p:cNvSpPr>
          <p:nvPr>
            <p:ph sz="quarter" idx="1"/>
          </p:nvPr>
        </p:nvSpPr>
        <p:spPr>
          <a:xfrm>
            <a:off x="612774" y="1600200"/>
            <a:ext cx="8302625" cy="4876800"/>
          </a:xfrm>
        </p:spPr>
        <p:txBody>
          <a:bodyPr>
            <a:normAutofit fontScale="77500" lnSpcReduction="20000"/>
          </a:bodyPr>
          <a:lstStyle/>
          <a:p>
            <a:pPr marL="403225" indent="-358775" fontAlgn="auto">
              <a:spcAft>
                <a:spcPts val="0"/>
              </a:spcAft>
              <a:buSzPct val="100000"/>
              <a:buFont typeface="+mj-lt"/>
              <a:buAutoNum type="arabicPeriod"/>
              <a:defRPr/>
            </a:pPr>
            <a:r>
              <a:rPr lang="en-US" dirty="0" smtClean="0"/>
              <a:t>The PHI use or disclosure involves no more than minimal risk to the privacy of individuals based on an adequate:</a:t>
            </a:r>
          </a:p>
          <a:p>
            <a:pPr marL="881063" lvl="1" indent="-477838" fontAlgn="auto">
              <a:spcAft>
                <a:spcPts val="0"/>
              </a:spcAft>
              <a:buSzPct val="100000"/>
              <a:buFont typeface="+mj-lt"/>
              <a:buAutoNum type="alphaLcPeriod"/>
              <a:defRPr/>
            </a:pPr>
            <a:r>
              <a:rPr lang="en-US" dirty="0" smtClean="0"/>
              <a:t>plan to protect PHI identifiers from improper use and disclosure;</a:t>
            </a:r>
          </a:p>
          <a:p>
            <a:pPr marL="881063" lvl="1" indent="-477838" fontAlgn="auto">
              <a:spcAft>
                <a:spcPts val="0"/>
              </a:spcAft>
              <a:buSzPct val="100000"/>
              <a:buFont typeface="+mj-lt"/>
              <a:buAutoNum type="alphaLcPeriod"/>
              <a:defRPr/>
            </a:pPr>
            <a:r>
              <a:rPr lang="en-US" dirty="0" smtClean="0"/>
              <a:t>plan to destroy those identifiers at the earliest opportunity, consistent with the research, absent a health or research justification for retaining the identifiers or if retention is otherwise required by law; and</a:t>
            </a:r>
          </a:p>
          <a:p>
            <a:pPr marL="881063" lvl="1" indent="-477838" fontAlgn="auto">
              <a:spcAft>
                <a:spcPts val="0"/>
              </a:spcAft>
              <a:buSzPct val="100000"/>
              <a:buFont typeface="+mj-lt"/>
              <a:buAutoNum type="alphaLcPeriod"/>
              <a:defRPr/>
            </a:pPr>
            <a:r>
              <a:rPr lang="en-US" dirty="0" smtClean="0"/>
              <a:t>written assurances that the PHI will not be reused or disclosed to any other person or entity except (a) as required by law, (b) for authorized oversight of the research study, or (c) for other research for which the use or disclosure of the PHI is permitted by the Privacy Rule</a:t>
            </a:r>
          </a:p>
          <a:p>
            <a:pPr marL="560388" indent="-477838" fontAlgn="auto">
              <a:spcAft>
                <a:spcPts val="0"/>
              </a:spcAft>
              <a:buSzPct val="100000"/>
              <a:buFont typeface="+mj-lt"/>
              <a:buAutoNum type="arabicPeriod"/>
              <a:defRPr/>
            </a:pPr>
            <a:endParaRPr lang="en-US" dirty="0" smtClean="0"/>
          </a:p>
          <a:p>
            <a:pPr marL="560388" indent="-477838" fontAlgn="auto">
              <a:spcAft>
                <a:spcPts val="0"/>
              </a:spcAft>
              <a:buSzPct val="100000"/>
              <a:buFont typeface="+mj-lt"/>
              <a:buAutoNum type="arabicPeriod"/>
              <a:defRPr/>
            </a:pPr>
            <a:r>
              <a:rPr lang="en-US" dirty="0" smtClean="0"/>
              <a:t>The research could not practicably be conducted without the requested waiver or alteration.</a:t>
            </a:r>
          </a:p>
          <a:p>
            <a:pPr marL="560388" indent="-477838" fontAlgn="auto">
              <a:spcAft>
                <a:spcPts val="0"/>
              </a:spcAft>
              <a:buSzPct val="100000"/>
              <a:buFont typeface="+mj-lt"/>
              <a:buAutoNum type="arabicPeriod"/>
              <a:defRPr/>
            </a:pPr>
            <a:endParaRPr lang="en-US" dirty="0" smtClean="0"/>
          </a:p>
          <a:p>
            <a:pPr marL="560388" indent="-477838" fontAlgn="auto">
              <a:spcAft>
                <a:spcPts val="0"/>
              </a:spcAft>
              <a:buSzPct val="100000"/>
              <a:buFont typeface="+mj-lt"/>
              <a:buAutoNum type="arabicPeriod"/>
              <a:defRPr/>
            </a:pPr>
            <a:r>
              <a:rPr lang="en-US" dirty="0" smtClean="0"/>
              <a:t>The research could not practicably be conducted without access to and use of the PHI.</a:t>
            </a:r>
          </a:p>
          <a:p>
            <a:pPr marL="320040" indent="-320040" fontAlgn="auto">
              <a:spcAft>
                <a:spcPts val="0"/>
              </a:spcAft>
              <a:buFont typeface="Wingdings"/>
              <a:buChar cha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dirty="0" smtClean="0"/>
              <a:t>Waiver of Authorization or Elements</a:t>
            </a:r>
            <a:endParaRPr lang="en-US" dirty="0"/>
          </a:p>
        </p:txBody>
      </p:sp>
      <p:sp>
        <p:nvSpPr>
          <p:cNvPr id="20483" name="Content Placeholder 2"/>
          <p:cNvSpPr>
            <a:spLocks noGrp="1"/>
          </p:cNvSpPr>
          <p:nvPr>
            <p:ph sz="quarter" idx="1"/>
          </p:nvPr>
        </p:nvSpPr>
        <p:spPr>
          <a:xfrm>
            <a:off x="612775" y="1600200"/>
            <a:ext cx="8153400" cy="4648200"/>
          </a:xfrm>
        </p:spPr>
        <p:txBody>
          <a:bodyPr/>
          <a:lstStyle/>
          <a:p>
            <a:r>
              <a:rPr lang="en-US" dirty="0" smtClean="0"/>
              <a:t>Currently:</a:t>
            </a:r>
          </a:p>
          <a:p>
            <a:pPr lvl="1"/>
            <a:r>
              <a:rPr lang="en-US" dirty="0" smtClean="0"/>
              <a:t>Submit waiver of consent request to IRB</a:t>
            </a:r>
          </a:p>
          <a:p>
            <a:pPr lvl="1"/>
            <a:r>
              <a:rPr lang="en-US" dirty="0" smtClean="0"/>
              <a:t>Submit waiver of authorization request to Office of Compliance</a:t>
            </a:r>
          </a:p>
          <a:p>
            <a:r>
              <a:rPr lang="en-US" dirty="0" smtClean="0"/>
              <a:t>Future:</a:t>
            </a:r>
          </a:p>
          <a:p>
            <a:pPr lvl="1"/>
            <a:r>
              <a:rPr lang="en-US" dirty="0" smtClean="0"/>
              <a:t>Submit both requests to IRB</a:t>
            </a:r>
          </a:p>
          <a:p>
            <a:pPr lvl="1"/>
            <a:r>
              <a:rPr lang="en-US" dirty="0" smtClean="0"/>
              <a:t>Reduces duplication of effort</a:t>
            </a:r>
          </a:p>
          <a:p>
            <a:r>
              <a:rPr lang="en-US" dirty="0" smtClean="0"/>
              <a:t>Key Point:  waiver of consent &amp; authorization go hand in hand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Preparatory to Research</a:t>
            </a:r>
            <a:endParaRPr lang="en-US" dirty="0"/>
          </a:p>
        </p:txBody>
      </p:sp>
      <p:sp>
        <p:nvSpPr>
          <p:cNvPr id="3" name="Content Placeholder 2"/>
          <p:cNvSpPr>
            <a:spLocks noGrp="1"/>
          </p:cNvSpPr>
          <p:nvPr>
            <p:ph sz="quarter" idx="1"/>
          </p:nvPr>
        </p:nvSpPr>
        <p:spPr/>
        <p:txBody>
          <a:bodyPr/>
          <a:lstStyle/>
          <a:p>
            <a:r>
              <a:rPr lang="en-US" dirty="0" smtClean="0"/>
              <a:t>Purpose:  Access PHI to</a:t>
            </a:r>
          </a:p>
          <a:p>
            <a:pPr lvl="1"/>
            <a:r>
              <a:rPr lang="en-US" dirty="0" smtClean="0"/>
              <a:t>Determine study feasibility </a:t>
            </a:r>
          </a:p>
          <a:p>
            <a:pPr lvl="1"/>
            <a:r>
              <a:rPr lang="en-US" dirty="0" smtClean="0"/>
              <a:t>Identify potential research participants for recruitment</a:t>
            </a:r>
          </a:p>
          <a:p>
            <a:pPr lvl="2"/>
            <a:r>
              <a:rPr lang="en-US" dirty="0" smtClean="0"/>
              <a:t>Caveat:  Review Preparatory to Research may only be used for recruitment if the researcher is a member of the covered entity’s workforce.  If not a member, must apply for waiver of authorization.</a:t>
            </a:r>
          </a:p>
          <a:p>
            <a:r>
              <a:rPr lang="en-US" dirty="0" smtClean="0"/>
              <a:t>PHI may not be removed from the covered entity</a:t>
            </a:r>
          </a:p>
          <a:p>
            <a:r>
              <a:rPr lang="en-US" dirty="0" smtClean="0"/>
              <a:t>Recruitment must still be carried out by IRB approved procedures (See Decision Tree 3)</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lstStyle/>
          <a:p>
            <a:r>
              <a:rPr lang="en-US" smtClean="0"/>
              <a:t>Review Preparatory to Research</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smtClean="0"/>
              <a:t>Must attest to the following:</a:t>
            </a:r>
          </a:p>
          <a:p>
            <a:pPr marL="640080" lvl="1" indent="-274320" fontAlgn="auto">
              <a:spcAft>
                <a:spcPts val="0"/>
              </a:spcAft>
              <a:buFont typeface="Wingdings 2"/>
              <a:buChar char=""/>
              <a:defRPr/>
            </a:pPr>
            <a:r>
              <a:rPr lang="en-US" dirty="0" smtClean="0"/>
              <a:t>The use or disclosure is requested solely to review PHI as necessary to prepare a research protocol or for similar purposes preparatory to research; </a:t>
            </a:r>
          </a:p>
          <a:p>
            <a:pPr marL="640080" lvl="1" indent="-274320" fontAlgn="auto">
              <a:spcAft>
                <a:spcPts val="0"/>
              </a:spcAft>
              <a:buFont typeface="Wingdings 2"/>
              <a:buChar char=""/>
              <a:defRPr/>
            </a:pPr>
            <a:r>
              <a:rPr lang="en-US" dirty="0" smtClean="0"/>
              <a:t>the PHI will not be removed from the covered entity in the course of review; and </a:t>
            </a:r>
          </a:p>
          <a:p>
            <a:pPr marL="640080" lvl="1" indent="-274320" fontAlgn="auto">
              <a:spcAft>
                <a:spcPts val="0"/>
              </a:spcAft>
              <a:buFont typeface="Wingdings 2"/>
              <a:buChar char=""/>
              <a:defRPr/>
            </a:pPr>
            <a:r>
              <a:rPr lang="en-US" dirty="0" smtClean="0"/>
              <a:t>the PHI for which use or access is requested is necessary for the research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fontAlgn="auto">
              <a:spcAft>
                <a:spcPts val="0"/>
              </a:spcAft>
              <a:defRPr/>
            </a:pPr>
            <a:r>
              <a:rPr lang="en-US" dirty="0" smtClean="0"/>
              <a:t>Review Preparatory to Research</a:t>
            </a:r>
            <a:endParaRPr lang="en-US" dirty="0"/>
          </a:p>
        </p:txBody>
      </p:sp>
      <p:sp>
        <p:nvSpPr>
          <p:cNvPr id="20483" name="Content Placeholder 2"/>
          <p:cNvSpPr>
            <a:spLocks noGrp="1"/>
          </p:cNvSpPr>
          <p:nvPr>
            <p:ph sz="quarter" idx="1"/>
          </p:nvPr>
        </p:nvSpPr>
        <p:spPr>
          <a:xfrm>
            <a:off x="612775" y="1600200"/>
            <a:ext cx="8153400" cy="4648200"/>
          </a:xfrm>
        </p:spPr>
        <p:txBody>
          <a:bodyPr/>
          <a:lstStyle/>
          <a:p>
            <a:r>
              <a:rPr lang="en-US" dirty="0" smtClean="0"/>
              <a:t>Currently:</a:t>
            </a:r>
          </a:p>
          <a:p>
            <a:pPr lvl="1"/>
            <a:r>
              <a:rPr lang="en-US" dirty="0" smtClean="0"/>
              <a:t>Submit form to Office of Compliance</a:t>
            </a:r>
          </a:p>
          <a:p>
            <a:r>
              <a:rPr lang="en-US" dirty="0" smtClean="0"/>
              <a:t>Future:</a:t>
            </a:r>
          </a:p>
          <a:p>
            <a:pPr lvl="1"/>
            <a:r>
              <a:rPr lang="en-US" dirty="0" smtClean="0"/>
              <a:t>Submit form to ORSP</a:t>
            </a:r>
          </a:p>
          <a:p>
            <a:pPr lvl="1"/>
            <a:r>
              <a:rPr lang="en-US" dirty="0" smtClean="0"/>
              <a:t>Receive acknowledgement and go ahead</a:t>
            </a:r>
          </a:p>
          <a:p>
            <a:pPr lvl="1"/>
            <a:r>
              <a:rPr lang="en-US" dirty="0" smtClean="0"/>
              <a:t>Missing link:  who should be made aware of the approval prior to granting access to information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r>
              <a:rPr lang="en-US" smtClean="0"/>
              <a:t>De-identified Data</a:t>
            </a:r>
          </a:p>
        </p:txBody>
      </p:sp>
      <p:sp>
        <p:nvSpPr>
          <p:cNvPr id="22531" name="Content Placeholder 2"/>
          <p:cNvSpPr>
            <a:spLocks noGrp="1"/>
          </p:cNvSpPr>
          <p:nvPr>
            <p:ph sz="quarter" idx="1"/>
          </p:nvPr>
        </p:nvSpPr>
        <p:spPr>
          <a:xfrm>
            <a:off x="612775" y="1600200"/>
            <a:ext cx="8153400" cy="4495800"/>
          </a:xfrm>
        </p:spPr>
        <p:txBody>
          <a:bodyPr/>
          <a:lstStyle/>
          <a:p>
            <a:r>
              <a:rPr lang="en-US" dirty="0" smtClean="0"/>
              <a:t>Any health information that is recorded with none of the 18 identifiers is considered de-identified</a:t>
            </a:r>
          </a:p>
          <a:p>
            <a:r>
              <a:rPr lang="en-US" dirty="0" smtClean="0"/>
              <a:t>De-identified data is not subject to HIPAA regulations, but IS subject to IRB review</a:t>
            </a:r>
          </a:p>
          <a:p>
            <a:r>
              <a:rPr lang="en-US" dirty="0" smtClean="0"/>
              <a:t>Currently:  Submit IRB application only to ORSP</a:t>
            </a:r>
          </a:p>
          <a:p>
            <a:r>
              <a:rPr lang="en-US" dirty="0" smtClean="0"/>
              <a:t>Future:  Submit de-identified data form with IRB application attesting that health information has no identifiers associated with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&amp; Future HIPAA Oversight</a:t>
            </a:r>
            <a:endParaRPr lang="en-US" dirty="0"/>
          </a:p>
        </p:txBody>
      </p:sp>
      <p:sp>
        <p:nvSpPr>
          <p:cNvPr id="3" name="Content Placeholder 2"/>
          <p:cNvSpPr>
            <a:spLocks noGrp="1"/>
          </p:cNvSpPr>
          <p:nvPr>
            <p:ph sz="quarter" idx="1"/>
          </p:nvPr>
        </p:nvSpPr>
        <p:spPr/>
        <p:txBody>
          <a:bodyPr/>
          <a:lstStyle/>
          <a:p>
            <a:r>
              <a:rPr lang="en-US" dirty="0" smtClean="0"/>
              <a:t>Current:</a:t>
            </a:r>
          </a:p>
          <a:p>
            <a:pPr lvl="1"/>
            <a:r>
              <a:rPr lang="en-US" dirty="0" smtClean="0"/>
              <a:t>All HIPAA oversight provided by Office of Compliance</a:t>
            </a:r>
          </a:p>
          <a:p>
            <a:pPr lvl="1"/>
            <a:r>
              <a:rPr lang="en-US" dirty="0" smtClean="0"/>
              <a:t>Privacy Officer is Cindy Earnhardt</a:t>
            </a:r>
          </a:p>
          <a:p>
            <a:r>
              <a:rPr lang="en-US" dirty="0" smtClean="0"/>
              <a:t>Future:</a:t>
            </a:r>
          </a:p>
          <a:p>
            <a:pPr lvl="1"/>
            <a:r>
              <a:rPr lang="en-US" dirty="0" smtClean="0"/>
              <a:t>Health care HIPAA oversight stays with Office of Compliance</a:t>
            </a:r>
          </a:p>
          <a:p>
            <a:pPr lvl="1"/>
            <a:r>
              <a:rPr lang="en-US" dirty="0" smtClean="0"/>
              <a:t>Research HIPAA oversight moves to the ORSP and IRBs</a:t>
            </a:r>
          </a:p>
          <a:p>
            <a:pPr lvl="1"/>
            <a:r>
              <a:rPr lang="en-US" dirty="0" smtClean="0"/>
              <a:t>Change will occur January 1, 2011</a:t>
            </a:r>
          </a:p>
          <a:p>
            <a:pPr lvl="1"/>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Limited Data Set</a:t>
            </a:r>
            <a:endParaRPr lang="en-US" dirty="0"/>
          </a:p>
        </p:txBody>
      </p:sp>
      <p:sp>
        <p:nvSpPr>
          <p:cNvPr id="3" name="Content Placeholder 2"/>
          <p:cNvSpPr>
            <a:spLocks noGrp="1"/>
          </p:cNvSpPr>
          <p:nvPr>
            <p:ph sz="quarter" idx="1"/>
          </p:nvPr>
        </p:nvSpPr>
        <p:spPr/>
        <p:txBody>
          <a:bodyPr/>
          <a:lstStyle/>
          <a:p>
            <a:r>
              <a:rPr lang="en-US" sz="2800" dirty="0" smtClean="0"/>
              <a:t>Purpose:  allow use or disclosure of PHI without signed authorization or waiver</a:t>
            </a:r>
          </a:p>
          <a:p>
            <a:r>
              <a:rPr lang="en-US" sz="2800" dirty="0" smtClean="0"/>
              <a:t>Excludes all identifiers EXCEPT:</a:t>
            </a:r>
          </a:p>
          <a:p>
            <a:pPr lvl="1"/>
            <a:r>
              <a:rPr lang="en-US" sz="2400" dirty="0" smtClean="0"/>
              <a:t>Geographic information above street address (e.g., city, state, zip)</a:t>
            </a:r>
          </a:p>
          <a:p>
            <a:pPr lvl="1"/>
            <a:r>
              <a:rPr lang="en-US" sz="2400" dirty="0" smtClean="0"/>
              <a:t>Dates</a:t>
            </a:r>
          </a:p>
          <a:p>
            <a:pPr lvl="1"/>
            <a:r>
              <a:rPr lang="en-US" sz="2400" dirty="0" smtClean="0"/>
              <a:t>Numbers that are not listed as direct identifier (e.g., age is allowed)</a:t>
            </a:r>
          </a:p>
          <a:p>
            <a:r>
              <a:rPr lang="en-US" sz="2800" dirty="0" smtClean="0"/>
              <a:t>PI must enter into a data use agreement with the covered entity to access the LDS, including VCUMC employees!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r>
              <a:rPr lang="en-US" smtClean="0"/>
              <a:t>Limited Data Set</a:t>
            </a:r>
          </a:p>
        </p:txBody>
      </p:sp>
      <p:sp>
        <p:nvSpPr>
          <p:cNvPr id="23555" name="Content Placeholder 2"/>
          <p:cNvSpPr>
            <a:spLocks noGrp="1"/>
          </p:cNvSpPr>
          <p:nvPr>
            <p:ph sz="quarter" idx="1"/>
          </p:nvPr>
        </p:nvSpPr>
        <p:spPr>
          <a:xfrm>
            <a:off x="612775" y="1600200"/>
            <a:ext cx="8153400" cy="4495800"/>
          </a:xfrm>
        </p:spPr>
        <p:txBody>
          <a:bodyPr/>
          <a:lstStyle/>
          <a:p>
            <a:r>
              <a:rPr lang="en-US" dirty="0" smtClean="0"/>
              <a:t>Currently:  Submit combined limited data set form and data use agreement to Office of Compliance</a:t>
            </a:r>
          </a:p>
          <a:p>
            <a:r>
              <a:rPr lang="en-US" dirty="0" smtClean="0"/>
              <a:t>Future:  </a:t>
            </a:r>
          </a:p>
          <a:p>
            <a:pPr marL="881063" lvl="1" indent="-514350">
              <a:buFont typeface="+mj-lt"/>
              <a:buAutoNum type="arabicPeriod"/>
            </a:pPr>
            <a:r>
              <a:rPr lang="en-US" dirty="0" smtClean="0"/>
              <a:t>Submit limited data set verification form to ORSP with IRB application</a:t>
            </a:r>
          </a:p>
          <a:p>
            <a:pPr marL="881063" lvl="1" indent="-514350">
              <a:buFont typeface="+mj-lt"/>
              <a:buAutoNum type="arabicPeriod"/>
            </a:pPr>
            <a:r>
              <a:rPr lang="en-US" dirty="0" smtClean="0"/>
              <a:t>Submit signed data use agreement to ORSP with IRB application for signature and return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r>
              <a:rPr lang="en-US" smtClean="0"/>
              <a:t>Research on Decedents’ PHI</a:t>
            </a:r>
          </a:p>
        </p:txBody>
      </p:sp>
      <p:sp>
        <p:nvSpPr>
          <p:cNvPr id="24579" name="Content Placeholder 2"/>
          <p:cNvSpPr>
            <a:spLocks noGrp="1"/>
          </p:cNvSpPr>
          <p:nvPr>
            <p:ph sz="quarter" idx="1"/>
          </p:nvPr>
        </p:nvSpPr>
        <p:spPr>
          <a:xfrm>
            <a:off x="612775" y="1600200"/>
            <a:ext cx="8153400" cy="4495800"/>
          </a:xfrm>
        </p:spPr>
        <p:txBody>
          <a:bodyPr/>
          <a:lstStyle/>
          <a:p>
            <a:r>
              <a:rPr lang="en-US" dirty="0" smtClean="0"/>
              <a:t>Unlike Common Rule, HIPAA regulations cover PHI of deceased individuals</a:t>
            </a:r>
          </a:p>
          <a:p>
            <a:r>
              <a:rPr lang="en-US" dirty="0" smtClean="0"/>
              <a:t>Purpose:  allow for use or disclosure of PHI of decedents and assure no PHI of living relatives will be used</a:t>
            </a:r>
          </a:p>
          <a:p>
            <a:r>
              <a:rPr lang="en-US" dirty="0" smtClean="0"/>
              <a:t>PI must attest to:</a:t>
            </a:r>
          </a:p>
          <a:p>
            <a:pPr lvl="1"/>
            <a:r>
              <a:rPr lang="en-US" dirty="0" smtClean="0"/>
              <a:t>The use or disclosure is sought solely for research on decedents</a:t>
            </a:r>
          </a:p>
          <a:p>
            <a:pPr lvl="1"/>
            <a:r>
              <a:rPr lang="en-US" dirty="0" smtClean="0"/>
              <a:t>The PHI is necessary for the conduct of the research</a:t>
            </a:r>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on Decedents’ PHI</a:t>
            </a:r>
            <a:endParaRPr lang="en-US" dirty="0"/>
          </a:p>
        </p:txBody>
      </p:sp>
      <p:sp>
        <p:nvSpPr>
          <p:cNvPr id="3" name="Content Placeholder 2"/>
          <p:cNvSpPr>
            <a:spLocks noGrp="1"/>
          </p:cNvSpPr>
          <p:nvPr>
            <p:ph sz="quarter" idx="1"/>
          </p:nvPr>
        </p:nvSpPr>
        <p:spPr/>
        <p:txBody>
          <a:bodyPr/>
          <a:lstStyle/>
          <a:p>
            <a:r>
              <a:rPr lang="en-US" dirty="0" smtClean="0"/>
              <a:t>Currently:  no requirement</a:t>
            </a:r>
          </a:p>
          <a:p>
            <a:r>
              <a:rPr lang="en-US" dirty="0" smtClean="0"/>
              <a:t>Future:  Submit attestation form to ORSP for administrative acknowledgement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HIPAA and Recruitment</a:t>
            </a:r>
            <a:endParaRPr lang="en-US" dirty="0"/>
          </a:p>
        </p:txBody>
      </p:sp>
      <p:sp>
        <p:nvSpPr>
          <p:cNvPr id="3" name="Content Placeholder 2"/>
          <p:cNvSpPr>
            <a:spLocks noGrp="1"/>
          </p:cNvSpPr>
          <p:nvPr>
            <p:ph sz="quarter" idx="1"/>
          </p:nvPr>
        </p:nvSpPr>
        <p:spPr/>
        <p:txBody>
          <a:bodyPr/>
          <a:lstStyle/>
          <a:p>
            <a:r>
              <a:rPr lang="en-US" dirty="0" smtClean="0"/>
              <a:t>Want to search electronic medical records to identify possible research participants</a:t>
            </a:r>
          </a:p>
          <a:p>
            <a:pPr lvl="1"/>
            <a:r>
              <a:rPr lang="en-US" dirty="0" smtClean="0"/>
              <a:t>Submit HIPAA Review Preparatory to Research which allows for collecting names and contact information</a:t>
            </a:r>
          </a:p>
          <a:p>
            <a:pPr lvl="1"/>
            <a:r>
              <a:rPr lang="en-US" dirty="0" smtClean="0"/>
              <a:t>Cannot contact individuals without IRB approved research plan</a:t>
            </a:r>
          </a:p>
          <a:p>
            <a:pPr lvl="1"/>
            <a:r>
              <a:rPr lang="en-US" dirty="0" smtClean="0"/>
              <a:t>Prior to collecting or using participant PHI for the research study (e.g., during enrollment), participant must sign HIPAA authorization</a:t>
            </a:r>
          </a:p>
          <a:p>
            <a:pPr lvl="1"/>
            <a:r>
              <a:rPr lang="en-US" dirty="0" smtClean="0"/>
              <a:t>See Decision Tree 3</a:t>
            </a:r>
          </a:p>
          <a:p>
            <a:pPr lvl="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HIPAA and the IRB	</a:t>
            </a:r>
            <a:endParaRPr lang="en-US" dirty="0"/>
          </a:p>
        </p:txBody>
      </p:sp>
      <p:sp>
        <p:nvSpPr>
          <p:cNvPr id="3" name="Content Placeholder 2"/>
          <p:cNvSpPr>
            <a:spLocks noGrp="1"/>
          </p:cNvSpPr>
          <p:nvPr>
            <p:ph sz="quarter" idx="1"/>
          </p:nvPr>
        </p:nvSpPr>
        <p:spPr/>
        <p:txBody>
          <a:bodyPr/>
          <a:lstStyle/>
          <a:p>
            <a:r>
              <a:rPr lang="en-US" dirty="0" smtClean="0"/>
              <a:t>Study of autopsy specimens and related chart review with identifiers recorded</a:t>
            </a:r>
          </a:p>
          <a:p>
            <a:pPr lvl="1"/>
            <a:r>
              <a:rPr lang="en-US" dirty="0" smtClean="0"/>
              <a:t>HIPAA:  Research on Decedents notice</a:t>
            </a:r>
          </a:p>
          <a:p>
            <a:pPr lvl="1"/>
            <a:r>
              <a:rPr lang="en-US" dirty="0" smtClean="0"/>
              <a:t>IRB:  None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HIPAA and the IRB	</a:t>
            </a:r>
            <a:endParaRPr lang="en-US" dirty="0"/>
          </a:p>
        </p:txBody>
      </p:sp>
      <p:sp>
        <p:nvSpPr>
          <p:cNvPr id="3" name="Content Placeholder 2"/>
          <p:cNvSpPr>
            <a:spLocks noGrp="1"/>
          </p:cNvSpPr>
          <p:nvPr>
            <p:ph sz="quarter" idx="1"/>
          </p:nvPr>
        </p:nvSpPr>
        <p:spPr/>
        <p:txBody>
          <a:bodyPr/>
          <a:lstStyle/>
          <a:p>
            <a:r>
              <a:rPr lang="en-US" dirty="0" smtClean="0"/>
              <a:t>Retrospective chart review without recording any identifiers</a:t>
            </a:r>
          </a:p>
          <a:p>
            <a:pPr lvl="1"/>
            <a:r>
              <a:rPr lang="en-US" dirty="0" smtClean="0"/>
              <a:t>HIPAA:  De-identified data form</a:t>
            </a:r>
          </a:p>
          <a:p>
            <a:pPr lvl="1"/>
            <a:r>
              <a:rPr lang="en-US" dirty="0" smtClean="0"/>
              <a:t>IRB:  Exempt application</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HIPAA and the IRB	</a:t>
            </a:r>
            <a:endParaRPr lang="en-US" dirty="0"/>
          </a:p>
        </p:txBody>
      </p:sp>
      <p:sp>
        <p:nvSpPr>
          <p:cNvPr id="3" name="Content Placeholder 2"/>
          <p:cNvSpPr>
            <a:spLocks noGrp="1"/>
          </p:cNvSpPr>
          <p:nvPr>
            <p:ph sz="quarter" idx="1"/>
          </p:nvPr>
        </p:nvSpPr>
        <p:spPr/>
        <p:txBody>
          <a:bodyPr/>
          <a:lstStyle/>
          <a:p>
            <a:r>
              <a:rPr lang="en-US" dirty="0" smtClean="0"/>
              <a:t>Retrospective chart review with dates and zip codes recorded</a:t>
            </a:r>
          </a:p>
          <a:p>
            <a:pPr lvl="1"/>
            <a:r>
              <a:rPr lang="en-US" dirty="0" smtClean="0"/>
              <a:t>HIPAA:  Limited data set form and data use agreement</a:t>
            </a:r>
          </a:p>
          <a:p>
            <a:pPr lvl="1"/>
            <a:r>
              <a:rPr lang="en-US" dirty="0" smtClean="0"/>
              <a:t>IRB:  Exempt or expedited application depending on ability to identify individuals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HIPAA and the IRB	</a:t>
            </a:r>
            <a:endParaRPr lang="en-US" dirty="0"/>
          </a:p>
        </p:txBody>
      </p:sp>
      <p:sp>
        <p:nvSpPr>
          <p:cNvPr id="3" name="Content Placeholder 2"/>
          <p:cNvSpPr>
            <a:spLocks noGrp="1"/>
          </p:cNvSpPr>
          <p:nvPr>
            <p:ph sz="quarter" idx="1"/>
          </p:nvPr>
        </p:nvSpPr>
        <p:spPr/>
        <p:txBody>
          <a:bodyPr/>
          <a:lstStyle/>
          <a:p>
            <a:r>
              <a:rPr lang="en-US" dirty="0" smtClean="0"/>
              <a:t>Planning grant proposal and need to know if there are enough patients with a particular condition (feasibility)</a:t>
            </a:r>
          </a:p>
          <a:p>
            <a:pPr lvl="1"/>
            <a:r>
              <a:rPr lang="en-US" dirty="0" smtClean="0"/>
              <a:t>HIPAA:  Review Preparatory to Research</a:t>
            </a:r>
          </a:p>
          <a:p>
            <a:pPr lvl="1"/>
            <a:r>
              <a:rPr lang="en-US" dirty="0" smtClean="0"/>
              <a:t>IRB:  None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HIPAA and the IRB	</a:t>
            </a:r>
            <a:endParaRPr lang="en-US" dirty="0"/>
          </a:p>
        </p:txBody>
      </p:sp>
      <p:sp>
        <p:nvSpPr>
          <p:cNvPr id="3" name="Content Placeholder 2"/>
          <p:cNvSpPr>
            <a:spLocks noGrp="1"/>
          </p:cNvSpPr>
          <p:nvPr>
            <p:ph sz="quarter" idx="1"/>
          </p:nvPr>
        </p:nvSpPr>
        <p:spPr/>
        <p:txBody>
          <a:bodyPr/>
          <a:lstStyle/>
          <a:p>
            <a:r>
              <a:rPr lang="en-US" dirty="0" smtClean="0"/>
              <a:t>Obtaining names and contact information from VCUHS or VCU ACE for potential participants</a:t>
            </a:r>
          </a:p>
          <a:p>
            <a:pPr lvl="1"/>
            <a:r>
              <a:rPr lang="en-US" dirty="0" smtClean="0"/>
              <a:t>HIPAA:  Review Preparatory to Research</a:t>
            </a:r>
          </a:p>
          <a:p>
            <a:pPr lvl="1"/>
            <a:r>
              <a:rPr lang="en-US" dirty="0" smtClean="0"/>
              <a:t>IRB:  submit application (type depends on study)</a:t>
            </a:r>
          </a:p>
          <a:p>
            <a:r>
              <a:rPr lang="en-US" dirty="0" smtClean="0"/>
              <a:t>Before contacting participants you will need:</a:t>
            </a:r>
          </a:p>
          <a:p>
            <a:pPr lvl="1"/>
            <a:r>
              <a:rPr lang="en-US" dirty="0" smtClean="0"/>
              <a:t>Approved waiver of authorization</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r>
              <a:rPr lang="en-US" dirty="0" smtClean="0"/>
              <a:t>Why the Change?</a:t>
            </a:r>
          </a:p>
        </p:txBody>
      </p:sp>
      <p:sp>
        <p:nvSpPr>
          <p:cNvPr id="11267" name="Content Placeholder 2"/>
          <p:cNvSpPr>
            <a:spLocks noGrp="1"/>
          </p:cNvSpPr>
          <p:nvPr>
            <p:ph sz="quarter" idx="1"/>
          </p:nvPr>
        </p:nvSpPr>
        <p:spPr>
          <a:xfrm>
            <a:off x="612775" y="1600200"/>
            <a:ext cx="8153400" cy="4495800"/>
          </a:xfrm>
        </p:spPr>
        <p:txBody>
          <a:bodyPr/>
          <a:lstStyle/>
          <a:p>
            <a:r>
              <a:rPr lang="en-US" dirty="0" smtClean="0"/>
              <a:t>Why:</a:t>
            </a:r>
          </a:p>
          <a:p>
            <a:pPr lvl="1"/>
            <a:r>
              <a:rPr lang="en-US" dirty="0" smtClean="0"/>
              <a:t>One stop shopping for regulated research approvals</a:t>
            </a:r>
          </a:p>
          <a:p>
            <a:pPr lvl="1"/>
            <a:r>
              <a:rPr lang="en-US" dirty="0" smtClean="0"/>
              <a:t>Facilitate compliance across the health system</a:t>
            </a:r>
          </a:p>
          <a:p>
            <a:pPr lvl="1"/>
            <a:r>
              <a:rPr lang="en-US" dirty="0" smtClean="0"/>
              <a:t>Protect patient and research participant information</a:t>
            </a:r>
          </a:p>
          <a:p>
            <a:pPr lvl="1"/>
            <a:r>
              <a:rPr lang="en-US" dirty="0" smtClean="0"/>
              <a:t>Protect researchers from noncompliance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HIPAA and the IRB	</a:t>
            </a:r>
            <a:endParaRPr lang="en-US" dirty="0"/>
          </a:p>
        </p:txBody>
      </p:sp>
      <p:sp>
        <p:nvSpPr>
          <p:cNvPr id="3" name="Content Placeholder 2"/>
          <p:cNvSpPr>
            <a:spLocks noGrp="1"/>
          </p:cNvSpPr>
          <p:nvPr>
            <p:ph sz="quarter" idx="1"/>
          </p:nvPr>
        </p:nvSpPr>
        <p:spPr/>
        <p:txBody>
          <a:bodyPr/>
          <a:lstStyle/>
          <a:p>
            <a:r>
              <a:rPr lang="en-US" dirty="0" smtClean="0"/>
              <a:t>Obtaining employee names and contact information from VCU for potential participants</a:t>
            </a:r>
          </a:p>
          <a:p>
            <a:pPr lvl="1"/>
            <a:r>
              <a:rPr lang="en-US" dirty="0" smtClean="0"/>
              <a:t>HIPAA:  none if not health related</a:t>
            </a:r>
          </a:p>
          <a:p>
            <a:pPr lvl="1"/>
            <a:r>
              <a:rPr lang="en-US" dirty="0" smtClean="0"/>
              <a:t>IRB:  Submit application (type depends on research)</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HIPAA and the IRB	</a:t>
            </a:r>
            <a:endParaRPr lang="en-US" dirty="0"/>
          </a:p>
        </p:txBody>
      </p:sp>
      <p:sp>
        <p:nvSpPr>
          <p:cNvPr id="3" name="Content Placeholder 2"/>
          <p:cNvSpPr>
            <a:spLocks noGrp="1"/>
          </p:cNvSpPr>
          <p:nvPr>
            <p:ph sz="quarter" idx="1"/>
          </p:nvPr>
        </p:nvSpPr>
        <p:spPr/>
        <p:txBody>
          <a:bodyPr/>
          <a:lstStyle/>
          <a:p>
            <a:r>
              <a:rPr lang="en-US" dirty="0" smtClean="0"/>
              <a:t>Tissue study and medical record review with identifiers recorded, but no direct contact with participants</a:t>
            </a:r>
          </a:p>
          <a:p>
            <a:pPr lvl="1"/>
            <a:r>
              <a:rPr lang="en-US" dirty="0" smtClean="0"/>
              <a:t>HIPAA:  Waiver of Authorization</a:t>
            </a:r>
          </a:p>
          <a:p>
            <a:pPr lvl="1"/>
            <a:r>
              <a:rPr lang="en-US" dirty="0" smtClean="0"/>
              <a:t>IRB:  Waiver of Consent</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HIPAA and the IRB	</a:t>
            </a:r>
            <a:endParaRPr lang="en-US" dirty="0"/>
          </a:p>
        </p:txBody>
      </p:sp>
      <p:sp>
        <p:nvSpPr>
          <p:cNvPr id="3" name="Content Placeholder 2"/>
          <p:cNvSpPr>
            <a:spLocks noGrp="1"/>
          </p:cNvSpPr>
          <p:nvPr>
            <p:ph sz="quarter" idx="1"/>
          </p:nvPr>
        </p:nvSpPr>
        <p:spPr/>
        <p:txBody>
          <a:bodyPr/>
          <a:lstStyle/>
          <a:p>
            <a:r>
              <a:rPr lang="en-US" dirty="0" smtClean="0"/>
              <a:t>Use of medical information during the conduct of a intervention study</a:t>
            </a:r>
          </a:p>
          <a:p>
            <a:pPr lvl="1"/>
            <a:r>
              <a:rPr lang="en-US" dirty="0" smtClean="0"/>
              <a:t>HIPAA:  Signed Authorization</a:t>
            </a:r>
          </a:p>
          <a:p>
            <a:pPr lvl="1"/>
            <a:r>
              <a:rPr lang="en-US" dirty="0" smtClean="0"/>
              <a:t>IRB:  Informed Consent</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Process</a:t>
            </a:r>
            <a:endParaRPr lang="en-US" dirty="0"/>
          </a:p>
        </p:txBody>
      </p:sp>
      <p:sp>
        <p:nvSpPr>
          <p:cNvPr id="3" name="Content Placeholder 2"/>
          <p:cNvSpPr>
            <a:spLocks noGrp="1"/>
          </p:cNvSpPr>
          <p:nvPr>
            <p:ph sz="quarter" idx="1"/>
          </p:nvPr>
        </p:nvSpPr>
        <p:spPr/>
        <p:txBody>
          <a:bodyPr/>
          <a:lstStyle/>
          <a:p>
            <a:r>
              <a:rPr lang="en-US" dirty="0" smtClean="0"/>
              <a:t>HIPAA forms not associated with an IRB protocol should be submitted to the Office of Compliance until December 31.  Submit to ORSP thereafter.</a:t>
            </a:r>
          </a:p>
          <a:p>
            <a:r>
              <a:rPr lang="en-US" dirty="0" smtClean="0"/>
              <a:t>All new initial IRB submissions after January 1, 2011 must include HIPAA documentation.</a:t>
            </a:r>
          </a:p>
          <a:p>
            <a:r>
              <a:rPr lang="en-US" dirty="0" smtClean="0"/>
              <a:t>Currently approved studies will be converted at time of continuing review (CR).</a:t>
            </a:r>
          </a:p>
          <a:p>
            <a:r>
              <a:rPr lang="en-US" dirty="0" smtClean="0"/>
              <a:t>If not already doing so, HIPAA authorizations required for new participants enrolled after CR approval.</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Parting Thoughts</a:t>
            </a:r>
            <a:endParaRPr lang="en-US" dirty="0"/>
          </a:p>
        </p:txBody>
      </p:sp>
      <p:sp>
        <p:nvSpPr>
          <p:cNvPr id="3" name="Content Placeholder 2"/>
          <p:cNvSpPr>
            <a:spLocks noGrp="1"/>
          </p:cNvSpPr>
          <p:nvPr>
            <p:ph sz="quarter" idx="1"/>
          </p:nvPr>
        </p:nvSpPr>
        <p:spPr/>
        <p:txBody>
          <a:bodyPr/>
          <a:lstStyle/>
          <a:p>
            <a:r>
              <a:rPr lang="en-US" dirty="0" smtClean="0"/>
              <a:t>HIPAA protections are important for all us</a:t>
            </a:r>
          </a:p>
          <a:p>
            <a:r>
              <a:rPr lang="en-US" dirty="0" smtClean="0"/>
              <a:t>HIPAA adds a layer of complexity to research that may require some additional planning</a:t>
            </a:r>
          </a:p>
          <a:p>
            <a:r>
              <a:rPr lang="en-US" dirty="0" smtClean="0"/>
              <a:t>Guidance will be available on the ORSP website</a:t>
            </a:r>
          </a:p>
          <a:p>
            <a:r>
              <a:rPr lang="en-US" dirty="0" smtClean="0"/>
              <a:t>Email or call us if you need help</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NIH Privacy Rule Information</a:t>
            </a:r>
          </a:p>
          <a:p>
            <a:pPr lvl="1"/>
            <a:r>
              <a:rPr lang="en-US" dirty="0" smtClean="0">
                <a:hlinkClick r:id="rId2"/>
              </a:rPr>
              <a:t>http://privacyruleandresearch.nih.gov/default.asp</a:t>
            </a:r>
            <a:endParaRPr lang="en-US" dirty="0" smtClean="0"/>
          </a:p>
          <a:p>
            <a:r>
              <a:rPr lang="en-US" dirty="0" smtClean="0"/>
              <a:t>NIH Description of Pathways to Access PHI</a:t>
            </a:r>
          </a:p>
          <a:p>
            <a:pPr lvl="1"/>
            <a:r>
              <a:rPr lang="en-US" dirty="0" smtClean="0">
                <a:hlinkClick r:id="rId3"/>
              </a:rPr>
              <a:t>http://privacyruleandresearch.nih.gov/pr_08.asp</a:t>
            </a: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12775" y="228600"/>
            <a:ext cx="8153400" cy="990600"/>
          </a:xfrm>
        </p:spPr>
        <p:txBody>
          <a:bodyPr/>
          <a:lstStyle/>
          <a:p>
            <a:pPr algn="ctr"/>
            <a:r>
              <a:rPr lang="en-US" smtClean="0"/>
              <a:t>Questions or Comments?</a:t>
            </a:r>
          </a:p>
        </p:txBody>
      </p:sp>
      <p:sp>
        <p:nvSpPr>
          <p:cNvPr id="25603" name="Content Placeholder 2"/>
          <p:cNvSpPr>
            <a:spLocks noGrp="1"/>
          </p:cNvSpPr>
          <p:nvPr>
            <p:ph sz="quarter" idx="1"/>
          </p:nvPr>
        </p:nvSpPr>
        <p:spPr>
          <a:xfrm>
            <a:off x="612775" y="1600200"/>
            <a:ext cx="8153400" cy="4495800"/>
          </a:xfrm>
        </p:spPr>
        <p:txBody>
          <a:bodyPr/>
          <a:lstStyle/>
          <a:p>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r>
              <a:rPr lang="en-US" smtClean="0"/>
              <a:t>Protected Health Information</a:t>
            </a:r>
          </a:p>
        </p:txBody>
      </p:sp>
      <p:sp>
        <p:nvSpPr>
          <p:cNvPr id="12291" name="Content Placeholder 2"/>
          <p:cNvSpPr>
            <a:spLocks noGrp="1"/>
          </p:cNvSpPr>
          <p:nvPr>
            <p:ph sz="quarter" idx="1"/>
          </p:nvPr>
        </p:nvSpPr>
        <p:spPr>
          <a:xfrm>
            <a:off x="612775" y="1600200"/>
            <a:ext cx="8153400" cy="4495800"/>
          </a:xfrm>
        </p:spPr>
        <p:txBody>
          <a:bodyPr/>
          <a:lstStyle/>
          <a:p>
            <a:r>
              <a:rPr lang="en-US" dirty="0" smtClean="0"/>
              <a:t>Individually identifiable health information held by or transmitted by a covered entity</a:t>
            </a:r>
          </a:p>
          <a:p>
            <a:pPr lvl="1"/>
            <a:r>
              <a:rPr lang="en-US" dirty="0" smtClean="0"/>
              <a:t>Covered entities: conduct healthcare or billing operations</a:t>
            </a:r>
          </a:p>
          <a:p>
            <a:r>
              <a:rPr lang="en-US" dirty="0" smtClean="0"/>
              <a:t>Includes data collected for research purposes that is held by a covered entity</a:t>
            </a:r>
          </a:p>
          <a:p>
            <a:r>
              <a:rPr lang="en-US" dirty="0" smtClean="0"/>
              <a:t>Any one of 18 identifiers makes health information identifiable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VCU Affiliated Covered Entity</a:t>
            </a:r>
          </a:p>
        </p:txBody>
      </p:sp>
      <p:pic>
        <p:nvPicPr>
          <p:cNvPr id="14339" name="Picture 2"/>
          <p:cNvPicPr>
            <a:picLocks noChangeAspect="1" noChangeArrowheads="1"/>
          </p:cNvPicPr>
          <p:nvPr/>
        </p:nvPicPr>
        <p:blipFill>
          <a:blip r:embed="rId2" cstate="print"/>
          <a:srcRect/>
          <a:stretch>
            <a:fillRect/>
          </a:stretch>
        </p:blipFill>
        <p:spPr bwMode="auto">
          <a:xfrm>
            <a:off x="1676400" y="1600200"/>
            <a:ext cx="5943600" cy="488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HIPAA Identifiers</a:t>
            </a:r>
          </a:p>
        </p:txBody>
      </p:sp>
      <p:sp>
        <p:nvSpPr>
          <p:cNvPr id="3" name="Content Placeholder 2"/>
          <p:cNvSpPr>
            <a:spLocks noGrp="1"/>
          </p:cNvSpPr>
          <p:nvPr>
            <p:ph sz="quarter" idx="1"/>
          </p:nvPr>
        </p:nvSpPr>
        <p:spPr>
          <a:xfrm>
            <a:off x="457200" y="1600200"/>
            <a:ext cx="4038600" cy="5105400"/>
          </a:xfrm>
        </p:spPr>
        <p:txBody>
          <a:bodyPr>
            <a:normAutofit fontScale="32500" lnSpcReduction="20000"/>
          </a:bodyPr>
          <a:lstStyle/>
          <a:p>
            <a:pPr marL="339725" indent="-339725" fontAlgn="auto">
              <a:spcAft>
                <a:spcPts val="0"/>
              </a:spcAft>
              <a:buFont typeface="+mj-lt"/>
              <a:buAutoNum type="arabicPeriod"/>
              <a:defRPr/>
            </a:pPr>
            <a:r>
              <a:rPr lang="en-US" sz="5200" dirty="0" smtClean="0"/>
              <a:t>Names</a:t>
            </a:r>
          </a:p>
          <a:p>
            <a:pPr marL="339725" indent="-339725" fontAlgn="auto">
              <a:spcAft>
                <a:spcPts val="0"/>
              </a:spcAft>
              <a:buFont typeface="+mj-lt"/>
              <a:buAutoNum type="arabicPeriod"/>
              <a:defRPr/>
            </a:pPr>
            <a:r>
              <a:rPr lang="en-US" sz="5200" dirty="0" smtClean="0"/>
              <a:t>All geographic subdivisions smaller than state</a:t>
            </a:r>
          </a:p>
          <a:p>
            <a:pPr marL="796925" lvl="1" indent="-339725" fontAlgn="auto">
              <a:spcAft>
                <a:spcPts val="0"/>
              </a:spcAft>
              <a:buFont typeface="Arial" pitchFamily="34" charset="0"/>
              <a:buChar char="•"/>
              <a:defRPr/>
            </a:pPr>
            <a:r>
              <a:rPr lang="en-US" sz="5200" dirty="0" smtClean="0"/>
              <a:t>Some exceptions for 1</a:t>
            </a:r>
            <a:r>
              <a:rPr lang="en-US" sz="5200" baseline="30000" dirty="0" smtClean="0"/>
              <a:t>st</a:t>
            </a:r>
            <a:r>
              <a:rPr lang="en-US" sz="5200" dirty="0" smtClean="0"/>
              <a:t> 3 digits of </a:t>
            </a:r>
            <a:r>
              <a:rPr lang="en-US" sz="5200" dirty="0" err="1" smtClean="0"/>
              <a:t>zipcode</a:t>
            </a:r>
            <a:endParaRPr lang="en-US" sz="5200" dirty="0" smtClean="0"/>
          </a:p>
          <a:p>
            <a:pPr marL="339725" indent="-339725" fontAlgn="auto">
              <a:spcAft>
                <a:spcPts val="0"/>
              </a:spcAft>
              <a:buFont typeface="+mj-lt"/>
              <a:buAutoNum type="arabicPeriod"/>
              <a:defRPr/>
            </a:pPr>
            <a:r>
              <a:rPr lang="en-US" sz="5200" dirty="0" smtClean="0"/>
              <a:t>All elements of dates (except year) for dates directly related to an individual:</a:t>
            </a:r>
          </a:p>
          <a:p>
            <a:pPr marL="692150" indent="-222250" fontAlgn="auto">
              <a:spcAft>
                <a:spcPts val="0"/>
              </a:spcAft>
              <a:buClr>
                <a:schemeClr val="accent1"/>
              </a:buClr>
              <a:buFont typeface="Arial" pitchFamily="34" charset="0"/>
              <a:buChar char="•"/>
              <a:defRPr/>
            </a:pPr>
            <a:r>
              <a:rPr lang="en-US" sz="5200" dirty="0" smtClean="0"/>
              <a:t>Birth date</a:t>
            </a:r>
          </a:p>
          <a:p>
            <a:pPr marL="692150" indent="-222250" fontAlgn="auto">
              <a:spcAft>
                <a:spcPts val="0"/>
              </a:spcAft>
              <a:buClr>
                <a:schemeClr val="accent1"/>
              </a:buClr>
              <a:buFont typeface="Arial" pitchFamily="34" charset="0"/>
              <a:buChar char="•"/>
              <a:defRPr/>
            </a:pPr>
            <a:r>
              <a:rPr lang="en-US" sz="5200" dirty="0" smtClean="0"/>
              <a:t>Admission &amp; discharge dates</a:t>
            </a:r>
          </a:p>
          <a:p>
            <a:pPr marL="692150" lvl="1" indent="-234950" fontAlgn="auto">
              <a:spcAft>
                <a:spcPts val="0"/>
              </a:spcAft>
              <a:buFont typeface="Arial" pitchFamily="34" charset="0"/>
              <a:buChar char="•"/>
              <a:defRPr/>
            </a:pPr>
            <a:r>
              <a:rPr lang="en-US" sz="5200" dirty="0" smtClean="0"/>
              <a:t>Date of death</a:t>
            </a:r>
          </a:p>
          <a:p>
            <a:pPr marL="692150" lvl="1" indent="-234950" fontAlgn="auto">
              <a:spcAft>
                <a:spcPts val="0"/>
              </a:spcAft>
              <a:buFont typeface="Arial" pitchFamily="34" charset="0"/>
              <a:buChar char="•"/>
              <a:defRPr/>
            </a:pPr>
            <a:r>
              <a:rPr lang="en-US" sz="5200" dirty="0" smtClean="0"/>
              <a:t>All ages over 89 and all elements of dates (including year) indicative of such age</a:t>
            </a:r>
          </a:p>
          <a:p>
            <a:pPr marL="692150" lvl="1" indent="-234950" fontAlgn="auto">
              <a:spcAft>
                <a:spcPts val="0"/>
              </a:spcAft>
              <a:buFont typeface="Arial" pitchFamily="34" charset="0"/>
              <a:buChar char="•"/>
              <a:defRPr/>
            </a:pPr>
            <a:r>
              <a:rPr lang="en-US" sz="5200" dirty="0" smtClean="0"/>
              <a:t>Ages 90+ can be categorized into ≥90</a:t>
            </a:r>
          </a:p>
          <a:p>
            <a:pPr marL="339725" indent="-339725" fontAlgn="auto">
              <a:spcAft>
                <a:spcPts val="0"/>
              </a:spcAft>
              <a:buFont typeface="+mj-lt"/>
              <a:buAutoNum type="arabicPeriod" startAt="4"/>
              <a:defRPr/>
            </a:pPr>
            <a:r>
              <a:rPr lang="en-US" sz="5200" dirty="0" smtClean="0"/>
              <a:t>Telephone numbers</a:t>
            </a:r>
          </a:p>
          <a:p>
            <a:pPr marL="339725" indent="-339725" fontAlgn="auto">
              <a:spcAft>
                <a:spcPts val="0"/>
              </a:spcAft>
              <a:buFont typeface="+mj-lt"/>
              <a:buAutoNum type="arabicPeriod" startAt="5"/>
              <a:defRPr/>
            </a:pPr>
            <a:r>
              <a:rPr lang="en-US" sz="5200" dirty="0" smtClean="0"/>
              <a:t>Facsimile numbers</a:t>
            </a:r>
          </a:p>
          <a:p>
            <a:pPr marL="339725" indent="-339725" fontAlgn="auto">
              <a:spcAft>
                <a:spcPts val="0"/>
              </a:spcAft>
              <a:buFont typeface="+mj-lt"/>
              <a:buAutoNum type="arabicPeriod" startAt="6"/>
              <a:defRPr/>
            </a:pPr>
            <a:r>
              <a:rPr lang="en-US" sz="5200" dirty="0" smtClean="0"/>
              <a:t>Electronic mail addresses</a:t>
            </a:r>
          </a:p>
          <a:p>
            <a:pPr marL="320040" indent="-320040" fontAlgn="auto">
              <a:spcAft>
                <a:spcPts val="0"/>
              </a:spcAft>
              <a:buFont typeface="Wingdings"/>
              <a:buChar char=""/>
              <a:defRPr/>
            </a:pPr>
            <a:endParaRPr lang="en-US" dirty="0"/>
          </a:p>
        </p:txBody>
      </p:sp>
      <p:sp>
        <p:nvSpPr>
          <p:cNvPr id="4" name="Content Placeholder 3"/>
          <p:cNvSpPr>
            <a:spLocks noGrp="1"/>
          </p:cNvSpPr>
          <p:nvPr>
            <p:ph sz="quarter" idx="2"/>
          </p:nvPr>
        </p:nvSpPr>
        <p:spPr>
          <a:xfrm>
            <a:off x="4648200" y="1600200"/>
            <a:ext cx="4038600" cy="5105400"/>
          </a:xfrm>
        </p:spPr>
        <p:txBody>
          <a:bodyPr>
            <a:normAutofit fontScale="32500" lnSpcReduction="20000"/>
          </a:bodyPr>
          <a:lstStyle/>
          <a:p>
            <a:pPr marL="339725" indent="-339725" fontAlgn="auto">
              <a:spcAft>
                <a:spcPts val="0"/>
              </a:spcAft>
              <a:buFont typeface="+mj-lt"/>
              <a:buAutoNum type="arabicPeriod" startAt="7"/>
              <a:defRPr/>
            </a:pPr>
            <a:r>
              <a:rPr lang="en-US" sz="5200" dirty="0" smtClean="0"/>
              <a:t>Social security numbers</a:t>
            </a:r>
          </a:p>
          <a:p>
            <a:pPr marL="339725" indent="-339725" fontAlgn="auto">
              <a:spcAft>
                <a:spcPts val="0"/>
              </a:spcAft>
              <a:buFont typeface="+mj-lt"/>
              <a:buAutoNum type="arabicPeriod" startAt="7"/>
              <a:defRPr/>
            </a:pPr>
            <a:r>
              <a:rPr lang="en-US" sz="5200" dirty="0" smtClean="0"/>
              <a:t>Medical record numbers</a:t>
            </a:r>
          </a:p>
          <a:p>
            <a:pPr marL="339725" indent="-339725" fontAlgn="auto">
              <a:spcAft>
                <a:spcPts val="0"/>
              </a:spcAft>
              <a:buFont typeface="+mj-lt"/>
              <a:buAutoNum type="arabicPeriod" startAt="7"/>
              <a:defRPr/>
            </a:pPr>
            <a:r>
              <a:rPr lang="en-US" sz="5200" dirty="0" smtClean="0"/>
              <a:t>Health plan beneficiary numbers</a:t>
            </a:r>
          </a:p>
          <a:p>
            <a:pPr marL="339725" indent="-339725" fontAlgn="auto">
              <a:spcAft>
                <a:spcPts val="0"/>
              </a:spcAft>
              <a:buFont typeface="+mj-lt"/>
              <a:buAutoNum type="arabicPeriod" startAt="7"/>
              <a:defRPr/>
            </a:pPr>
            <a:r>
              <a:rPr lang="en-US" sz="5200" dirty="0" smtClean="0"/>
              <a:t>Account numbers</a:t>
            </a:r>
          </a:p>
          <a:p>
            <a:pPr marL="339725" indent="-339725" fontAlgn="auto">
              <a:spcAft>
                <a:spcPts val="0"/>
              </a:spcAft>
              <a:buFont typeface="+mj-lt"/>
              <a:buAutoNum type="arabicPeriod" startAt="7"/>
              <a:defRPr/>
            </a:pPr>
            <a:r>
              <a:rPr lang="en-US" sz="5200" dirty="0" smtClean="0"/>
              <a:t>Certificate/license numbers</a:t>
            </a:r>
          </a:p>
          <a:p>
            <a:pPr marL="339725" indent="-339725" fontAlgn="auto">
              <a:spcAft>
                <a:spcPts val="0"/>
              </a:spcAft>
              <a:buFont typeface="+mj-lt"/>
              <a:buAutoNum type="arabicPeriod" startAt="7"/>
              <a:defRPr/>
            </a:pPr>
            <a:r>
              <a:rPr lang="en-US" sz="5200" dirty="0" smtClean="0"/>
              <a:t>Vehicle identifiers and serial numbers, including license plate numbers</a:t>
            </a:r>
          </a:p>
          <a:p>
            <a:pPr marL="339725" indent="-339725" fontAlgn="auto">
              <a:spcAft>
                <a:spcPts val="0"/>
              </a:spcAft>
              <a:buFont typeface="+mj-lt"/>
              <a:buAutoNum type="arabicPeriod" startAt="7"/>
              <a:defRPr/>
            </a:pPr>
            <a:r>
              <a:rPr lang="en-US" sz="5200" dirty="0" smtClean="0"/>
              <a:t>Device identifiers and serial numbers</a:t>
            </a:r>
          </a:p>
          <a:p>
            <a:pPr marL="339725" indent="-339725" fontAlgn="auto">
              <a:spcAft>
                <a:spcPts val="0"/>
              </a:spcAft>
              <a:buFont typeface="+mj-lt"/>
              <a:buAutoNum type="arabicPeriod" startAt="7"/>
              <a:defRPr/>
            </a:pPr>
            <a:r>
              <a:rPr lang="en-US" sz="5200" dirty="0" smtClean="0"/>
              <a:t>Web universal resource locators (URLs)</a:t>
            </a:r>
          </a:p>
          <a:p>
            <a:pPr marL="339725" indent="-339725" fontAlgn="auto">
              <a:spcAft>
                <a:spcPts val="0"/>
              </a:spcAft>
              <a:buFont typeface="+mj-lt"/>
              <a:buAutoNum type="arabicPeriod" startAt="7"/>
              <a:defRPr/>
            </a:pPr>
            <a:r>
              <a:rPr lang="en-US" sz="5200" dirty="0" smtClean="0"/>
              <a:t>Internet protocol (IP) address numbers</a:t>
            </a:r>
          </a:p>
          <a:p>
            <a:pPr marL="339725" indent="-339725" fontAlgn="auto">
              <a:spcAft>
                <a:spcPts val="0"/>
              </a:spcAft>
              <a:buFont typeface="+mj-lt"/>
              <a:buAutoNum type="arabicPeriod" startAt="7"/>
              <a:defRPr/>
            </a:pPr>
            <a:r>
              <a:rPr lang="en-US" sz="5200" dirty="0" smtClean="0"/>
              <a:t>Biometric identifiers, including fingerprints and voiceprints</a:t>
            </a:r>
          </a:p>
          <a:p>
            <a:pPr marL="339725" indent="-339725" fontAlgn="auto">
              <a:spcAft>
                <a:spcPts val="0"/>
              </a:spcAft>
              <a:buFont typeface="+mj-lt"/>
              <a:buAutoNum type="arabicPeriod" startAt="7"/>
              <a:defRPr/>
            </a:pPr>
            <a:r>
              <a:rPr lang="en-US" sz="5200" dirty="0" smtClean="0"/>
              <a:t>Full-face photographic images and any comparable images</a:t>
            </a:r>
          </a:p>
          <a:p>
            <a:pPr marL="339725" indent="-339725" fontAlgn="auto">
              <a:spcAft>
                <a:spcPts val="0"/>
              </a:spcAft>
              <a:buFont typeface="+mj-lt"/>
              <a:buAutoNum type="arabicPeriod" startAt="7"/>
              <a:defRPr/>
            </a:pPr>
            <a:r>
              <a:rPr lang="en-US" sz="5200" dirty="0" smtClean="0"/>
              <a:t>Any other unique identifying number, characteristic, or code, unless otherwise permitted by the Privacy Rule for re-identification</a:t>
            </a:r>
          </a:p>
          <a:p>
            <a:pPr marL="320040" indent="-320040" fontAlgn="auto">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HIPAA Key Points to Consider</a:t>
            </a:r>
            <a:endParaRPr lang="en-US" dirty="0"/>
          </a:p>
        </p:txBody>
      </p:sp>
      <p:sp>
        <p:nvSpPr>
          <p:cNvPr id="3" name="Content Placeholder 2"/>
          <p:cNvSpPr>
            <a:spLocks noGrp="1"/>
          </p:cNvSpPr>
          <p:nvPr>
            <p:ph sz="quarter" idx="1"/>
          </p:nvPr>
        </p:nvSpPr>
        <p:spPr/>
        <p:txBody>
          <a:bodyPr/>
          <a:lstStyle/>
          <a:p>
            <a:r>
              <a:rPr lang="en-US" dirty="0" smtClean="0"/>
              <a:t>Minimum Necessary standard:  utilizing the smallest amount of PHI necessary for research or other purposes</a:t>
            </a:r>
          </a:p>
          <a:p>
            <a:pPr lvl="1"/>
            <a:r>
              <a:rPr lang="en-US" dirty="0" smtClean="0"/>
              <a:t>Exception:  signed authorization</a:t>
            </a:r>
          </a:p>
          <a:p>
            <a:r>
              <a:rPr lang="en-US" dirty="0" smtClean="0"/>
              <a:t>A clinician may not use patient PHI for research without utilizing an allowable pathway</a:t>
            </a:r>
          </a:p>
          <a:p>
            <a:r>
              <a:rPr lang="en-US" dirty="0" smtClean="0"/>
              <a:t>Being a member of VCUMC does not automatically grant access to use or disclose PHI</a:t>
            </a:r>
          </a:p>
          <a:p>
            <a:pPr lvl="1"/>
            <a:r>
              <a:rPr lang="en-US" dirty="0" smtClean="0"/>
              <a:t>Limited to need to use or disclose, which does not include for research purposes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r>
              <a:rPr lang="en-US" sz="4000" dirty="0" smtClean="0"/>
              <a:t>Pathways to Access PHI for Research</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smtClean="0"/>
              <a:t>Signed participant authorization</a:t>
            </a:r>
          </a:p>
          <a:p>
            <a:pPr marL="320040" indent="-320040" fontAlgn="auto">
              <a:spcAft>
                <a:spcPts val="0"/>
              </a:spcAft>
              <a:buFont typeface="Wingdings"/>
              <a:buChar char=""/>
              <a:defRPr/>
            </a:pPr>
            <a:r>
              <a:rPr lang="en-US" dirty="0" smtClean="0"/>
              <a:t>Waiver of authorization</a:t>
            </a:r>
          </a:p>
          <a:p>
            <a:pPr marL="320040" indent="-320040" fontAlgn="auto">
              <a:spcAft>
                <a:spcPts val="0"/>
              </a:spcAft>
              <a:buFont typeface="Wingdings"/>
              <a:buChar char=""/>
              <a:defRPr/>
            </a:pPr>
            <a:r>
              <a:rPr lang="en-US" dirty="0" smtClean="0"/>
              <a:t>Review preparatory to research</a:t>
            </a:r>
          </a:p>
          <a:p>
            <a:pPr marL="320040" indent="-320040" fontAlgn="auto">
              <a:spcAft>
                <a:spcPts val="0"/>
              </a:spcAft>
              <a:buFont typeface="Wingdings"/>
              <a:buChar char=""/>
              <a:defRPr/>
            </a:pPr>
            <a:r>
              <a:rPr lang="en-US" dirty="0" smtClean="0"/>
              <a:t>De-identified data (none of 18 identifiers)</a:t>
            </a:r>
          </a:p>
          <a:p>
            <a:pPr marL="320040" indent="-320040" fontAlgn="auto">
              <a:spcAft>
                <a:spcPts val="0"/>
              </a:spcAft>
              <a:buFont typeface="Wingdings"/>
              <a:buChar char=""/>
              <a:defRPr/>
            </a:pPr>
            <a:r>
              <a:rPr lang="en-US" dirty="0" smtClean="0"/>
              <a:t>Limited data set and data use agreement</a:t>
            </a:r>
          </a:p>
          <a:p>
            <a:pPr marL="320040" indent="-320040" fontAlgn="auto">
              <a:spcAft>
                <a:spcPts val="0"/>
              </a:spcAft>
              <a:buFont typeface="Wingdings"/>
              <a:buChar char=""/>
              <a:defRPr/>
            </a:pPr>
            <a:endParaRPr lang="en-US" dirty="0" smtClean="0"/>
          </a:p>
          <a:p>
            <a:pPr marL="320040" indent="-320040" fontAlgn="auto">
              <a:spcAft>
                <a:spcPts val="0"/>
              </a:spcAft>
              <a:buFont typeface="Wingdings"/>
              <a:buChar char=""/>
              <a:defRPr/>
            </a:pPr>
            <a:endParaRPr lang="en-US" b="1"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Authorization</a:t>
            </a:r>
            <a:endParaRPr lang="en-US" dirty="0"/>
          </a:p>
        </p:txBody>
      </p:sp>
      <p:sp>
        <p:nvSpPr>
          <p:cNvPr id="3" name="Content Placeholder 2"/>
          <p:cNvSpPr>
            <a:spLocks noGrp="1"/>
          </p:cNvSpPr>
          <p:nvPr>
            <p:ph sz="quarter" idx="1"/>
          </p:nvPr>
        </p:nvSpPr>
        <p:spPr/>
        <p:txBody>
          <a:bodyPr/>
          <a:lstStyle/>
          <a:p>
            <a:r>
              <a:rPr lang="en-US" dirty="0" smtClean="0"/>
              <a:t>Purpose:  Obtain permission from participant to use or disclose PHI for research purposes</a:t>
            </a:r>
          </a:p>
          <a:p>
            <a:r>
              <a:rPr lang="en-US" dirty="0" smtClean="0"/>
              <a:t>Similar to informed consent document</a:t>
            </a:r>
          </a:p>
          <a:p>
            <a:r>
              <a:rPr lang="en-US" dirty="0" smtClean="0"/>
              <a:t>Required elements &amp; statements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589</TotalTime>
  <Words>1868</Words>
  <Application>Microsoft Office PowerPoint</Application>
  <PresentationFormat>On-screen Show (4:3)</PresentationFormat>
  <Paragraphs>214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Median</vt:lpstr>
      <vt:lpstr> </vt:lpstr>
      <vt:lpstr>Current &amp; Future HIPAA Oversight</vt:lpstr>
      <vt:lpstr>Why the Change?</vt:lpstr>
      <vt:lpstr>Protected Health Information</vt:lpstr>
      <vt:lpstr>VCU Affiliated Covered Entity</vt:lpstr>
      <vt:lpstr>HIPAA Identifiers</vt:lpstr>
      <vt:lpstr>HIPAA Key Points to Consider</vt:lpstr>
      <vt:lpstr>Pathways to Access PHI for Research</vt:lpstr>
      <vt:lpstr>Signed Authorization</vt:lpstr>
      <vt:lpstr>Signed Authorization: Elements</vt:lpstr>
      <vt:lpstr>Signed Authorization: Statements</vt:lpstr>
      <vt:lpstr>Signed Authorization Process</vt:lpstr>
      <vt:lpstr>Waiver of Authorization or Elements</vt:lpstr>
      <vt:lpstr>Waiver of Authorization or Elements: Justifications</vt:lpstr>
      <vt:lpstr>Waiver of Authorization or Elements</vt:lpstr>
      <vt:lpstr>Review Preparatory to Research</vt:lpstr>
      <vt:lpstr>Review Preparatory to Research</vt:lpstr>
      <vt:lpstr>Review Preparatory to Research</vt:lpstr>
      <vt:lpstr>De-identified Data</vt:lpstr>
      <vt:lpstr>Limited Data Set</vt:lpstr>
      <vt:lpstr>Limited Data Set</vt:lpstr>
      <vt:lpstr>Research on Decedents’ PHI</vt:lpstr>
      <vt:lpstr>Research on Decedents’ PHI</vt:lpstr>
      <vt:lpstr>HIPAA and Recruitment</vt:lpstr>
      <vt:lpstr>Comparing HIPAA and the IRB </vt:lpstr>
      <vt:lpstr>Comparing HIPAA and the IRB </vt:lpstr>
      <vt:lpstr>Comparing HIPAA and the IRB </vt:lpstr>
      <vt:lpstr>Comparing HIPAA and the IRB </vt:lpstr>
      <vt:lpstr>Comparing HIPAA and the IRB </vt:lpstr>
      <vt:lpstr>Comparing HIPAA and the IRB </vt:lpstr>
      <vt:lpstr>Comparing HIPAA and the IRB </vt:lpstr>
      <vt:lpstr>Comparing HIPAA and the IRB </vt:lpstr>
      <vt:lpstr>Conversion Process</vt:lpstr>
      <vt:lpstr>Parting Thoughts</vt:lpstr>
      <vt:lpstr>Resources</vt:lpstr>
      <vt:lpstr>Questions or Comments?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HIPAA for Research and the IRB: A New Partnership for Privacy Protections</dc:title>
  <dc:creator>Michelle</dc:creator>
  <cp:lastModifiedBy>Monika Markowitz</cp:lastModifiedBy>
  <cp:revision>79</cp:revision>
  <dcterms:created xsi:type="dcterms:W3CDTF">2010-08-26T13:33:20Z</dcterms:created>
  <dcterms:modified xsi:type="dcterms:W3CDTF">2010-10-01T21:51:39Z</dcterms:modified>
</cp:coreProperties>
</file>