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1" r:id="rId3"/>
    <p:sldId id="259" r:id="rId4"/>
    <p:sldId id="272" r:id="rId5"/>
    <p:sldId id="258" r:id="rId6"/>
    <p:sldId id="260" r:id="rId7"/>
    <p:sldId id="261" r:id="rId8"/>
    <p:sldId id="267" r:id="rId9"/>
    <p:sldId id="279" r:id="rId10"/>
    <p:sldId id="273" r:id="rId11"/>
    <p:sldId id="274" r:id="rId12"/>
    <p:sldId id="266" r:id="rId13"/>
    <p:sldId id="268" r:id="rId14"/>
    <p:sldId id="275" r:id="rId15"/>
    <p:sldId id="257" r:id="rId16"/>
    <p:sldId id="263" r:id="rId17"/>
    <p:sldId id="276" r:id="rId18"/>
    <p:sldId id="277" r:id="rId19"/>
    <p:sldId id="264" r:id="rId20"/>
    <p:sldId id="265" r:id="rId21"/>
    <p:sldId id="269" r:id="rId22"/>
    <p:sldId id="278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70" r:id="rId33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37" autoAdjust="0"/>
  </p:normalViewPr>
  <p:slideViewPr>
    <p:cSldViewPr>
      <p:cViewPr varScale="1">
        <p:scale>
          <a:sx n="53" d="100"/>
          <a:sy n="53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4B0EEA9-192C-46F8-B8DF-C97DE90FF745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C8C08589-8CA4-4F05-A782-65990D8FF3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6623E-B6FA-47D2-B119-0070CADC0C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9600"/>
            <a:ext cx="5616575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1B027-1412-4159-A628-9FE5B319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Health information collected and/or used as part of a treatment study becomes PHI.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1B027-1412-4159-A628-9FE5B319DF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1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21C5-2B20-4279-BAD1-1341DCCC2B64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F1B4-22A9-4164-8C24-9D15347F9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dschool.vcu.edu/technology/infosecurity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00200"/>
            <a:ext cx="7696200" cy="16986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3"/>
                </a:solidFill>
              </a:rPr>
              <a:t>Navigating HIPAA Regulations</a:t>
            </a:r>
            <a:endParaRPr lang="en-US" sz="4800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57600"/>
            <a:ext cx="51816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Michelle C. Stickler, </a:t>
            </a:r>
            <a:r>
              <a:rPr lang="en-US" dirty="0" err="1" smtClean="0">
                <a:solidFill>
                  <a:schemeClr val="tx2"/>
                </a:solidFill>
              </a:rPr>
              <a:t>DEd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Director, Research Subjects Protections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mcstickler@vcu.edu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828-0131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De-Identified Data &amp;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IRB Appendix A - HIPAA with IRB application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Preparatory to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review PHI for study feasibility</a:t>
            </a:r>
          </a:p>
          <a:p>
            <a:r>
              <a:rPr lang="en-US" dirty="0" smtClean="0"/>
              <a:t>Not intended for collecting contact information for recruitment</a:t>
            </a:r>
          </a:p>
          <a:p>
            <a:r>
              <a:rPr lang="en-US" dirty="0" smtClean="0"/>
              <a:t>May not remove PHI from the covered entity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Prep to Research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Review Prep form to ORSP for administrative approval</a:t>
            </a:r>
          </a:p>
          <a:p>
            <a:r>
              <a:rPr lang="en-US" dirty="0" smtClean="0"/>
              <a:t>Expires 6 months after approval; may reapply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Excludes all identifiers EXCEPT:</a:t>
            </a:r>
          </a:p>
          <a:p>
            <a:pPr lvl="1"/>
            <a:r>
              <a:rPr lang="en-US" dirty="0" smtClean="0"/>
              <a:t>Geographic  information (city, state, zip but not street address)</a:t>
            </a:r>
          </a:p>
          <a:p>
            <a:pPr lvl="1"/>
            <a:r>
              <a:rPr lang="en-US" dirty="0" smtClean="0"/>
              <a:t>Dates such as birth dates, admission dates, etc.</a:t>
            </a:r>
          </a:p>
          <a:p>
            <a:pPr lvl="1"/>
            <a:r>
              <a:rPr lang="en-US" dirty="0" smtClean="0"/>
              <a:t>Other unique identifiers, not including the other 16 identifiers on the list</a:t>
            </a:r>
          </a:p>
          <a:p>
            <a:r>
              <a:rPr lang="en-US" dirty="0" smtClean="0"/>
              <a:t>Encourage use when direct participant contact is not required and can get by with limited identifiers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Data Set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with IRB application:</a:t>
            </a:r>
          </a:p>
          <a:p>
            <a:pPr lvl="1"/>
            <a:r>
              <a:rPr lang="en-US" dirty="0" smtClean="0"/>
              <a:t>Appendix A – HIPAA</a:t>
            </a:r>
          </a:p>
          <a:p>
            <a:pPr lvl="1"/>
            <a:r>
              <a:rPr lang="en-US" dirty="0" smtClean="0"/>
              <a:t>Data Use Agreement</a:t>
            </a:r>
          </a:p>
          <a:p>
            <a:r>
              <a:rPr lang="en-US" dirty="0" smtClean="0"/>
              <a:t>IRB will approve use and signed data use agreement will be returned to PI</a:t>
            </a:r>
          </a:p>
          <a:p>
            <a:r>
              <a:rPr lang="en-US" dirty="0" smtClean="0"/>
              <a:t>Applies to VCU / VCUHS researchers when accessing limited data set from VCU 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546848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z="4200" dirty="0" smtClean="0"/>
              <a:t>Required Elements:</a:t>
            </a:r>
          </a:p>
          <a:p>
            <a:pPr lvl="1"/>
            <a:r>
              <a:rPr lang="en-US" sz="3800" dirty="0" smtClean="0"/>
              <a:t>Identify what PHI is being requested</a:t>
            </a:r>
          </a:p>
          <a:p>
            <a:pPr lvl="1"/>
            <a:r>
              <a:rPr lang="en-US" sz="3800" dirty="0" smtClean="0"/>
              <a:t>Study specific</a:t>
            </a:r>
          </a:p>
          <a:p>
            <a:pPr lvl="1"/>
            <a:r>
              <a:rPr lang="en-US" sz="3800" dirty="0" smtClean="0"/>
              <a:t>Who will release it</a:t>
            </a:r>
          </a:p>
          <a:p>
            <a:pPr lvl="1"/>
            <a:r>
              <a:rPr lang="en-US" sz="3800" dirty="0" smtClean="0"/>
              <a:t>Who it be released to</a:t>
            </a:r>
          </a:p>
          <a:p>
            <a:pPr lvl="1"/>
            <a:r>
              <a:rPr lang="en-US" sz="3800" dirty="0" smtClean="0"/>
              <a:t>Why/what you will do with it</a:t>
            </a:r>
          </a:p>
          <a:p>
            <a:pPr lvl="1"/>
            <a:r>
              <a:rPr lang="en-US" sz="3800" dirty="0" smtClean="0"/>
              <a:t>Expiration (date or event)</a:t>
            </a:r>
          </a:p>
          <a:p>
            <a:pPr lvl="1"/>
            <a:r>
              <a:rPr lang="en-US" sz="3800" dirty="0" smtClean="0"/>
              <a:t>Signature and date</a:t>
            </a:r>
          </a:p>
          <a:p>
            <a:pPr lvl="1"/>
            <a:r>
              <a:rPr lang="en-US" sz="3800" dirty="0" smtClean="0"/>
              <a:t>Right to revoke</a:t>
            </a:r>
          </a:p>
          <a:p>
            <a:pPr lvl="1"/>
            <a:r>
              <a:rPr lang="en-US" sz="3800" dirty="0" smtClean="0"/>
              <a:t>Cannot condition treatment on release but can refuse research unless access is authorized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Signed Authorization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Submit:</a:t>
            </a:r>
          </a:p>
          <a:p>
            <a:pPr lvl="1"/>
            <a:r>
              <a:rPr lang="en-US" dirty="0" smtClean="0"/>
              <a:t>Appendix A – HIPAA</a:t>
            </a:r>
          </a:p>
          <a:p>
            <a:pPr lvl="1"/>
            <a:r>
              <a:rPr lang="en-US" dirty="0" smtClean="0"/>
              <a:t>Integrated ICF / Authorization OR Separate ICF / Authorization</a:t>
            </a:r>
          </a:p>
          <a:p>
            <a:r>
              <a:rPr lang="en-US" dirty="0" smtClean="0"/>
              <a:t>Templates available</a:t>
            </a:r>
          </a:p>
          <a:p>
            <a:pPr lvl="1"/>
            <a:r>
              <a:rPr lang="en-US" dirty="0" smtClean="0"/>
              <a:t>Biomedical ICF template includes authorization language option</a:t>
            </a:r>
          </a:p>
          <a:p>
            <a:pPr lvl="1"/>
            <a:r>
              <a:rPr lang="en-US" dirty="0" smtClean="0"/>
              <a:t>Stand-alone HIPAA authorization template available on HIPAA guidance page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Waiver of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waiving authorization to make initial contact, followed by signed authorization at time of enrollment</a:t>
            </a:r>
          </a:p>
          <a:p>
            <a:r>
              <a:rPr lang="en-US" dirty="0" smtClean="0"/>
              <a:t>Used for review of PHI to collect </a:t>
            </a:r>
            <a:r>
              <a:rPr lang="en-US" dirty="0" smtClean="0"/>
              <a:t>information </a:t>
            </a:r>
            <a:r>
              <a:rPr lang="en-US" dirty="0" smtClean="0"/>
              <a:t>for recruitment purposes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Partial Waiver Approval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with IRB application:</a:t>
            </a:r>
          </a:p>
          <a:p>
            <a:pPr lvl="1"/>
            <a:r>
              <a:rPr lang="en-US" dirty="0" smtClean="0"/>
              <a:t> Appendix A – HIPAA</a:t>
            </a:r>
          </a:p>
          <a:p>
            <a:pPr lvl="1"/>
            <a:r>
              <a:rPr lang="en-US" dirty="0" smtClean="0"/>
              <a:t>Integrated ICF / Authorization OR Separate ICF / Authorization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Waiver of Authorization 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247888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Used when obtaining signed authorization for use of PHI in study conduct is not practicable or feasible</a:t>
            </a:r>
          </a:p>
          <a:p>
            <a:r>
              <a:rPr lang="en-US" dirty="0" smtClean="0"/>
              <a:t>Generally would apply when waiver of consent is appropriate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Covered Entity:  </a:t>
            </a:r>
            <a:r>
              <a:rPr lang="en-US" dirty="0" smtClean="0"/>
              <a:t>Organization that handles identifiable health information AND participates in certain electronic transactions (e.g., payments, billing, claims, etc.)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VCU Affiliated Covered Entity (VCUACE):  </a:t>
            </a:r>
            <a:r>
              <a:rPr lang="en-US" dirty="0" smtClean="0"/>
              <a:t>VCUHS and parts of VCU have combined for the purposes of compliance with the Privacy Act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Waiver of Authorization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with IRB application:</a:t>
            </a:r>
          </a:p>
          <a:p>
            <a:pPr lvl="1"/>
            <a:r>
              <a:rPr lang="en-US" dirty="0" smtClean="0"/>
              <a:t>Appendix A - HIPAA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on Decedents’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Common Rule, HIPAA regulations cover PHI of deceased individuals</a:t>
            </a:r>
          </a:p>
          <a:p>
            <a:r>
              <a:rPr lang="en-US" dirty="0" smtClean="0"/>
              <a:t>Applies to studies accessing PHI of decedents ONLY</a:t>
            </a:r>
          </a:p>
          <a:p>
            <a:r>
              <a:rPr lang="en-US" dirty="0" smtClean="0"/>
              <a:t>Does not apply if study will access PHI of both decedents and living individuals</a:t>
            </a:r>
          </a:p>
          <a:p>
            <a:pPr lvl="1"/>
            <a:r>
              <a:rPr lang="en-US" dirty="0" smtClean="0"/>
              <a:t>IRB application will cover this situation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Research on Decedents Approval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Research with Decedents form to ORSP for administrative approval</a:t>
            </a:r>
          </a:p>
          <a:p>
            <a:r>
              <a:rPr lang="en-US" dirty="0" smtClean="0"/>
              <a:t>Does not require IRB approval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of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have a right to know to whom PHI has been disclosed</a:t>
            </a:r>
          </a:p>
          <a:p>
            <a:r>
              <a:rPr lang="en-US" dirty="0" smtClean="0"/>
              <a:t>Applies when using:</a:t>
            </a:r>
          </a:p>
          <a:p>
            <a:pPr lvl="1"/>
            <a:r>
              <a:rPr lang="en-US" dirty="0" smtClean="0"/>
              <a:t>Waiver of authorization</a:t>
            </a:r>
          </a:p>
          <a:p>
            <a:pPr lvl="1"/>
            <a:r>
              <a:rPr lang="en-US" dirty="0" smtClean="0"/>
              <a:t>Disclosures required by law</a:t>
            </a:r>
          </a:p>
          <a:p>
            <a:pPr lvl="1"/>
            <a:r>
              <a:rPr lang="en-US" dirty="0" smtClean="0"/>
              <a:t>Disclosures for public health purposes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of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are conducting research with a waiver of authorization, you need to keep a record of any and all disclosures outside of research team</a:t>
            </a:r>
          </a:p>
          <a:p>
            <a:pPr lvl="1"/>
            <a:r>
              <a:rPr lang="en-US" dirty="0" smtClean="0"/>
              <a:t>Names/lists</a:t>
            </a:r>
          </a:p>
          <a:p>
            <a:pPr lvl="1"/>
            <a:r>
              <a:rPr lang="en-US" dirty="0" smtClean="0"/>
              <a:t>Dates of disclosures</a:t>
            </a:r>
          </a:p>
          <a:p>
            <a:pPr lvl="1"/>
            <a:r>
              <a:rPr lang="en-US" dirty="0" smtClean="0"/>
              <a:t>To whom disclosure was made</a:t>
            </a:r>
          </a:p>
          <a:p>
            <a:pPr lvl="1"/>
            <a:r>
              <a:rPr lang="en-US" dirty="0" smtClean="0"/>
              <a:t>Brief description of what was disclosed</a:t>
            </a:r>
          </a:p>
          <a:p>
            <a:pPr lvl="1"/>
            <a:r>
              <a:rPr lang="en-US" dirty="0" smtClean="0"/>
              <a:t>Brief description of why disclosed</a:t>
            </a:r>
          </a:p>
          <a:p>
            <a:r>
              <a:rPr lang="en-US" dirty="0" smtClean="0"/>
              <a:t>Retain records for a minimum of 6 years past study closure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of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Modified Tracking Mechanism</a:t>
            </a:r>
          </a:p>
          <a:p>
            <a:pPr lvl="1"/>
            <a:r>
              <a:rPr lang="en-US" dirty="0" smtClean="0"/>
              <a:t>50 or more participants (with waived authorization)</a:t>
            </a:r>
          </a:p>
          <a:p>
            <a:pPr lvl="1"/>
            <a:r>
              <a:rPr lang="en-US" dirty="0" smtClean="0"/>
              <a:t>Do not need a list of each participant</a:t>
            </a:r>
          </a:p>
          <a:p>
            <a:pPr lvl="1"/>
            <a:r>
              <a:rPr lang="en-US" dirty="0" smtClean="0"/>
              <a:t>Do need to record:</a:t>
            </a:r>
          </a:p>
          <a:p>
            <a:pPr lvl="2"/>
            <a:r>
              <a:rPr lang="en-US" dirty="0" smtClean="0"/>
              <a:t>Name of protocol</a:t>
            </a:r>
          </a:p>
          <a:p>
            <a:pPr lvl="2"/>
            <a:r>
              <a:rPr lang="en-US" dirty="0" smtClean="0"/>
              <a:t>Types of PHI disclosed</a:t>
            </a:r>
          </a:p>
          <a:p>
            <a:pPr lvl="2"/>
            <a:r>
              <a:rPr lang="en-US" dirty="0" smtClean="0"/>
              <a:t>Dates of disclosure</a:t>
            </a:r>
          </a:p>
          <a:p>
            <a:pPr lvl="2"/>
            <a:r>
              <a:rPr lang="en-US" dirty="0" smtClean="0"/>
              <a:t>Contact info for recipients</a:t>
            </a:r>
          </a:p>
          <a:p>
            <a:pPr lvl="2"/>
            <a:r>
              <a:rPr lang="en-US" dirty="0" smtClean="0"/>
              <a:t>State that specific individual’s PHI may / may not have been disclosed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HIPAA Record 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HIPAA authorizations and accounting of disclosure information must be maintained for 6 years past study closure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Prevent unauthorized access</a:t>
            </a:r>
          </a:p>
          <a:p>
            <a:pPr lvl="1"/>
            <a:r>
              <a:rPr lang="en-US" dirty="0" smtClean="0"/>
              <a:t>Do not leave computer or research folders unattended</a:t>
            </a:r>
          </a:p>
          <a:p>
            <a:pPr lvl="1"/>
            <a:r>
              <a:rPr lang="en-US" dirty="0" smtClean="0"/>
              <a:t>Store in locked files or locked rooms (at all times)</a:t>
            </a:r>
          </a:p>
          <a:p>
            <a:pPr lvl="1"/>
            <a:r>
              <a:rPr lang="en-US" dirty="0" smtClean="0"/>
              <a:t>Do not store in publicly accessible areas</a:t>
            </a:r>
          </a:p>
          <a:p>
            <a:pPr lvl="1"/>
            <a:r>
              <a:rPr lang="en-US" dirty="0" smtClean="0"/>
              <a:t>Do not take home on unencrypted laptop</a:t>
            </a:r>
          </a:p>
          <a:p>
            <a:pPr lvl="1"/>
            <a:r>
              <a:rPr lang="en-US" dirty="0" smtClean="0"/>
              <a:t>For more information on securing data via technology: </a:t>
            </a:r>
            <a:r>
              <a:rPr lang="en-US" dirty="0" smtClean="0">
                <a:hlinkClick r:id="rId2"/>
              </a:rPr>
              <a:t>http://www.medschool.vcu.edu/technology/infosecurity/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Transfer</a:t>
            </a:r>
          </a:p>
          <a:p>
            <a:pPr lvl="1"/>
            <a:r>
              <a:rPr lang="en-US" dirty="0" smtClean="0"/>
              <a:t>Electronic PHI transfer – securely encrypted</a:t>
            </a:r>
          </a:p>
          <a:p>
            <a:pPr lvl="2"/>
            <a:r>
              <a:rPr lang="en-US" dirty="0" smtClean="0"/>
              <a:t>Make sure it goes to the right person</a:t>
            </a:r>
          </a:p>
          <a:p>
            <a:pPr lvl="2"/>
            <a:r>
              <a:rPr lang="en-US" dirty="0" smtClean="0"/>
              <a:t>Make sure it remains secure until received</a:t>
            </a:r>
          </a:p>
          <a:p>
            <a:pPr lvl="1"/>
            <a:r>
              <a:rPr lang="en-US" dirty="0" smtClean="0"/>
              <a:t>Ground </a:t>
            </a:r>
            <a:r>
              <a:rPr lang="en-US" dirty="0" smtClean="0"/>
              <a:t>mail</a:t>
            </a:r>
          </a:p>
          <a:p>
            <a:pPr lvl="2"/>
            <a:r>
              <a:rPr lang="en-US" dirty="0" smtClean="0"/>
              <a:t>Send encrypted data (jump drives available from Office of Compliance)</a:t>
            </a:r>
          </a:p>
          <a:p>
            <a:pPr lvl="2"/>
            <a:r>
              <a:rPr lang="en-US" dirty="0" smtClean="0"/>
              <a:t>Insured carrier</a:t>
            </a:r>
          </a:p>
          <a:p>
            <a:pPr lvl="2"/>
            <a:r>
              <a:rPr lang="en-US" dirty="0" smtClean="0"/>
              <a:t>Receiving signature required</a:t>
            </a:r>
          </a:p>
          <a:p>
            <a:pPr lvl="2"/>
            <a:r>
              <a:rPr lang="en-US" dirty="0" smtClean="0"/>
              <a:t>Package tracking service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Destruction</a:t>
            </a:r>
          </a:p>
          <a:p>
            <a:pPr lvl="1"/>
            <a:r>
              <a:rPr lang="en-US" dirty="0" smtClean="0"/>
              <a:t>Paper:  dispose of by shredding</a:t>
            </a:r>
          </a:p>
          <a:p>
            <a:pPr lvl="1"/>
            <a:r>
              <a:rPr lang="en-US" dirty="0" smtClean="0"/>
              <a:t>Electronic records</a:t>
            </a:r>
          </a:p>
          <a:p>
            <a:pPr lvl="2"/>
            <a:r>
              <a:rPr lang="en-US" dirty="0" smtClean="0"/>
              <a:t>Must destroy with multiple overwrite steps to erase</a:t>
            </a:r>
            <a:endParaRPr lang="en-US" dirty="0"/>
          </a:p>
          <a:p>
            <a:pPr lvl="2"/>
            <a:r>
              <a:rPr lang="en-US" dirty="0" smtClean="0"/>
              <a:t>Contact IT for assistance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VCU Affiliated Covered Entity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943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Non-Compliance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7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2057400"/>
                <a:gridCol w="2743200"/>
              </a:tblGrid>
              <a:tr h="1133314"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</a:t>
                      </a:r>
                      <a:r>
                        <a:rPr lang="en-US" baseline="0" dirty="0" smtClean="0"/>
                        <a:t>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Violation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such violations of an identical</a:t>
                      </a:r>
                      <a:r>
                        <a:rPr lang="en-US" baseline="0" dirty="0" smtClean="0"/>
                        <a:t> provision in a calendar year</a:t>
                      </a:r>
                      <a:endParaRPr lang="en-US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know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$100-$50,000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$1,500,000</a:t>
                      </a:r>
                      <a:endParaRPr lang="en-US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US" dirty="0" smtClean="0"/>
                        <a:t>Reasonable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$1,000-$50,000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$1,500,000</a:t>
                      </a:r>
                      <a:endParaRPr lang="en-US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US" dirty="0" smtClean="0"/>
                        <a:t>Willful Neglect – Corrected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$10,000-$50,000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$1,500,000</a:t>
                      </a:r>
                      <a:endParaRPr lang="en-US" dirty="0"/>
                    </a:p>
                  </a:txBody>
                  <a:tcPr/>
                </a:tc>
              </a:tr>
              <a:tr h="459622">
                <a:tc>
                  <a:txBody>
                    <a:bodyPr/>
                    <a:lstStyle/>
                    <a:p>
                      <a:r>
                        <a:rPr lang="en-US" dirty="0" smtClean="0"/>
                        <a:t>Willful Neglect – Not Corrected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$1,500,000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Non-Compliance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$4.3 Million penalty to </a:t>
            </a:r>
            <a:r>
              <a:rPr lang="en-US" dirty="0" err="1" smtClean="0"/>
              <a:t>Cignet</a:t>
            </a:r>
            <a:r>
              <a:rPr lang="en-US" dirty="0" smtClean="0"/>
              <a:t> Health for denying patients’ access to their medical records and not cooperating with the investigation</a:t>
            </a:r>
          </a:p>
          <a:p>
            <a:r>
              <a:rPr lang="en-US" dirty="0" smtClean="0"/>
              <a:t>$1 Million penalty to Massachusetts General for failing to implement appropriate safeguards to protect privacy of PHI</a:t>
            </a:r>
          </a:p>
          <a:p>
            <a:pPr lvl="1"/>
            <a:r>
              <a:rPr lang="en-US" dirty="0" smtClean="0"/>
              <a:t>Uncovered via loss of unencrypted laptop containing sensitive data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Protected Health Information (PHI):  </a:t>
            </a:r>
            <a:r>
              <a:rPr lang="en-US" dirty="0" smtClean="0"/>
              <a:t>Individually identifiable health information that is obtained or used for treatment, payment or health care operations in a covered entity. 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Research Related Health Information (RRHI):  </a:t>
            </a:r>
            <a:r>
              <a:rPr lang="en-US" dirty="0" smtClean="0"/>
              <a:t>Health information that is identifiable AND obtained entirely for research purposes.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Individually Identifiable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one of 18 identifiers make health information identifiable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HIPAA Identifiers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fontScale="32500" lnSpcReduction="20000"/>
          </a:bodyPr>
          <a:lstStyle/>
          <a:p>
            <a:pPr marL="339725" indent="-339725">
              <a:buFont typeface="+mj-lt"/>
              <a:buAutoNum type="arabicPeriod"/>
            </a:pPr>
            <a:r>
              <a:rPr lang="en-US" sz="5200" dirty="0" smtClean="0"/>
              <a:t>Names</a:t>
            </a:r>
          </a:p>
          <a:p>
            <a:pPr marL="339725" indent="-339725">
              <a:buFont typeface="+mj-lt"/>
              <a:buAutoNum type="arabicPeriod"/>
            </a:pPr>
            <a:r>
              <a:rPr lang="en-US" sz="5200" dirty="0" smtClean="0"/>
              <a:t>All geographic subdivisions smaller than a state</a:t>
            </a:r>
          </a:p>
          <a:p>
            <a:pPr marL="796925" lvl="1" indent="-339725">
              <a:buFont typeface="Arial" pitchFamily="34" charset="0"/>
              <a:buChar char="•"/>
            </a:pPr>
            <a:r>
              <a:rPr lang="en-US" sz="5200" dirty="0" smtClean="0"/>
              <a:t>Some exceptions for 1</a:t>
            </a:r>
            <a:r>
              <a:rPr lang="en-US" sz="5200" baseline="30000" dirty="0" smtClean="0"/>
              <a:t>st</a:t>
            </a:r>
            <a:r>
              <a:rPr lang="en-US" sz="5200" dirty="0" smtClean="0"/>
              <a:t> 3 digits of </a:t>
            </a:r>
            <a:r>
              <a:rPr lang="en-US" sz="5200" dirty="0" err="1" smtClean="0"/>
              <a:t>zipcode</a:t>
            </a:r>
            <a:endParaRPr lang="en-US" sz="5200" dirty="0" smtClean="0"/>
          </a:p>
          <a:p>
            <a:pPr marL="339725" indent="-339725">
              <a:buFont typeface="+mj-lt"/>
              <a:buAutoNum type="arabicPeriod"/>
            </a:pPr>
            <a:r>
              <a:rPr lang="en-US" sz="5200" dirty="0" smtClean="0"/>
              <a:t>All elements of dates (except year) for dates directly related to an individual:</a:t>
            </a:r>
          </a:p>
          <a:p>
            <a:pPr marL="692150" indent="-2222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5200" dirty="0" smtClean="0"/>
              <a:t>Birth date</a:t>
            </a:r>
          </a:p>
          <a:p>
            <a:pPr marL="692150" indent="-2222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5200" dirty="0" smtClean="0"/>
              <a:t>Admission &amp; discharge dates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5200" dirty="0" smtClean="0"/>
              <a:t>Date of death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5200" dirty="0" smtClean="0"/>
              <a:t>All ages over 89 and all elements of dates (including year) indicative of such age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5200" dirty="0" smtClean="0"/>
              <a:t>Ages 90+ can be categorized into ≥90</a:t>
            </a:r>
          </a:p>
          <a:p>
            <a:pPr marL="339725" indent="-339725">
              <a:buFont typeface="+mj-lt"/>
              <a:buAutoNum type="arabicPeriod" startAt="4"/>
            </a:pPr>
            <a:r>
              <a:rPr lang="en-US" sz="5200" dirty="0" smtClean="0"/>
              <a:t>Telephone numbers</a:t>
            </a:r>
          </a:p>
          <a:p>
            <a:pPr marL="339725" indent="-339725">
              <a:buFont typeface="+mj-lt"/>
              <a:buAutoNum type="arabicPeriod" startAt="5"/>
            </a:pPr>
            <a:r>
              <a:rPr lang="en-US" sz="5200" dirty="0" smtClean="0"/>
              <a:t>Facsimile numbers</a:t>
            </a:r>
          </a:p>
          <a:p>
            <a:pPr marL="339725" indent="-339725">
              <a:buFont typeface="+mj-lt"/>
              <a:buAutoNum type="arabicPeriod" startAt="6"/>
            </a:pPr>
            <a:r>
              <a:rPr lang="en-US" sz="5200" dirty="0" smtClean="0"/>
              <a:t>Electronic mail addresses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32500" lnSpcReduction="20000"/>
          </a:bodyPr>
          <a:lstStyle/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Social security numbers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Medical record numbers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Health plan beneficiary numbers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Account numbers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Certificate/license numbers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Vehicle identifiers and serial numbers, including license plate numbers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Device identifiers and serial numbers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Web universal resource locators (URLs)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Internet protocol (IP) address numbers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Biometric identifiers, including fingerprints and voiceprints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Full-face photographic images and any comparable images</a:t>
            </a:r>
          </a:p>
          <a:p>
            <a:pPr marL="339725" indent="-339725">
              <a:buFont typeface="+mj-lt"/>
              <a:buAutoNum type="arabicPeriod" startAt="7"/>
            </a:pPr>
            <a:r>
              <a:rPr lang="en-US" sz="5200" dirty="0" smtClean="0"/>
              <a:t>Any other unique identifying number, characteristic, or code, unless otherwise permitted by the Privacy Rule for re-identification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Pathways to Access PHI for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De-identified data </a:t>
            </a:r>
            <a:r>
              <a:rPr lang="en-US" dirty="0" smtClean="0"/>
              <a:t>(none of 18 identifiers)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Review preparatory to research</a:t>
            </a:r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Limited data set</a:t>
            </a:r>
          </a:p>
          <a:p>
            <a:r>
              <a:rPr lang="en-US" dirty="0" smtClean="0"/>
              <a:t>Signed participant </a:t>
            </a:r>
            <a:r>
              <a:rPr lang="en-US" b="1" dirty="0" smtClean="0">
                <a:solidFill>
                  <a:schemeClr val="accent5"/>
                </a:solidFill>
              </a:rPr>
              <a:t>authorization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Partial waiver of authorization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Waiver of authorization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Research with decedents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De-identified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health information that does not contain any of the 18 identifiers </a:t>
            </a:r>
          </a:p>
          <a:p>
            <a:r>
              <a:rPr lang="en-US" dirty="0" smtClean="0"/>
              <a:t>De-identified data is not subject to HIPAA regulations</a:t>
            </a:r>
          </a:p>
          <a:p>
            <a:r>
              <a:rPr lang="en-US" dirty="0" smtClean="0"/>
              <a:t>Two methods of de-identification</a:t>
            </a:r>
          </a:p>
          <a:p>
            <a:pPr lvl="1"/>
            <a:r>
              <a:rPr lang="en-US" dirty="0" smtClean="0"/>
              <a:t>Safe harbor (no identifiers)</a:t>
            </a:r>
          </a:p>
          <a:p>
            <a:pPr lvl="1"/>
            <a:r>
              <a:rPr lang="en-US" dirty="0" smtClean="0"/>
              <a:t>Statistical analysis with attestation</a:t>
            </a:r>
          </a:p>
          <a:p>
            <a:pPr lvl="2"/>
            <a:r>
              <a:rPr lang="en-US" dirty="0" smtClean="0"/>
              <a:t>If an identifier is present, a statistician can use accepted methods for analysis and certify that there is little likelihood of re-identification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De-Identified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Coded data</a:t>
            </a:r>
          </a:p>
          <a:p>
            <a:pPr lvl="1"/>
            <a:r>
              <a:rPr lang="en-US" dirty="0" smtClean="0"/>
              <a:t>If all 18 identifiers are coded or removed and the individual cannot be reasonably identified – considered de-identified</a:t>
            </a:r>
          </a:p>
          <a:p>
            <a:pPr lvl="2"/>
            <a:r>
              <a:rPr lang="en-US" dirty="0" smtClean="0"/>
              <a:t>Link field cannot be related to any identifiers</a:t>
            </a:r>
          </a:p>
          <a:p>
            <a:pPr lvl="2"/>
            <a:r>
              <a:rPr lang="en-US" dirty="0" smtClean="0"/>
              <a:t>Researcher cannot maintain the key or code link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1248</Words>
  <Application>Microsoft Office PowerPoint</Application>
  <PresentationFormat>On-screen Show (4:3)</PresentationFormat>
  <Paragraphs>192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Navigating HIPAA Regulations</vt:lpstr>
      <vt:lpstr>Key Definitions</vt:lpstr>
      <vt:lpstr>VCU Affiliated Covered Entity</vt:lpstr>
      <vt:lpstr>Key Definitions</vt:lpstr>
      <vt:lpstr>Individually Identifiable Data</vt:lpstr>
      <vt:lpstr>HIPAA Identifiers</vt:lpstr>
      <vt:lpstr>Pathways to Access PHI for Research</vt:lpstr>
      <vt:lpstr>De-identified Data</vt:lpstr>
      <vt:lpstr>De-Identified Data</vt:lpstr>
      <vt:lpstr>De-Identified Data &amp; Approval</vt:lpstr>
      <vt:lpstr>Review Preparatory to Research</vt:lpstr>
      <vt:lpstr>Review Prep to Research Approval</vt:lpstr>
      <vt:lpstr>Limited Data Set</vt:lpstr>
      <vt:lpstr>Limited Data Set Approval</vt:lpstr>
      <vt:lpstr>Signed Authorization</vt:lpstr>
      <vt:lpstr>Signed Authorization Approval</vt:lpstr>
      <vt:lpstr>Partial Waiver of Authorization</vt:lpstr>
      <vt:lpstr>Partial Waiver Approval</vt:lpstr>
      <vt:lpstr>Waiver of Authorization or Elements</vt:lpstr>
      <vt:lpstr>Waiver of Authorization Approval</vt:lpstr>
      <vt:lpstr>Research on Decedents’ PHI</vt:lpstr>
      <vt:lpstr>Research on Decedents Approval</vt:lpstr>
      <vt:lpstr>Accounting of Disclosures</vt:lpstr>
      <vt:lpstr>Accounting of Disclosures</vt:lpstr>
      <vt:lpstr>Accounting of Disclosures</vt:lpstr>
      <vt:lpstr>HIPAA Record Keeping</vt:lpstr>
      <vt:lpstr>Security of PHI</vt:lpstr>
      <vt:lpstr>Security of PHI</vt:lpstr>
      <vt:lpstr>Security of PHI</vt:lpstr>
      <vt:lpstr>Non-Compliance</vt:lpstr>
      <vt:lpstr>Non-Compliance Examples</vt:lpstr>
      <vt:lpstr>Questions or Comments?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HIPAA for Research and the IRB: A New Partnership for Privacy Protections</dc:title>
  <dc:creator>Michelle</dc:creator>
  <cp:lastModifiedBy>mcstickler</cp:lastModifiedBy>
  <cp:revision>70</cp:revision>
  <dcterms:created xsi:type="dcterms:W3CDTF">2010-08-26T13:33:20Z</dcterms:created>
  <dcterms:modified xsi:type="dcterms:W3CDTF">2011-03-28T13:44:58Z</dcterms:modified>
</cp:coreProperties>
</file>