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9"/>
  </p:notesMasterIdLst>
  <p:handoutMasterIdLst>
    <p:handoutMasterId r:id="rId40"/>
  </p:handoutMasterIdLst>
  <p:sldIdLst>
    <p:sldId id="265" r:id="rId2"/>
    <p:sldId id="264" r:id="rId3"/>
    <p:sldId id="268" r:id="rId4"/>
    <p:sldId id="256" r:id="rId5"/>
    <p:sldId id="258" r:id="rId6"/>
    <p:sldId id="257" r:id="rId7"/>
    <p:sldId id="261" r:id="rId8"/>
    <p:sldId id="266" r:id="rId9"/>
    <p:sldId id="298" r:id="rId10"/>
    <p:sldId id="262" r:id="rId11"/>
    <p:sldId id="267" r:id="rId12"/>
    <p:sldId id="269" r:id="rId13"/>
    <p:sldId id="270" r:id="rId14"/>
    <p:sldId id="300" r:id="rId15"/>
    <p:sldId id="301" r:id="rId16"/>
    <p:sldId id="302" r:id="rId17"/>
    <p:sldId id="271" r:id="rId18"/>
    <p:sldId id="285" r:id="rId19"/>
    <p:sldId id="286" r:id="rId20"/>
    <p:sldId id="291" r:id="rId21"/>
    <p:sldId id="287" r:id="rId22"/>
    <p:sldId id="304" r:id="rId23"/>
    <p:sldId id="284" r:id="rId24"/>
    <p:sldId id="299" r:id="rId25"/>
    <p:sldId id="273" r:id="rId26"/>
    <p:sldId id="275" r:id="rId27"/>
    <p:sldId id="281" r:id="rId28"/>
    <p:sldId id="282" r:id="rId29"/>
    <p:sldId id="303" r:id="rId30"/>
    <p:sldId id="288" r:id="rId31"/>
    <p:sldId id="290" r:id="rId32"/>
    <p:sldId id="292" r:id="rId33"/>
    <p:sldId id="293" r:id="rId34"/>
    <p:sldId id="294" r:id="rId35"/>
    <p:sldId id="295" r:id="rId36"/>
    <p:sldId id="296" r:id="rId37"/>
    <p:sldId id="297" r:id="rId38"/>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6923" autoAdjust="0"/>
  </p:normalViewPr>
  <p:slideViewPr>
    <p:cSldViewPr>
      <p:cViewPr>
        <p:scale>
          <a:sx n="75" d="100"/>
          <a:sy n="75" d="100"/>
        </p:scale>
        <p:origin x="-1014" y="-360"/>
      </p:cViewPr>
      <p:guideLst>
        <p:guide orient="horz" pos="2160"/>
        <p:guide pos="2880"/>
      </p:guideLst>
    </p:cSldViewPr>
  </p:slideViewPr>
  <p:outlineViewPr>
    <p:cViewPr>
      <p:scale>
        <a:sx n="33" d="100"/>
        <a:sy n="33" d="100"/>
      </p:scale>
      <p:origin x="0" y="5550"/>
    </p:cViewPr>
  </p:outlineViewPr>
  <p:notesTextViewPr>
    <p:cViewPr>
      <p:scale>
        <a:sx n="1" d="1"/>
        <a:sy n="1" d="1"/>
      </p:scale>
      <p:origin x="0" y="0"/>
    </p:cViewPr>
  </p:notesTextViewPr>
  <p:sorterViewPr>
    <p:cViewPr>
      <p:scale>
        <a:sx n="100" d="100"/>
        <a:sy n="100" d="100"/>
      </p:scale>
      <p:origin x="0" y="4896"/>
    </p:cViewPr>
  </p:sorterViewPr>
  <p:notesViewPr>
    <p:cSldViewPr>
      <p:cViewPr varScale="1">
        <p:scale>
          <a:sx n="86" d="100"/>
          <a:sy n="86" d="100"/>
        </p:scale>
        <p:origin x="-1908" y="-84"/>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03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0"/>
            <a:ext cx="3005138" cy="460375"/>
          </a:xfrm>
          <a:prstGeom prst="rect">
            <a:avLst/>
          </a:prstGeom>
        </p:spPr>
        <p:txBody>
          <a:bodyPr vert="horz" lIns="91440" tIns="45720" rIns="91440" bIns="45720" rtlCol="0"/>
          <a:lstStyle>
            <a:lvl1pPr algn="r">
              <a:defRPr sz="1200"/>
            </a:lvl1pPr>
          </a:lstStyle>
          <a:p>
            <a:fld id="{5604C306-8BA3-4382-A80A-B00F61DF2F81}" type="datetimeFigureOut">
              <a:rPr lang="en-US" smtClean="0"/>
              <a:t>4/10/2013</a:t>
            </a:fld>
            <a:endParaRPr lang="en-US" dirty="0"/>
          </a:p>
        </p:txBody>
      </p:sp>
      <p:sp>
        <p:nvSpPr>
          <p:cNvPr id="4" name="Footer Placeholder 3"/>
          <p:cNvSpPr>
            <a:spLocks noGrp="1"/>
          </p:cNvSpPr>
          <p:nvPr>
            <p:ph type="ftr" sz="quarter" idx="2"/>
          </p:nvPr>
        </p:nvSpPr>
        <p:spPr>
          <a:xfrm>
            <a:off x="0" y="8758238"/>
            <a:ext cx="3005138" cy="460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58238"/>
            <a:ext cx="3005138" cy="460375"/>
          </a:xfrm>
          <a:prstGeom prst="rect">
            <a:avLst/>
          </a:prstGeom>
        </p:spPr>
        <p:txBody>
          <a:bodyPr vert="horz" lIns="91440" tIns="45720" rIns="91440" bIns="45720" rtlCol="0" anchor="b"/>
          <a:lstStyle>
            <a:lvl1pPr algn="r">
              <a:defRPr sz="1200"/>
            </a:lvl1pPr>
          </a:lstStyle>
          <a:p>
            <a:fld id="{734CF5AE-A25F-4ABA-AD51-030B9F5B37EE}" type="slidenum">
              <a:rPr lang="en-US" smtClean="0"/>
              <a:t>‹#›</a:t>
            </a:fld>
            <a:endParaRPr lang="en-US" dirty="0"/>
          </a:p>
        </p:txBody>
      </p:sp>
    </p:spTree>
    <p:extLst>
      <p:ext uri="{BB962C8B-B14F-4D97-AF65-F5344CB8AC3E}">
        <p14:creationId xmlns:p14="http://schemas.microsoft.com/office/powerpoint/2010/main" val="1146879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endParaRPr lang="en-US" dirty="0"/>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3D202976-1F7C-47EC-954B-E0C89F51EDA1}" type="datetimeFigureOut">
              <a:rPr lang="en-US" smtClean="0"/>
              <a:t>4/10/2013</a:t>
            </a:fld>
            <a:endParaRPr lang="en-US" dirty="0"/>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F6E39259-AEDC-47BA-9023-EE2616481110}" type="slidenum">
              <a:rPr lang="en-US" smtClean="0"/>
              <a:t>‹#›</a:t>
            </a:fld>
            <a:endParaRPr lang="en-US" dirty="0"/>
          </a:p>
        </p:txBody>
      </p:sp>
    </p:spTree>
    <p:extLst>
      <p:ext uri="{BB962C8B-B14F-4D97-AF65-F5344CB8AC3E}">
        <p14:creationId xmlns:p14="http://schemas.microsoft.com/office/powerpoint/2010/main" val="1588667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1</a:t>
            </a:fld>
            <a:endParaRPr lang="en-US" dirty="0"/>
          </a:p>
        </p:txBody>
      </p:sp>
    </p:spTree>
    <p:extLst>
      <p:ext uri="{BB962C8B-B14F-4D97-AF65-F5344CB8AC3E}">
        <p14:creationId xmlns:p14="http://schemas.microsoft.com/office/powerpoint/2010/main" val="927265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8187" y="4302760"/>
            <a:ext cx="6471920" cy="4225925"/>
          </a:xfrm>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10</a:t>
            </a:fld>
            <a:endParaRPr lang="en-US" dirty="0"/>
          </a:p>
        </p:txBody>
      </p:sp>
    </p:spTree>
    <p:extLst>
      <p:ext uri="{BB962C8B-B14F-4D97-AF65-F5344CB8AC3E}">
        <p14:creationId xmlns:p14="http://schemas.microsoft.com/office/powerpoint/2010/main" val="2604716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6E39259-AEDC-47BA-9023-EE2616481110}" type="slidenum">
              <a:rPr lang="en-US" smtClean="0"/>
              <a:t>11</a:t>
            </a:fld>
            <a:endParaRPr lang="en-US" dirty="0"/>
          </a:p>
        </p:txBody>
      </p:sp>
    </p:spTree>
    <p:extLst>
      <p:ext uri="{BB962C8B-B14F-4D97-AF65-F5344CB8AC3E}">
        <p14:creationId xmlns:p14="http://schemas.microsoft.com/office/powerpoint/2010/main" val="3869184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5233" y="4379595"/>
            <a:ext cx="6240780" cy="4149090"/>
          </a:xfrm>
        </p:spPr>
        <p:txBody>
          <a:bodyPr/>
          <a:lstStyle/>
          <a:p>
            <a:endParaRPr lang="en-US" dirty="0" smtClean="0"/>
          </a:p>
        </p:txBody>
      </p:sp>
      <p:sp>
        <p:nvSpPr>
          <p:cNvPr id="4" name="Slide Number Placeholder 3"/>
          <p:cNvSpPr>
            <a:spLocks noGrp="1"/>
          </p:cNvSpPr>
          <p:nvPr>
            <p:ph type="sldNum" sz="quarter" idx="10"/>
          </p:nvPr>
        </p:nvSpPr>
        <p:spPr/>
        <p:txBody>
          <a:bodyPr/>
          <a:lstStyle/>
          <a:p>
            <a:fld id="{F6E39259-AEDC-47BA-9023-EE2616481110}" type="slidenum">
              <a:rPr lang="en-US" smtClean="0"/>
              <a:t>12</a:t>
            </a:fld>
            <a:endParaRPr lang="en-US" dirty="0"/>
          </a:p>
        </p:txBody>
      </p:sp>
    </p:spTree>
    <p:extLst>
      <p:ext uri="{BB962C8B-B14F-4D97-AF65-F5344CB8AC3E}">
        <p14:creationId xmlns:p14="http://schemas.microsoft.com/office/powerpoint/2010/main" val="4071944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a:t>	</a:t>
            </a:r>
            <a:endParaRPr lang="en-US" dirty="0" smtClean="0"/>
          </a:p>
          <a:p>
            <a:endParaRPr lang="en-US" dirty="0"/>
          </a:p>
          <a:p>
            <a:r>
              <a:rPr lang="en-US" dirty="0" smtClean="0"/>
              <a:t>.</a:t>
            </a:r>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13</a:t>
            </a:fld>
            <a:endParaRPr lang="en-US" dirty="0"/>
          </a:p>
        </p:txBody>
      </p:sp>
    </p:spTree>
    <p:extLst>
      <p:ext uri="{BB962C8B-B14F-4D97-AF65-F5344CB8AC3E}">
        <p14:creationId xmlns:p14="http://schemas.microsoft.com/office/powerpoint/2010/main" val="2097762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14</a:t>
            </a:fld>
            <a:endParaRPr lang="en-US" dirty="0"/>
          </a:p>
        </p:txBody>
      </p:sp>
    </p:spTree>
    <p:extLst>
      <p:ext uri="{BB962C8B-B14F-4D97-AF65-F5344CB8AC3E}">
        <p14:creationId xmlns:p14="http://schemas.microsoft.com/office/powerpoint/2010/main" val="2288695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16</a:t>
            </a:fld>
            <a:endParaRPr lang="en-US" dirty="0"/>
          </a:p>
        </p:txBody>
      </p:sp>
    </p:spTree>
    <p:extLst>
      <p:ext uri="{BB962C8B-B14F-4D97-AF65-F5344CB8AC3E}">
        <p14:creationId xmlns:p14="http://schemas.microsoft.com/office/powerpoint/2010/main" val="3619713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17</a:t>
            </a:fld>
            <a:endParaRPr lang="en-US" dirty="0"/>
          </a:p>
        </p:txBody>
      </p:sp>
    </p:spTree>
    <p:extLst>
      <p:ext uri="{BB962C8B-B14F-4D97-AF65-F5344CB8AC3E}">
        <p14:creationId xmlns:p14="http://schemas.microsoft.com/office/powerpoint/2010/main" val="1226371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18</a:t>
            </a:fld>
            <a:endParaRPr lang="en-US" dirty="0"/>
          </a:p>
        </p:txBody>
      </p:sp>
    </p:spTree>
    <p:extLst>
      <p:ext uri="{BB962C8B-B14F-4D97-AF65-F5344CB8AC3E}">
        <p14:creationId xmlns:p14="http://schemas.microsoft.com/office/powerpoint/2010/main" val="3162348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19</a:t>
            </a:fld>
            <a:endParaRPr lang="en-US" dirty="0"/>
          </a:p>
        </p:txBody>
      </p:sp>
    </p:spTree>
    <p:extLst>
      <p:ext uri="{BB962C8B-B14F-4D97-AF65-F5344CB8AC3E}">
        <p14:creationId xmlns:p14="http://schemas.microsoft.com/office/powerpoint/2010/main" val="1795123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20</a:t>
            </a:fld>
            <a:endParaRPr lang="en-US" dirty="0"/>
          </a:p>
        </p:txBody>
      </p:sp>
    </p:spTree>
    <p:extLst>
      <p:ext uri="{BB962C8B-B14F-4D97-AF65-F5344CB8AC3E}">
        <p14:creationId xmlns:p14="http://schemas.microsoft.com/office/powerpoint/2010/main" val="301621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2</a:t>
            </a:fld>
            <a:endParaRPr lang="en-US" dirty="0"/>
          </a:p>
        </p:txBody>
      </p:sp>
    </p:spTree>
    <p:extLst>
      <p:ext uri="{BB962C8B-B14F-4D97-AF65-F5344CB8AC3E}">
        <p14:creationId xmlns:p14="http://schemas.microsoft.com/office/powerpoint/2010/main" val="1197525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21</a:t>
            </a:fld>
            <a:endParaRPr lang="en-US" dirty="0"/>
          </a:p>
        </p:txBody>
      </p:sp>
    </p:spTree>
    <p:extLst>
      <p:ext uri="{BB962C8B-B14F-4D97-AF65-F5344CB8AC3E}">
        <p14:creationId xmlns:p14="http://schemas.microsoft.com/office/powerpoint/2010/main" val="1739573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23</a:t>
            </a:fld>
            <a:endParaRPr lang="en-US" dirty="0"/>
          </a:p>
        </p:txBody>
      </p:sp>
    </p:spTree>
    <p:extLst>
      <p:ext uri="{BB962C8B-B14F-4D97-AF65-F5344CB8AC3E}">
        <p14:creationId xmlns:p14="http://schemas.microsoft.com/office/powerpoint/2010/main" val="412161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25</a:t>
            </a:fld>
            <a:endParaRPr lang="en-US" dirty="0"/>
          </a:p>
        </p:txBody>
      </p:sp>
    </p:spTree>
    <p:extLst>
      <p:ext uri="{BB962C8B-B14F-4D97-AF65-F5344CB8AC3E}">
        <p14:creationId xmlns:p14="http://schemas.microsoft.com/office/powerpoint/2010/main" val="4155086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FD7D53C-1B43-4348-A85C-F954CDA3CDE6}" type="datetime1">
              <a:rPr lang="en-US" smtClean="0"/>
              <a:t>4/10/2013</a:t>
            </a:fld>
            <a:endParaRPr lang="en-US" dirty="0"/>
          </a:p>
        </p:txBody>
      </p:sp>
      <p:sp>
        <p:nvSpPr>
          <p:cNvPr id="5" name="Slide Number Placeholder 4"/>
          <p:cNvSpPr>
            <a:spLocks noGrp="1"/>
          </p:cNvSpPr>
          <p:nvPr>
            <p:ph type="sldNum" sz="quarter" idx="11"/>
          </p:nvPr>
        </p:nvSpPr>
        <p:spPr/>
        <p:txBody>
          <a:bodyPr/>
          <a:lstStyle/>
          <a:p>
            <a:fld id="{C040F582-3DE7-43B2-BDD4-B153953BBAA1}" type="slidenum">
              <a:rPr lang="en-US" smtClean="0"/>
              <a:pPr/>
              <a:t>26</a:t>
            </a:fld>
            <a:endParaRPr lang="en-US" dirty="0"/>
          </a:p>
        </p:txBody>
      </p:sp>
    </p:spTree>
    <p:extLst>
      <p:ext uri="{BB962C8B-B14F-4D97-AF65-F5344CB8AC3E}">
        <p14:creationId xmlns:p14="http://schemas.microsoft.com/office/powerpoint/2010/main" val="1998858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356E45B-B349-4D04-A5A9-B60C179883B4}" type="datetime1">
              <a:rPr lang="en-US" smtClean="0"/>
              <a:t>4/10/2013</a:t>
            </a:fld>
            <a:endParaRPr lang="en-US" dirty="0"/>
          </a:p>
        </p:txBody>
      </p:sp>
      <p:sp>
        <p:nvSpPr>
          <p:cNvPr id="5" name="Slide Number Placeholder 4"/>
          <p:cNvSpPr>
            <a:spLocks noGrp="1"/>
          </p:cNvSpPr>
          <p:nvPr>
            <p:ph type="sldNum" sz="quarter" idx="11"/>
          </p:nvPr>
        </p:nvSpPr>
        <p:spPr/>
        <p:txBody>
          <a:bodyPr/>
          <a:lstStyle/>
          <a:p>
            <a:fld id="{C040F582-3DE7-43B2-BDD4-B153953BBAA1}" type="slidenum">
              <a:rPr lang="en-US" smtClean="0"/>
              <a:pPr/>
              <a:t>27</a:t>
            </a:fld>
            <a:endParaRPr lang="en-US" dirty="0"/>
          </a:p>
        </p:txBody>
      </p:sp>
    </p:spTree>
    <p:extLst>
      <p:ext uri="{BB962C8B-B14F-4D97-AF65-F5344CB8AC3E}">
        <p14:creationId xmlns:p14="http://schemas.microsoft.com/office/powerpoint/2010/main" val="87170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28</a:t>
            </a:fld>
            <a:endParaRPr lang="en-US" dirty="0"/>
          </a:p>
        </p:txBody>
      </p:sp>
    </p:spTree>
    <p:extLst>
      <p:ext uri="{BB962C8B-B14F-4D97-AF65-F5344CB8AC3E}">
        <p14:creationId xmlns:p14="http://schemas.microsoft.com/office/powerpoint/2010/main" val="2083092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6E39259-AEDC-47BA-9023-EE2616481110}" type="slidenum">
              <a:rPr lang="en-US" smtClean="0"/>
              <a:t>29</a:t>
            </a:fld>
            <a:endParaRPr lang="en-US" dirty="0"/>
          </a:p>
        </p:txBody>
      </p:sp>
    </p:spTree>
    <p:extLst>
      <p:ext uri="{BB962C8B-B14F-4D97-AF65-F5344CB8AC3E}">
        <p14:creationId xmlns:p14="http://schemas.microsoft.com/office/powerpoint/2010/main" val="3895204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30</a:t>
            </a:fld>
            <a:endParaRPr lang="en-US" dirty="0"/>
          </a:p>
        </p:txBody>
      </p:sp>
    </p:spTree>
    <p:extLst>
      <p:ext uri="{BB962C8B-B14F-4D97-AF65-F5344CB8AC3E}">
        <p14:creationId xmlns:p14="http://schemas.microsoft.com/office/powerpoint/2010/main" val="3421253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31</a:t>
            </a:fld>
            <a:endParaRPr lang="en-US" dirty="0"/>
          </a:p>
        </p:txBody>
      </p:sp>
    </p:spTree>
    <p:extLst>
      <p:ext uri="{BB962C8B-B14F-4D97-AF65-F5344CB8AC3E}">
        <p14:creationId xmlns:p14="http://schemas.microsoft.com/office/powerpoint/2010/main" val="1562584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32</a:t>
            </a:fld>
            <a:endParaRPr lang="en-US" dirty="0"/>
          </a:p>
        </p:txBody>
      </p:sp>
    </p:spTree>
    <p:extLst>
      <p:ext uri="{BB962C8B-B14F-4D97-AF65-F5344CB8AC3E}">
        <p14:creationId xmlns:p14="http://schemas.microsoft.com/office/powerpoint/2010/main" val="1384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3</a:t>
            </a:fld>
            <a:endParaRPr lang="en-US" dirty="0"/>
          </a:p>
        </p:txBody>
      </p:sp>
    </p:spTree>
    <p:extLst>
      <p:ext uri="{BB962C8B-B14F-4D97-AF65-F5344CB8AC3E}">
        <p14:creationId xmlns:p14="http://schemas.microsoft.com/office/powerpoint/2010/main" val="3421935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33</a:t>
            </a:fld>
            <a:endParaRPr lang="en-US" dirty="0"/>
          </a:p>
        </p:txBody>
      </p:sp>
    </p:spTree>
    <p:extLst>
      <p:ext uri="{BB962C8B-B14F-4D97-AF65-F5344CB8AC3E}">
        <p14:creationId xmlns:p14="http://schemas.microsoft.com/office/powerpoint/2010/main" val="329320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34</a:t>
            </a:fld>
            <a:endParaRPr lang="en-US" dirty="0"/>
          </a:p>
        </p:txBody>
      </p:sp>
    </p:spTree>
    <p:extLst>
      <p:ext uri="{BB962C8B-B14F-4D97-AF65-F5344CB8AC3E}">
        <p14:creationId xmlns:p14="http://schemas.microsoft.com/office/powerpoint/2010/main" val="2479895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35</a:t>
            </a:fld>
            <a:endParaRPr lang="en-US" dirty="0"/>
          </a:p>
        </p:txBody>
      </p:sp>
    </p:spTree>
    <p:extLst>
      <p:ext uri="{BB962C8B-B14F-4D97-AF65-F5344CB8AC3E}">
        <p14:creationId xmlns:p14="http://schemas.microsoft.com/office/powerpoint/2010/main" val="35704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36</a:t>
            </a:fld>
            <a:endParaRPr lang="en-US" dirty="0"/>
          </a:p>
        </p:txBody>
      </p:sp>
    </p:spTree>
    <p:extLst>
      <p:ext uri="{BB962C8B-B14F-4D97-AF65-F5344CB8AC3E}">
        <p14:creationId xmlns:p14="http://schemas.microsoft.com/office/powerpoint/2010/main" val="558269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37</a:t>
            </a:fld>
            <a:endParaRPr lang="en-US" dirty="0"/>
          </a:p>
        </p:txBody>
      </p:sp>
    </p:spTree>
    <p:extLst>
      <p:ext uri="{BB962C8B-B14F-4D97-AF65-F5344CB8AC3E}">
        <p14:creationId xmlns:p14="http://schemas.microsoft.com/office/powerpoint/2010/main" val="907498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4</a:t>
            </a:fld>
            <a:endParaRPr lang="en-US" dirty="0"/>
          </a:p>
        </p:txBody>
      </p:sp>
    </p:spTree>
    <p:extLst>
      <p:ext uri="{BB962C8B-B14F-4D97-AF65-F5344CB8AC3E}">
        <p14:creationId xmlns:p14="http://schemas.microsoft.com/office/powerpoint/2010/main" val="1893253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5</a:t>
            </a:fld>
            <a:endParaRPr lang="en-US" dirty="0"/>
          </a:p>
        </p:txBody>
      </p:sp>
    </p:spTree>
    <p:extLst>
      <p:ext uri="{BB962C8B-B14F-4D97-AF65-F5344CB8AC3E}">
        <p14:creationId xmlns:p14="http://schemas.microsoft.com/office/powerpoint/2010/main" val="2847815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1140" y="4379595"/>
            <a:ext cx="6394873" cy="4149090"/>
          </a:xfrm>
        </p:spPr>
        <p:txBody>
          <a:bodyPr numCol="2"/>
          <a:lstStyle/>
          <a:p>
            <a:endParaRPr lang="en-US" b="1" dirty="0" smtClean="0"/>
          </a:p>
        </p:txBody>
      </p:sp>
      <p:sp>
        <p:nvSpPr>
          <p:cNvPr id="4" name="Slide Number Placeholder 3"/>
          <p:cNvSpPr>
            <a:spLocks noGrp="1"/>
          </p:cNvSpPr>
          <p:nvPr>
            <p:ph type="sldNum" sz="quarter" idx="10"/>
          </p:nvPr>
        </p:nvSpPr>
        <p:spPr/>
        <p:txBody>
          <a:bodyPr/>
          <a:lstStyle/>
          <a:p>
            <a:fld id="{F6E39259-AEDC-47BA-9023-EE2616481110}" type="slidenum">
              <a:rPr lang="en-US" smtClean="0"/>
              <a:t>6</a:t>
            </a:fld>
            <a:endParaRPr lang="en-US" dirty="0"/>
          </a:p>
        </p:txBody>
      </p:sp>
    </p:spTree>
    <p:extLst>
      <p:ext uri="{BB962C8B-B14F-4D97-AF65-F5344CB8AC3E}">
        <p14:creationId xmlns:p14="http://schemas.microsoft.com/office/powerpoint/2010/main" val="3315587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solidFill>
                <a:srgbClr val="FF0000"/>
              </a:solidFill>
            </a:endParaRPr>
          </a:p>
          <a:p>
            <a:endParaRPr lang="en-US" b="0" baseline="0" dirty="0" smtClean="0">
              <a:solidFill>
                <a:srgbClr val="FF0000"/>
              </a:solidFill>
            </a:endParaRPr>
          </a:p>
          <a:p>
            <a:endParaRPr lang="en-US" b="0" dirty="0">
              <a:solidFill>
                <a:srgbClr val="FF0000"/>
              </a:solidFill>
            </a:endParaRPr>
          </a:p>
        </p:txBody>
      </p:sp>
      <p:sp>
        <p:nvSpPr>
          <p:cNvPr id="4" name="Slide Number Placeholder 3"/>
          <p:cNvSpPr>
            <a:spLocks noGrp="1"/>
          </p:cNvSpPr>
          <p:nvPr>
            <p:ph type="sldNum" sz="quarter" idx="10"/>
          </p:nvPr>
        </p:nvSpPr>
        <p:spPr/>
        <p:txBody>
          <a:bodyPr/>
          <a:lstStyle/>
          <a:p>
            <a:fld id="{F6E39259-AEDC-47BA-9023-EE2616481110}" type="slidenum">
              <a:rPr lang="en-US" smtClean="0"/>
              <a:t>7</a:t>
            </a:fld>
            <a:endParaRPr lang="en-US" dirty="0"/>
          </a:p>
        </p:txBody>
      </p:sp>
    </p:spTree>
    <p:extLst>
      <p:ext uri="{BB962C8B-B14F-4D97-AF65-F5344CB8AC3E}">
        <p14:creationId xmlns:p14="http://schemas.microsoft.com/office/powerpoint/2010/main" val="175411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8187" y="4379595"/>
            <a:ext cx="6394873" cy="4149090"/>
          </a:xfrm>
        </p:spPr>
        <p:txBody>
          <a:bodyPr/>
          <a:lstStyle/>
          <a:p>
            <a:pPr marL="0" indent="0">
              <a:buFont typeface="Arial" charset="0"/>
              <a:buNone/>
            </a:pPr>
            <a:endParaRPr lang="en-US" b="1" dirty="0" smtClean="0"/>
          </a:p>
          <a:p>
            <a:endParaRPr lang="en-US" dirty="0"/>
          </a:p>
        </p:txBody>
      </p:sp>
      <p:sp>
        <p:nvSpPr>
          <p:cNvPr id="4" name="Slide Number Placeholder 3"/>
          <p:cNvSpPr>
            <a:spLocks noGrp="1"/>
          </p:cNvSpPr>
          <p:nvPr>
            <p:ph type="sldNum" sz="quarter" idx="10"/>
          </p:nvPr>
        </p:nvSpPr>
        <p:spPr/>
        <p:txBody>
          <a:bodyPr/>
          <a:lstStyle/>
          <a:p>
            <a:fld id="{F6E39259-AEDC-47BA-9023-EE2616481110}" type="slidenum">
              <a:rPr lang="en-US" smtClean="0"/>
              <a:t>8</a:t>
            </a:fld>
            <a:endParaRPr lang="en-US" dirty="0"/>
          </a:p>
        </p:txBody>
      </p:sp>
    </p:spTree>
    <p:extLst>
      <p:ext uri="{BB962C8B-B14F-4D97-AF65-F5344CB8AC3E}">
        <p14:creationId xmlns:p14="http://schemas.microsoft.com/office/powerpoint/2010/main" val="324402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6E39259-AEDC-47BA-9023-EE2616481110}" type="slidenum">
              <a:rPr lang="en-US" smtClean="0"/>
              <a:t>9</a:t>
            </a:fld>
            <a:endParaRPr lang="en-US" dirty="0"/>
          </a:p>
        </p:txBody>
      </p:sp>
    </p:spTree>
    <p:extLst>
      <p:ext uri="{BB962C8B-B14F-4D97-AF65-F5344CB8AC3E}">
        <p14:creationId xmlns:p14="http://schemas.microsoft.com/office/powerpoint/2010/main" val="106737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337387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3875965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174909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301037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333813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925302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201049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143012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76392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427237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335372-A7FB-4638-BFFA-C411B9C028BB}" type="datetimeFigureOut">
              <a:rPr lang="en-US" smtClean="0"/>
              <a:t>4/10/2013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8CC648-CEDB-4F58-9E62-6263CCACA57F}" type="slidenum">
              <a:rPr lang="en-US" smtClean="0"/>
              <a:t>‹#›</a:t>
            </a:fld>
            <a:endParaRPr lang="en-US" dirty="0"/>
          </a:p>
        </p:txBody>
      </p:sp>
    </p:spTree>
    <p:extLst>
      <p:ext uri="{BB962C8B-B14F-4D97-AF65-F5344CB8AC3E}">
        <p14:creationId xmlns:p14="http://schemas.microsoft.com/office/powerpoint/2010/main" val="170426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35372-A7FB-4638-BFFA-C411B9C028BB}" type="datetimeFigureOut">
              <a:rPr lang="en-US" smtClean="0"/>
              <a:t>4/10/2013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CC648-CEDB-4F58-9E62-6263CCACA57F}" type="slidenum">
              <a:rPr lang="en-US" smtClean="0"/>
              <a:t>‹#›</a:t>
            </a:fld>
            <a:endParaRPr lang="en-US" dirty="0"/>
          </a:p>
        </p:txBody>
      </p:sp>
    </p:spTree>
    <p:extLst>
      <p:ext uri="{BB962C8B-B14F-4D97-AF65-F5344CB8AC3E}">
        <p14:creationId xmlns:p14="http://schemas.microsoft.com/office/powerpoint/2010/main" val="945091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medschool.vcu.edu/technology/security/documents/VCUSOM_DataSharingAgreement.do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www.assurance.vcu.edu/Policy%20Library/Intellectual%20Property%20Policy.pdf" TargetMode="External"/><Relationship Id="rId5" Type="http://schemas.openxmlformats.org/officeDocument/2006/relationships/hyperlink" Target="http://www.assurance.vcu.edu/Policy%20Library/Research%20Data%20Ownership,%20Retention%20&amp;%20Access.pdf" TargetMode="External"/><Relationship Id="rId4" Type="http://schemas.openxmlformats.org/officeDocument/2006/relationships/hyperlink" Target="http://www.research.vcu.edu/forms/Data+Use+Agreement+for+Use+of+Limited+Data+Set.docx"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ts.vcu.edu/cybersecurity/assets/EnidVirago_DanHan_ResearchDataSecurity.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research.vcu.edu/irb/wpp/flash/XII-2.ht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research.vcu.edu/irb/wpp/flash/XVII-5.ht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hhs.gov/ohrp/humansubjects/guidance/45cfr46.ht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outcome.com/ahrq-registries-evaluating-patient-outcome.htm" TargetMode="External"/><Relationship Id="rId7" Type="http://schemas.openxmlformats.org/officeDocument/2006/relationships/hyperlink" Target="http://www.research.vcu.edu/irb/wpp/flash/XVII-5.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research.vcu.edu/irb/wpp/flash/XVII-4.htm" TargetMode="External"/><Relationship Id="rId5" Type="http://schemas.openxmlformats.org/officeDocument/2006/relationships/hyperlink" Target="http://www.hhs.gov/ohrp/sachrp/20110124attachmentatosecletter.html" TargetMode="External"/><Relationship Id="rId4" Type="http://schemas.openxmlformats.org/officeDocument/2006/relationships/hyperlink" Target="http://www.ahrq.gov/news/events/conference/2011/levy/index.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www.outcome.com/ropr.ht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po.gov/fdsys/pkg/FR-2013-01-25/pdf/2013-01073.pdf" TargetMode="External"/><Relationship Id="rId2" Type="http://schemas.openxmlformats.org/officeDocument/2006/relationships/hyperlink" Target="http://www.assurance.vcu.edu/Policy%20Library/VCU%20Information%20Security%20Standard.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ahrq.gov/about/annualconf11/berliner_gliklich_hyatt_levy/levy.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ncbi.nlm.nih.gov/pubmed?term=Wolf%20SM%5bAuthor%5d&amp;cauthor=true&amp;cauthor_uid=22436882"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ncbi.nlm.nih.gov/pubmed/2243688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effectivehealthcare.ahrq.gov/ehc/products/311/1306/DEcIDE42_ExpiredRegistries_FinalReport_20121031.pdf" TargetMode="External"/><Relationship Id="rId3" Type="http://schemas.openxmlformats.org/officeDocument/2006/relationships/hyperlink" Target="http://www.ahrq.gov/legacy/about/annualconf11/berliner_gliklich_hyatt_levy/levy.htm" TargetMode="External"/><Relationship Id="rId7" Type="http://schemas.openxmlformats.org/officeDocument/2006/relationships/hyperlink" Target="http://effectivehealthcare.ahrq.gov/search-for-guides-reviews-and-reports/?pageaction=displayproduct&amp;productID=1114"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effectivehealthcare.ahrq.gov/ehc/products/311/1114/DEcIDE40_Registry-of-patient-registries_FinalReport_20120531.pdf" TargetMode="External"/><Relationship Id="rId5" Type="http://schemas.openxmlformats.org/officeDocument/2006/relationships/hyperlink" Target="http://effectivehealthcare.ahrq.gov/ehc/products/74/531/Registries%202nd%20ed%20final%20to%20Eisenberg%209-15-10.pdf" TargetMode="External"/><Relationship Id="rId4" Type="http://schemas.openxmlformats.org/officeDocument/2006/relationships/hyperlink" Target="http://effectivehealthcare.ahrq.gov/index.cfm/registry-webcas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hhs.gov/ohrp/sachrp/20110124attachmentatosecletter.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www.dfhcc.harvard.edu/clinical-research-support/office-for-human-research-studies-ohrs/resources-for-biospecimen-and-biobanking-research/" TargetMode="External"/><Relationship Id="rId4" Type="http://schemas.openxmlformats.org/officeDocument/2006/relationships/hyperlink" Target="http://www.hhs.gov/ohrp/policy/cdebiol.pdf"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www.socra.org/html/faq.htm#How can I get into clinical research?" TargetMode="External"/><Relationship Id="rId13" Type="http://schemas.openxmlformats.org/officeDocument/2006/relationships/hyperlink" Target="http://www.socra.org/html/faq.htm#GCP Fact or Fiction" TargetMode="External"/><Relationship Id="rId3" Type="http://schemas.openxmlformats.org/officeDocument/2006/relationships/hyperlink" Target="http://www.socra.org/html/faq.htm#FDAGuidanceInvestigator" TargetMode="External"/><Relationship Id="rId7" Type="http://schemas.openxmlformats.org/officeDocument/2006/relationships/hyperlink" Target="http://www.socra.org/html/faq.htm#CTT" TargetMode="External"/><Relationship Id="rId12" Type="http://schemas.openxmlformats.org/officeDocument/2006/relationships/hyperlink" Target="http://www.socra.org/html/faq.htm#What salary" TargetMode="External"/><Relationship Id="rId17" Type="http://schemas.openxmlformats.org/officeDocument/2006/relationships/hyperlink" Target="http://www.socra.org/html/faq.htm#BertSpilkerBooks" TargetMode="External"/><Relationship Id="rId2" Type="http://schemas.openxmlformats.org/officeDocument/2006/relationships/notesSlide" Target="../notesSlides/notesSlide31.xml"/><Relationship Id="rId16" Type="http://schemas.openxmlformats.org/officeDocument/2006/relationships/hyperlink" Target="http://www.socra.org/html/faq.htm#FDA_Regs_Questions" TargetMode="External"/><Relationship Id="rId1" Type="http://schemas.openxmlformats.org/officeDocument/2006/relationships/slideLayout" Target="../slideLayouts/slideLayout2.xml"/><Relationship Id="rId6" Type="http://schemas.openxmlformats.org/officeDocument/2006/relationships/hyperlink" Target="http://www.socra.org/html/faq.htm#FDA_Register_Clinical_Trials" TargetMode="External"/><Relationship Id="rId11" Type="http://schemas.openxmlformats.org/officeDocument/2006/relationships/hyperlink" Target="http://www.socra.org/html/faq.htm#Schools with Curriculums" TargetMode="External"/><Relationship Id="rId5" Type="http://schemas.openxmlformats.org/officeDocument/2006/relationships/hyperlink" Target="http://www.socra.org/html/faq.htm#AAHRPP" TargetMode="External"/><Relationship Id="rId15" Type="http://schemas.openxmlformats.org/officeDocument/2006/relationships/hyperlink" Target="http://www.socra.org/html/faq.htm#Form_FDA_1572" TargetMode="External"/><Relationship Id="rId10" Type="http://schemas.openxmlformats.org/officeDocument/2006/relationships/hyperlink" Target="http://www.socra.org/html/faq.htm#RegScienceCourseSurvey" TargetMode="External"/><Relationship Id="rId4" Type="http://schemas.openxmlformats.org/officeDocument/2006/relationships/hyperlink" Target="http://www.socra.org/html/faq.htm#HIPAA" TargetMode="External"/><Relationship Id="rId9" Type="http://schemas.openxmlformats.org/officeDocument/2006/relationships/hyperlink" Target="http://www.socra.org/html/faq.htm#Are there any clinical research courses?" TargetMode="External"/><Relationship Id="rId14" Type="http://schemas.openxmlformats.org/officeDocument/2006/relationships/hyperlink" Target="http://www.socra.org/html/faq.htm#GCP_Question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fda.gov/ForIndustry/FDABasicsforIndustry/ucm237623.ht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www.fda.gov/ICECI/EnforcementActions/BioresearchMonitoring/default.htm" TargetMode="External"/><Relationship Id="rId4" Type="http://schemas.openxmlformats.org/officeDocument/2006/relationships/hyperlink" Target="http://www.fda.gov/downloads/Drugs/GuidanceComplianceRegulatoryInformation/Guidances/UCM187772.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fda.gov/ICECI/EnforcementActions/ApplicationIntegrityPolicy/ucm2005394.htm" TargetMode="External"/><Relationship Id="rId7" Type="http://schemas.openxmlformats.org/officeDocument/2006/relationships/hyperlink" Target="http://ori.hhs.gov/misconduct/AdminBulletinBoard.s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www.fda.gov/ICECI/EnforcementActions/BioresearchMonitoring/NonclinicalLaboratoriesInspectedunderGoodLaboratoryPractices/ucm2005399.htm" TargetMode="External"/><Relationship Id="rId5" Type="http://schemas.openxmlformats.org/officeDocument/2006/relationships/hyperlink" Target="http://www.fda.gov/ICECI/EnforcementActions/ucm321308.htm" TargetMode="External"/><Relationship Id="rId4" Type="http://schemas.openxmlformats.org/officeDocument/2006/relationships/hyperlink" Target="http://www.fda.gov/ICECI/EnforcementActions/FDADebarmentList/ucm2005408.ht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fda.gov/RegulatoryInformation/Guidances/ucm122046.ht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www.fda.gov/AboutFDA/Transparency/TransparencyInitiative/ucm254426.htm" TargetMode="External"/><Relationship Id="rId4" Type="http://schemas.openxmlformats.org/officeDocument/2006/relationships/hyperlink" Target="http://www.fda.gov/ForIndustry/FDABasicsforIndustry/ucm235225.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normAutofit/>
          </a:bodyPr>
          <a:lstStyle/>
          <a:p>
            <a:r>
              <a:rPr lang="en-US" b="1" dirty="0">
                <a:latin typeface="+mj-lt"/>
              </a:rPr>
              <a:t>Understanding Data Registry Setup and Maintenance </a:t>
            </a:r>
            <a:r>
              <a:rPr lang="en-US" b="1" dirty="0" smtClean="0">
                <a:latin typeface="+mj-lt"/>
              </a:rPr>
              <a:t>Policies</a:t>
            </a:r>
            <a:endParaRPr lang="en-US" dirty="0">
              <a:latin typeface="+mj-lt"/>
            </a:endParaRPr>
          </a:p>
        </p:txBody>
      </p:sp>
      <p:sp>
        <p:nvSpPr>
          <p:cNvPr id="5" name="Subtitle 4"/>
          <p:cNvSpPr>
            <a:spLocks noGrp="1"/>
          </p:cNvSpPr>
          <p:nvPr>
            <p:ph type="subTitle" idx="1"/>
          </p:nvPr>
        </p:nvSpPr>
        <p:spPr>
          <a:xfrm>
            <a:off x="838200" y="3124200"/>
            <a:ext cx="7620000" cy="2971800"/>
          </a:xfrm>
        </p:spPr>
        <p:txBody>
          <a:bodyPr>
            <a:normAutofit fontScale="92500" lnSpcReduction="20000"/>
          </a:bodyPr>
          <a:lstStyle/>
          <a:p>
            <a:pPr algn="l">
              <a:spcBef>
                <a:spcPts val="0"/>
              </a:spcBef>
            </a:pPr>
            <a:r>
              <a:rPr lang="en-US" sz="2200" dirty="0">
                <a:latin typeface="+mj-lt"/>
              </a:rPr>
              <a:t>Nichole Haywood</a:t>
            </a:r>
          </a:p>
          <a:p>
            <a:pPr algn="l">
              <a:spcBef>
                <a:spcPts val="0"/>
              </a:spcBef>
            </a:pPr>
            <a:r>
              <a:rPr lang="en-US" sz="2200" dirty="0">
                <a:latin typeface="+mj-lt"/>
              </a:rPr>
              <a:t>IRB Protocol Analyst</a:t>
            </a:r>
          </a:p>
          <a:p>
            <a:pPr algn="l">
              <a:spcBef>
                <a:spcPts val="0"/>
              </a:spcBef>
            </a:pPr>
            <a:r>
              <a:rPr lang="en-US" sz="2200" dirty="0">
                <a:latin typeface="+mj-lt"/>
              </a:rPr>
              <a:t>Phone: (804) 827-2272</a:t>
            </a:r>
          </a:p>
          <a:p>
            <a:pPr algn="l">
              <a:spcBef>
                <a:spcPts val="0"/>
              </a:spcBef>
            </a:pPr>
            <a:r>
              <a:rPr lang="en-US" sz="2200" dirty="0">
                <a:latin typeface="+mj-lt"/>
              </a:rPr>
              <a:t>Fax: (804) 827-1448</a:t>
            </a:r>
          </a:p>
          <a:p>
            <a:pPr algn="l">
              <a:spcBef>
                <a:spcPts val="0"/>
              </a:spcBef>
            </a:pPr>
            <a:r>
              <a:rPr lang="en-US" sz="2200" dirty="0">
                <a:latin typeface="+mj-lt"/>
              </a:rPr>
              <a:t>nsrichar@vcu.edu </a:t>
            </a:r>
            <a:endParaRPr lang="en-US" sz="2200" dirty="0" smtClean="0">
              <a:latin typeface="+mj-lt"/>
            </a:endParaRPr>
          </a:p>
          <a:p>
            <a:pPr algn="l">
              <a:spcBef>
                <a:spcPts val="0"/>
              </a:spcBef>
            </a:pPr>
            <a:endParaRPr lang="en-US" sz="2200" dirty="0">
              <a:latin typeface="+mj-lt"/>
            </a:endParaRPr>
          </a:p>
          <a:p>
            <a:pPr algn="l">
              <a:spcBef>
                <a:spcPts val="0"/>
              </a:spcBef>
            </a:pPr>
            <a:r>
              <a:rPr lang="en-US" sz="2200" dirty="0">
                <a:latin typeface="+mj-lt"/>
              </a:rPr>
              <a:t>Enid Virago, </a:t>
            </a:r>
            <a:r>
              <a:rPr lang="en-US" sz="2200" dirty="0" smtClean="0">
                <a:latin typeface="+mj-lt"/>
              </a:rPr>
              <a:t>PhD  CIP, CCRP</a:t>
            </a:r>
            <a:endParaRPr lang="en-US" sz="2200" dirty="0">
              <a:latin typeface="+mj-lt"/>
            </a:endParaRPr>
          </a:p>
          <a:p>
            <a:pPr algn="l">
              <a:spcBef>
                <a:spcPts val="0"/>
              </a:spcBef>
            </a:pPr>
            <a:r>
              <a:rPr lang="en-US" sz="2200" dirty="0">
                <a:latin typeface="+mj-lt"/>
              </a:rPr>
              <a:t>Research Liaison Specialist for Human Research Protections</a:t>
            </a:r>
          </a:p>
          <a:p>
            <a:pPr algn="l">
              <a:spcBef>
                <a:spcPts val="0"/>
              </a:spcBef>
            </a:pPr>
            <a:r>
              <a:rPr lang="en-US" sz="2200" dirty="0">
                <a:latin typeface="+mj-lt"/>
              </a:rPr>
              <a:t>Phone: (804) 828-7712</a:t>
            </a:r>
          </a:p>
          <a:p>
            <a:pPr algn="l">
              <a:spcBef>
                <a:spcPts val="0"/>
              </a:spcBef>
            </a:pPr>
            <a:r>
              <a:rPr lang="en-US" sz="2200" dirty="0">
                <a:latin typeface="+mj-lt"/>
              </a:rPr>
              <a:t>Fax: (804) 827-1448</a:t>
            </a:r>
          </a:p>
          <a:p>
            <a:pPr algn="l">
              <a:spcBef>
                <a:spcPts val="0"/>
              </a:spcBef>
            </a:pPr>
            <a:r>
              <a:rPr lang="en-US" sz="2200" dirty="0">
                <a:latin typeface="+mj-lt"/>
              </a:rPr>
              <a:t>viragoea@vcu.edu </a:t>
            </a:r>
            <a:endParaRPr lang="en-US" sz="2200" dirty="0" smtClean="0">
              <a:latin typeface="+mj-lt"/>
            </a:endParaRPr>
          </a:p>
          <a:p>
            <a:pPr algn="l"/>
            <a:endParaRPr lang="en-US" dirty="0">
              <a:latin typeface="+mj-lt"/>
            </a:endParaRPr>
          </a:p>
        </p:txBody>
      </p:sp>
    </p:spTree>
    <p:extLst>
      <p:ext uri="{BB962C8B-B14F-4D97-AF65-F5344CB8AC3E}">
        <p14:creationId xmlns:p14="http://schemas.microsoft.com/office/powerpoint/2010/main" val="42735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Creating a Registry – SOPs</a:t>
            </a:r>
            <a:endParaRPr lang="en-US" dirty="0">
              <a:latin typeface="+mj-lt"/>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latin typeface="+mj-lt"/>
              </a:rPr>
              <a:t>Components in Standard Operating Procedure </a:t>
            </a:r>
            <a:r>
              <a:rPr lang="en-US" dirty="0" smtClean="0">
                <a:latin typeface="+mj-lt"/>
              </a:rPr>
              <a:t>Manual</a:t>
            </a:r>
            <a:endParaRPr lang="en-US" dirty="0" smtClean="0">
              <a:latin typeface="+mj-lt"/>
            </a:endParaRPr>
          </a:p>
          <a:p>
            <a:r>
              <a:rPr lang="en-US" dirty="0" smtClean="0">
                <a:latin typeface="+mj-lt"/>
              </a:rPr>
              <a:t>Set </a:t>
            </a:r>
            <a:r>
              <a:rPr lang="en-US" dirty="0">
                <a:latin typeface="+mj-lt"/>
              </a:rPr>
              <a:t>specific goals:  </a:t>
            </a:r>
          </a:p>
          <a:p>
            <a:pPr lvl="1"/>
            <a:r>
              <a:rPr lang="en-US" dirty="0" smtClean="0">
                <a:latin typeface="+mj-lt"/>
              </a:rPr>
              <a:t>Data quality</a:t>
            </a:r>
          </a:p>
          <a:p>
            <a:pPr lvl="1"/>
            <a:r>
              <a:rPr lang="en-US" dirty="0" smtClean="0">
                <a:latin typeface="+mj-lt"/>
              </a:rPr>
              <a:t>Study enrollment</a:t>
            </a:r>
          </a:p>
          <a:p>
            <a:pPr lvl="1"/>
            <a:r>
              <a:rPr lang="en-US" dirty="0" smtClean="0">
                <a:latin typeface="+mj-lt"/>
              </a:rPr>
              <a:t>specific </a:t>
            </a:r>
            <a:r>
              <a:rPr lang="en-US" dirty="0">
                <a:latin typeface="+mj-lt"/>
              </a:rPr>
              <a:t>measures that the registry is intended to </a:t>
            </a:r>
            <a:r>
              <a:rPr lang="en-US" dirty="0" smtClean="0">
                <a:latin typeface="+mj-lt"/>
              </a:rPr>
              <a:t>describe  </a:t>
            </a:r>
            <a:endParaRPr lang="en-US" dirty="0">
              <a:latin typeface="+mj-lt"/>
            </a:endParaRPr>
          </a:p>
          <a:p>
            <a:r>
              <a:rPr lang="en-US" dirty="0">
                <a:latin typeface="+mj-lt"/>
              </a:rPr>
              <a:t>Identify Key Stakeholders</a:t>
            </a:r>
          </a:p>
          <a:p>
            <a:r>
              <a:rPr lang="en-US" dirty="0">
                <a:latin typeface="+mj-lt"/>
              </a:rPr>
              <a:t>Assess </a:t>
            </a:r>
            <a:r>
              <a:rPr lang="en-US" dirty="0" smtClean="0">
                <a:latin typeface="+mj-lt"/>
              </a:rPr>
              <a:t>Feasibility – Funding </a:t>
            </a:r>
            <a:endParaRPr lang="en-US" dirty="0">
              <a:latin typeface="+mj-lt"/>
            </a:endParaRPr>
          </a:p>
          <a:p>
            <a:r>
              <a:rPr lang="en-US" dirty="0">
                <a:latin typeface="+mj-lt"/>
              </a:rPr>
              <a:t>Build a registry team</a:t>
            </a:r>
          </a:p>
          <a:p>
            <a:r>
              <a:rPr lang="en-US" dirty="0">
                <a:latin typeface="+mj-lt"/>
              </a:rPr>
              <a:t>Establish a governance and </a:t>
            </a:r>
            <a:r>
              <a:rPr lang="en-US" dirty="0" smtClean="0">
                <a:latin typeface="+mj-lt"/>
              </a:rPr>
              <a:t>oversight </a:t>
            </a:r>
            <a:r>
              <a:rPr lang="en-US" dirty="0">
                <a:latin typeface="+mj-lt"/>
              </a:rPr>
              <a:t>Plan</a:t>
            </a:r>
          </a:p>
          <a:p>
            <a:r>
              <a:rPr lang="en-US" dirty="0">
                <a:latin typeface="+mj-lt"/>
              </a:rPr>
              <a:t>Consider the scope and Rigor needed</a:t>
            </a:r>
          </a:p>
          <a:p>
            <a:r>
              <a:rPr lang="en-US" dirty="0">
                <a:latin typeface="+mj-lt"/>
              </a:rPr>
              <a:t>Define the core dataset, patient outcomes and target population</a:t>
            </a:r>
          </a:p>
          <a:p>
            <a:r>
              <a:rPr lang="en-US" dirty="0">
                <a:latin typeface="+mj-lt"/>
              </a:rPr>
              <a:t>Develop a study plan or protocol</a:t>
            </a:r>
          </a:p>
          <a:p>
            <a:r>
              <a:rPr lang="en-US" dirty="0">
                <a:latin typeface="+mj-lt"/>
              </a:rPr>
              <a:t>Develop a project plan</a:t>
            </a:r>
          </a:p>
          <a:p>
            <a:r>
              <a:rPr lang="en-US" dirty="0">
                <a:latin typeface="+mj-lt"/>
              </a:rPr>
              <a:t>Determine what will happen when the registry ends.</a:t>
            </a:r>
          </a:p>
          <a:p>
            <a:endParaRPr lang="en-US" dirty="0">
              <a:latin typeface="+mj-lt"/>
            </a:endParaRPr>
          </a:p>
        </p:txBody>
      </p:sp>
    </p:spTree>
    <p:extLst>
      <p:ext uri="{BB962C8B-B14F-4D97-AF65-F5344CB8AC3E}">
        <p14:creationId xmlns:p14="http://schemas.microsoft.com/office/powerpoint/2010/main" val="3965192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latin typeface="+mj-lt"/>
              </a:rPr>
              <a:t>VCU </a:t>
            </a:r>
            <a:r>
              <a:rPr lang="en-US" dirty="0" smtClean="0">
                <a:latin typeface="+mj-lt"/>
              </a:rPr>
              <a:t>IRB </a:t>
            </a:r>
            <a:r>
              <a:rPr lang="en-US" dirty="0" smtClean="0">
                <a:latin typeface="+mj-lt"/>
              </a:rPr>
              <a:t>Policy for </a:t>
            </a:r>
            <a:r>
              <a:rPr lang="en-US" dirty="0">
                <a:latin typeface="+mj-lt"/>
              </a:rPr>
              <a:t>Accessing or Contributing to an Existing Registry  </a:t>
            </a:r>
            <a:endParaRPr lang="en-US" dirty="0">
              <a:latin typeface="+mj-lt"/>
            </a:endParaRPr>
          </a:p>
        </p:txBody>
      </p:sp>
      <p:sp>
        <p:nvSpPr>
          <p:cNvPr id="3" name="Content Placeholder 2"/>
          <p:cNvSpPr>
            <a:spLocks noGrp="1"/>
          </p:cNvSpPr>
          <p:nvPr>
            <p:ph idx="1"/>
          </p:nvPr>
        </p:nvSpPr>
        <p:spPr>
          <a:xfrm>
            <a:off x="457200" y="2133600"/>
            <a:ext cx="8229600" cy="3992563"/>
          </a:xfrm>
        </p:spPr>
        <p:txBody>
          <a:bodyPr>
            <a:normAutofit fontScale="92500" lnSpcReduction="20000"/>
          </a:bodyPr>
          <a:lstStyle/>
          <a:p>
            <a:r>
              <a:rPr lang="en-US" dirty="0" smtClean="0">
                <a:latin typeface="+mj-lt"/>
              </a:rPr>
              <a:t>General </a:t>
            </a:r>
            <a:r>
              <a:rPr lang="en-US" dirty="0" smtClean="0">
                <a:latin typeface="+mj-lt"/>
              </a:rPr>
              <a:t>guidelines you will use for developing a usage protocol/amendment.</a:t>
            </a:r>
          </a:p>
          <a:p>
            <a:pPr lvl="1"/>
            <a:r>
              <a:rPr lang="en-US" dirty="0" smtClean="0">
                <a:latin typeface="+mj-lt"/>
              </a:rPr>
              <a:t>You will need a data usage or sharing agreement</a:t>
            </a:r>
            <a:endParaRPr lang="en-US" dirty="0">
              <a:latin typeface="+mj-lt"/>
            </a:endParaRPr>
          </a:p>
          <a:p>
            <a:r>
              <a:rPr lang="en-US" dirty="0">
                <a:latin typeface="+mj-lt"/>
              </a:rPr>
              <a:t>What is the process for informed consent related to the registry/specimen bank</a:t>
            </a:r>
            <a:r>
              <a:rPr lang="en-US" dirty="0" smtClean="0">
                <a:latin typeface="+mj-lt"/>
              </a:rPr>
              <a:t>?</a:t>
            </a:r>
          </a:p>
          <a:p>
            <a:pPr lvl="1"/>
            <a:r>
              <a:rPr lang="en-US" dirty="0" smtClean="0">
                <a:latin typeface="+mj-lt"/>
              </a:rPr>
              <a:t>Submit the ICF from your study and detailed description of existing registry’s documentation (purpose, process, agreements, etc.)</a:t>
            </a:r>
            <a:endParaRPr lang="en-US" dirty="0">
              <a:latin typeface="+mj-lt"/>
            </a:endParaRPr>
          </a:p>
          <a:p>
            <a:r>
              <a:rPr lang="en-US" dirty="0">
                <a:latin typeface="+mj-lt"/>
              </a:rPr>
              <a:t>How is system privacy and confidentiality ensured?</a:t>
            </a:r>
          </a:p>
          <a:p>
            <a:endParaRPr lang="en-US" dirty="0">
              <a:latin typeface="+mj-lt"/>
            </a:endParaRPr>
          </a:p>
        </p:txBody>
      </p:sp>
    </p:spTree>
    <p:extLst>
      <p:ext uri="{BB962C8B-B14F-4D97-AF65-F5344CB8AC3E}">
        <p14:creationId xmlns:p14="http://schemas.microsoft.com/office/powerpoint/2010/main" val="109273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Contributing to a Registry</a:t>
            </a:r>
            <a:endParaRPr lang="en-US" dirty="0">
              <a:latin typeface="+mj-lt"/>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en-US" dirty="0" smtClean="0">
                <a:latin typeface="+mj-lt"/>
              </a:rPr>
              <a:t>General Guidelines</a:t>
            </a:r>
          </a:p>
          <a:p>
            <a:pPr marL="0" indent="0">
              <a:buNone/>
            </a:pPr>
            <a:r>
              <a:rPr lang="en-US" sz="2900" dirty="0" smtClean="0">
                <a:latin typeface="+mj-lt"/>
              </a:rPr>
              <a:t>* Very important documents</a:t>
            </a:r>
          </a:p>
          <a:p>
            <a:pPr lvl="1"/>
            <a:r>
              <a:rPr lang="en-US" sz="2900" dirty="0" smtClean="0">
                <a:latin typeface="+mj-lt"/>
              </a:rPr>
              <a:t>Data Sharing Agreement (School of Medicine)</a:t>
            </a:r>
          </a:p>
          <a:p>
            <a:pPr marL="457200" lvl="1" indent="0">
              <a:buNone/>
            </a:pPr>
            <a:r>
              <a:rPr lang="en-US" sz="2900" dirty="0" smtClean="0">
                <a:latin typeface="+mj-lt"/>
                <a:hlinkClick r:id="rId3"/>
              </a:rPr>
              <a:t>http</a:t>
            </a:r>
            <a:r>
              <a:rPr lang="en-US" sz="2900" dirty="0">
                <a:latin typeface="+mj-lt"/>
                <a:hlinkClick r:id="rId3"/>
              </a:rPr>
              <a:t>://</a:t>
            </a:r>
            <a:r>
              <a:rPr lang="en-US" sz="2900" dirty="0" smtClean="0">
                <a:latin typeface="+mj-lt"/>
                <a:hlinkClick r:id="rId3"/>
              </a:rPr>
              <a:t>www.medschool.vcu.edu/technology/security/documents/VCUSOM_DataSharingAgreement.doc</a:t>
            </a:r>
            <a:endParaRPr lang="en-US" sz="2900" dirty="0" smtClean="0">
              <a:latin typeface="+mj-lt"/>
            </a:endParaRPr>
          </a:p>
          <a:p>
            <a:pPr marL="457200" lvl="1" indent="0">
              <a:buNone/>
            </a:pPr>
            <a:endParaRPr lang="en-US" sz="2900" dirty="0" smtClean="0">
              <a:latin typeface="+mj-lt"/>
            </a:endParaRPr>
          </a:p>
          <a:p>
            <a:pPr lvl="1"/>
            <a:r>
              <a:rPr lang="en-US" sz="2900" dirty="0" smtClean="0">
                <a:latin typeface="+mj-lt"/>
              </a:rPr>
              <a:t>Data Use Agreement (Sue Robb negotiates)</a:t>
            </a:r>
          </a:p>
          <a:p>
            <a:pPr marL="457200" lvl="1" indent="0">
              <a:buNone/>
            </a:pPr>
            <a:r>
              <a:rPr lang="en-US" sz="2900" dirty="0">
                <a:latin typeface="+mj-lt"/>
                <a:hlinkClick r:id="rId4"/>
              </a:rPr>
              <a:t>http://</a:t>
            </a:r>
            <a:r>
              <a:rPr lang="en-US" sz="2900" dirty="0" smtClean="0">
                <a:latin typeface="+mj-lt"/>
                <a:hlinkClick r:id="rId4"/>
              </a:rPr>
              <a:t>www.research.vcu.edu/forms/Data+Use+Agreement+for+Use+of+Limited+Data+Set.docx</a:t>
            </a:r>
            <a:r>
              <a:rPr lang="en-US" sz="2900" dirty="0" smtClean="0">
                <a:latin typeface="+mj-lt"/>
              </a:rPr>
              <a:t>  (HIPAA)</a:t>
            </a:r>
          </a:p>
          <a:p>
            <a:pPr marL="457200" lvl="1" indent="0">
              <a:buNone/>
            </a:pPr>
            <a:endParaRPr lang="en-US" sz="2900" dirty="0">
              <a:latin typeface="+mj-lt"/>
            </a:endParaRPr>
          </a:p>
          <a:p>
            <a:pPr marL="457200" lvl="1" indent="0">
              <a:buNone/>
            </a:pPr>
            <a:r>
              <a:rPr lang="en-US" sz="2900" dirty="0" smtClean="0">
                <a:latin typeface="+mj-lt"/>
              </a:rPr>
              <a:t>Research </a:t>
            </a:r>
            <a:r>
              <a:rPr lang="en-US" sz="2900" dirty="0">
                <a:latin typeface="+mj-lt"/>
              </a:rPr>
              <a:t>Data </a:t>
            </a:r>
            <a:r>
              <a:rPr lang="en-US" sz="2900" dirty="0" smtClean="0">
                <a:latin typeface="+mj-lt"/>
              </a:rPr>
              <a:t>Ownership, Retention</a:t>
            </a:r>
            <a:r>
              <a:rPr lang="en-US" sz="2900" dirty="0">
                <a:latin typeface="+mj-lt"/>
              </a:rPr>
              <a:t>, and </a:t>
            </a:r>
            <a:r>
              <a:rPr lang="en-US" sz="2900" dirty="0" smtClean="0">
                <a:latin typeface="+mj-lt"/>
              </a:rPr>
              <a:t>Access Policy</a:t>
            </a:r>
          </a:p>
          <a:p>
            <a:pPr marL="457200" lvl="1" indent="0">
              <a:buNone/>
            </a:pPr>
            <a:r>
              <a:rPr lang="en-US" sz="2900" dirty="0">
                <a:latin typeface="+mj-lt"/>
                <a:hlinkClick r:id="rId5"/>
              </a:rPr>
              <a:t>http://www.assurance.vcu.edu/Policy%20Library/Research%20Data%20Ownership,%20Retention%20&amp;%20Access.pdf</a:t>
            </a:r>
            <a:endParaRPr lang="en-US" sz="2900" dirty="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marL="457200" lvl="1" indent="0">
              <a:buNone/>
            </a:pPr>
            <a:endParaRPr lang="en-US" dirty="0" smtClean="0">
              <a:latin typeface="+mj-lt"/>
            </a:endParaRPr>
          </a:p>
          <a:p>
            <a:pPr lvl="1"/>
            <a:endParaRPr lang="en-US" dirty="0">
              <a:latin typeface="+mj-lt"/>
            </a:endParaRPr>
          </a:p>
        </p:txBody>
      </p:sp>
      <p:sp>
        <p:nvSpPr>
          <p:cNvPr id="4" name="Content Placeholder 3"/>
          <p:cNvSpPr>
            <a:spLocks noGrp="1"/>
          </p:cNvSpPr>
          <p:nvPr>
            <p:ph sz="half" idx="2"/>
          </p:nvPr>
        </p:nvSpPr>
        <p:spPr>
          <a:xfrm>
            <a:off x="4648200" y="1752600"/>
            <a:ext cx="4343400" cy="4373563"/>
          </a:xfrm>
        </p:spPr>
        <p:txBody>
          <a:bodyPr>
            <a:noAutofit/>
          </a:bodyPr>
          <a:lstStyle/>
          <a:p>
            <a:pPr marL="0" indent="0">
              <a:buNone/>
            </a:pPr>
            <a:r>
              <a:rPr lang="en-US" sz="1600" b="1" dirty="0" smtClean="0">
                <a:latin typeface="+mj-lt"/>
              </a:rPr>
              <a:t>Ownership </a:t>
            </a:r>
            <a:r>
              <a:rPr lang="en-US" sz="1600" b="1" dirty="0">
                <a:latin typeface="+mj-lt"/>
              </a:rPr>
              <a:t>of Research Data </a:t>
            </a:r>
            <a:r>
              <a:rPr lang="en-US" sz="1600" b="1" dirty="0" smtClean="0">
                <a:latin typeface="+mj-lt"/>
              </a:rPr>
              <a:t>and University </a:t>
            </a:r>
            <a:r>
              <a:rPr lang="en-US" sz="1600" b="1" dirty="0">
                <a:latin typeface="+mj-lt"/>
              </a:rPr>
              <a:t>Disposition </a:t>
            </a:r>
          </a:p>
          <a:p>
            <a:pPr marL="0" indent="0">
              <a:buNone/>
            </a:pPr>
            <a:r>
              <a:rPr lang="en-US" sz="1600" dirty="0">
                <a:latin typeface="+mj-lt"/>
              </a:rPr>
              <a:t>Consistent with federal policy and prevailing higher education practice,  </a:t>
            </a:r>
            <a:r>
              <a:rPr lang="en-US" sz="1600" u="sng" dirty="0">
                <a:latin typeface="+mj-lt"/>
              </a:rPr>
              <a:t>Research Data belong to the University</a:t>
            </a:r>
            <a:r>
              <a:rPr lang="en-US" sz="1600" dirty="0">
                <a:latin typeface="+mj-lt"/>
              </a:rPr>
              <a:t>. </a:t>
            </a:r>
            <a:endParaRPr lang="en-US" sz="1600" dirty="0" smtClean="0">
              <a:latin typeface="+mj-lt"/>
            </a:endParaRPr>
          </a:p>
          <a:p>
            <a:pPr marL="0" indent="0">
              <a:buNone/>
            </a:pPr>
            <a:endParaRPr lang="en-US" sz="1600" b="1" dirty="0">
              <a:latin typeface="+mj-lt"/>
            </a:endParaRPr>
          </a:p>
          <a:p>
            <a:pPr marL="0" indent="0">
              <a:buNone/>
            </a:pPr>
            <a:r>
              <a:rPr lang="en-US" sz="1600" b="1" dirty="0" smtClean="0">
                <a:latin typeface="+mj-lt"/>
              </a:rPr>
              <a:t>Intellectual </a:t>
            </a:r>
            <a:r>
              <a:rPr lang="en-US" sz="1600" b="1" dirty="0">
                <a:latin typeface="+mj-lt"/>
              </a:rPr>
              <a:t>P</a:t>
            </a:r>
            <a:r>
              <a:rPr lang="en-US" sz="1600" b="1" dirty="0" smtClean="0">
                <a:latin typeface="+mj-lt"/>
              </a:rPr>
              <a:t>roperty Policy  </a:t>
            </a:r>
            <a:r>
              <a:rPr lang="en-US" sz="1600" dirty="0">
                <a:latin typeface="+mj-lt"/>
                <a:hlinkClick r:id="rId6"/>
              </a:rPr>
              <a:t>http://www.assurance.vcu.edu/Policy%20Library/Intellectual%20Property%20Policy.pdf</a:t>
            </a:r>
            <a:endParaRPr lang="en-US" sz="1600" dirty="0">
              <a:latin typeface="+mj-lt"/>
            </a:endParaRPr>
          </a:p>
        </p:txBody>
      </p:sp>
    </p:spTree>
    <p:extLst>
      <p:ext uri="{BB962C8B-B14F-4D97-AF65-F5344CB8AC3E}">
        <p14:creationId xmlns:p14="http://schemas.microsoft.com/office/powerpoint/2010/main" val="386422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mj-lt"/>
              </a:rPr>
              <a:t>Following the </a:t>
            </a:r>
            <a:br>
              <a:rPr lang="en-US" dirty="0" smtClean="0">
                <a:latin typeface="+mj-lt"/>
              </a:rPr>
            </a:br>
            <a:r>
              <a:rPr lang="en-US" dirty="0" smtClean="0">
                <a:latin typeface="+mj-lt"/>
              </a:rPr>
              <a:t>Informed Consent Document</a:t>
            </a:r>
            <a:endParaRPr lang="en-US" dirty="0">
              <a:latin typeface="+mj-lt"/>
            </a:endParaRPr>
          </a:p>
        </p:txBody>
      </p:sp>
      <p:sp>
        <p:nvSpPr>
          <p:cNvPr id="3" name="Content Placeholder 2"/>
          <p:cNvSpPr>
            <a:spLocks noGrp="1"/>
          </p:cNvSpPr>
          <p:nvPr>
            <p:ph idx="1"/>
          </p:nvPr>
        </p:nvSpPr>
        <p:spPr/>
        <p:txBody>
          <a:bodyPr>
            <a:normAutofit lnSpcReduction="10000"/>
          </a:bodyPr>
          <a:lstStyle/>
          <a:p>
            <a:r>
              <a:rPr lang="en-US" dirty="0" smtClean="0">
                <a:latin typeface="+mj-lt"/>
              </a:rPr>
              <a:t>The registry you are contributing to must abide by parameters of Informed Consent Document (ICF).</a:t>
            </a:r>
          </a:p>
          <a:p>
            <a:pPr lvl="1"/>
            <a:r>
              <a:rPr lang="en-US" dirty="0" smtClean="0">
                <a:latin typeface="+mj-lt"/>
              </a:rPr>
              <a:t>Registry focus matches ICF focus</a:t>
            </a:r>
          </a:p>
          <a:p>
            <a:pPr lvl="1"/>
            <a:r>
              <a:rPr lang="en-US" dirty="0" smtClean="0">
                <a:latin typeface="+mj-lt"/>
              </a:rPr>
              <a:t>Registry data security matches ICF constraints &amp; </a:t>
            </a:r>
            <a:r>
              <a:rPr lang="en-US" dirty="0">
                <a:latin typeface="+mj-lt"/>
              </a:rPr>
              <a:t>VCU </a:t>
            </a:r>
            <a:r>
              <a:rPr lang="en-US" dirty="0" smtClean="0">
                <a:latin typeface="+mj-lt"/>
              </a:rPr>
              <a:t>Security policy &amp; data classification policy. </a:t>
            </a:r>
          </a:p>
          <a:p>
            <a:pPr lvl="2"/>
            <a:r>
              <a:rPr lang="en-US" dirty="0">
                <a:latin typeface="+mj-lt"/>
                <a:hlinkClick r:id="rId3"/>
              </a:rPr>
              <a:t>http://</a:t>
            </a:r>
            <a:r>
              <a:rPr lang="en-US" dirty="0" smtClean="0">
                <a:latin typeface="+mj-lt"/>
                <a:hlinkClick r:id="rId3"/>
              </a:rPr>
              <a:t>ts.vcu.edu/askit/mc-docs/VCUSecurityStandardforResearchData.pdf</a:t>
            </a:r>
          </a:p>
          <a:p>
            <a:pPr lvl="2"/>
            <a:r>
              <a:rPr lang="en-US" dirty="0">
                <a:latin typeface="+mj-lt"/>
                <a:hlinkClick r:id="rId3"/>
              </a:rPr>
              <a:t>http://ts.vcu.edu/askit/mc-docs/VCUDataClassificationGuidelines.pdf</a:t>
            </a:r>
            <a:endParaRPr lang="en-US" dirty="0" smtClean="0">
              <a:latin typeface="+mj-lt"/>
              <a:hlinkClick r:id="rId3"/>
            </a:endParaRPr>
          </a:p>
          <a:p>
            <a:pPr lvl="1"/>
            <a:endParaRPr lang="en-US" dirty="0">
              <a:latin typeface="+mj-lt"/>
            </a:endParaRPr>
          </a:p>
          <a:p>
            <a:pPr lvl="1"/>
            <a:endParaRPr lang="en-US" dirty="0">
              <a:latin typeface="+mj-lt"/>
            </a:endParaRPr>
          </a:p>
        </p:txBody>
      </p:sp>
    </p:spTree>
    <p:extLst>
      <p:ext uri="{BB962C8B-B14F-4D97-AF65-F5344CB8AC3E}">
        <p14:creationId xmlns:p14="http://schemas.microsoft.com/office/powerpoint/2010/main" val="107704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3 Consent Options</a:t>
            </a:r>
            <a:endParaRPr lang="en-US" dirty="0">
              <a:latin typeface="+mj-lt"/>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mj-lt"/>
              </a:rPr>
              <a:t>1</a:t>
            </a:r>
            <a:r>
              <a:rPr lang="en-US" dirty="0">
                <a:latin typeface="+mj-lt"/>
              </a:rPr>
              <a:t>.  I give permission for my data/tissue samples to be stored and used for research related to [</a:t>
            </a:r>
            <a:r>
              <a:rPr lang="en-US" i="1" dirty="0">
                <a:latin typeface="+mj-lt"/>
              </a:rPr>
              <a:t>insert topic</a:t>
            </a:r>
            <a:r>
              <a:rPr lang="en-US" dirty="0">
                <a:latin typeface="+mj-lt"/>
              </a:rPr>
              <a:t>]</a:t>
            </a:r>
          </a:p>
          <a:p>
            <a:pPr marL="0" indent="0">
              <a:buNone/>
            </a:pPr>
            <a:r>
              <a:rPr lang="en-US" dirty="0" smtClean="0">
                <a:latin typeface="+mj-lt"/>
              </a:rPr>
              <a:t>YES </a:t>
            </a:r>
            <a:r>
              <a:rPr lang="en-US" dirty="0">
                <a:latin typeface="+mj-lt"/>
              </a:rPr>
              <a:t>____________________		NO ____________________</a:t>
            </a:r>
          </a:p>
          <a:p>
            <a:pPr marL="0" indent="0">
              <a:buNone/>
            </a:pPr>
            <a:r>
              <a:rPr lang="en-US" dirty="0">
                <a:latin typeface="+mj-lt"/>
              </a:rPr>
              <a:t> </a:t>
            </a:r>
          </a:p>
          <a:p>
            <a:pPr marL="0" indent="0">
              <a:buNone/>
            </a:pPr>
            <a:r>
              <a:rPr lang="en-US" dirty="0">
                <a:latin typeface="+mj-lt"/>
              </a:rPr>
              <a:t>2.  I give permission for my data/tissue samples to be stored and used for future research about other health problems.</a:t>
            </a:r>
          </a:p>
          <a:p>
            <a:pPr marL="0" indent="0">
              <a:buNone/>
            </a:pPr>
            <a:r>
              <a:rPr lang="en-US" dirty="0" smtClean="0">
                <a:latin typeface="+mj-lt"/>
              </a:rPr>
              <a:t>YES </a:t>
            </a:r>
            <a:r>
              <a:rPr lang="en-US" dirty="0">
                <a:latin typeface="+mj-lt"/>
              </a:rPr>
              <a:t>____________________		NO ____________________</a:t>
            </a:r>
          </a:p>
          <a:p>
            <a:pPr marL="0" indent="0">
              <a:buNone/>
            </a:pPr>
            <a:r>
              <a:rPr lang="en-US" dirty="0">
                <a:latin typeface="+mj-lt"/>
              </a:rPr>
              <a:t> </a:t>
            </a:r>
          </a:p>
          <a:p>
            <a:pPr marL="0" indent="0">
              <a:buNone/>
            </a:pPr>
            <a:r>
              <a:rPr lang="en-US" dirty="0">
                <a:latin typeface="+mj-lt"/>
              </a:rPr>
              <a:t>3.  I give permission for my data/tissue samples to be stored; however, I want to be contacted prior to any future use of my data/tissue samples for research.</a:t>
            </a:r>
          </a:p>
          <a:p>
            <a:pPr marL="0" indent="0">
              <a:buNone/>
            </a:pPr>
            <a:r>
              <a:rPr lang="en-US" dirty="0" smtClean="0">
                <a:latin typeface="+mj-lt"/>
              </a:rPr>
              <a:t>YES </a:t>
            </a:r>
            <a:r>
              <a:rPr lang="en-US" dirty="0">
                <a:latin typeface="+mj-lt"/>
              </a:rPr>
              <a:t>____________________		NO ____________________</a:t>
            </a:r>
          </a:p>
        </p:txBody>
      </p:sp>
    </p:spTree>
    <p:extLst>
      <p:ext uri="{BB962C8B-B14F-4D97-AF65-F5344CB8AC3E}">
        <p14:creationId xmlns:p14="http://schemas.microsoft.com/office/powerpoint/2010/main" val="277111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GWAS/dbGap</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mj-lt"/>
              </a:rPr>
              <a:t>The proposed National Institutes of Health (NIH) GWAS Policy calls for investigators funded by the NIH for GWAS: </a:t>
            </a:r>
          </a:p>
          <a:p>
            <a:r>
              <a:rPr lang="en-US" dirty="0">
                <a:latin typeface="+mj-lt"/>
              </a:rPr>
              <a:t>to submit de-identified genetic (genotypic and </a:t>
            </a:r>
          </a:p>
          <a:p>
            <a:pPr marL="0" indent="0">
              <a:buNone/>
            </a:pPr>
            <a:r>
              <a:rPr lang="en-US" dirty="0">
                <a:latin typeface="+mj-lt"/>
              </a:rPr>
              <a:t>     phenotypic) data to a centralized NIH repository; </a:t>
            </a:r>
          </a:p>
          <a:p>
            <a:pPr marL="0" indent="0">
              <a:buNone/>
            </a:pPr>
            <a:r>
              <a:rPr lang="en-US" dirty="0">
                <a:latin typeface="+mj-lt"/>
              </a:rPr>
              <a:t>     and, </a:t>
            </a:r>
          </a:p>
          <a:p>
            <a:r>
              <a:rPr lang="en-US" dirty="0">
                <a:latin typeface="+mj-lt"/>
              </a:rPr>
              <a:t>to submit documentation that describes how the </a:t>
            </a:r>
          </a:p>
          <a:p>
            <a:pPr marL="0" indent="0">
              <a:spcBef>
                <a:spcPts val="0"/>
              </a:spcBef>
              <a:buNone/>
            </a:pPr>
            <a:r>
              <a:rPr lang="en-US" dirty="0">
                <a:latin typeface="+mj-lt"/>
              </a:rPr>
              <a:t>     investigators will protect privacy </a:t>
            </a:r>
            <a:r>
              <a:rPr lang="en-US" dirty="0" smtClean="0">
                <a:latin typeface="+mj-lt"/>
              </a:rPr>
              <a:t>and </a:t>
            </a:r>
          </a:p>
          <a:p>
            <a:pPr marL="0" indent="0">
              <a:spcBef>
                <a:spcPts val="0"/>
              </a:spcBef>
              <a:buNone/>
            </a:pPr>
            <a:r>
              <a:rPr lang="en-US" dirty="0" smtClean="0">
                <a:latin typeface="+mj-lt"/>
              </a:rPr>
              <a:t>    confidentiality of </a:t>
            </a:r>
            <a:r>
              <a:rPr lang="en-US" dirty="0">
                <a:latin typeface="+mj-lt"/>
              </a:rPr>
              <a:t>research participants.</a:t>
            </a:r>
          </a:p>
          <a:p>
            <a:pPr marL="0" indent="0">
              <a:buNone/>
            </a:pPr>
            <a:endParaRPr lang="en-US" dirty="0">
              <a:latin typeface="+mj-lt"/>
            </a:endParaRPr>
          </a:p>
        </p:txBody>
      </p:sp>
    </p:spTree>
    <p:extLst>
      <p:ext uri="{BB962C8B-B14F-4D97-AF65-F5344CB8AC3E}">
        <p14:creationId xmlns:p14="http://schemas.microsoft.com/office/powerpoint/2010/main" val="329206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Informed Consent Comments</a:t>
            </a:r>
          </a:p>
        </p:txBody>
      </p:sp>
      <p:sp>
        <p:nvSpPr>
          <p:cNvPr id="3" name="Content Placeholder 2"/>
          <p:cNvSpPr>
            <a:spLocks noGrp="1"/>
          </p:cNvSpPr>
          <p:nvPr>
            <p:ph idx="1"/>
          </p:nvPr>
        </p:nvSpPr>
        <p:spPr/>
        <p:txBody>
          <a:bodyPr>
            <a:normAutofit fontScale="92500" lnSpcReduction="20000"/>
          </a:bodyPr>
          <a:lstStyle/>
          <a:p>
            <a:r>
              <a:rPr lang="en-US" dirty="0" smtClean="0">
                <a:latin typeface="+mj-lt"/>
              </a:rPr>
              <a:t>Points </a:t>
            </a:r>
            <a:r>
              <a:rPr lang="en-US" dirty="0">
                <a:latin typeface="+mj-lt"/>
              </a:rPr>
              <a:t>for IRBs to Consider</a:t>
            </a:r>
          </a:p>
          <a:p>
            <a:pPr marL="0" indent="0">
              <a:buNone/>
            </a:pPr>
            <a:r>
              <a:rPr lang="en-US" dirty="0" smtClean="0">
                <a:latin typeface="+mj-lt"/>
              </a:rPr>
              <a:t>	– </a:t>
            </a:r>
            <a:r>
              <a:rPr lang="en-US" dirty="0">
                <a:latin typeface="+mj-lt"/>
              </a:rPr>
              <a:t>Description of GWAS activities </a:t>
            </a:r>
          </a:p>
          <a:p>
            <a:pPr marL="0" indent="0">
              <a:buNone/>
            </a:pPr>
            <a:r>
              <a:rPr lang="en-US" dirty="0" smtClean="0">
                <a:latin typeface="+mj-lt"/>
              </a:rPr>
              <a:t>	–</a:t>
            </a:r>
            <a:r>
              <a:rPr lang="en-US" dirty="0">
                <a:latin typeface="+mj-lt"/>
              </a:rPr>
              <a:t>Appropriate research use</a:t>
            </a:r>
          </a:p>
          <a:p>
            <a:pPr marL="0" indent="0">
              <a:buNone/>
            </a:pPr>
            <a:r>
              <a:rPr lang="en-US" dirty="0" smtClean="0">
                <a:latin typeface="+mj-lt"/>
              </a:rPr>
              <a:t>	– </a:t>
            </a:r>
            <a:r>
              <a:rPr lang="en-US" dirty="0">
                <a:latin typeface="+mj-lt"/>
              </a:rPr>
              <a:t>Data distribution</a:t>
            </a:r>
          </a:p>
          <a:p>
            <a:pPr marL="0" indent="0">
              <a:buNone/>
            </a:pPr>
            <a:r>
              <a:rPr lang="en-US" dirty="0" smtClean="0">
                <a:latin typeface="+mj-lt"/>
              </a:rPr>
              <a:t>	– </a:t>
            </a:r>
            <a:r>
              <a:rPr lang="en-US" dirty="0">
                <a:latin typeface="+mj-lt"/>
              </a:rPr>
              <a:t>Risks: to individuals, families, groups and </a:t>
            </a:r>
          </a:p>
          <a:p>
            <a:pPr marL="0" indent="0">
              <a:buNone/>
            </a:pPr>
            <a:r>
              <a:rPr lang="en-US" dirty="0" smtClean="0">
                <a:latin typeface="+mj-lt"/>
              </a:rPr>
              <a:t>	   populations </a:t>
            </a:r>
            <a:endParaRPr lang="en-US" dirty="0">
              <a:latin typeface="+mj-lt"/>
            </a:endParaRPr>
          </a:p>
          <a:p>
            <a:pPr marL="0" indent="0">
              <a:buNone/>
            </a:pPr>
            <a:r>
              <a:rPr lang="en-US" dirty="0">
                <a:latin typeface="+mj-lt"/>
              </a:rPr>
              <a:t>• Privacy and use of genetic information</a:t>
            </a:r>
          </a:p>
          <a:p>
            <a:r>
              <a:rPr lang="en-US" dirty="0" smtClean="0">
                <a:latin typeface="+mj-lt"/>
              </a:rPr>
              <a:t>Follow </a:t>
            </a:r>
            <a:r>
              <a:rPr lang="en-US" dirty="0">
                <a:latin typeface="+mj-lt"/>
              </a:rPr>
              <a:t>up such as return of results, participant </a:t>
            </a:r>
          </a:p>
          <a:p>
            <a:pPr marL="0" indent="0">
              <a:buNone/>
            </a:pPr>
            <a:r>
              <a:rPr lang="en-US" dirty="0" smtClean="0">
                <a:latin typeface="+mj-lt"/>
              </a:rPr>
              <a:t>    withdrawal</a:t>
            </a:r>
            <a:r>
              <a:rPr lang="en-US" dirty="0">
                <a:latin typeface="+mj-lt"/>
              </a:rPr>
              <a:t>, possible commercial use</a:t>
            </a:r>
          </a:p>
        </p:txBody>
      </p:sp>
    </p:spTree>
    <p:extLst>
      <p:ext uri="{BB962C8B-B14F-4D97-AF65-F5344CB8AC3E}">
        <p14:creationId xmlns:p14="http://schemas.microsoft.com/office/powerpoint/2010/main" val="850366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mj-lt"/>
              </a:rPr>
              <a:t>Certificate of Confidentiality</a:t>
            </a:r>
            <a:r>
              <a:rPr lang="en-US" dirty="0">
                <a:latin typeface="+mj-lt"/>
              </a:rPr>
              <a:t/>
            </a:r>
            <a:br>
              <a:rPr lang="en-US" dirty="0">
                <a:latin typeface="+mj-lt"/>
              </a:rPr>
            </a:br>
            <a:r>
              <a:rPr lang="en-US" sz="2000" dirty="0">
                <a:latin typeface="+mj-lt"/>
                <a:hlinkClick r:id="rId3"/>
              </a:rPr>
              <a:t>http://</a:t>
            </a:r>
            <a:r>
              <a:rPr lang="en-US" sz="2000" dirty="0" smtClean="0">
                <a:latin typeface="+mj-lt"/>
                <a:hlinkClick r:id="rId3"/>
              </a:rPr>
              <a:t>www.research.vcu.edu/irb/wpp/flash/XII-2.htm</a:t>
            </a:r>
            <a:r>
              <a:rPr lang="en-US" dirty="0" smtClean="0">
                <a:latin typeface="+mj-lt"/>
              </a:rPr>
              <a:t/>
            </a:r>
            <a:br>
              <a:rPr lang="en-US" dirty="0" smtClean="0">
                <a:latin typeface="+mj-lt"/>
              </a:rPr>
            </a:br>
            <a:r>
              <a:rPr lang="en-US" sz="2200" dirty="0" smtClean="0">
                <a:latin typeface="+mj-lt"/>
                <a:hlinkClick r:id="rId4"/>
              </a:rPr>
              <a:t>http</a:t>
            </a:r>
            <a:r>
              <a:rPr lang="en-US" sz="2200" dirty="0">
                <a:latin typeface="+mj-lt"/>
                <a:hlinkClick r:id="rId4"/>
              </a:rPr>
              <a:t>://www.research.vcu.edu/irb/wpp/flash/XVII-5.htm</a:t>
            </a:r>
            <a:endParaRPr lang="en-US" sz="2200" dirty="0">
              <a:latin typeface="+mj-lt"/>
            </a:endParaRPr>
          </a:p>
        </p:txBody>
      </p:sp>
      <p:sp>
        <p:nvSpPr>
          <p:cNvPr id="3" name="Content Placeholder 2"/>
          <p:cNvSpPr>
            <a:spLocks noGrp="1"/>
          </p:cNvSpPr>
          <p:nvPr>
            <p:ph idx="1"/>
          </p:nvPr>
        </p:nvSpPr>
        <p:spPr>
          <a:xfrm>
            <a:off x="457200" y="1600200"/>
            <a:ext cx="8229600" cy="4876800"/>
          </a:xfrm>
        </p:spPr>
        <p:txBody>
          <a:bodyPr>
            <a:normAutofit fontScale="47500" lnSpcReduction="20000"/>
          </a:bodyPr>
          <a:lstStyle/>
          <a:p>
            <a:pPr marL="0" indent="0">
              <a:buNone/>
            </a:pPr>
            <a:r>
              <a:rPr lang="en-US" b="1" dirty="0" smtClean="0">
                <a:latin typeface="+mj-lt"/>
              </a:rPr>
              <a:t>Biggest risk for many studies is the potential for a breach of confidentiality.</a:t>
            </a:r>
          </a:p>
          <a:p>
            <a:endParaRPr lang="en-US" dirty="0" smtClean="0">
              <a:latin typeface="+mj-lt"/>
            </a:endParaRPr>
          </a:p>
          <a:p>
            <a:r>
              <a:rPr lang="en-US" dirty="0" smtClean="0">
                <a:latin typeface="+mj-lt"/>
              </a:rPr>
              <a:t>COC = refuse </a:t>
            </a:r>
            <a:r>
              <a:rPr lang="en-US" dirty="0">
                <a:latin typeface="+mj-lt"/>
              </a:rPr>
              <a:t>to disclose identifying information in any civil, criminal, administrative, legislative, or other proceeding, whether at the federal, state, or local level.</a:t>
            </a:r>
          </a:p>
          <a:p>
            <a:r>
              <a:rPr lang="en-US" dirty="0">
                <a:latin typeface="+mj-lt"/>
              </a:rPr>
              <a:t>Identifying information is broadly defined as any item or combination of items in the research data that could lead directly or indirectly to the identification of a research subject.</a:t>
            </a:r>
          </a:p>
          <a:p>
            <a:r>
              <a:rPr lang="en-US" dirty="0" smtClean="0">
                <a:latin typeface="+mj-lt"/>
              </a:rPr>
              <a:t>Certificates </a:t>
            </a:r>
            <a:r>
              <a:rPr lang="en-US" dirty="0">
                <a:latin typeface="+mj-lt"/>
              </a:rPr>
              <a:t>of Confidentiality help achieve the research objectives and promote participation in studies by assuring privacy to subjects.</a:t>
            </a:r>
          </a:p>
          <a:p>
            <a:r>
              <a:rPr lang="en-US" dirty="0">
                <a:latin typeface="+mj-lt"/>
              </a:rPr>
              <a:t>Certificates can be used for biomedical, behavioral, clinical or other types of research that is sensitive.  Sensitive means that disclosure of identifying information could have adverse consequences for subjects or damage their financial standing, employability, insurability, or reputation</a:t>
            </a:r>
            <a:r>
              <a:rPr lang="en-US" dirty="0" smtClean="0">
                <a:latin typeface="+mj-lt"/>
              </a:rPr>
              <a:t>.</a:t>
            </a:r>
          </a:p>
          <a:p>
            <a:pPr marL="0" indent="0">
              <a:buNone/>
            </a:pPr>
            <a:endParaRPr lang="en-US" dirty="0">
              <a:latin typeface="+mj-lt"/>
            </a:endParaRPr>
          </a:p>
          <a:p>
            <a:r>
              <a:rPr lang="en-US" b="1" dirty="0">
                <a:latin typeface="+mj-lt"/>
              </a:rPr>
              <a:t>Examples of sensitive research </a:t>
            </a:r>
            <a:r>
              <a:rPr lang="en-US" b="1" dirty="0" smtClean="0">
                <a:latin typeface="+mj-lt"/>
              </a:rPr>
              <a:t>activities </a:t>
            </a:r>
            <a:r>
              <a:rPr lang="en-US" b="1" dirty="0">
                <a:latin typeface="+mj-lt"/>
              </a:rPr>
              <a:t>include but are not limited to the following:</a:t>
            </a:r>
          </a:p>
          <a:p>
            <a:r>
              <a:rPr lang="en-US" dirty="0">
                <a:latin typeface="+mj-lt"/>
              </a:rPr>
              <a:t>Collecting genetic information;</a:t>
            </a:r>
          </a:p>
          <a:p>
            <a:r>
              <a:rPr lang="en-US" dirty="0">
                <a:latin typeface="+mj-lt"/>
              </a:rPr>
              <a:t>Collecting information on psychological well-being of subjects;</a:t>
            </a:r>
          </a:p>
          <a:p>
            <a:r>
              <a:rPr lang="en-US" dirty="0">
                <a:latin typeface="+mj-lt"/>
              </a:rPr>
              <a:t>Collecting information on subjects' sexual attitudes, preferences or practices;</a:t>
            </a:r>
          </a:p>
          <a:p>
            <a:r>
              <a:rPr lang="en-US" dirty="0">
                <a:latin typeface="+mj-lt"/>
              </a:rPr>
              <a:t>Collecting data on substance abuse or other illegal risk behaviors;</a:t>
            </a:r>
          </a:p>
          <a:p>
            <a:r>
              <a:rPr lang="en-US" dirty="0">
                <a:latin typeface="+mj-lt"/>
              </a:rPr>
              <a:t>Studies where subjects may be involved in litigation related to exposures under study (e.g., breast implants, environmental or occupational exposures).</a:t>
            </a:r>
          </a:p>
          <a:p>
            <a:endParaRPr lang="en-US" dirty="0" smtClean="0">
              <a:latin typeface="+mj-lt"/>
            </a:endParaRPr>
          </a:p>
          <a:p>
            <a:pPr marL="0" indent="0">
              <a:buNone/>
            </a:pPr>
            <a:r>
              <a:rPr lang="en-US" dirty="0" smtClean="0">
                <a:latin typeface="+mj-lt"/>
              </a:rPr>
              <a:t>Classify risk and describe how you will minimize it.</a:t>
            </a:r>
          </a:p>
        </p:txBody>
      </p:sp>
    </p:spTree>
    <p:extLst>
      <p:ext uri="{BB962C8B-B14F-4D97-AF65-F5344CB8AC3E}">
        <p14:creationId xmlns:p14="http://schemas.microsoft.com/office/powerpoint/2010/main" val="743464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Risk Reduction Table</a:t>
            </a:r>
            <a:endParaRPr lang="en-US" dirty="0">
              <a:latin typeface="+mj-lt"/>
            </a:endParaRPr>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435289" cy="1036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15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If you are accessing a registry</a:t>
            </a:r>
            <a:endParaRPr lang="en-US" dirty="0">
              <a:latin typeface="+mj-lt"/>
            </a:endParaRP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r>
              <a:rPr lang="en-US" dirty="0" smtClean="0">
                <a:latin typeface="+mj-lt"/>
              </a:rPr>
              <a:t>If your study meets definitions of Human Subjects and Research, you will need IRB </a:t>
            </a:r>
            <a:r>
              <a:rPr lang="en-US" dirty="0" smtClean="0">
                <a:latin typeface="+mj-lt"/>
              </a:rPr>
              <a:t>approval.</a:t>
            </a:r>
            <a:endParaRPr lang="en-US" dirty="0" smtClean="0">
              <a:latin typeface="+mj-lt"/>
            </a:endParaRPr>
          </a:p>
          <a:p>
            <a:endParaRPr lang="en-US" dirty="0" smtClean="0">
              <a:latin typeface="+mj-lt"/>
            </a:endParaRPr>
          </a:p>
          <a:p>
            <a:r>
              <a:rPr lang="en-US" b="1" dirty="0">
                <a:latin typeface="+mj-lt"/>
              </a:rPr>
              <a:t>Human subject: </a:t>
            </a:r>
            <a:r>
              <a:rPr lang="en-US" dirty="0">
                <a:latin typeface="+mj-lt"/>
              </a:rPr>
              <a:t>a living individual about whom an investigator conducting research obtains: data through intervention interaction with the individual or identifiable private information.</a:t>
            </a:r>
          </a:p>
          <a:p>
            <a:r>
              <a:rPr lang="en-US" b="1" dirty="0" smtClean="0">
                <a:latin typeface="+mj-lt"/>
              </a:rPr>
              <a:t>Research</a:t>
            </a:r>
            <a:r>
              <a:rPr lang="en-US" b="1" dirty="0">
                <a:latin typeface="+mj-lt"/>
              </a:rPr>
              <a:t>:</a:t>
            </a:r>
            <a:r>
              <a:rPr lang="en-US" dirty="0">
                <a:latin typeface="+mj-lt"/>
              </a:rPr>
              <a:t>  a systematic investigation, including research development, testing, and evaluation, designed to develop or contribute to generalizable knowledge.  Activities that meet this definition constitute research even if they are a component of a larger non-research activity (e.g., instruction, demonstration) [regulations at </a:t>
            </a:r>
            <a:r>
              <a:rPr lang="en-US" dirty="0">
                <a:latin typeface="+mj-lt"/>
                <a:hlinkClick r:id="rId3"/>
              </a:rPr>
              <a:t>45 CFR 46</a:t>
            </a:r>
            <a:r>
              <a:rPr lang="en-US" dirty="0">
                <a:latin typeface="+mj-lt"/>
              </a:rPr>
              <a:t> as enforced by the Office for Human Research Protections</a:t>
            </a:r>
            <a:r>
              <a:rPr lang="en-US" dirty="0" smtClean="0">
                <a:latin typeface="+mj-lt"/>
              </a:rPr>
              <a:t>].</a:t>
            </a:r>
          </a:p>
        </p:txBody>
      </p:sp>
    </p:spTree>
    <p:extLst>
      <p:ext uri="{BB962C8B-B14F-4D97-AF65-F5344CB8AC3E}">
        <p14:creationId xmlns:p14="http://schemas.microsoft.com/office/powerpoint/2010/main" val="55732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74638"/>
            <a:ext cx="8763000" cy="1143000"/>
          </a:xfrm>
        </p:spPr>
        <p:txBody>
          <a:bodyPr>
            <a:normAutofit/>
          </a:bodyPr>
          <a:lstStyle/>
          <a:p>
            <a:r>
              <a:rPr lang="en-US" sz="3600" dirty="0" smtClean="0">
                <a:latin typeface="+mj-lt"/>
              </a:rPr>
              <a:t>Resources used to Create this Presentation</a:t>
            </a:r>
            <a:endParaRPr lang="en-US" sz="3600" dirty="0">
              <a:latin typeface="+mj-lt"/>
            </a:endParaRPr>
          </a:p>
        </p:txBody>
      </p:sp>
      <p:sp>
        <p:nvSpPr>
          <p:cNvPr id="5" name="Content Placeholder 4"/>
          <p:cNvSpPr>
            <a:spLocks noGrp="1"/>
          </p:cNvSpPr>
          <p:nvPr>
            <p:ph idx="1"/>
          </p:nvPr>
        </p:nvSpPr>
        <p:spPr/>
        <p:txBody>
          <a:bodyPr>
            <a:normAutofit fontScale="47500" lnSpcReduction="20000"/>
          </a:bodyPr>
          <a:lstStyle/>
          <a:p>
            <a:r>
              <a:rPr lang="en-US" dirty="0">
                <a:latin typeface="+mj-lt"/>
              </a:rPr>
              <a:t>Gliklich RE, Dreyer NA, eds. </a:t>
            </a:r>
            <a:r>
              <a:rPr lang="en-US" b="1" dirty="0">
                <a:latin typeface="+mj-lt"/>
              </a:rPr>
              <a:t> Registries for Evaluating Patient Outcomes: A User’s Guide. 2nd ed</a:t>
            </a:r>
            <a:r>
              <a:rPr lang="en-US" b="1" dirty="0" smtClean="0">
                <a:latin typeface="+mj-lt"/>
              </a:rPr>
              <a:t>.(</a:t>
            </a:r>
            <a:r>
              <a:rPr lang="en-US" dirty="0">
                <a:latin typeface="+mj-lt"/>
              </a:rPr>
              <a:t>Prepared by Outcome DEcIDE Center [Outcome Sciences, Inc. d/b/a Outcome] under Contract No. </a:t>
            </a:r>
            <a:r>
              <a:rPr lang="en-US" dirty="0" smtClean="0">
                <a:latin typeface="+mj-lt"/>
              </a:rPr>
              <a:t>HHSA29020050035I </a:t>
            </a:r>
            <a:r>
              <a:rPr lang="en-US" dirty="0">
                <a:latin typeface="+mj-lt"/>
              </a:rPr>
              <a:t>TO3.) AHRQ Publication No.10-EHC049. Rockville, MD: Agency for </a:t>
            </a:r>
            <a:r>
              <a:rPr lang="en-US" dirty="0" smtClean="0">
                <a:latin typeface="+mj-lt"/>
              </a:rPr>
              <a:t>Healthcare Research </a:t>
            </a:r>
            <a:r>
              <a:rPr lang="en-US" dirty="0">
                <a:latin typeface="+mj-lt"/>
              </a:rPr>
              <a:t>and Quality. September 2010</a:t>
            </a:r>
            <a:r>
              <a:rPr lang="en-US" dirty="0" smtClean="0">
                <a:latin typeface="+mj-lt"/>
              </a:rPr>
              <a:t>.</a:t>
            </a:r>
          </a:p>
          <a:p>
            <a:pPr marL="0" indent="0">
              <a:buNone/>
            </a:pPr>
            <a:r>
              <a:rPr lang="en-US" dirty="0">
                <a:latin typeface="+mj-lt"/>
                <a:hlinkClick r:id="rId3"/>
              </a:rPr>
              <a:t>http://www.outcome.com/ahrq-registries-evaluating-patient-outcome.htm</a:t>
            </a:r>
            <a:endParaRPr lang="en-US" dirty="0" smtClean="0">
              <a:latin typeface="+mj-lt"/>
            </a:endParaRPr>
          </a:p>
          <a:p>
            <a:r>
              <a:rPr lang="en-US" dirty="0" smtClean="0">
                <a:latin typeface="+mj-lt"/>
              </a:rPr>
              <a:t>Developing the Registry of Patient Registries  Dan Levy</a:t>
            </a:r>
          </a:p>
          <a:p>
            <a:pPr marL="0" indent="0">
              <a:buNone/>
            </a:pPr>
            <a:r>
              <a:rPr lang="en-US" dirty="0" smtClean="0">
                <a:latin typeface="+mj-lt"/>
                <a:hlinkClick r:id="rId4"/>
              </a:rPr>
              <a:t>http</a:t>
            </a:r>
            <a:r>
              <a:rPr lang="en-US" dirty="0">
                <a:latin typeface="+mj-lt"/>
                <a:hlinkClick r:id="rId4"/>
              </a:rPr>
              <a:t>://</a:t>
            </a:r>
            <a:r>
              <a:rPr lang="en-US" dirty="0" smtClean="0">
                <a:latin typeface="+mj-lt"/>
                <a:hlinkClick r:id="rId4"/>
              </a:rPr>
              <a:t>www.ahrq.gov/news/events/conference/2011/levy/index.html</a:t>
            </a:r>
            <a:endParaRPr lang="en-US" dirty="0" smtClean="0">
              <a:latin typeface="+mj-lt"/>
            </a:endParaRPr>
          </a:p>
          <a:p>
            <a:pPr marL="0" indent="0">
              <a:buNone/>
            </a:pPr>
            <a:endParaRPr lang="en-US" dirty="0" smtClean="0">
              <a:latin typeface="+mj-lt"/>
            </a:endParaRPr>
          </a:p>
          <a:p>
            <a:r>
              <a:rPr lang="en-US" dirty="0" smtClean="0">
                <a:latin typeface="+mj-lt"/>
              </a:rPr>
              <a:t>Most recent </a:t>
            </a:r>
            <a:r>
              <a:rPr lang="en-US" dirty="0" smtClean="0">
                <a:latin typeface="+mj-lt"/>
              </a:rPr>
              <a:t>HHS update </a:t>
            </a:r>
            <a:r>
              <a:rPr lang="en-US" dirty="0" smtClean="0">
                <a:latin typeface="+mj-lt"/>
              </a:rPr>
              <a:t>on data security</a:t>
            </a:r>
            <a:endParaRPr lang="en-US" dirty="0">
              <a:latin typeface="+mj-lt"/>
            </a:endParaRPr>
          </a:p>
          <a:p>
            <a:pPr marL="0" indent="0">
              <a:buNone/>
            </a:pPr>
            <a:r>
              <a:rPr lang="en-US" dirty="0">
                <a:latin typeface="+mj-lt"/>
                <a:hlinkClick r:id="rId5"/>
              </a:rPr>
              <a:t>http://</a:t>
            </a:r>
            <a:r>
              <a:rPr lang="en-US" dirty="0" smtClean="0">
                <a:latin typeface="+mj-lt"/>
                <a:hlinkClick r:id="rId5"/>
              </a:rPr>
              <a:t>www.hhs.gov/ohrp/sachrp/20110124attachmentatosecletter.html</a:t>
            </a:r>
            <a:endParaRPr lang="en-US" dirty="0" smtClean="0">
              <a:latin typeface="+mj-lt"/>
            </a:endParaRPr>
          </a:p>
          <a:p>
            <a:endParaRPr lang="en-US" dirty="0" smtClean="0">
              <a:latin typeface="+mj-lt"/>
            </a:endParaRPr>
          </a:p>
          <a:p>
            <a:r>
              <a:rPr lang="en-US" dirty="0" smtClean="0">
                <a:latin typeface="+mj-lt"/>
              </a:rPr>
              <a:t>VCU </a:t>
            </a:r>
            <a:r>
              <a:rPr lang="en-US" dirty="0">
                <a:latin typeface="+mj-lt"/>
              </a:rPr>
              <a:t>IRB WPP Section XVII:4 Special Requirements and Guidance for Investigators. </a:t>
            </a:r>
            <a:r>
              <a:rPr lang="en-US" i="1" dirty="0">
                <a:latin typeface="+mj-lt"/>
              </a:rPr>
              <a:t>Research Involving Data Registries/Specimen Banks </a:t>
            </a:r>
            <a:endParaRPr lang="en-US" i="1" dirty="0" smtClean="0">
              <a:latin typeface="+mj-lt"/>
            </a:endParaRPr>
          </a:p>
          <a:p>
            <a:pPr marL="0" indent="0">
              <a:buNone/>
            </a:pPr>
            <a:r>
              <a:rPr lang="en-US" dirty="0" smtClean="0">
                <a:latin typeface="+mj-lt"/>
                <a:hlinkClick r:id="rId6"/>
              </a:rPr>
              <a:t>www.research.vcu.edu/irb/wpp/flash/XVII-4.htm</a:t>
            </a:r>
            <a:endParaRPr lang="en-US" dirty="0" smtClean="0">
              <a:latin typeface="+mj-lt"/>
            </a:endParaRPr>
          </a:p>
          <a:p>
            <a:pPr marL="0" indent="0">
              <a:buNone/>
            </a:pPr>
            <a:endParaRPr lang="en-US" dirty="0">
              <a:latin typeface="+mj-lt"/>
            </a:endParaRPr>
          </a:p>
          <a:p>
            <a:r>
              <a:rPr lang="en-US" dirty="0">
                <a:latin typeface="+mj-lt"/>
              </a:rPr>
              <a:t>VCU IRB WPP Section XVII:5 Special Requirements and Guidance for Investigators. Genetics Research </a:t>
            </a:r>
          </a:p>
          <a:p>
            <a:pPr marL="0" indent="0">
              <a:buNone/>
            </a:pPr>
            <a:r>
              <a:rPr lang="en-US" dirty="0">
                <a:latin typeface="+mj-lt"/>
                <a:hlinkClick r:id="rId7"/>
              </a:rPr>
              <a:t>http://www.research.vcu.edu/irb/wpp/flash/XVII-5.htm</a:t>
            </a:r>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p:txBody>
      </p:sp>
    </p:spTree>
    <p:extLst>
      <p:ext uri="{BB962C8B-B14F-4D97-AF65-F5344CB8AC3E}">
        <p14:creationId xmlns:p14="http://schemas.microsoft.com/office/powerpoint/2010/main" val="63288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97162"/>
          </a:xfrm>
        </p:spPr>
        <p:txBody>
          <a:bodyPr>
            <a:normAutofit/>
          </a:bodyPr>
          <a:lstStyle/>
          <a:p>
            <a:r>
              <a:rPr lang="en-US" dirty="0">
                <a:latin typeface="+mj-lt"/>
              </a:rPr>
              <a:t>Registries/Repositories </a:t>
            </a:r>
            <a:r>
              <a:rPr lang="en-US" dirty="0" smtClean="0">
                <a:latin typeface="+mj-lt"/>
              </a:rPr>
              <a:t/>
            </a:r>
            <a:br>
              <a:rPr lang="en-US" dirty="0" smtClean="0">
                <a:latin typeface="+mj-lt"/>
              </a:rPr>
            </a:br>
            <a:r>
              <a:rPr lang="en-US" dirty="0" smtClean="0">
                <a:latin typeface="+mj-lt"/>
              </a:rPr>
              <a:t>In </a:t>
            </a:r>
            <a:r>
              <a:rPr lang="en-US" dirty="0">
                <a:latin typeface="+mj-lt"/>
              </a:rPr>
              <a:t>the Future</a:t>
            </a:r>
            <a:br>
              <a:rPr lang="en-US" dirty="0">
                <a:latin typeface="+mj-lt"/>
              </a:rPr>
            </a:br>
            <a:endParaRPr lang="en-US" dirty="0">
              <a:latin typeface="+mj-lt"/>
            </a:endParaRPr>
          </a:p>
        </p:txBody>
      </p:sp>
      <p:sp>
        <p:nvSpPr>
          <p:cNvPr id="5" name="Text Placeholder 4"/>
          <p:cNvSpPr>
            <a:spLocks noGrp="1"/>
          </p:cNvSpPr>
          <p:nvPr>
            <p:ph type="body" idx="4294967295"/>
          </p:nvPr>
        </p:nvSpPr>
        <p:spPr>
          <a:xfrm>
            <a:off x="1371600" y="2906713"/>
            <a:ext cx="7772400" cy="1500187"/>
          </a:xfrm>
        </p:spPr>
        <p:txBody>
          <a:bodyPr>
            <a:normAutofit/>
          </a:bodyPr>
          <a:lstStyle/>
          <a:p>
            <a:r>
              <a:rPr lang="en-US" sz="4000" dirty="0" smtClean="0">
                <a:latin typeface="+mj-lt"/>
              </a:rPr>
              <a:t>What is in the works?</a:t>
            </a:r>
          </a:p>
          <a:p>
            <a:r>
              <a:rPr lang="en-US" sz="4000" dirty="0" smtClean="0">
                <a:latin typeface="+mj-lt"/>
              </a:rPr>
              <a:t>Do you want to plan ahead?</a:t>
            </a:r>
            <a:endParaRPr lang="en-US" sz="4000" dirty="0">
              <a:latin typeface="+mj-lt"/>
            </a:endParaRPr>
          </a:p>
        </p:txBody>
      </p:sp>
    </p:spTree>
    <p:extLst>
      <p:ext uri="{BB962C8B-B14F-4D97-AF65-F5344CB8AC3E}">
        <p14:creationId xmlns:p14="http://schemas.microsoft.com/office/powerpoint/2010/main" val="3940701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Registries &amp; Repositories</a:t>
            </a:r>
            <a:endParaRPr lang="en-US" dirty="0">
              <a:latin typeface="+mj-lt"/>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mj-lt"/>
              </a:rPr>
              <a:t>The field is changing quickly – plan for the future as best you can</a:t>
            </a:r>
          </a:p>
          <a:p>
            <a:pPr marL="0" indent="0">
              <a:buNone/>
            </a:pPr>
            <a:endParaRPr lang="en-US" dirty="0" smtClean="0">
              <a:latin typeface="+mj-lt"/>
            </a:endParaRPr>
          </a:p>
          <a:p>
            <a:pPr lvl="1"/>
            <a:r>
              <a:rPr lang="en-US" dirty="0" smtClean="0">
                <a:latin typeface="+mj-lt"/>
              </a:rPr>
              <a:t>You can p</a:t>
            </a:r>
            <a:r>
              <a:rPr lang="en-US" dirty="0" smtClean="0">
                <a:latin typeface="+mj-lt"/>
              </a:rPr>
              <a:t>ost </a:t>
            </a:r>
            <a:r>
              <a:rPr lang="en-US" dirty="0" smtClean="0">
                <a:latin typeface="+mj-lt"/>
              </a:rPr>
              <a:t>your registry at </a:t>
            </a:r>
            <a:r>
              <a:rPr lang="en-US" dirty="0" smtClean="0">
                <a:latin typeface="+mj-lt"/>
                <a:hlinkClick r:id="rId3"/>
              </a:rPr>
              <a:t>http</a:t>
            </a:r>
            <a:r>
              <a:rPr lang="en-US" dirty="0">
                <a:latin typeface="+mj-lt"/>
                <a:hlinkClick r:id="rId3"/>
              </a:rPr>
              <a:t>://</a:t>
            </a:r>
            <a:r>
              <a:rPr lang="en-US" dirty="0" smtClean="0">
                <a:latin typeface="+mj-lt"/>
                <a:hlinkClick r:id="rId3"/>
              </a:rPr>
              <a:t>www.outcome.com/ropr.htm</a:t>
            </a:r>
            <a:endParaRPr lang="en-US" dirty="0" smtClean="0">
              <a:latin typeface="+mj-lt"/>
            </a:endParaRPr>
          </a:p>
          <a:p>
            <a:pPr lvl="2"/>
            <a:r>
              <a:rPr lang="en-US" dirty="0" smtClean="0">
                <a:latin typeface="+mj-lt"/>
              </a:rPr>
              <a:t>ClinicalTrials.gov may have registry posting in the future</a:t>
            </a:r>
          </a:p>
          <a:p>
            <a:pPr lvl="1"/>
            <a:r>
              <a:rPr lang="en-US" dirty="0" smtClean="0">
                <a:latin typeface="+mj-lt"/>
              </a:rPr>
              <a:t>Assess your potential for a </a:t>
            </a:r>
            <a:r>
              <a:rPr lang="en-US" dirty="0" smtClean="0">
                <a:latin typeface="+mj-lt"/>
              </a:rPr>
              <a:t>Breach and have a written plan</a:t>
            </a:r>
            <a:endParaRPr lang="en-US" dirty="0" smtClean="0">
              <a:latin typeface="+mj-lt"/>
            </a:endParaRPr>
          </a:p>
          <a:p>
            <a:pPr lvl="1"/>
            <a:r>
              <a:rPr lang="en-US" dirty="0" smtClean="0">
                <a:latin typeface="+mj-lt"/>
              </a:rPr>
              <a:t>Genetic </a:t>
            </a:r>
            <a:r>
              <a:rPr lang="en-US" dirty="0" smtClean="0">
                <a:latin typeface="+mj-lt"/>
              </a:rPr>
              <a:t>samples </a:t>
            </a:r>
            <a:r>
              <a:rPr lang="en-US" dirty="0" smtClean="0">
                <a:latin typeface="+mj-lt"/>
              </a:rPr>
              <a:t> (Risks to</a:t>
            </a:r>
            <a:r>
              <a:rPr lang="en-US" dirty="0" smtClean="0">
                <a:solidFill>
                  <a:srgbClr val="FF0000"/>
                </a:solidFill>
                <a:latin typeface="+mj-lt"/>
              </a:rPr>
              <a:t> </a:t>
            </a:r>
            <a:r>
              <a:rPr lang="en-US" dirty="0">
                <a:latin typeface="+mj-lt"/>
              </a:rPr>
              <a:t>t</a:t>
            </a:r>
            <a:r>
              <a:rPr lang="en-US" dirty="0" smtClean="0">
                <a:latin typeface="+mj-lt"/>
              </a:rPr>
              <a:t>hird</a:t>
            </a:r>
            <a:r>
              <a:rPr lang="en-US" dirty="0" smtClean="0">
                <a:solidFill>
                  <a:srgbClr val="FF0000"/>
                </a:solidFill>
                <a:latin typeface="+mj-lt"/>
              </a:rPr>
              <a:t> </a:t>
            </a:r>
            <a:r>
              <a:rPr lang="en-US" dirty="0" smtClean="0">
                <a:latin typeface="+mj-lt"/>
              </a:rPr>
              <a:t>parties, </a:t>
            </a:r>
            <a:r>
              <a:rPr lang="en-US" dirty="0" smtClean="0">
                <a:latin typeface="+mj-lt"/>
              </a:rPr>
              <a:t>insurance, employment, etc.)</a:t>
            </a:r>
          </a:p>
          <a:p>
            <a:pPr lvl="1"/>
            <a:r>
              <a:rPr lang="en-US" dirty="0" smtClean="0">
                <a:latin typeface="+mj-lt"/>
              </a:rPr>
              <a:t>How to handle “incidental findings</a:t>
            </a:r>
            <a:r>
              <a:rPr lang="en-US" dirty="0" smtClean="0">
                <a:latin typeface="+mj-lt"/>
              </a:rPr>
              <a:t>”</a:t>
            </a:r>
            <a:endParaRPr lang="en-US" dirty="0" smtClean="0">
              <a:latin typeface="+mj-lt"/>
            </a:endParaRPr>
          </a:p>
          <a:p>
            <a:pPr lvl="1"/>
            <a:r>
              <a:rPr lang="en-US" dirty="0" smtClean="0">
                <a:latin typeface="+mj-lt"/>
              </a:rPr>
              <a:t>Etc….</a:t>
            </a:r>
            <a:endParaRPr lang="en-US" dirty="0">
              <a:latin typeface="+mj-lt"/>
            </a:endParaRPr>
          </a:p>
        </p:txBody>
      </p:sp>
    </p:spTree>
    <p:extLst>
      <p:ext uri="{BB962C8B-B14F-4D97-AF65-F5344CB8AC3E}">
        <p14:creationId xmlns:p14="http://schemas.microsoft.com/office/powerpoint/2010/main" val="170589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Confidentiality Breach Policies</a:t>
            </a:r>
            <a:endParaRPr lang="en-US" dirty="0">
              <a:latin typeface="+mj-lt"/>
            </a:endParaRPr>
          </a:p>
        </p:txBody>
      </p:sp>
      <p:sp>
        <p:nvSpPr>
          <p:cNvPr id="3" name="Content Placeholder 2"/>
          <p:cNvSpPr>
            <a:spLocks noGrp="1"/>
          </p:cNvSpPr>
          <p:nvPr>
            <p:ph idx="1"/>
          </p:nvPr>
        </p:nvSpPr>
        <p:spPr/>
        <p:txBody>
          <a:bodyPr/>
          <a:lstStyle/>
          <a:p>
            <a:r>
              <a:rPr lang="en-US" dirty="0" smtClean="0">
                <a:latin typeface="+mj-lt"/>
              </a:rPr>
              <a:t>VCU Information Security Standard (2009),</a:t>
            </a:r>
            <a:r>
              <a:rPr lang="en-US" sz="1800" dirty="0" smtClean="0">
                <a:latin typeface="+mj-lt"/>
              </a:rPr>
              <a:t> pg. 34</a:t>
            </a:r>
          </a:p>
          <a:p>
            <a:pPr lvl="1"/>
            <a:r>
              <a:rPr lang="en-US" sz="1800" dirty="0">
                <a:latin typeface="+mj-lt"/>
                <a:hlinkClick r:id="rId2"/>
              </a:rPr>
              <a:t>http://</a:t>
            </a:r>
            <a:r>
              <a:rPr lang="en-US" sz="1800" dirty="0" smtClean="0">
                <a:latin typeface="+mj-lt"/>
                <a:hlinkClick r:id="rId2"/>
              </a:rPr>
              <a:t>www.assurance.vcu.edu/Policy%20Library/VCU%20Information%20Security%20Standard.pdf</a:t>
            </a:r>
            <a:endParaRPr lang="en-US" sz="1800" dirty="0" smtClean="0">
              <a:latin typeface="+mj-lt"/>
            </a:endParaRPr>
          </a:p>
          <a:p>
            <a:pPr lvl="2"/>
            <a:r>
              <a:rPr lang="en-US" dirty="0" smtClean="0">
                <a:latin typeface="+mj-lt"/>
              </a:rPr>
              <a:t>More than 1000 people, notify Office of </a:t>
            </a:r>
            <a:r>
              <a:rPr lang="en-US" dirty="0">
                <a:latin typeface="+mj-lt"/>
              </a:rPr>
              <a:t>Attorney </a:t>
            </a:r>
            <a:r>
              <a:rPr lang="en-US" dirty="0" smtClean="0">
                <a:latin typeface="+mj-lt"/>
              </a:rPr>
              <a:t>General </a:t>
            </a:r>
            <a:r>
              <a:rPr lang="en-US" dirty="0">
                <a:latin typeface="+mj-lt"/>
              </a:rPr>
              <a:t>(VA</a:t>
            </a:r>
            <a:r>
              <a:rPr lang="en-US" dirty="0" smtClean="0">
                <a:latin typeface="+mj-lt"/>
              </a:rPr>
              <a:t>). </a:t>
            </a:r>
            <a:r>
              <a:rPr lang="en-US" sz="1600" dirty="0">
                <a:latin typeface="+mj-lt"/>
              </a:rPr>
              <a:t>S</a:t>
            </a:r>
            <a:r>
              <a:rPr lang="en-US" sz="1600" dirty="0" smtClean="0">
                <a:latin typeface="+mj-lt"/>
              </a:rPr>
              <a:t>ection </a:t>
            </a:r>
            <a:r>
              <a:rPr lang="en-US" sz="1600" dirty="0">
                <a:latin typeface="+mj-lt"/>
              </a:rPr>
              <a:t>E. of Code of Virginia, §</a:t>
            </a:r>
            <a:r>
              <a:rPr lang="en-US" sz="1600" dirty="0" smtClean="0">
                <a:latin typeface="+mj-lt"/>
              </a:rPr>
              <a:t>18.2-186.6</a:t>
            </a:r>
          </a:p>
          <a:p>
            <a:pPr marL="457200" lvl="1" indent="0">
              <a:buNone/>
            </a:pPr>
            <a:endParaRPr lang="en-US" sz="2000" dirty="0" smtClean="0">
              <a:latin typeface="+mj-lt"/>
            </a:endParaRPr>
          </a:p>
          <a:p>
            <a:pPr marL="457200" lvl="1" indent="0">
              <a:buNone/>
            </a:pPr>
            <a:r>
              <a:rPr lang="en-US" dirty="0" smtClean="0">
                <a:latin typeface="+mj-lt"/>
              </a:rPr>
              <a:t>HHS Office of Civil rights.  Final Rule (HIPAA</a:t>
            </a:r>
            <a:r>
              <a:rPr lang="en-US" dirty="0">
                <a:latin typeface="+mj-lt"/>
              </a:rPr>
              <a:t>) HITECH (</a:t>
            </a:r>
            <a:r>
              <a:rPr lang="en-US" sz="2000" dirty="0" smtClean="0">
                <a:latin typeface="+mj-lt"/>
              </a:rPr>
              <a:t>Health </a:t>
            </a:r>
            <a:r>
              <a:rPr lang="en-US" sz="2000" dirty="0">
                <a:latin typeface="+mj-lt"/>
              </a:rPr>
              <a:t>Information Technology </a:t>
            </a:r>
            <a:r>
              <a:rPr lang="en-US" sz="2000" dirty="0" smtClean="0">
                <a:latin typeface="+mj-lt"/>
              </a:rPr>
              <a:t>for </a:t>
            </a:r>
            <a:r>
              <a:rPr lang="en-US" sz="2000" dirty="0">
                <a:latin typeface="+mj-lt"/>
              </a:rPr>
              <a:t>Economic and Clinical Health </a:t>
            </a:r>
            <a:r>
              <a:rPr lang="en-US" sz="2000" dirty="0" smtClean="0">
                <a:latin typeface="+mj-lt"/>
              </a:rPr>
              <a:t>Act)</a:t>
            </a:r>
          </a:p>
          <a:p>
            <a:pPr lvl="1"/>
            <a:r>
              <a:rPr lang="en-US" sz="2000" dirty="0">
                <a:latin typeface="+mj-lt"/>
                <a:hlinkClick r:id="rId3"/>
              </a:rPr>
              <a:t>http://www.gpo.gov/fdsys/pkg/FR-2013-01-25/pdf/2013-01073.pdf</a:t>
            </a:r>
            <a:endParaRPr lang="en-US" sz="2000" dirty="0">
              <a:latin typeface="+mj-lt"/>
            </a:endParaRPr>
          </a:p>
        </p:txBody>
      </p:sp>
    </p:spTree>
    <p:extLst>
      <p:ext uri="{BB962C8B-B14F-4D97-AF65-F5344CB8AC3E}">
        <p14:creationId xmlns:p14="http://schemas.microsoft.com/office/powerpoint/2010/main" val="240656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2087562"/>
          </a:xfrm>
        </p:spPr>
        <p:txBody>
          <a:bodyPr>
            <a:normAutofit fontScale="90000"/>
          </a:bodyPr>
          <a:lstStyle/>
          <a:p>
            <a:pPr algn="l"/>
            <a:r>
              <a:rPr lang="en-US" dirty="0" smtClean="0">
                <a:latin typeface="+mj-lt"/>
              </a:rPr>
              <a:t>Registry of Patient Registries</a:t>
            </a:r>
            <a:r>
              <a:rPr lang="en-US" dirty="0">
                <a:latin typeface="+mj-lt"/>
              </a:rPr>
              <a:t/>
            </a:r>
            <a:br>
              <a:rPr lang="en-US" dirty="0">
                <a:latin typeface="+mj-lt"/>
              </a:rPr>
            </a:br>
            <a:r>
              <a:rPr lang="en-US" sz="2000" dirty="0">
                <a:latin typeface="+mj-lt"/>
              </a:rPr>
              <a:t>This system contains registry specific information intended to promote collaboration, reduce redundancy, and improve transparency among registry holders</a:t>
            </a:r>
            <a:r>
              <a:rPr lang="en-US" sz="2000" dirty="0" smtClean="0">
                <a:latin typeface="+mj-lt"/>
              </a:rPr>
              <a:t>.</a:t>
            </a:r>
            <a:br>
              <a:rPr lang="en-US" sz="2000" dirty="0" smtClean="0">
                <a:latin typeface="+mj-lt"/>
              </a:rPr>
            </a:br>
            <a:r>
              <a:rPr lang="en-US" sz="2000" dirty="0">
                <a:latin typeface="+mj-lt"/>
              </a:rPr>
              <a:t/>
            </a:r>
            <a:br>
              <a:rPr lang="en-US" sz="2000" dirty="0">
                <a:latin typeface="+mj-lt"/>
              </a:rPr>
            </a:br>
            <a:r>
              <a:rPr lang="en-US" sz="2000" dirty="0">
                <a:latin typeface="+mj-lt"/>
              </a:rPr>
              <a:t>The RoPR data entry system allows for registry owners to provide information about the following</a:t>
            </a:r>
            <a:r>
              <a:rPr lang="en-US" sz="2000" dirty="0" smtClean="0">
                <a:latin typeface="+mj-lt"/>
              </a:rPr>
              <a:t>:</a:t>
            </a:r>
            <a:endParaRPr lang="en-US" sz="2000" dirty="0">
              <a:latin typeface="+mj-lt"/>
            </a:endParaRPr>
          </a:p>
        </p:txBody>
      </p:sp>
      <p:sp>
        <p:nvSpPr>
          <p:cNvPr id="5" name="Content Placeholder 4"/>
          <p:cNvSpPr>
            <a:spLocks noGrp="1"/>
          </p:cNvSpPr>
          <p:nvPr>
            <p:ph idx="1"/>
          </p:nvPr>
        </p:nvSpPr>
        <p:spPr>
          <a:xfrm>
            <a:off x="457200" y="2667000"/>
            <a:ext cx="8229600" cy="3657600"/>
          </a:xfrm>
        </p:spPr>
        <p:txBody>
          <a:bodyPr>
            <a:normAutofit fontScale="77500" lnSpcReduction="20000"/>
          </a:bodyPr>
          <a:lstStyle/>
          <a:p>
            <a:r>
              <a:rPr lang="en-US" sz="2900" dirty="0" smtClean="0">
                <a:latin typeface="+mj-lt"/>
              </a:rPr>
              <a:t>Classification </a:t>
            </a:r>
            <a:r>
              <a:rPr lang="en-US" sz="2900" dirty="0">
                <a:latin typeface="+mj-lt"/>
              </a:rPr>
              <a:t>and Purpose - the type of registry and its purpose</a:t>
            </a:r>
          </a:p>
          <a:p>
            <a:r>
              <a:rPr lang="en-US" sz="2900" dirty="0">
                <a:latin typeface="+mj-lt"/>
              </a:rPr>
              <a:t>Contact and Conditions of Access - circumstances under which the registry can be contacted, and contact information for those interested in collaboration, participation and/or data access</a:t>
            </a:r>
          </a:p>
          <a:p>
            <a:r>
              <a:rPr lang="en-US" sz="2900" dirty="0">
                <a:latin typeface="+mj-lt"/>
              </a:rPr>
              <a:t>Progress Reports - includes information about the growth of the registry and any relevant references to available progress reports</a:t>
            </a:r>
          </a:p>
          <a:p>
            <a:r>
              <a:rPr lang="en-US" sz="2900" dirty="0">
                <a:latin typeface="+mj-lt"/>
              </a:rPr>
              <a:t>Common Data Elements - Descriptions of registry-specific standards, scales, instruments, and measures</a:t>
            </a:r>
          </a:p>
          <a:p>
            <a:r>
              <a:rPr lang="en-US" sz="2900" dirty="0">
                <a:latin typeface="+mj-lt"/>
              </a:rPr>
              <a:t>The Agency for Healthcare Research and Quality (AHRQ) has designed and deployed the RoPR system to complement ClinicalTrials.gov by providing additional registry-specific data elements.</a:t>
            </a:r>
          </a:p>
          <a:p>
            <a:endParaRPr lang="en-US" dirty="0">
              <a:latin typeface="+mj-lt"/>
            </a:endParaRPr>
          </a:p>
        </p:txBody>
      </p:sp>
    </p:spTree>
    <p:extLst>
      <p:ext uri="{BB962C8B-B14F-4D97-AF65-F5344CB8AC3E}">
        <p14:creationId xmlns:p14="http://schemas.microsoft.com/office/powerpoint/2010/main" val="1696359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j-lt"/>
              </a:rPr>
              <a:t>Voluntary uploading </a:t>
            </a:r>
            <a:br>
              <a:rPr lang="en-US" sz="3200" dirty="0" smtClean="0">
                <a:latin typeface="+mj-lt"/>
              </a:rPr>
            </a:br>
            <a:r>
              <a:rPr lang="en-US" sz="3200" dirty="0" smtClean="0">
                <a:latin typeface="+mj-lt"/>
              </a:rPr>
              <a:t>of registry information is </a:t>
            </a:r>
            <a:r>
              <a:rPr lang="en-US" sz="3200" dirty="0">
                <a:latin typeface="+mj-lt"/>
              </a:rPr>
              <a:t>available</a:t>
            </a:r>
            <a:r>
              <a:rPr lang="en-US" sz="3200" dirty="0" smtClean="0">
                <a:latin typeface="+mj-lt"/>
              </a:rPr>
              <a:t>.</a:t>
            </a:r>
            <a:endParaRPr lang="en-US" sz="3200" dirty="0">
              <a:latin typeface="+mj-lt"/>
            </a:endParaRPr>
          </a:p>
        </p:txBody>
      </p:sp>
      <p:sp>
        <p:nvSpPr>
          <p:cNvPr id="3" name="Content Placeholder 2"/>
          <p:cNvSpPr>
            <a:spLocks noGrp="1"/>
          </p:cNvSpPr>
          <p:nvPr>
            <p:ph idx="1"/>
          </p:nvPr>
        </p:nvSpPr>
        <p:spPr/>
        <p:txBody>
          <a:bodyPr>
            <a:normAutofit/>
          </a:bodyPr>
          <a:lstStyle/>
          <a:p>
            <a:pPr marL="0" indent="0">
              <a:buNone/>
            </a:pPr>
            <a:r>
              <a:rPr lang="en-US" dirty="0" smtClean="0">
                <a:latin typeface="+mj-lt"/>
              </a:rPr>
              <a:t>The </a:t>
            </a:r>
            <a:r>
              <a:rPr lang="en-US" dirty="0">
                <a:latin typeface="+mj-lt"/>
              </a:rPr>
              <a:t>following screen shot slides are from…</a:t>
            </a:r>
          </a:p>
          <a:p>
            <a:r>
              <a:rPr lang="en-US" i="1" dirty="0">
                <a:latin typeface="+mj-lt"/>
              </a:rPr>
              <a:t>Developing the Registry of Patient Registries</a:t>
            </a:r>
            <a:r>
              <a:rPr lang="en-US" dirty="0">
                <a:latin typeface="+mj-lt"/>
              </a:rPr>
              <a:t>. </a:t>
            </a:r>
            <a:r>
              <a:rPr lang="en-US" b="1" dirty="0">
                <a:latin typeface="+mj-lt"/>
              </a:rPr>
              <a:t>Slide Presentation from the AHRQ 2011 Annual Conference </a:t>
            </a:r>
            <a:r>
              <a:rPr lang="en-US" dirty="0">
                <a:latin typeface="+mj-lt"/>
              </a:rPr>
              <a:t>(Text Version). December 2011. Agency for Healthcare Research and Quality, Rockville, MD. </a:t>
            </a:r>
            <a:r>
              <a:rPr lang="en-US" dirty="0">
                <a:latin typeface="+mj-lt"/>
                <a:hlinkClick r:id="rId2"/>
              </a:rPr>
              <a:t>http://www.ahrq.gov/about/annualconf11/berliner_gliklich_hyatt_levy/levy.htm</a:t>
            </a:r>
            <a:endParaRPr lang="en-US" dirty="0">
              <a:latin typeface="+mj-lt"/>
            </a:endParaRPr>
          </a:p>
          <a:p>
            <a:endParaRPr lang="en-US" dirty="0">
              <a:latin typeface="+mj-lt"/>
            </a:endParaRPr>
          </a:p>
        </p:txBody>
      </p:sp>
    </p:spTree>
    <p:extLst>
      <p:ext uri="{BB962C8B-B14F-4D97-AF65-F5344CB8AC3E}">
        <p14:creationId xmlns:p14="http://schemas.microsoft.com/office/powerpoint/2010/main" val="74083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latin typeface="+mj-lt"/>
            </a:endParaRPr>
          </a:p>
        </p:txBody>
      </p:sp>
      <p:sp>
        <p:nvSpPr>
          <p:cNvPr id="5" name="Content Placeholder 4"/>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000"/>
            <a:ext cx="8001000"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248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latin typeface="+mj-lt"/>
              </a:rPr>
              <a:t>RoPR Data Entry</a:t>
            </a:r>
            <a:endParaRPr lang="en-US" dirty="0">
              <a:latin typeface="+mj-lt"/>
            </a:endParaRPr>
          </a:p>
        </p:txBody>
      </p:sp>
      <p:sp>
        <p:nvSpPr>
          <p:cNvPr id="4" name="Slide Number Placeholder 3"/>
          <p:cNvSpPr>
            <a:spLocks noGrp="1"/>
          </p:cNvSpPr>
          <p:nvPr>
            <p:ph type="sldNum" sz="quarter" idx="10"/>
          </p:nvPr>
        </p:nvSpPr>
        <p:spPr/>
        <p:txBody>
          <a:bodyPr/>
          <a:lstStyle/>
          <a:p>
            <a:fld id="{05F8453D-DD01-4A53-BA04-FE98B3E70413}" type="slidenum">
              <a:rPr lang="en-US" smtClean="0"/>
              <a:pPr/>
              <a:t>26</a:t>
            </a:fld>
            <a:endParaRPr lang="en-US" dirty="0"/>
          </a:p>
        </p:txBody>
      </p:sp>
      <p:pic>
        <p:nvPicPr>
          <p:cNvPr id="3074" name="Picture 2" descr="RoPR Overview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425378" cy="540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256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74638"/>
            <a:ext cx="8915400" cy="715962"/>
          </a:xfrm>
        </p:spPr>
        <p:txBody>
          <a:bodyPr>
            <a:normAutofit fontScale="90000"/>
          </a:bodyPr>
          <a:lstStyle/>
          <a:p>
            <a:r>
              <a:rPr lang="en-US" dirty="0" smtClean="0">
                <a:latin typeface="+mj-lt"/>
              </a:rPr>
              <a:t>RoPR – Registry Classification and Purpose</a:t>
            </a:r>
            <a:endParaRPr lang="en-US" dirty="0">
              <a:latin typeface="+mj-lt"/>
            </a:endParaRPr>
          </a:p>
        </p:txBody>
      </p:sp>
      <p:sp>
        <p:nvSpPr>
          <p:cNvPr id="4" name="Slide Number Placeholder 3"/>
          <p:cNvSpPr>
            <a:spLocks noGrp="1"/>
          </p:cNvSpPr>
          <p:nvPr>
            <p:ph type="sldNum" sz="quarter" idx="10"/>
          </p:nvPr>
        </p:nvSpPr>
        <p:spPr/>
        <p:txBody>
          <a:bodyPr/>
          <a:lstStyle/>
          <a:p>
            <a:fld id="{05F8453D-DD01-4A53-BA04-FE98B3E70413}" type="slidenum">
              <a:rPr lang="en-US" smtClean="0"/>
              <a:pPr/>
              <a:t>27</a:t>
            </a:fld>
            <a:endParaRPr lang="en-US" dirty="0"/>
          </a:p>
        </p:txBody>
      </p:sp>
      <p:grpSp>
        <p:nvGrpSpPr>
          <p:cNvPr id="2" name="Group 1" descr="RoPR Registry Classification and Purpose page"/>
          <p:cNvGrpSpPr/>
          <p:nvPr/>
        </p:nvGrpSpPr>
        <p:grpSpPr>
          <a:xfrm>
            <a:off x="381000" y="1219200"/>
            <a:ext cx="8638771" cy="5486400"/>
            <a:chOff x="381000" y="1219200"/>
            <a:chExt cx="8638771" cy="548640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8535357"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ular Callout 9"/>
            <p:cNvSpPr/>
            <p:nvPr/>
          </p:nvSpPr>
          <p:spPr>
            <a:xfrm>
              <a:off x="7495771" y="3162300"/>
              <a:ext cx="1524000" cy="533400"/>
            </a:xfrm>
            <a:prstGeom prst="wedgeRectCallout">
              <a:avLst>
                <a:gd name="adj1" fmla="val -129949"/>
                <a:gd name="adj2" fmla="val -10892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Multi-Select</a:t>
              </a:r>
              <a:endParaRPr lang="en-US" dirty="0"/>
            </a:p>
          </p:txBody>
        </p:sp>
        <p:sp>
          <p:nvSpPr>
            <p:cNvPr id="11" name="Rectangular Callout 10"/>
            <p:cNvSpPr/>
            <p:nvPr/>
          </p:nvSpPr>
          <p:spPr>
            <a:xfrm>
              <a:off x="7495771" y="3810000"/>
              <a:ext cx="1491343" cy="533400"/>
            </a:xfrm>
            <a:prstGeom prst="wedgeRectCallout">
              <a:avLst>
                <a:gd name="adj1" fmla="val -109844"/>
                <a:gd name="adj2" fmla="val 3188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Other</a:t>
              </a:r>
              <a:endParaRPr lang="en-US" dirty="0"/>
            </a:p>
          </p:txBody>
        </p:sp>
      </p:grpSp>
    </p:spTree>
    <p:extLst>
      <p:ext uri="{BB962C8B-B14F-4D97-AF65-F5344CB8AC3E}">
        <p14:creationId xmlns:p14="http://schemas.microsoft.com/office/powerpoint/2010/main" val="23183365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latin typeface="+mj-lt"/>
              </a:rPr>
              <a:t>RoPR – Preview Registry Profile</a:t>
            </a:r>
            <a:endParaRPr lang="en-US" dirty="0">
              <a:latin typeface="+mj-lt"/>
            </a:endParaRPr>
          </a:p>
        </p:txBody>
      </p:sp>
      <p:sp>
        <p:nvSpPr>
          <p:cNvPr id="4" name="Slide Number Placeholder 3"/>
          <p:cNvSpPr>
            <a:spLocks noGrp="1"/>
          </p:cNvSpPr>
          <p:nvPr>
            <p:ph type="sldNum" sz="quarter" idx="10"/>
          </p:nvPr>
        </p:nvSpPr>
        <p:spPr/>
        <p:txBody>
          <a:bodyPr/>
          <a:lstStyle/>
          <a:p>
            <a:fld id="{05F8453D-DD01-4A53-BA04-FE98B3E70413}" type="slidenum">
              <a:rPr lang="en-US" smtClean="0"/>
              <a:pPr/>
              <a:t>28</a:t>
            </a:fld>
            <a:endParaRPr lang="en-US" dirty="0"/>
          </a:p>
        </p:txBody>
      </p:sp>
      <p:pic>
        <p:nvPicPr>
          <p:cNvPr id="6146" name="Picture 2" descr="RoPR Preview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43000"/>
            <a:ext cx="6629400" cy="542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070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Buzz on Incidental Findings</a:t>
            </a:r>
            <a:endParaRPr lang="en-US" dirty="0">
              <a:latin typeface="+mj-lt"/>
            </a:endParaRPr>
          </a:p>
        </p:txBody>
      </p:sp>
      <p:sp>
        <p:nvSpPr>
          <p:cNvPr id="3" name="Content Placeholder 2"/>
          <p:cNvSpPr>
            <a:spLocks noGrp="1"/>
          </p:cNvSpPr>
          <p:nvPr>
            <p:ph idx="1"/>
          </p:nvPr>
        </p:nvSpPr>
        <p:spPr>
          <a:xfrm>
            <a:off x="457200" y="1371600"/>
            <a:ext cx="8229600" cy="5029200"/>
          </a:xfrm>
        </p:spPr>
        <p:txBody>
          <a:bodyPr>
            <a:noAutofit/>
          </a:bodyPr>
          <a:lstStyle/>
          <a:p>
            <a:pPr marL="0" indent="0">
              <a:buNone/>
            </a:pPr>
            <a:r>
              <a:rPr lang="en-US" sz="1800" dirty="0" smtClean="0">
                <a:latin typeface="+mj-lt"/>
              </a:rPr>
              <a:t>2 year NIH Study Findings:</a:t>
            </a:r>
          </a:p>
          <a:p>
            <a:pPr marL="0" indent="0">
              <a:buNone/>
            </a:pPr>
            <a:r>
              <a:rPr lang="en-US" sz="1800" dirty="0" smtClean="0">
                <a:latin typeface="+mj-lt"/>
              </a:rPr>
              <a:t>When reidentification of individual contributors is possible and when </a:t>
            </a:r>
            <a:r>
              <a:rPr lang="en-US" sz="1800" dirty="0">
                <a:latin typeface="+mj-lt"/>
              </a:rPr>
              <a:t>findings that are </a:t>
            </a:r>
            <a:r>
              <a:rPr lang="en-US" sz="1800" u="sng" dirty="0">
                <a:latin typeface="+mj-lt"/>
              </a:rPr>
              <a:t>analytically valid, reveal an established and substantial risk of a serious health condition, and are clinically actionable should generally be offered to consenting </a:t>
            </a:r>
            <a:r>
              <a:rPr lang="en-US" sz="1800" u="sng" dirty="0" smtClean="0">
                <a:latin typeface="+mj-lt"/>
              </a:rPr>
              <a:t>contributors…</a:t>
            </a:r>
          </a:p>
          <a:p>
            <a:pPr marL="0" indent="0">
              <a:buNone/>
            </a:pPr>
            <a:endParaRPr lang="en-US" sz="1800" dirty="0">
              <a:latin typeface="+mj-lt"/>
            </a:endParaRPr>
          </a:p>
          <a:p>
            <a:pPr marL="0" indent="0">
              <a:buNone/>
            </a:pPr>
            <a:r>
              <a:rPr lang="en-US" sz="1800" dirty="0" smtClean="0">
                <a:latin typeface="+mj-lt"/>
              </a:rPr>
              <a:t>Article suggests </a:t>
            </a:r>
            <a:r>
              <a:rPr lang="en-US" sz="1800" dirty="0">
                <a:latin typeface="+mj-lt"/>
              </a:rPr>
              <a:t>the biobank should work to enable the biobank research system to discharge four core </a:t>
            </a:r>
            <a:r>
              <a:rPr lang="en-US" sz="1800" dirty="0" smtClean="0">
                <a:latin typeface="+mj-lt"/>
              </a:rPr>
              <a:t>responsibilities:</a:t>
            </a:r>
          </a:p>
          <a:p>
            <a:pPr marL="0" indent="0">
              <a:buNone/>
            </a:pPr>
            <a:endParaRPr lang="en-US" sz="1800" dirty="0" smtClean="0">
              <a:latin typeface="+mj-lt"/>
            </a:endParaRPr>
          </a:p>
          <a:p>
            <a:r>
              <a:rPr lang="en-US" sz="1800" dirty="0" smtClean="0">
                <a:latin typeface="+mj-lt"/>
              </a:rPr>
              <a:t>(</a:t>
            </a:r>
            <a:r>
              <a:rPr lang="en-US" sz="1800" dirty="0">
                <a:latin typeface="+mj-lt"/>
              </a:rPr>
              <a:t>1) clarify the criteria for evaluating findings and the roster of returnable findings, </a:t>
            </a:r>
            <a:endParaRPr lang="en-US" sz="1800" dirty="0" smtClean="0">
              <a:latin typeface="+mj-lt"/>
            </a:endParaRPr>
          </a:p>
          <a:p>
            <a:r>
              <a:rPr lang="en-US" sz="1800" dirty="0" smtClean="0">
                <a:latin typeface="+mj-lt"/>
              </a:rPr>
              <a:t>(</a:t>
            </a:r>
            <a:r>
              <a:rPr lang="en-US" sz="1800" dirty="0">
                <a:latin typeface="+mj-lt"/>
              </a:rPr>
              <a:t>2) analyze a particular finding in relation to this, </a:t>
            </a:r>
            <a:endParaRPr lang="en-US" sz="1800" dirty="0" smtClean="0">
              <a:latin typeface="+mj-lt"/>
            </a:endParaRPr>
          </a:p>
          <a:p>
            <a:r>
              <a:rPr lang="en-US" sz="1800" dirty="0" smtClean="0">
                <a:latin typeface="+mj-lt"/>
              </a:rPr>
              <a:t>(</a:t>
            </a:r>
            <a:r>
              <a:rPr lang="en-US" sz="1800" dirty="0">
                <a:latin typeface="+mj-lt"/>
              </a:rPr>
              <a:t>3) reidentify the individual contributor, and </a:t>
            </a:r>
            <a:endParaRPr lang="en-US" sz="1800" dirty="0" smtClean="0">
              <a:latin typeface="+mj-lt"/>
            </a:endParaRPr>
          </a:p>
          <a:p>
            <a:r>
              <a:rPr lang="en-US" sz="1800" dirty="0" smtClean="0">
                <a:latin typeface="+mj-lt"/>
              </a:rPr>
              <a:t>(</a:t>
            </a:r>
            <a:r>
              <a:rPr lang="en-US" sz="1800" dirty="0">
                <a:latin typeface="+mj-lt"/>
              </a:rPr>
              <a:t>4) recontact the contributor to offer the finding. </a:t>
            </a:r>
          </a:p>
          <a:p>
            <a:endParaRPr lang="en-US" sz="1600" dirty="0" smtClean="0">
              <a:latin typeface="+mj-lt"/>
            </a:endParaRPr>
          </a:p>
          <a:p>
            <a:pPr marL="0" indent="0">
              <a:buNone/>
            </a:pPr>
            <a:r>
              <a:rPr lang="en-US" sz="1400" u="sng" dirty="0">
                <a:latin typeface="+mj-lt"/>
                <a:hlinkClick r:id="rId3"/>
              </a:rPr>
              <a:t>Wolf SM</a:t>
            </a:r>
            <a:r>
              <a:rPr lang="en-US" sz="1400" dirty="0" smtClean="0">
                <a:latin typeface="+mj-lt"/>
              </a:rPr>
              <a:t>, et al. </a:t>
            </a:r>
            <a:r>
              <a:rPr lang="en-US" sz="1400" b="1" dirty="0" smtClean="0">
                <a:latin typeface="+mj-lt"/>
              </a:rPr>
              <a:t>Managing </a:t>
            </a:r>
            <a:r>
              <a:rPr lang="en-US" sz="1400" b="1" dirty="0">
                <a:latin typeface="+mj-lt"/>
              </a:rPr>
              <a:t>incidental findings and research results in genomic research involving biobanks and archived data </a:t>
            </a:r>
            <a:r>
              <a:rPr lang="en-US" sz="1400" b="1" dirty="0" smtClean="0">
                <a:latin typeface="+mj-lt"/>
              </a:rPr>
              <a:t>sets. </a:t>
            </a:r>
            <a:r>
              <a:rPr lang="en-US" sz="1400" u="sng" dirty="0" smtClean="0">
                <a:latin typeface="+mj-lt"/>
                <a:hlinkClick r:id="rId4" tooltip="Genetics in medicine : official journal of the American College of Medical Genetics."/>
              </a:rPr>
              <a:t>Genet </a:t>
            </a:r>
            <a:r>
              <a:rPr lang="en-US" sz="1400" u="sng" dirty="0">
                <a:latin typeface="+mj-lt"/>
                <a:hlinkClick r:id="rId4" tooltip="Genetics in medicine : official journal of the American College of Medical Genetics."/>
              </a:rPr>
              <a:t>Med.</a:t>
            </a:r>
            <a:r>
              <a:rPr lang="en-US" sz="1400" dirty="0">
                <a:latin typeface="+mj-lt"/>
              </a:rPr>
              <a:t> 2012 Apr;14(4):361-84. doi: 10.1038/gim.2012.23</a:t>
            </a:r>
            <a:r>
              <a:rPr lang="en-US" sz="1400" dirty="0" smtClean="0">
                <a:latin typeface="+mj-lt"/>
              </a:rPr>
              <a:t>.</a:t>
            </a:r>
            <a:endParaRPr lang="en-US" sz="1400" dirty="0">
              <a:latin typeface="+mj-lt"/>
            </a:endParaRPr>
          </a:p>
        </p:txBody>
      </p:sp>
    </p:spTree>
    <p:extLst>
      <p:ext uri="{BB962C8B-B14F-4D97-AF65-F5344CB8AC3E}">
        <p14:creationId xmlns:p14="http://schemas.microsoft.com/office/powerpoint/2010/main" val="191836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Goal of Presentation</a:t>
            </a:r>
            <a:endParaRPr lang="en-US" dirty="0">
              <a:latin typeface="+mj-lt"/>
            </a:endParaRPr>
          </a:p>
        </p:txBody>
      </p:sp>
      <p:sp>
        <p:nvSpPr>
          <p:cNvPr id="3" name="Content Placeholder 2"/>
          <p:cNvSpPr>
            <a:spLocks noGrp="1"/>
          </p:cNvSpPr>
          <p:nvPr>
            <p:ph idx="1"/>
          </p:nvPr>
        </p:nvSpPr>
        <p:spPr>
          <a:xfrm>
            <a:off x="457200" y="1905000"/>
            <a:ext cx="8229600" cy="4221163"/>
          </a:xfrm>
        </p:spPr>
        <p:txBody>
          <a:bodyPr/>
          <a:lstStyle/>
          <a:p>
            <a:pPr marL="342900" lvl="1" indent="-342900">
              <a:buFont typeface="Arial" pitchFamily="34" charset="0"/>
              <a:buChar char="•"/>
            </a:pPr>
            <a:r>
              <a:rPr lang="en-US" sz="3200" dirty="0" smtClean="0">
                <a:latin typeface="+mj-lt"/>
              </a:rPr>
              <a:t>Give an overview of the research field of data registries</a:t>
            </a:r>
          </a:p>
          <a:p>
            <a:pPr marL="742950" lvl="2" indent="-342900"/>
            <a:r>
              <a:rPr lang="en-US" dirty="0" smtClean="0">
                <a:latin typeface="+mj-lt"/>
              </a:rPr>
              <a:t>Some</a:t>
            </a:r>
            <a:r>
              <a:rPr lang="en-US" dirty="0" smtClean="0">
                <a:latin typeface="+mj-lt"/>
              </a:rPr>
              <a:t> </a:t>
            </a:r>
            <a:r>
              <a:rPr lang="en-US" dirty="0">
                <a:latin typeface="+mj-lt"/>
              </a:rPr>
              <a:t>information on </a:t>
            </a:r>
            <a:r>
              <a:rPr lang="en-US" dirty="0" smtClean="0">
                <a:latin typeface="+mj-lt"/>
              </a:rPr>
              <a:t>repositories</a:t>
            </a:r>
          </a:p>
          <a:p>
            <a:r>
              <a:rPr lang="en-US" dirty="0" smtClean="0">
                <a:latin typeface="+mj-lt"/>
              </a:rPr>
              <a:t>Review current VCU IRB policy &amp; procedure</a:t>
            </a:r>
          </a:p>
          <a:p>
            <a:r>
              <a:rPr lang="en-US" dirty="0" smtClean="0">
                <a:latin typeface="+mj-lt"/>
              </a:rPr>
              <a:t>Review current state of registries (HHS) guidance</a:t>
            </a:r>
          </a:p>
          <a:p>
            <a:r>
              <a:rPr lang="en-US" dirty="0" smtClean="0">
                <a:latin typeface="+mj-lt"/>
              </a:rPr>
              <a:t>Upcoming changes in registry policy/guidance</a:t>
            </a:r>
          </a:p>
          <a:p>
            <a:endParaRPr lang="en-US" dirty="0" smtClean="0">
              <a:latin typeface="+mj-lt"/>
            </a:endParaRPr>
          </a:p>
          <a:p>
            <a:endParaRPr lang="en-US" dirty="0" smtClean="0">
              <a:latin typeface="+mj-lt"/>
            </a:endParaRPr>
          </a:p>
          <a:p>
            <a:pPr lvl="1"/>
            <a:endParaRPr lang="en-US" dirty="0">
              <a:latin typeface="+mj-lt"/>
            </a:endParaRPr>
          </a:p>
        </p:txBody>
      </p:sp>
    </p:spTree>
    <p:extLst>
      <p:ext uri="{BB962C8B-B14F-4D97-AF65-F5344CB8AC3E}">
        <p14:creationId xmlns:p14="http://schemas.microsoft.com/office/powerpoint/2010/main" val="3912255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noAutofit/>
          </a:bodyPr>
          <a:lstStyle/>
          <a:p>
            <a:r>
              <a:rPr lang="en-US" sz="3200" dirty="0" smtClean="0">
                <a:latin typeface="+mj-lt"/>
              </a:rPr>
              <a:t>Planned Additions for Third Edition </a:t>
            </a:r>
            <a:r>
              <a:rPr lang="en-US" sz="3200" dirty="0" smtClean="0">
                <a:latin typeface="+mj-lt"/>
              </a:rPr>
              <a:t>of the “Registries for Evaluating Patient Outcomes:  A User’s Guide</a:t>
            </a:r>
            <a:endParaRPr lang="en-US" sz="3200" dirty="0">
              <a:latin typeface="+mj-lt"/>
            </a:endParaRPr>
          </a:p>
        </p:txBody>
      </p:sp>
      <p:sp>
        <p:nvSpPr>
          <p:cNvPr id="3" name="Content Placeholder 2"/>
          <p:cNvSpPr>
            <a:spLocks noGrp="1"/>
          </p:cNvSpPr>
          <p:nvPr>
            <p:ph idx="1"/>
          </p:nvPr>
        </p:nvSpPr>
        <p:spPr>
          <a:xfrm>
            <a:off x="457200" y="1981200"/>
            <a:ext cx="8229600" cy="4144963"/>
          </a:xfrm>
        </p:spPr>
        <p:txBody>
          <a:bodyPr>
            <a:normAutofit fontScale="92500" lnSpcReduction="20000"/>
          </a:bodyPr>
          <a:lstStyle/>
          <a:p>
            <a:pPr marL="609600" indent="-609600">
              <a:lnSpc>
                <a:spcPct val="100000"/>
              </a:lnSpc>
              <a:spcBef>
                <a:spcPts val="1200"/>
              </a:spcBef>
              <a:buFont typeface="Arial" charset="0"/>
              <a:buAutoNum type="arabicPeriod"/>
              <a:defRPr/>
            </a:pPr>
            <a:r>
              <a:rPr lang="en-US" dirty="0">
                <a:latin typeface="+mj-lt"/>
              </a:rPr>
              <a:t>Patient identity management</a:t>
            </a:r>
          </a:p>
          <a:p>
            <a:pPr marL="609600" indent="-609600">
              <a:lnSpc>
                <a:spcPct val="100000"/>
              </a:lnSpc>
              <a:spcBef>
                <a:spcPts val="1200"/>
              </a:spcBef>
              <a:buFont typeface="Arial" charset="0"/>
              <a:buAutoNum type="arabicPeriod"/>
              <a:defRPr/>
            </a:pPr>
            <a:r>
              <a:rPr lang="en-US" dirty="0">
                <a:latin typeface="+mj-lt"/>
              </a:rPr>
              <a:t>Protection of data from litigation</a:t>
            </a:r>
          </a:p>
          <a:p>
            <a:pPr marL="609600" indent="-609600">
              <a:lnSpc>
                <a:spcPct val="100000"/>
              </a:lnSpc>
              <a:spcBef>
                <a:spcPts val="1200"/>
              </a:spcBef>
              <a:buFont typeface="Arial" charset="0"/>
              <a:buAutoNum type="arabicPeriod"/>
              <a:defRPr/>
            </a:pPr>
            <a:r>
              <a:rPr lang="en-US" dirty="0">
                <a:latin typeface="+mj-lt"/>
              </a:rPr>
              <a:t>Data protection concerns</a:t>
            </a:r>
          </a:p>
          <a:p>
            <a:pPr marL="609600" indent="-609600">
              <a:lnSpc>
                <a:spcPct val="100000"/>
              </a:lnSpc>
              <a:spcBef>
                <a:spcPts val="1200"/>
              </a:spcBef>
              <a:buFont typeface="Arial" charset="0"/>
              <a:buAutoNum type="arabicPeriod"/>
              <a:defRPr/>
            </a:pPr>
            <a:r>
              <a:rPr lang="en-US" dirty="0">
                <a:latin typeface="+mj-lt"/>
              </a:rPr>
              <a:t>Public-private partnerships</a:t>
            </a:r>
          </a:p>
          <a:p>
            <a:pPr marL="609600" indent="-609600">
              <a:lnSpc>
                <a:spcPct val="100000"/>
              </a:lnSpc>
              <a:spcBef>
                <a:spcPts val="1200"/>
              </a:spcBef>
              <a:buFont typeface="Arial" charset="0"/>
              <a:buAutoNum type="arabicPeriod"/>
              <a:defRPr/>
            </a:pPr>
            <a:r>
              <a:rPr lang="en-US" dirty="0">
                <a:latin typeface="+mj-lt"/>
              </a:rPr>
              <a:t>Statistical techniques for analyzing combined data</a:t>
            </a:r>
          </a:p>
          <a:p>
            <a:pPr marL="609600" indent="-609600">
              <a:lnSpc>
                <a:spcPct val="100000"/>
              </a:lnSpc>
              <a:spcBef>
                <a:spcPts val="1200"/>
              </a:spcBef>
              <a:buFont typeface="Arial" charset="0"/>
              <a:buAutoNum type="arabicPeriod"/>
              <a:defRPr/>
            </a:pPr>
            <a:r>
              <a:rPr lang="en-US" dirty="0">
                <a:latin typeface="+mj-lt"/>
              </a:rPr>
              <a:t>Pregnancy registries</a:t>
            </a:r>
          </a:p>
          <a:p>
            <a:pPr marL="609600" indent="-609600">
              <a:lnSpc>
                <a:spcPct val="100000"/>
              </a:lnSpc>
              <a:spcBef>
                <a:spcPts val="1200"/>
              </a:spcBef>
              <a:buFont typeface="Arial" charset="0"/>
              <a:buAutoNum type="arabicPeriod"/>
              <a:defRPr/>
            </a:pPr>
            <a:r>
              <a:rPr lang="en-US" dirty="0">
                <a:latin typeface="+mj-lt"/>
              </a:rPr>
              <a:t>Registry </a:t>
            </a:r>
            <a:r>
              <a:rPr lang="en-US" dirty="0" smtClean="0">
                <a:latin typeface="+mj-lt"/>
              </a:rPr>
              <a:t>transitions</a:t>
            </a:r>
            <a:endParaRPr lang="en-US" dirty="0">
              <a:latin typeface="+mj-lt"/>
            </a:endParaRPr>
          </a:p>
        </p:txBody>
      </p:sp>
    </p:spTree>
    <p:extLst>
      <p:ext uri="{BB962C8B-B14F-4D97-AF65-F5344CB8AC3E}">
        <p14:creationId xmlns:p14="http://schemas.microsoft.com/office/powerpoint/2010/main" val="1518771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mj-lt"/>
            </a:endParaRPr>
          </a:p>
        </p:txBody>
      </p:sp>
      <p:sp>
        <p:nvSpPr>
          <p:cNvPr id="3" name="Content Placeholder 2"/>
          <p:cNvSpPr>
            <a:spLocks noGrp="1"/>
          </p:cNvSpPr>
          <p:nvPr>
            <p:ph idx="1"/>
          </p:nvPr>
        </p:nvSpPr>
        <p:spPr/>
        <p:txBody>
          <a:bodyPr/>
          <a:lstStyle/>
          <a:p>
            <a:r>
              <a:rPr lang="en-US" dirty="0" smtClean="0">
                <a:latin typeface="+mj-lt"/>
              </a:rPr>
              <a:t>Questions</a:t>
            </a:r>
          </a:p>
          <a:p>
            <a:endParaRPr lang="en-US" dirty="0">
              <a:latin typeface="+mj-lt"/>
            </a:endParaRPr>
          </a:p>
          <a:p>
            <a:endParaRPr lang="en-US" dirty="0" smtClean="0">
              <a:latin typeface="+mj-lt"/>
            </a:endParaRPr>
          </a:p>
          <a:p>
            <a:pPr marL="0" indent="0">
              <a:buNone/>
            </a:pPr>
            <a:r>
              <a:rPr lang="en-US" dirty="0" smtClean="0">
                <a:latin typeface="+mj-lt"/>
              </a:rPr>
              <a:t>			Thank you</a:t>
            </a:r>
            <a:endParaRPr lang="en-US" dirty="0">
              <a:latin typeface="+mj-lt"/>
            </a:endParaRPr>
          </a:p>
        </p:txBody>
      </p:sp>
    </p:spTree>
    <p:extLst>
      <p:ext uri="{BB962C8B-B14F-4D97-AF65-F5344CB8AC3E}">
        <p14:creationId xmlns:p14="http://schemas.microsoft.com/office/powerpoint/2010/main" val="1572439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Resources (1)</a:t>
            </a:r>
            <a:endParaRPr lang="en-US" dirty="0">
              <a:latin typeface="+mj-lt"/>
            </a:endParaRPr>
          </a:p>
        </p:txBody>
      </p:sp>
      <p:sp>
        <p:nvSpPr>
          <p:cNvPr id="3" name="Content Placeholder 2"/>
          <p:cNvSpPr>
            <a:spLocks noGrp="1"/>
          </p:cNvSpPr>
          <p:nvPr>
            <p:ph idx="1"/>
          </p:nvPr>
        </p:nvSpPr>
        <p:spPr/>
        <p:txBody>
          <a:bodyPr>
            <a:normAutofit fontScale="47500" lnSpcReduction="20000"/>
          </a:bodyPr>
          <a:lstStyle/>
          <a:p>
            <a:r>
              <a:rPr lang="en-US" b="1" dirty="0">
                <a:latin typeface="+mj-lt"/>
              </a:rPr>
              <a:t>AHRQ Agency for healthcare Research And Quality</a:t>
            </a:r>
            <a:endParaRPr lang="en-US" dirty="0">
              <a:latin typeface="+mj-lt"/>
            </a:endParaRPr>
          </a:p>
          <a:p>
            <a:r>
              <a:rPr lang="en-US" b="1" dirty="0">
                <a:latin typeface="+mj-lt"/>
              </a:rPr>
              <a:t>Power point on developing the Registry of Patient Registries (integrating with Clinicaltrials.org)</a:t>
            </a:r>
            <a:endParaRPr lang="en-US" dirty="0">
              <a:latin typeface="+mj-lt"/>
            </a:endParaRPr>
          </a:p>
          <a:p>
            <a:r>
              <a:rPr lang="en-US" u="sng" dirty="0">
                <a:latin typeface="+mj-lt"/>
                <a:hlinkClick r:id="rId3"/>
              </a:rPr>
              <a:t>http://www.ahrq.gov/legacy/about/annualconf11/berliner_gliklich_hyatt_levy/levy.htm</a:t>
            </a:r>
            <a:endParaRPr lang="en-US" dirty="0">
              <a:latin typeface="+mj-lt"/>
            </a:endParaRPr>
          </a:p>
          <a:p>
            <a:r>
              <a:rPr lang="en-US" b="1" dirty="0">
                <a:latin typeface="+mj-lt"/>
              </a:rPr>
              <a:t> </a:t>
            </a:r>
            <a:endParaRPr lang="en-US" dirty="0">
              <a:latin typeface="+mj-lt"/>
            </a:endParaRPr>
          </a:p>
          <a:p>
            <a:r>
              <a:rPr lang="en-US" b="1" dirty="0">
                <a:latin typeface="+mj-lt"/>
              </a:rPr>
              <a:t>Registries</a:t>
            </a:r>
            <a:endParaRPr lang="en-US" dirty="0">
              <a:latin typeface="+mj-lt"/>
            </a:endParaRPr>
          </a:p>
          <a:p>
            <a:r>
              <a:rPr lang="en-US" b="1" dirty="0">
                <a:latin typeface="+mj-lt"/>
              </a:rPr>
              <a:t>Web stream of presentation from AHRQ Conference</a:t>
            </a:r>
            <a:endParaRPr lang="en-US" dirty="0">
              <a:latin typeface="+mj-lt"/>
            </a:endParaRPr>
          </a:p>
          <a:p>
            <a:r>
              <a:rPr lang="en-US" u="sng" dirty="0">
                <a:latin typeface="+mj-lt"/>
                <a:hlinkClick r:id="rId4"/>
              </a:rPr>
              <a:t>http://effectivehealthcare.ahrq.gov/index.cfm/registry-webcast/</a:t>
            </a:r>
            <a:endParaRPr lang="en-US" dirty="0">
              <a:latin typeface="+mj-lt"/>
            </a:endParaRPr>
          </a:p>
          <a:p>
            <a:r>
              <a:rPr lang="en-US" b="1" dirty="0">
                <a:latin typeface="+mj-lt"/>
              </a:rPr>
              <a:t>AHRQ Registry User Guide</a:t>
            </a:r>
            <a:endParaRPr lang="en-US" dirty="0">
              <a:latin typeface="+mj-lt"/>
            </a:endParaRPr>
          </a:p>
          <a:p>
            <a:r>
              <a:rPr lang="en-US" u="sng" dirty="0">
                <a:latin typeface="+mj-lt"/>
                <a:hlinkClick r:id="rId5"/>
              </a:rPr>
              <a:t>http://effectivehealthcare.ahrq.gov/ehc/products/74/531/Registries%202nd%20ed%20final%20to%20Eisenberg%209-15-10.pdf</a:t>
            </a:r>
            <a:endParaRPr lang="en-US" dirty="0">
              <a:latin typeface="+mj-lt"/>
            </a:endParaRPr>
          </a:p>
          <a:p>
            <a:r>
              <a:rPr lang="en-US" dirty="0">
                <a:latin typeface="+mj-lt"/>
              </a:rPr>
              <a:t>Research Report - Final – May 31, 2012</a:t>
            </a:r>
          </a:p>
          <a:p>
            <a:r>
              <a:rPr lang="en-US" b="1" dirty="0">
                <a:latin typeface="+mj-lt"/>
              </a:rPr>
              <a:t>Registry of Patient Registries (RoPR): Project Overview</a:t>
            </a:r>
            <a:endParaRPr lang="en-US" dirty="0">
              <a:latin typeface="+mj-lt"/>
            </a:endParaRPr>
          </a:p>
          <a:p>
            <a:r>
              <a:rPr lang="en-US" u="sng" dirty="0">
                <a:latin typeface="+mj-lt"/>
                <a:hlinkClick r:id="rId6"/>
              </a:rPr>
              <a:t>http://effectivehealthcare.ahrq.gov/ehc/products/311/1114/DEcIDE40_Registry-of-patient-registries_FinalReport_20120531.pdf</a:t>
            </a:r>
            <a:endParaRPr lang="en-US" dirty="0">
              <a:latin typeface="+mj-lt"/>
            </a:endParaRPr>
          </a:p>
          <a:p>
            <a:r>
              <a:rPr lang="en-US" b="1" dirty="0">
                <a:latin typeface="+mj-lt"/>
              </a:rPr>
              <a:t>Registry of Patient Registries (RoPR) Policies  and Procedures</a:t>
            </a:r>
            <a:endParaRPr lang="en-US" dirty="0">
              <a:latin typeface="+mj-lt"/>
            </a:endParaRPr>
          </a:p>
          <a:p>
            <a:r>
              <a:rPr lang="en-US" u="sng" dirty="0">
                <a:latin typeface="+mj-lt"/>
                <a:hlinkClick r:id="rId7"/>
              </a:rPr>
              <a:t>http://effectivehealthcare.ahrq.gov/search-for-guides-reviews-and-reports/?pageaction=displayproduct&amp;productID=1114</a:t>
            </a:r>
            <a:endParaRPr lang="en-US" dirty="0">
              <a:latin typeface="+mj-lt"/>
            </a:endParaRPr>
          </a:p>
          <a:p>
            <a:r>
              <a:rPr lang="en-US" b="1" dirty="0">
                <a:latin typeface="+mj-lt"/>
              </a:rPr>
              <a:t>Options for Developing a Repository of Expired Patient Registries</a:t>
            </a:r>
            <a:endParaRPr lang="en-US" dirty="0">
              <a:latin typeface="+mj-lt"/>
            </a:endParaRPr>
          </a:p>
          <a:p>
            <a:r>
              <a:rPr lang="en-US" u="sng" dirty="0">
                <a:latin typeface="+mj-lt"/>
                <a:hlinkClick r:id="rId8"/>
              </a:rPr>
              <a:t>http://effectivehealthcare.ahrq.gov/ehc/products/311/1306/DEcIDE42_ExpiredRegistries_FinalReport_20121031.pdf</a:t>
            </a:r>
            <a:endParaRPr lang="en-US" dirty="0">
              <a:latin typeface="+mj-lt"/>
            </a:endParaRPr>
          </a:p>
          <a:p>
            <a:endParaRPr lang="en-US" dirty="0">
              <a:latin typeface="+mj-lt"/>
            </a:endParaRPr>
          </a:p>
        </p:txBody>
      </p:sp>
    </p:spTree>
    <p:extLst>
      <p:ext uri="{BB962C8B-B14F-4D97-AF65-F5344CB8AC3E}">
        <p14:creationId xmlns:p14="http://schemas.microsoft.com/office/powerpoint/2010/main" val="3076293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Resources (2)</a:t>
            </a:r>
            <a:endParaRPr lang="en-US" dirty="0">
              <a:latin typeface="+mj-lt"/>
            </a:endParaRPr>
          </a:p>
        </p:txBody>
      </p:sp>
      <p:sp>
        <p:nvSpPr>
          <p:cNvPr id="3" name="Content Placeholder 2"/>
          <p:cNvSpPr>
            <a:spLocks noGrp="1"/>
          </p:cNvSpPr>
          <p:nvPr>
            <p:ph idx="1"/>
          </p:nvPr>
        </p:nvSpPr>
        <p:spPr/>
        <p:txBody>
          <a:bodyPr>
            <a:normAutofit fontScale="62500" lnSpcReduction="20000"/>
          </a:bodyPr>
          <a:lstStyle/>
          <a:p>
            <a:r>
              <a:rPr lang="en-US" b="1" dirty="0">
                <a:latin typeface="+mj-lt"/>
              </a:rPr>
              <a:t>Data Confidentiality and Security</a:t>
            </a:r>
            <a:endParaRPr lang="en-US" dirty="0">
              <a:latin typeface="+mj-lt"/>
            </a:endParaRPr>
          </a:p>
          <a:p>
            <a:r>
              <a:rPr lang="en-US" dirty="0">
                <a:latin typeface="+mj-lt"/>
              </a:rPr>
              <a:t>Most recent update on data security</a:t>
            </a:r>
          </a:p>
          <a:p>
            <a:r>
              <a:rPr lang="en-US" u="sng" dirty="0">
                <a:latin typeface="+mj-lt"/>
                <a:hlinkClick r:id="rId3"/>
              </a:rPr>
              <a:t>http://www.hhs.gov/ohrp/sachrp/20110124attachmentatosecletter.html</a:t>
            </a:r>
            <a:endParaRPr lang="en-US" dirty="0">
              <a:latin typeface="+mj-lt"/>
            </a:endParaRPr>
          </a:p>
          <a:p>
            <a:r>
              <a:rPr lang="en-US" dirty="0">
                <a:latin typeface="+mj-lt"/>
              </a:rPr>
              <a:t>OHRP’S OCTOBER 16, 2008 “GUIDANCE ON ENGAGEMENT OF INSTITUTIONS IN HUMAN SUBJECTS RESEARCH.”</a:t>
            </a:r>
          </a:p>
          <a:p>
            <a:r>
              <a:rPr lang="en-US" u="sng" dirty="0">
                <a:latin typeface="+mj-lt"/>
                <a:hlinkClick r:id="rId4"/>
              </a:rPr>
              <a:t>http://www.hhs.gov/ohrp/policy/cdebiol.pdf</a:t>
            </a:r>
            <a:endParaRPr lang="en-US" dirty="0">
              <a:latin typeface="+mj-lt"/>
            </a:endParaRPr>
          </a:p>
          <a:p>
            <a:pPr marL="0" indent="0">
              <a:buNone/>
            </a:pPr>
            <a:r>
              <a:rPr lang="en-US" b="1" dirty="0">
                <a:latin typeface="+mj-lt"/>
              </a:rPr>
              <a:t> </a:t>
            </a:r>
            <a:endParaRPr lang="en-US" dirty="0">
              <a:latin typeface="+mj-lt"/>
            </a:endParaRPr>
          </a:p>
          <a:p>
            <a:r>
              <a:rPr lang="en-US" b="1" dirty="0">
                <a:latin typeface="+mj-lt"/>
              </a:rPr>
              <a:t>Dana-Farber/Harvard Cancer </a:t>
            </a:r>
            <a:r>
              <a:rPr lang="en-US" b="1" dirty="0" smtClean="0">
                <a:latin typeface="+mj-lt"/>
              </a:rPr>
              <a:t>Center Clinical </a:t>
            </a:r>
            <a:r>
              <a:rPr lang="en-US" b="1" dirty="0">
                <a:latin typeface="+mj-lt"/>
              </a:rPr>
              <a:t>Research Support</a:t>
            </a:r>
            <a:endParaRPr lang="en-US" dirty="0">
              <a:latin typeface="+mj-lt"/>
            </a:endParaRPr>
          </a:p>
          <a:p>
            <a:r>
              <a:rPr lang="en-US" b="1" dirty="0">
                <a:latin typeface="+mj-lt"/>
              </a:rPr>
              <a:t>Office for Human Research Studies (OHRS)</a:t>
            </a:r>
            <a:endParaRPr lang="en-US" dirty="0">
              <a:latin typeface="+mj-lt"/>
            </a:endParaRPr>
          </a:p>
          <a:p>
            <a:pPr marL="0" indent="0">
              <a:buNone/>
            </a:pPr>
            <a:endParaRPr lang="en-US" dirty="0">
              <a:latin typeface="+mj-lt"/>
            </a:endParaRPr>
          </a:p>
          <a:p>
            <a:r>
              <a:rPr lang="en-US" b="1" dirty="0">
                <a:latin typeface="+mj-lt"/>
              </a:rPr>
              <a:t>Resources for Biospecimen and Biobanking Research</a:t>
            </a:r>
            <a:endParaRPr lang="en-US" dirty="0">
              <a:latin typeface="+mj-lt"/>
            </a:endParaRPr>
          </a:p>
          <a:p>
            <a:r>
              <a:rPr lang="en-US" u="sng" dirty="0">
                <a:latin typeface="+mj-lt"/>
                <a:hlinkClick r:id="rId5"/>
              </a:rPr>
              <a:t>http://www.dfhcc.harvard.edu/clinical-research-support/office-for-human-research-studies-ohrs/resources-for-biospecimen-and-biobanking-research/</a:t>
            </a:r>
            <a:endParaRPr lang="en-US" dirty="0">
              <a:latin typeface="+mj-lt"/>
            </a:endParaRPr>
          </a:p>
          <a:p>
            <a:endParaRPr lang="en-US" dirty="0">
              <a:latin typeface="+mj-lt"/>
            </a:endParaRPr>
          </a:p>
        </p:txBody>
      </p:sp>
    </p:spTree>
    <p:extLst>
      <p:ext uri="{BB962C8B-B14F-4D97-AF65-F5344CB8AC3E}">
        <p14:creationId xmlns:p14="http://schemas.microsoft.com/office/powerpoint/2010/main" val="3377688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Resources (3)</a:t>
            </a:r>
            <a:endParaRPr lang="en-US" dirty="0">
              <a:latin typeface="+mj-lt"/>
            </a:endParaRPr>
          </a:p>
        </p:txBody>
      </p:sp>
      <p:sp>
        <p:nvSpPr>
          <p:cNvPr id="3" name="Content Placeholder 2"/>
          <p:cNvSpPr>
            <a:spLocks noGrp="1"/>
          </p:cNvSpPr>
          <p:nvPr>
            <p:ph idx="1"/>
          </p:nvPr>
        </p:nvSpPr>
        <p:spPr/>
        <p:txBody>
          <a:bodyPr>
            <a:normAutofit fontScale="47500" lnSpcReduction="20000"/>
          </a:bodyPr>
          <a:lstStyle/>
          <a:p>
            <a:r>
              <a:rPr lang="en-US" dirty="0">
                <a:latin typeface="+mj-lt"/>
              </a:rPr>
              <a:t>From SOCRA</a:t>
            </a:r>
          </a:p>
          <a:p>
            <a:r>
              <a:rPr lang="en-US" u="sng" dirty="0">
                <a:latin typeface="+mj-lt"/>
                <a:hlinkClick r:id="rId3"/>
              </a:rPr>
              <a:t>http://www.socra.org/html/faq.htm#FDAGuidanceInvestigator</a:t>
            </a:r>
            <a:endParaRPr lang="en-US" dirty="0">
              <a:latin typeface="+mj-lt"/>
            </a:endParaRPr>
          </a:p>
          <a:p>
            <a:pPr lvl="0"/>
            <a:r>
              <a:rPr lang="en-US" u="sng" dirty="0">
                <a:latin typeface="+mj-lt"/>
                <a:hlinkClick r:id="rId4"/>
              </a:rPr>
              <a:t>What is HIPAA?</a:t>
            </a:r>
            <a:endParaRPr lang="en-US" dirty="0">
              <a:latin typeface="+mj-lt"/>
            </a:endParaRPr>
          </a:p>
          <a:p>
            <a:pPr lvl="0"/>
            <a:r>
              <a:rPr lang="en-US" u="sng" dirty="0">
                <a:latin typeface="+mj-lt"/>
                <a:hlinkClick r:id="rId5"/>
              </a:rPr>
              <a:t>How does AAHRPP’s Standard I.7.A. pertain to IRB approval of protocols for Phase 1 trials?</a:t>
            </a:r>
            <a:endParaRPr lang="en-US" dirty="0">
              <a:latin typeface="+mj-lt"/>
            </a:endParaRPr>
          </a:p>
          <a:p>
            <a:pPr lvl="0"/>
            <a:r>
              <a:rPr lang="en-US" u="sng" dirty="0">
                <a:latin typeface="+mj-lt"/>
                <a:hlinkClick r:id="rId6"/>
              </a:rPr>
              <a:t>How Do You Register Clinical Trials with The FDA?</a:t>
            </a:r>
            <a:endParaRPr lang="en-US" dirty="0">
              <a:latin typeface="+mj-lt"/>
            </a:endParaRPr>
          </a:p>
          <a:p>
            <a:pPr lvl="0"/>
            <a:r>
              <a:rPr lang="en-US" u="sng" dirty="0">
                <a:latin typeface="+mj-lt"/>
                <a:hlinkClick r:id="rId7"/>
              </a:rPr>
              <a:t>Clinical Trial Terminology - Glossary and Acronyms</a:t>
            </a:r>
            <a:endParaRPr lang="en-US" dirty="0">
              <a:latin typeface="+mj-lt"/>
            </a:endParaRPr>
          </a:p>
          <a:p>
            <a:pPr lvl="0"/>
            <a:r>
              <a:rPr lang="en-US" u="sng" dirty="0">
                <a:latin typeface="+mj-lt"/>
                <a:hlinkClick r:id="rId8"/>
              </a:rPr>
              <a:t>How can I get into clinical research?</a:t>
            </a:r>
            <a:endParaRPr lang="en-US" dirty="0">
              <a:latin typeface="+mj-lt"/>
            </a:endParaRPr>
          </a:p>
          <a:p>
            <a:pPr lvl="0"/>
            <a:r>
              <a:rPr lang="en-US" u="sng" dirty="0">
                <a:latin typeface="+mj-lt"/>
                <a:hlinkClick r:id="rId9"/>
              </a:rPr>
              <a:t>Are there any clinical research courses?</a:t>
            </a:r>
            <a:endParaRPr lang="en-US" dirty="0">
              <a:latin typeface="+mj-lt"/>
            </a:endParaRPr>
          </a:p>
          <a:p>
            <a:pPr lvl="0"/>
            <a:r>
              <a:rPr lang="en-US" u="sng" dirty="0">
                <a:latin typeface="+mj-lt"/>
                <a:hlinkClick r:id="rId10"/>
              </a:rPr>
              <a:t>Is there any development in new Regulatory Science Courses?</a:t>
            </a:r>
            <a:r>
              <a:rPr lang="en-US" dirty="0">
                <a:latin typeface="+mj-lt"/>
              </a:rPr>
              <a:t> </a:t>
            </a:r>
            <a:r>
              <a:rPr lang="en-US" b="1" dirty="0">
                <a:latin typeface="+mj-lt"/>
              </a:rPr>
              <a:t>New!</a:t>
            </a:r>
            <a:endParaRPr lang="en-US" dirty="0">
              <a:latin typeface="+mj-lt"/>
            </a:endParaRPr>
          </a:p>
          <a:p>
            <a:pPr lvl="0"/>
            <a:r>
              <a:rPr lang="en-US" u="sng" dirty="0">
                <a:latin typeface="+mj-lt"/>
                <a:hlinkClick r:id="rId11"/>
              </a:rPr>
              <a:t>Are there any schools with specifically designed curriculums in clinical research offered by institutions of higher learning?</a:t>
            </a:r>
            <a:endParaRPr lang="en-US" dirty="0">
              <a:latin typeface="+mj-lt"/>
            </a:endParaRPr>
          </a:p>
          <a:p>
            <a:pPr lvl="0"/>
            <a:r>
              <a:rPr lang="en-US" u="sng" dirty="0">
                <a:latin typeface="+mj-lt"/>
                <a:hlinkClick r:id="rId12"/>
              </a:rPr>
              <a:t>What salary might I expect in clinical research?</a:t>
            </a:r>
            <a:endParaRPr lang="en-US" dirty="0">
              <a:latin typeface="+mj-lt"/>
            </a:endParaRPr>
          </a:p>
          <a:p>
            <a:pPr lvl="0"/>
            <a:r>
              <a:rPr lang="en-US" u="sng" dirty="0">
                <a:latin typeface="+mj-lt"/>
                <a:hlinkClick r:id="rId13"/>
              </a:rPr>
              <a:t>GCP Fact or Fiction Review Document (PDF)</a:t>
            </a:r>
            <a:endParaRPr lang="en-US" dirty="0">
              <a:latin typeface="+mj-lt"/>
            </a:endParaRPr>
          </a:p>
          <a:p>
            <a:pPr lvl="0"/>
            <a:r>
              <a:rPr lang="en-US" u="sng" dirty="0">
                <a:latin typeface="+mj-lt"/>
                <a:hlinkClick r:id="rId14"/>
              </a:rPr>
              <a:t>GCP Questions for The FDA</a:t>
            </a:r>
            <a:endParaRPr lang="en-US" dirty="0">
              <a:latin typeface="+mj-lt"/>
            </a:endParaRPr>
          </a:p>
          <a:p>
            <a:pPr lvl="0"/>
            <a:r>
              <a:rPr lang="en-US" u="sng" dirty="0">
                <a:latin typeface="+mj-lt"/>
                <a:hlinkClick r:id="rId3"/>
              </a:rPr>
              <a:t>New FDA Guidance on Investigator Responsibilities</a:t>
            </a:r>
            <a:endParaRPr lang="en-US" dirty="0">
              <a:latin typeface="+mj-lt"/>
            </a:endParaRPr>
          </a:p>
          <a:p>
            <a:pPr lvl="0"/>
            <a:r>
              <a:rPr lang="en-US" u="sng" dirty="0">
                <a:latin typeface="+mj-lt"/>
                <a:hlinkClick r:id="rId15"/>
              </a:rPr>
              <a:t>Information Sheet Guidance for Sponsors, Clinical Investigators, and IRBs Frequently Asked Questions - Statement of Investigator (Form FDA 1572)</a:t>
            </a:r>
            <a:endParaRPr lang="en-US" dirty="0">
              <a:latin typeface="+mj-lt"/>
            </a:endParaRPr>
          </a:p>
          <a:p>
            <a:pPr lvl="0"/>
            <a:r>
              <a:rPr lang="en-US" u="sng" dirty="0">
                <a:latin typeface="+mj-lt"/>
                <a:hlinkClick r:id="rId16"/>
              </a:rPr>
              <a:t>How do I get answers to questions I have concerning the FDA regulations?</a:t>
            </a:r>
            <a:endParaRPr lang="en-US" dirty="0">
              <a:latin typeface="+mj-lt"/>
            </a:endParaRPr>
          </a:p>
          <a:p>
            <a:pPr lvl="0"/>
            <a:r>
              <a:rPr lang="en-US" u="sng" dirty="0">
                <a:latin typeface="+mj-lt"/>
                <a:hlinkClick r:id="rId17"/>
              </a:rPr>
              <a:t>Are there any books on clinical research and/or clinical trials?</a:t>
            </a:r>
            <a:endParaRPr lang="en-US" dirty="0">
              <a:latin typeface="+mj-lt"/>
            </a:endParaRPr>
          </a:p>
          <a:p>
            <a:endParaRPr lang="en-US" dirty="0">
              <a:latin typeface="+mj-lt"/>
            </a:endParaRPr>
          </a:p>
        </p:txBody>
      </p:sp>
    </p:spTree>
    <p:extLst>
      <p:ext uri="{BB962C8B-B14F-4D97-AF65-F5344CB8AC3E}">
        <p14:creationId xmlns:p14="http://schemas.microsoft.com/office/powerpoint/2010/main" val="1354197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Resources (4)</a:t>
            </a:r>
            <a:endParaRPr lang="en-US" dirty="0">
              <a:latin typeface="+mj-lt"/>
            </a:endParaRPr>
          </a:p>
        </p:txBody>
      </p:sp>
      <p:sp>
        <p:nvSpPr>
          <p:cNvPr id="3" name="Content Placeholder 2"/>
          <p:cNvSpPr>
            <a:spLocks noGrp="1"/>
          </p:cNvSpPr>
          <p:nvPr>
            <p:ph idx="1"/>
          </p:nvPr>
        </p:nvSpPr>
        <p:spPr/>
        <p:txBody>
          <a:bodyPr>
            <a:normAutofit fontScale="77500" lnSpcReduction="20000"/>
          </a:bodyPr>
          <a:lstStyle/>
          <a:p>
            <a:r>
              <a:rPr lang="en-US" b="1" dirty="0">
                <a:latin typeface="+mj-lt"/>
              </a:rPr>
              <a:t> </a:t>
            </a:r>
            <a:r>
              <a:rPr lang="en-US" b="1" dirty="0" smtClean="0">
                <a:latin typeface="+mj-lt"/>
              </a:rPr>
              <a:t>How </a:t>
            </a:r>
            <a:r>
              <a:rPr lang="en-US" b="1" dirty="0">
                <a:latin typeface="+mj-lt"/>
              </a:rPr>
              <a:t>do I know if my product is regulated by FDA?</a:t>
            </a:r>
            <a:endParaRPr lang="en-US" dirty="0">
              <a:latin typeface="+mj-lt"/>
            </a:endParaRPr>
          </a:p>
          <a:p>
            <a:r>
              <a:rPr lang="en-US" u="sng" dirty="0">
                <a:latin typeface="+mj-lt"/>
                <a:hlinkClick r:id="rId3"/>
              </a:rPr>
              <a:t>http://www.fda.gov/ForIndustry/FDABasicsforIndustry/ucm237623.htm</a:t>
            </a:r>
            <a:endParaRPr lang="en-US" dirty="0">
              <a:latin typeface="+mj-lt"/>
            </a:endParaRPr>
          </a:p>
          <a:p>
            <a:r>
              <a:rPr lang="en-US" b="1" dirty="0">
                <a:latin typeface="+mj-lt"/>
              </a:rPr>
              <a:t> </a:t>
            </a:r>
            <a:endParaRPr lang="en-US" dirty="0">
              <a:latin typeface="+mj-lt"/>
            </a:endParaRPr>
          </a:p>
          <a:p>
            <a:r>
              <a:rPr lang="en-US" b="1" dirty="0">
                <a:latin typeface="+mj-lt"/>
              </a:rPr>
              <a:t>New FDA Guidance on Investigator Responsibilities</a:t>
            </a:r>
            <a:endParaRPr lang="en-US" dirty="0">
              <a:latin typeface="+mj-lt"/>
            </a:endParaRPr>
          </a:p>
          <a:p>
            <a:r>
              <a:rPr lang="en-US" u="sng" dirty="0">
                <a:latin typeface="+mj-lt"/>
                <a:hlinkClick r:id="rId4"/>
              </a:rPr>
              <a:t>http://</a:t>
            </a:r>
            <a:r>
              <a:rPr lang="en-US" u="sng" dirty="0" smtClean="0">
                <a:latin typeface="+mj-lt"/>
                <a:hlinkClick r:id="rId4"/>
              </a:rPr>
              <a:t>www.fda.gov/downloads/Drugs/GuidanceComplianceRegulatoryInformation/Guidances/UCM187772.pdf</a:t>
            </a:r>
            <a:endParaRPr lang="en-US" u="sng" dirty="0" smtClean="0">
              <a:latin typeface="+mj-lt"/>
            </a:endParaRPr>
          </a:p>
          <a:p>
            <a:endParaRPr lang="en-US" dirty="0">
              <a:latin typeface="+mj-lt"/>
            </a:endParaRPr>
          </a:p>
          <a:p>
            <a:r>
              <a:rPr lang="en-US" b="1" dirty="0">
                <a:latin typeface="+mj-lt"/>
              </a:rPr>
              <a:t>FDA Inspections, Compliance, Enforcement, and Criminal Investigations</a:t>
            </a:r>
          </a:p>
          <a:p>
            <a:r>
              <a:rPr lang="en-US" u="sng" dirty="0">
                <a:latin typeface="+mj-lt"/>
                <a:hlinkClick r:id="rId5"/>
              </a:rPr>
              <a:t>http://www.fda.gov/ICECI/EnforcementActions/BioresearchMonitoring/default.htm</a:t>
            </a:r>
            <a:endParaRPr lang="en-US" dirty="0">
              <a:latin typeface="+mj-lt"/>
            </a:endParaRPr>
          </a:p>
        </p:txBody>
      </p:sp>
    </p:spTree>
    <p:extLst>
      <p:ext uri="{BB962C8B-B14F-4D97-AF65-F5344CB8AC3E}">
        <p14:creationId xmlns:p14="http://schemas.microsoft.com/office/powerpoint/2010/main" val="1807780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Resources (5)</a:t>
            </a:r>
            <a:endParaRPr lang="en-US" dirty="0">
              <a:latin typeface="+mj-lt"/>
            </a:endParaRPr>
          </a:p>
        </p:txBody>
      </p:sp>
      <p:sp>
        <p:nvSpPr>
          <p:cNvPr id="3" name="Content Placeholder 2"/>
          <p:cNvSpPr>
            <a:spLocks noGrp="1"/>
          </p:cNvSpPr>
          <p:nvPr>
            <p:ph idx="1"/>
          </p:nvPr>
        </p:nvSpPr>
        <p:spPr/>
        <p:txBody>
          <a:bodyPr>
            <a:normAutofit fontScale="47500" lnSpcReduction="20000"/>
          </a:bodyPr>
          <a:lstStyle/>
          <a:p>
            <a:r>
              <a:rPr lang="en-US" b="1" dirty="0">
                <a:latin typeface="+mj-lt"/>
              </a:rPr>
              <a:t>Bioresearch Monitoring</a:t>
            </a:r>
          </a:p>
          <a:p>
            <a:endParaRPr lang="en-US" b="1" dirty="0">
              <a:latin typeface="+mj-lt"/>
            </a:endParaRPr>
          </a:p>
          <a:p>
            <a:r>
              <a:rPr lang="en-US" b="1" dirty="0">
                <a:latin typeface="+mj-lt"/>
              </a:rPr>
              <a:t> FDA/ORA Bioresearch Monitoring Information Page</a:t>
            </a:r>
          </a:p>
          <a:p>
            <a:r>
              <a:rPr lang="en-US" b="1" dirty="0">
                <a:latin typeface="+mj-lt"/>
              </a:rPr>
              <a:t>Background</a:t>
            </a:r>
          </a:p>
          <a:p>
            <a:endParaRPr lang="en-US" b="1" dirty="0">
              <a:latin typeface="+mj-lt"/>
            </a:endParaRPr>
          </a:p>
          <a:p>
            <a:r>
              <a:rPr lang="en-US" b="1" dirty="0">
                <a:latin typeface="+mj-lt"/>
                <a:hlinkClick r:id="rId3"/>
              </a:rPr>
              <a:t>Application Integrity Policy:</a:t>
            </a:r>
            <a:endParaRPr lang="en-US" b="1" dirty="0">
              <a:latin typeface="+mj-lt"/>
            </a:endParaRPr>
          </a:p>
          <a:p>
            <a:endParaRPr lang="en-US" b="1" dirty="0">
              <a:latin typeface="+mj-lt"/>
            </a:endParaRPr>
          </a:p>
          <a:p>
            <a:r>
              <a:rPr lang="en-US" b="1" dirty="0" smtClean="0">
                <a:latin typeface="+mj-lt"/>
              </a:rPr>
              <a:t>Compliance </a:t>
            </a:r>
            <a:r>
              <a:rPr lang="en-US" b="1" dirty="0">
                <a:latin typeface="+mj-lt"/>
              </a:rPr>
              <a:t>Lists:</a:t>
            </a:r>
            <a:br>
              <a:rPr lang="en-US" b="1" dirty="0">
                <a:latin typeface="+mj-lt"/>
              </a:rPr>
            </a:br>
            <a:r>
              <a:rPr lang="en-US" b="1" dirty="0">
                <a:latin typeface="+mj-lt"/>
              </a:rPr>
              <a:t/>
            </a:r>
            <a:br>
              <a:rPr lang="en-US" b="1" dirty="0">
                <a:latin typeface="+mj-lt"/>
              </a:rPr>
            </a:br>
            <a:r>
              <a:rPr lang="en-US" u="sng" dirty="0">
                <a:latin typeface="+mj-lt"/>
                <a:hlinkClick r:id="rId4"/>
              </a:rPr>
              <a:t>FDA Debarment List</a:t>
            </a:r>
            <a:r>
              <a:rPr lang="en-US" dirty="0">
                <a:latin typeface="+mj-lt"/>
              </a:rPr>
              <a:t> - Firms or persons convicted of a felony under Federal law for conduct relating to the development or approval, including the process for development or approval, of any new or abbreviated drug application.</a:t>
            </a:r>
            <a:br>
              <a:rPr lang="en-US" dirty="0">
                <a:latin typeface="+mj-lt"/>
              </a:rPr>
            </a:br>
            <a:r>
              <a:rPr lang="en-US" dirty="0">
                <a:latin typeface="+mj-lt"/>
              </a:rPr>
              <a:t/>
            </a:r>
            <a:br>
              <a:rPr lang="en-US" dirty="0">
                <a:latin typeface="+mj-lt"/>
              </a:rPr>
            </a:br>
            <a:r>
              <a:rPr lang="en-US" u="sng" dirty="0">
                <a:latin typeface="+mj-lt"/>
                <a:hlinkClick r:id="rId5"/>
              </a:rPr>
              <a:t>Clinical Investigators - Disqualification Proceedings</a:t>
            </a:r>
            <a:r>
              <a:rPr lang="en-US" dirty="0">
                <a:latin typeface="+mj-lt"/>
              </a:rPr>
              <a:t/>
            </a:r>
            <a:br>
              <a:rPr lang="en-US" dirty="0">
                <a:latin typeface="+mj-lt"/>
              </a:rPr>
            </a:br>
            <a:r>
              <a:rPr lang="en-US" dirty="0">
                <a:latin typeface="+mj-lt"/>
              </a:rPr>
              <a:t/>
            </a:r>
            <a:br>
              <a:rPr lang="en-US" dirty="0">
                <a:latin typeface="+mj-lt"/>
              </a:rPr>
            </a:br>
            <a:r>
              <a:rPr lang="en-US" u="sng" dirty="0">
                <a:latin typeface="+mj-lt"/>
                <a:hlinkClick r:id="rId6"/>
              </a:rPr>
              <a:t>Nonclinical Laboratories Inspected under GLP Regulations since FY 1990</a:t>
            </a:r>
            <a:r>
              <a:rPr lang="en-US" dirty="0">
                <a:latin typeface="+mj-lt"/>
                <a:hlinkClick r:id="rId6"/>
              </a:rPr>
              <a:t> </a:t>
            </a:r>
            <a:r>
              <a:rPr lang="en-US" dirty="0">
                <a:latin typeface="+mj-lt"/>
              </a:rPr>
              <a:t/>
            </a:r>
            <a:br>
              <a:rPr lang="en-US" dirty="0">
                <a:latin typeface="+mj-lt"/>
              </a:rPr>
            </a:br>
            <a:r>
              <a:rPr lang="en-US" dirty="0">
                <a:latin typeface="+mj-lt"/>
              </a:rPr>
              <a:t/>
            </a:r>
            <a:br>
              <a:rPr lang="en-US" dirty="0">
                <a:latin typeface="+mj-lt"/>
              </a:rPr>
            </a:br>
            <a:r>
              <a:rPr lang="en-US" u="sng" dirty="0">
                <a:latin typeface="+mj-lt"/>
                <a:hlinkClick r:id="rId7"/>
              </a:rPr>
              <a:t>Public Health Service Administrative Actions Listing</a:t>
            </a:r>
            <a:r>
              <a:rPr lang="en-US" dirty="0">
                <a:latin typeface="+mj-lt"/>
              </a:rPr>
              <a:t> (Link to external document, not maintained by FDA/ORA</a:t>
            </a:r>
            <a:r>
              <a:rPr lang="en-US" dirty="0" smtClean="0">
                <a:latin typeface="+mj-lt"/>
              </a:rPr>
              <a:t>)</a:t>
            </a:r>
          </a:p>
        </p:txBody>
      </p:sp>
    </p:spTree>
    <p:extLst>
      <p:ext uri="{BB962C8B-B14F-4D97-AF65-F5344CB8AC3E}">
        <p14:creationId xmlns:p14="http://schemas.microsoft.com/office/powerpoint/2010/main" val="3495417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Resources (6)</a:t>
            </a:r>
            <a:endParaRPr lang="en-US" dirty="0">
              <a:latin typeface="+mj-lt"/>
            </a:endParaRPr>
          </a:p>
        </p:txBody>
      </p:sp>
      <p:sp>
        <p:nvSpPr>
          <p:cNvPr id="3" name="Content Placeholder 2"/>
          <p:cNvSpPr>
            <a:spLocks noGrp="1"/>
          </p:cNvSpPr>
          <p:nvPr>
            <p:ph idx="1"/>
          </p:nvPr>
        </p:nvSpPr>
        <p:spPr/>
        <p:txBody>
          <a:bodyPr>
            <a:normAutofit fontScale="92500" lnSpcReduction="20000"/>
          </a:bodyPr>
          <a:lstStyle/>
          <a:p>
            <a:r>
              <a:rPr lang="en-US" b="1" dirty="0" smtClean="0">
                <a:latin typeface="+mj-lt"/>
              </a:rPr>
              <a:t>FDA </a:t>
            </a:r>
            <a:r>
              <a:rPr lang="en-US" b="1" dirty="0">
                <a:latin typeface="+mj-lt"/>
              </a:rPr>
              <a:t>Clinical Trials guidance documents</a:t>
            </a:r>
            <a:endParaRPr lang="en-US" dirty="0">
              <a:latin typeface="+mj-lt"/>
            </a:endParaRPr>
          </a:p>
          <a:p>
            <a:r>
              <a:rPr lang="en-US" u="sng" dirty="0">
                <a:latin typeface="+mj-lt"/>
                <a:hlinkClick r:id="rId3"/>
              </a:rPr>
              <a:t>http://www.fda.gov/RegulatoryInformation/Guidances/ucm122046.htm</a:t>
            </a:r>
            <a:endParaRPr lang="en-US" dirty="0">
              <a:latin typeface="+mj-lt"/>
            </a:endParaRPr>
          </a:p>
          <a:p>
            <a:r>
              <a:rPr lang="en-US" dirty="0">
                <a:latin typeface="+mj-lt"/>
              </a:rPr>
              <a:t>FDA Educational Resources</a:t>
            </a:r>
          </a:p>
          <a:p>
            <a:r>
              <a:rPr lang="en-US" u="sng" dirty="0">
                <a:latin typeface="+mj-lt"/>
                <a:hlinkClick r:id="rId4"/>
              </a:rPr>
              <a:t>http://www.fda.gov/ForIndustry/FDABasicsforIndustry/ucm235225.htm</a:t>
            </a:r>
            <a:endParaRPr lang="en-US" dirty="0">
              <a:latin typeface="+mj-lt"/>
            </a:endParaRPr>
          </a:p>
          <a:p>
            <a:r>
              <a:rPr lang="en-US" dirty="0">
                <a:latin typeface="+mj-lt"/>
              </a:rPr>
              <a:t>Information about FDA Compliance and Enforcement Actions</a:t>
            </a:r>
          </a:p>
          <a:p>
            <a:r>
              <a:rPr lang="en-US" u="sng" dirty="0">
                <a:latin typeface="+mj-lt"/>
                <a:hlinkClick r:id="rId5"/>
              </a:rPr>
              <a:t>http://www.fda.gov/AboutFDA/Transparency/TransparencyInitiative/ucm254426.htm</a:t>
            </a:r>
            <a:endParaRPr lang="en-US" dirty="0">
              <a:latin typeface="+mj-lt"/>
            </a:endParaRPr>
          </a:p>
          <a:p>
            <a:endParaRPr lang="en-US" dirty="0" smtClean="0">
              <a:latin typeface="+mj-lt"/>
            </a:endParaRPr>
          </a:p>
        </p:txBody>
      </p:sp>
    </p:spTree>
    <p:extLst>
      <p:ext uri="{BB962C8B-B14F-4D97-AF65-F5344CB8AC3E}">
        <p14:creationId xmlns:p14="http://schemas.microsoft.com/office/powerpoint/2010/main" val="36793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600199"/>
          </a:xfrm>
        </p:spPr>
        <p:txBody>
          <a:bodyPr/>
          <a:lstStyle/>
          <a:p>
            <a:r>
              <a:rPr lang="en-US" dirty="0" smtClean="0">
                <a:latin typeface="+mj-lt"/>
              </a:rPr>
              <a:t>Registry Definition</a:t>
            </a:r>
            <a:endParaRPr lang="en-US" dirty="0">
              <a:latin typeface="+mj-lt"/>
            </a:endParaRPr>
          </a:p>
        </p:txBody>
      </p:sp>
      <p:sp>
        <p:nvSpPr>
          <p:cNvPr id="3" name="Subtitle 2"/>
          <p:cNvSpPr>
            <a:spLocks noGrp="1"/>
          </p:cNvSpPr>
          <p:nvPr>
            <p:ph type="subTitle" idx="1"/>
          </p:nvPr>
        </p:nvSpPr>
        <p:spPr>
          <a:xfrm>
            <a:off x="762000" y="1981200"/>
            <a:ext cx="7772400" cy="3657600"/>
          </a:xfrm>
        </p:spPr>
        <p:txBody>
          <a:bodyPr>
            <a:normAutofit fontScale="85000" lnSpcReduction="20000"/>
          </a:bodyPr>
          <a:lstStyle/>
          <a:p>
            <a:pPr marL="457200" indent="-457200" algn="l">
              <a:buFont typeface="Arial" pitchFamily="34" charset="0"/>
              <a:buChar char="•"/>
            </a:pPr>
            <a:r>
              <a:rPr lang="en-US" dirty="0">
                <a:solidFill>
                  <a:schemeClr val="tx1"/>
                </a:solidFill>
                <a:latin typeface="+mj-lt"/>
              </a:rPr>
              <a:t>A </a:t>
            </a:r>
            <a:r>
              <a:rPr lang="en-US" i="1" dirty="0" smtClean="0">
                <a:solidFill>
                  <a:schemeClr val="tx1"/>
                </a:solidFill>
                <a:latin typeface="+mj-lt"/>
              </a:rPr>
              <a:t>registry </a:t>
            </a:r>
            <a:r>
              <a:rPr lang="en-US" dirty="0">
                <a:solidFill>
                  <a:schemeClr val="tx1"/>
                </a:solidFill>
                <a:latin typeface="+mj-lt"/>
              </a:rPr>
              <a:t>is an organized system </a:t>
            </a:r>
            <a:r>
              <a:rPr lang="en-US" dirty="0" smtClean="0">
                <a:solidFill>
                  <a:schemeClr val="tx1"/>
                </a:solidFill>
                <a:latin typeface="+mj-lt"/>
              </a:rPr>
              <a:t>that uses </a:t>
            </a:r>
            <a:r>
              <a:rPr lang="en-US" dirty="0">
                <a:solidFill>
                  <a:schemeClr val="tx1"/>
                </a:solidFill>
                <a:latin typeface="+mj-lt"/>
              </a:rPr>
              <a:t>observational study methods to </a:t>
            </a:r>
            <a:r>
              <a:rPr lang="en-US" dirty="0" smtClean="0">
                <a:solidFill>
                  <a:schemeClr val="tx1"/>
                </a:solidFill>
                <a:latin typeface="+mj-lt"/>
              </a:rPr>
              <a:t>collect uniform </a:t>
            </a:r>
            <a:r>
              <a:rPr lang="en-US" dirty="0">
                <a:solidFill>
                  <a:schemeClr val="tx1"/>
                </a:solidFill>
                <a:latin typeface="+mj-lt"/>
              </a:rPr>
              <a:t>data (clinical and other) to </a:t>
            </a:r>
            <a:r>
              <a:rPr lang="en-US" dirty="0" smtClean="0">
                <a:solidFill>
                  <a:schemeClr val="tx1"/>
                </a:solidFill>
                <a:latin typeface="+mj-lt"/>
              </a:rPr>
              <a:t>evaluate specified </a:t>
            </a:r>
            <a:r>
              <a:rPr lang="en-US" dirty="0">
                <a:solidFill>
                  <a:schemeClr val="tx1"/>
                </a:solidFill>
                <a:latin typeface="+mj-lt"/>
              </a:rPr>
              <a:t>outcomes for a population defined </a:t>
            </a:r>
            <a:r>
              <a:rPr lang="en-US" dirty="0" smtClean="0">
                <a:solidFill>
                  <a:schemeClr val="tx1"/>
                </a:solidFill>
                <a:latin typeface="+mj-lt"/>
              </a:rPr>
              <a:t>by a </a:t>
            </a:r>
            <a:r>
              <a:rPr lang="en-US" dirty="0">
                <a:solidFill>
                  <a:schemeClr val="tx1"/>
                </a:solidFill>
                <a:latin typeface="+mj-lt"/>
              </a:rPr>
              <a:t>particular disease, condition, or exposure, </a:t>
            </a:r>
            <a:r>
              <a:rPr lang="en-US" dirty="0" smtClean="0">
                <a:solidFill>
                  <a:schemeClr val="tx1"/>
                </a:solidFill>
                <a:latin typeface="+mj-lt"/>
              </a:rPr>
              <a:t>and that </a:t>
            </a:r>
            <a:r>
              <a:rPr lang="en-US" dirty="0">
                <a:solidFill>
                  <a:schemeClr val="tx1"/>
                </a:solidFill>
                <a:latin typeface="+mj-lt"/>
              </a:rPr>
              <a:t>serves one or more </a:t>
            </a:r>
            <a:r>
              <a:rPr lang="en-US" dirty="0" smtClean="0">
                <a:solidFill>
                  <a:schemeClr val="tx1"/>
                </a:solidFill>
                <a:latin typeface="+mj-lt"/>
              </a:rPr>
              <a:t>predetermined scientific</a:t>
            </a:r>
            <a:r>
              <a:rPr lang="en-US" dirty="0">
                <a:solidFill>
                  <a:schemeClr val="tx1"/>
                </a:solidFill>
                <a:latin typeface="+mj-lt"/>
              </a:rPr>
              <a:t>, clinical, or policy purposes</a:t>
            </a:r>
            <a:r>
              <a:rPr lang="en-US" dirty="0" smtClean="0">
                <a:solidFill>
                  <a:schemeClr val="tx1"/>
                </a:solidFill>
                <a:latin typeface="+mj-lt"/>
              </a:rPr>
              <a:t>.</a:t>
            </a:r>
          </a:p>
          <a:p>
            <a:pPr algn="l"/>
            <a:endParaRPr lang="en-US" dirty="0">
              <a:solidFill>
                <a:schemeClr val="tx1"/>
              </a:solidFill>
              <a:latin typeface="+mj-lt"/>
            </a:endParaRPr>
          </a:p>
          <a:p>
            <a:pPr marL="457200" indent="-457200" algn="l">
              <a:buFont typeface="Arial" pitchFamily="34" charset="0"/>
              <a:buChar char="•"/>
            </a:pPr>
            <a:r>
              <a:rPr lang="en-US" dirty="0" smtClean="0">
                <a:solidFill>
                  <a:schemeClr val="tx1"/>
                </a:solidFill>
                <a:latin typeface="+mj-lt"/>
              </a:rPr>
              <a:t>The </a:t>
            </a:r>
            <a:r>
              <a:rPr lang="en-US" i="1" dirty="0" smtClean="0">
                <a:solidFill>
                  <a:schemeClr val="tx1"/>
                </a:solidFill>
                <a:latin typeface="+mj-lt"/>
              </a:rPr>
              <a:t>registry </a:t>
            </a:r>
            <a:r>
              <a:rPr lang="en-US" dirty="0">
                <a:solidFill>
                  <a:schemeClr val="tx1"/>
                </a:solidFill>
                <a:latin typeface="+mj-lt"/>
              </a:rPr>
              <a:t>database describes a file (</a:t>
            </a:r>
            <a:r>
              <a:rPr lang="en-US" dirty="0" smtClean="0">
                <a:solidFill>
                  <a:schemeClr val="tx1"/>
                </a:solidFill>
                <a:latin typeface="+mj-lt"/>
              </a:rPr>
              <a:t>or files</a:t>
            </a:r>
            <a:r>
              <a:rPr lang="en-US" dirty="0">
                <a:solidFill>
                  <a:schemeClr val="tx1"/>
                </a:solidFill>
                <a:latin typeface="+mj-lt"/>
              </a:rPr>
              <a:t>) derived from the registry.</a:t>
            </a:r>
          </a:p>
        </p:txBody>
      </p:sp>
    </p:spTree>
    <p:extLst>
      <p:ext uri="{BB962C8B-B14F-4D97-AF65-F5344CB8AC3E}">
        <p14:creationId xmlns:p14="http://schemas.microsoft.com/office/powerpoint/2010/main" val="272966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Registry vs. Repository</a:t>
            </a:r>
            <a:endParaRPr lang="en-US" dirty="0">
              <a:latin typeface="+mj-lt"/>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latin typeface="+mj-lt"/>
              </a:rPr>
              <a:t>Registry-A registry is used for the collection &amp; maintenance of information on individuals who have a similar condition and who will consent to being contacted for future studies or who agreed to allow their data to be used for future studies in a specific area of research.</a:t>
            </a:r>
          </a:p>
          <a:p>
            <a:pPr marL="0" indent="0">
              <a:buNone/>
            </a:pPr>
            <a:endParaRPr lang="en-US" dirty="0" smtClean="0">
              <a:latin typeface="+mj-lt"/>
            </a:endParaRPr>
          </a:p>
          <a:p>
            <a:pPr>
              <a:buFont typeface="Wingdings" pitchFamily="2" charset="2"/>
              <a:buChar char="q"/>
            </a:pPr>
            <a:r>
              <a:rPr lang="en-US" dirty="0" smtClean="0">
                <a:latin typeface="+mj-lt"/>
              </a:rPr>
              <a:t>Repository-A repository is used for the collection and storage of identifiable specimens. By participating in the repository , the subjects consent to be contacted for possible participation in future </a:t>
            </a:r>
            <a:r>
              <a:rPr lang="en-US" dirty="0">
                <a:latin typeface="+mj-lt"/>
              </a:rPr>
              <a:t>studies or who agreed </a:t>
            </a:r>
            <a:r>
              <a:rPr lang="en-US" dirty="0" smtClean="0">
                <a:latin typeface="+mj-lt"/>
              </a:rPr>
              <a:t>(in advance) to </a:t>
            </a:r>
            <a:r>
              <a:rPr lang="en-US" dirty="0">
                <a:latin typeface="+mj-lt"/>
              </a:rPr>
              <a:t>allow their data to be used for future studies in a specific </a:t>
            </a:r>
            <a:r>
              <a:rPr lang="en-US" dirty="0" smtClean="0">
                <a:latin typeface="+mj-lt"/>
              </a:rPr>
              <a:t>area of research.</a:t>
            </a:r>
            <a:endParaRPr lang="en-US" dirty="0">
              <a:latin typeface="+mj-lt"/>
            </a:endParaRPr>
          </a:p>
        </p:txBody>
      </p:sp>
    </p:spTree>
    <p:extLst>
      <p:ext uri="{BB962C8B-B14F-4D97-AF65-F5344CB8AC3E}">
        <p14:creationId xmlns:p14="http://schemas.microsoft.com/office/powerpoint/2010/main" val="3581433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Purpose of Registry</a:t>
            </a:r>
            <a:endParaRPr lang="en-US" dirty="0">
              <a:latin typeface="+mj-lt"/>
            </a:endParaRPr>
          </a:p>
        </p:txBody>
      </p:sp>
      <p:sp>
        <p:nvSpPr>
          <p:cNvPr id="3" name="Content Placeholder 2"/>
          <p:cNvSpPr>
            <a:spLocks noGrp="1"/>
          </p:cNvSpPr>
          <p:nvPr>
            <p:ph idx="1"/>
          </p:nvPr>
        </p:nvSpPr>
        <p:spPr/>
        <p:txBody>
          <a:bodyPr/>
          <a:lstStyle/>
          <a:p>
            <a:pPr>
              <a:buFont typeface="Wingdings" pitchFamily="2" charset="2"/>
              <a:buChar char="q"/>
            </a:pPr>
            <a:r>
              <a:rPr lang="en-US" dirty="0" smtClean="0">
                <a:latin typeface="+mj-lt"/>
              </a:rPr>
              <a:t> To describe the natural history of </a:t>
            </a:r>
            <a:r>
              <a:rPr lang="en-US" dirty="0" smtClean="0">
                <a:latin typeface="+mj-lt"/>
              </a:rPr>
              <a:t>a condition or disease </a:t>
            </a:r>
            <a:endParaRPr lang="en-US" dirty="0" smtClean="0">
              <a:latin typeface="+mj-lt"/>
            </a:endParaRPr>
          </a:p>
          <a:p>
            <a:pPr>
              <a:buFont typeface="Wingdings" pitchFamily="2" charset="2"/>
              <a:buChar char="q"/>
            </a:pPr>
            <a:r>
              <a:rPr lang="en-US" dirty="0">
                <a:latin typeface="+mj-lt"/>
              </a:rPr>
              <a:t>T</a:t>
            </a:r>
            <a:r>
              <a:rPr lang="en-US" dirty="0" smtClean="0">
                <a:latin typeface="+mj-lt"/>
              </a:rPr>
              <a:t>o determine </a:t>
            </a:r>
            <a:r>
              <a:rPr lang="en-US" dirty="0" smtClean="0">
                <a:latin typeface="+mj-lt"/>
              </a:rPr>
              <a:t>effectiveness </a:t>
            </a:r>
            <a:r>
              <a:rPr lang="en-US" dirty="0" smtClean="0">
                <a:latin typeface="+mj-lt"/>
              </a:rPr>
              <a:t>or cost effectiveness </a:t>
            </a:r>
            <a:r>
              <a:rPr lang="en-US" dirty="0" smtClean="0">
                <a:latin typeface="+mj-lt"/>
              </a:rPr>
              <a:t>of treatments/services and/or </a:t>
            </a:r>
            <a:r>
              <a:rPr lang="en-US" dirty="0" smtClean="0">
                <a:latin typeface="+mj-lt"/>
              </a:rPr>
              <a:t>health care products </a:t>
            </a:r>
            <a:endParaRPr lang="en-US" dirty="0" smtClean="0">
              <a:latin typeface="+mj-lt"/>
            </a:endParaRPr>
          </a:p>
          <a:p>
            <a:pPr>
              <a:buFont typeface="Wingdings" pitchFamily="2" charset="2"/>
              <a:buChar char="q"/>
            </a:pPr>
            <a:r>
              <a:rPr lang="en-US" dirty="0" smtClean="0">
                <a:latin typeface="+mj-lt"/>
              </a:rPr>
              <a:t>To </a:t>
            </a:r>
            <a:r>
              <a:rPr lang="en-US" dirty="0" smtClean="0">
                <a:latin typeface="+mj-lt"/>
              </a:rPr>
              <a:t>measure or monitor safety and harm</a:t>
            </a:r>
          </a:p>
          <a:p>
            <a:pPr>
              <a:buFont typeface="Wingdings" pitchFamily="2" charset="2"/>
              <a:buChar char="q"/>
            </a:pPr>
            <a:r>
              <a:rPr lang="en-US" dirty="0" smtClean="0">
                <a:latin typeface="+mj-lt"/>
              </a:rPr>
              <a:t>To measure quality of care</a:t>
            </a:r>
          </a:p>
        </p:txBody>
      </p:sp>
    </p:spTree>
    <p:extLst>
      <p:ext uri="{BB962C8B-B14F-4D97-AF65-F5344CB8AC3E}">
        <p14:creationId xmlns:p14="http://schemas.microsoft.com/office/powerpoint/2010/main" val="219627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mj-lt"/>
              </a:rPr>
              <a:t>Do You Need a Registry/Repository?</a:t>
            </a:r>
            <a:endParaRPr lang="en-US" dirty="0">
              <a:latin typeface="+mj-lt"/>
            </a:endParaRPr>
          </a:p>
        </p:txBody>
      </p:sp>
      <p:sp>
        <p:nvSpPr>
          <p:cNvPr id="3" name="Content Placeholder 2"/>
          <p:cNvSpPr>
            <a:spLocks noGrp="1"/>
          </p:cNvSpPr>
          <p:nvPr>
            <p:ph idx="1"/>
          </p:nvPr>
        </p:nvSpPr>
        <p:spPr>
          <a:xfrm>
            <a:off x="457200" y="1981200"/>
            <a:ext cx="8229600" cy="2743199"/>
          </a:xfrm>
        </p:spPr>
        <p:txBody>
          <a:bodyPr>
            <a:normAutofit/>
          </a:bodyPr>
          <a:lstStyle/>
          <a:p>
            <a:r>
              <a:rPr lang="en-US" dirty="0" smtClean="0">
                <a:latin typeface="+mj-lt"/>
              </a:rPr>
              <a:t>Do the data already exist?</a:t>
            </a:r>
          </a:p>
          <a:p>
            <a:r>
              <a:rPr lang="en-US" dirty="0" smtClean="0">
                <a:latin typeface="+mj-lt"/>
              </a:rPr>
              <a:t>If so, is the quality of the data sufficient to answer </a:t>
            </a:r>
            <a:r>
              <a:rPr lang="en-US" dirty="0" smtClean="0">
                <a:latin typeface="+mj-lt"/>
              </a:rPr>
              <a:t>the </a:t>
            </a:r>
            <a:r>
              <a:rPr lang="en-US" dirty="0" smtClean="0">
                <a:latin typeface="+mj-lt"/>
              </a:rPr>
              <a:t>related research questions</a:t>
            </a:r>
            <a:r>
              <a:rPr lang="en-US" dirty="0" smtClean="0">
                <a:latin typeface="+mj-lt"/>
              </a:rPr>
              <a:t>?</a:t>
            </a:r>
          </a:p>
          <a:p>
            <a:r>
              <a:rPr lang="en-US" dirty="0" smtClean="0">
                <a:latin typeface="+mj-lt"/>
              </a:rPr>
              <a:t>Can you afford to maintain a registry/ repository?</a:t>
            </a:r>
            <a:endParaRPr lang="en-US" dirty="0" smtClean="0">
              <a:latin typeface="+mj-lt"/>
            </a:endParaRPr>
          </a:p>
        </p:txBody>
      </p:sp>
    </p:spTree>
    <p:extLst>
      <p:ext uri="{BB962C8B-B14F-4D97-AF65-F5344CB8AC3E}">
        <p14:creationId xmlns:p14="http://schemas.microsoft.com/office/powerpoint/2010/main" val="136013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bodyPr>
          <a:lstStyle/>
          <a:p>
            <a:r>
              <a:rPr lang="en-US" sz="3200" dirty="0" smtClean="0">
                <a:latin typeface="+mj-lt"/>
              </a:rPr>
              <a:t>VCU </a:t>
            </a:r>
            <a:r>
              <a:rPr lang="en-US" sz="3200" dirty="0" smtClean="0">
                <a:latin typeface="+mj-lt"/>
              </a:rPr>
              <a:t>IRB Policy </a:t>
            </a:r>
            <a:r>
              <a:rPr lang="en-US" sz="3200" dirty="0" smtClean="0">
                <a:latin typeface="+mj-lt"/>
              </a:rPr>
              <a:t>for Creating a Registry/Repository</a:t>
            </a:r>
            <a:endParaRPr lang="en-US" sz="3200" dirty="0">
              <a:latin typeface="+mj-lt"/>
            </a:endParaRPr>
          </a:p>
        </p:txBody>
      </p:sp>
      <p:sp>
        <p:nvSpPr>
          <p:cNvPr id="3" name="Content Placeholder 2"/>
          <p:cNvSpPr>
            <a:spLocks noGrp="1"/>
          </p:cNvSpPr>
          <p:nvPr>
            <p:ph idx="1"/>
          </p:nvPr>
        </p:nvSpPr>
        <p:spPr>
          <a:xfrm>
            <a:off x="228600" y="1295400"/>
            <a:ext cx="8610600" cy="5257800"/>
          </a:xfrm>
        </p:spPr>
        <p:txBody>
          <a:bodyPr>
            <a:normAutofit fontScale="70000" lnSpcReduction="20000"/>
          </a:bodyPr>
          <a:lstStyle/>
          <a:p>
            <a:r>
              <a:rPr lang="en-US" dirty="0" smtClean="0">
                <a:latin typeface="+mj-lt"/>
              </a:rPr>
              <a:t>You need IRB review and  approval if you are establishing</a:t>
            </a:r>
            <a:r>
              <a:rPr lang="en-US" dirty="0">
                <a:latin typeface="+mj-lt"/>
              </a:rPr>
              <a:t>, or accessing, a human subject research </a:t>
            </a:r>
            <a:r>
              <a:rPr lang="en-US" dirty="0" smtClean="0">
                <a:latin typeface="+mj-lt"/>
              </a:rPr>
              <a:t>registry.</a:t>
            </a:r>
            <a:endParaRPr lang="en-US" dirty="0">
              <a:latin typeface="+mj-lt"/>
            </a:endParaRPr>
          </a:p>
          <a:p>
            <a:r>
              <a:rPr lang="en-US" dirty="0" smtClean="0">
                <a:latin typeface="+mj-lt"/>
              </a:rPr>
              <a:t>The </a:t>
            </a:r>
            <a:r>
              <a:rPr lang="en-US" dirty="0">
                <a:latin typeface="+mj-lt"/>
              </a:rPr>
              <a:t>PI's plan for establishing or contributing to the human subject research registry may be</a:t>
            </a:r>
            <a:r>
              <a:rPr lang="en-US" dirty="0" smtClean="0">
                <a:latin typeface="+mj-lt"/>
              </a:rPr>
              <a:t>:</a:t>
            </a:r>
          </a:p>
          <a:p>
            <a:pPr marL="457200" lvl="1" indent="0">
              <a:buNone/>
            </a:pPr>
            <a:r>
              <a:rPr lang="en-US" dirty="0">
                <a:latin typeface="+mj-lt"/>
              </a:rPr>
              <a:t>1) fully described as part of a new protocol submission to the IRB;</a:t>
            </a:r>
            <a:br>
              <a:rPr lang="en-US" dirty="0">
                <a:latin typeface="+mj-lt"/>
              </a:rPr>
            </a:br>
            <a:r>
              <a:rPr lang="en-US" dirty="0">
                <a:latin typeface="+mj-lt"/>
              </a:rPr>
              <a:t>(2) fully described as an amendment to an existing research protocol; or </a:t>
            </a:r>
            <a:br>
              <a:rPr lang="en-US" dirty="0">
                <a:latin typeface="+mj-lt"/>
              </a:rPr>
            </a:br>
            <a:r>
              <a:rPr lang="en-US" dirty="0">
                <a:latin typeface="+mj-lt"/>
              </a:rPr>
              <a:t>(3) a separate, free-standing </a:t>
            </a:r>
            <a:r>
              <a:rPr lang="en-US" dirty="0" smtClean="0">
                <a:latin typeface="+mj-lt"/>
              </a:rPr>
              <a:t>protocol*.</a:t>
            </a:r>
            <a:r>
              <a:rPr lang="en-US" dirty="0">
                <a:latin typeface="+mj-lt"/>
              </a:rPr>
              <a:t> </a:t>
            </a:r>
          </a:p>
          <a:p>
            <a:pPr lvl="1"/>
            <a:endParaRPr lang="en-US" dirty="0" smtClean="0">
              <a:latin typeface="+mj-lt"/>
            </a:endParaRPr>
          </a:p>
          <a:p>
            <a:r>
              <a:rPr lang="en-US" dirty="0" smtClean="0">
                <a:latin typeface="+mj-lt"/>
              </a:rPr>
              <a:t>If you are going to establish a registry at VCU, your SOPs need to answer these questions in detail</a:t>
            </a:r>
            <a:endParaRPr lang="en-US" dirty="0">
              <a:latin typeface="+mj-lt"/>
            </a:endParaRPr>
          </a:p>
          <a:p>
            <a:pPr lvl="2"/>
            <a:r>
              <a:rPr lang="en-US" dirty="0">
                <a:latin typeface="+mj-lt"/>
              </a:rPr>
              <a:t>Who has responsibility for the integrity of the registry and who can have access to the registry for research purposes and how is access granted?</a:t>
            </a:r>
          </a:p>
          <a:p>
            <a:pPr lvl="2"/>
            <a:r>
              <a:rPr lang="en-US" dirty="0">
                <a:latin typeface="+mj-lt"/>
              </a:rPr>
              <a:t>What is the process for informed consent related to the registry/specimen bank</a:t>
            </a:r>
            <a:r>
              <a:rPr lang="en-US" dirty="0" smtClean="0">
                <a:latin typeface="+mj-lt"/>
              </a:rPr>
              <a:t>?</a:t>
            </a:r>
          </a:p>
          <a:p>
            <a:pPr lvl="3"/>
            <a:r>
              <a:rPr lang="en-US" dirty="0" smtClean="0">
                <a:latin typeface="+mj-lt"/>
              </a:rPr>
              <a:t>Research is more difficult if the PI Includes language </a:t>
            </a:r>
            <a:r>
              <a:rPr lang="en-US" dirty="0">
                <a:latin typeface="+mj-lt"/>
              </a:rPr>
              <a:t>that states that the PI will recontact the subject if a registry/repository requests data, etc., related to the subject.  It’s best to include the probability in the original consent</a:t>
            </a:r>
          </a:p>
          <a:p>
            <a:pPr lvl="2"/>
            <a:r>
              <a:rPr lang="en-US" dirty="0">
                <a:latin typeface="+mj-lt"/>
              </a:rPr>
              <a:t>How is system privacy and confidentiality ensured</a:t>
            </a:r>
            <a:r>
              <a:rPr lang="en-US" dirty="0" smtClean="0">
                <a:latin typeface="+mj-lt"/>
              </a:rPr>
              <a:t>?</a:t>
            </a:r>
          </a:p>
          <a:p>
            <a:pPr lvl="3"/>
            <a:r>
              <a:rPr lang="en-US" dirty="0" smtClean="0">
                <a:latin typeface="+mj-lt"/>
              </a:rPr>
              <a:t>Must meet VCU standards (noted later</a:t>
            </a:r>
            <a:r>
              <a:rPr lang="en-US" dirty="0" smtClean="0">
                <a:latin typeface="+mj-lt"/>
              </a:rPr>
              <a:t>)</a:t>
            </a:r>
          </a:p>
          <a:p>
            <a:pPr lvl="3"/>
            <a:endParaRPr lang="en-US" dirty="0">
              <a:latin typeface="+mj-lt"/>
            </a:endParaRPr>
          </a:p>
        </p:txBody>
      </p:sp>
    </p:spTree>
    <p:extLst>
      <p:ext uri="{BB962C8B-B14F-4D97-AF65-F5344CB8AC3E}">
        <p14:creationId xmlns:p14="http://schemas.microsoft.com/office/powerpoint/2010/main" val="137191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mj-lt"/>
              </a:rPr>
              <a:t>For IRB Approval</a:t>
            </a:r>
            <a:endParaRPr lang="en-US" dirty="0">
              <a:latin typeface="+mj-lt"/>
            </a:endParaRPr>
          </a:p>
        </p:txBody>
      </p:sp>
      <p:sp>
        <p:nvSpPr>
          <p:cNvPr id="5" name="Content Placeholder 4"/>
          <p:cNvSpPr>
            <a:spLocks noGrp="1"/>
          </p:cNvSpPr>
          <p:nvPr>
            <p:ph idx="1"/>
          </p:nvPr>
        </p:nvSpPr>
        <p:spPr>
          <a:xfrm>
            <a:off x="457200" y="1600200"/>
            <a:ext cx="8229600" cy="4724400"/>
          </a:xfrm>
        </p:spPr>
        <p:txBody>
          <a:bodyPr>
            <a:normAutofit fontScale="55000" lnSpcReduction="20000"/>
          </a:bodyPr>
          <a:lstStyle/>
          <a:p>
            <a:r>
              <a:rPr lang="en-US" dirty="0" smtClean="0">
                <a:latin typeface="+mj-lt"/>
              </a:rPr>
              <a:t>Provide IRB number of related study if there is one</a:t>
            </a:r>
          </a:p>
          <a:p>
            <a:r>
              <a:rPr lang="en-US" dirty="0" smtClean="0">
                <a:latin typeface="+mj-lt"/>
              </a:rPr>
              <a:t>Describe the purpose of the registry</a:t>
            </a:r>
          </a:p>
          <a:p>
            <a:r>
              <a:rPr lang="en-US" dirty="0" smtClean="0">
                <a:latin typeface="+mj-lt"/>
              </a:rPr>
              <a:t>Attest to having Standard Operating Procedures (SOPs) written and in place for operation</a:t>
            </a:r>
          </a:p>
          <a:p>
            <a:pPr lvl="1"/>
            <a:r>
              <a:rPr lang="en-US" dirty="0" smtClean="0">
                <a:latin typeface="+mj-lt"/>
              </a:rPr>
              <a:t>Who is responsible for management of the registry/repository?</a:t>
            </a:r>
          </a:p>
          <a:p>
            <a:pPr lvl="1"/>
            <a:r>
              <a:rPr lang="en-US" dirty="0" smtClean="0">
                <a:latin typeface="+mj-lt"/>
              </a:rPr>
              <a:t>Describe how specimens/data is obtained</a:t>
            </a:r>
          </a:p>
          <a:p>
            <a:pPr lvl="1"/>
            <a:r>
              <a:rPr lang="en-US" dirty="0" smtClean="0">
                <a:latin typeface="+mj-lt"/>
              </a:rPr>
              <a:t>Describe how long data/specimens will be stored and how they will be stored</a:t>
            </a:r>
          </a:p>
          <a:p>
            <a:pPr lvl="1"/>
            <a:r>
              <a:rPr lang="en-US" dirty="0" smtClean="0">
                <a:latin typeface="+mj-lt"/>
              </a:rPr>
              <a:t>Describe conditions under which data/specimens will be released</a:t>
            </a:r>
          </a:p>
          <a:p>
            <a:pPr lvl="2"/>
            <a:r>
              <a:rPr lang="en-US" dirty="0" smtClean="0">
                <a:latin typeface="+mj-lt"/>
              </a:rPr>
              <a:t>Qualifications of team deciding whether requesting  study fits ICF criteria</a:t>
            </a:r>
          </a:p>
          <a:p>
            <a:pPr lvl="1"/>
            <a:r>
              <a:rPr lang="en-US" dirty="0" smtClean="0">
                <a:latin typeface="+mj-lt"/>
              </a:rPr>
              <a:t>Describe (in detail) staff training</a:t>
            </a:r>
          </a:p>
          <a:p>
            <a:r>
              <a:rPr lang="en-US" dirty="0" smtClean="0">
                <a:latin typeface="+mj-lt"/>
              </a:rPr>
              <a:t>Specify information in Informed Consent document (ICF)</a:t>
            </a:r>
          </a:p>
          <a:p>
            <a:pPr lvl="2"/>
            <a:r>
              <a:rPr lang="en-US" dirty="0" smtClean="0">
                <a:latin typeface="+mj-lt"/>
              </a:rPr>
              <a:t>Parameters for data/sample use agreed to by subject</a:t>
            </a:r>
          </a:p>
          <a:p>
            <a:pPr lvl="2"/>
            <a:r>
              <a:rPr lang="en-US" dirty="0">
                <a:latin typeface="+mj-lt"/>
              </a:rPr>
              <a:t>How this information will be tracked and </a:t>
            </a:r>
            <a:r>
              <a:rPr lang="en-US" dirty="0" smtClean="0">
                <a:latin typeface="+mj-lt"/>
              </a:rPr>
              <a:t>confirmed</a:t>
            </a:r>
          </a:p>
          <a:p>
            <a:pPr lvl="3"/>
            <a:r>
              <a:rPr lang="en-US" dirty="0" smtClean="0">
                <a:latin typeface="+mj-lt"/>
              </a:rPr>
              <a:t>Describe </a:t>
            </a:r>
            <a:r>
              <a:rPr lang="en-US" dirty="0">
                <a:latin typeface="+mj-lt"/>
              </a:rPr>
              <a:t>the IT </a:t>
            </a:r>
            <a:r>
              <a:rPr lang="en-US" dirty="0" smtClean="0">
                <a:latin typeface="+mj-lt"/>
              </a:rPr>
              <a:t>mechanism</a:t>
            </a:r>
            <a:endParaRPr lang="en-US" dirty="0">
              <a:latin typeface="+mj-lt"/>
            </a:endParaRPr>
          </a:p>
          <a:p>
            <a:pPr lvl="2"/>
            <a:r>
              <a:rPr lang="en-US" dirty="0" smtClean="0">
                <a:latin typeface="+mj-lt"/>
              </a:rPr>
              <a:t>Clear information regarding subject’s option to decline contributing to a registry/repository and still participate in study (if possible)</a:t>
            </a:r>
          </a:p>
          <a:p>
            <a:pPr lvl="2"/>
            <a:r>
              <a:rPr lang="en-US" dirty="0" smtClean="0">
                <a:latin typeface="+mj-lt"/>
              </a:rPr>
              <a:t>Describe process to be used by subject to access their data/specimens, withdraw data and/or destroy specimen.  </a:t>
            </a:r>
          </a:p>
          <a:p>
            <a:r>
              <a:rPr lang="en-US" dirty="0" smtClean="0">
                <a:latin typeface="+mj-lt"/>
              </a:rPr>
              <a:t>List Identifiers (including linkable codes) that will accompany data/samples to </a:t>
            </a:r>
          </a:p>
          <a:p>
            <a:pPr lvl="2"/>
            <a:r>
              <a:rPr lang="en-US" dirty="0">
                <a:latin typeface="+mj-lt"/>
              </a:rPr>
              <a:t>R</a:t>
            </a:r>
            <a:r>
              <a:rPr lang="en-US" dirty="0" smtClean="0">
                <a:latin typeface="+mj-lt"/>
              </a:rPr>
              <a:t>egistry/repository</a:t>
            </a:r>
          </a:p>
          <a:p>
            <a:pPr lvl="2"/>
            <a:r>
              <a:rPr lang="en-US" dirty="0" smtClean="0">
                <a:latin typeface="+mj-lt"/>
              </a:rPr>
              <a:t>To PIs requesting to use the data</a:t>
            </a:r>
          </a:p>
          <a:p>
            <a:pPr marL="457200" lvl="1" indent="0">
              <a:buNone/>
            </a:pPr>
            <a:endParaRPr lang="en-US" dirty="0">
              <a:latin typeface="+mj-lt"/>
            </a:endParaRPr>
          </a:p>
        </p:txBody>
      </p:sp>
    </p:spTree>
    <p:extLst>
      <p:ext uri="{BB962C8B-B14F-4D97-AF65-F5344CB8AC3E}">
        <p14:creationId xmlns:p14="http://schemas.microsoft.com/office/powerpoint/2010/main" val="2292421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1944</Words>
  <Application>Microsoft Office PowerPoint</Application>
  <PresentationFormat>On-screen Show (4:3)</PresentationFormat>
  <Paragraphs>364</Paragraphs>
  <Slides>37</Slides>
  <Notes>34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Understanding Data Registry Setup and Maintenance Policies</vt:lpstr>
      <vt:lpstr>Resources used to Create this Presentation</vt:lpstr>
      <vt:lpstr>Goal of Presentation</vt:lpstr>
      <vt:lpstr>Registry Definition</vt:lpstr>
      <vt:lpstr>Registry vs. Repository</vt:lpstr>
      <vt:lpstr>Purpose of Registry</vt:lpstr>
      <vt:lpstr>Do You Need a Registry/Repository?</vt:lpstr>
      <vt:lpstr>VCU IRB Policy for Creating a Registry/Repository</vt:lpstr>
      <vt:lpstr>For IRB Approval</vt:lpstr>
      <vt:lpstr>Creating a Registry – SOPs</vt:lpstr>
      <vt:lpstr>VCU IRB Policy for Accessing or Contributing to an Existing Registry  </vt:lpstr>
      <vt:lpstr>Contributing to a Registry</vt:lpstr>
      <vt:lpstr>Following the  Informed Consent Document</vt:lpstr>
      <vt:lpstr>3 Consent Options</vt:lpstr>
      <vt:lpstr>GWAS/dbGap</vt:lpstr>
      <vt:lpstr>Informed Consent Comments</vt:lpstr>
      <vt:lpstr>Certificate of Confidentiality http://www.research.vcu.edu/irb/wpp/flash/XII-2.htm http://www.research.vcu.edu/irb/wpp/flash/XVII-5.htm</vt:lpstr>
      <vt:lpstr>Risk Reduction Table</vt:lpstr>
      <vt:lpstr>If you are accessing a registry</vt:lpstr>
      <vt:lpstr>Registries/Repositories  In the Future </vt:lpstr>
      <vt:lpstr>Registries &amp; Repositories</vt:lpstr>
      <vt:lpstr>Confidentiality Breach Policies</vt:lpstr>
      <vt:lpstr>Registry of Patient Registries This system contains registry specific information intended to promote collaboration, reduce redundancy, and improve transparency among registry holders.  The RoPR data entry system allows for registry owners to provide information about the following:</vt:lpstr>
      <vt:lpstr>Voluntary uploading  of registry information is available.</vt:lpstr>
      <vt:lpstr>PowerPoint Presentation</vt:lpstr>
      <vt:lpstr>RoPR Data Entry</vt:lpstr>
      <vt:lpstr>RoPR – Registry Classification and Purpose</vt:lpstr>
      <vt:lpstr>RoPR – Preview Registry Profile</vt:lpstr>
      <vt:lpstr>The Buzz on Incidental Findings</vt:lpstr>
      <vt:lpstr>Planned Additions for Third Edition of the “Registries for Evaluating Patient Outcomes:  A User’s Guide</vt:lpstr>
      <vt:lpstr>PowerPoint Presentation</vt:lpstr>
      <vt:lpstr>Resources (1)</vt:lpstr>
      <vt:lpstr>Resources (2)</vt:lpstr>
      <vt:lpstr>Resources (3)</vt:lpstr>
      <vt:lpstr>Resources (4)</vt:lpstr>
      <vt:lpstr>Resources (5)</vt:lpstr>
      <vt:lpstr>Resources (6)</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Registry Definition</dc:title>
  <dc:creator>Nicole Richardson</dc:creator>
  <cp:lastModifiedBy>Enid A. Virago</cp:lastModifiedBy>
  <cp:revision>94</cp:revision>
  <cp:lastPrinted>2013-04-10T11:16:40Z</cp:lastPrinted>
  <dcterms:created xsi:type="dcterms:W3CDTF">2013-04-08T13:09:32Z</dcterms:created>
  <dcterms:modified xsi:type="dcterms:W3CDTF">2013-04-10T15:55:21Z</dcterms:modified>
</cp:coreProperties>
</file>