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Avenir Heavy"/>
        <a:ea typeface="Avenir Heavy"/>
        <a:cs typeface="Avenir Heavy"/>
        <a:sym typeface="Avenir Heavy"/>
      </a:defRPr>
    </a:lvl1pPr>
    <a:lvl2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Avenir Heavy"/>
        <a:ea typeface="Avenir Heavy"/>
        <a:cs typeface="Avenir Heavy"/>
        <a:sym typeface="Avenir Heavy"/>
      </a:defRPr>
    </a:lvl2pPr>
    <a:lvl3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Avenir Heavy"/>
        <a:ea typeface="Avenir Heavy"/>
        <a:cs typeface="Avenir Heavy"/>
        <a:sym typeface="Avenir Heavy"/>
      </a:defRPr>
    </a:lvl3pPr>
    <a:lvl4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Avenir Heavy"/>
        <a:ea typeface="Avenir Heavy"/>
        <a:cs typeface="Avenir Heavy"/>
        <a:sym typeface="Avenir Heavy"/>
      </a:defRPr>
    </a:lvl4pPr>
    <a:lvl5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Avenir Heavy"/>
        <a:ea typeface="Avenir Heavy"/>
        <a:cs typeface="Avenir Heavy"/>
        <a:sym typeface="Avenir Heavy"/>
      </a:defRPr>
    </a:lvl5pPr>
    <a:lvl6pPr marL="0" marR="0" indent="22860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Avenir Heavy"/>
        <a:ea typeface="Avenir Heavy"/>
        <a:cs typeface="Avenir Heavy"/>
        <a:sym typeface="Avenir Heavy"/>
      </a:defRPr>
    </a:lvl6pPr>
    <a:lvl7pPr marL="0" marR="0" indent="27432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Avenir Heavy"/>
        <a:ea typeface="Avenir Heavy"/>
        <a:cs typeface="Avenir Heavy"/>
        <a:sym typeface="Avenir Heavy"/>
      </a:defRPr>
    </a:lvl7pPr>
    <a:lvl8pPr marL="0" marR="0" indent="32004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Avenir Heavy"/>
        <a:ea typeface="Avenir Heavy"/>
        <a:cs typeface="Avenir Heavy"/>
        <a:sym typeface="Avenir Heavy"/>
      </a:defRPr>
    </a:lvl8pPr>
    <a:lvl9pPr marL="0" marR="0" indent="36576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Avenir Heavy"/>
        <a:ea typeface="Avenir Heavy"/>
        <a:cs typeface="Avenir Heavy"/>
        <a:sym typeface="Avenir Heavy"/>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Book"/>
          <a:ea typeface="Avenir Book"/>
          <a:cs typeface="Avenir Book"/>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Avenir Heavy"/>
          <a:ea typeface="Avenir Heavy"/>
          <a:cs typeface="Avenir Heavy"/>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Avenir Book"/>
          <a:ea typeface="Avenir Book"/>
          <a:cs typeface="Avenir Book"/>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Avenir Heavy"/>
          <a:ea typeface="Avenir Heavy"/>
          <a:cs typeface="Avenir Heavy"/>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Avenir Book"/>
          <a:ea typeface="Avenir Book"/>
          <a:cs typeface="Avenir Book"/>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Avenir Book"/>
          <a:ea typeface="Avenir Book"/>
          <a:cs typeface="Avenir Book"/>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Avenir Light"/>
          <a:ea typeface="Avenir Light"/>
          <a:cs typeface="Avenir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Avenir Book"/>
          <a:ea typeface="Avenir Book"/>
          <a:cs typeface="Avenir Book"/>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Avenir Heavy"/>
          <a:ea typeface="Avenir Heavy"/>
          <a:cs typeface="Avenir Heavy"/>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Avenir Heavy"/>
          <a:ea typeface="Avenir Heavy"/>
          <a:cs typeface="Avenir Heavy"/>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Avenir Heavy"/>
          <a:ea typeface="Avenir Heavy"/>
          <a:cs typeface="Avenir Heavy"/>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Avenir Book"/>
          <a:ea typeface="Avenir Book"/>
          <a:cs typeface="Avenir Book"/>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Avenir Book"/>
          <a:ea typeface="Avenir Book"/>
          <a:cs typeface="Avenir Book"/>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Avenir Heavy"/>
          <a:ea typeface="Avenir Heavy"/>
          <a:cs typeface="Avenir Heavy"/>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Avenir Heavy"/>
          <a:ea typeface="Avenir Heavy"/>
          <a:cs typeface="Avenir Heavy"/>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Avenir Heavy"/>
          <a:ea typeface="Avenir Heavy"/>
          <a:cs typeface="Avenir Heavy"/>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Avenir Book"/>
        <a:ea typeface="Avenir Book"/>
        <a:cs typeface="Avenir Book"/>
        <a:sym typeface="Avenir Book"/>
      </a:defRPr>
    </a:lvl1pPr>
    <a:lvl2pPr indent="228600" defTabSz="457200" latinLnBrk="0">
      <a:lnSpc>
        <a:spcPct val="117999"/>
      </a:lnSpc>
      <a:defRPr sz="2200">
        <a:latin typeface="Avenir Book"/>
        <a:ea typeface="Avenir Book"/>
        <a:cs typeface="Avenir Book"/>
        <a:sym typeface="Avenir Book"/>
      </a:defRPr>
    </a:lvl2pPr>
    <a:lvl3pPr indent="457200" defTabSz="457200" latinLnBrk="0">
      <a:lnSpc>
        <a:spcPct val="117999"/>
      </a:lnSpc>
      <a:defRPr sz="2200">
        <a:latin typeface="Avenir Book"/>
        <a:ea typeface="Avenir Book"/>
        <a:cs typeface="Avenir Book"/>
        <a:sym typeface="Avenir Book"/>
      </a:defRPr>
    </a:lvl3pPr>
    <a:lvl4pPr indent="685800" defTabSz="457200" latinLnBrk="0">
      <a:lnSpc>
        <a:spcPct val="117999"/>
      </a:lnSpc>
      <a:defRPr sz="2200">
        <a:latin typeface="Avenir Book"/>
        <a:ea typeface="Avenir Book"/>
        <a:cs typeface="Avenir Book"/>
        <a:sym typeface="Avenir Book"/>
      </a:defRPr>
    </a:lvl4pPr>
    <a:lvl5pPr indent="914400" defTabSz="457200" latinLnBrk="0">
      <a:lnSpc>
        <a:spcPct val="117999"/>
      </a:lnSpc>
      <a:defRPr sz="2200">
        <a:latin typeface="Avenir Book"/>
        <a:ea typeface="Avenir Book"/>
        <a:cs typeface="Avenir Book"/>
        <a:sym typeface="Avenir Book"/>
      </a:defRPr>
    </a:lvl5pPr>
    <a:lvl6pPr indent="1143000" defTabSz="457200" latinLnBrk="0">
      <a:lnSpc>
        <a:spcPct val="117999"/>
      </a:lnSpc>
      <a:defRPr sz="2200">
        <a:latin typeface="Avenir Book"/>
        <a:ea typeface="Avenir Book"/>
        <a:cs typeface="Avenir Book"/>
        <a:sym typeface="Avenir Book"/>
      </a:defRPr>
    </a:lvl6pPr>
    <a:lvl7pPr indent="1371600" defTabSz="457200" latinLnBrk="0">
      <a:lnSpc>
        <a:spcPct val="117999"/>
      </a:lnSpc>
      <a:defRPr sz="2200">
        <a:latin typeface="Avenir Book"/>
        <a:ea typeface="Avenir Book"/>
        <a:cs typeface="Avenir Book"/>
        <a:sym typeface="Avenir Book"/>
      </a:defRPr>
    </a:lvl7pPr>
    <a:lvl8pPr indent="1600200" defTabSz="457200" latinLnBrk="0">
      <a:lnSpc>
        <a:spcPct val="117999"/>
      </a:lnSpc>
      <a:defRPr sz="2200">
        <a:latin typeface="Avenir Book"/>
        <a:ea typeface="Avenir Book"/>
        <a:cs typeface="Avenir Book"/>
        <a:sym typeface="Avenir Book"/>
      </a:defRPr>
    </a:lvl8pPr>
    <a:lvl9pPr indent="1828800" defTabSz="457200" latinLnBrk="0">
      <a:lnSpc>
        <a:spcPct val="117999"/>
      </a:lnSpc>
      <a:defRPr sz="2200">
        <a:latin typeface="Avenir Book"/>
        <a:ea typeface="Avenir Book"/>
        <a:cs typeface="Avenir Book"/>
        <a:sym typeface="Avenir Book"/>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 Id="rId3" Type="http://schemas.openxmlformats.org/officeDocument/2006/relationships/hyperlink" Target="http://www.economicswebinstitute.org/software/exporter.htm" TargetMode="External"/><Relationship Id="rId4" Type="http://schemas.openxmlformats.org/officeDocument/2006/relationships/hyperlink" Target="http://www.economicswebinstitute.org/glossary/innovate.htm" TargetMode="External"/><Relationship Id="rId5" Type="http://schemas.openxmlformats.org/officeDocument/2006/relationships/hyperlink" Target="http://www.economicswebinstitute.org/essays/exantecoordination.htm" TargetMode="External"/><Relationship Id="rId6" Type="http://schemas.openxmlformats.org/officeDocument/2006/relationships/hyperlink" Target="http://www.economicswebinstitute.org/essays/irrevinvest.pdf"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a:p>
        </p:txBody>
      </p:sp>
      <p:sp>
        <p:nvSpPr>
          <p:cNvPr id="185" name="Shape 185"/>
          <p:cNvSpPr/>
          <p:nvPr>
            <p:ph type="body" sz="quarter" idx="1"/>
          </p:nvPr>
        </p:nvSpPr>
        <p:spPr>
          <a:prstGeom prst="rect">
            <a:avLst/>
          </a:prstGeom>
        </p:spPr>
        <p:txBody>
          <a:bodyPr/>
          <a:lstStyle/>
          <a:p>
            <a:pPr defTabSz="914400">
              <a:defRPr sz="1200"/>
            </a:pPr>
            <a:r>
              <a:t>The Organization of the Petroleum Exporting Countries (OPEC) was founded in Baghdad, Iraq, with the signing of an agreement in September 1960 by five countries namely Islamic Republic of Iran, Iraq, Kuwait, Saudi Arabia and Venezuela. They were to become the Founder Members of the Organization.</a:t>
            </a:r>
          </a:p>
          <a:p>
            <a:pPr defTabSz="914400">
              <a:defRPr sz="1200"/>
            </a:pPr>
            <a:r>
              <a:t>These countries were later joined by Qatar (1961), Indonesia (1962), Libya (1962), the United Arab Emirates (1967), Algeria (1969), Nigeria (1971), Ecuador (1973), Gabon (1975) and Angola (2007).</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3" name="Shape 513"/>
          <p:cNvSpPr/>
          <p:nvPr>
            <p:ph type="sldImg"/>
          </p:nvPr>
        </p:nvSpPr>
        <p:spPr>
          <a:prstGeom prst="rect">
            <a:avLst/>
          </a:prstGeom>
        </p:spPr>
        <p:txBody>
          <a:bodyPr/>
          <a:lstStyle/>
          <a:p>
            <a:pPr/>
          </a:p>
        </p:txBody>
      </p:sp>
      <p:sp>
        <p:nvSpPr>
          <p:cNvPr id="514" name="Shape 514"/>
          <p:cNvSpPr/>
          <p:nvPr>
            <p:ph type="body" sz="quarter" idx="1"/>
          </p:nvPr>
        </p:nvSpPr>
        <p:spPr>
          <a:prstGeom prst="rect">
            <a:avLst/>
          </a:prstGeom>
        </p:spPr>
        <p:txBody>
          <a:bodyPr/>
          <a:lstStyle/>
          <a:p>
            <a:pPr defTabSz="914400">
              <a:defRPr sz="1200">
                <a:latin typeface="Avenir Heavy"/>
                <a:ea typeface="Avenir Heavy"/>
                <a:cs typeface="Avenir Heavy"/>
                <a:sym typeface="Avenir Heavy"/>
              </a:defRPr>
            </a:pPr>
            <a:r>
              <a:t>Sunk costs</a:t>
            </a:r>
            <a:r>
              <a:rPr>
                <a:latin typeface="Avenir Book"/>
                <a:ea typeface="Avenir Book"/>
                <a:cs typeface="Avenir Book"/>
                <a:sym typeface="Avenir Book"/>
              </a:rPr>
              <a:t> are investment costs incurred before a certain activity takes place which </a:t>
            </a:r>
            <a:r>
              <a:t>cannot be recovered by the possible sale of the asset they produced</a:t>
            </a:r>
            <a:r>
              <a:rPr>
                <a:latin typeface="Avenir Book"/>
                <a:ea typeface="Avenir Book"/>
                <a:cs typeface="Avenir Book"/>
                <a:sym typeface="Avenir Book"/>
              </a:rPr>
              <a:t>. </a:t>
            </a:r>
            <a:endParaRPr>
              <a:latin typeface="Avenir Book"/>
              <a:ea typeface="Avenir Book"/>
              <a:cs typeface="Avenir Book"/>
              <a:sym typeface="Avenir Book"/>
            </a:endParaRPr>
          </a:p>
          <a:p>
            <a:pPr defTabSz="914400">
              <a:defRPr sz="1200"/>
            </a:pPr>
            <a:r>
              <a:t>Highly specific investment (e.g. R&amp;D) are usually sunk costs.</a:t>
            </a:r>
            <a:br/>
          </a:p>
          <a:p>
            <a:pPr defTabSz="914400">
              <a:defRPr sz="1200"/>
            </a:pPr>
            <a:r>
              <a:t>Sunk costs represent barriers to exit. A firm which has incurred in high sunk costs will have difficulties in deciding to exit the market even if it sees good opportunities outside. </a:t>
            </a:r>
          </a:p>
          <a:p>
            <a:pPr defTabSz="914400">
              <a:defRPr sz="1200"/>
            </a:pPr>
            <a:r>
              <a:t>Conversely, a firm that is deciding whether to enter into a certain business will have to consider with a particular attention the sunk costs and the risk that during the operations period they might not be recovered. Sunk costs, in this perspective, represent barriers to entry.</a:t>
            </a:r>
          </a:p>
          <a:p>
            <a:pPr defTabSz="914400">
              <a:defRPr sz="1200"/>
            </a:pPr>
            <a:r>
              <a:t>In the case of an </a:t>
            </a:r>
            <a:r>
              <a:rPr u="sng">
                <a:hlinkClick r:id="rId3" invalidUrl="" action="" tgtFrame="" tooltip="" history="1" highlightClick="0" endSnd="0"/>
              </a:rPr>
              <a:t>exporter</a:t>
            </a:r>
            <a:r>
              <a:t>, an example of sunk costs could be the costs of analysing the market and of exploring opportunities and seeking commercial partners. </a:t>
            </a:r>
          </a:p>
          <a:p>
            <a:pPr defTabSz="914400">
              <a:defRPr sz="1200"/>
            </a:pPr>
            <a:r>
              <a:t>"The more the setting up of an activity is </a:t>
            </a:r>
            <a:r>
              <a:rPr u="sng">
                <a:hlinkClick r:id="rId4" invalidUrl="" action="" tgtFrame="" tooltip="" history="1" highlightClick="0" endSnd="0"/>
              </a:rPr>
              <a:t>innovative</a:t>
            </a:r>
            <a:r>
              <a:t>, the more is it likely to involve long periods of gestation, and thus higher sunk costs" states Prof. Sergio Bruno in "</a:t>
            </a:r>
            <a:r>
              <a:rPr u="sng">
                <a:hlinkClick r:id="rId5" invalidUrl="" action="" tgtFrame="" tooltip="" history="1" highlightClick="0" endSnd="0"/>
              </a:rPr>
              <a:t>The economics of ex-ante coordination</a:t>
            </a:r>
            <a:r>
              <a:t>".</a:t>
            </a:r>
          </a:p>
          <a:p>
            <a:pPr defTabSz="914400">
              <a:defRPr sz="1200"/>
            </a:pPr>
            <a:r>
              <a:t>High sunk costs makes an investment irreversible, what, couple with uncertainty about the future, impacts the level of investment by industry, as </a:t>
            </a:r>
            <a:r>
              <a:rPr u="sng">
                <a:hlinkClick r:id="rId6" invalidUrl="" action="" tgtFrame="" tooltip="" history="1" highlightClick="0" endSnd="0"/>
              </a:rPr>
              <a:t>this empirical analysis </a:t>
            </a:r>
            <a:r>
              <a:t>points out.</a:t>
            </a:r>
          </a:p>
          <a:p>
            <a:pPr defTabSz="914400">
              <a:defRPr sz="1200"/>
            </a:pPr>
            <a:b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778000" y="2298700"/>
            <a:ext cx="20828000" cy="4648200"/>
          </a:xfrm>
          <a:prstGeom prst="rect">
            <a:avLst/>
          </a:prstGeom>
        </p:spPr>
        <p:txBody>
          <a:bodyPr anchor="b"/>
          <a:lstStyle/>
          <a:p>
            <a:pPr/>
            <a:r>
              <a:t>Title Text</a:t>
            </a:r>
          </a:p>
        </p:txBody>
      </p:sp>
      <p:sp>
        <p:nvSpPr>
          <p:cNvPr id="12" name="Body Level One…"/>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21"/>
          </p:nvPr>
        </p:nvSpPr>
        <p:spPr>
          <a:xfrm>
            <a:off x="2387600" y="8953500"/>
            <a:ext cx="19621500" cy="660400"/>
          </a:xfrm>
          <a:prstGeom prst="rect">
            <a:avLst/>
          </a:prstGeom>
        </p:spPr>
        <p:txBody>
          <a:bodyPr anchor="t">
            <a:spAutoFit/>
          </a:bodyPr>
          <a:lstStyle>
            <a:lvl1pPr marL="0" indent="0" algn="ctr">
              <a:spcBef>
                <a:spcPts val="0"/>
              </a:spcBef>
              <a:buSzTx/>
              <a:buNone/>
              <a:defRPr sz="3200">
                <a:latin typeface="Avenir Book Oblique"/>
                <a:ea typeface="Avenir Book Oblique"/>
                <a:cs typeface="Avenir Book Oblique"/>
                <a:sym typeface="Avenir Book Oblique"/>
              </a:defRPr>
            </a:lvl1pPr>
          </a:lstStyle>
          <a:p>
            <a:pPr/>
            <a:r>
              <a:t>–Johnny Appleseed</a:t>
            </a:r>
          </a:p>
        </p:txBody>
      </p:sp>
      <p:sp>
        <p:nvSpPr>
          <p:cNvPr id="94" name="“Type a quote here.”"/>
          <p:cNvSpPr txBox="1"/>
          <p:nvPr>
            <p:ph type="body" sz="quarter" idx="22"/>
          </p:nvPr>
        </p:nvSpPr>
        <p:spPr>
          <a:xfrm>
            <a:off x="2387600" y="6019799"/>
            <a:ext cx="19621500" cy="939801"/>
          </a:xfrm>
          <a:prstGeom prst="rect">
            <a:avLst/>
          </a:prstGeom>
        </p:spPr>
        <p:txBody>
          <a:bodyPr>
            <a:spAutoFit/>
          </a:bodyPr>
          <a:lstStyle>
            <a:lvl1pPr marL="0" indent="0" algn="ctr">
              <a:spcBef>
                <a:spcPts val="0"/>
              </a:spcBef>
              <a:buSzTx/>
              <a:buNone/>
              <a:defRPr sz="4800">
                <a:latin typeface="+mn-lt"/>
                <a:ea typeface="+mn-ea"/>
                <a:cs typeface="+mn-cs"/>
                <a:sym typeface="Avenir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View of beach and sea from a grassy sand dune"/>
          <p:cNvSpPr/>
          <p:nvPr>
            <p:ph type="pic" idx="21"/>
          </p:nvPr>
        </p:nvSpPr>
        <p:spPr>
          <a:xfrm>
            <a:off x="-50800" y="-1270000"/>
            <a:ext cx="24485600" cy="16323734"/>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View of beach and sea from a grassy sand dune"/>
          <p:cNvSpPr/>
          <p:nvPr>
            <p:ph type="pic" idx="21"/>
          </p:nvPr>
        </p:nvSpPr>
        <p:spPr>
          <a:xfrm>
            <a:off x="3125968" y="-393700"/>
            <a:ext cx="18135601" cy="12090400"/>
          </a:xfrm>
          <a:prstGeom prst="rect">
            <a:avLst/>
          </a:prstGeom>
        </p:spPr>
        <p:txBody>
          <a:bodyPr lIns="91439" tIns="45719" rIns="91439" bIns="45719" anchor="t">
            <a:noAutofit/>
          </a:bodyPr>
          <a:lstStyle/>
          <a:p>
            <a:pPr/>
          </a:p>
        </p:txBody>
      </p:sp>
      <p:sp>
        <p:nvSpPr>
          <p:cNvPr id="21" name="Title Text"/>
          <p:cNvSpPr txBox="1"/>
          <p:nvPr>
            <p:ph type="title"/>
          </p:nvPr>
        </p:nvSpPr>
        <p:spPr>
          <a:xfrm>
            <a:off x="635000" y="9512300"/>
            <a:ext cx="23114000" cy="2006600"/>
          </a:xfrm>
          <a:prstGeom prst="rect">
            <a:avLst/>
          </a:prstGeom>
        </p:spPr>
        <p:txBody>
          <a:bodyPr anchor="b"/>
          <a:lstStyle/>
          <a:p>
            <a:pPr/>
            <a:r>
              <a:t>Title Text</a:t>
            </a:r>
          </a:p>
        </p:txBody>
      </p:sp>
      <p:sp>
        <p:nvSpPr>
          <p:cNvPr id="22" name="Body Level One…"/>
          <p:cNvSpPr txBox="1"/>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778000" y="4533900"/>
            <a:ext cx="208280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Heron flying low over a beach with a short fence in the foreground"/>
          <p:cNvSpPr/>
          <p:nvPr>
            <p:ph type="pic" sz="half" idx="21"/>
          </p:nvPr>
        </p:nvSpPr>
        <p:spPr>
          <a:xfrm>
            <a:off x="12827000" y="952500"/>
            <a:ext cx="11468100" cy="11468100"/>
          </a:xfrm>
          <a:prstGeom prst="rect">
            <a:avLst/>
          </a:prstGeom>
        </p:spPr>
        <p:txBody>
          <a:bodyPr lIns="91439" tIns="45719" rIns="91439" bIns="45719" anchor="t">
            <a:noAutofit/>
          </a:bodyPr>
          <a:lstStyle/>
          <a:p>
            <a:pPr/>
          </a:p>
        </p:txBody>
      </p:sp>
      <p:sp>
        <p:nvSpPr>
          <p:cNvPr id="39" name="Title Text"/>
          <p:cNvSpPr txBox="1"/>
          <p:nvPr>
            <p:ph type="title"/>
          </p:nvPr>
        </p:nvSpPr>
        <p:spPr>
          <a:xfrm>
            <a:off x="1651000" y="952500"/>
            <a:ext cx="10223500" cy="5549900"/>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Sandy path between two hills leading to the ocean"/>
          <p:cNvSpPr/>
          <p:nvPr>
            <p:ph type="pic" sz="half" idx="21"/>
          </p:nvPr>
        </p:nvSpPr>
        <p:spPr>
          <a:xfrm>
            <a:off x="10960100" y="3149600"/>
            <a:ext cx="13944600" cy="92964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Sandy path between two hills leading to the ocean"/>
          <p:cNvSpPr/>
          <p:nvPr>
            <p:ph type="pic" sz="quarter" idx="21"/>
          </p:nvPr>
        </p:nvSpPr>
        <p:spPr>
          <a:xfrm>
            <a:off x="15300325" y="7048500"/>
            <a:ext cx="8324850" cy="5549900"/>
          </a:xfrm>
          <a:prstGeom prst="rect">
            <a:avLst/>
          </a:prstGeom>
        </p:spPr>
        <p:txBody>
          <a:bodyPr lIns="91439" tIns="45719" rIns="91439" bIns="45719" anchor="t">
            <a:noAutofit/>
          </a:bodyPr>
          <a:lstStyle/>
          <a:p>
            <a:pPr/>
          </a:p>
        </p:txBody>
      </p:sp>
      <p:sp>
        <p:nvSpPr>
          <p:cNvPr id="84" name="Heron flying low over a beach with a short fence in the foreground"/>
          <p:cNvSpPr/>
          <p:nvPr>
            <p:ph type="pic" sz="quarter" idx="22"/>
          </p:nvPr>
        </p:nvSpPr>
        <p:spPr>
          <a:xfrm>
            <a:off x="15760700" y="863600"/>
            <a:ext cx="7404100" cy="7404100"/>
          </a:xfrm>
          <a:prstGeom prst="rect">
            <a:avLst/>
          </a:prstGeom>
        </p:spPr>
        <p:txBody>
          <a:bodyPr lIns="91439" tIns="45719" rIns="91439" bIns="45719" anchor="t">
            <a:noAutofit/>
          </a:bodyPr>
          <a:lstStyle/>
          <a:p>
            <a:pPr/>
          </a:p>
        </p:txBody>
      </p:sp>
      <p:sp>
        <p:nvSpPr>
          <p:cNvPr id="85" name="View of beach and sea from a grassy sand dune"/>
          <p:cNvSpPr/>
          <p:nvPr>
            <p:ph type="pic" idx="23"/>
          </p:nvPr>
        </p:nvSpPr>
        <p:spPr>
          <a:xfrm>
            <a:off x="-990600" y="1130300"/>
            <a:ext cx="17202150" cy="114681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70003" y="13081000"/>
            <a:ext cx="431293" cy="520700"/>
          </a:xfrm>
          <a:prstGeom prst="rect">
            <a:avLst/>
          </a:prstGeom>
          <a:ln w="12700">
            <a:miter lim="400000"/>
          </a:ln>
        </p:spPr>
        <p:txBody>
          <a:bodyPr wrap="none" lIns="50800" tIns="50800" rIns="50800" bIns="50800">
            <a:spAutoFit/>
          </a:bodyPr>
          <a:lstStyle>
            <a:lvl1pPr>
              <a:defRPr sz="2400">
                <a:latin typeface="Avenir Light"/>
                <a:ea typeface="Avenir Light"/>
                <a:cs typeface="Avenir Light"/>
                <a:sym typeface="Avenir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Avenir Medium"/>
        </a:defRPr>
      </a:lvl1pPr>
      <a:lvl2pPr marL="0" marR="0" indent="4572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Avenir Medium"/>
        </a:defRPr>
      </a:lvl2pPr>
      <a:lvl3pPr marL="0" marR="0" indent="9144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Avenir Medium"/>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Avenir Medium"/>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Avenir Medium"/>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Avenir Medium"/>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Avenir Medium"/>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Avenir Medium"/>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Avenir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Avenir Book"/>
          <a:ea typeface="Avenir Book"/>
          <a:cs typeface="Avenir Book"/>
          <a:sym typeface="Avenir Book"/>
        </a:defRPr>
      </a:lvl1pPr>
      <a:lvl2pPr marL="127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Avenir Book"/>
          <a:ea typeface="Avenir Book"/>
          <a:cs typeface="Avenir Book"/>
          <a:sym typeface="Avenir Book"/>
        </a:defRPr>
      </a:lvl2pPr>
      <a:lvl3pPr marL="190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Avenir Book"/>
          <a:ea typeface="Avenir Book"/>
          <a:cs typeface="Avenir Book"/>
          <a:sym typeface="Avenir Book"/>
        </a:defRPr>
      </a:lvl3pPr>
      <a:lvl4pPr marL="254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Avenir Book"/>
          <a:ea typeface="Avenir Book"/>
          <a:cs typeface="Avenir Book"/>
          <a:sym typeface="Avenir Book"/>
        </a:defRPr>
      </a:lvl4pPr>
      <a:lvl5pPr marL="317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Avenir Book"/>
          <a:ea typeface="Avenir Book"/>
          <a:cs typeface="Avenir Book"/>
          <a:sym typeface="Avenir Book"/>
        </a:defRPr>
      </a:lvl5pPr>
      <a:lvl6pPr marL="381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Avenir Book"/>
          <a:ea typeface="Avenir Book"/>
          <a:cs typeface="Avenir Book"/>
          <a:sym typeface="Avenir Book"/>
        </a:defRPr>
      </a:lvl6pPr>
      <a:lvl7pPr marL="444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Avenir Book"/>
          <a:ea typeface="Avenir Book"/>
          <a:cs typeface="Avenir Book"/>
          <a:sym typeface="Avenir Book"/>
        </a:defRPr>
      </a:lvl7pPr>
      <a:lvl8pPr marL="508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Avenir Book"/>
          <a:ea typeface="Avenir Book"/>
          <a:cs typeface="Avenir Book"/>
          <a:sym typeface="Avenir Book"/>
        </a:defRPr>
      </a:lvl8pPr>
      <a:lvl9pPr marL="571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Avenir Book"/>
          <a:ea typeface="Avenir Book"/>
          <a:cs typeface="Avenir Book"/>
          <a:sym typeface="Avenir Book"/>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venir Light"/>
        </a:defRPr>
      </a:lvl1pPr>
      <a:lvl2pPr marL="0" marR="0" indent="4572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venir Light"/>
        </a:defRPr>
      </a:lvl2pPr>
      <a:lvl3pPr marL="0" marR="0" indent="9144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venir Light"/>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venir Light"/>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venir Light"/>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venir Light"/>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venir Light"/>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venir Light"/>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venir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4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video" Target="https://www.youtube.com/embed/pC--lK8KNwo?feature=oembed" TargetMode="External"/><Relationship Id="rId3" Type="http://schemas.openxmlformats.org/officeDocument/2006/relationships/image" Target="../media/image1.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9" name="Image" descr="Image"/>
          <p:cNvPicPr>
            <a:picLocks noChangeAspect="1"/>
          </p:cNvPicPr>
          <p:nvPr/>
        </p:nvPicPr>
        <p:blipFill>
          <a:blip r:embed="rId2">
            <a:extLst/>
          </a:blip>
          <a:stretch>
            <a:fillRect/>
          </a:stretch>
        </p:blipFill>
        <p:spPr>
          <a:xfrm>
            <a:off x="-404491" y="23682"/>
            <a:ext cx="25213956" cy="13716001"/>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Text Box 28"/>
          <p:cNvSpPr txBox="1"/>
          <p:nvPr/>
        </p:nvSpPr>
        <p:spPr>
          <a:xfrm>
            <a:off x="20667876" y="3295331"/>
            <a:ext cx="924053" cy="800101"/>
          </a:xfrm>
          <a:prstGeom prst="rect">
            <a:avLst/>
          </a:prstGeom>
          <a:ln w="12700">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2438338">
              <a:lnSpc>
                <a:spcPct val="90000"/>
              </a:lnSpc>
              <a:spcBef>
                <a:spcPts val="4500"/>
              </a:spcBef>
              <a:defRPr sz="4000">
                <a:solidFill>
                  <a:srgbClr val="0000FF"/>
                </a:solidFill>
                <a:effectLst>
                  <a:outerShdw sx="100000" sy="100000" kx="0" ky="0" algn="b" rotWithShape="0" blurRad="38100" dist="20320" dir="1800000">
                    <a:srgbClr val="000000">
                      <a:alpha val="40000"/>
                    </a:srgbClr>
                  </a:outerShdw>
                </a:effectLst>
                <a:latin typeface="Avenir Book"/>
                <a:ea typeface="Avenir Book"/>
                <a:cs typeface="Avenir Book"/>
                <a:sym typeface="Avenir Book"/>
              </a:defRPr>
            </a:lvl1pPr>
          </a:lstStyle>
          <a:p>
            <a:pPr/>
            <a:r>
              <a:t>MC</a:t>
            </a:r>
          </a:p>
        </p:txBody>
      </p:sp>
      <p:grpSp>
        <p:nvGrpSpPr>
          <p:cNvPr id="248" name="Group"/>
          <p:cNvGrpSpPr/>
          <p:nvPr/>
        </p:nvGrpSpPr>
        <p:grpSpPr>
          <a:xfrm>
            <a:off x="10187269" y="3253099"/>
            <a:ext cx="5502006" cy="8964928"/>
            <a:chOff x="0" y="0"/>
            <a:chExt cx="5502004" cy="8964927"/>
          </a:xfrm>
        </p:grpSpPr>
        <p:sp>
          <p:nvSpPr>
            <p:cNvPr id="246" name="Text Box 6"/>
            <p:cNvSpPr txBox="1"/>
            <p:nvPr/>
          </p:nvSpPr>
          <p:spPr>
            <a:xfrm>
              <a:off x="4634340" y="8164827"/>
              <a:ext cx="867665" cy="800101"/>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2438338">
                <a:lnSpc>
                  <a:spcPct val="90000"/>
                </a:lnSpc>
                <a:spcBef>
                  <a:spcPts val="3800"/>
                </a:spcBef>
                <a:defRPr sz="4000">
                  <a:solidFill>
                    <a:srgbClr val="941100"/>
                  </a:solidFill>
                  <a:effectLst>
                    <a:outerShdw sx="100000" sy="100000" kx="0" ky="0" algn="b" rotWithShape="0" blurRad="25400" dist="23000" dir="7020000">
                      <a:srgbClr val="000000">
                        <a:alpha val="50000"/>
                      </a:srgbClr>
                    </a:outerShdw>
                  </a:effectLst>
                  <a:latin typeface="Avenir Book"/>
                  <a:ea typeface="Avenir Book"/>
                  <a:cs typeface="Avenir Book"/>
                  <a:sym typeface="Avenir Book"/>
                </a:defRPr>
              </a:lvl1pPr>
            </a:lstStyle>
            <a:p>
              <a:pPr/>
              <a:r>
                <a:t>MR</a:t>
              </a:r>
            </a:p>
          </p:txBody>
        </p:sp>
        <p:sp>
          <p:nvSpPr>
            <p:cNvPr id="247" name="Line 4"/>
            <p:cNvSpPr/>
            <p:nvPr/>
          </p:nvSpPr>
          <p:spPr>
            <a:xfrm>
              <a:off x="0" y="0"/>
              <a:ext cx="4866870" cy="8101924"/>
            </a:xfrm>
            <a:prstGeom prst="line">
              <a:avLst/>
            </a:prstGeom>
            <a:noFill/>
            <a:ln w="38100" cap="flat">
              <a:solidFill>
                <a:srgbClr val="941100"/>
              </a:solidFill>
              <a:prstDash val="solid"/>
              <a:round/>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lgn="l" defTabSz="2438338">
                <a:lnSpc>
                  <a:spcPct val="90000"/>
                </a:lnSpc>
                <a:spcBef>
                  <a:spcPts val="4500"/>
                </a:spcBef>
                <a:defRPr sz="4800">
                  <a:latin typeface="Avenir Book"/>
                  <a:ea typeface="Avenir Book"/>
                  <a:cs typeface="Avenir Book"/>
                  <a:sym typeface="Avenir Book"/>
                </a:defRPr>
              </a:pPr>
            </a:p>
          </p:txBody>
        </p:sp>
      </p:grpSp>
      <p:sp>
        <p:nvSpPr>
          <p:cNvPr id="283" name="Connection Line"/>
          <p:cNvSpPr/>
          <p:nvPr/>
        </p:nvSpPr>
        <p:spPr>
          <a:xfrm>
            <a:off x="11066157" y="3892627"/>
            <a:ext cx="9508508" cy="4773811"/>
          </a:xfrm>
          <a:custGeom>
            <a:avLst/>
            <a:gdLst/>
            <a:ahLst/>
            <a:cxnLst>
              <a:cxn ang="0">
                <a:pos x="wd2" y="hd2"/>
              </a:cxn>
              <a:cxn ang="5400000">
                <a:pos x="wd2" y="hd2"/>
              </a:cxn>
              <a:cxn ang="10800000">
                <a:pos x="wd2" y="hd2"/>
              </a:cxn>
              <a:cxn ang="16200000">
                <a:pos x="wd2" y="hd2"/>
              </a:cxn>
            </a:cxnLst>
            <a:rect l="0" t="0" r="r" b="b"/>
            <a:pathLst>
              <a:path w="21600" h="16618" fill="norm" stroke="1" extrusionOk="0">
                <a:moveTo>
                  <a:pt x="21600" y="0"/>
                </a:moveTo>
                <a:cubicBezTo>
                  <a:pt x="12715" y="18645"/>
                  <a:pt x="5515" y="21600"/>
                  <a:pt x="0" y="8866"/>
                </a:cubicBezTo>
              </a:path>
            </a:pathLst>
          </a:custGeom>
          <a:ln w="25400">
            <a:solidFill>
              <a:srgbClr val="0433FF"/>
            </a:solidFill>
            <a:miter lim="400000"/>
          </a:ln>
          <a:effectLst>
            <a:outerShdw sx="100000" sy="100000" kx="0" ky="0" algn="b" rotWithShape="0" blurRad="63500" dist="25400" dir="5400000">
              <a:srgbClr val="000000">
                <a:alpha val="50000"/>
              </a:srgbClr>
            </a:outerShdw>
          </a:effectLst>
        </p:spPr>
        <p:txBody>
          <a:bodyPr/>
          <a:lstStyle/>
          <a:p>
            <a:pPr/>
          </a:p>
        </p:txBody>
      </p:sp>
      <p:grpSp>
        <p:nvGrpSpPr>
          <p:cNvPr id="252" name="Group"/>
          <p:cNvGrpSpPr/>
          <p:nvPr/>
        </p:nvGrpSpPr>
        <p:grpSpPr>
          <a:xfrm>
            <a:off x="9464726" y="2125920"/>
            <a:ext cx="924053" cy="7794795"/>
            <a:chOff x="0" y="0"/>
            <a:chExt cx="924052" cy="7794793"/>
          </a:xfrm>
        </p:grpSpPr>
        <p:sp>
          <p:nvSpPr>
            <p:cNvPr id="250" name="Line 2"/>
            <p:cNvSpPr/>
            <p:nvPr/>
          </p:nvSpPr>
          <p:spPr>
            <a:xfrm flipH="1">
              <a:off x="711202" y="685252"/>
              <a:ext cx="1" cy="7109542"/>
            </a:xfrm>
            <a:prstGeom prst="line">
              <a:avLst/>
            </a:prstGeom>
            <a:noFill/>
            <a:ln w="25400" cap="flat">
              <a:solidFill>
                <a:srgbClr val="000000"/>
              </a:solidFill>
              <a:prstDash val="solid"/>
              <a:round/>
              <a:headEnd type="triangle" w="med" len="med"/>
            </a:ln>
            <a:effectLst/>
          </p:spPr>
          <p:txBody>
            <a:bodyPr wrap="square" lIns="50800" tIns="50800" rIns="50800" bIns="50800" numCol="1" anchor="ctr">
              <a:noAutofit/>
            </a:bodyPr>
            <a:lstStyle/>
            <a:p>
              <a:pPr algn="l" defTabSz="2438338">
                <a:lnSpc>
                  <a:spcPct val="90000"/>
                </a:lnSpc>
                <a:spcBef>
                  <a:spcPts val="4500"/>
                </a:spcBef>
                <a:defRPr sz="4800">
                  <a:latin typeface="Avenir Book"/>
                  <a:ea typeface="Avenir Book"/>
                  <a:cs typeface="Avenir Book"/>
                  <a:sym typeface="Avenir Book"/>
                </a:defRPr>
              </a:pPr>
            </a:p>
          </p:txBody>
        </p:sp>
        <p:sp>
          <p:nvSpPr>
            <p:cNvPr id="251" name="Text Box 28"/>
            <p:cNvSpPr txBox="1"/>
            <p:nvPr/>
          </p:nvSpPr>
          <p:spPr>
            <a:xfrm>
              <a:off x="0" y="-1"/>
              <a:ext cx="924053" cy="800101"/>
            </a:xfrm>
            <a:prstGeom prst="rect">
              <a:avLst/>
            </a:prstGeom>
            <a:noFill/>
            <a:ln w="12700" cap="flat">
              <a:noFill/>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2438338">
                <a:lnSpc>
                  <a:spcPct val="90000"/>
                </a:lnSpc>
                <a:spcBef>
                  <a:spcPts val="4500"/>
                </a:spcBef>
                <a:defRPr sz="4000">
                  <a:solidFill>
                    <a:srgbClr val="0000FF"/>
                  </a:solidFill>
                  <a:effectLst>
                    <a:outerShdw sx="100000" sy="100000" kx="0" ky="0" algn="b" rotWithShape="0" blurRad="38100" dist="20320" dir="1800000">
                      <a:srgbClr val="000000">
                        <a:alpha val="40000"/>
                      </a:srgbClr>
                    </a:outerShdw>
                  </a:effectLst>
                  <a:latin typeface="Avenir Book"/>
                  <a:ea typeface="Avenir Book"/>
                  <a:cs typeface="Avenir Book"/>
                  <a:sym typeface="Avenir Book"/>
                </a:defRPr>
              </a:lvl1pPr>
            </a:lstStyle>
            <a:p>
              <a:pPr/>
              <a:r>
                <a:t>MC</a:t>
              </a:r>
            </a:p>
          </p:txBody>
        </p:sp>
      </p:grpSp>
      <p:sp>
        <p:nvSpPr>
          <p:cNvPr id="253" name="Text Box 28"/>
          <p:cNvSpPr txBox="1"/>
          <p:nvPr/>
        </p:nvSpPr>
        <p:spPr>
          <a:xfrm>
            <a:off x="10335216" y="2120903"/>
            <a:ext cx="547117" cy="800101"/>
          </a:xfrm>
          <a:prstGeom prst="rect">
            <a:avLst/>
          </a:prstGeom>
          <a:ln w="12700">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2438338">
              <a:lnSpc>
                <a:spcPct val="90000"/>
              </a:lnSpc>
              <a:spcBef>
                <a:spcPts val="4500"/>
              </a:spcBef>
              <a:defRPr sz="4000">
                <a:effectLst>
                  <a:outerShdw sx="100000" sy="100000" kx="0" ky="0" algn="b" rotWithShape="0" blurRad="38100" dist="20320" dir="1800000">
                    <a:srgbClr val="000000">
                      <a:alpha val="40000"/>
                    </a:srgbClr>
                  </a:outerShdw>
                </a:effectLst>
                <a:latin typeface="Avenir Book"/>
                <a:ea typeface="Avenir Book"/>
                <a:cs typeface="Avenir Book"/>
                <a:sym typeface="Avenir Book"/>
              </a:defRPr>
            </a:lvl1pPr>
          </a:lstStyle>
          <a:p>
            <a:pPr/>
            <a:r>
              <a:t>,P</a:t>
            </a:r>
          </a:p>
        </p:txBody>
      </p:sp>
      <p:grpSp>
        <p:nvGrpSpPr>
          <p:cNvPr id="256" name="Group"/>
          <p:cNvGrpSpPr/>
          <p:nvPr/>
        </p:nvGrpSpPr>
        <p:grpSpPr>
          <a:xfrm>
            <a:off x="10175928" y="9828082"/>
            <a:ext cx="12146557" cy="1270001"/>
            <a:chOff x="0" y="400049"/>
            <a:chExt cx="12146556" cy="1270000"/>
          </a:xfrm>
        </p:grpSpPr>
        <p:sp>
          <p:nvSpPr>
            <p:cNvPr id="254" name="Line 3"/>
            <p:cNvSpPr/>
            <p:nvPr/>
          </p:nvSpPr>
          <p:spPr>
            <a:xfrm>
              <a:off x="0" y="492682"/>
              <a:ext cx="10812794" cy="1"/>
            </a:xfrm>
            <a:prstGeom prst="line">
              <a:avLst/>
            </a:prstGeom>
            <a:noFill/>
            <a:ln w="25400" cap="flat">
              <a:solidFill>
                <a:srgbClr val="000000"/>
              </a:solidFill>
              <a:prstDash val="solid"/>
              <a:round/>
            </a:ln>
            <a:effectLst/>
          </p:spPr>
          <p:txBody>
            <a:bodyPr wrap="square" lIns="50800" tIns="50800" rIns="50800" bIns="50800" numCol="1" anchor="ctr">
              <a:noAutofit/>
            </a:bodyPr>
            <a:lstStyle/>
            <a:p>
              <a:pPr algn="l" defTabSz="2438338">
                <a:lnSpc>
                  <a:spcPct val="90000"/>
                </a:lnSpc>
                <a:spcBef>
                  <a:spcPts val="4500"/>
                </a:spcBef>
                <a:defRPr sz="4800">
                  <a:latin typeface="Avenir Book"/>
                  <a:ea typeface="Avenir Book"/>
                  <a:cs typeface="Avenir Book"/>
                  <a:sym typeface="Avenir Book"/>
                </a:defRPr>
              </a:pPr>
            </a:p>
          </p:txBody>
        </p:sp>
        <p:sp>
          <p:nvSpPr>
            <p:cNvPr id="255" name="Text Box 32"/>
            <p:cNvSpPr/>
            <p:nvPr/>
          </p:nvSpPr>
          <p:spPr>
            <a:xfrm>
              <a:off x="10876556" y="400049"/>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2438338">
                <a:lnSpc>
                  <a:spcPct val="90000"/>
                </a:lnSpc>
                <a:defRPr sz="4000">
                  <a:latin typeface="Avenir Book"/>
                  <a:ea typeface="Avenir Book"/>
                  <a:cs typeface="Avenir Book"/>
                  <a:sym typeface="Avenir Book"/>
                </a:defRPr>
              </a:lvl1pPr>
            </a:lstStyle>
            <a:p>
              <a:pPr/>
              <a:r>
                <a:t>Q</a:t>
              </a:r>
            </a:p>
          </p:txBody>
        </p:sp>
      </p:grpSp>
      <p:sp>
        <p:nvSpPr>
          <p:cNvPr id="257" name="Text Box 32"/>
          <p:cNvSpPr txBox="1"/>
          <p:nvPr/>
        </p:nvSpPr>
        <p:spPr>
          <a:xfrm>
            <a:off x="13000852" y="9921486"/>
            <a:ext cx="526205" cy="69011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2438338">
              <a:lnSpc>
                <a:spcPct val="90000"/>
              </a:lnSpc>
              <a:defRPr>
                <a:latin typeface="Avenir Book"/>
                <a:ea typeface="Avenir Book"/>
                <a:cs typeface="Avenir Book"/>
                <a:sym typeface="Avenir Book"/>
              </a:defRPr>
            </a:pPr>
            <a:r>
              <a:t>Q</a:t>
            </a:r>
            <a:r>
              <a:rPr baseline="-50999" sz="2000"/>
              <a:t>0</a:t>
            </a:r>
          </a:p>
        </p:txBody>
      </p:sp>
      <p:grpSp>
        <p:nvGrpSpPr>
          <p:cNvPr id="260" name="Group"/>
          <p:cNvGrpSpPr/>
          <p:nvPr/>
        </p:nvGrpSpPr>
        <p:grpSpPr>
          <a:xfrm>
            <a:off x="8637912" y="10288106"/>
            <a:ext cx="4445001" cy="2475536"/>
            <a:chOff x="0" y="0"/>
            <a:chExt cx="4445000" cy="2475534"/>
          </a:xfrm>
        </p:grpSpPr>
        <p:sp>
          <p:nvSpPr>
            <p:cNvPr id="258" name="Quote Bubble"/>
            <p:cNvSpPr/>
            <p:nvPr/>
          </p:nvSpPr>
          <p:spPr>
            <a:xfrm>
              <a:off x="0" y="86404"/>
              <a:ext cx="4445000" cy="21669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8237" y="2176"/>
                  </a:lnTo>
                  <a:cubicBezTo>
                    <a:pt x="18211" y="2175"/>
                    <a:pt x="18186" y="2168"/>
                    <a:pt x="18159" y="2168"/>
                  </a:cubicBezTo>
                  <a:lnTo>
                    <a:pt x="3387" y="2168"/>
                  </a:lnTo>
                  <a:cubicBezTo>
                    <a:pt x="1517" y="2168"/>
                    <a:pt x="0" y="5279"/>
                    <a:pt x="0" y="9115"/>
                  </a:cubicBezTo>
                  <a:lnTo>
                    <a:pt x="0" y="14657"/>
                  </a:lnTo>
                  <a:cubicBezTo>
                    <a:pt x="0" y="18493"/>
                    <a:pt x="1517" y="21600"/>
                    <a:pt x="3387" y="21600"/>
                  </a:cubicBezTo>
                  <a:lnTo>
                    <a:pt x="18159" y="21600"/>
                  </a:lnTo>
                  <a:cubicBezTo>
                    <a:pt x="20029" y="21600"/>
                    <a:pt x="21544" y="18493"/>
                    <a:pt x="21544" y="14657"/>
                  </a:cubicBezTo>
                  <a:lnTo>
                    <a:pt x="21544" y="9115"/>
                  </a:lnTo>
                  <a:cubicBezTo>
                    <a:pt x="21544" y="6480"/>
                    <a:pt x="20830" y="4187"/>
                    <a:pt x="19776" y="3011"/>
                  </a:cubicBezTo>
                  <a:lnTo>
                    <a:pt x="21600" y="0"/>
                  </a:lnTo>
                  <a:close/>
                </a:path>
              </a:pathLst>
            </a:custGeom>
            <a:solidFill>
              <a:srgbClr val="FF2F92">
                <a:alpha val="26302"/>
              </a:srgbClr>
            </a:solidFill>
            <a:ln w="12700" cap="flat">
              <a:noFill/>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defRPr sz="3200">
                  <a:solidFill>
                    <a:srgbClr val="FFFFFF"/>
                  </a:solidFill>
                  <a:latin typeface="+mn-lt"/>
                  <a:ea typeface="+mn-ea"/>
                  <a:cs typeface="+mn-cs"/>
                  <a:sym typeface="Avenir Medium"/>
                </a:defRPr>
              </a:pPr>
            </a:p>
          </p:txBody>
        </p:sp>
        <p:sp>
          <p:nvSpPr>
            <p:cNvPr id="259" name="The Dominant Firm choose its output Q0 to maximize its own profits"/>
            <p:cNvSpPr txBox="1"/>
            <p:nvPr/>
          </p:nvSpPr>
          <p:spPr>
            <a:xfrm>
              <a:off x="95869" y="0"/>
              <a:ext cx="4256188" cy="2475535"/>
            </a:xfrm>
            <a:prstGeom prst="rect">
              <a:avLst/>
            </a:prstGeom>
            <a:noFill/>
            <a:ln w="12700" cap="flat">
              <a:noFill/>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defTabSz="2438338">
                <a:lnSpc>
                  <a:spcPct val="90000"/>
                </a:lnSpc>
                <a:spcBef>
                  <a:spcPts val="3300"/>
                </a:spcBef>
                <a:defRPr>
                  <a:effectLst>
                    <a:outerShdw sx="100000" sy="100000" kx="0" ky="0" algn="b" rotWithShape="0" blurRad="38100" dist="20320" dir="1800000">
                      <a:srgbClr val="000000">
                        <a:alpha val="40000"/>
                      </a:srgbClr>
                    </a:outerShdw>
                  </a:effectLst>
                  <a:latin typeface="Avenir Book"/>
                  <a:ea typeface="Avenir Book"/>
                  <a:cs typeface="Avenir Book"/>
                  <a:sym typeface="Avenir Book"/>
                </a:defRPr>
              </a:pPr>
              <a:r>
                <a:t>The Dominant Firm choose its output Q</a:t>
              </a:r>
              <a:r>
                <a:rPr baseline="-50999" sz="2000"/>
                <a:t>0</a:t>
              </a:r>
              <a:r>
                <a:t> to maximize its own profits</a:t>
              </a:r>
            </a:p>
          </p:txBody>
        </p:sp>
      </p:grpSp>
      <p:sp>
        <p:nvSpPr>
          <p:cNvPr id="261" name="Line 7"/>
          <p:cNvSpPr/>
          <p:nvPr/>
        </p:nvSpPr>
        <p:spPr>
          <a:xfrm>
            <a:off x="10180347" y="3204079"/>
            <a:ext cx="8501378" cy="6687860"/>
          </a:xfrm>
          <a:prstGeom prst="line">
            <a:avLst/>
          </a:prstGeom>
          <a:ln w="38100">
            <a:solidFill>
              <a:srgbClr val="000000"/>
            </a:solidFill>
          </a:ln>
          <a:effectLst>
            <a:outerShdw sx="100000" sy="100000" kx="0" ky="0" algn="b" rotWithShape="0" blurRad="101600" dist="25400" dir="5400000">
              <a:srgbClr val="000000">
                <a:alpha val="75000"/>
              </a:srgbClr>
            </a:outerShdw>
          </a:effectLst>
        </p:spPr>
        <p:txBody>
          <a:bodyPr lIns="50800" tIns="50800" rIns="50800" bIns="50800" anchor="ctr"/>
          <a:lstStyle/>
          <a:p>
            <a:pPr/>
          </a:p>
        </p:txBody>
      </p:sp>
      <p:sp>
        <p:nvSpPr>
          <p:cNvPr id="262" name="Text Box 8"/>
          <p:cNvSpPr txBox="1"/>
          <p:nvPr/>
        </p:nvSpPr>
        <p:spPr>
          <a:xfrm>
            <a:off x="18786420" y="9183877"/>
            <a:ext cx="537783" cy="876301"/>
          </a:xfrm>
          <a:prstGeom prst="rect">
            <a:avLst/>
          </a:prstGeom>
          <a:ln w="12700">
            <a:miter lim="400000"/>
          </a:ln>
          <a:effectLst>
            <a:outerShdw sx="100000" sy="100000" kx="0" ky="0" algn="b" rotWithShape="0" blurRad="101600" dist="25400" dir="5400000">
              <a:srgbClr val="000000">
                <a:alpha val="75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effectLst>
                  <a:outerShdw sx="100000" sy="100000" kx="0" ky="0" algn="b" rotWithShape="0" blurRad="25400" dist="23000" dir="7020000">
                    <a:srgbClr val="000000">
                      <a:alpha val="50000"/>
                    </a:srgbClr>
                  </a:outerShdw>
                </a:effectLst>
                <a:latin typeface="Avenir Book"/>
                <a:ea typeface="Avenir Book"/>
                <a:cs typeface="Avenir Book"/>
                <a:sym typeface="Avenir Book"/>
              </a:defRPr>
            </a:lvl1pPr>
          </a:lstStyle>
          <a:p>
            <a:pPr/>
            <a:r>
              <a:t>D</a:t>
            </a:r>
          </a:p>
        </p:txBody>
      </p:sp>
      <p:grpSp>
        <p:nvGrpSpPr>
          <p:cNvPr id="265" name="Group"/>
          <p:cNvGrpSpPr/>
          <p:nvPr/>
        </p:nvGrpSpPr>
        <p:grpSpPr>
          <a:xfrm>
            <a:off x="8434994" y="8178244"/>
            <a:ext cx="4839478" cy="622301"/>
            <a:chOff x="0" y="0"/>
            <a:chExt cx="4839477" cy="622300"/>
          </a:xfrm>
        </p:grpSpPr>
        <p:sp>
          <p:nvSpPr>
            <p:cNvPr id="263" name="MC = MR"/>
            <p:cNvSpPr txBox="1"/>
            <p:nvPr/>
          </p:nvSpPr>
          <p:spPr>
            <a:xfrm>
              <a:off x="0" y="-1"/>
              <a:ext cx="1752220" cy="622301"/>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defTabSz="2438338">
                <a:lnSpc>
                  <a:spcPct val="90000"/>
                </a:lnSpc>
                <a:spcBef>
                  <a:spcPts val="4500"/>
                </a:spcBef>
                <a:defRPr>
                  <a:solidFill>
                    <a:srgbClr val="FF2600"/>
                  </a:solidFill>
                  <a:effectLst>
                    <a:outerShdw sx="100000" sy="100000" kx="0" ky="0" algn="b" rotWithShape="0" blurRad="25400" dist="23000" dir="7020000">
                      <a:srgbClr val="000000">
                        <a:alpha val="50000"/>
                      </a:srgbClr>
                    </a:outerShdw>
                  </a:effectLst>
                  <a:latin typeface="Avenir Book"/>
                  <a:ea typeface="Avenir Book"/>
                  <a:cs typeface="Avenir Book"/>
                  <a:sym typeface="Avenir Book"/>
                </a:defRPr>
              </a:pPr>
              <a:r>
                <a:rPr>
                  <a:solidFill>
                    <a:srgbClr val="0433FF"/>
                  </a:solidFill>
                </a:rPr>
                <a:t>MC </a:t>
              </a:r>
              <a:r>
                <a:rPr>
                  <a:solidFill>
                    <a:srgbClr val="000000"/>
                  </a:solidFill>
                </a:rPr>
                <a:t>=</a:t>
              </a:r>
              <a:r>
                <a:t> </a:t>
              </a:r>
              <a:r>
                <a:rPr>
                  <a:solidFill>
                    <a:srgbClr val="941100"/>
                  </a:solidFill>
                </a:rPr>
                <a:t>MR</a:t>
              </a:r>
            </a:p>
          </p:txBody>
        </p:sp>
        <p:sp>
          <p:nvSpPr>
            <p:cNvPr id="264" name="Line"/>
            <p:cNvSpPr/>
            <p:nvPr/>
          </p:nvSpPr>
          <p:spPr>
            <a:xfrm flipH="1" flipV="1">
              <a:off x="1733574" y="311149"/>
              <a:ext cx="3105904" cy="2"/>
            </a:xfrm>
            <a:prstGeom prst="line">
              <a:avLst/>
            </a:prstGeom>
            <a:noFill/>
            <a:ln w="25400" cap="flat">
              <a:solidFill>
                <a:srgbClr val="000000"/>
              </a:solidFill>
              <a:custDash>
                <a:ds d="600000" sp="600000"/>
              </a:custDash>
              <a:miter lim="400000"/>
              <a:tailEnd type="triangle" w="med" len="med"/>
            </a:ln>
            <a:effectLst/>
          </p:spPr>
          <p:txBody>
            <a:bodyPr wrap="square" lIns="50800" tIns="50800" rIns="50800" bIns="50800" numCol="1" anchor="ctr">
              <a:noAutofit/>
            </a:bodyPr>
            <a:lstStyle/>
            <a:p>
              <a:pPr/>
            </a:p>
          </p:txBody>
        </p:sp>
      </p:grpSp>
      <p:grpSp>
        <p:nvGrpSpPr>
          <p:cNvPr id="268" name="Group"/>
          <p:cNvGrpSpPr/>
          <p:nvPr/>
        </p:nvGrpSpPr>
        <p:grpSpPr>
          <a:xfrm>
            <a:off x="9935962" y="5695472"/>
            <a:ext cx="3414710" cy="1270001"/>
            <a:chOff x="213571" y="345059"/>
            <a:chExt cx="3414709" cy="1270000"/>
          </a:xfrm>
        </p:grpSpPr>
        <p:sp>
          <p:nvSpPr>
            <p:cNvPr id="266" name="P0"/>
            <p:cNvSpPr/>
            <p:nvPr/>
          </p:nvSpPr>
          <p:spPr>
            <a:xfrm>
              <a:off x="213571" y="345059"/>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defTabSz="2438338">
                <a:lnSpc>
                  <a:spcPct val="90000"/>
                </a:lnSpc>
                <a:spcBef>
                  <a:spcPts val="4500"/>
                </a:spcBef>
                <a:defRPr>
                  <a:effectLst>
                    <a:outerShdw sx="100000" sy="100000" kx="0" ky="0" algn="b" rotWithShape="0" blurRad="25400" dist="23000" dir="7020000">
                      <a:srgbClr val="000000">
                        <a:alpha val="50000"/>
                      </a:srgbClr>
                    </a:outerShdw>
                  </a:effectLst>
                  <a:latin typeface="Avenir Book"/>
                  <a:ea typeface="Avenir Book"/>
                  <a:cs typeface="Avenir Book"/>
                  <a:sym typeface="Avenir Book"/>
                </a:defRPr>
              </a:pPr>
              <a:r>
                <a:t>P</a:t>
              </a:r>
              <a:r>
                <a:rPr baseline="-50999" sz="2000"/>
                <a:t>0</a:t>
              </a:r>
            </a:p>
          </p:txBody>
        </p:sp>
        <p:sp>
          <p:nvSpPr>
            <p:cNvPr id="267" name="Line"/>
            <p:cNvSpPr/>
            <p:nvPr/>
          </p:nvSpPr>
          <p:spPr>
            <a:xfrm flipH="1" flipV="1">
              <a:off x="522378" y="345059"/>
              <a:ext cx="3105904" cy="1"/>
            </a:xfrm>
            <a:prstGeom prst="line">
              <a:avLst/>
            </a:prstGeom>
            <a:noFill/>
            <a:ln w="25400" cap="flat">
              <a:solidFill>
                <a:srgbClr val="000000"/>
              </a:solidFill>
              <a:custDash>
                <a:ds d="600000" sp="600000"/>
              </a:custDash>
              <a:miter lim="400000"/>
              <a:tailEnd type="triangle" w="med" len="med"/>
            </a:ln>
            <a:effectLst/>
          </p:spPr>
          <p:txBody>
            <a:bodyPr wrap="square" lIns="50800" tIns="50800" rIns="50800" bIns="50800" numCol="1" anchor="ctr">
              <a:noAutofit/>
            </a:bodyPr>
            <a:lstStyle/>
            <a:p>
              <a:pPr/>
            </a:p>
          </p:txBody>
        </p:sp>
      </p:grpSp>
      <p:sp>
        <p:nvSpPr>
          <p:cNvPr id="269" name="Circle"/>
          <p:cNvSpPr/>
          <p:nvPr/>
        </p:nvSpPr>
        <p:spPr>
          <a:xfrm>
            <a:off x="13136954" y="5568472"/>
            <a:ext cx="254001" cy="254001"/>
          </a:xfrm>
          <a:prstGeom prst="ellipse">
            <a:avLst/>
          </a:prstGeom>
          <a:solidFill>
            <a:srgbClr val="000000"/>
          </a:solidFill>
          <a:ln w="12700">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defRPr sz="3200">
                <a:solidFill>
                  <a:srgbClr val="FFFFFF"/>
                </a:solidFill>
                <a:latin typeface="+mn-lt"/>
                <a:ea typeface="+mn-ea"/>
                <a:cs typeface="+mn-cs"/>
                <a:sym typeface="Avenir Medium"/>
              </a:defRPr>
            </a:pPr>
          </a:p>
        </p:txBody>
      </p:sp>
      <p:grpSp>
        <p:nvGrpSpPr>
          <p:cNvPr id="272" name="Group"/>
          <p:cNvGrpSpPr/>
          <p:nvPr/>
        </p:nvGrpSpPr>
        <p:grpSpPr>
          <a:xfrm>
            <a:off x="5943516" y="2371559"/>
            <a:ext cx="3816748" cy="3378970"/>
            <a:chOff x="0" y="0"/>
            <a:chExt cx="3816746" cy="3378969"/>
          </a:xfrm>
        </p:grpSpPr>
        <p:sp>
          <p:nvSpPr>
            <p:cNvPr id="270" name="Quote Bubble"/>
            <p:cNvSpPr/>
            <p:nvPr/>
          </p:nvSpPr>
          <p:spPr>
            <a:xfrm>
              <a:off x="0" y="118244"/>
              <a:ext cx="3816747" cy="3260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57" y="0"/>
                  </a:moveTo>
                  <a:cubicBezTo>
                    <a:pt x="2399" y="0"/>
                    <a:pt x="0" y="2808"/>
                    <a:pt x="0" y="6270"/>
                  </a:cubicBezTo>
                  <a:lnTo>
                    <a:pt x="0" y="11878"/>
                  </a:lnTo>
                  <a:cubicBezTo>
                    <a:pt x="0" y="15341"/>
                    <a:pt x="2399" y="18148"/>
                    <a:pt x="5357" y="18148"/>
                  </a:cubicBezTo>
                  <a:lnTo>
                    <a:pt x="15289" y="18148"/>
                  </a:lnTo>
                  <a:cubicBezTo>
                    <a:pt x="15939" y="18148"/>
                    <a:pt x="16558" y="18007"/>
                    <a:pt x="17135" y="17759"/>
                  </a:cubicBezTo>
                  <a:lnTo>
                    <a:pt x="21600" y="21600"/>
                  </a:lnTo>
                  <a:lnTo>
                    <a:pt x="18375" y="16999"/>
                  </a:lnTo>
                  <a:cubicBezTo>
                    <a:pt x="19747" y="15864"/>
                    <a:pt x="20645" y="13995"/>
                    <a:pt x="20645" y="11878"/>
                  </a:cubicBezTo>
                  <a:lnTo>
                    <a:pt x="20645" y="6270"/>
                  </a:lnTo>
                  <a:cubicBezTo>
                    <a:pt x="20645" y="2808"/>
                    <a:pt x="18247" y="0"/>
                    <a:pt x="15289" y="0"/>
                  </a:cubicBezTo>
                  <a:lnTo>
                    <a:pt x="5357" y="0"/>
                  </a:lnTo>
                  <a:close/>
                </a:path>
              </a:pathLst>
            </a:custGeom>
            <a:solidFill>
              <a:srgbClr val="FF2F92">
                <a:alpha val="26302"/>
              </a:srgbClr>
            </a:solidFill>
            <a:ln w="12700" cap="flat">
              <a:noFill/>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defRPr sz="3200">
                  <a:solidFill>
                    <a:srgbClr val="FFFFFF"/>
                  </a:solidFill>
                  <a:latin typeface="+mn-lt"/>
                  <a:ea typeface="+mn-ea"/>
                  <a:cs typeface="+mn-cs"/>
                  <a:sym typeface="Avenir Medium"/>
                </a:defRPr>
              </a:pPr>
            </a:p>
          </p:txBody>
        </p:sp>
        <p:sp>
          <p:nvSpPr>
            <p:cNvPr id="271" name="To sell Q0units, the firm sets the industry price equal to P0"/>
            <p:cNvSpPr txBox="1"/>
            <p:nvPr/>
          </p:nvSpPr>
          <p:spPr>
            <a:xfrm>
              <a:off x="178641" y="0"/>
              <a:ext cx="3459465" cy="3079948"/>
            </a:xfrm>
            <a:prstGeom prst="rect">
              <a:avLst/>
            </a:prstGeom>
            <a:noFill/>
            <a:ln w="12700" cap="flat">
              <a:noFill/>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defTabSz="2438338">
                <a:lnSpc>
                  <a:spcPct val="90000"/>
                </a:lnSpc>
                <a:spcBef>
                  <a:spcPts val="3300"/>
                </a:spcBef>
                <a:defRPr>
                  <a:effectLst>
                    <a:outerShdw sx="100000" sy="100000" kx="0" ky="0" algn="b" rotWithShape="0" blurRad="38100" dist="20320" dir="1800000">
                      <a:srgbClr val="000000">
                        <a:alpha val="40000"/>
                      </a:srgbClr>
                    </a:outerShdw>
                  </a:effectLst>
                  <a:latin typeface="Avenir Book"/>
                  <a:ea typeface="Avenir Book"/>
                  <a:cs typeface="Avenir Book"/>
                  <a:sym typeface="Avenir Book"/>
                </a:defRPr>
              </a:pPr>
              <a:r>
                <a:t>To sell Q</a:t>
              </a:r>
              <a:r>
                <a:rPr baseline="-50999" sz="2000"/>
                <a:t>0</a:t>
              </a:r>
              <a:r>
                <a:t>units, the firm sets the industry price equal to P</a:t>
              </a:r>
              <a:r>
                <a:rPr baseline="-50999" sz="2000"/>
                <a:t>0</a:t>
              </a:r>
            </a:p>
          </p:txBody>
        </p:sp>
      </p:grpSp>
      <p:sp>
        <p:nvSpPr>
          <p:cNvPr id="273" name="TextBox 26"/>
          <p:cNvSpPr txBox="1"/>
          <p:nvPr/>
        </p:nvSpPr>
        <p:spPr>
          <a:xfrm>
            <a:off x="6274430" y="286870"/>
            <a:ext cx="12764239" cy="1651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500">
                <a:effectLst>
                  <a:outerShdw sx="100000" sy="100000" kx="0" ky="0" algn="b" rotWithShape="0" blurRad="25400" dist="23000" dir="7020000">
                    <a:srgbClr val="000000">
                      <a:alpha val="50000"/>
                    </a:srgbClr>
                  </a:outerShdw>
                </a:effectLst>
                <a:latin typeface="Avenir Book"/>
                <a:ea typeface="Avenir Book"/>
                <a:cs typeface="Avenir Book"/>
                <a:sym typeface="Avenir Book"/>
              </a:defRPr>
            </a:lvl1pPr>
          </a:lstStyle>
          <a:p>
            <a:pPr/>
            <a:r>
              <a:t>Price and Output Determination in Price Leadership</a:t>
            </a:r>
          </a:p>
        </p:txBody>
      </p:sp>
      <p:sp>
        <p:nvSpPr>
          <p:cNvPr id="274" name="Line"/>
          <p:cNvSpPr/>
          <p:nvPr/>
        </p:nvSpPr>
        <p:spPr>
          <a:xfrm flipV="1">
            <a:off x="13263954" y="5567131"/>
            <a:ext cx="1" cy="4336866"/>
          </a:xfrm>
          <a:prstGeom prst="line">
            <a:avLst/>
          </a:prstGeom>
          <a:ln w="25400">
            <a:solidFill>
              <a:srgbClr val="000000"/>
            </a:solidFill>
            <a:custDash>
              <a:ds d="600000" sp="600000"/>
            </a:custDash>
            <a:miter lim="400000"/>
            <a:tailEnd type="triangle"/>
          </a:ln>
        </p:spPr>
        <p:txBody>
          <a:bodyPr lIns="50800" tIns="50800" rIns="50800" bIns="50800" anchor="ctr"/>
          <a:lstStyle/>
          <a:p>
            <a:pPr/>
          </a:p>
        </p:txBody>
      </p:sp>
      <p:sp>
        <p:nvSpPr>
          <p:cNvPr id="275" name="Circle"/>
          <p:cNvSpPr/>
          <p:nvPr/>
        </p:nvSpPr>
        <p:spPr>
          <a:xfrm>
            <a:off x="13190672" y="8362394"/>
            <a:ext cx="254001" cy="254001"/>
          </a:xfrm>
          <a:prstGeom prst="ellipse">
            <a:avLst/>
          </a:prstGeom>
          <a:solidFill>
            <a:srgbClr val="0433FF"/>
          </a:solidFill>
          <a:ln w="12700">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defRPr sz="3200">
                <a:solidFill>
                  <a:srgbClr val="FFFFFF"/>
                </a:solidFill>
                <a:latin typeface="+mn-lt"/>
                <a:ea typeface="+mn-ea"/>
                <a:cs typeface="+mn-cs"/>
                <a:sym typeface="Avenir Medium"/>
              </a:defRPr>
            </a:pPr>
          </a:p>
        </p:txBody>
      </p:sp>
      <p:sp>
        <p:nvSpPr>
          <p:cNvPr id="276" name="Text Box 28"/>
          <p:cNvSpPr txBox="1"/>
          <p:nvPr/>
        </p:nvSpPr>
        <p:spPr>
          <a:xfrm>
            <a:off x="10749086" y="2120903"/>
            <a:ext cx="1008889" cy="800101"/>
          </a:xfrm>
          <a:prstGeom prst="rect">
            <a:avLst/>
          </a:prstGeom>
          <a:ln w="12700">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2438338">
              <a:lnSpc>
                <a:spcPct val="90000"/>
              </a:lnSpc>
              <a:spcBef>
                <a:spcPts val="4500"/>
              </a:spcBef>
              <a:defRPr sz="4000">
                <a:effectLst>
                  <a:outerShdw sx="100000" sy="100000" kx="0" ky="0" algn="b" rotWithShape="0" blurRad="38100" dist="20320" dir="1800000">
                    <a:srgbClr val="000000">
                      <a:alpha val="40000"/>
                    </a:srgbClr>
                  </a:outerShdw>
                </a:effectLst>
                <a:latin typeface="Avenir Book"/>
                <a:ea typeface="Avenir Book"/>
                <a:cs typeface="Avenir Book"/>
                <a:sym typeface="Avenir Book"/>
              </a:defRPr>
            </a:pPr>
            <a:r>
              <a:t>,</a:t>
            </a:r>
            <a:r>
              <a:rPr>
                <a:solidFill>
                  <a:srgbClr val="FF2600"/>
                </a:solidFill>
              </a:rPr>
              <a:t>MR</a:t>
            </a:r>
          </a:p>
        </p:txBody>
      </p:sp>
      <p:grpSp>
        <p:nvGrpSpPr>
          <p:cNvPr id="279" name="Group"/>
          <p:cNvGrpSpPr/>
          <p:nvPr/>
        </p:nvGrpSpPr>
        <p:grpSpPr>
          <a:xfrm>
            <a:off x="6426052" y="5861274"/>
            <a:ext cx="3202776" cy="2524313"/>
            <a:chOff x="0" y="-23920"/>
            <a:chExt cx="3202775" cy="2524311"/>
          </a:xfrm>
        </p:grpSpPr>
        <p:sp>
          <p:nvSpPr>
            <p:cNvPr id="277" name="Quote Bubble"/>
            <p:cNvSpPr/>
            <p:nvPr/>
          </p:nvSpPr>
          <p:spPr>
            <a:xfrm>
              <a:off x="36109" y="-23921"/>
              <a:ext cx="3166667" cy="23173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8203" y="2331"/>
                  </a:lnTo>
                  <a:cubicBezTo>
                    <a:pt x="17750" y="2135"/>
                    <a:pt x="17270" y="2027"/>
                    <a:pt x="16771" y="2027"/>
                  </a:cubicBezTo>
                  <a:lnTo>
                    <a:pt x="4754" y="2027"/>
                  </a:lnTo>
                  <a:cubicBezTo>
                    <a:pt x="2129" y="2027"/>
                    <a:pt x="0" y="4937"/>
                    <a:pt x="0" y="8523"/>
                  </a:cubicBezTo>
                  <a:lnTo>
                    <a:pt x="0" y="15108"/>
                  </a:lnTo>
                  <a:cubicBezTo>
                    <a:pt x="0" y="18694"/>
                    <a:pt x="2129" y="21600"/>
                    <a:pt x="4754" y="21600"/>
                  </a:cubicBezTo>
                  <a:lnTo>
                    <a:pt x="16771" y="21600"/>
                  </a:lnTo>
                  <a:cubicBezTo>
                    <a:pt x="19395" y="21600"/>
                    <a:pt x="21524" y="18694"/>
                    <a:pt x="21524" y="15108"/>
                  </a:cubicBezTo>
                  <a:lnTo>
                    <a:pt x="21524" y="8523"/>
                  </a:lnTo>
                  <a:cubicBezTo>
                    <a:pt x="21524" y="6388"/>
                    <a:pt x="20766" y="4498"/>
                    <a:pt x="19602" y="3315"/>
                  </a:cubicBezTo>
                  <a:lnTo>
                    <a:pt x="21600" y="0"/>
                  </a:lnTo>
                  <a:close/>
                </a:path>
              </a:pathLst>
            </a:custGeom>
            <a:solidFill>
              <a:srgbClr val="0096FF">
                <a:alpha val="31984"/>
              </a:srgbClr>
            </a:solidFill>
            <a:ln w="12700" cap="flat">
              <a:noFill/>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defRPr sz="3200">
                  <a:solidFill>
                    <a:srgbClr val="FFFFFF"/>
                  </a:solidFill>
                  <a:latin typeface="+mn-lt"/>
                  <a:ea typeface="+mn-ea"/>
                  <a:cs typeface="+mn-cs"/>
                  <a:sym typeface="Avenir Medium"/>
                </a:defRPr>
              </a:pPr>
            </a:p>
          </p:txBody>
        </p:sp>
        <p:sp>
          <p:nvSpPr>
            <p:cNvPr id="278" name="All other firms must charge this same price"/>
            <p:cNvSpPr txBox="1"/>
            <p:nvPr/>
          </p:nvSpPr>
          <p:spPr>
            <a:xfrm>
              <a:off x="0" y="0"/>
              <a:ext cx="3195599" cy="2500392"/>
            </a:xfrm>
            <a:prstGeom prst="rect">
              <a:avLst/>
            </a:prstGeom>
            <a:noFill/>
            <a:ln w="12700" cap="flat">
              <a:noFill/>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2438338">
                <a:lnSpc>
                  <a:spcPct val="90000"/>
                </a:lnSpc>
                <a:spcBef>
                  <a:spcPts val="3300"/>
                </a:spcBef>
                <a:defRPr>
                  <a:effectLst>
                    <a:outerShdw sx="100000" sy="100000" kx="0" ky="0" algn="b" rotWithShape="0" blurRad="38100" dist="20320" dir="1800000">
                      <a:srgbClr val="000000">
                        <a:alpha val="40000"/>
                      </a:srgbClr>
                    </a:outerShdw>
                  </a:effectLst>
                  <a:latin typeface="Avenir Book"/>
                  <a:ea typeface="Avenir Book"/>
                  <a:cs typeface="Avenir Book"/>
                  <a:sym typeface="Avenir Book"/>
                </a:defRPr>
              </a:lvl1pPr>
            </a:lstStyle>
            <a:p>
              <a:pPr/>
              <a:r>
                <a:t>All other firms must charge this same price</a:t>
              </a:r>
            </a:p>
          </p:txBody>
        </p:sp>
      </p:grpSp>
      <p:grpSp>
        <p:nvGrpSpPr>
          <p:cNvPr id="282" name="Group"/>
          <p:cNvGrpSpPr/>
          <p:nvPr/>
        </p:nvGrpSpPr>
        <p:grpSpPr>
          <a:xfrm>
            <a:off x="1107828" y="1673796"/>
            <a:ext cx="4543823" cy="3944499"/>
            <a:chOff x="0" y="0"/>
            <a:chExt cx="4543821" cy="3944498"/>
          </a:xfrm>
        </p:grpSpPr>
        <p:sp>
          <p:nvSpPr>
            <p:cNvPr id="280" name="Quote Bubble"/>
            <p:cNvSpPr/>
            <p:nvPr/>
          </p:nvSpPr>
          <p:spPr>
            <a:xfrm>
              <a:off x="0" y="232923"/>
              <a:ext cx="4543822" cy="3711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637" y="0"/>
                  </a:moveTo>
                  <a:cubicBezTo>
                    <a:pt x="2076" y="0"/>
                    <a:pt x="0" y="2542"/>
                    <a:pt x="0" y="5677"/>
                  </a:cubicBezTo>
                  <a:lnTo>
                    <a:pt x="0" y="12798"/>
                  </a:lnTo>
                  <a:cubicBezTo>
                    <a:pt x="0" y="15933"/>
                    <a:pt x="2076" y="18475"/>
                    <a:pt x="4637" y="18475"/>
                  </a:cubicBezTo>
                  <a:lnTo>
                    <a:pt x="16136" y="18475"/>
                  </a:lnTo>
                  <a:cubicBezTo>
                    <a:pt x="16648" y="18475"/>
                    <a:pt x="17138" y="18369"/>
                    <a:pt x="17598" y="18182"/>
                  </a:cubicBezTo>
                  <a:lnTo>
                    <a:pt x="21600" y="21600"/>
                  </a:lnTo>
                  <a:lnTo>
                    <a:pt x="18712" y="17519"/>
                  </a:lnTo>
                  <a:cubicBezTo>
                    <a:pt x="19954" y="16501"/>
                    <a:pt x="20774" y="14766"/>
                    <a:pt x="20774" y="12798"/>
                  </a:cubicBezTo>
                  <a:lnTo>
                    <a:pt x="20774" y="5677"/>
                  </a:lnTo>
                  <a:cubicBezTo>
                    <a:pt x="20774" y="2542"/>
                    <a:pt x="18697" y="0"/>
                    <a:pt x="16136" y="0"/>
                  </a:cubicBezTo>
                  <a:lnTo>
                    <a:pt x="4637" y="0"/>
                  </a:lnTo>
                  <a:close/>
                </a:path>
              </a:pathLst>
            </a:custGeom>
            <a:solidFill>
              <a:srgbClr val="0065AC"/>
            </a:solidFill>
            <a:ln w="12700" cap="flat">
              <a:noFill/>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defRPr sz="3200">
                  <a:solidFill>
                    <a:srgbClr val="FFFFFF"/>
                  </a:solidFill>
                  <a:latin typeface="+mn-lt"/>
                  <a:ea typeface="+mn-ea"/>
                  <a:cs typeface="+mn-cs"/>
                  <a:sym typeface="Avenir Medium"/>
                </a:defRPr>
              </a:pPr>
            </a:p>
          </p:txBody>
        </p:sp>
        <p:sp>
          <p:nvSpPr>
            <p:cNvPr id="281" name="An effective enforcement mechanism would be the threat of a price war which smaller firms can not survive"/>
            <p:cNvSpPr txBox="1"/>
            <p:nvPr/>
          </p:nvSpPr>
          <p:spPr>
            <a:xfrm>
              <a:off x="240746" y="0"/>
              <a:ext cx="3783513" cy="3469314"/>
            </a:xfrm>
            <a:prstGeom prst="rect">
              <a:avLst/>
            </a:prstGeom>
            <a:noFill/>
            <a:ln w="12700" cap="flat">
              <a:noFill/>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2438338">
                <a:lnSpc>
                  <a:spcPct val="90000"/>
                </a:lnSpc>
                <a:spcBef>
                  <a:spcPts val="3300"/>
                </a:spcBef>
                <a:defRPr>
                  <a:solidFill>
                    <a:srgbClr val="FFFFFF"/>
                  </a:solidFill>
                  <a:effectLst>
                    <a:outerShdw sx="100000" sy="100000" kx="0" ky="0" algn="b" rotWithShape="0" blurRad="38100" dist="20320" dir="1800000">
                      <a:srgbClr val="000000">
                        <a:alpha val="40000"/>
                      </a:srgbClr>
                    </a:outerShdw>
                  </a:effectLst>
                  <a:latin typeface="Avenir Book"/>
                  <a:ea typeface="Avenir Book"/>
                  <a:cs typeface="Avenir Book"/>
                  <a:sym typeface="Avenir Book"/>
                </a:defRPr>
              </a:lvl1pPr>
            </a:lstStyle>
            <a:p>
              <a:pPr/>
              <a:r>
                <a:t>An effective enforcement mechanism would be the threat of a price war which smaller firms can not survive</a:t>
              </a:r>
            </a:p>
          </p:txBody>
        </p:sp>
      </p:grpSp>
    </p:spTree>
  </p:cSld>
  <p:clrMapOvr>
    <a:masterClrMapping/>
  </p:clrMapOvr>
  <mc:AlternateContent xmlns:mc="http://schemas.openxmlformats.org/markup-compatibility/2006">
    <mc:Choice xmlns:p14="http://schemas.microsoft.com/office/powerpoint/2010/main" Requires="p14">
      <p:transition spd="med" advClick="1" p14:dur="1000">
        <p14:rippl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2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3" presetID="2" grpId="2" fill="hold">
                                  <p:stCondLst>
                                    <p:cond delay="0"/>
                                  </p:stCondLst>
                                  <p:iterate type="el" backwards="0">
                                    <p:tmAbs val="0"/>
                                  </p:iterate>
                                  <p:childTnLst>
                                    <p:set>
                                      <p:cBhvr>
                                        <p:cTn id="10" fill="hold"/>
                                        <p:tgtEl>
                                          <p:spTgt spid="275"/>
                                        </p:tgtEl>
                                        <p:attrNameLst>
                                          <p:attrName>style.visibility</p:attrName>
                                        </p:attrNameLst>
                                      </p:cBhvr>
                                      <p:to>
                                        <p:strVal val="visible"/>
                                      </p:to>
                                    </p:set>
                                    <p:anim calcmode="lin" valueType="num">
                                      <p:cBhvr>
                                        <p:cTn id="11" dur="1000" fill="hold"/>
                                        <p:tgtEl>
                                          <p:spTgt spid="275"/>
                                        </p:tgtEl>
                                        <p:attrNameLst>
                                          <p:attrName>ppt_x</p:attrName>
                                        </p:attrNameLst>
                                      </p:cBhvr>
                                      <p:tavLst>
                                        <p:tav tm="0">
                                          <p:val>
                                            <p:strVal val="1+#ppt_w/2"/>
                                          </p:val>
                                        </p:tav>
                                        <p:tav tm="100000">
                                          <p:val>
                                            <p:strVal val="#ppt_x"/>
                                          </p:val>
                                        </p:tav>
                                      </p:tavLst>
                                    </p:anim>
                                    <p:anim calcmode="lin" valueType="num">
                                      <p:cBhvr>
                                        <p:cTn id="12" dur="1000" fill="hold"/>
                                        <p:tgtEl>
                                          <p:spTgt spid="275"/>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2" presetID="22" grpId="3" fill="hold">
                                  <p:stCondLst>
                                    <p:cond delay="0"/>
                                  </p:stCondLst>
                                  <p:iterate type="el" backwards="0">
                                    <p:tmAbs val="0"/>
                                  </p:iterate>
                                  <p:childTnLst>
                                    <p:set>
                                      <p:cBhvr>
                                        <p:cTn id="16" fill="hold"/>
                                        <p:tgtEl>
                                          <p:spTgt spid="265"/>
                                        </p:tgtEl>
                                        <p:attrNameLst>
                                          <p:attrName>style.visibility</p:attrName>
                                        </p:attrNameLst>
                                      </p:cBhvr>
                                      <p:to>
                                        <p:strVal val="visible"/>
                                      </p:to>
                                    </p:set>
                                    <p:animEffect filter="wipe(right)" transition="in">
                                      <p:cBhvr>
                                        <p:cTn id="17" dur="1000"/>
                                        <p:tgtEl>
                                          <p:spTgt spid="265"/>
                                        </p:tgtEl>
                                      </p:cBhvr>
                                    </p:animEffect>
                                  </p:childTnLst>
                                </p:cTn>
                              </p:par>
                            </p:childTnLst>
                          </p:cTn>
                        </p:par>
                        <p:par>
                          <p:cTn id="18" fill="hold">
                            <p:stCondLst>
                              <p:cond delay="1000"/>
                            </p:stCondLst>
                            <p:childTnLst>
                              <p:par>
                                <p:cTn id="19" presetClass="entr" nodeType="afterEffect" presetID="10" grpId="4" fill="hold">
                                  <p:stCondLst>
                                    <p:cond delay="0"/>
                                  </p:stCondLst>
                                  <p:iterate type="el" backwards="0">
                                    <p:tmAbs val="0"/>
                                  </p:iterate>
                                  <p:childTnLst>
                                    <p:set>
                                      <p:cBhvr>
                                        <p:cTn id="20" fill="hold"/>
                                        <p:tgtEl>
                                          <p:spTgt spid="257"/>
                                        </p:tgtEl>
                                        <p:attrNameLst>
                                          <p:attrName>style.visibility</p:attrName>
                                        </p:attrNameLst>
                                      </p:cBhvr>
                                      <p:to>
                                        <p:strVal val="visible"/>
                                      </p:to>
                                    </p:set>
                                    <p:animEffect filter="fade" transition="in">
                                      <p:cBhvr>
                                        <p:cTn id="21" dur="1000"/>
                                        <p:tgtEl>
                                          <p:spTgt spid="257"/>
                                        </p:tgtEl>
                                      </p:cBhvr>
                                    </p:animEffec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4" presetID="22" grpId="5" fill="hold">
                                  <p:stCondLst>
                                    <p:cond delay="0"/>
                                  </p:stCondLst>
                                  <p:iterate type="el" backwards="0">
                                    <p:tmAbs val="0"/>
                                  </p:iterate>
                                  <p:childTnLst>
                                    <p:set>
                                      <p:cBhvr>
                                        <p:cTn id="25" fill="hold"/>
                                        <p:tgtEl>
                                          <p:spTgt spid="274"/>
                                        </p:tgtEl>
                                        <p:attrNameLst>
                                          <p:attrName>style.visibility</p:attrName>
                                        </p:attrNameLst>
                                      </p:cBhvr>
                                      <p:to>
                                        <p:strVal val="visible"/>
                                      </p:to>
                                    </p:set>
                                    <p:animEffect filter="wipe(down)" transition="in">
                                      <p:cBhvr>
                                        <p:cTn id="26" dur="1000"/>
                                        <p:tgtEl>
                                          <p:spTgt spid="274"/>
                                        </p:tgtEl>
                                      </p:cBhvr>
                                    </p:animEffect>
                                  </p:childTnLst>
                                </p:cTn>
                              </p:par>
                            </p:childTnLst>
                          </p:cTn>
                        </p:par>
                        <p:par>
                          <p:cTn id="27" fill="hold">
                            <p:stCondLst>
                              <p:cond delay="1000"/>
                            </p:stCondLst>
                            <p:childTnLst>
                              <p:par>
                                <p:cTn id="28" presetClass="entr" nodeType="afterEffect" presetSubtype="4" presetID="22" grpId="6" fill="hold">
                                  <p:stCondLst>
                                    <p:cond delay="0"/>
                                  </p:stCondLst>
                                  <p:iterate type="el" backwards="0">
                                    <p:tmAbs val="0"/>
                                  </p:iterate>
                                  <p:childTnLst>
                                    <p:set>
                                      <p:cBhvr>
                                        <p:cTn id="29" fill="hold"/>
                                        <p:tgtEl>
                                          <p:spTgt spid="260"/>
                                        </p:tgtEl>
                                        <p:attrNameLst>
                                          <p:attrName>style.visibility</p:attrName>
                                        </p:attrNameLst>
                                      </p:cBhvr>
                                      <p:to>
                                        <p:strVal val="visible"/>
                                      </p:to>
                                    </p:set>
                                    <p:animEffect filter="wipe(down)" transition="in">
                                      <p:cBhvr>
                                        <p:cTn id="30" dur="1000"/>
                                        <p:tgtEl>
                                          <p:spTgt spid="260"/>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3" presetID="2" grpId="7" fill="hold">
                                  <p:stCondLst>
                                    <p:cond delay="0"/>
                                  </p:stCondLst>
                                  <p:iterate type="el" backwards="0">
                                    <p:tmAbs val="0"/>
                                  </p:iterate>
                                  <p:childTnLst>
                                    <p:set>
                                      <p:cBhvr>
                                        <p:cTn id="34" fill="hold"/>
                                        <p:tgtEl>
                                          <p:spTgt spid="269"/>
                                        </p:tgtEl>
                                        <p:attrNameLst>
                                          <p:attrName>style.visibility</p:attrName>
                                        </p:attrNameLst>
                                      </p:cBhvr>
                                      <p:to>
                                        <p:strVal val="visible"/>
                                      </p:to>
                                    </p:set>
                                    <p:anim calcmode="lin" valueType="num">
                                      <p:cBhvr>
                                        <p:cTn id="35" dur="1000" fill="hold"/>
                                        <p:tgtEl>
                                          <p:spTgt spid="269"/>
                                        </p:tgtEl>
                                        <p:attrNameLst>
                                          <p:attrName>ppt_x</p:attrName>
                                        </p:attrNameLst>
                                      </p:cBhvr>
                                      <p:tavLst>
                                        <p:tav tm="0">
                                          <p:val>
                                            <p:strVal val="1+#ppt_w/2"/>
                                          </p:val>
                                        </p:tav>
                                        <p:tav tm="100000">
                                          <p:val>
                                            <p:strVal val="#ppt_x"/>
                                          </p:val>
                                        </p:tav>
                                      </p:tavLst>
                                    </p:anim>
                                    <p:anim calcmode="lin" valueType="num">
                                      <p:cBhvr>
                                        <p:cTn id="36" dur="1000" fill="hold"/>
                                        <p:tgtEl>
                                          <p:spTgt spid="269"/>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2" presetID="22" grpId="8" fill="hold">
                                  <p:stCondLst>
                                    <p:cond delay="0"/>
                                  </p:stCondLst>
                                  <p:iterate type="el" backwards="0">
                                    <p:tmAbs val="0"/>
                                  </p:iterate>
                                  <p:childTnLst>
                                    <p:set>
                                      <p:cBhvr>
                                        <p:cTn id="40" fill="hold"/>
                                        <p:tgtEl>
                                          <p:spTgt spid="268"/>
                                        </p:tgtEl>
                                        <p:attrNameLst>
                                          <p:attrName>style.visibility</p:attrName>
                                        </p:attrNameLst>
                                      </p:cBhvr>
                                      <p:to>
                                        <p:strVal val="visible"/>
                                      </p:to>
                                    </p:set>
                                    <p:animEffect filter="wipe(right)" transition="in">
                                      <p:cBhvr>
                                        <p:cTn id="41" dur="1000"/>
                                        <p:tgtEl>
                                          <p:spTgt spid="268"/>
                                        </p:tgtEl>
                                      </p:cBhvr>
                                    </p:animEffect>
                                  </p:childTnLst>
                                </p:cTn>
                              </p:par>
                            </p:childTnLst>
                          </p:cTn>
                        </p:par>
                        <p:par>
                          <p:cTn id="42" fill="hold">
                            <p:stCondLst>
                              <p:cond delay="1000"/>
                            </p:stCondLst>
                            <p:childTnLst>
                              <p:par>
                                <p:cTn id="43" presetClass="entr" nodeType="afterEffect" presetSubtype="4" presetID="22" grpId="9" fill="hold">
                                  <p:stCondLst>
                                    <p:cond delay="0"/>
                                  </p:stCondLst>
                                  <p:iterate type="el" backwards="0">
                                    <p:tmAbs val="0"/>
                                  </p:iterate>
                                  <p:childTnLst>
                                    <p:set>
                                      <p:cBhvr>
                                        <p:cTn id="44" fill="hold"/>
                                        <p:tgtEl>
                                          <p:spTgt spid="272"/>
                                        </p:tgtEl>
                                        <p:attrNameLst>
                                          <p:attrName>style.visibility</p:attrName>
                                        </p:attrNameLst>
                                      </p:cBhvr>
                                      <p:to>
                                        <p:strVal val="visible"/>
                                      </p:to>
                                    </p:set>
                                    <p:animEffect filter="wipe(down)" transition="in">
                                      <p:cBhvr>
                                        <p:cTn id="45" dur="1000"/>
                                        <p:tgtEl>
                                          <p:spTgt spid="272"/>
                                        </p:tgtEl>
                                      </p:cBhvr>
                                    </p:animEffect>
                                  </p:childTnLst>
                                </p:cTn>
                              </p:par>
                            </p:childTnLst>
                          </p:cTn>
                        </p:par>
                      </p:childTnLst>
                    </p:cTn>
                  </p:par>
                  <p:par>
                    <p:cTn id="46" fill="hold">
                      <p:stCondLst>
                        <p:cond delay="indefinite"/>
                      </p:stCondLst>
                      <p:childTnLst>
                        <p:par>
                          <p:cTn id="47" fill="hold">
                            <p:stCondLst>
                              <p:cond delay="0"/>
                            </p:stCondLst>
                            <p:childTnLst>
                              <p:par>
                                <p:cTn id="48" presetClass="entr" nodeType="clickEffect" presetSubtype="4" presetID="22" grpId="10" fill="hold">
                                  <p:stCondLst>
                                    <p:cond delay="0"/>
                                  </p:stCondLst>
                                  <p:iterate type="el" backwards="0">
                                    <p:tmAbs val="0"/>
                                  </p:iterate>
                                  <p:childTnLst>
                                    <p:set>
                                      <p:cBhvr>
                                        <p:cTn id="49" fill="hold"/>
                                        <p:tgtEl>
                                          <p:spTgt spid="279"/>
                                        </p:tgtEl>
                                        <p:attrNameLst>
                                          <p:attrName>style.visibility</p:attrName>
                                        </p:attrNameLst>
                                      </p:cBhvr>
                                      <p:to>
                                        <p:strVal val="visible"/>
                                      </p:to>
                                    </p:set>
                                    <p:animEffect filter="wipe(down)" transition="in">
                                      <p:cBhvr>
                                        <p:cTn id="50" dur="1000"/>
                                        <p:tgtEl>
                                          <p:spTgt spid="279"/>
                                        </p:tgtEl>
                                      </p:cBhvr>
                                    </p:animEffect>
                                  </p:childTnLst>
                                </p:cTn>
                              </p:par>
                            </p:childTnLst>
                          </p:cTn>
                        </p:par>
                        <p:par>
                          <p:cTn id="51" fill="hold">
                            <p:stCondLst>
                              <p:cond delay="1000"/>
                            </p:stCondLst>
                            <p:childTnLst>
                              <p:par>
                                <p:cTn id="52" presetClass="exit" nodeType="afterEffect" presetSubtype="0" presetID="1" grpId="11" fill="hold">
                                  <p:stCondLst>
                                    <p:cond delay="0"/>
                                  </p:stCondLst>
                                  <p:iterate type="el" backwards="0">
                                    <p:tmAbs val="0"/>
                                  </p:iterate>
                                  <p:childTnLst>
                                    <p:set>
                                      <p:cBhvr>
                                        <p:cTn id="53" fill="hold">
                                          <p:stCondLst>
                                            <p:cond delay="0"/>
                                          </p:stCondLst>
                                        </p:cTn>
                                        <p:tgtEl>
                                          <p:spTgt spid="260"/>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Class="entr" nodeType="clickEffect" presetSubtype="4" presetID="22" grpId="12" fill="hold">
                                  <p:stCondLst>
                                    <p:cond delay="0"/>
                                  </p:stCondLst>
                                  <p:iterate type="el" backwards="0">
                                    <p:tmAbs val="0"/>
                                  </p:iterate>
                                  <p:childTnLst>
                                    <p:set>
                                      <p:cBhvr>
                                        <p:cTn id="57" fill="hold"/>
                                        <p:tgtEl>
                                          <p:spTgt spid="282"/>
                                        </p:tgtEl>
                                        <p:attrNameLst>
                                          <p:attrName>style.visibility</p:attrName>
                                        </p:attrNameLst>
                                      </p:cBhvr>
                                      <p:to>
                                        <p:strVal val="visible"/>
                                      </p:to>
                                    </p:set>
                                    <p:animEffect filter="wipe(down)" transition="in">
                                      <p:cBhvr>
                                        <p:cTn id="58" dur="1000"/>
                                        <p:tgtEl>
                                          <p:spTgt spid="2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5" grpId="3"/>
      <p:bldP build="whole" bldLvl="1" animBg="1" rev="0" advAuto="0" spid="279" grpId="10"/>
      <p:bldP build="whole" bldLvl="1" animBg="1" rev="0" advAuto="0" spid="274" grpId="5"/>
      <p:bldP build="whole" bldLvl="1" animBg="1" rev="0" advAuto="0" spid="272" grpId="9"/>
      <p:bldP build="whole" bldLvl="1" animBg="1" rev="0" advAuto="0" spid="275" grpId="2"/>
      <p:bldP build="whole" bldLvl="1" animBg="1" rev="0" advAuto="0" spid="269" grpId="7"/>
      <p:bldP build="whole" bldLvl="1" animBg="1" rev="0" advAuto="0" spid="282" grpId="12"/>
      <p:bldP build="whole" bldLvl="1" animBg="1" rev="0" advAuto="0" spid="260" grpId="6"/>
      <p:bldP build="whole" bldLvl="1" animBg="1" rev="0" advAuto="0" spid="268" grpId="8"/>
      <p:bldP build="whole" bldLvl="1" animBg="1" rev="0" advAuto="0" spid="257" grpId="4"/>
      <p:bldP build="whole" bldLvl="1" animBg="1" rev="0" advAuto="0" spid="260" grpId="11"/>
      <p:bldP build="whole" bldLvl="1" animBg="1" rev="0" advAuto="0" spid="273"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The Kinked Demand Model"/>
          <p:cNvSpPr txBox="1"/>
          <p:nvPr>
            <p:ph type="title" idx="4294967295"/>
          </p:nvPr>
        </p:nvSpPr>
        <p:spPr>
          <a:xfrm>
            <a:off x="1467427" y="1255330"/>
            <a:ext cx="21005801" cy="2286001"/>
          </a:xfrm>
          <a:prstGeom prst="rect">
            <a:avLst/>
          </a:prstGeom>
          <a:effectLst>
            <a:outerShdw sx="100000" sy="100000" kx="0" ky="0" algn="b" rotWithShape="0" blurRad="63500" dist="25400" dir="5400000">
              <a:srgbClr val="000000">
                <a:alpha val="50000"/>
              </a:srgbClr>
            </a:outerShdw>
          </a:effectLst>
        </p:spPr>
        <p:txBody>
          <a:bodyPr/>
          <a:lstStyle>
            <a:lvl1pPr>
              <a:defRPr sz="6000"/>
            </a:lvl1pPr>
          </a:lstStyle>
          <a:p>
            <a:pPr/>
            <a:r>
              <a:t>The Kinked Demand Model</a:t>
            </a:r>
          </a:p>
        </p:txBody>
      </p:sp>
      <p:sp>
        <p:nvSpPr>
          <p:cNvPr id="286" name="This model explains this “price stickiness” in oligopoly"/>
          <p:cNvSpPr txBox="1"/>
          <p:nvPr/>
        </p:nvSpPr>
        <p:spPr>
          <a:xfrm>
            <a:off x="4843840" y="9911496"/>
            <a:ext cx="15715648" cy="9652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5900"/>
              </a:spcBef>
              <a:defRPr sz="5000">
                <a:latin typeface="Avenir Book"/>
                <a:ea typeface="Avenir Book"/>
                <a:cs typeface="Avenir Book"/>
                <a:sym typeface="Avenir Book"/>
              </a:defRPr>
            </a:pPr>
            <a:r>
              <a:t>This model explains this “price </a:t>
            </a:r>
            <a:r>
              <a:rPr>
                <a:solidFill>
                  <a:srgbClr val="0433FF"/>
                </a:solidFill>
              </a:rPr>
              <a:t>stickiness</a:t>
            </a:r>
            <a:r>
              <a:t>” in </a:t>
            </a:r>
            <a:r>
              <a:rPr>
                <a:solidFill>
                  <a:srgbClr val="0433FF"/>
                </a:solidFill>
              </a:rPr>
              <a:t>oligopoly</a:t>
            </a:r>
          </a:p>
        </p:txBody>
      </p:sp>
      <p:sp>
        <p:nvSpPr>
          <p:cNvPr id="287" name="Prices of commodities traded in near competitive markets (corn, soybeans, pork bellies, and silver) change little second by second but prices of products supplied by oligopolists (baby formula, cars, televisions, refrigerators) change every few months or"/>
          <p:cNvSpPr txBox="1"/>
          <p:nvPr/>
        </p:nvSpPr>
        <p:spPr>
          <a:xfrm>
            <a:off x="1370082" y="4752215"/>
            <a:ext cx="22177663" cy="35560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5900"/>
              </a:spcBef>
              <a:defRPr sz="5000">
                <a:latin typeface="Avenir Book"/>
                <a:ea typeface="Avenir Book"/>
                <a:cs typeface="Avenir Book"/>
                <a:sym typeface="Avenir Book"/>
              </a:defRPr>
            </a:pPr>
            <a:r>
              <a:rPr>
                <a:solidFill>
                  <a:srgbClr val="FF2600"/>
                </a:solidFill>
              </a:rPr>
              <a:t>Prices</a:t>
            </a:r>
            <a:r>
              <a:t> of commodities traded in near </a:t>
            </a:r>
            <a:r>
              <a:rPr>
                <a:solidFill>
                  <a:srgbClr val="FF2600"/>
                </a:solidFill>
              </a:rPr>
              <a:t>competitive markets</a:t>
            </a:r>
            <a:r>
              <a:t> (corn, soybeans, pork bellies, and silver) </a:t>
            </a:r>
            <a:r>
              <a:rPr>
                <a:solidFill>
                  <a:srgbClr val="FF2600"/>
                </a:solidFill>
              </a:rPr>
              <a:t>change little second by second</a:t>
            </a:r>
            <a:r>
              <a:t> but </a:t>
            </a:r>
            <a:r>
              <a:rPr>
                <a:solidFill>
                  <a:srgbClr val="0433FF"/>
                </a:solidFill>
              </a:rPr>
              <a:t>prices</a:t>
            </a:r>
            <a:r>
              <a:t> of products supplied by </a:t>
            </a:r>
            <a:r>
              <a:rPr>
                <a:solidFill>
                  <a:srgbClr val="0433FF"/>
                </a:solidFill>
              </a:rPr>
              <a:t>oligopolists</a:t>
            </a:r>
            <a:r>
              <a:t> (baby formula, cars, televisions, refrigerators) </a:t>
            </a:r>
            <a:r>
              <a:rPr>
                <a:solidFill>
                  <a:srgbClr val="0433FF"/>
                </a:solidFill>
              </a:rPr>
              <a:t>change every few months or more and usually by a large amount</a:t>
            </a:r>
          </a:p>
        </p:txBody>
      </p:sp>
    </p:spTree>
  </p:cSld>
  <p:clrMapOvr>
    <a:masterClrMapping/>
  </p:clrMapOvr>
  <mc:AlternateContent xmlns:mc="http://schemas.openxmlformats.org/markup-compatibility/2006">
    <mc:Choice xmlns:p14="http://schemas.microsoft.com/office/powerpoint/2010/main" Requires="p14">
      <p:transition spd="med" advClick="1" p14:dur="1000">
        <p14:rippl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2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lt" backwards="0">
                                    <p:tmAbs val="100"/>
                                  </p:iterate>
                                  <p:childTnLst>
                                    <p:set>
                                      <p:cBhvr>
                                        <p:cTn id="10" fill="hold"/>
                                        <p:tgtEl>
                                          <p:spTgt spid="2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8" presetID="22" grpId="3" fill="hold">
                                  <p:stCondLst>
                                    <p:cond delay="0"/>
                                  </p:stCondLst>
                                  <p:iterate type="el" backwards="0">
                                    <p:tmAbs val="0"/>
                                  </p:iterate>
                                  <p:childTnLst>
                                    <p:set>
                                      <p:cBhvr>
                                        <p:cTn id="14" fill="hold"/>
                                        <p:tgtEl>
                                          <p:spTgt spid="286"/>
                                        </p:tgtEl>
                                        <p:attrNameLst>
                                          <p:attrName>style.visibility</p:attrName>
                                        </p:attrNameLst>
                                      </p:cBhvr>
                                      <p:to>
                                        <p:strVal val="visible"/>
                                      </p:to>
                                    </p:set>
                                    <p:animEffect filter="wipe(left)" transition="in">
                                      <p:cBhvr>
                                        <p:cTn id="15" dur="1000"/>
                                        <p:tgtEl>
                                          <p:spTgt spid="2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87" grpId="1"/>
      <p:bldP build="whole" bldLvl="1" animBg="1" rev="0" advAuto="0" spid="286" grpId="3"/>
      <p:bldP build="whole" bldLvl="1" animBg="1" rev="0" advAuto="0" spid="285" grpId="2"/>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The Kinked Demand Model of Oligopoly"/>
          <p:cNvSpPr txBox="1"/>
          <p:nvPr>
            <p:ph type="title" idx="4294967295"/>
          </p:nvPr>
        </p:nvSpPr>
        <p:spPr>
          <a:xfrm>
            <a:off x="5179467" y="207065"/>
            <a:ext cx="13178168" cy="1104981"/>
          </a:xfrm>
          <a:prstGeom prst="rect">
            <a:avLst/>
          </a:prstGeom>
          <a:effectLst>
            <a:outerShdw sx="100000" sy="100000" kx="0" ky="0" algn="b" rotWithShape="0" blurRad="63500" dist="25400" dir="5400000">
              <a:srgbClr val="000000">
                <a:alpha val="50000"/>
              </a:srgbClr>
            </a:outerShdw>
          </a:effectLst>
        </p:spPr>
        <p:txBody>
          <a:bodyPr/>
          <a:lstStyle>
            <a:lvl1pPr defTabSz="767715">
              <a:defRPr sz="5580"/>
            </a:lvl1pPr>
          </a:lstStyle>
          <a:p>
            <a:pPr/>
            <a:r>
              <a:t>The Kinked Demand Model of Oligopoly</a:t>
            </a:r>
          </a:p>
        </p:txBody>
      </p:sp>
      <p:sp>
        <p:nvSpPr>
          <p:cNvPr id="290" name="My competitors will not increase their price and I will lose a lot of sales"/>
          <p:cNvSpPr txBox="1"/>
          <p:nvPr/>
        </p:nvSpPr>
        <p:spPr>
          <a:xfrm>
            <a:off x="9505396" y="2332290"/>
            <a:ext cx="5169725" cy="19685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defRPr sz="3600">
                <a:latin typeface="Avenir Book"/>
                <a:ea typeface="Avenir Book"/>
                <a:cs typeface="Avenir Book"/>
                <a:sym typeface="Avenir Book"/>
              </a:defRPr>
            </a:pPr>
            <a:r>
              <a:t>My competitors </a:t>
            </a:r>
            <a:r>
              <a:rPr>
                <a:solidFill>
                  <a:srgbClr val="0096FF"/>
                </a:solidFill>
              </a:rPr>
              <a:t>will not </a:t>
            </a:r>
            <a:r>
              <a:t>increase their price and I will </a:t>
            </a:r>
            <a:r>
              <a:rPr>
                <a:solidFill>
                  <a:srgbClr val="0096FF"/>
                </a:solidFill>
              </a:rPr>
              <a:t>lose</a:t>
            </a:r>
            <a:r>
              <a:t> a lot of sales</a:t>
            </a:r>
          </a:p>
        </p:txBody>
      </p:sp>
      <p:sp>
        <p:nvSpPr>
          <p:cNvPr id="291" name="Assume that each firm in the Oligopoly uses the following reasoning about its competition:"/>
          <p:cNvSpPr txBox="1"/>
          <p:nvPr/>
        </p:nvSpPr>
        <p:spPr>
          <a:xfrm>
            <a:off x="2006146" y="1377881"/>
            <a:ext cx="20831610"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4000">
                <a:latin typeface="Avenir Book"/>
                <a:ea typeface="Avenir Book"/>
                <a:cs typeface="Avenir Book"/>
                <a:sym typeface="Avenir Book"/>
              </a:defRPr>
            </a:lvl1pPr>
          </a:lstStyle>
          <a:p>
            <a:pPr/>
            <a:r>
              <a:t>Assume that each firm in the Oligopoly uses the following reasoning about its competition:</a:t>
            </a:r>
          </a:p>
        </p:txBody>
      </p:sp>
      <p:grpSp>
        <p:nvGrpSpPr>
          <p:cNvPr id="294" name="Group"/>
          <p:cNvGrpSpPr/>
          <p:nvPr/>
        </p:nvGrpSpPr>
        <p:grpSpPr>
          <a:xfrm>
            <a:off x="3268282" y="2954590"/>
            <a:ext cx="6080595" cy="723901"/>
            <a:chOff x="0" y="0"/>
            <a:chExt cx="6080593" cy="723900"/>
          </a:xfrm>
        </p:grpSpPr>
        <p:sp>
          <p:nvSpPr>
            <p:cNvPr id="292" name="If I increase my price"/>
            <p:cNvSpPr txBox="1"/>
            <p:nvPr/>
          </p:nvSpPr>
          <p:spPr>
            <a:xfrm>
              <a:off x="0" y="0"/>
              <a:ext cx="4293109" cy="723901"/>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3600">
                  <a:latin typeface="Avenir Book"/>
                  <a:ea typeface="Avenir Book"/>
                  <a:cs typeface="Avenir Book"/>
                  <a:sym typeface="Avenir Book"/>
                </a:defRPr>
              </a:pPr>
              <a:r>
                <a:t>If I </a:t>
              </a:r>
              <a:r>
                <a:rPr>
                  <a:solidFill>
                    <a:srgbClr val="0096FF"/>
                  </a:solidFill>
                </a:rPr>
                <a:t>increase</a:t>
              </a:r>
              <a:r>
                <a:t> my price</a:t>
              </a:r>
            </a:p>
          </p:txBody>
        </p:sp>
        <p:sp>
          <p:nvSpPr>
            <p:cNvPr id="293" name="Arrow"/>
            <p:cNvSpPr/>
            <p:nvPr/>
          </p:nvSpPr>
          <p:spPr>
            <a:xfrm>
              <a:off x="4520435" y="0"/>
              <a:ext cx="1560159" cy="723900"/>
            </a:xfrm>
            <a:prstGeom prst="rightArrow">
              <a:avLst>
                <a:gd name="adj1" fmla="val 55229"/>
                <a:gd name="adj2" fmla="val 110523"/>
              </a:avLst>
            </a:prstGeom>
            <a:solidFill>
              <a:srgbClr val="0096FF"/>
            </a:solidFill>
            <a:ln w="12700" cap="flat">
              <a:noFill/>
              <a:miter lim="400000"/>
            </a:ln>
            <a:effectLst>
              <a:outerShdw sx="100000" sy="100000" kx="0" ky="0" algn="b" rotWithShape="0" blurRad="63500" dist="25400" dir="5400000">
                <a:srgbClr val="000000">
                  <a:alpha val="50000"/>
                </a:srgbClr>
              </a:outerShdw>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grpSp>
      <p:sp>
        <p:nvSpPr>
          <p:cNvPr id="295" name="My competitors will also decrease their price and I will gain very little in extra sales"/>
          <p:cNvSpPr txBox="1"/>
          <p:nvPr/>
        </p:nvSpPr>
        <p:spPr>
          <a:xfrm>
            <a:off x="8685848" y="11384722"/>
            <a:ext cx="6165405" cy="19685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defRPr sz="3600">
                <a:latin typeface="Avenir Book"/>
                <a:ea typeface="Avenir Book"/>
                <a:cs typeface="Avenir Book"/>
                <a:sym typeface="Avenir Book"/>
              </a:defRPr>
            </a:pPr>
            <a:r>
              <a:t>My competitors </a:t>
            </a:r>
            <a:r>
              <a:rPr>
                <a:solidFill>
                  <a:srgbClr val="FF2600"/>
                </a:solidFill>
              </a:rPr>
              <a:t>will also</a:t>
            </a:r>
            <a:r>
              <a:t> decrease their price and I will </a:t>
            </a:r>
            <a:r>
              <a:rPr>
                <a:solidFill>
                  <a:srgbClr val="FF2600"/>
                </a:solidFill>
              </a:rPr>
              <a:t>gain very little</a:t>
            </a:r>
            <a:r>
              <a:t> in extra sales</a:t>
            </a:r>
          </a:p>
        </p:txBody>
      </p:sp>
      <p:grpSp>
        <p:nvGrpSpPr>
          <p:cNvPr id="298" name="Group"/>
          <p:cNvGrpSpPr/>
          <p:nvPr/>
        </p:nvGrpSpPr>
        <p:grpSpPr>
          <a:xfrm>
            <a:off x="4746268" y="12007022"/>
            <a:ext cx="3934041" cy="1631951"/>
            <a:chOff x="2231364" y="0"/>
            <a:chExt cx="3934039" cy="1631950"/>
          </a:xfrm>
        </p:grpSpPr>
        <p:sp>
          <p:nvSpPr>
            <p:cNvPr id="296" name="If I decrease my price"/>
            <p:cNvSpPr/>
            <p:nvPr/>
          </p:nvSpPr>
          <p:spPr>
            <a:xfrm>
              <a:off x="2231364" y="361950"/>
              <a:ext cx="1270001" cy="1270000"/>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3600">
                  <a:latin typeface="Avenir Book"/>
                  <a:ea typeface="Avenir Book"/>
                  <a:cs typeface="Avenir Book"/>
                  <a:sym typeface="Avenir Book"/>
                </a:defRPr>
              </a:pPr>
              <a:r>
                <a:t>If I </a:t>
              </a:r>
              <a:r>
                <a:rPr>
                  <a:solidFill>
                    <a:srgbClr val="FF2600"/>
                  </a:solidFill>
                </a:rPr>
                <a:t>decrease</a:t>
              </a:r>
              <a:r>
                <a:t> my price</a:t>
              </a:r>
            </a:p>
          </p:txBody>
        </p:sp>
        <p:sp>
          <p:nvSpPr>
            <p:cNvPr id="297" name="Arrow"/>
            <p:cNvSpPr/>
            <p:nvPr/>
          </p:nvSpPr>
          <p:spPr>
            <a:xfrm>
              <a:off x="4605245" y="0"/>
              <a:ext cx="1560160" cy="723900"/>
            </a:xfrm>
            <a:prstGeom prst="rightArrow">
              <a:avLst>
                <a:gd name="adj1" fmla="val 55229"/>
                <a:gd name="adj2" fmla="val 110523"/>
              </a:avLst>
            </a:prstGeom>
            <a:solidFill>
              <a:srgbClr val="FF2600"/>
            </a:solidFill>
            <a:ln w="12700" cap="flat">
              <a:noFill/>
              <a:miter lim="400000"/>
            </a:ln>
            <a:effectLst>
              <a:outerShdw sx="100000" sy="100000" kx="0" ky="0" algn="b" rotWithShape="0" blurRad="63500" dist="25400" dir="5400000">
                <a:srgbClr val="000000">
                  <a:alpha val="50000"/>
                </a:srgbClr>
              </a:outerShdw>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grpSp>
      <p:grpSp>
        <p:nvGrpSpPr>
          <p:cNvPr id="301" name="Group"/>
          <p:cNvGrpSpPr/>
          <p:nvPr/>
        </p:nvGrpSpPr>
        <p:grpSpPr>
          <a:xfrm>
            <a:off x="17057602" y="2670667"/>
            <a:ext cx="6874218" cy="5292126"/>
            <a:chOff x="0" y="0"/>
            <a:chExt cx="6874217" cy="5292125"/>
          </a:xfrm>
        </p:grpSpPr>
        <p:sp>
          <p:nvSpPr>
            <p:cNvPr id="299" name="Line"/>
            <p:cNvSpPr/>
            <p:nvPr/>
          </p:nvSpPr>
          <p:spPr>
            <a:xfrm flipH="1">
              <a:off x="13301" y="0"/>
              <a:ext cx="1" cy="5292126"/>
            </a:xfrm>
            <a:prstGeom prst="line">
              <a:avLst/>
            </a:prstGeom>
            <a:noFill/>
            <a:ln w="25400" cap="flat">
              <a:solidFill>
                <a:srgbClr val="000000"/>
              </a:solidFill>
              <a:prstDash val="solid"/>
              <a:round/>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p>
          </p:txBody>
        </p:sp>
        <p:sp>
          <p:nvSpPr>
            <p:cNvPr id="300" name="Line"/>
            <p:cNvSpPr/>
            <p:nvPr/>
          </p:nvSpPr>
          <p:spPr>
            <a:xfrm>
              <a:off x="0" y="5275475"/>
              <a:ext cx="6874218" cy="1"/>
            </a:xfrm>
            <a:prstGeom prst="line">
              <a:avLst/>
            </a:prstGeom>
            <a:noFill/>
            <a:ln w="25400" cap="flat">
              <a:solidFill>
                <a:srgbClr val="000000"/>
              </a:solidFill>
              <a:prstDash val="solid"/>
              <a:round/>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p>
          </p:txBody>
        </p:sp>
      </p:grpSp>
      <p:sp>
        <p:nvSpPr>
          <p:cNvPr id="302" name="Line"/>
          <p:cNvSpPr/>
          <p:nvPr/>
        </p:nvSpPr>
        <p:spPr>
          <a:xfrm>
            <a:off x="17285811" y="3890153"/>
            <a:ext cx="4087011" cy="2033884"/>
          </a:xfrm>
          <a:prstGeom prst="line">
            <a:avLst/>
          </a:prstGeom>
          <a:ln w="38100">
            <a:solidFill>
              <a:srgbClr val="0096FF"/>
            </a:solidFill>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303" name="D0"/>
          <p:cNvSpPr txBox="1"/>
          <p:nvPr/>
        </p:nvSpPr>
        <p:spPr>
          <a:xfrm>
            <a:off x="21415333" y="5582720"/>
            <a:ext cx="537846" cy="665735"/>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defRPr>
                <a:solidFill>
                  <a:srgbClr val="0096FF"/>
                </a:solidFill>
                <a:latin typeface="Avenir Book"/>
                <a:ea typeface="Avenir Book"/>
                <a:cs typeface="Avenir Book"/>
                <a:sym typeface="Avenir Book"/>
              </a:defRPr>
            </a:pPr>
            <a:r>
              <a:t>D</a:t>
            </a:r>
            <a:r>
              <a:rPr baseline="-17399"/>
              <a:t>0</a:t>
            </a:r>
          </a:p>
        </p:txBody>
      </p:sp>
      <p:grpSp>
        <p:nvGrpSpPr>
          <p:cNvPr id="308" name="Group"/>
          <p:cNvGrpSpPr/>
          <p:nvPr/>
        </p:nvGrpSpPr>
        <p:grpSpPr>
          <a:xfrm>
            <a:off x="16841230" y="5555491"/>
            <a:ext cx="5515122" cy="4002670"/>
            <a:chOff x="237108" y="332866"/>
            <a:chExt cx="5515121" cy="4002668"/>
          </a:xfrm>
        </p:grpSpPr>
        <p:sp>
          <p:nvSpPr>
            <p:cNvPr id="304" name="Line"/>
            <p:cNvSpPr/>
            <p:nvPr/>
          </p:nvSpPr>
          <p:spPr>
            <a:xfrm>
              <a:off x="502157" y="480802"/>
              <a:ext cx="3810001" cy="1"/>
            </a:xfrm>
            <a:prstGeom prst="line">
              <a:avLst/>
            </a:prstGeom>
            <a:noFill/>
            <a:ln w="25400" cap="flat">
              <a:solidFill>
                <a:srgbClr val="000000"/>
              </a:solidFill>
              <a:custDash>
                <a:ds d="600000" sp="600000"/>
              </a:custDash>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p>
          </p:txBody>
        </p:sp>
        <p:sp>
          <p:nvSpPr>
            <p:cNvPr id="305" name="Line"/>
            <p:cNvSpPr/>
            <p:nvPr/>
          </p:nvSpPr>
          <p:spPr>
            <a:xfrm flipH="1">
              <a:off x="4322032" y="468102"/>
              <a:ext cx="1" cy="2278749"/>
            </a:xfrm>
            <a:prstGeom prst="line">
              <a:avLst/>
            </a:prstGeom>
            <a:noFill/>
            <a:ln w="25400" cap="flat">
              <a:solidFill>
                <a:srgbClr val="000000"/>
              </a:solidFill>
              <a:custDash>
                <a:ds d="600000" sp="600000"/>
              </a:custDash>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p>
          </p:txBody>
        </p:sp>
        <p:sp>
          <p:nvSpPr>
            <p:cNvPr id="306" name="P0"/>
            <p:cNvSpPr/>
            <p:nvPr/>
          </p:nvSpPr>
          <p:spPr>
            <a:xfrm>
              <a:off x="237108" y="332866"/>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a:latin typeface="Avenir Book"/>
                  <a:ea typeface="Avenir Book"/>
                  <a:cs typeface="Avenir Book"/>
                  <a:sym typeface="Avenir Book"/>
                </a:defRPr>
              </a:pPr>
              <a:r>
                <a:t>P</a:t>
              </a:r>
              <a:r>
                <a:rPr baseline="-17399"/>
                <a:t>0</a:t>
              </a:r>
            </a:p>
          </p:txBody>
        </p:sp>
        <p:sp>
          <p:nvSpPr>
            <p:cNvPr id="307" name="Q0"/>
            <p:cNvSpPr/>
            <p:nvPr/>
          </p:nvSpPr>
          <p:spPr>
            <a:xfrm>
              <a:off x="4482230" y="3065535"/>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a:latin typeface="Avenir Book"/>
                  <a:ea typeface="Avenir Book"/>
                  <a:cs typeface="Avenir Book"/>
                  <a:sym typeface="Avenir Book"/>
                </a:defRPr>
              </a:pPr>
              <a:r>
                <a:t>Q</a:t>
              </a:r>
              <a:r>
                <a:rPr baseline="-17399"/>
                <a:t>0</a:t>
              </a:r>
            </a:p>
          </p:txBody>
        </p:sp>
      </p:grpSp>
      <p:grpSp>
        <p:nvGrpSpPr>
          <p:cNvPr id="313" name="Group"/>
          <p:cNvGrpSpPr/>
          <p:nvPr/>
        </p:nvGrpSpPr>
        <p:grpSpPr>
          <a:xfrm>
            <a:off x="16839585" y="4320587"/>
            <a:ext cx="2746939" cy="5216011"/>
            <a:chOff x="237108" y="332866"/>
            <a:chExt cx="2746938" cy="5216010"/>
          </a:xfrm>
        </p:grpSpPr>
        <p:sp>
          <p:nvSpPr>
            <p:cNvPr id="309" name="Line"/>
            <p:cNvSpPr/>
            <p:nvPr/>
          </p:nvSpPr>
          <p:spPr>
            <a:xfrm>
              <a:off x="487597" y="332866"/>
              <a:ext cx="1066801" cy="1"/>
            </a:xfrm>
            <a:prstGeom prst="line">
              <a:avLst/>
            </a:prstGeom>
            <a:noFill/>
            <a:ln w="25400" cap="flat">
              <a:solidFill>
                <a:srgbClr val="000000"/>
              </a:solidFill>
              <a:custDash>
                <a:ds d="600000" sp="600000"/>
              </a:custDash>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p>
          </p:txBody>
        </p:sp>
        <p:sp>
          <p:nvSpPr>
            <p:cNvPr id="310" name="Line"/>
            <p:cNvSpPr/>
            <p:nvPr/>
          </p:nvSpPr>
          <p:spPr>
            <a:xfrm flipH="1">
              <a:off x="1580476" y="367607"/>
              <a:ext cx="1" cy="3529316"/>
            </a:xfrm>
            <a:prstGeom prst="line">
              <a:avLst/>
            </a:prstGeom>
            <a:noFill/>
            <a:ln w="25400" cap="flat">
              <a:solidFill>
                <a:srgbClr val="000000"/>
              </a:solidFill>
              <a:custDash>
                <a:ds d="600000" sp="600000"/>
              </a:custDash>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p>
          </p:txBody>
        </p:sp>
        <p:sp>
          <p:nvSpPr>
            <p:cNvPr id="311" name="Q1"/>
            <p:cNvSpPr/>
            <p:nvPr/>
          </p:nvSpPr>
          <p:spPr>
            <a:xfrm>
              <a:off x="1714047" y="4278877"/>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a:latin typeface="Avenir Book"/>
                  <a:ea typeface="Avenir Book"/>
                  <a:cs typeface="Avenir Book"/>
                  <a:sym typeface="Avenir Book"/>
                </a:defRPr>
              </a:pPr>
              <a:r>
                <a:t>Q</a:t>
              </a:r>
              <a:r>
                <a:rPr baseline="-17399"/>
                <a:t>1</a:t>
              </a:r>
            </a:p>
          </p:txBody>
        </p:sp>
        <p:sp>
          <p:nvSpPr>
            <p:cNvPr id="312" name="P1"/>
            <p:cNvSpPr/>
            <p:nvPr/>
          </p:nvSpPr>
          <p:spPr>
            <a:xfrm>
              <a:off x="237108" y="332866"/>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a:latin typeface="Avenir Book"/>
                  <a:ea typeface="Avenir Book"/>
                  <a:cs typeface="Avenir Book"/>
                  <a:sym typeface="Avenir Book"/>
                </a:defRPr>
              </a:pPr>
              <a:r>
                <a:t>P</a:t>
              </a:r>
              <a:r>
                <a:rPr baseline="-17399"/>
                <a:t>1</a:t>
              </a:r>
            </a:p>
          </p:txBody>
        </p:sp>
      </p:grpSp>
      <p:grpSp>
        <p:nvGrpSpPr>
          <p:cNvPr id="316" name="Group"/>
          <p:cNvGrpSpPr/>
          <p:nvPr/>
        </p:nvGrpSpPr>
        <p:grpSpPr>
          <a:xfrm>
            <a:off x="18013432" y="6599394"/>
            <a:ext cx="2941976" cy="1259841"/>
            <a:chOff x="0" y="0"/>
            <a:chExt cx="2941975" cy="1259839"/>
          </a:xfrm>
        </p:grpSpPr>
        <p:sp>
          <p:nvSpPr>
            <p:cNvPr id="314" name="Line"/>
            <p:cNvSpPr/>
            <p:nvPr/>
          </p:nvSpPr>
          <p:spPr>
            <a:xfrm flipH="1" flipV="1">
              <a:off x="198775" y="1253489"/>
              <a:ext cx="2743201" cy="1"/>
            </a:xfrm>
            <a:prstGeom prst="line">
              <a:avLst/>
            </a:prstGeom>
            <a:noFill/>
            <a:ln w="76200" cap="flat">
              <a:solidFill>
                <a:srgbClr val="0070C0"/>
              </a:solidFill>
              <a:prstDash val="solid"/>
              <a:round/>
              <a:tailEnd type="triangle" w="med" len="med"/>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p>
          </p:txBody>
        </p:sp>
        <p:sp>
          <p:nvSpPr>
            <p:cNvPr id="315" name="Quantity demanded drops by 20%"/>
            <p:cNvSpPr txBox="1"/>
            <p:nvPr/>
          </p:nvSpPr>
          <p:spPr>
            <a:xfrm>
              <a:off x="0" y="-1"/>
              <a:ext cx="2835953" cy="1259841"/>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nSpc>
                  <a:spcPct val="70000"/>
                </a:lnSpc>
                <a:defRPr sz="2800">
                  <a:latin typeface="Avenir Book"/>
                  <a:ea typeface="Avenir Book"/>
                  <a:cs typeface="Avenir Book"/>
                  <a:sym typeface="Avenir Book"/>
                </a:defRPr>
              </a:pPr>
              <a:r>
                <a:t>Quantity demanded </a:t>
              </a:r>
              <a:r>
                <a:rPr>
                  <a:solidFill>
                    <a:srgbClr val="0070C0"/>
                  </a:solidFill>
                </a:rPr>
                <a:t>drops by 20%</a:t>
              </a:r>
            </a:p>
          </p:txBody>
        </p:sp>
      </p:grpSp>
      <p:grpSp>
        <p:nvGrpSpPr>
          <p:cNvPr id="319" name="Group"/>
          <p:cNvGrpSpPr/>
          <p:nvPr/>
        </p:nvGrpSpPr>
        <p:grpSpPr>
          <a:xfrm>
            <a:off x="14802302" y="4428360"/>
            <a:ext cx="2313852" cy="1143001"/>
            <a:chOff x="0" y="58420"/>
            <a:chExt cx="2313851" cy="1142999"/>
          </a:xfrm>
        </p:grpSpPr>
        <p:sp>
          <p:nvSpPr>
            <p:cNvPr id="317" name="Line"/>
            <p:cNvSpPr/>
            <p:nvPr/>
          </p:nvSpPr>
          <p:spPr>
            <a:xfrm flipV="1">
              <a:off x="2313851" y="58420"/>
              <a:ext cx="1" cy="1143000"/>
            </a:xfrm>
            <a:prstGeom prst="line">
              <a:avLst/>
            </a:prstGeom>
            <a:noFill/>
            <a:ln w="76200" cap="flat">
              <a:solidFill>
                <a:srgbClr val="0070C0"/>
              </a:solidFill>
              <a:prstDash val="solid"/>
              <a:round/>
              <a:tailEnd type="triangle" w="med" len="med"/>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p>
          </p:txBody>
        </p:sp>
        <p:sp>
          <p:nvSpPr>
            <p:cNvPr id="318" name="I increase price by 10%"/>
            <p:cNvSpPr/>
            <p:nvPr/>
          </p:nvSpPr>
          <p:spPr>
            <a:xfrm>
              <a:off x="0" y="629919"/>
              <a:ext cx="203873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nSpc>
                  <a:spcPct val="70000"/>
                </a:lnSpc>
                <a:defRPr sz="2800">
                  <a:latin typeface="Avenir Book"/>
                  <a:ea typeface="Avenir Book"/>
                  <a:cs typeface="Avenir Book"/>
                  <a:sym typeface="Avenir Book"/>
                </a:defRPr>
              </a:pPr>
              <a:r>
                <a:t>I </a:t>
              </a:r>
              <a:r>
                <a:rPr>
                  <a:solidFill>
                    <a:srgbClr val="0096FF"/>
                  </a:solidFill>
                </a:rPr>
                <a:t>increase</a:t>
              </a:r>
              <a:r>
                <a:t> price by </a:t>
              </a:r>
              <a:r>
                <a:rPr>
                  <a:solidFill>
                    <a:srgbClr val="0070C0"/>
                  </a:solidFill>
                </a:rPr>
                <a:t>10%</a:t>
              </a:r>
            </a:p>
          </p:txBody>
        </p:sp>
      </p:grpSp>
      <p:sp>
        <p:nvSpPr>
          <p:cNvPr id="320" name="Oval"/>
          <p:cNvSpPr/>
          <p:nvPr/>
        </p:nvSpPr>
        <p:spPr>
          <a:xfrm>
            <a:off x="18060694" y="4137484"/>
            <a:ext cx="218441" cy="238005"/>
          </a:xfrm>
          <a:prstGeom prst="ellipse">
            <a:avLst/>
          </a:prstGeom>
          <a:solidFill>
            <a:srgbClr val="0096FF"/>
          </a:solidFill>
          <a:ln w="12700">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sp>
        <p:nvSpPr>
          <p:cNvPr id="321" name="Oval"/>
          <p:cNvSpPr/>
          <p:nvPr/>
        </p:nvSpPr>
        <p:spPr>
          <a:xfrm>
            <a:off x="20803894" y="5531404"/>
            <a:ext cx="218441" cy="238005"/>
          </a:xfrm>
          <a:prstGeom prst="ellipse">
            <a:avLst/>
          </a:prstGeom>
          <a:solidFill>
            <a:srgbClr val="0096FF"/>
          </a:solidFill>
          <a:ln w="12700">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grpSp>
        <p:nvGrpSpPr>
          <p:cNvPr id="324" name="Group"/>
          <p:cNvGrpSpPr/>
          <p:nvPr/>
        </p:nvGrpSpPr>
        <p:grpSpPr>
          <a:xfrm>
            <a:off x="17057602" y="8477377"/>
            <a:ext cx="6874218" cy="4632651"/>
            <a:chOff x="0" y="0"/>
            <a:chExt cx="6874217" cy="4632650"/>
          </a:xfrm>
        </p:grpSpPr>
        <p:sp>
          <p:nvSpPr>
            <p:cNvPr id="322" name="Line"/>
            <p:cNvSpPr/>
            <p:nvPr/>
          </p:nvSpPr>
          <p:spPr>
            <a:xfrm flipH="1">
              <a:off x="13301" y="0"/>
              <a:ext cx="1" cy="4632651"/>
            </a:xfrm>
            <a:prstGeom prst="line">
              <a:avLst/>
            </a:prstGeom>
            <a:noFill/>
            <a:ln w="25400" cap="flat">
              <a:solidFill>
                <a:srgbClr val="000000"/>
              </a:solidFill>
              <a:prstDash val="solid"/>
              <a:round/>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p>
          </p:txBody>
        </p:sp>
        <p:sp>
          <p:nvSpPr>
            <p:cNvPr id="323" name="Line"/>
            <p:cNvSpPr/>
            <p:nvPr/>
          </p:nvSpPr>
          <p:spPr>
            <a:xfrm>
              <a:off x="0" y="4616001"/>
              <a:ext cx="6874218" cy="1"/>
            </a:xfrm>
            <a:prstGeom prst="line">
              <a:avLst/>
            </a:prstGeom>
            <a:noFill/>
            <a:ln w="25400" cap="flat">
              <a:solidFill>
                <a:srgbClr val="000000"/>
              </a:solidFill>
              <a:prstDash val="solid"/>
              <a:round/>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p>
          </p:txBody>
        </p:sp>
      </p:grpSp>
      <p:grpSp>
        <p:nvGrpSpPr>
          <p:cNvPr id="329" name="Group"/>
          <p:cNvGrpSpPr/>
          <p:nvPr/>
        </p:nvGrpSpPr>
        <p:grpSpPr>
          <a:xfrm>
            <a:off x="16798716" y="10559292"/>
            <a:ext cx="5459240" cy="4106986"/>
            <a:chOff x="237108" y="332866"/>
            <a:chExt cx="5459239" cy="4106985"/>
          </a:xfrm>
        </p:grpSpPr>
        <p:sp>
          <p:nvSpPr>
            <p:cNvPr id="325" name="Line"/>
            <p:cNvSpPr/>
            <p:nvPr/>
          </p:nvSpPr>
          <p:spPr>
            <a:xfrm>
              <a:off x="606474" y="480802"/>
              <a:ext cx="3810001" cy="1"/>
            </a:xfrm>
            <a:prstGeom prst="line">
              <a:avLst/>
            </a:prstGeom>
            <a:noFill/>
            <a:ln w="25400" cap="flat">
              <a:solidFill>
                <a:srgbClr val="000000"/>
              </a:solidFill>
              <a:custDash>
                <a:ds d="600000" sp="600000"/>
              </a:custDash>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p>
          </p:txBody>
        </p:sp>
        <p:sp>
          <p:nvSpPr>
            <p:cNvPr id="326" name="Line"/>
            <p:cNvSpPr/>
            <p:nvPr/>
          </p:nvSpPr>
          <p:spPr>
            <a:xfrm flipH="1">
              <a:off x="4426348" y="468102"/>
              <a:ext cx="1" cy="2400073"/>
            </a:xfrm>
            <a:prstGeom prst="line">
              <a:avLst/>
            </a:prstGeom>
            <a:noFill/>
            <a:ln w="25400" cap="flat">
              <a:solidFill>
                <a:srgbClr val="000000"/>
              </a:solidFill>
              <a:custDash>
                <a:ds d="600000" sp="600000"/>
              </a:custDash>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p>
          </p:txBody>
        </p:sp>
        <p:sp>
          <p:nvSpPr>
            <p:cNvPr id="327" name="P0"/>
            <p:cNvSpPr/>
            <p:nvPr/>
          </p:nvSpPr>
          <p:spPr>
            <a:xfrm>
              <a:off x="237108" y="332866"/>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a:latin typeface="Avenir Book"/>
                  <a:ea typeface="Avenir Book"/>
                  <a:cs typeface="Avenir Book"/>
                  <a:sym typeface="Avenir Book"/>
                </a:defRPr>
              </a:pPr>
              <a:r>
                <a:t>P</a:t>
              </a:r>
              <a:r>
                <a:rPr baseline="-17399"/>
                <a:t>0</a:t>
              </a:r>
            </a:p>
          </p:txBody>
        </p:sp>
        <p:sp>
          <p:nvSpPr>
            <p:cNvPr id="328" name="Q0"/>
            <p:cNvSpPr/>
            <p:nvPr/>
          </p:nvSpPr>
          <p:spPr>
            <a:xfrm>
              <a:off x="4426348" y="3169852"/>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a:latin typeface="Avenir Book"/>
                  <a:ea typeface="Avenir Book"/>
                  <a:cs typeface="Avenir Book"/>
                  <a:sym typeface="Avenir Book"/>
                </a:defRPr>
              </a:pPr>
              <a:r>
                <a:t>Q</a:t>
              </a:r>
              <a:r>
                <a:rPr baseline="-17399"/>
                <a:t>0</a:t>
              </a:r>
            </a:p>
          </p:txBody>
        </p:sp>
      </p:grpSp>
      <p:grpSp>
        <p:nvGrpSpPr>
          <p:cNvPr id="332" name="Group"/>
          <p:cNvGrpSpPr/>
          <p:nvPr/>
        </p:nvGrpSpPr>
        <p:grpSpPr>
          <a:xfrm>
            <a:off x="14906618" y="10590758"/>
            <a:ext cx="2209536" cy="1320327"/>
            <a:chOff x="0" y="0"/>
            <a:chExt cx="2209534" cy="1320325"/>
          </a:xfrm>
        </p:grpSpPr>
        <p:sp>
          <p:nvSpPr>
            <p:cNvPr id="330" name="Line"/>
            <p:cNvSpPr/>
            <p:nvPr/>
          </p:nvSpPr>
          <p:spPr>
            <a:xfrm flipH="1">
              <a:off x="2209534" y="185420"/>
              <a:ext cx="1" cy="1134906"/>
            </a:xfrm>
            <a:prstGeom prst="line">
              <a:avLst/>
            </a:prstGeom>
            <a:noFill/>
            <a:ln w="76200" cap="flat">
              <a:solidFill>
                <a:srgbClr val="FF2600"/>
              </a:solidFill>
              <a:prstDash val="solid"/>
              <a:round/>
              <a:tailEnd type="triangle" w="med" len="med"/>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p>
          </p:txBody>
        </p:sp>
        <p:sp>
          <p:nvSpPr>
            <p:cNvPr id="331" name="I decrease price by 10%"/>
            <p:cNvSpPr txBox="1"/>
            <p:nvPr/>
          </p:nvSpPr>
          <p:spPr>
            <a:xfrm>
              <a:off x="0" y="-1"/>
              <a:ext cx="2038737" cy="1259841"/>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nSpc>
                  <a:spcPct val="70000"/>
                </a:lnSpc>
                <a:defRPr sz="2800">
                  <a:latin typeface="Avenir Book"/>
                  <a:ea typeface="Avenir Book"/>
                  <a:cs typeface="Avenir Book"/>
                  <a:sym typeface="Avenir Book"/>
                </a:defRPr>
              </a:pPr>
              <a:r>
                <a:t>I </a:t>
              </a:r>
              <a:r>
                <a:rPr>
                  <a:solidFill>
                    <a:srgbClr val="FF2600"/>
                  </a:solidFill>
                </a:rPr>
                <a:t>decrease</a:t>
              </a:r>
              <a:r>
                <a:t> price by </a:t>
              </a:r>
              <a:r>
                <a:rPr>
                  <a:solidFill>
                    <a:srgbClr val="FF2600"/>
                  </a:solidFill>
                </a:rPr>
                <a:t>10%</a:t>
              </a:r>
            </a:p>
          </p:txBody>
        </p:sp>
      </p:grpSp>
      <p:grpSp>
        <p:nvGrpSpPr>
          <p:cNvPr id="335" name="Group"/>
          <p:cNvGrpSpPr/>
          <p:nvPr/>
        </p:nvGrpSpPr>
        <p:grpSpPr>
          <a:xfrm>
            <a:off x="17942359" y="12741658"/>
            <a:ext cx="3769032" cy="284541"/>
            <a:chOff x="0" y="461010"/>
            <a:chExt cx="3769031" cy="284540"/>
          </a:xfrm>
        </p:grpSpPr>
        <p:sp>
          <p:nvSpPr>
            <p:cNvPr id="333" name="Line"/>
            <p:cNvSpPr/>
            <p:nvPr/>
          </p:nvSpPr>
          <p:spPr>
            <a:xfrm>
              <a:off x="3109079" y="745550"/>
              <a:ext cx="659953" cy="1"/>
            </a:xfrm>
            <a:prstGeom prst="line">
              <a:avLst/>
            </a:prstGeom>
            <a:noFill/>
            <a:ln w="76200" cap="flat">
              <a:solidFill>
                <a:srgbClr val="FF2600"/>
              </a:solidFill>
              <a:prstDash val="solid"/>
              <a:round/>
              <a:tailEnd type="triangle" w="med" len="med"/>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p>
          </p:txBody>
        </p:sp>
        <p:sp>
          <p:nvSpPr>
            <p:cNvPr id="334" name="Quantity demanded increase by 5%"/>
            <p:cNvSpPr/>
            <p:nvPr/>
          </p:nvSpPr>
          <p:spPr>
            <a:xfrm>
              <a:off x="0" y="461010"/>
              <a:ext cx="3404412"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nSpc>
                  <a:spcPct val="70000"/>
                </a:lnSpc>
                <a:defRPr sz="2800">
                  <a:latin typeface="Avenir Book"/>
                  <a:ea typeface="Avenir Book"/>
                  <a:cs typeface="Avenir Book"/>
                  <a:sym typeface="Avenir Book"/>
                </a:defRPr>
              </a:pPr>
              <a:r>
                <a:t>Quantity demanded </a:t>
              </a:r>
              <a:r>
                <a:rPr>
                  <a:solidFill>
                    <a:srgbClr val="FF2600"/>
                  </a:solidFill>
                </a:rPr>
                <a:t>increase by 5%</a:t>
              </a:r>
            </a:p>
          </p:txBody>
        </p:sp>
      </p:grpSp>
      <p:grpSp>
        <p:nvGrpSpPr>
          <p:cNvPr id="340" name="Group"/>
          <p:cNvGrpSpPr/>
          <p:nvPr/>
        </p:nvGrpSpPr>
        <p:grpSpPr>
          <a:xfrm>
            <a:off x="16811755" y="11794553"/>
            <a:ext cx="6213821" cy="2894967"/>
            <a:chOff x="237108" y="332866"/>
            <a:chExt cx="6213819" cy="2894966"/>
          </a:xfrm>
        </p:grpSpPr>
        <p:sp>
          <p:nvSpPr>
            <p:cNvPr id="336" name="Line"/>
            <p:cNvSpPr/>
            <p:nvPr/>
          </p:nvSpPr>
          <p:spPr>
            <a:xfrm>
              <a:off x="538110" y="450223"/>
              <a:ext cx="4541120" cy="1"/>
            </a:xfrm>
            <a:prstGeom prst="line">
              <a:avLst/>
            </a:prstGeom>
            <a:noFill/>
            <a:ln w="25400" cap="flat">
              <a:solidFill>
                <a:srgbClr val="000000"/>
              </a:solidFill>
              <a:custDash>
                <a:ds d="600000" sp="600000"/>
              </a:custDash>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p>
          </p:txBody>
        </p:sp>
        <p:sp>
          <p:nvSpPr>
            <p:cNvPr id="337" name="Line"/>
            <p:cNvSpPr/>
            <p:nvPr/>
          </p:nvSpPr>
          <p:spPr>
            <a:xfrm>
              <a:off x="5086476" y="418666"/>
              <a:ext cx="1" cy="1078975"/>
            </a:xfrm>
            <a:prstGeom prst="line">
              <a:avLst/>
            </a:prstGeom>
            <a:noFill/>
            <a:ln w="25400" cap="flat">
              <a:solidFill>
                <a:srgbClr val="000000"/>
              </a:solidFill>
              <a:custDash>
                <a:ds d="600000" sp="600000"/>
              </a:custDash>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p>
          </p:txBody>
        </p:sp>
        <p:sp>
          <p:nvSpPr>
            <p:cNvPr id="338" name="Q1"/>
            <p:cNvSpPr/>
            <p:nvPr/>
          </p:nvSpPr>
          <p:spPr>
            <a:xfrm>
              <a:off x="5180928" y="1957833"/>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a:latin typeface="Avenir Book"/>
                  <a:ea typeface="Avenir Book"/>
                  <a:cs typeface="Avenir Book"/>
                  <a:sym typeface="Avenir Book"/>
                </a:defRPr>
              </a:pPr>
              <a:r>
                <a:t>Q</a:t>
              </a:r>
              <a:r>
                <a:rPr baseline="-17399"/>
                <a:t>1</a:t>
              </a:r>
            </a:p>
          </p:txBody>
        </p:sp>
        <p:sp>
          <p:nvSpPr>
            <p:cNvPr id="339" name="P2"/>
            <p:cNvSpPr/>
            <p:nvPr/>
          </p:nvSpPr>
          <p:spPr>
            <a:xfrm>
              <a:off x="237108" y="332866"/>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a:latin typeface="Avenir Book"/>
                  <a:ea typeface="Avenir Book"/>
                  <a:cs typeface="Avenir Book"/>
                  <a:sym typeface="Avenir Book"/>
                </a:defRPr>
              </a:pPr>
              <a:r>
                <a:t>P</a:t>
              </a:r>
              <a:r>
                <a:rPr baseline="-17399"/>
                <a:t>2</a:t>
              </a:r>
            </a:p>
          </p:txBody>
        </p:sp>
      </p:grpSp>
      <p:sp>
        <p:nvSpPr>
          <p:cNvPr id="341" name="Line"/>
          <p:cNvSpPr/>
          <p:nvPr/>
        </p:nvSpPr>
        <p:spPr>
          <a:xfrm>
            <a:off x="20559667" y="9929102"/>
            <a:ext cx="1753512" cy="3017941"/>
          </a:xfrm>
          <a:prstGeom prst="line">
            <a:avLst/>
          </a:prstGeom>
          <a:ln w="38100">
            <a:solidFill>
              <a:srgbClr val="FF2600"/>
            </a:solidFill>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342" name="D1"/>
          <p:cNvSpPr txBox="1"/>
          <p:nvPr/>
        </p:nvSpPr>
        <p:spPr>
          <a:xfrm>
            <a:off x="22337748" y="12408791"/>
            <a:ext cx="537846" cy="665735"/>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defRPr>
                <a:solidFill>
                  <a:srgbClr val="FF2600"/>
                </a:solidFill>
                <a:latin typeface="Avenir Book"/>
                <a:ea typeface="Avenir Book"/>
                <a:cs typeface="Avenir Book"/>
                <a:sym typeface="Avenir Book"/>
              </a:defRPr>
            </a:pPr>
            <a:r>
              <a:t>D</a:t>
            </a:r>
            <a:r>
              <a:rPr baseline="-17399"/>
              <a:t>1</a:t>
            </a:r>
          </a:p>
        </p:txBody>
      </p:sp>
      <p:grpSp>
        <p:nvGrpSpPr>
          <p:cNvPr id="345" name="Group"/>
          <p:cNvGrpSpPr/>
          <p:nvPr/>
        </p:nvGrpSpPr>
        <p:grpSpPr>
          <a:xfrm>
            <a:off x="4142825" y="6520451"/>
            <a:ext cx="2941976" cy="1259841"/>
            <a:chOff x="0" y="0"/>
            <a:chExt cx="2941975" cy="1259839"/>
          </a:xfrm>
        </p:grpSpPr>
        <p:sp>
          <p:nvSpPr>
            <p:cNvPr id="343" name="Line"/>
            <p:cNvSpPr/>
            <p:nvPr/>
          </p:nvSpPr>
          <p:spPr>
            <a:xfrm flipH="1" flipV="1">
              <a:off x="198775" y="1253489"/>
              <a:ext cx="2743201" cy="1"/>
            </a:xfrm>
            <a:prstGeom prst="line">
              <a:avLst/>
            </a:prstGeom>
            <a:noFill/>
            <a:ln w="76200" cap="flat">
              <a:solidFill>
                <a:srgbClr val="0070C0"/>
              </a:solidFill>
              <a:prstDash val="solid"/>
              <a:round/>
              <a:tailEnd type="triangle" w="med" len="med"/>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p>
          </p:txBody>
        </p:sp>
        <p:sp>
          <p:nvSpPr>
            <p:cNvPr id="344" name="Quantity demanded drops by 20%"/>
            <p:cNvSpPr txBox="1"/>
            <p:nvPr/>
          </p:nvSpPr>
          <p:spPr>
            <a:xfrm>
              <a:off x="0" y="-1"/>
              <a:ext cx="2835953" cy="1259841"/>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nSpc>
                  <a:spcPct val="70000"/>
                </a:lnSpc>
                <a:defRPr sz="2800">
                  <a:latin typeface="Avenir Book"/>
                  <a:ea typeface="Avenir Book"/>
                  <a:cs typeface="Avenir Book"/>
                  <a:sym typeface="Avenir Book"/>
                </a:defRPr>
              </a:pPr>
              <a:r>
                <a:t>Quantity demanded </a:t>
              </a:r>
              <a:r>
                <a:rPr>
                  <a:solidFill>
                    <a:srgbClr val="0070C0"/>
                  </a:solidFill>
                </a:rPr>
                <a:t>drops by 20%</a:t>
              </a:r>
            </a:p>
          </p:txBody>
        </p:sp>
      </p:grpSp>
      <p:grpSp>
        <p:nvGrpSpPr>
          <p:cNvPr id="348" name="Group"/>
          <p:cNvGrpSpPr/>
          <p:nvPr/>
        </p:nvGrpSpPr>
        <p:grpSpPr>
          <a:xfrm>
            <a:off x="996893" y="6578871"/>
            <a:ext cx="2313852" cy="1143001"/>
            <a:chOff x="0" y="58420"/>
            <a:chExt cx="2313851" cy="1142999"/>
          </a:xfrm>
        </p:grpSpPr>
        <p:sp>
          <p:nvSpPr>
            <p:cNvPr id="346" name="Line"/>
            <p:cNvSpPr/>
            <p:nvPr/>
          </p:nvSpPr>
          <p:spPr>
            <a:xfrm flipV="1">
              <a:off x="2313851" y="58420"/>
              <a:ext cx="1" cy="1143000"/>
            </a:xfrm>
            <a:prstGeom prst="line">
              <a:avLst/>
            </a:prstGeom>
            <a:noFill/>
            <a:ln w="76200" cap="flat">
              <a:solidFill>
                <a:srgbClr val="0070C0"/>
              </a:solidFill>
              <a:prstDash val="solid"/>
              <a:round/>
              <a:tailEnd type="triangle" w="med" len="med"/>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p>
          </p:txBody>
        </p:sp>
        <p:sp>
          <p:nvSpPr>
            <p:cNvPr id="347" name="I increase price by 10%"/>
            <p:cNvSpPr/>
            <p:nvPr/>
          </p:nvSpPr>
          <p:spPr>
            <a:xfrm>
              <a:off x="0" y="629919"/>
              <a:ext cx="203873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nSpc>
                  <a:spcPct val="70000"/>
                </a:lnSpc>
                <a:defRPr sz="2800">
                  <a:latin typeface="Avenir Book"/>
                  <a:ea typeface="Avenir Book"/>
                  <a:cs typeface="Avenir Book"/>
                  <a:sym typeface="Avenir Book"/>
                </a:defRPr>
              </a:pPr>
              <a:r>
                <a:t>I </a:t>
              </a:r>
              <a:r>
                <a:rPr>
                  <a:solidFill>
                    <a:srgbClr val="0096FF"/>
                  </a:solidFill>
                </a:rPr>
                <a:t>increase</a:t>
              </a:r>
              <a:r>
                <a:t> price by </a:t>
              </a:r>
              <a:r>
                <a:rPr>
                  <a:solidFill>
                    <a:srgbClr val="0070C0"/>
                  </a:solidFill>
                </a:rPr>
                <a:t>10%</a:t>
              </a:r>
            </a:p>
          </p:txBody>
        </p:sp>
      </p:grpSp>
      <p:grpSp>
        <p:nvGrpSpPr>
          <p:cNvPr id="354" name="Group"/>
          <p:cNvGrpSpPr/>
          <p:nvPr/>
        </p:nvGrpSpPr>
        <p:grpSpPr>
          <a:xfrm>
            <a:off x="3459271" y="5438266"/>
            <a:ext cx="3796774" cy="2442535"/>
            <a:chOff x="0" y="0"/>
            <a:chExt cx="3796773" cy="2442534"/>
          </a:xfrm>
        </p:grpSpPr>
        <p:grpSp>
          <p:nvGrpSpPr>
            <p:cNvPr id="351" name="Group"/>
            <p:cNvGrpSpPr/>
            <p:nvPr/>
          </p:nvGrpSpPr>
          <p:grpSpPr>
            <a:xfrm>
              <a:off x="-1" y="-1"/>
              <a:ext cx="3710794" cy="2366326"/>
              <a:chOff x="0" y="0"/>
              <a:chExt cx="3710792" cy="2366324"/>
            </a:xfrm>
          </p:grpSpPr>
          <p:sp>
            <p:nvSpPr>
              <p:cNvPr id="349" name="Line"/>
              <p:cNvSpPr/>
              <p:nvPr/>
            </p:nvSpPr>
            <p:spPr>
              <a:xfrm>
                <a:off x="0" y="611886"/>
                <a:ext cx="3710793" cy="1754439"/>
              </a:xfrm>
              <a:prstGeom prst="line">
                <a:avLst/>
              </a:prstGeom>
              <a:noFill/>
              <a:ln w="38100" cap="flat">
                <a:solidFill>
                  <a:srgbClr val="0096FF"/>
                </a:solidFill>
                <a:prstDash val="solid"/>
                <a:round/>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p>
            </p:txBody>
          </p:sp>
          <p:sp>
            <p:nvSpPr>
              <p:cNvPr id="350" name="D0"/>
              <p:cNvSpPr txBox="1"/>
              <p:nvPr/>
            </p:nvSpPr>
            <p:spPr>
              <a:xfrm>
                <a:off x="109158" y="-1"/>
                <a:ext cx="537846" cy="665736"/>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a:solidFill>
                      <a:srgbClr val="0096FF"/>
                    </a:solidFill>
                    <a:latin typeface="Avenir Book"/>
                    <a:ea typeface="Avenir Book"/>
                    <a:cs typeface="Avenir Book"/>
                    <a:sym typeface="Avenir Book"/>
                  </a:defRPr>
                </a:pPr>
                <a:r>
                  <a:t>D</a:t>
                </a:r>
                <a:r>
                  <a:rPr baseline="-17399"/>
                  <a:t>0</a:t>
                </a:r>
              </a:p>
            </p:txBody>
          </p:sp>
        </p:grpSp>
        <p:sp>
          <p:nvSpPr>
            <p:cNvPr id="352" name="Oval"/>
            <p:cNvSpPr/>
            <p:nvPr/>
          </p:nvSpPr>
          <p:spPr>
            <a:xfrm>
              <a:off x="848171" y="939908"/>
              <a:ext cx="218441" cy="238005"/>
            </a:xfrm>
            <a:prstGeom prst="ellipse">
              <a:avLst/>
            </a:prstGeom>
            <a:solidFill>
              <a:srgbClr val="0096FF"/>
            </a:solidFill>
            <a:ln w="12700" cap="flat">
              <a:noFill/>
              <a:miter lim="400000"/>
            </a:ln>
            <a:effectLst>
              <a:outerShdw sx="100000" sy="100000" kx="0" ky="0" algn="b" rotWithShape="0" blurRad="63500" dist="25400" dir="5400000">
                <a:srgbClr val="000000">
                  <a:alpha val="50000"/>
                </a:srgbClr>
              </a:outerShdw>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sp>
          <p:nvSpPr>
            <p:cNvPr id="353" name="Oval"/>
            <p:cNvSpPr/>
            <p:nvPr/>
          </p:nvSpPr>
          <p:spPr>
            <a:xfrm>
              <a:off x="3578333" y="2204530"/>
              <a:ext cx="218441" cy="238005"/>
            </a:xfrm>
            <a:prstGeom prst="ellipse">
              <a:avLst/>
            </a:prstGeom>
            <a:solidFill>
              <a:srgbClr val="0096FF"/>
            </a:solidFill>
            <a:ln w="12700" cap="flat">
              <a:noFill/>
              <a:miter lim="400000"/>
            </a:ln>
            <a:effectLst>
              <a:outerShdw sx="100000" sy="100000" kx="0" ky="0" algn="b" rotWithShape="0" blurRad="63500" dist="25400" dir="5400000">
                <a:srgbClr val="000000">
                  <a:alpha val="50000"/>
                </a:srgbClr>
              </a:outerShdw>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grpSp>
      <p:grpSp>
        <p:nvGrpSpPr>
          <p:cNvPr id="357" name="Group"/>
          <p:cNvGrpSpPr/>
          <p:nvPr/>
        </p:nvGrpSpPr>
        <p:grpSpPr>
          <a:xfrm>
            <a:off x="1068237" y="7881958"/>
            <a:ext cx="2248654" cy="1134906"/>
            <a:chOff x="0" y="211499"/>
            <a:chExt cx="2248653" cy="1134905"/>
          </a:xfrm>
        </p:grpSpPr>
        <p:sp>
          <p:nvSpPr>
            <p:cNvPr id="355" name="Line"/>
            <p:cNvSpPr/>
            <p:nvPr/>
          </p:nvSpPr>
          <p:spPr>
            <a:xfrm flipH="1">
              <a:off x="2248653" y="211499"/>
              <a:ext cx="1" cy="1134906"/>
            </a:xfrm>
            <a:prstGeom prst="line">
              <a:avLst/>
            </a:prstGeom>
            <a:noFill/>
            <a:ln w="76200" cap="flat">
              <a:solidFill>
                <a:srgbClr val="FF2600"/>
              </a:solidFill>
              <a:prstDash val="solid"/>
              <a:round/>
              <a:tailEnd type="triangle" w="med" len="med"/>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p>
          </p:txBody>
        </p:sp>
        <p:sp>
          <p:nvSpPr>
            <p:cNvPr id="356" name="I decrease price by 10%"/>
            <p:cNvSpPr/>
            <p:nvPr/>
          </p:nvSpPr>
          <p:spPr>
            <a:xfrm>
              <a:off x="0" y="629919"/>
              <a:ext cx="203873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nSpc>
                  <a:spcPct val="70000"/>
                </a:lnSpc>
                <a:defRPr sz="2800">
                  <a:latin typeface="Avenir Book"/>
                  <a:ea typeface="Avenir Book"/>
                  <a:cs typeface="Avenir Book"/>
                  <a:sym typeface="Avenir Book"/>
                </a:defRPr>
              </a:pPr>
              <a:r>
                <a:t>I </a:t>
              </a:r>
              <a:r>
                <a:rPr>
                  <a:solidFill>
                    <a:srgbClr val="FF2600"/>
                  </a:solidFill>
                </a:rPr>
                <a:t>decrease</a:t>
              </a:r>
              <a:r>
                <a:t> price by </a:t>
              </a:r>
              <a:r>
                <a:rPr>
                  <a:solidFill>
                    <a:srgbClr val="FF2600"/>
                  </a:solidFill>
                </a:rPr>
                <a:t>10%</a:t>
              </a:r>
            </a:p>
          </p:txBody>
        </p:sp>
      </p:grpSp>
      <p:grpSp>
        <p:nvGrpSpPr>
          <p:cNvPr id="360" name="Group"/>
          <p:cNvGrpSpPr/>
          <p:nvPr/>
        </p:nvGrpSpPr>
        <p:grpSpPr>
          <a:xfrm>
            <a:off x="4103977" y="9686736"/>
            <a:ext cx="3769032" cy="284542"/>
            <a:chOff x="0" y="461010"/>
            <a:chExt cx="3769031" cy="284540"/>
          </a:xfrm>
        </p:grpSpPr>
        <p:sp>
          <p:nvSpPr>
            <p:cNvPr id="358" name="Line"/>
            <p:cNvSpPr/>
            <p:nvPr/>
          </p:nvSpPr>
          <p:spPr>
            <a:xfrm>
              <a:off x="3109079" y="745550"/>
              <a:ext cx="659953" cy="1"/>
            </a:xfrm>
            <a:prstGeom prst="line">
              <a:avLst/>
            </a:prstGeom>
            <a:noFill/>
            <a:ln w="76200" cap="flat">
              <a:solidFill>
                <a:srgbClr val="FF2600"/>
              </a:solidFill>
              <a:prstDash val="solid"/>
              <a:round/>
              <a:tailEnd type="triangle" w="med" len="med"/>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p>
          </p:txBody>
        </p:sp>
        <p:sp>
          <p:nvSpPr>
            <p:cNvPr id="359" name="Quantity demanded increase by 5%"/>
            <p:cNvSpPr/>
            <p:nvPr/>
          </p:nvSpPr>
          <p:spPr>
            <a:xfrm>
              <a:off x="0" y="461010"/>
              <a:ext cx="3404412"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nSpc>
                  <a:spcPct val="70000"/>
                </a:lnSpc>
                <a:defRPr sz="2800">
                  <a:latin typeface="Avenir Book"/>
                  <a:ea typeface="Avenir Book"/>
                  <a:cs typeface="Avenir Book"/>
                  <a:sym typeface="Avenir Book"/>
                </a:defRPr>
              </a:pPr>
              <a:r>
                <a:t>Quantity demanded </a:t>
              </a:r>
              <a:r>
                <a:rPr>
                  <a:solidFill>
                    <a:srgbClr val="FF2600"/>
                  </a:solidFill>
                </a:rPr>
                <a:t>increase by 5%</a:t>
              </a:r>
            </a:p>
          </p:txBody>
        </p:sp>
      </p:grpSp>
      <p:grpSp>
        <p:nvGrpSpPr>
          <p:cNvPr id="380" name="Group"/>
          <p:cNvGrpSpPr/>
          <p:nvPr/>
        </p:nvGrpSpPr>
        <p:grpSpPr>
          <a:xfrm>
            <a:off x="2986413" y="4782059"/>
            <a:ext cx="7179117" cy="6987162"/>
            <a:chOff x="272414" y="0"/>
            <a:chExt cx="7179116" cy="6987161"/>
          </a:xfrm>
        </p:grpSpPr>
        <p:grpSp>
          <p:nvGrpSpPr>
            <p:cNvPr id="365" name="Group"/>
            <p:cNvGrpSpPr/>
            <p:nvPr/>
          </p:nvGrpSpPr>
          <p:grpSpPr>
            <a:xfrm>
              <a:off x="360941" y="2884825"/>
              <a:ext cx="5515122" cy="4002669"/>
              <a:chOff x="237108" y="332866"/>
              <a:chExt cx="5515121" cy="4002668"/>
            </a:xfrm>
          </p:grpSpPr>
          <p:sp>
            <p:nvSpPr>
              <p:cNvPr id="361" name="Line"/>
              <p:cNvSpPr/>
              <p:nvPr/>
            </p:nvSpPr>
            <p:spPr>
              <a:xfrm>
                <a:off x="502157" y="480802"/>
                <a:ext cx="3810001" cy="1"/>
              </a:xfrm>
              <a:prstGeom prst="line">
                <a:avLst/>
              </a:prstGeom>
              <a:noFill/>
              <a:ln w="25400" cap="flat">
                <a:solidFill>
                  <a:srgbClr val="000000"/>
                </a:solidFill>
                <a:custDash>
                  <a:ds d="600000" sp="600000"/>
                </a:custDash>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p>
            </p:txBody>
          </p:sp>
          <p:sp>
            <p:nvSpPr>
              <p:cNvPr id="362" name="Line"/>
              <p:cNvSpPr/>
              <p:nvPr/>
            </p:nvSpPr>
            <p:spPr>
              <a:xfrm flipH="1">
                <a:off x="4322032" y="468102"/>
                <a:ext cx="1" cy="2278749"/>
              </a:xfrm>
              <a:prstGeom prst="line">
                <a:avLst/>
              </a:prstGeom>
              <a:noFill/>
              <a:ln w="25400" cap="flat">
                <a:solidFill>
                  <a:srgbClr val="000000"/>
                </a:solidFill>
                <a:custDash>
                  <a:ds d="600000" sp="600000"/>
                </a:custDash>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p>
            </p:txBody>
          </p:sp>
          <p:sp>
            <p:nvSpPr>
              <p:cNvPr id="363" name="P0"/>
              <p:cNvSpPr/>
              <p:nvPr/>
            </p:nvSpPr>
            <p:spPr>
              <a:xfrm>
                <a:off x="237108" y="332866"/>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a:latin typeface="Avenir Book"/>
                    <a:ea typeface="Avenir Book"/>
                    <a:cs typeface="Avenir Book"/>
                    <a:sym typeface="Avenir Book"/>
                  </a:defRPr>
                </a:pPr>
                <a:r>
                  <a:t>P</a:t>
                </a:r>
                <a:r>
                  <a:rPr baseline="-17399"/>
                  <a:t>0</a:t>
                </a:r>
              </a:p>
            </p:txBody>
          </p:sp>
          <p:sp>
            <p:nvSpPr>
              <p:cNvPr id="364" name="Q0"/>
              <p:cNvSpPr/>
              <p:nvPr/>
            </p:nvSpPr>
            <p:spPr>
              <a:xfrm>
                <a:off x="4482230" y="3065535"/>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a:latin typeface="Avenir Book"/>
                    <a:ea typeface="Avenir Book"/>
                    <a:cs typeface="Avenir Book"/>
                    <a:sym typeface="Avenir Book"/>
                  </a:defRPr>
                </a:pPr>
                <a:r>
                  <a:t>Q</a:t>
                </a:r>
                <a:r>
                  <a:rPr baseline="-17399"/>
                  <a:t>0</a:t>
                </a:r>
              </a:p>
            </p:txBody>
          </p:sp>
        </p:grpSp>
        <p:grpSp>
          <p:nvGrpSpPr>
            <p:cNvPr id="379" name="Group"/>
            <p:cNvGrpSpPr/>
            <p:nvPr/>
          </p:nvGrpSpPr>
          <p:grpSpPr>
            <a:xfrm>
              <a:off x="272414" y="-1"/>
              <a:ext cx="7179117" cy="6987162"/>
              <a:chOff x="272414" y="0"/>
              <a:chExt cx="7179115" cy="6987160"/>
            </a:xfrm>
          </p:grpSpPr>
          <p:grpSp>
            <p:nvGrpSpPr>
              <p:cNvPr id="368" name="Group"/>
              <p:cNvGrpSpPr/>
              <p:nvPr/>
            </p:nvGrpSpPr>
            <p:grpSpPr>
              <a:xfrm>
                <a:off x="577312" y="0"/>
                <a:ext cx="6874219" cy="5292126"/>
                <a:chOff x="0" y="0"/>
                <a:chExt cx="6874217" cy="5292125"/>
              </a:xfrm>
            </p:grpSpPr>
            <p:sp>
              <p:nvSpPr>
                <p:cNvPr id="366" name="Line"/>
                <p:cNvSpPr/>
                <p:nvPr/>
              </p:nvSpPr>
              <p:spPr>
                <a:xfrm flipH="1">
                  <a:off x="13301" y="0"/>
                  <a:ext cx="1" cy="5292126"/>
                </a:xfrm>
                <a:prstGeom prst="line">
                  <a:avLst/>
                </a:prstGeom>
                <a:noFill/>
                <a:ln w="25400" cap="flat">
                  <a:solidFill>
                    <a:srgbClr val="000000"/>
                  </a:solidFill>
                  <a:prstDash val="solid"/>
                  <a:round/>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p>
              </p:txBody>
            </p:sp>
            <p:sp>
              <p:nvSpPr>
                <p:cNvPr id="367" name="Line"/>
                <p:cNvSpPr/>
                <p:nvPr/>
              </p:nvSpPr>
              <p:spPr>
                <a:xfrm>
                  <a:off x="0" y="5275475"/>
                  <a:ext cx="6874218" cy="1"/>
                </a:xfrm>
                <a:prstGeom prst="line">
                  <a:avLst/>
                </a:prstGeom>
                <a:noFill/>
                <a:ln w="25400" cap="flat">
                  <a:solidFill>
                    <a:srgbClr val="000000"/>
                  </a:solidFill>
                  <a:prstDash val="solid"/>
                  <a:round/>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p>
              </p:txBody>
            </p:sp>
          </p:grpSp>
          <p:grpSp>
            <p:nvGrpSpPr>
              <p:cNvPr id="373" name="Group"/>
              <p:cNvGrpSpPr/>
              <p:nvPr/>
            </p:nvGrpSpPr>
            <p:grpSpPr>
              <a:xfrm>
                <a:off x="360941" y="1597761"/>
                <a:ext cx="2745294" cy="5268169"/>
                <a:chOff x="237108" y="332866"/>
                <a:chExt cx="2745293" cy="5268168"/>
              </a:xfrm>
            </p:grpSpPr>
            <p:sp>
              <p:nvSpPr>
                <p:cNvPr id="369" name="Line"/>
                <p:cNvSpPr/>
                <p:nvPr/>
              </p:nvSpPr>
              <p:spPr>
                <a:xfrm>
                  <a:off x="459873" y="424144"/>
                  <a:ext cx="1066801" cy="1"/>
                </a:xfrm>
                <a:prstGeom prst="line">
                  <a:avLst/>
                </a:prstGeom>
                <a:noFill/>
                <a:ln w="25400" cap="flat">
                  <a:solidFill>
                    <a:srgbClr val="000000"/>
                  </a:solidFill>
                  <a:custDash>
                    <a:ds d="600000" sp="600000"/>
                  </a:custDash>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p>
              </p:txBody>
            </p:sp>
            <p:sp>
              <p:nvSpPr>
                <p:cNvPr id="370" name="Line"/>
                <p:cNvSpPr/>
                <p:nvPr/>
              </p:nvSpPr>
              <p:spPr>
                <a:xfrm flipH="1">
                  <a:off x="1578831" y="423824"/>
                  <a:ext cx="1" cy="3525257"/>
                </a:xfrm>
                <a:prstGeom prst="line">
                  <a:avLst/>
                </a:prstGeom>
                <a:noFill/>
                <a:ln w="25400" cap="flat">
                  <a:solidFill>
                    <a:srgbClr val="000000"/>
                  </a:solidFill>
                  <a:custDash>
                    <a:ds d="600000" sp="600000"/>
                  </a:custDash>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p>
              </p:txBody>
            </p:sp>
            <p:sp>
              <p:nvSpPr>
                <p:cNvPr id="371" name="Q1"/>
                <p:cNvSpPr/>
                <p:nvPr/>
              </p:nvSpPr>
              <p:spPr>
                <a:xfrm>
                  <a:off x="1712402" y="4331035"/>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a:latin typeface="Avenir Book"/>
                      <a:ea typeface="Avenir Book"/>
                      <a:cs typeface="Avenir Book"/>
                      <a:sym typeface="Avenir Book"/>
                    </a:defRPr>
                  </a:pPr>
                  <a:r>
                    <a:t>Q</a:t>
                  </a:r>
                  <a:r>
                    <a:rPr baseline="-17399"/>
                    <a:t>1</a:t>
                  </a:r>
                </a:p>
              </p:txBody>
            </p:sp>
            <p:sp>
              <p:nvSpPr>
                <p:cNvPr id="372" name="P1"/>
                <p:cNvSpPr/>
                <p:nvPr/>
              </p:nvSpPr>
              <p:spPr>
                <a:xfrm>
                  <a:off x="237108" y="332866"/>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a:latin typeface="Avenir Book"/>
                      <a:ea typeface="Avenir Book"/>
                      <a:cs typeface="Avenir Book"/>
                      <a:sym typeface="Avenir Book"/>
                    </a:defRPr>
                  </a:pPr>
                  <a:r>
                    <a:t>P</a:t>
                  </a:r>
                  <a:r>
                    <a:rPr baseline="-17399"/>
                    <a:t>1</a:t>
                  </a:r>
                </a:p>
              </p:txBody>
            </p:sp>
          </p:grpSp>
          <p:grpSp>
            <p:nvGrpSpPr>
              <p:cNvPr id="378" name="Group"/>
              <p:cNvGrpSpPr/>
              <p:nvPr/>
            </p:nvGrpSpPr>
            <p:grpSpPr>
              <a:xfrm>
                <a:off x="272414" y="4092194"/>
                <a:ext cx="6200782" cy="2894967"/>
                <a:chOff x="272414" y="332866"/>
                <a:chExt cx="6200780" cy="2894966"/>
              </a:xfrm>
            </p:grpSpPr>
            <p:sp>
              <p:nvSpPr>
                <p:cNvPr id="374" name="Line"/>
                <p:cNvSpPr/>
                <p:nvPr/>
              </p:nvSpPr>
              <p:spPr>
                <a:xfrm>
                  <a:off x="560377" y="450223"/>
                  <a:ext cx="4541120" cy="1"/>
                </a:xfrm>
                <a:prstGeom prst="line">
                  <a:avLst/>
                </a:prstGeom>
                <a:noFill/>
                <a:ln w="25400" cap="flat">
                  <a:solidFill>
                    <a:srgbClr val="000000"/>
                  </a:solidFill>
                  <a:custDash>
                    <a:ds d="600000" sp="600000"/>
                  </a:custDash>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p>
              </p:txBody>
            </p:sp>
            <p:sp>
              <p:nvSpPr>
                <p:cNvPr id="375" name="Line"/>
                <p:cNvSpPr/>
                <p:nvPr/>
              </p:nvSpPr>
              <p:spPr>
                <a:xfrm>
                  <a:off x="5108743" y="418666"/>
                  <a:ext cx="1" cy="1078975"/>
                </a:xfrm>
                <a:prstGeom prst="line">
                  <a:avLst/>
                </a:prstGeom>
                <a:noFill/>
                <a:ln w="25400" cap="flat">
                  <a:solidFill>
                    <a:srgbClr val="000000"/>
                  </a:solidFill>
                  <a:custDash>
                    <a:ds d="600000" sp="600000"/>
                  </a:custDash>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p>
              </p:txBody>
            </p:sp>
            <p:sp>
              <p:nvSpPr>
                <p:cNvPr id="376" name="Q1"/>
                <p:cNvSpPr/>
                <p:nvPr/>
              </p:nvSpPr>
              <p:spPr>
                <a:xfrm>
                  <a:off x="5203195" y="1957833"/>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a:latin typeface="Avenir Book"/>
                      <a:ea typeface="Avenir Book"/>
                      <a:cs typeface="Avenir Book"/>
                      <a:sym typeface="Avenir Book"/>
                    </a:defRPr>
                  </a:pPr>
                  <a:r>
                    <a:t>Q</a:t>
                  </a:r>
                  <a:r>
                    <a:rPr baseline="-17399"/>
                    <a:t>1</a:t>
                  </a:r>
                </a:p>
              </p:txBody>
            </p:sp>
            <p:sp>
              <p:nvSpPr>
                <p:cNvPr id="377" name="P2"/>
                <p:cNvSpPr/>
                <p:nvPr/>
              </p:nvSpPr>
              <p:spPr>
                <a:xfrm>
                  <a:off x="272414" y="332866"/>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a:latin typeface="Avenir Book"/>
                      <a:ea typeface="Avenir Book"/>
                      <a:cs typeface="Avenir Book"/>
                      <a:sym typeface="Avenir Book"/>
                    </a:defRPr>
                  </a:pPr>
                  <a:r>
                    <a:t>P</a:t>
                  </a:r>
                  <a:r>
                    <a:rPr baseline="-17399"/>
                    <a:t>2 </a:t>
                  </a:r>
                </a:p>
              </p:txBody>
            </p:sp>
          </p:grpSp>
        </p:grpSp>
      </p:grpSp>
      <p:grpSp>
        <p:nvGrpSpPr>
          <p:cNvPr id="385" name="Group"/>
          <p:cNvGrpSpPr/>
          <p:nvPr/>
        </p:nvGrpSpPr>
        <p:grpSpPr>
          <a:xfrm>
            <a:off x="7056789" y="7642797"/>
            <a:ext cx="1980424" cy="2511429"/>
            <a:chOff x="0" y="0"/>
            <a:chExt cx="1980422" cy="2511428"/>
          </a:xfrm>
        </p:grpSpPr>
        <p:sp>
          <p:nvSpPr>
            <p:cNvPr id="381" name="Oval"/>
            <p:cNvSpPr/>
            <p:nvPr/>
          </p:nvSpPr>
          <p:spPr>
            <a:xfrm>
              <a:off x="0" y="0"/>
              <a:ext cx="218440" cy="238004"/>
            </a:xfrm>
            <a:prstGeom prst="ellipse">
              <a:avLst/>
            </a:prstGeom>
            <a:solidFill>
              <a:srgbClr val="FF2600"/>
            </a:solidFill>
            <a:ln w="12700" cap="flat">
              <a:noFill/>
              <a:miter lim="400000"/>
            </a:ln>
            <a:effectLst>
              <a:outerShdw sx="100000" sy="100000" kx="0" ky="0" algn="b" rotWithShape="0" blurRad="63500" dist="25400" dir="5400000">
                <a:srgbClr val="000000">
                  <a:alpha val="50000"/>
                </a:srgbClr>
              </a:outerShdw>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sp>
          <p:nvSpPr>
            <p:cNvPr id="382" name="Oval"/>
            <p:cNvSpPr/>
            <p:nvPr/>
          </p:nvSpPr>
          <p:spPr>
            <a:xfrm>
              <a:off x="679865" y="1191369"/>
              <a:ext cx="218441" cy="238004"/>
            </a:xfrm>
            <a:prstGeom prst="ellipse">
              <a:avLst/>
            </a:prstGeom>
            <a:solidFill>
              <a:srgbClr val="FF2600"/>
            </a:solidFill>
            <a:ln w="12700" cap="flat">
              <a:noFill/>
              <a:miter lim="400000"/>
            </a:ln>
            <a:effectLst>
              <a:outerShdw sx="100000" sy="100000" kx="0" ky="0" algn="b" rotWithShape="0" blurRad="63500" dist="25400" dir="5400000">
                <a:srgbClr val="000000">
                  <a:alpha val="50000"/>
                </a:srgbClr>
              </a:outerShdw>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sp>
          <p:nvSpPr>
            <p:cNvPr id="383" name="Line"/>
            <p:cNvSpPr/>
            <p:nvPr/>
          </p:nvSpPr>
          <p:spPr>
            <a:xfrm>
              <a:off x="69899" y="121034"/>
              <a:ext cx="1348109" cy="2262912"/>
            </a:xfrm>
            <a:prstGeom prst="line">
              <a:avLst/>
            </a:prstGeom>
            <a:noFill/>
            <a:ln w="38100" cap="flat">
              <a:solidFill>
                <a:srgbClr val="FF2600"/>
              </a:solidFill>
              <a:prstDash val="solid"/>
              <a:round/>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p>
          </p:txBody>
        </p:sp>
        <p:sp>
          <p:nvSpPr>
            <p:cNvPr id="384" name="D1"/>
            <p:cNvSpPr txBox="1"/>
            <p:nvPr/>
          </p:nvSpPr>
          <p:spPr>
            <a:xfrm>
              <a:off x="1442577" y="1845694"/>
              <a:ext cx="537846" cy="665735"/>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a:solidFill>
                    <a:srgbClr val="FF2600"/>
                  </a:solidFill>
                  <a:latin typeface="Avenir Book"/>
                  <a:ea typeface="Avenir Book"/>
                  <a:cs typeface="Avenir Book"/>
                  <a:sym typeface="Avenir Book"/>
                </a:defRPr>
              </a:pPr>
              <a:r>
                <a:t>D</a:t>
              </a:r>
              <a:r>
                <a:rPr baseline="-17399"/>
                <a:t>1</a:t>
              </a:r>
            </a:p>
          </p:txBody>
        </p:sp>
      </p:grpSp>
      <p:grpSp>
        <p:nvGrpSpPr>
          <p:cNvPr id="388" name="Group"/>
          <p:cNvGrpSpPr/>
          <p:nvPr/>
        </p:nvGrpSpPr>
        <p:grpSpPr>
          <a:xfrm>
            <a:off x="6226571" y="4137484"/>
            <a:ext cx="3347884" cy="2293677"/>
            <a:chOff x="-525468" y="0"/>
            <a:chExt cx="3347882" cy="2293675"/>
          </a:xfrm>
        </p:grpSpPr>
        <p:sp>
          <p:nvSpPr>
            <p:cNvPr id="386" name="Quote Bubble"/>
            <p:cNvSpPr/>
            <p:nvPr/>
          </p:nvSpPr>
          <p:spPr>
            <a:xfrm>
              <a:off x="-525469" y="1722"/>
              <a:ext cx="3266679" cy="22919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21" y="0"/>
                  </a:moveTo>
                  <a:cubicBezTo>
                    <a:pt x="5777" y="0"/>
                    <a:pt x="3713" y="2942"/>
                    <a:pt x="3713" y="6568"/>
                  </a:cubicBezTo>
                  <a:lnTo>
                    <a:pt x="3713" y="15032"/>
                  </a:lnTo>
                  <a:cubicBezTo>
                    <a:pt x="3713" y="15733"/>
                    <a:pt x="3794" y="16407"/>
                    <a:pt x="3936" y="17041"/>
                  </a:cubicBezTo>
                  <a:lnTo>
                    <a:pt x="0" y="21514"/>
                  </a:lnTo>
                  <a:lnTo>
                    <a:pt x="4543" y="18787"/>
                  </a:lnTo>
                  <a:cubicBezTo>
                    <a:pt x="5375" y="20487"/>
                    <a:pt x="6757" y="21600"/>
                    <a:pt x="8321" y="21600"/>
                  </a:cubicBezTo>
                  <a:lnTo>
                    <a:pt x="16992" y="21600"/>
                  </a:lnTo>
                  <a:cubicBezTo>
                    <a:pt x="19536" y="21600"/>
                    <a:pt x="21600" y="18658"/>
                    <a:pt x="21600" y="15032"/>
                  </a:cubicBezTo>
                  <a:lnTo>
                    <a:pt x="21600" y="6568"/>
                  </a:lnTo>
                  <a:cubicBezTo>
                    <a:pt x="21600" y="2942"/>
                    <a:pt x="19536" y="0"/>
                    <a:pt x="16992" y="0"/>
                  </a:cubicBezTo>
                  <a:lnTo>
                    <a:pt x="8321" y="0"/>
                  </a:lnTo>
                  <a:close/>
                </a:path>
              </a:pathLst>
            </a:custGeom>
            <a:solidFill>
              <a:srgbClr val="0096FF">
                <a:alpha val="31984"/>
              </a:srgbClr>
            </a:solidFill>
            <a:ln w="12700" cap="flat">
              <a:noFill/>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defRPr sz="3200">
                  <a:solidFill>
                    <a:srgbClr val="FFFFFF"/>
                  </a:solidFill>
                  <a:latin typeface="+mn-lt"/>
                  <a:ea typeface="+mn-ea"/>
                  <a:cs typeface="+mn-cs"/>
                  <a:sym typeface="Avenir Medium"/>
                </a:defRPr>
              </a:pPr>
            </a:p>
          </p:txBody>
        </p:sp>
        <p:sp>
          <p:nvSpPr>
            <p:cNvPr id="387" name="Above the current price, demand is more elastic"/>
            <p:cNvSpPr txBox="1"/>
            <p:nvPr/>
          </p:nvSpPr>
          <p:spPr>
            <a:xfrm>
              <a:off x="0" y="0"/>
              <a:ext cx="2822414" cy="2184528"/>
            </a:xfrm>
            <a:prstGeom prst="rect">
              <a:avLst/>
            </a:prstGeom>
            <a:noFill/>
            <a:ln w="12700" cap="flat">
              <a:noFill/>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defTabSz="2438338">
                <a:lnSpc>
                  <a:spcPct val="90000"/>
                </a:lnSpc>
                <a:spcBef>
                  <a:spcPts val="3300"/>
                </a:spcBef>
                <a:defRPr>
                  <a:effectLst>
                    <a:outerShdw sx="100000" sy="100000" kx="0" ky="0" algn="b" rotWithShape="0" blurRad="38100" dist="20320" dir="1800000">
                      <a:srgbClr val="000000">
                        <a:alpha val="40000"/>
                      </a:srgbClr>
                    </a:outerShdw>
                  </a:effectLst>
                  <a:latin typeface="Avenir Book"/>
                  <a:ea typeface="Avenir Book"/>
                  <a:cs typeface="Avenir Book"/>
                  <a:sym typeface="Avenir Book"/>
                </a:defRPr>
              </a:pPr>
              <a:r>
                <a:rPr>
                  <a:latin typeface="Avenir Heavy"/>
                  <a:ea typeface="Avenir Heavy"/>
                  <a:cs typeface="Avenir Heavy"/>
                  <a:sym typeface="Avenir Heavy"/>
                </a:rPr>
                <a:t>Above</a:t>
              </a:r>
              <a:r>
                <a:t> the current price, demand is </a:t>
              </a:r>
              <a:r>
                <a:rPr>
                  <a:latin typeface="Avenir Heavy"/>
                  <a:ea typeface="Avenir Heavy"/>
                  <a:cs typeface="Avenir Heavy"/>
                  <a:sym typeface="Avenir Heavy"/>
                </a:rPr>
                <a:t>more</a:t>
              </a:r>
              <a:r>
                <a:t> elastic</a:t>
              </a:r>
            </a:p>
          </p:txBody>
        </p:sp>
      </p:grpSp>
      <p:grpSp>
        <p:nvGrpSpPr>
          <p:cNvPr id="391" name="Group"/>
          <p:cNvGrpSpPr/>
          <p:nvPr/>
        </p:nvGrpSpPr>
        <p:grpSpPr>
          <a:xfrm>
            <a:off x="8000599" y="7232118"/>
            <a:ext cx="3835246" cy="2293677"/>
            <a:chOff x="-1012831" y="0"/>
            <a:chExt cx="3835244" cy="2293675"/>
          </a:xfrm>
        </p:grpSpPr>
        <p:sp>
          <p:nvSpPr>
            <p:cNvPr id="389" name="Quote Bubble"/>
            <p:cNvSpPr/>
            <p:nvPr/>
          </p:nvSpPr>
          <p:spPr>
            <a:xfrm>
              <a:off x="-1012832" y="1722"/>
              <a:ext cx="3754042" cy="22919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045" y="0"/>
                  </a:moveTo>
                  <a:cubicBezTo>
                    <a:pt x="7831" y="0"/>
                    <a:pt x="6035" y="2942"/>
                    <a:pt x="6035" y="6568"/>
                  </a:cubicBezTo>
                  <a:lnTo>
                    <a:pt x="6035" y="11939"/>
                  </a:lnTo>
                  <a:lnTo>
                    <a:pt x="0" y="14583"/>
                  </a:lnTo>
                  <a:lnTo>
                    <a:pt x="6035" y="13888"/>
                  </a:lnTo>
                  <a:lnTo>
                    <a:pt x="6035" y="15032"/>
                  </a:lnTo>
                  <a:cubicBezTo>
                    <a:pt x="6035" y="18658"/>
                    <a:pt x="7831" y="21600"/>
                    <a:pt x="10045" y="21600"/>
                  </a:cubicBezTo>
                  <a:lnTo>
                    <a:pt x="17590" y="21600"/>
                  </a:lnTo>
                  <a:cubicBezTo>
                    <a:pt x="19804" y="21600"/>
                    <a:pt x="21600" y="18658"/>
                    <a:pt x="21600" y="15032"/>
                  </a:cubicBezTo>
                  <a:lnTo>
                    <a:pt x="21600" y="6568"/>
                  </a:lnTo>
                  <a:cubicBezTo>
                    <a:pt x="21600" y="2942"/>
                    <a:pt x="19804" y="0"/>
                    <a:pt x="17590" y="0"/>
                  </a:cubicBezTo>
                  <a:lnTo>
                    <a:pt x="10045" y="0"/>
                  </a:lnTo>
                  <a:close/>
                </a:path>
              </a:pathLst>
            </a:custGeom>
            <a:solidFill>
              <a:srgbClr val="FF7884">
                <a:alpha val="73234"/>
              </a:srgbClr>
            </a:solidFill>
            <a:ln w="12700" cap="flat">
              <a:noFill/>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defRPr sz="3200">
                  <a:solidFill>
                    <a:srgbClr val="FFFFFF"/>
                  </a:solidFill>
                  <a:latin typeface="+mn-lt"/>
                  <a:ea typeface="+mn-ea"/>
                  <a:cs typeface="+mn-cs"/>
                  <a:sym typeface="Avenir Medium"/>
                </a:defRPr>
              </a:pPr>
            </a:p>
          </p:txBody>
        </p:sp>
        <p:sp>
          <p:nvSpPr>
            <p:cNvPr id="390" name="Below the current price, demand is less elastic"/>
            <p:cNvSpPr txBox="1"/>
            <p:nvPr/>
          </p:nvSpPr>
          <p:spPr>
            <a:xfrm>
              <a:off x="0" y="0"/>
              <a:ext cx="2822414" cy="2184528"/>
            </a:xfrm>
            <a:prstGeom prst="rect">
              <a:avLst/>
            </a:prstGeom>
            <a:noFill/>
            <a:ln w="12700" cap="flat">
              <a:noFill/>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defTabSz="2438338">
                <a:lnSpc>
                  <a:spcPct val="90000"/>
                </a:lnSpc>
                <a:spcBef>
                  <a:spcPts val="3300"/>
                </a:spcBef>
                <a:defRPr>
                  <a:effectLst>
                    <a:outerShdw sx="100000" sy="100000" kx="0" ky="0" algn="b" rotWithShape="0" blurRad="38100" dist="20320" dir="1800000">
                      <a:srgbClr val="000000">
                        <a:alpha val="40000"/>
                      </a:srgbClr>
                    </a:outerShdw>
                  </a:effectLst>
                  <a:latin typeface="Avenir Book"/>
                  <a:ea typeface="Avenir Book"/>
                  <a:cs typeface="Avenir Book"/>
                  <a:sym typeface="Avenir Book"/>
                </a:defRPr>
              </a:pPr>
              <a:r>
                <a:rPr>
                  <a:latin typeface="Avenir Heavy"/>
                  <a:ea typeface="Avenir Heavy"/>
                  <a:cs typeface="Avenir Heavy"/>
                  <a:sym typeface="Avenir Heavy"/>
                </a:rPr>
                <a:t>Below</a:t>
              </a:r>
              <a:r>
                <a:t> the current price, demand is </a:t>
              </a:r>
              <a:r>
                <a:rPr>
                  <a:latin typeface="Avenir Heavy"/>
                  <a:ea typeface="Avenir Heavy"/>
                  <a:cs typeface="Avenir Heavy"/>
                  <a:sym typeface="Avenir Heavy"/>
                </a:rPr>
                <a:t>less</a:t>
              </a:r>
              <a:r>
                <a:t> elastic</a:t>
              </a:r>
            </a:p>
          </p:txBody>
        </p:sp>
      </p:grpSp>
      <p:sp>
        <p:nvSpPr>
          <p:cNvPr id="392" name="Oval"/>
          <p:cNvSpPr/>
          <p:nvPr/>
        </p:nvSpPr>
        <p:spPr>
          <a:xfrm>
            <a:off x="20895171" y="10590758"/>
            <a:ext cx="218441" cy="238004"/>
          </a:xfrm>
          <a:prstGeom prst="ellipse">
            <a:avLst/>
          </a:prstGeom>
          <a:solidFill>
            <a:srgbClr val="FF2600"/>
          </a:solidFill>
          <a:ln w="12700">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sp>
        <p:nvSpPr>
          <p:cNvPr id="393" name="Oval"/>
          <p:cNvSpPr/>
          <p:nvPr/>
        </p:nvSpPr>
        <p:spPr>
          <a:xfrm>
            <a:off x="21575036" y="11754466"/>
            <a:ext cx="218441" cy="238004"/>
          </a:xfrm>
          <a:prstGeom prst="ellipse">
            <a:avLst/>
          </a:prstGeom>
          <a:solidFill>
            <a:srgbClr val="FF2600"/>
          </a:solidFill>
          <a:ln w="12700">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grpSp>
        <p:nvGrpSpPr>
          <p:cNvPr id="396" name="Group"/>
          <p:cNvGrpSpPr/>
          <p:nvPr/>
        </p:nvGrpSpPr>
        <p:grpSpPr>
          <a:xfrm>
            <a:off x="7188104" y="5445788"/>
            <a:ext cx="3812779" cy="2427491"/>
            <a:chOff x="-561578" y="0"/>
            <a:chExt cx="3812778" cy="2427489"/>
          </a:xfrm>
        </p:grpSpPr>
        <p:sp>
          <p:nvSpPr>
            <p:cNvPr id="394" name="Quote Bubble"/>
            <p:cNvSpPr/>
            <p:nvPr/>
          </p:nvSpPr>
          <p:spPr>
            <a:xfrm>
              <a:off x="-561579" y="67768"/>
              <a:ext cx="3812779" cy="22919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130" y="0"/>
                  </a:moveTo>
                  <a:cubicBezTo>
                    <a:pt x="4950" y="0"/>
                    <a:pt x="3181" y="2942"/>
                    <a:pt x="3181" y="6568"/>
                  </a:cubicBezTo>
                  <a:lnTo>
                    <a:pt x="3181" y="15032"/>
                  </a:lnTo>
                  <a:cubicBezTo>
                    <a:pt x="3181" y="15881"/>
                    <a:pt x="3282" y="16692"/>
                    <a:pt x="3458" y="17437"/>
                  </a:cubicBezTo>
                  <a:lnTo>
                    <a:pt x="0" y="21514"/>
                  </a:lnTo>
                  <a:lnTo>
                    <a:pt x="4043" y="19120"/>
                  </a:lnTo>
                  <a:cubicBezTo>
                    <a:pt x="4766" y="20630"/>
                    <a:pt x="5879" y="21600"/>
                    <a:pt x="7130" y="21600"/>
                  </a:cubicBezTo>
                  <a:lnTo>
                    <a:pt x="17654" y="21600"/>
                  </a:lnTo>
                  <a:cubicBezTo>
                    <a:pt x="19834" y="21600"/>
                    <a:pt x="21600" y="18658"/>
                    <a:pt x="21600" y="15032"/>
                  </a:cubicBezTo>
                  <a:lnTo>
                    <a:pt x="21600" y="6568"/>
                  </a:lnTo>
                  <a:cubicBezTo>
                    <a:pt x="21600" y="2942"/>
                    <a:pt x="19834" y="0"/>
                    <a:pt x="17654" y="0"/>
                  </a:cubicBezTo>
                  <a:lnTo>
                    <a:pt x="7130" y="0"/>
                  </a:lnTo>
                  <a:close/>
                </a:path>
              </a:pathLst>
            </a:custGeom>
            <a:solidFill>
              <a:srgbClr val="9437FF">
                <a:alpha val="15972"/>
              </a:srgbClr>
            </a:solidFill>
            <a:ln w="12700" cap="flat">
              <a:noFill/>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defRPr sz="3200">
                  <a:solidFill>
                    <a:srgbClr val="FFFFFF"/>
                  </a:solidFill>
                  <a:latin typeface="+mn-lt"/>
                  <a:ea typeface="+mn-ea"/>
                  <a:cs typeface="+mn-cs"/>
                  <a:sym typeface="Avenir Medium"/>
                </a:defRPr>
              </a:pPr>
            </a:p>
          </p:txBody>
        </p:sp>
        <p:sp>
          <p:nvSpPr>
            <p:cNvPr id="395" name="The result is a Demand line with a “kink” at the current price"/>
            <p:cNvSpPr txBox="1"/>
            <p:nvPr/>
          </p:nvSpPr>
          <p:spPr>
            <a:xfrm>
              <a:off x="94286" y="0"/>
              <a:ext cx="3154417" cy="2427490"/>
            </a:xfrm>
            <a:prstGeom prst="rect">
              <a:avLst/>
            </a:prstGeom>
            <a:noFill/>
            <a:ln w="12700" cap="flat">
              <a:noFill/>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2438338">
                <a:lnSpc>
                  <a:spcPct val="90000"/>
                </a:lnSpc>
                <a:spcBef>
                  <a:spcPts val="3300"/>
                </a:spcBef>
                <a:defRPr>
                  <a:effectLst>
                    <a:outerShdw sx="100000" sy="100000" kx="0" ky="0" algn="b" rotWithShape="0" blurRad="38100" dist="20320" dir="1800000">
                      <a:srgbClr val="000000">
                        <a:alpha val="40000"/>
                      </a:srgbClr>
                    </a:outerShdw>
                  </a:effectLst>
                  <a:latin typeface="Avenir Book"/>
                  <a:ea typeface="Avenir Book"/>
                  <a:cs typeface="Avenir Book"/>
                  <a:sym typeface="Avenir Book"/>
                </a:defRPr>
              </a:lvl1pPr>
            </a:lstStyle>
            <a:p>
              <a:pPr/>
              <a:r>
                <a:t>The result is a Demand line with a “kink” at the current price</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2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8" presetID="22" grpId="2" fill="hold">
                                  <p:stCondLst>
                                    <p:cond delay="0"/>
                                  </p:stCondLst>
                                  <p:iterate type="el" backwards="0">
                                    <p:tmAbs val="0"/>
                                  </p:iterate>
                                  <p:childTnLst>
                                    <p:set>
                                      <p:cBhvr>
                                        <p:cTn id="10" fill="hold"/>
                                        <p:tgtEl>
                                          <p:spTgt spid="294"/>
                                        </p:tgtEl>
                                        <p:attrNameLst>
                                          <p:attrName>style.visibility</p:attrName>
                                        </p:attrNameLst>
                                      </p:cBhvr>
                                      <p:to>
                                        <p:strVal val="visible"/>
                                      </p:to>
                                    </p:set>
                                    <p:animEffect filter="wipe(left)" transition="in">
                                      <p:cBhvr>
                                        <p:cTn id="11" dur="1000"/>
                                        <p:tgtEl>
                                          <p:spTgt spid="294"/>
                                        </p:tgtEl>
                                      </p:cBhvr>
                                    </p:animEffec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8" presetID="22" grpId="3" fill="hold">
                                  <p:stCondLst>
                                    <p:cond delay="0"/>
                                  </p:stCondLst>
                                  <p:iterate type="el" backwards="0">
                                    <p:tmAbs val="0"/>
                                  </p:iterate>
                                  <p:childTnLst>
                                    <p:set>
                                      <p:cBhvr>
                                        <p:cTn id="15" fill="hold"/>
                                        <p:tgtEl>
                                          <p:spTgt spid="290"/>
                                        </p:tgtEl>
                                        <p:attrNameLst>
                                          <p:attrName>style.visibility</p:attrName>
                                        </p:attrNameLst>
                                      </p:cBhvr>
                                      <p:to>
                                        <p:strVal val="visible"/>
                                      </p:to>
                                    </p:set>
                                    <p:animEffect filter="wipe(left)" transition="in">
                                      <p:cBhvr>
                                        <p:cTn id="16" dur="500"/>
                                        <p:tgtEl>
                                          <p:spTgt spid="290"/>
                                        </p:tgtEl>
                                      </p:cBhvr>
                                    </p:animEffect>
                                  </p:childTnLst>
                                </p:cTn>
                              </p:par>
                            </p:childTnLst>
                          </p:cTn>
                        </p:par>
                      </p:childTnLst>
                    </p:cTn>
                  </p:par>
                  <p:par>
                    <p:cTn id="17" fill="hold">
                      <p:stCondLst>
                        <p:cond delay="indefinite"/>
                      </p:stCondLst>
                      <p:childTnLst>
                        <p:par>
                          <p:cTn id="18" fill="hold">
                            <p:stCondLst>
                              <p:cond delay="0"/>
                            </p:stCondLst>
                            <p:childTnLst>
                              <p:par>
                                <p:cTn id="19" presetClass="entr" nodeType="clickEffect" presetID="10" grpId="4" fill="hold">
                                  <p:stCondLst>
                                    <p:cond delay="0"/>
                                  </p:stCondLst>
                                  <p:iterate type="el" backwards="0">
                                    <p:tmAbs val="0"/>
                                  </p:iterate>
                                  <p:childTnLst>
                                    <p:set>
                                      <p:cBhvr>
                                        <p:cTn id="20" fill="hold"/>
                                        <p:tgtEl>
                                          <p:spTgt spid="301"/>
                                        </p:tgtEl>
                                        <p:attrNameLst>
                                          <p:attrName>style.visibility</p:attrName>
                                        </p:attrNameLst>
                                      </p:cBhvr>
                                      <p:to>
                                        <p:strVal val="visible"/>
                                      </p:to>
                                    </p:set>
                                    <p:animEffect filter="fade" transition="in">
                                      <p:cBhvr>
                                        <p:cTn id="21" dur="1000"/>
                                        <p:tgtEl>
                                          <p:spTgt spid="301"/>
                                        </p:tgtEl>
                                      </p:cBhvr>
                                    </p:animEffect>
                                  </p:childTnLst>
                                </p:cTn>
                              </p:par>
                            </p:childTnLst>
                          </p:cTn>
                        </p:par>
                      </p:childTnLst>
                    </p:cTn>
                  </p:par>
                  <p:par>
                    <p:cTn id="22" fill="hold">
                      <p:stCondLst>
                        <p:cond delay="indefinite"/>
                      </p:stCondLst>
                      <p:childTnLst>
                        <p:par>
                          <p:cTn id="23" fill="hold">
                            <p:stCondLst>
                              <p:cond delay="0"/>
                            </p:stCondLst>
                            <p:childTnLst>
                              <p:par>
                                <p:cTn id="24" presetClass="entr" nodeType="clickEffect" presetID="10" grpId="5" fill="hold">
                                  <p:stCondLst>
                                    <p:cond delay="0"/>
                                  </p:stCondLst>
                                  <p:iterate type="el" backwards="0">
                                    <p:tmAbs val="0"/>
                                  </p:iterate>
                                  <p:childTnLst>
                                    <p:set>
                                      <p:cBhvr>
                                        <p:cTn id="25" fill="hold"/>
                                        <p:tgtEl>
                                          <p:spTgt spid="308"/>
                                        </p:tgtEl>
                                        <p:attrNameLst>
                                          <p:attrName>style.visibility</p:attrName>
                                        </p:attrNameLst>
                                      </p:cBhvr>
                                      <p:to>
                                        <p:strVal val="visible"/>
                                      </p:to>
                                    </p:set>
                                    <p:animEffect filter="fade" transition="in">
                                      <p:cBhvr>
                                        <p:cTn id="26" dur="1000"/>
                                        <p:tgtEl>
                                          <p:spTgt spid="308"/>
                                        </p:tgtEl>
                                      </p:cBhvr>
                                    </p:animEffec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4" presetID="22" grpId="6" fill="hold">
                                  <p:stCondLst>
                                    <p:cond delay="0"/>
                                  </p:stCondLst>
                                  <p:iterate type="el" backwards="0">
                                    <p:tmAbs val="0"/>
                                  </p:iterate>
                                  <p:childTnLst>
                                    <p:set>
                                      <p:cBhvr>
                                        <p:cTn id="30" fill="hold"/>
                                        <p:tgtEl>
                                          <p:spTgt spid="319"/>
                                        </p:tgtEl>
                                        <p:attrNameLst>
                                          <p:attrName>style.visibility</p:attrName>
                                        </p:attrNameLst>
                                      </p:cBhvr>
                                      <p:to>
                                        <p:strVal val="visible"/>
                                      </p:to>
                                    </p:set>
                                    <p:animEffect filter="wipe(down)" transition="in">
                                      <p:cBhvr>
                                        <p:cTn id="31" dur="1000"/>
                                        <p:tgtEl>
                                          <p:spTgt spid="319"/>
                                        </p:tgtEl>
                                      </p:cBhvr>
                                    </p:animEffect>
                                  </p:childTnLst>
                                </p:cTn>
                              </p:par>
                            </p:childTnLst>
                          </p:cTn>
                        </p:par>
                      </p:childTnLst>
                    </p:cTn>
                  </p:par>
                  <p:par>
                    <p:cTn id="32" fill="hold">
                      <p:stCondLst>
                        <p:cond delay="indefinite"/>
                      </p:stCondLst>
                      <p:childTnLst>
                        <p:par>
                          <p:cTn id="33" fill="hold">
                            <p:stCondLst>
                              <p:cond delay="0"/>
                            </p:stCondLst>
                            <p:childTnLst>
                              <p:par>
                                <p:cTn id="34" presetClass="entr" nodeType="clickEffect" presetSubtype="2" presetID="22" grpId="7" fill="hold">
                                  <p:stCondLst>
                                    <p:cond delay="0"/>
                                  </p:stCondLst>
                                  <p:iterate type="el" backwards="0">
                                    <p:tmAbs val="0"/>
                                  </p:iterate>
                                  <p:childTnLst>
                                    <p:set>
                                      <p:cBhvr>
                                        <p:cTn id="35" fill="hold"/>
                                        <p:tgtEl>
                                          <p:spTgt spid="316"/>
                                        </p:tgtEl>
                                        <p:attrNameLst>
                                          <p:attrName>style.visibility</p:attrName>
                                        </p:attrNameLst>
                                      </p:cBhvr>
                                      <p:to>
                                        <p:strVal val="visible"/>
                                      </p:to>
                                    </p:set>
                                    <p:animEffect filter="wipe(right)" transition="in">
                                      <p:cBhvr>
                                        <p:cTn id="36" dur="1000"/>
                                        <p:tgtEl>
                                          <p:spTgt spid="316"/>
                                        </p:tgtEl>
                                      </p:cBhvr>
                                    </p:animEffect>
                                  </p:childTnLst>
                                </p:cTn>
                              </p:par>
                            </p:childTnLst>
                          </p:cTn>
                        </p:par>
                      </p:childTnLst>
                    </p:cTn>
                  </p:par>
                  <p:par>
                    <p:cTn id="37" fill="hold">
                      <p:stCondLst>
                        <p:cond delay="indefinite"/>
                      </p:stCondLst>
                      <p:childTnLst>
                        <p:par>
                          <p:cTn id="38" fill="hold">
                            <p:stCondLst>
                              <p:cond delay="0"/>
                            </p:stCondLst>
                            <p:childTnLst>
                              <p:par>
                                <p:cTn id="39" presetClass="entr" nodeType="clickEffect" presetID="10" grpId="8" fill="hold">
                                  <p:stCondLst>
                                    <p:cond delay="0"/>
                                  </p:stCondLst>
                                  <p:iterate type="el" backwards="0">
                                    <p:tmAbs val="0"/>
                                  </p:iterate>
                                  <p:childTnLst>
                                    <p:set>
                                      <p:cBhvr>
                                        <p:cTn id="40" fill="hold"/>
                                        <p:tgtEl>
                                          <p:spTgt spid="313"/>
                                        </p:tgtEl>
                                        <p:attrNameLst>
                                          <p:attrName>style.visibility</p:attrName>
                                        </p:attrNameLst>
                                      </p:cBhvr>
                                      <p:to>
                                        <p:strVal val="visible"/>
                                      </p:to>
                                    </p:set>
                                    <p:animEffect filter="fade" transition="in">
                                      <p:cBhvr>
                                        <p:cTn id="41" dur="1000"/>
                                        <p:tgtEl>
                                          <p:spTgt spid="313"/>
                                        </p:tgtEl>
                                      </p:cBhvr>
                                    </p:animEffect>
                                  </p:childTnLst>
                                </p:cTn>
                              </p:par>
                            </p:childTnLst>
                          </p:cTn>
                        </p:par>
                      </p:childTnLst>
                    </p:cTn>
                  </p:par>
                  <p:par>
                    <p:cTn id="42" fill="hold">
                      <p:stCondLst>
                        <p:cond delay="indefinite"/>
                      </p:stCondLst>
                      <p:childTnLst>
                        <p:par>
                          <p:cTn id="43" fill="hold">
                            <p:stCondLst>
                              <p:cond delay="0"/>
                            </p:stCondLst>
                            <p:childTnLst>
                              <p:par>
                                <p:cTn id="44" presetClass="entr" nodeType="clickEffect" presetSubtype="1" presetID="2" grpId="9" fill="hold">
                                  <p:stCondLst>
                                    <p:cond delay="0"/>
                                  </p:stCondLst>
                                  <p:iterate type="el" backwards="0">
                                    <p:tmAbs val="0"/>
                                  </p:iterate>
                                  <p:childTnLst>
                                    <p:set>
                                      <p:cBhvr>
                                        <p:cTn id="45" fill="hold"/>
                                        <p:tgtEl>
                                          <p:spTgt spid="321"/>
                                        </p:tgtEl>
                                        <p:attrNameLst>
                                          <p:attrName>style.visibility</p:attrName>
                                        </p:attrNameLst>
                                      </p:cBhvr>
                                      <p:to>
                                        <p:strVal val="visible"/>
                                      </p:to>
                                    </p:set>
                                    <p:anim calcmode="lin" valueType="num">
                                      <p:cBhvr>
                                        <p:cTn id="46" dur="1000" fill="hold"/>
                                        <p:tgtEl>
                                          <p:spTgt spid="321"/>
                                        </p:tgtEl>
                                        <p:attrNameLst>
                                          <p:attrName>ppt_x</p:attrName>
                                        </p:attrNameLst>
                                      </p:cBhvr>
                                      <p:tavLst>
                                        <p:tav tm="0">
                                          <p:val>
                                            <p:strVal val="#ppt_x"/>
                                          </p:val>
                                        </p:tav>
                                        <p:tav tm="100000">
                                          <p:val>
                                            <p:strVal val="#ppt_x"/>
                                          </p:val>
                                        </p:tav>
                                      </p:tavLst>
                                    </p:anim>
                                    <p:anim calcmode="lin" valueType="num">
                                      <p:cBhvr>
                                        <p:cTn id="47" dur="1000" fill="hold"/>
                                        <p:tgtEl>
                                          <p:spTgt spid="321"/>
                                        </p:tgtEl>
                                        <p:attrNameLst>
                                          <p:attrName>ppt_y</p:attrName>
                                        </p:attrNameLst>
                                      </p:cBhvr>
                                      <p:tavLst>
                                        <p:tav tm="0">
                                          <p:val>
                                            <p:strVal val="0-#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Class="entr" nodeType="clickEffect" presetSubtype="1" presetID="2" grpId="10" fill="hold">
                                  <p:stCondLst>
                                    <p:cond delay="0"/>
                                  </p:stCondLst>
                                  <p:iterate type="el" backwards="0">
                                    <p:tmAbs val="0"/>
                                  </p:iterate>
                                  <p:childTnLst>
                                    <p:set>
                                      <p:cBhvr>
                                        <p:cTn id="51" fill="hold"/>
                                        <p:tgtEl>
                                          <p:spTgt spid="320"/>
                                        </p:tgtEl>
                                        <p:attrNameLst>
                                          <p:attrName>style.visibility</p:attrName>
                                        </p:attrNameLst>
                                      </p:cBhvr>
                                      <p:to>
                                        <p:strVal val="visible"/>
                                      </p:to>
                                    </p:set>
                                    <p:anim calcmode="lin" valueType="num">
                                      <p:cBhvr>
                                        <p:cTn id="52" dur="1000" fill="hold"/>
                                        <p:tgtEl>
                                          <p:spTgt spid="320"/>
                                        </p:tgtEl>
                                        <p:attrNameLst>
                                          <p:attrName>ppt_x</p:attrName>
                                        </p:attrNameLst>
                                      </p:cBhvr>
                                      <p:tavLst>
                                        <p:tav tm="0">
                                          <p:val>
                                            <p:strVal val="#ppt_x"/>
                                          </p:val>
                                        </p:tav>
                                        <p:tav tm="100000">
                                          <p:val>
                                            <p:strVal val="#ppt_x"/>
                                          </p:val>
                                        </p:tav>
                                      </p:tavLst>
                                    </p:anim>
                                    <p:anim calcmode="lin" valueType="num">
                                      <p:cBhvr>
                                        <p:cTn id="53" dur="1000" fill="hold"/>
                                        <p:tgtEl>
                                          <p:spTgt spid="320"/>
                                        </p:tgtEl>
                                        <p:attrNameLst>
                                          <p:attrName>ppt_y</p:attrName>
                                        </p:attrNameLst>
                                      </p:cBhvr>
                                      <p:tavLst>
                                        <p:tav tm="0">
                                          <p:val>
                                            <p:strVal val="0-#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Class="entr" nodeType="clickEffect" presetID="9" grpId="11" fill="hold">
                                  <p:stCondLst>
                                    <p:cond delay="0"/>
                                  </p:stCondLst>
                                  <p:iterate type="el" backwards="0">
                                    <p:tmAbs val="0"/>
                                  </p:iterate>
                                  <p:childTnLst>
                                    <p:set>
                                      <p:cBhvr>
                                        <p:cTn id="57" fill="hold"/>
                                        <p:tgtEl>
                                          <p:spTgt spid="302"/>
                                        </p:tgtEl>
                                        <p:attrNameLst>
                                          <p:attrName>style.visibility</p:attrName>
                                        </p:attrNameLst>
                                      </p:cBhvr>
                                      <p:to>
                                        <p:strVal val="visible"/>
                                      </p:to>
                                    </p:set>
                                    <p:animEffect filter="dissolve" transition="in">
                                      <p:cBhvr>
                                        <p:cTn id="58" dur="2000"/>
                                        <p:tgtEl>
                                          <p:spTgt spid="302"/>
                                        </p:tgtEl>
                                      </p:cBhvr>
                                    </p:animEffect>
                                  </p:childTnLst>
                                </p:cTn>
                              </p:par>
                            </p:childTnLst>
                          </p:cTn>
                        </p:par>
                        <p:par>
                          <p:cTn id="59" fill="hold">
                            <p:stCondLst>
                              <p:cond delay="2000"/>
                            </p:stCondLst>
                            <p:childTnLst>
                              <p:par>
                                <p:cTn id="60" presetClass="entr" nodeType="afterEffect" presetID="10" grpId="12" fill="hold">
                                  <p:stCondLst>
                                    <p:cond delay="0"/>
                                  </p:stCondLst>
                                  <p:iterate type="el" backwards="0">
                                    <p:tmAbs val="0"/>
                                  </p:iterate>
                                  <p:childTnLst>
                                    <p:set>
                                      <p:cBhvr>
                                        <p:cTn id="61" fill="hold"/>
                                        <p:tgtEl>
                                          <p:spTgt spid="303"/>
                                        </p:tgtEl>
                                        <p:attrNameLst>
                                          <p:attrName>style.visibility</p:attrName>
                                        </p:attrNameLst>
                                      </p:cBhvr>
                                      <p:to>
                                        <p:strVal val="visible"/>
                                      </p:to>
                                    </p:set>
                                    <p:animEffect filter="fade" transition="in">
                                      <p:cBhvr>
                                        <p:cTn id="62" dur="1000"/>
                                        <p:tgtEl>
                                          <p:spTgt spid="303"/>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Subtype="8" presetID="22" grpId="13" fill="hold">
                                  <p:stCondLst>
                                    <p:cond delay="0"/>
                                  </p:stCondLst>
                                  <p:iterate type="el" backwards="0">
                                    <p:tmAbs val="0"/>
                                  </p:iterate>
                                  <p:childTnLst>
                                    <p:set>
                                      <p:cBhvr>
                                        <p:cTn id="66" fill="hold"/>
                                        <p:tgtEl>
                                          <p:spTgt spid="298"/>
                                        </p:tgtEl>
                                        <p:attrNameLst>
                                          <p:attrName>style.visibility</p:attrName>
                                        </p:attrNameLst>
                                      </p:cBhvr>
                                      <p:to>
                                        <p:strVal val="visible"/>
                                      </p:to>
                                    </p:set>
                                    <p:animEffect filter="wipe(left)" transition="in">
                                      <p:cBhvr>
                                        <p:cTn id="67" dur="1000"/>
                                        <p:tgtEl>
                                          <p:spTgt spid="298"/>
                                        </p:tgtEl>
                                      </p:cBhvr>
                                    </p:animEffect>
                                  </p:childTnLst>
                                </p:cTn>
                              </p:par>
                            </p:childTnLst>
                          </p:cTn>
                        </p:par>
                      </p:childTnLst>
                    </p:cTn>
                  </p:par>
                  <p:par>
                    <p:cTn id="68" fill="hold">
                      <p:stCondLst>
                        <p:cond delay="indefinite"/>
                      </p:stCondLst>
                      <p:childTnLst>
                        <p:par>
                          <p:cTn id="69" fill="hold">
                            <p:stCondLst>
                              <p:cond delay="0"/>
                            </p:stCondLst>
                            <p:childTnLst>
                              <p:par>
                                <p:cTn id="70" presetClass="entr" nodeType="clickEffect" presetSubtype="8" presetID="22" grpId="14" fill="hold">
                                  <p:stCondLst>
                                    <p:cond delay="0"/>
                                  </p:stCondLst>
                                  <p:iterate type="el" backwards="0">
                                    <p:tmAbs val="0"/>
                                  </p:iterate>
                                  <p:childTnLst>
                                    <p:set>
                                      <p:cBhvr>
                                        <p:cTn id="71" fill="hold"/>
                                        <p:tgtEl>
                                          <p:spTgt spid="295"/>
                                        </p:tgtEl>
                                        <p:attrNameLst>
                                          <p:attrName>style.visibility</p:attrName>
                                        </p:attrNameLst>
                                      </p:cBhvr>
                                      <p:to>
                                        <p:strVal val="visible"/>
                                      </p:to>
                                    </p:set>
                                    <p:animEffect filter="wipe(left)" transition="in">
                                      <p:cBhvr>
                                        <p:cTn id="72" dur="500"/>
                                        <p:tgtEl>
                                          <p:spTgt spid="295"/>
                                        </p:tgtEl>
                                      </p:cBhvr>
                                    </p:animEffect>
                                  </p:childTnLst>
                                </p:cTn>
                              </p:par>
                            </p:childTnLst>
                          </p:cTn>
                        </p:par>
                      </p:childTnLst>
                    </p:cTn>
                  </p:par>
                  <p:par>
                    <p:cTn id="73" fill="hold">
                      <p:stCondLst>
                        <p:cond delay="indefinite"/>
                      </p:stCondLst>
                      <p:childTnLst>
                        <p:par>
                          <p:cTn id="74" fill="hold">
                            <p:stCondLst>
                              <p:cond delay="0"/>
                            </p:stCondLst>
                            <p:childTnLst>
                              <p:par>
                                <p:cTn id="75" presetClass="entr" nodeType="clickEffect" presetID="10" grpId="15" fill="hold">
                                  <p:stCondLst>
                                    <p:cond delay="0"/>
                                  </p:stCondLst>
                                  <p:iterate type="el" backwards="0">
                                    <p:tmAbs val="0"/>
                                  </p:iterate>
                                  <p:childTnLst>
                                    <p:set>
                                      <p:cBhvr>
                                        <p:cTn id="76" fill="hold"/>
                                        <p:tgtEl>
                                          <p:spTgt spid="324"/>
                                        </p:tgtEl>
                                        <p:attrNameLst>
                                          <p:attrName>style.visibility</p:attrName>
                                        </p:attrNameLst>
                                      </p:cBhvr>
                                      <p:to>
                                        <p:strVal val="visible"/>
                                      </p:to>
                                    </p:set>
                                    <p:animEffect filter="fade" transition="in">
                                      <p:cBhvr>
                                        <p:cTn id="77" dur="1000"/>
                                        <p:tgtEl>
                                          <p:spTgt spid="324"/>
                                        </p:tgtEl>
                                      </p:cBhvr>
                                    </p:animEffect>
                                  </p:childTnLst>
                                </p:cTn>
                              </p:par>
                            </p:childTnLst>
                          </p:cTn>
                        </p:par>
                      </p:childTnLst>
                    </p:cTn>
                  </p:par>
                  <p:par>
                    <p:cTn id="78" fill="hold">
                      <p:stCondLst>
                        <p:cond delay="indefinite"/>
                      </p:stCondLst>
                      <p:childTnLst>
                        <p:par>
                          <p:cTn id="79" fill="hold">
                            <p:stCondLst>
                              <p:cond delay="0"/>
                            </p:stCondLst>
                            <p:childTnLst>
                              <p:par>
                                <p:cTn id="80" presetClass="entr" nodeType="clickEffect" presetID="10" grpId="16" fill="hold">
                                  <p:stCondLst>
                                    <p:cond delay="0"/>
                                  </p:stCondLst>
                                  <p:iterate type="el" backwards="0">
                                    <p:tmAbs val="0"/>
                                  </p:iterate>
                                  <p:childTnLst>
                                    <p:set>
                                      <p:cBhvr>
                                        <p:cTn id="81" fill="hold"/>
                                        <p:tgtEl>
                                          <p:spTgt spid="329"/>
                                        </p:tgtEl>
                                        <p:attrNameLst>
                                          <p:attrName>style.visibility</p:attrName>
                                        </p:attrNameLst>
                                      </p:cBhvr>
                                      <p:to>
                                        <p:strVal val="visible"/>
                                      </p:to>
                                    </p:set>
                                    <p:animEffect filter="fade" transition="in">
                                      <p:cBhvr>
                                        <p:cTn id="82" dur="1000"/>
                                        <p:tgtEl>
                                          <p:spTgt spid="329"/>
                                        </p:tgtEl>
                                      </p:cBhvr>
                                    </p:animEffect>
                                  </p:childTnLst>
                                </p:cTn>
                              </p:par>
                            </p:childTnLst>
                          </p:cTn>
                        </p:par>
                      </p:childTnLst>
                    </p:cTn>
                  </p:par>
                  <p:par>
                    <p:cTn id="83" fill="hold">
                      <p:stCondLst>
                        <p:cond delay="indefinite"/>
                      </p:stCondLst>
                      <p:childTnLst>
                        <p:par>
                          <p:cTn id="84" fill="hold">
                            <p:stCondLst>
                              <p:cond delay="0"/>
                            </p:stCondLst>
                            <p:childTnLst>
                              <p:par>
                                <p:cTn id="85" presetClass="entr" nodeType="clickEffect" presetSubtype="1" presetID="22" grpId="17" fill="hold">
                                  <p:stCondLst>
                                    <p:cond delay="0"/>
                                  </p:stCondLst>
                                  <p:iterate type="el" backwards="0">
                                    <p:tmAbs val="0"/>
                                  </p:iterate>
                                  <p:childTnLst>
                                    <p:set>
                                      <p:cBhvr>
                                        <p:cTn id="86" fill="hold"/>
                                        <p:tgtEl>
                                          <p:spTgt spid="332"/>
                                        </p:tgtEl>
                                        <p:attrNameLst>
                                          <p:attrName>style.visibility</p:attrName>
                                        </p:attrNameLst>
                                      </p:cBhvr>
                                      <p:to>
                                        <p:strVal val="visible"/>
                                      </p:to>
                                    </p:set>
                                    <p:animEffect filter="wipe(up)" transition="in">
                                      <p:cBhvr>
                                        <p:cTn id="87" dur="1000"/>
                                        <p:tgtEl>
                                          <p:spTgt spid="332"/>
                                        </p:tgtEl>
                                      </p:cBhvr>
                                    </p:animEffect>
                                  </p:childTnLst>
                                </p:cTn>
                              </p:par>
                            </p:childTnLst>
                          </p:cTn>
                        </p:par>
                      </p:childTnLst>
                    </p:cTn>
                  </p:par>
                  <p:par>
                    <p:cTn id="88" fill="hold">
                      <p:stCondLst>
                        <p:cond delay="indefinite"/>
                      </p:stCondLst>
                      <p:childTnLst>
                        <p:par>
                          <p:cTn id="89" fill="hold">
                            <p:stCondLst>
                              <p:cond delay="0"/>
                            </p:stCondLst>
                            <p:childTnLst>
                              <p:par>
                                <p:cTn id="90" presetClass="entr" nodeType="clickEffect" presetSubtype="8" presetID="22" grpId="18" fill="hold">
                                  <p:stCondLst>
                                    <p:cond delay="0"/>
                                  </p:stCondLst>
                                  <p:iterate type="el" backwards="0">
                                    <p:tmAbs val="0"/>
                                  </p:iterate>
                                  <p:childTnLst>
                                    <p:set>
                                      <p:cBhvr>
                                        <p:cTn id="91" fill="hold"/>
                                        <p:tgtEl>
                                          <p:spTgt spid="335"/>
                                        </p:tgtEl>
                                        <p:attrNameLst>
                                          <p:attrName>style.visibility</p:attrName>
                                        </p:attrNameLst>
                                      </p:cBhvr>
                                      <p:to>
                                        <p:strVal val="visible"/>
                                      </p:to>
                                    </p:set>
                                    <p:animEffect filter="wipe(left)" transition="in">
                                      <p:cBhvr>
                                        <p:cTn id="92" dur="1000"/>
                                        <p:tgtEl>
                                          <p:spTgt spid="335"/>
                                        </p:tgtEl>
                                      </p:cBhvr>
                                    </p:animEffect>
                                  </p:childTnLst>
                                </p:cTn>
                              </p:par>
                            </p:childTnLst>
                          </p:cTn>
                        </p:par>
                      </p:childTnLst>
                    </p:cTn>
                  </p:par>
                  <p:par>
                    <p:cTn id="93" fill="hold">
                      <p:stCondLst>
                        <p:cond delay="indefinite"/>
                      </p:stCondLst>
                      <p:childTnLst>
                        <p:par>
                          <p:cTn id="94" fill="hold">
                            <p:stCondLst>
                              <p:cond delay="0"/>
                            </p:stCondLst>
                            <p:childTnLst>
                              <p:par>
                                <p:cTn id="95" presetClass="entr" nodeType="clickEffect" presetID="10" grpId="19" fill="hold">
                                  <p:stCondLst>
                                    <p:cond delay="0"/>
                                  </p:stCondLst>
                                  <p:iterate type="el" backwards="0">
                                    <p:tmAbs val="0"/>
                                  </p:iterate>
                                  <p:childTnLst>
                                    <p:set>
                                      <p:cBhvr>
                                        <p:cTn id="96" fill="hold"/>
                                        <p:tgtEl>
                                          <p:spTgt spid="340"/>
                                        </p:tgtEl>
                                        <p:attrNameLst>
                                          <p:attrName>style.visibility</p:attrName>
                                        </p:attrNameLst>
                                      </p:cBhvr>
                                      <p:to>
                                        <p:strVal val="visible"/>
                                      </p:to>
                                    </p:set>
                                    <p:animEffect filter="fade" transition="in">
                                      <p:cBhvr>
                                        <p:cTn id="97" dur="1000"/>
                                        <p:tgtEl>
                                          <p:spTgt spid="340"/>
                                        </p:tgtEl>
                                      </p:cBhvr>
                                    </p:animEffect>
                                  </p:childTnLst>
                                </p:cTn>
                              </p:par>
                            </p:childTnLst>
                          </p:cTn>
                        </p:par>
                      </p:childTnLst>
                    </p:cTn>
                  </p:par>
                  <p:par>
                    <p:cTn id="98" fill="hold">
                      <p:stCondLst>
                        <p:cond delay="indefinite"/>
                      </p:stCondLst>
                      <p:childTnLst>
                        <p:par>
                          <p:cTn id="99" fill="hold">
                            <p:stCondLst>
                              <p:cond delay="0"/>
                            </p:stCondLst>
                            <p:childTnLst>
                              <p:par>
                                <p:cTn id="100" presetClass="entr" nodeType="clickEffect" presetSubtype="1" presetID="2" grpId="20" fill="hold">
                                  <p:stCondLst>
                                    <p:cond delay="0"/>
                                  </p:stCondLst>
                                  <p:iterate type="el" backwards="0">
                                    <p:tmAbs val="0"/>
                                  </p:iterate>
                                  <p:childTnLst>
                                    <p:set>
                                      <p:cBhvr>
                                        <p:cTn id="101" fill="hold"/>
                                        <p:tgtEl>
                                          <p:spTgt spid="392"/>
                                        </p:tgtEl>
                                        <p:attrNameLst>
                                          <p:attrName>style.visibility</p:attrName>
                                        </p:attrNameLst>
                                      </p:cBhvr>
                                      <p:to>
                                        <p:strVal val="visible"/>
                                      </p:to>
                                    </p:set>
                                    <p:anim calcmode="lin" valueType="num">
                                      <p:cBhvr>
                                        <p:cTn id="102" dur="1000" fill="hold"/>
                                        <p:tgtEl>
                                          <p:spTgt spid="392"/>
                                        </p:tgtEl>
                                        <p:attrNameLst>
                                          <p:attrName>ppt_x</p:attrName>
                                        </p:attrNameLst>
                                      </p:cBhvr>
                                      <p:tavLst>
                                        <p:tav tm="0">
                                          <p:val>
                                            <p:strVal val="#ppt_x"/>
                                          </p:val>
                                        </p:tav>
                                        <p:tav tm="100000">
                                          <p:val>
                                            <p:strVal val="#ppt_x"/>
                                          </p:val>
                                        </p:tav>
                                      </p:tavLst>
                                    </p:anim>
                                    <p:anim calcmode="lin" valueType="num">
                                      <p:cBhvr>
                                        <p:cTn id="103" dur="1000" fill="hold"/>
                                        <p:tgtEl>
                                          <p:spTgt spid="392"/>
                                        </p:tgtEl>
                                        <p:attrNameLst>
                                          <p:attrName>ppt_y</p:attrName>
                                        </p:attrNameLst>
                                      </p:cBhvr>
                                      <p:tavLst>
                                        <p:tav tm="0">
                                          <p:val>
                                            <p:strVal val="0-#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Class="entr" nodeType="clickEffect" presetSubtype="1" presetID="2" grpId="21" fill="hold">
                                  <p:stCondLst>
                                    <p:cond delay="0"/>
                                  </p:stCondLst>
                                  <p:iterate type="el" backwards="0">
                                    <p:tmAbs val="0"/>
                                  </p:iterate>
                                  <p:childTnLst>
                                    <p:set>
                                      <p:cBhvr>
                                        <p:cTn id="107" fill="hold"/>
                                        <p:tgtEl>
                                          <p:spTgt spid="393"/>
                                        </p:tgtEl>
                                        <p:attrNameLst>
                                          <p:attrName>style.visibility</p:attrName>
                                        </p:attrNameLst>
                                      </p:cBhvr>
                                      <p:to>
                                        <p:strVal val="visible"/>
                                      </p:to>
                                    </p:set>
                                    <p:anim calcmode="lin" valueType="num">
                                      <p:cBhvr>
                                        <p:cTn id="108" dur="1000" fill="hold"/>
                                        <p:tgtEl>
                                          <p:spTgt spid="393"/>
                                        </p:tgtEl>
                                        <p:attrNameLst>
                                          <p:attrName>ppt_x</p:attrName>
                                        </p:attrNameLst>
                                      </p:cBhvr>
                                      <p:tavLst>
                                        <p:tav tm="0">
                                          <p:val>
                                            <p:strVal val="#ppt_x"/>
                                          </p:val>
                                        </p:tav>
                                        <p:tav tm="100000">
                                          <p:val>
                                            <p:strVal val="#ppt_x"/>
                                          </p:val>
                                        </p:tav>
                                      </p:tavLst>
                                    </p:anim>
                                    <p:anim calcmode="lin" valueType="num">
                                      <p:cBhvr>
                                        <p:cTn id="109" dur="1000" fill="hold"/>
                                        <p:tgtEl>
                                          <p:spTgt spid="393"/>
                                        </p:tgtEl>
                                        <p:attrNameLst>
                                          <p:attrName>ppt_y</p:attrName>
                                        </p:attrNameLst>
                                      </p:cBhvr>
                                      <p:tavLst>
                                        <p:tav tm="0">
                                          <p:val>
                                            <p:strVal val="0-#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Class="entr" nodeType="clickEffect" presetID="9" grpId="22" fill="hold">
                                  <p:stCondLst>
                                    <p:cond delay="0"/>
                                  </p:stCondLst>
                                  <p:iterate type="el" backwards="0">
                                    <p:tmAbs val="0"/>
                                  </p:iterate>
                                  <p:childTnLst>
                                    <p:set>
                                      <p:cBhvr>
                                        <p:cTn id="113" fill="hold"/>
                                        <p:tgtEl>
                                          <p:spTgt spid="341"/>
                                        </p:tgtEl>
                                        <p:attrNameLst>
                                          <p:attrName>style.visibility</p:attrName>
                                        </p:attrNameLst>
                                      </p:cBhvr>
                                      <p:to>
                                        <p:strVal val="visible"/>
                                      </p:to>
                                    </p:set>
                                    <p:animEffect filter="dissolve" transition="in">
                                      <p:cBhvr>
                                        <p:cTn id="114" dur="2000"/>
                                        <p:tgtEl>
                                          <p:spTgt spid="341"/>
                                        </p:tgtEl>
                                      </p:cBhvr>
                                    </p:animEffect>
                                  </p:childTnLst>
                                </p:cTn>
                              </p:par>
                            </p:childTnLst>
                          </p:cTn>
                        </p:par>
                        <p:par>
                          <p:cTn id="115" fill="hold">
                            <p:stCondLst>
                              <p:cond delay="2000"/>
                            </p:stCondLst>
                            <p:childTnLst>
                              <p:par>
                                <p:cTn id="116" presetClass="entr" nodeType="afterEffect" presetID="10" grpId="23" fill="hold">
                                  <p:stCondLst>
                                    <p:cond delay="0"/>
                                  </p:stCondLst>
                                  <p:iterate type="el" backwards="0">
                                    <p:tmAbs val="0"/>
                                  </p:iterate>
                                  <p:childTnLst>
                                    <p:set>
                                      <p:cBhvr>
                                        <p:cTn id="117" fill="hold"/>
                                        <p:tgtEl>
                                          <p:spTgt spid="342"/>
                                        </p:tgtEl>
                                        <p:attrNameLst>
                                          <p:attrName>style.visibility</p:attrName>
                                        </p:attrNameLst>
                                      </p:cBhvr>
                                      <p:to>
                                        <p:strVal val="visible"/>
                                      </p:to>
                                    </p:set>
                                    <p:animEffect filter="fade" transition="in">
                                      <p:cBhvr>
                                        <p:cTn id="118" dur="1000"/>
                                        <p:tgtEl>
                                          <p:spTgt spid="342"/>
                                        </p:tgtEl>
                                      </p:cBhvr>
                                    </p:animEffect>
                                  </p:childTnLst>
                                </p:cTn>
                              </p:par>
                            </p:childTnLst>
                          </p:cTn>
                        </p:par>
                      </p:childTnLst>
                    </p:cTn>
                  </p:par>
                  <p:par>
                    <p:cTn id="119" fill="hold">
                      <p:stCondLst>
                        <p:cond delay="indefinite"/>
                      </p:stCondLst>
                      <p:childTnLst>
                        <p:par>
                          <p:cTn id="120" fill="hold">
                            <p:stCondLst>
                              <p:cond delay="0"/>
                            </p:stCondLst>
                            <p:childTnLst>
                              <p:par>
                                <p:cTn id="121" presetClass="entr" nodeType="clickEffect" presetID="10" grpId="24" fill="hold">
                                  <p:stCondLst>
                                    <p:cond delay="0"/>
                                  </p:stCondLst>
                                  <p:iterate type="el" backwards="0">
                                    <p:tmAbs val="0"/>
                                  </p:iterate>
                                  <p:childTnLst>
                                    <p:set>
                                      <p:cBhvr>
                                        <p:cTn id="122" fill="hold"/>
                                        <p:tgtEl>
                                          <p:spTgt spid="380"/>
                                        </p:tgtEl>
                                        <p:attrNameLst>
                                          <p:attrName>style.visibility</p:attrName>
                                        </p:attrNameLst>
                                      </p:cBhvr>
                                      <p:to>
                                        <p:strVal val="visible"/>
                                      </p:to>
                                    </p:set>
                                    <p:animEffect filter="fade" transition="in">
                                      <p:cBhvr>
                                        <p:cTn id="123" dur="1000"/>
                                        <p:tgtEl>
                                          <p:spTgt spid="380"/>
                                        </p:tgtEl>
                                      </p:cBhvr>
                                    </p:animEffect>
                                  </p:childTnLst>
                                </p:cTn>
                              </p:par>
                            </p:childTnLst>
                          </p:cTn>
                        </p:par>
                      </p:childTnLst>
                    </p:cTn>
                  </p:par>
                  <p:par>
                    <p:cTn id="124" fill="hold">
                      <p:stCondLst>
                        <p:cond delay="indefinite"/>
                      </p:stCondLst>
                      <p:childTnLst>
                        <p:par>
                          <p:cTn id="125" fill="hold">
                            <p:stCondLst>
                              <p:cond delay="0"/>
                            </p:stCondLst>
                            <p:childTnLst>
                              <p:par>
                                <p:cTn id="126" presetClass="entr" nodeType="clickEffect" presetSubtype="4" presetID="22" grpId="25" fill="hold">
                                  <p:stCondLst>
                                    <p:cond delay="0"/>
                                  </p:stCondLst>
                                  <p:iterate type="el" backwards="0">
                                    <p:tmAbs val="0"/>
                                  </p:iterate>
                                  <p:childTnLst>
                                    <p:set>
                                      <p:cBhvr>
                                        <p:cTn id="127" fill="hold"/>
                                        <p:tgtEl>
                                          <p:spTgt spid="348"/>
                                        </p:tgtEl>
                                        <p:attrNameLst>
                                          <p:attrName>style.visibility</p:attrName>
                                        </p:attrNameLst>
                                      </p:cBhvr>
                                      <p:to>
                                        <p:strVal val="visible"/>
                                      </p:to>
                                    </p:set>
                                    <p:animEffect filter="wipe(down)" transition="in">
                                      <p:cBhvr>
                                        <p:cTn id="128" dur="1000"/>
                                        <p:tgtEl>
                                          <p:spTgt spid="348"/>
                                        </p:tgtEl>
                                      </p:cBhvr>
                                    </p:animEffect>
                                  </p:childTnLst>
                                </p:cTn>
                              </p:par>
                            </p:childTnLst>
                          </p:cTn>
                        </p:par>
                      </p:childTnLst>
                    </p:cTn>
                  </p:par>
                  <p:par>
                    <p:cTn id="129" fill="hold">
                      <p:stCondLst>
                        <p:cond delay="indefinite"/>
                      </p:stCondLst>
                      <p:childTnLst>
                        <p:par>
                          <p:cTn id="130" fill="hold">
                            <p:stCondLst>
                              <p:cond delay="0"/>
                            </p:stCondLst>
                            <p:childTnLst>
                              <p:par>
                                <p:cTn id="131" presetClass="entr" nodeType="clickEffect" presetSubtype="2" presetID="22" grpId="26" fill="hold">
                                  <p:stCondLst>
                                    <p:cond delay="0"/>
                                  </p:stCondLst>
                                  <p:iterate type="el" backwards="0">
                                    <p:tmAbs val="0"/>
                                  </p:iterate>
                                  <p:childTnLst>
                                    <p:set>
                                      <p:cBhvr>
                                        <p:cTn id="132" fill="hold"/>
                                        <p:tgtEl>
                                          <p:spTgt spid="345"/>
                                        </p:tgtEl>
                                        <p:attrNameLst>
                                          <p:attrName>style.visibility</p:attrName>
                                        </p:attrNameLst>
                                      </p:cBhvr>
                                      <p:to>
                                        <p:strVal val="visible"/>
                                      </p:to>
                                    </p:set>
                                    <p:animEffect filter="wipe(right)" transition="in">
                                      <p:cBhvr>
                                        <p:cTn id="133" dur="1000"/>
                                        <p:tgtEl>
                                          <p:spTgt spid="345"/>
                                        </p:tgtEl>
                                      </p:cBhvr>
                                    </p:animEffect>
                                  </p:childTnLst>
                                </p:cTn>
                              </p:par>
                            </p:childTnLst>
                          </p:cTn>
                        </p:par>
                      </p:childTnLst>
                    </p:cTn>
                  </p:par>
                  <p:par>
                    <p:cTn id="134" fill="hold">
                      <p:stCondLst>
                        <p:cond delay="indefinite"/>
                      </p:stCondLst>
                      <p:childTnLst>
                        <p:par>
                          <p:cTn id="135" fill="hold">
                            <p:stCondLst>
                              <p:cond delay="0"/>
                            </p:stCondLst>
                            <p:childTnLst>
                              <p:par>
                                <p:cTn id="136" presetClass="entr" nodeType="clickEffect" presetSubtype="8" presetID="22" grpId="27" fill="hold">
                                  <p:stCondLst>
                                    <p:cond delay="0"/>
                                  </p:stCondLst>
                                  <p:iterate type="el" backwards="0">
                                    <p:tmAbs val="0"/>
                                  </p:iterate>
                                  <p:childTnLst>
                                    <p:set>
                                      <p:cBhvr>
                                        <p:cTn id="137" fill="hold"/>
                                        <p:tgtEl>
                                          <p:spTgt spid="354"/>
                                        </p:tgtEl>
                                        <p:attrNameLst>
                                          <p:attrName>style.visibility</p:attrName>
                                        </p:attrNameLst>
                                      </p:cBhvr>
                                      <p:to>
                                        <p:strVal val="visible"/>
                                      </p:to>
                                    </p:set>
                                    <p:animEffect filter="wipe(left)" transition="in">
                                      <p:cBhvr>
                                        <p:cTn id="138" dur="1000"/>
                                        <p:tgtEl>
                                          <p:spTgt spid="354"/>
                                        </p:tgtEl>
                                      </p:cBhvr>
                                    </p:animEffect>
                                  </p:childTnLst>
                                </p:cTn>
                              </p:par>
                            </p:childTnLst>
                          </p:cTn>
                        </p:par>
                      </p:childTnLst>
                    </p:cTn>
                  </p:par>
                  <p:par>
                    <p:cTn id="139" fill="hold">
                      <p:stCondLst>
                        <p:cond delay="indefinite"/>
                      </p:stCondLst>
                      <p:childTnLst>
                        <p:par>
                          <p:cTn id="140" fill="hold">
                            <p:stCondLst>
                              <p:cond delay="0"/>
                            </p:stCondLst>
                            <p:childTnLst>
                              <p:par>
                                <p:cTn id="141" presetClass="entr" nodeType="clickEffect" presetSubtype="1" presetID="22" grpId="28" fill="hold">
                                  <p:stCondLst>
                                    <p:cond delay="0"/>
                                  </p:stCondLst>
                                  <p:iterate type="el" backwards="0">
                                    <p:tmAbs val="0"/>
                                  </p:iterate>
                                  <p:childTnLst>
                                    <p:set>
                                      <p:cBhvr>
                                        <p:cTn id="142" fill="hold"/>
                                        <p:tgtEl>
                                          <p:spTgt spid="357"/>
                                        </p:tgtEl>
                                        <p:attrNameLst>
                                          <p:attrName>style.visibility</p:attrName>
                                        </p:attrNameLst>
                                      </p:cBhvr>
                                      <p:to>
                                        <p:strVal val="visible"/>
                                      </p:to>
                                    </p:set>
                                    <p:animEffect filter="wipe(up)" transition="in">
                                      <p:cBhvr>
                                        <p:cTn id="143" dur="1000"/>
                                        <p:tgtEl>
                                          <p:spTgt spid="357"/>
                                        </p:tgtEl>
                                      </p:cBhvr>
                                    </p:animEffect>
                                  </p:childTnLst>
                                </p:cTn>
                              </p:par>
                            </p:childTnLst>
                          </p:cTn>
                        </p:par>
                      </p:childTnLst>
                    </p:cTn>
                  </p:par>
                  <p:par>
                    <p:cTn id="144" fill="hold">
                      <p:stCondLst>
                        <p:cond delay="indefinite"/>
                      </p:stCondLst>
                      <p:childTnLst>
                        <p:par>
                          <p:cTn id="145" fill="hold">
                            <p:stCondLst>
                              <p:cond delay="0"/>
                            </p:stCondLst>
                            <p:childTnLst>
                              <p:par>
                                <p:cTn id="146" presetClass="entr" nodeType="clickEffect" presetSubtype="8" presetID="22" grpId="29" fill="hold">
                                  <p:stCondLst>
                                    <p:cond delay="0"/>
                                  </p:stCondLst>
                                  <p:iterate type="el" backwards="0">
                                    <p:tmAbs val="0"/>
                                  </p:iterate>
                                  <p:childTnLst>
                                    <p:set>
                                      <p:cBhvr>
                                        <p:cTn id="147" fill="hold"/>
                                        <p:tgtEl>
                                          <p:spTgt spid="360"/>
                                        </p:tgtEl>
                                        <p:attrNameLst>
                                          <p:attrName>style.visibility</p:attrName>
                                        </p:attrNameLst>
                                      </p:cBhvr>
                                      <p:to>
                                        <p:strVal val="visible"/>
                                      </p:to>
                                    </p:set>
                                    <p:animEffect filter="wipe(left)" transition="in">
                                      <p:cBhvr>
                                        <p:cTn id="148" dur="1000"/>
                                        <p:tgtEl>
                                          <p:spTgt spid="360"/>
                                        </p:tgtEl>
                                      </p:cBhvr>
                                    </p:animEffect>
                                  </p:childTnLst>
                                </p:cTn>
                              </p:par>
                            </p:childTnLst>
                          </p:cTn>
                        </p:par>
                      </p:childTnLst>
                    </p:cTn>
                  </p:par>
                  <p:par>
                    <p:cTn id="149" fill="hold">
                      <p:stCondLst>
                        <p:cond delay="indefinite"/>
                      </p:stCondLst>
                      <p:childTnLst>
                        <p:par>
                          <p:cTn id="150" fill="hold">
                            <p:stCondLst>
                              <p:cond delay="0"/>
                            </p:stCondLst>
                            <p:childTnLst>
                              <p:par>
                                <p:cTn id="151" presetClass="entr" nodeType="clickEffect" presetSubtype="8" presetID="22" grpId="30" fill="hold">
                                  <p:stCondLst>
                                    <p:cond delay="0"/>
                                  </p:stCondLst>
                                  <p:iterate type="el" backwards="0">
                                    <p:tmAbs val="0"/>
                                  </p:iterate>
                                  <p:childTnLst>
                                    <p:set>
                                      <p:cBhvr>
                                        <p:cTn id="152" fill="hold"/>
                                        <p:tgtEl>
                                          <p:spTgt spid="385"/>
                                        </p:tgtEl>
                                        <p:attrNameLst>
                                          <p:attrName>style.visibility</p:attrName>
                                        </p:attrNameLst>
                                      </p:cBhvr>
                                      <p:to>
                                        <p:strVal val="visible"/>
                                      </p:to>
                                    </p:set>
                                    <p:animEffect filter="wipe(left)" transition="in">
                                      <p:cBhvr>
                                        <p:cTn id="153" dur="1000"/>
                                        <p:tgtEl>
                                          <p:spTgt spid="385"/>
                                        </p:tgtEl>
                                      </p:cBhvr>
                                    </p:animEffect>
                                  </p:childTnLst>
                                </p:cTn>
                              </p:par>
                            </p:childTnLst>
                          </p:cTn>
                        </p:par>
                      </p:childTnLst>
                    </p:cTn>
                  </p:par>
                  <p:par>
                    <p:cTn id="154" fill="hold">
                      <p:stCondLst>
                        <p:cond delay="indefinite"/>
                      </p:stCondLst>
                      <p:childTnLst>
                        <p:par>
                          <p:cTn id="155" fill="hold">
                            <p:stCondLst>
                              <p:cond delay="0"/>
                            </p:stCondLst>
                            <p:childTnLst>
                              <p:par>
                                <p:cTn id="156" presetClass="entr" nodeType="clickEffect" presetSubtype="4" presetID="22" grpId="31" fill="hold">
                                  <p:stCondLst>
                                    <p:cond delay="0"/>
                                  </p:stCondLst>
                                  <p:iterate type="el" backwards="0">
                                    <p:tmAbs val="0"/>
                                  </p:iterate>
                                  <p:childTnLst>
                                    <p:set>
                                      <p:cBhvr>
                                        <p:cTn id="157" fill="hold"/>
                                        <p:tgtEl>
                                          <p:spTgt spid="388"/>
                                        </p:tgtEl>
                                        <p:attrNameLst>
                                          <p:attrName>style.visibility</p:attrName>
                                        </p:attrNameLst>
                                      </p:cBhvr>
                                      <p:to>
                                        <p:strVal val="visible"/>
                                      </p:to>
                                    </p:set>
                                    <p:animEffect filter="wipe(down)" transition="in">
                                      <p:cBhvr>
                                        <p:cTn id="158" dur="1000"/>
                                        <p:tgtEl>
                                          <p:spTgt spid="388"/>
                                        </p:tgtEl>
                                      </p:cBhvr>
                                    </p:animEffect>
                                  </p:childTnLst>
                                </p:cTn>
                              </p:par>
                            </p:childTnLst>
                          </p:cTn>
                        </p:par>
                      </p:childTnLst>
                    </p:cTn>
                  </p:par>
                  <p:par>
                    <p:cTn id="159" fill="hold">
                      <p:stCondLst>
                        <p:cond delay="indefinite"/>
                      </p:stCondLst>
                      <p:childTnLst>
                        <p:par>
                          <p:cTn id="160" fill="hold">
                            <p:stCondLst>
                              <p:cond delay="0"/>
                            </p:stCondLst>
                            <p:childTnLst>
                              <p:par>
                                <p:cTn id="161" presetClass="entr" nodeType="clickEffect" presetSubtype="4" presetID="22" grpId="32" fill="hold">
                                  <p:stCondLst>
                                    <p:cond delay="0"/>
                                  </p:stCondLst>
                                  <p:iterate type="el" backwards="0">
                                    <p:tmAbs val="0"/>
                                  </p:iterate>
                                  <p:childTnLst>
                                    <p:set>
                                      <p:cBhvr>
                                        <p:cTn id="162" fill="hold"/>
                                        <p:tgtEl>
                                          <p:spTgt spid="391"/>
                                        </p:tgtEl>
                                        <p:attrNameLst>
                                          <p:attrName>style.visibility</p:attrName>
                                        </p:attrNameLst>
                                      </p:cBhvr>
                                      <p:to>
                                        <p:strVal val="visible"/>
                                      </p:to>
                                    </p:set>
                                    <p:animEffect filter="wipe(down)" transition="in">
                                      <p:cBhvr>
                                        <p:cTn id="163" dur="1000"/>
                                        <p:tgtEl>
                                          <p:spTgt spid="391"/>
                                        </p:tgtEl>
                                      </p:cBhvr>
                                    </p:animEffect>
                                  </p:childTnLst>
                                </p:cTn>
                              </p:par>
                            </p:childTnLst>
                          </p:cTn>
                        </p:par>
                      </p:childTnLst>
                    </p:cTn>
                  </p:par>
                  <p:par>
                    <p:cTn id="164" fill="hold">
                      <p:stCondLst>
                        <p:cond delay="indefinite"/>
                      </p:stCondLst>
                      <p:childTnLst>
                        <p:par>
                          <p:cTn id="165" fill="hold">
                            <p:stCondLst>
                              <p:cond delay="0"/>
                            </p:stCondLst>
                            <p:childTnLst>
                              <p:par>
                                <p:cTn id="166" presetClass="entr" nodeType="clickEffect" presetSubtype="4" presetID="22" grpId="33" fill="hold">
                                  <p:stCondLst>
                                    <p:cond delay="0"/>
                                  </p:stCondLst>
                                  <p:iterate type="el" backwards="0">
                                    <p:tmAbs val="0"/>
                                  </p:iterate>
                                  <p:childTnLst>
                                    <p:set>
                                      <p:cBhvr>
                                        <p:cTn id="167" fill="hold"/>
                                        <p:tgtEl>
                                          <p:spTgt spid="396"/>
                                        </p:tgtEl>
                                        <p:attrNameLst>
                                          <p:attrName>style.visibility</p:attrName>
                                        </p:attrNameLst>
                                      </p:cBhvr>
                                      <p:to>
                                        <p:strVal val="visible"/>
                                      </p:to>
                                    </p:set>
                                    <p:animEffect filter="wipe(down)" transition="in">
                                      <p:cBhvr>
                                        <p:cTn id="168" dur="1000"/>
                                        <p:tgtEl>
                                          <p:spTgt spid="396"/>
                                        </p:tgtEl>
                                      </p:cBhvr>
                                    </p:animEffect>
                                  </p:childTnLst>
                                </p:cTn>
                              </p:par>
                            </p:childTnLst>
                          </p:cTn>
                        </p:par>
                        <p:par>
                          <p:cTn id="169" fill="hold">
                            <p:stCondLst>
                              <p:cond delay="1000"/>
                            </p:stCondLst>
                            <p:childTnLst>
                              <p:par>
                                <p:cTn id="170" presetClass="exit" nodeType="afterEffect" presetSubtype="0" presetID="1" grpId="34" fill="hold">
                                  <p:stCondLst>
                                    <p:cond delay="0"/>
                                  </p:stCondLst>
                                  <p:iterate type="el" backwards="0">
                                    <p:tmAbs val="0"/>
                                  </p:iterate>
                                  <p:childTnLst>
                                    <p:set>
                                      <p:cBhvr>
                                        <p:cTn id="171" fill="hold">
                                          <p:stCondLst>
                                            <p:cond delay="0"/>
                                          </p:stCondLst>
                                        </p:cTn>
                                        <p:tgtEl>
                                          <p:spTgt spid="348"/>
                                        </p:tgtEl>
                                        <p:attrNameLst>
                                          <p:attrName>style.visibility</p:attrName>
                                        </p:attrNameLst>
                                      </p:cBhvr>
                                      <p:to>
                                        <p:strVal val="hidden"/>
                                      </p:to>
                                    </p:set>
                                  </p:childTnLst>
                                </p:cTn>
                              </p:par>
                            </p:childTnLst>
                          </p:cTn>
                        </p:par>
                        <p:par>
                          <p:cTn id="172" fill="hold">
                            <p:stCondLst>
                              <p:cond delay="1000"/>
                            </p:stCondLst>
                            <p:childTnLst>
                              <p:par>
                                <p:cTn id="173" presetClass="exit" nodeType="afterEffect" presetSubtype="0" presetID="1" grpId="35" fill="hold">
                                  <p:stCondLst>
                                    <p:cond delay="0"/>
                                  </p:stCondLst>
                                  <p:iterate type="el" backwards="0">
                                    <p:tmAbs val="0"/>
                                  </p:iterate>
                                  <p:childTnLst>
                                    <p:set>
                                      <p:cBhvr>
                                        <p:cTn id="174" fill="hold">
                                          <p:stCondLst>
                                            <p:cond delay="0"/>
                                          </p:stCondLst>
                                        </p:cTn>
                                        <p:tgtEl>
                                          <p:spTgt spid="357"/>
                                        </p:tgtEl>
                                        <p:attrNameLst>
                                          <p:attrName>style.visibility</p:attrName>
                                        </p:attrNameLst>
                                      </p:cBhvr>
                                      <p:to>
                                        <p:strVal val="hidden"/>
                                      </p:to>
                                    </p:set>
                                  </p:childTnLst>
                                </p:cTn>
                              </p:par>
                            </p:childTnLst>
                          </p:cTn>
                        </p:par>
                        <p:par>
                          <p:cTn id="175" fill="hold">
                            <p:stCondLst>
                              <p:cond delay="1000"/>
                            </p:stCondLst>
                            <p:childTnLst>
                              <p:par>
                                <p:cTn id="176" presetClass="exit" nodeType="afterEffect" presetSubtype="0" presetID="1" grpId="36" fill="hold">
                                  <p:stCondLst>
                                    <p:cond delay="0"/>
                                  </p:stCondLst>
                                  <p:iterate type="el" backwards="0">
                                    <p:tmAbs val="0"/>
                                  </p:iterate>
                                  <p:childTnLst>
                                    <p:set>
                                      <p:cBhvr>
                                        <p:cTn id="177" fill="hold">
                                          <p:stCondLst>
                                            <p:cond delay="0"/>
                                          </p:stCondLst>
                                        </p:cTn>
                                        <p:tgtEl>
                                          <p:spTgt spid="360"/>
                                        </p:tgtEl>
                                        <p:attrNameLst>
                                          <p:attrName>style.visibility</p:attrName>
                                        </p:attrNameLst>
                                      </p:cBhvr>
                                      <p:to>
                                        <p:strVal val="hidden"/>
                                      </p:to>
                                    </p:set>
                                  </p:childTnLst>
                                </p:cTn>
                              </p:par>
                            </p:childTnLst>
                          </p:cTn>
                        </p:par>
                        <p:par>
                          <p:cTn id="178" fill="hold">
                            <p:stCondLst>
                              <p:cond delay="1000"/>
                            </p:stCondLst>
                            <p:childTnLst>
                              <p:par>
                                <p:cTn id="179" presetClass="exit" nodeType="afterEffect" presetSubtype="0" presetID="1" grpId="37" fill="hold">
                                  <p:stCondLst>
                                    <p:cond delay="0"/>
                                  </p:stCondLst>
                                  <p:iterate type="el" backwards="0">
                                    <p:tmAbs val="0"/>
                                  </p:iterate>
                                  <p:childTnLst>
                                    <p:set>
                                      <p:cBhvr>
                                        <p:cTn id="180" fill="hold">
                                          <p:stCondLst>
                                            <p:cond delay="0"/>
                                          </p:stCondLst>
                                        </p:cTn>
                                        <p:tgtEl>
                                          <p:spTgt spid="388"/>
                                        </p:tgtEl>
                                        <p:attrNameLst>
                                          <p:attrName>style.visibility</p:attrName>
                                        </p:attrNameLst>
                                      </p:cBhvr>
                                      <p:to>
                                        <p:strVal val="hidden"/>
                                      </p:to>
                                    </p:set>
                                  </p:childTnLst>
                                </p:cTn>
                              </p:par>
                            </p:childTnLst>
                          </p:cTn>
                        </p:par>
                        <p:par>
                          <p:cTn id="181" fill="hold">
                            <p:stCondLst>
                              <p:cond delay="1000"/>
                            </p:stCondLst>
                            <p:childTnLst>
                              <p:par>
                                <p:cTn id="182" presetClass="exit" nodeType="afterEffect" presetSubtype="0" presetID="1" grpId="38" fill="hold">
                                  <p:stCondLst>
                                    <p:cond delay="0"/>
                                  </p:stCondLst>
                                  <p:iterate type="el" backwards="0">
                                    <p:tmAbs val="0"/>
                                  </p:iterate>
                                  <p:childTnLst>
                                    <p:set>
                                      <p:cBhvr>
                                        <p:cTn id="183" fill="hold">
                                          <p:stCondLst>
                                            <p:cond delay="0"/>
                                          </p:stCondLst>
                                        </p:cTn>
                                        <p:tgtEl>
                                          <p:spTgt spid="391"/>
                                        </p:tgtEl>
                                        <p:attrNameLst>
                                          <p:attrName>style.visibility</p:attrName>
                                        </p:attrNameLst>
                                      </p:cBhvr>
                                      <p:to>
                                        <p:strVal val="hidden"/>
                                      </p:to>
                                    </p:set>
                                  </p:childTnLst>
                                </p:cTn>
                              </p:par>
                            </p:childTnLst>
                          </p:cTn>
                        </p:par>
                        <p:par>
                          <p:cTn id="184" fill="hold">
                            <p:stCondLst>
                              <p:cond delay="1000"/>
                            </p:stCondLst>
                            <p:childTnLst>
                              <p:par>
                                <p:cTn id="185" presetClass="exit" nodeType="afterEffect" presetSubtype="0" presetID="1" grpId="39" fill="hold">
                                  <p:stCondLst>
                                    <p:cond delay="0"/>
                                  </p:stCondLst>
                                  <p:iterate type="el" backwards="0">
                                    <p:tmAbs val="0"/>
                                  </p:iterate>
                                  <p:childTnLst>
                                    <p:set>
                                      <p:cBhvr>
                                        <p:cTn id="186" fill="hold">
                                          <p:stCondLst>
                                            <p:cond delay="0"/>
                                          </p:stCondLst>
                                        </p:cTn>
                                        <p:tgtEl>
                                          <p:spTgt spid="34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5" grpId="39"/>
      <p:bldP build="whole" bldLvl="1" animBg="1" rev="0" advAuto="0" spid="396" grpId="33"/>
      <p:bldP build="whole" bldLvl="1" animBg="1" rev="0" advAuto="0" spid="302" grpId="11"/>
      <p:bldP build="whole" bldLvl="1" animBg="1" rev="0" advAuto="0" spid="380" grpId="24"/>
      <p:bldP build="whole" bldLvl="1" animBg="1" rev="0" advAuto="0" spid="316" grpId="7"/>
      <p:bldP build="whole" bldLvl="1" animBg="1" rev="0" advAuto="0" spid="392" grpId="20"/>
      <p:bldP build="whole" bldLvl="1" animBg="1" rev="0" advAuto="0" spid="303" grpId="12"/>
      <p:bldP build="whole" bldLvl="1" animBg="1" rev="0" advAuto="0" spid="295" grpId="14"/>
      <p:bldP build="whole" bldLvl="1" animBg="1" rev="0" advAuto="0" spid="388" grpId="31"/>
      <p:bldP build="whole" bldLvl="1" animBg="1" rev="0" advAuto="0" spid="342" grpId="23"/>
      <p:bldP build="whole" bldLvl="1" animBg="1" rev="0" advAuto="0" spid="308" grpId="5"/>
      <p:bldP build="whole" bldLvl="1" animBg="1" rev="0" advAuto="0" spid="393" grpId="21"/>
      <p:bldP build="whole" bldLvl="1" animBg="1" rev="0" advAuto="0" spid="388" grpId="37"/>
      <p:bldP build="whole" bldLvl="1" animBg="1" rev="0" advAuto="0" spid="340" grpId="19"/>
      <p:bldP build="whole" bldLvl="1" animBg="1" rev="0" advAuto="0" spid="335" grpId="18"/>
      <p:bldP build="whole" bldLvl="1" animBg="1" rev="0" advAuto="0" spid="298" grpId="13"/>
      <p:bldP build="whole" bldLvl="1" animBg="1" rev="0" advAuto="0" spid="332" grpId="17"/>
      <p:bldP build="whole" bldLvl="1" animBg="1" rev="0" advAuto="0" spid="291" grpId="1"/>
      <p:bldP build="whole" bldLvl="1" animBg="1" rev="0" advAuto="0" spid="301" grpId="4"/>
      <p:bldP build="whole" bldLvl="1" animBg="1" rev="0" advAuto="0" spid="385" grpId="30"/>
      <p:bldP build="whole" bldLvl="1" animBg="1" rev="0" advAuto="0" spid="354" grpId="27"/>
      <p:bldP build="whole" bldLvl="1" animBg="1" rev="0" advAuto="0" spid="294" grpId="2"/>
      <p:bldP build="whole" bldLvl="1" animBg="1" rev="0" advAuto="0" spid="348" grpId="25"/>
      <p:bldP build="whole" bldLvl="1" animBg="1" rev="0" advAuto="0" spid="360" grpId="29"/>
      <p:bldP build="whole" bldLvl="1" animBg="1" rev="0" advAuto="0" spid="290" grpId="3"/>
      <p:bldP build="whole" bldLvl="1" animBg="1" rev="0" advAuto="0" spid="313" grpId="8"/>
      <p:bldP build="whole" bldLvl="1" animBg="1" rev="0" advAuto="0" spid="348" grpId="34"/>
      <p:bldP build="whole" bldLvl="1" animBg="1" rev="0" advAuto="0" spid="360" grpId="36"/>
      <p:bldP build="whole" bldLvl="1" animBg="1" rev="0" advAuto="0" spid="357" grpId="28"/>
      <p:bldP build="whole" bldLvl="1" animBg="1" rev="0" advAuto="0" spid="319" grpId="6"/>
      <p:bldP build="whole" bldLvl="1" animBg="1" rev="0" advAuto="0" spid="345" grpId="26"/>
      <p:bldP build="whole" bldLvl="1" animBg="1" rev="0" advAuto="0" spid="324" grpId="15"/>
      <p:bldP build="whole" bldLvl="1" animBg="1" rev="0" advAuto="0" spid="357" grpId="35"/>
      <p:bldP build="whole" bldLvl="1" animBg="1" rev="0" advAuto="0" spid="329" grpId="16"/>
      <p:bldP build="whole" bldLvl="1" animBg="1" rev="0" advAuto="0" spid="321" grpId="9"/>
      <p:bldP build="whole" bldLvl="1" animBg="1" rev="0" advAuto="0" spid="391" grpId="32"/>
      <p:bldP build="whole" bldLvl="1" animBg="1" rev="0" advAuto="0" spid="320" grpId="10"/>
      <p:bldP build="whole" bldLvl="1" animBg="1" rev="0" advAuto="0" spid="341" grpId="22"/>
      <p:bldP build="whole" bldLvl="1" animBg="1" rev="0" advAuto="0" spid="391" grpId="38"/>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00" name="Group"/>
          <p:cNvGrpSpPr/>
          <p:nvPr/>
        </p:nvGrpSpPr>
        <p:grpSpPr>
          <a:xfrm>
            <a:off x="1869545" y="3902679"/>
            <a:ext cx="3171032" cy="1989601"/>
            <a:chOff x="0" y="0"/>
            <a:chExt cx="3171031" cy="1989600"/>
          </a:xfrm>
        </p:grpSpPr>
        <p:sp>
          <p:nvSpPr>
            <p:cNvPr id="398" name="Quote Bubble"/>
            <p:cNvSpPr/>
            <p:nvPr/>
          </p:nvSpPr>
          <p:spPr>
            <a:xfrm>
              <a:off x="0" y="32212"/>
              <a:ext cx="3171032" cy="19573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987" y="0"/>
                  </a:moveTo>
                  <a:cubicBezTo>
                    <a:pt x="1786" y="0"/>
                    <a:pt x="0" y="2893"/>
                    <a:pt x="0" y="6460"/>
                  </a:cubicBezTo>
                  <a:lnTo>
                    <a:pt x="0" y="13007"/>
                  </a:lnTo>
                  <a:cubicBezTo>
                    <a:pt x="0" y="16574"/>
                    <a:pt x="1786" y="19467"/>
                    <a:pt x="3987" y="19467"/>
                  </a:cubicBezTo>
                  <a:lnTo>
                    <a:pt x="14068" y="19467"/>
                  </a:lnTo>
                  <a:cubicBezTo>
                    <a:pt x="15023" y="19467"/>
                    <a:pt x="15888" y="18902"/>
                    <a:pt x="16574" y="17996"/>
                  </a:cubicBezTo>
                  <a:lnTo>
                    <a:pt x="21600" y="21600"/>
                  </a:lnTo>
                  <a:lnTo>
                    <a:pt x="17396" y="16555"/>
                  </a:lnTo>
                  <a:cubicBezTo>
                    <a:pt x="17811" y="15536"/>
                    <a:pt x="18056" y="14318"/>
                    <a:pt x="18056" y="13007"/>
                  </a:cubicBezTo>
                  <a:lnTo>
                    <a:pt x="18056" y="6460"/>
                  </a:lnTo>
                  <a:cubicBezTo>
                    <a:pt x="18056" y="2893"/>
                    <a:pt x="16270" y="0"/>
                    <a:pt x="14068" y="0"/>
                  </a:cubicBezTo>
                  <a:lnTo>
                    <a:pt x="3987" y="0"/>
                  </a:lnTo>
                  <a:close/>
                </a:path>
              </a:pathLst>
            </a:custGeom>
            <a:solidFill>
              <a:srgbClr val="FF7884">
                <a:alpha val="73234"/>
              </a:srgbClr>
            </a:solidFill>
            <a:ln w="12700" cap="flat">
              <a:noFill/>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defRPr sz="3200">
                  <a:solidFill>
                    <a:srgbClr val="FFFFFF"/>
                  </a:solidFill>
                  <a:latin typeface="+mn-lt"/>
                  <a:ea typeface="+mn-ea"/>
                  <a:cs typeface="+mn-cs"/>
                  <a:sym typeface="Avenir Medium"/>
                </a:defRPr>
              </a:pPr>
            </a:p>
          </p:txBody>
        </p:sp>
        <p:sp>
          <p:nvSpPr>
            <p:cNvPr id="399" name="The Oligopolist price is P0"/>
            <p:cNvSpPr txBox="1"/>
            <p:nvPr/>
          </p:nvSpPr>
          <p:spPr>
            <a:xfrm>
              <a:off x="171846" y="0"/>
              <a:ext cx="2264402" cy="1659174"/>
            </a:xfrm>
            <a:prstGeom prst="rect">
              <a:avLst/>
            </a:prstGeom>
            <a:noFill/>
            <a:ln w="12700" cap="flat">
              <a:noFill/>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defTabSz="2438338">
                <a:lnSpc>
                  <a:spcPct val="90000"/>
                </a:lnSpc>
                <a:spcBef>
                  <a:spcPts val="3300"/>
                </a:spcBef>
                <a:defRPr>
                  <a:effectLst>
                    <a:outerShdw sx="100000" sy="100000" kx="0" ky="0" algn="b" rotWithShape="0" blurRad="38100" dist="20320" dir="1800000">
                      <a:srgbClr val="000000">
                        <a:alpha val="40000"/>
                      </a:srgbClr>
                    </a:outerShdw>
                  </a:effectLst>
                  <a:latin typeface="Avenir Book"/>
                  <a:ea typeface="Avenir Book"/>
                  <a:cs typeface="Avenir Book"/>
                  <a:sym typeface="Avenir Book"/>
                </a:defRPr>
              </a:pPr>
              <a:r>
                <a:t>The Oligopolist price is P</a:t>
              </a:r>
              <a:r>
                <a:rPr baseline="-17399"/>
                <a:t>0</a:t>
              </a:r>
              <a:r>
                <a:t> </a:t>
              </a:r>
            </a:p>
          </p:txBody>
        </p:sp>
      </p:grpSp>
      <p:sp>
        <p:nvSpPr>
          <p:cNvPr id="401" name="Line"/>
          <p:cNvSpPr/>
          <p:nvPr/>
        </p:nvSpPr>
        <p:spPr>
          <a:xfrm>
            <a:off x="5721487" y="4253434"/>
            <a:ext cx="3886977" cy="1913192"/>
          </a:xfrm>
          <a:prstGeom prst="line">
            <a:avLst/>
          </a:prstGeom>
          <a:ln w="38100">
            <a:solidFill>
              <a:srgbClr val="0096FF"/>
            </a:solidFill>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402" name="D0"/>
          <p:cNvSpPr txBox="1"/>
          <p:nvPr/>
        </p:nvSpPr>
        <p:spPr>
          <a:xfrm>
            <a:off x="9292801" y="5500683"/>
            <a:ext cx="537846" cy="665735"/>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defRPr>
                <a:solidFill>
                  <a:srgbClr val="0096FF"/>
                </a:solidFill>
                <a:latin typeface="Avenir Book"/>
                <a:ea typeface="Avenir Book"/>
                <a:cs typeface="Avenir Book"/>
                <a:sym typeface="Avenir Book"/>
              </a:defRPr>
            </a:pPr>
            <a:r>
              <a:t>D</a:t>
            </a:r>
            <a:r>
              <a:rPr baseline="-17399"/>
              <a:t>0</a:t>
            </a:r>
          </a:p>
        </p:txBody>
      </p:sp>
      <p:grpSp>
        <p:nvGrpSpPr>
          <p:cNvPr id="411" name="Group"/>
          <p:cNvGrpSpPr/>
          <p:nvPr/>
        </p:nvGrpSpPr>
        <p:grpSpPr>
          <a:xfrm>
            <a:off x="5474221" y="2577336"/>
            <a:ext cx="7129709" cy="10935819"/>
            <a:chOff x="237109" y="0"/>
            <a:chExt cx="7129708" cy="10935817"/>
          </a:xfrm>
        </p:grpSpPr>
        <p:grpSp>
          <p:nvGrpSpPr>
            <p:cNvPr id="407" name="Group"/>
            <p:cNvGrpSpPr/>
            <p:nvPr/>
          </p:nvGrpSpPr>
          <p:grpSpPr>
            <a:xfrm>
              <a:off x="237109" y="3438543"/>
              <a:ext cx="5462963" cy="7497275"/>
              <a:chOff x="237108" y="332866"/>
              <a:chExt cx="5462962" cy="7497274"/>
            </a:xfrm>
          </p:grpSpPr>
          <p:sp>
            <p:nvSpPr>
              <p:cNvPr id="403" name="Line"/>
              <p:cNvSpPr/>
              <p:nvPr/>
            </p:nvSpPr>
            <p:spPr>
              <a:xfrm>
                <a:off x="502157" y="480802"/>
                <a:ext cx="3810001" cy="1"/>
              </a:xfrm>
              <a:prstGeom prst="line">
                <a:avLst/>
              </a:prstGeom>
              <a:noFill/>
              <a:ln w="25400" cap="flat">
                <a:solidFill>
                  <a:srgbClr val="000000"/>
                </a:solidFill>
                <a:custDash>
                  <a:ds d="600000" sp="600000"/>
                </a:custDash>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p>
            </p:txBody>
          </p:sp>
          <p:sp>
            <p:nvSpPr>
              <p:cNvPr id="404" name="Line"/>
              <p:cNvSpPr/>
              <p:nvPr/>
            </p:nvSpPr>
            <p:spPr>
              <a:xfrm flipH="1">
                <a:off x="4322032" y="468102"/>
                <a:ext cx="1" cy="5774075"/>
              </a:xfrm>
              <a:prstGeom prst="line">
                <a:avLst/>
              </a:prstGeom>
              <a:noFill/>
              <a:ln w="25400" cap="flat">
                <a:solidFill>
                  <a:srgbClr val="000000"/>
                </a:solidFill>
                <a:custDash>
                  <a:ds d="600000" sp="600000"/>
                </a:custDash>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p>
            </p:txBody>
          </p:sp>
          <p:sp>
            <p:nvSpPr>
              <p:cNvPr id="405" name="P0"/>
              <p:cNvSpPr/>
              <p:nvPr/>
            </p:nvSpPr>
            <p:spPr>
              <a:xfrm>
                <a:off x="237108" y="332866"/>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a:latin typeface="Avenir Book"/>
                    <a:ea typeface="Avenir Book"/>
                    <a:cs typeface="Avenir Book"/>
                    <a:sym typeface="Avenir Book"/>
                  </a:defRPr>
                </a:pPr>
                <a:r>
                  <a:t>P</a:t>
                </a:r>
                <a:r>
                  <a:rPr baseline="-17399"/>
                  <a:t>0</a:t>
                </a:r>
              </a:p>
            </p:txBody>
          </p:sp>
          <p:sp>
            <p:nvSpPr>
              <p:cNvPr id="406" name="Q0"/>
              <p:cNvSpPr/>
              <p:nvPr/>
            </p:nvSpPr>
            <p:spPr>
              <a:xfrm>
                <a:off x="4430071" y="6560141"/>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a:latin typeface="Avenir Book"/>
                    <a:ea typeface="Avenir Book"/>
                    <a:cs typeface="Avenir Book"/>
                    <a:sym typeface="Avenir Book"/>
                  </a:defRPr>
                </a:pPr>
                <a:r>
                  <a:t>Q</a:t>
                </a:r>
                <a:r>
                  <a:rPr baseline="-17399"/>
                  <a:t>0</a:t>
                </a:r>
              </a:p>
            </p:txBody>
          </p:sp>
        </p:grpSp>
        <p:grpSp>
          <p:nvGrpSpPr>
            <p:cNvPr id="410" name="Group"/>
            <p:cNvGrpSpPr/>
            <p:nvPr/>
          </p:nvGrpSpPr>
          <p:grpSpPr>
            <a:xfrm>
              <a:off x="492599" y="0"/>
              <a:ext cx="6874219" cy="9379568"/>
              <a:chOff x="0" y="0"/>
              <a:chExt cx="6874217" cy="9379567"/>
            </a:xfrm>
          </p:grpSpPr>
          <p:sp>
            <p:nvSpPr>
              <p:cNvPr id="408" name="Line"/>
              <p:cNvSpPr/>
              <p:nvPr/>
            </p:nvSpPr>
            <p:spPr>
              <a:xfrm flipH="1">
                <a:off x="13301" y="0"/>
                <a:ext cx="1" cy="9379567"/>
              </a:xfrm>
              <a:prstGeom prst="line">
                <a:avLst/>
              </a:prstGeom>
              <a:noFill/>
              <a:ln w="25400" cap="flat">
                <a:solidFill>
                  <a:srgbClr val="000000"/>
                </a:solidFill>
                <a:prstDash val="solid"/>
                <a:round/>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p>
            </p:txBody>
          </p:sp>
          <p:sp>
            <p:nvSpPr>
              <p:cNvPr id="409" name="Line"/>
              <p:cNvSpPr/>
              <p:nvPr/>
            </p:nvSpPr>
            <p:spPr>
              <a:xfrm>
                <a:off x="0" y="9362917"/>
                <a:ext cx="6874218" cy="1"/>
              </a:xfrm>
              <a:prstGeom prst="line">
                <a:avLst/>
              </a:prstGeom>
              <a:noFill/>
              <a:ln w="25400" cap="flat">
                <a:solidFill>
                  <a:srgbClr val="000000"/>
                </a:solidFill>
                <a:prstDash val="solid"/>
                <a:round/>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p>
            </p:txBody>
          </p:sp>
        </p:grpSp>
      </p:grpSp>
      <p:sp>
        <p:nvSpPr>
          <p:cNvPr id="412" name="Oligopolists like all other produces choose output to maximize profit where MR = MC"/>
          <p:cNvSpPr txBox="1"/>
          <p:nvPr/>
        </p:nvSpPr>
        <p:spPr>
          <a:xfrm>
            <a:off x="13320693" y="1194116"/>
            <a:ext cx="10451810" cy="14986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5900"/>
              </a:spcBef>
              <a:defRPr sz="4000">
                <a:latin typeface="Avenir Book"/>
                <a:ea typeface="Avenir Book"/>
                <a:cs typeface="Avenir Book"/>
                <a:sym typeface="Avenir Book"/>
              </a:defRPr>
            </a:pPr>
            <a:r>
              <a:t>Oligopolists like all other produces choose output to maximize profit where MR = </a:t>
            </a:r>
            <a:r>
              <a:rPr>
                <a:solidFill>
                  <a:srgbClr val="008F00"/>
                </a:solidFill>
              </a:rPr>
              <a:t>MC</a:t>
            </a:r>
            <a:r>
              <a:t> </a:t>
            </a:r>
          </a:p>
        </p:txBody>
      </p:sp>
      <p:sp>
        <p:nvSpPr>
          <p:cNvPr id="413" name="Price and Output Determination in the Kinked Demand Model of Oligopoly"/>
          <p:cNvSpPr txBox="1"/>
          <p:nvPr>
            <p:ph type="title" idx="4294967295"/>
          </p:nvPr>
        </p:nvSpPr>
        <p:spPr>
          <a:xfrm>
            <a:off x="3505960" y="37551"/>
            <a:ext cx="17372080" cy="1239924"/>
          </a:xfrm>
          <a:prstGeom prst="rect">
            <a:avLst/>
          </a:prstGeom>
          <a:effectLst>
            <a:outerShdw sx="100000" sy="100000" kx="0" ky="0" algn="b" rotWithShape="0" blurRad="63500" dist="25400" dir="5400000">
              <a:srgbClr val="000000">
                <a:alpha val="50000"/>
              </a:srgbClr>
            </a:outerShdw>
          </a:effectLst>
        </p:spPr>
        <p:txBody>
          <a:bodyPr/>
          <a:lstStyle>
            <a:lvl1pPr defTabSz="544830">
              <a:defRPr sz="3960"/>
            </a:lvl1pPr>
          </a:lstStyle>
          <a:p>
            <a:pPr/>
            <a:r>
              <a:t>Price and Output Determination in the Kinked Demand Model of Oligopoly</a:t>
            </a:r>
          </a:p>
        </p:txBody>
      </p:sp>
      <p:grpSp>
        <p:nvGrpSpPr>
          <p:cNvPr id="416" name="Group"/>
          <p:cNvGrpSpPr/>
          <p:nvPr/>
        </p:nvGrpSpPr>
        <p:grpSpPr>
          <a:xfrm>
            <a:off x="9556279" y="9850795"/>
            <a:ext cx="2628787" cy="4848640"/>
            <a:chOff x="0" y="0"/>
            <a:chExt cx="2628785" cy="4848638"/>
          </a:xfrm>
        </p:grpSpPr>
        <p:sp>
          <p:nvSpPr>
            <p:cNvPr id="414" name="Line"/>
            <p:cNvSpPr/>
            <p:nvPr/>
          </p:nvSpPr>
          <p:spPr>
            <a:xfrm>
              <a:off x="0" y="-1"/>
              <a:ext cx="867069" cy="3477625"/>
            </a:xfrm>
            <a:prstGeom prst="line">
              <a:avLst/>
            </a:prstGeom>
            <a:noFill/>
            <a:ln w="38100" cap="flat">
              <a:solidFill>
                <a:srgbClr val="FF2600"/>
              </a:solidFill>
              <a:prstDash val="solid"/>
              <a:round/>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p>
          </p:txBody>
        </p:sp>
        <p:sp>
          <p:nvSpPr>
            <p:cNvPr id="415" name="MR1"/>
            <p:cNvSpPr/>
            <p:nvPr/>
          </p:nvSpPr>
          <p:spPr>
            <a:xfrm>
              <a:off x="1358785" y="3578638"/>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a:solidFill>
                    <a:srgbClr val="FF2600"/>
                  </a:solidFill>
                  <a:latin typeface="Avenir Book"/>
                  <a:ea typeface="Avenir Book"/>
                  <a:cs typeface="Avenir Book"/>
                  <a:sym typeface="Avenir Book"/>
                </a:defRPr>
              </a:pPr>
              <a:r>
                <a:t>MR</a:t>
              </a:r>
              <a:r>
                <a:rPr baseline="-17399"/>
                <a:t>1</a:t>
              </a:r>
            </a:p>
          </p:txBody>
        </p:sp>
      </p:grpSp>
      <p:sp>
        <p:nvSpPr>
          <p:cNvPr id="417" name="Line"/>
          <p:cNvSpPr/>
          <p:nvPr/>
        </p:nvSpPr>
        <p:spPr>
          <a:xfrm>
            <a:off x="5688969" y="4197827"/>
            <a:ext cx="3847775" cy="3847774"/>
          </a:xfrm>
          <a:prstGeom prst="line">
            <a:avLst/>
          </a:prstGeom>
          <a:ln w="38100">
            <a:solidFill>
              <a:srgbClr val="0096FF"/>
            </a:solidFill>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418" name="MR0"/>
          <p:cNvSpPr txBox="1"/>
          <p:nvPr/>
        </p:nvSpPr>
        <p:spPr>
          <a:xfrm>
            <a:off x="8641490" y="7808012"/>
            <a:ext cx="820548" cy="665735"/>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defRPr>
                <a:solidFill>
                  <a:srgbClr val="0096FF"/>
                </a:solidFill>
                <a:latin typeface="Avenir Book"/>
                <a:ea typeface="Avenir Book"/>
                <a:cs typeface="Avenir Book"/>
                <a:sym typeface="Avenir Book"/>
              </a:defRPr>
            </a:pPr>
            <a:r>
              <a:t>MR</a:t>
            </a:r>
            <a:r>
              <a:rPr baseline="-17399"/>
              <a:t>0</a:t>
            </a:r>
          </a:p>
        </p:txBody>
      </p:sp>
      <p:grpSp>
        <p:nvGrpSpPr>
          <p:cNvPr id="421" name="Group"/>
          <p:cNvGrpSpPr/>
          <p:nvPr/>
        </p:nvGrpSpPr>
        <p:grpSpPr>
          <a:xfrm>
            <a:off x="9524982" y="6125024"/>
            <a:ext cx="5896245" cy="2836269"/>
            <a:chOff x="0" y="0"/>
            <a:chExt cx="5896244" cy="2836268"/>
          </a:xfrm>
        </p:grpSpPr>
        <p:sp>
          <p:nvSpPr>
            <p:cNvPr id="419" name="Line"/>
            <p:cNvSpPr/>
            <p:nvPr/>
          </p:nvSpPr>
          <p:spPr>
            <a:xfrm>
              <a:off x="-1" y="0"/>
              <a:ext cx="5230741" cy="2633457"/>
            </a:xfrm>
            <a:prstGeom prst="line">
              <a:avLst/>
            </a:prstGeom>
            <a:noFill/>
            <a:ln w="38100" cap="flat">
              <a:solidFill>
                <a:srgbClr val="0096FF"/>
              </a:solidFill>
              <a:prstDash val="solid"/>
              <a:round/>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p>
          </p:txBody>
        </p:sp>
        <p:sp>
          <p:nvSpPr>
            <p:cNvPr id="420" name="D0"/>
            <p:cNvSpPr txBox="1"/>
            <p:nvPr/>
          </p:nvSpPr>
          <p:spPr>
            <a:xfrm>
              <a:off x="5358399" y="2170534"/>
              <a:ext cx="537846" cy="665735"/>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a:solidFill>
                    <a:srgbClr val="0096FF"/>
                  </a:solidFill>
                  <a:latin typeface="Avenir Book"/>
                  <a:ea typeface="Avenir Book"/>
                  <a:cs typeface="Avenir Book"/>
                  <a:sym typeface="Avenir Book"/>
                </a:defRPr>
              </a:pPr>
              <a:r>
                <a:t>D</a:t>
              </a:r>
              <a:r>
                <a:rPr baseline="-17399"/>
                <a:t>0</a:t>
              </a:r>
            </a:p>
          </p:txBody>
        </p:sp>
      </p:grpSp>
      <p:grpSp>
        <p:nvGrpSpPr>
          <p:cNvPr id="424" name="Group"/>
          <p:cNvGrpSpPr/>
          <p:nvPr/>
        </p:nvGrpSpPr>
        <p:grpSpPr>
          <a:xfrm>
            <a:off x="9519208" y="8018223"/>
            <a:ext cx="4803195" cy="4377039"/>
            <a:chOff x="0" y="0"/>
            <a:chExt cx="4803194" cy="4377037"/>
          </a:xfrm>
        </p:grpSpPr>
        <p:sp>
          <p:nvSpPr>
            <p:cNvPr id="422" name="Line"/>
            <p:cNvSpPr/>
            <p:nvPr/>
          </p:nvSpPr>
          <p:spPr>
            <a:xfrm>
              <a:off x="-1" y="0"/>
              <a:ext cx="3847775" cy="3847774"/>
            </a:xfrm>
            <a:prstGeom prst="line">
              <a:avLst/>
            </a:prstGeom>
            <a:noFill/>
            <a:ln w="38100" cap="flat">
              <a:solidFill>
                <a:srgbClr val="0096FF"/>
              </a:solidFill>
              <a:prstDash val="solid"/>
              <a:round/>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p>
          </p:txBody>
        </p:sp>
        <p:sp>
          <p:nvSpPr>
            <p:cNvPr id="423" name="MR0"/>
            <p:cNvSpPr txBox="1"/>
            <p:nvPr/>
          </p:nvSpPr>
          <p:spPr>
            <a:xfrm>
              <a:off x="3982647" y="3711303"/>
              <a:ext cx="820548" cy="665735"/>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a:solidFill>
                    <a:srgbClr val="0096FF"/>
                  </a:solidFill>
                  <a:latin typeface="Avenir Book"/>
                  <a:ea typeface="Avenir Book"/>
                  <a:cs typeface="Avenir Book"/>
                  <a:sym typeface="Avenir Book"/>
                </a:defRPr>
              </a:pPr>
              <a:r>
                <a:t>MR</a:t>
              </a:r>
              <a:r>
                <a:rPr baseline="-17399"/>
                <a:t>0</a:t>
              </a:r>
            </a:p>
          </p:txBody>
        </p:sp>
      </p:grpSp>
      <p:grpSp>
        <p:nvGrpSpPr>
          <p:cNvPr id="427" name="Group"/>
          <p:cNvGrpSpPr/>
          <p:nvPr/>
        </p:nvGrpSpPr>
        <p:grpSpPr>
          <a:xfrm>
            <a:off x="9632279" y="3875692"/>
            <a:ext cx="3347884" cy="2293677"/>
            <a:chOff x="-525468" y="0"/>
            <a:chExt cx="3347882" cy="2293675"/>
          </a:xfrm>
        </p:grpSpPr>
        <p:sp>
          <p:nvSpPr>
            <p:cNvPr id="425" name="Quote Bubble"/>
            <p:cNvSpPr/>
            <p:nvPr/>
          </p:nvSpPr>
          <p:spPr>
            <a:xfrm>
              <a:off x="-525469" y="1722"/>
              <a:ext cx="3266679" cy="22919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21" y="0"/>
                  </a:moveTo>
                  <a:cubicBezTo>
                    <a:pt x="5777" y="0"/>
                    <a:pt x="3713" y="2942"/>
                    <a:pt x="3713" y="6568"/>
                  </a:cubicBezTo>
                  <a:lnTo>
                    <a:pt x="3713" y="15032"/>
                  </a:lnTo>
                  <a:cubicBezTo>
                    <a:pt x="3713" y="15733"/>
                    <a:pt x="3794" y="16407"/>
                    <a:pt x="3936" y="17041"/>
                  </a:cubicBezTo>
                  <a:lnTo>
                    <a:pt x="0" y="21514"/>
                  </a:lnTo>
                  <a:lnTo>
                    <a:pt x="4543" y="18787"/>
                  </a:lnTo>
                  <a:cubicBezTo>
                    <a:pt x="5375" y="20487"/>
                    <a:pt x="6757" y="21600"/>
                    <a:pt x="8321" y="21600"/>
                  </a:cubicBezTo>
                  <a:lnTo>
                    <a:pt x="16992" y="21600"/>
                  </a:lnTo>
                  <a:cubicBezTo>
                    <a:pt x="19536" y="21600"/>
                    <a:pt x="21600" y="18658"/>
                    <a:pt x="21600" y="15032"/>
                  </a:cubicBezTo>
                  <a:lnTo>
                    <a:pt x="21600" y="6568"/>
                  </a:lnTo>
                  <a:cubicBezTo>
                    <a:pt x="21600" y="2942"/>
                    <a:pt x="19536" y="0"/>
                    <a:pt x="16992" y="0"/>
                  </a:cubicBezTo>
                  <a:lnTo>
                    <a:pt x="8321" y="0"/>
                  </a:lnTo>
                  <a:close/>
                </a:path>
              </a:pathLst>
            </a:custGeom>
            <a:solidFill>
              <a:srgbClr val="0096FF">
                <a:alpha val="31984"/>
              </a:srgbClr>
            </a:solidFill>
            <a:ln w="12700" cap="flat">
              <a:noFill/>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defRPr sz="3200">
                  <a:solidFill>
                    <a:srgbClr val="FFFFFF"/>
                  </a:solidFill>
                  <a:latin typeface="+mn-lt"/>
                  <a:ea typeface="+mn-ea"/>
                  <a:cs typeface="+mn-cs"/>
                  <a:sym typeface="Avenir Medium"/>
                </a:defRPr>
              </a:pPr>
            </a:p>
          </p:txBody>
        </p:sp>
        <p:sp>
          <p:nvSpPr>
            <p:cNvPr id="426" name="Above the current price, demand is more elastic"/>
            <p:cNvSpPr txBox="1"/>
            <p:nvPr/>
          </p:nvSpPr>
          <p:spPr>
            <a:xfrm>
              <a:off x="0" y="0"/>
              <a:ext cx="2822414" cy="2184528"/>
            </a:xfrm>
            <a:prstGeom prst="rect">
              <a:avLst/>
            </a:prstGeom>
            <a:noFill/>
            <a:ln w="12700" cap="flat">
              <a:noFill/>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defTabSz="2438338">
                <a:lnSpc>
                  <a:spcPct val="90000"/>
                </a:lnSpc>
                <a:spcBef>
                  <a:spcPts val="3300"/>
                </a:spcBef>
                <a:defRPr>
                  <a:effectLst>
                    <a:outerShdw sx="100000" sy="100000" kx="0" ky="0" algn="b" rotWithShape="0" blurRad="38100" dist="20320" dir="1800000">
                      <a:srgbClr val="000000">
                        <a:alpha val="40000"/>
                      </a:srgbClr>
                    </a:outerShdw>
                  </a:effectLst>
                  <a:latin typeface="Avenir Book"/>
                  <a:ea typeface="Avenir Book"/>
                  <a:cs typeface="Avenir Book"/>
                  <a:sym typeface="Avenir Book"/>
                </a:defRPr>
              </a:pPr>
              <a:r>
                <a:rPr>
                  <a:latin typeface="Avenir Heavy"/>
                  <a:ea typeface="Avenir Heavy"/>
                  <a:cs typeface="Avenir Heavy"/>
                  <a:sym typeface="Avenir Heavy"/>
                </a:rPr>
                <a:t>Above</a:t>
              </a:r>
              <a:r>
                <a:t> the current price, demand is </a:t>
              </a:r>
              <a:r>
                <a:rPr>
                  <a:latin typeface="Avenir Heavy"/>
                  <a:ea typeface="Avenir Heavy"/>
                  <a:cs typeface="Avenir Heavy"/>
                  <a:sym typeface="Avenir Heavy"/>
                </a:rPr>
                <a:t>more</a:t>
              </a:r>
              <a:r>
                <a:t> elastic</a:t>
              </a:r>
            </a:p>
          </p:txBody>
        </p:sp>
      </p:grpSp>
      <p:grpSp>
        <p:nvGrpSpPr>
          <p:cNvPr id="430" name="Group"/>
          <p:cNvGrpSpPr/>
          <p:nvPr/>
        </p:nvGrpSpPr>
        <p:grpSpPr>
          <a:xfrm>
            <a:off x="15503195" y="5451820"/>
            <a:ext cx="3991027" cy="2734141"/>
            <a:chOff x="-626482" y="0"/>
            <a:chExt cx="3991026" cy="2734140"/>
          </a:xfrm>
        </p:grpSpPr>
        <p:sp>
          <p:nvSpPr>
            <p:cNvPr id="428" name="Quote Bubble"/>
            <p:cNvSpPr/>
            <p:nvPr/>
          </p:nvSpPr>
          <p:spPr>
            <a:xfrm>
              <a:off x="-626483" y="2052"/>
              <a:ext cx="3894138" cy="2732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21" y="0"/>
                  </a:moveTo>
                  <a:cubicBezTo>
                    <a:pt x="5777" y="0"/>
                    <a:pt x="3714" y="2941"/>
                    <a:pt x="3714" y="6567"/>
                  </a:cubicBezTo>
                  <a:lnTo>
                    <a:pt x="3714" y="15033"/>
                  </a:lnTo>
                  <a:cubicBezTo>
                    <a:pt x="3714" y="15734"/>
                    <a:pt x="3791" y="16411"/>
                    <a:pt x="3934" y="17044"/>
                  </a:cubicBezTo>
                  <a:lnTo>
                    <a:pt x="0" y="21515"/>
                  </a:lnTo>
                  <a:lnTo>
                    <a:pt x="4544" y="18789"/>
                  </a:lnTo>
                  <a:cubicBezTo>
                    <a:pt x="5376" y="20486"/>
                    <a:pt x="6758" y="21600"/>
                    <a:pt x="8321" y="21600"/>
                  </a:cubicBezTo>
                  <a:lnTo>
                    <a:pt x="16992" y="21600"/>
                  </a:lnTo>
                  <a:cubicBezTo>
                    <a:pt x="19537" y="21600"/>
                    <a:pt x="21600" y="18659"/>
                    <a:pt x="21600" y="15033"/>
                  </a:cubicBezTo>
                  <a:lnTo>
                    <a:pt x="21600" y="6567"/>
                  </a:lnTo>
                  <a:cubicBezTo>
                    <a:pt x="21600" y="2941"/>
                    <a:pt x="19537" y="0"/>
                    <a:pt x="16992" y="0"/>
                  </a:cubicBezTo>
                  <a:lnTo>
                    <a:pt x="8321" y="0"/>
                  </a:lnTo>
                  <a:close/>
                </a:path>
              </a:pathLst>
            </a:custGeom>
            <a:solidFill>
              <a:srgbClr val="0096FF">
                <a:alpha val="31984"/>
              </a:srgbClr>
            </a:solidFill>
            <a:ln w="12700" cap="flat">
              <a:noFill/>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defRPr sz="3200">
                  <a:solidFill>
                    <a:srgbClr val="FFFFFF"/>
                  </a:solidFill>
                  <a:latin typeface="+mn-lt"/>
                  <a:ea typeface="+mn-ea"/>
                  <a:cs typeface="+mn-cs"/>
                  <a:sym typeface="Avenir Medium"/>
                </a:defRPr>
              </a:pPr>
            </a:p>
          </p:txBody>
        </p:sp>
        <p:sp>
          <p:nvSpPr>
            <p:cNvPr id="429" name="But this demand only applies to prices above the current price"/>
            <p:cNvSpPr txBox="1"/>
            <p:nvPr/>
          </p:nvSpPr>
          <p:spPr>
            <a:xfrm>
              <a:off x="0" y="0"/>
              <a:ext cx="3364544" cy="2604132"/>
            </a:xfrm>
            <a:prstGeom prst="rect">
              <a:avLst/>
            </a:prstGeom>
            <a:noFill/>
            <a:ln w="12700" cap="flat">
              <a:noFill/>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defTabSz="2438338">
                <a:lnSpc>
                  <a:spcPct val="90000"/>
                </a:lnSpc>
                <a:spcBef>
                  <a:spcPts val="3300"/>
                </a:spcBef>
                <a:defRPr>
                  <a:effectLst>
                    <a:outerShdw sx="100000" sy="100000" kx="0" ky="0" algn="b" rotWithShape="0" blurRad="38100" dist="20320" dir="1800000">
                      <a:srgbClr val="000000">
                        <a:alpha val="40000"/>
                      </a:srgbClr>
                    </a:outerShdw>
                  </a:effectLst>
                  <a:latin typeface="Avenir Book"/>
                  <a:ea typeface="Avenir Book"/>
                  <a:cs typeface="Avenir Book"/>
                  <a:sym typeface="Avenir Book"/>
                </a:defRPr>
              </a:pPr>
              <a:r>
                <a:t>But this demand only applies to prices </a:t>
              </a:r>
              <a:r>
                <a:rPr>
                  <a:latin typeface="Avenir Heavy"/>
                  <a:ea typeface="Avenir Heavy"/>
                  <a:cs typeface="Avenir Heavy"/>
                  <a:sym typeface="Avenir Heavy"/>
                </a:rPr>
                <a:t>above</a:t>
              </a:r>
              <a:r>
                <a:t> the current price </a:t>
              </a:r>
            </a:p>
          </p:txBody>
        </p:sp>
      </p:grpSp>
      <p:sp>
        <p:nvSpPr>
          <p:cNvPr id="431" name="Line"/>
          <p:cNvSpPr/>
          <p:nvPr/>
        </p:nvSpPr>
        <p:spPr>
          <a:xfrm>
            <a:off x="8252944" y="3726154"/>
            <a:ext cx="1350266" cy="2435944"/>
          </a:xfrm>
          <a:prstGeom prst="line">
            <a:avLst/>
          </a:prstGeom>
          <a:ln w="38100">
            <a:solidFill>
              <a:srgbClr val="FF2600"/>
            </a:solidFill>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432" name="Line"/>
          <p:cNvSpPr/>
          <p:nvPr/>
        </p:nvSpPr>
        <p:spPr>
          <a:xfrm>
            <a:off x="8031101" y="3745903"/>
            <a:ext cx="1532360" cy="6145957"/>
          </a:xfrm>
          <a:prstGeom prst="line">
            <a:avLst/>
          </a:prstGeom>
          <a:ln w="38100">
            <a:solidFill>
              <a:srgbClr val="FF2600"/>
            </a:solidFill>
          </a:ln>
          <a:effectLst>
            <a:outerShdw sx="100000" sy="100000" kx="0" ky="0" algn="b" rotWithShape="0" blurRad="63500" dist="25400" dir="5400000">
              <a:srgbClr val="000000">
                <a:alpha val="50000"/>
              </a:srgbClr>
            </a:outerShdw>
          </a:effectLst>
        </p:spPr>
        <p:txBody>
          <a:bodyPr lIns="50800" tIns="50800" rIns="50800" bIns="50800" anchor="ctr"/>
          <a:lstStyle/>
          <a:p>
            <a:pPr/>
          </a:p>
        </p:txBody>
      </p:sp>
      <p:grpSp>
        <p:nvGrpSpPr>
          <p:cNvPr id="435" name="Group"/>
          <p:cNvGrpSpPr/>
          <p:nvPr/>
        </p:nvGrpSpPr>
        <p:grpSpPr>
          <a:xfrm>
            <a:off x="9733879" y="3771939"/>
            <a:ext cx="3246284" cy="2318283"/>
            <a:chOff x="-423868" y="0"/>
            <a:chExt cx="3246282" cy="2318281"/>
          </a:xfrm>
        </p:grpSpPr>
        <p:sp>
          <p:nvSpPr>
            <p:cNvPr id="433" name="Quote Bubble"/>
            <p:cNvSpPr/>
            <p:nvPr/>
          </p:nvSpPr>
          <p:spPr>
            <a:xfrm>
              <a:off x="-423869" y="1722"/>
              <a:ext cx="3165079" cy="23165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5" y="0"/>
                  </a:moveTo>
                  <a:cubicBezTo>
                    <a:pt x="5269" y="0"/>
                    <a:pt x="3139" y="2910"/>
                    <a:pt x="3139" y="6498"/>
                  </a:cubicBezTo>
                  <a:lnTo>
                    <a:pt x="3139" y="14872"/>
                  </a:lnTo>
                  <a:cubicBezTo>
                    <a:pt x="3139" y="15753"/>
                    <a:pt x="3270" y="16593"/>
                    <a:pt x="3502" y="17359"/>
                  </a:cubicBezTo>
                  <a:lnTo>
                    <a:pt x="0" y="21600"/>
                  </a:lnTo>
                  <a:lnTo>
                    <a:pt x="4228" y="19010"/>
                  </a:lnTo>
                  <a:cubicBezTo>
                    <a:pt x="5100" y="20451"/>
                    <a:pt x="6419" y="21371"/>
                    <a:pt x="7895" y="21371"/>
                  </a:cubicBezTo>
                  <a:lnTo>
                    <a:pt x="16844" y="21371"/>
                  </a:lnTo>
                  <a:cubicBezTo>
                    <a:pt x="19470" y="21371"/>
                    <a:pt x="21600" y="18460"/>
                    <a:pt x="21600" y="14872"/>
                  </a:cubicBezTo>
                  <a:lnTo>
                    <a:pt x="21600" y="6498"/>
                  </a:lnTo>
                  <a:cubicBezTo>
                    <a:pt x="21600" y="2910"/>
                    <a:pt x="19470" y="0"/>
                    <a:pt x="16844" y="0"/>
                  </a:cubicBezTo>
                  <a:lnTo>
                    <a:pt x="7895" y="0"/>
                  </a:lnTo>
                  <a:close/>
                </a:path>
              </a:pathLst>
            </a:custGeom>
            <a:solidFill>
              <a:srgbClr val="FF7884">
                <a:alpha val="73234"/>
              </a:srgbClr>
            </a:solidFill>
            <a:ln w="12700" cap="flat">
              <a:noFill/>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defRPr sz="3200">
                  <a:solidFill>
                    <a:srgbClr val="FFFFFF"/>
                  </a:solidFill>
                  <a:latin typeface="+mn-lt"/>
                  <a:ea typeface="+mn-ea"/>
                  <a:cs typeface="+mn-cs"/>
                  <a:sym typeface="Avenir Medium"/>
                </a:defRPr>
              </a:pPr>
            </a:p>
          </p:txBody>
        </p:sp>
        <p:sp>
          <p:nvSpPr>
            <p:cNvPr id="434" name="Below the current price, demand is less elastic"/>
            <p:cNvSpPr txBox="1"/>
            <p:nvPr/>
          </p:nvSpPr>
          <p:spPr>
            <a:xfrm>
              <a:off x="0" y="0"/>
              <a:ext cx="2822414" cy="2184528"/>
            </a:xfrm>
            <a:prstGeom prst="rect">
              <a:avLst/>
            </a:prstGeom>
            <a:noFill/>
            <a:ln w="12700" cap="flat">
              <a:noFill/>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defTabSz="2438338">
                <a:lnSpc>
                  <a:spcPct val="90000"/>
                </a:lnSpc>
                <a:spcBef>
                  <a:spcPts val="3300"/>
                </a:spcBef>
                <a:defRPr>
                  <a:effectLst>
                    <a:outerShdw sx="100000" sy="100000" kx="0" ky="0" algn="b" rotWithShape="0" blurRad="38100" dist="20320" dir="1800000">
                      <a:srgbClr val="000000">
                        <a:alpha val="40000"/>
                      </a:srgbClr>
                    </a:outerShdw>
                  </a:effectLst>
                  <a:latin typeface="Avenir Book"/>
                  <a:ea typeface="Avenir Book"/>
                  <a:cs typeface="Avenir Book"/>
                  <a:sym typeface="Avenir Book"/>
                </a:defRPr>
              </a:pPr>
              <a:r>
                <a:rPr>
                  <a:latin typeface="Avenir Heavy"/>
                  <a:ea typeface="Avenir Heavy"/>
                  <a:cs typeface="Avenir Heavy"/>
                  <a:sym typeface="Avenir Heavy"/>
                </a:rPr>
                <a:t>Below</a:t>
              </a:r>
              <a:r>
                <a:t> the current price, demand is </a:t>
              </a:r>
              <a:r>
                <a:rPr>
                  <a:latin typeface="Avenir Heavy"/>
                  <a:ea typeface="Avenir Heavy"/>
                  <a:cs typeface="Avenir Heavy"/>
                  <a:sym typeface="Avenir Heavy"/>
                </a:rPr>
                <a:t>less</a:t>
              </a:r>
              <a:r>
                <a:t> elastic</a:t>
              </a:r>
            </a:p>
          </p:txBody>
        </p:sp>
      </p:grpSp>
      <p:grpSp>
        <p:nvGrpSpPr>
          <p:cNvPr id="438" name="Group"/>
          <p:cNvGrpSpPr/>
          <p:nvPr/>
        </p:nvGrpSpPr>
        <p:grpSpPr>
          <a:xfrm>
            <a:off x="8814393" y="1254958"/>
            <a:ext cx="3615584" cy="3272201"/>
            <a:chOff x="-251038" y="0"/>
            <a:chExt cx="3615582" cy="3272200"/>
          </a:xfrm>
        </p:grpSpPr>
        <p:sp>
          <p:nvSpPr>
            <p:cNvPr id="436" name="Quote Bubble"/>
            <p:cNvSpPr/>
            <p:nvPr/>
          </p:nvSpPr>
          <p:spPr>
            <a:xfrm>
              <a:off x="-251039" y="129347"/>
              <a:ext cx="3518694" cy="31428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904" y="0"/>
                  </a:moveTo>
                  <a:cubicBezTo>
                    <a:pt x="4089" y="0"/>
                    <a:pt x="1805" y="2556"/>
                    <a:pt x="1805" y="5709"/>
                  </a:cubicBezTo>
                  <a:lnTo>
                    <a:pt x="1805" y="10049"/>
                  </a:lnTo>
                  <a:cubicBezTo>
                    <a:pt x="1805" y="12247"/>
                    <a:pt x="2917" y="14152"/>
                    <a:pt x="4544" y="15106"/>
                  </a:cubicBezTo>
                  <a:lnTo>
                    <a:pt x="0" y="21600"/>
                  </a:lnTo>
                  <a:lnTo>
                    <a:pt x="6139" y="15687"/>
                  </a:lnTo>
                  <a:cubicBezTo>
                    <a:pt x="6389" y="15729"/>
                    <a:pt x="6644" y="15755"/>
                    <a:pt x="6904" y="15755"/>
                  </a:cubicBezTo>
                  <a:lnTo>
                    <a:pt x="16501" y="15755"/>
                  </a:lnTo>
                  <a:cubicBezTo>
                    <a:pt x="19317" y="15755"/>
                    <a:pt x="21600" y="13201"/>
                    <a:pt x="21600" y="10049"/>
                  </a:cubicBezTo>
                  <a:lnTo>
                    <a:pt x="21600" y="5709"/>
                  </a:lnTo>
                  <a:cubicBezTo>
                    <a:pt x="21600" y="2556"/>
                    <a:pt x="19317" y="0"/>
                    <a:pt x="16501" y="0"/>
                  </a:cubicBezTo>
                  <a:lnTo>
                    <a:pt x="6904" y="0"/>
                  </a:lnTo>
                  <a:close/>
                </a:path>
              </a:pathLst>
            </a:custGeom>
            <a:solidFill>
              <a:srgbClr val="FF7884">
                <a:alpha val="73234"/>
              </a:srgbClr>
            </a:solidFill>
            <a:ln w="12700" cap="flat">
              <a:noFill/>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defRPr sz="3200">
                  <a:solidFill>
                    <a:srgbClr val="FFFFFF"/>
                  </a:solidFill>
                  <a:latin typeface="+mn-lt"/>
                  <a:ea typeface="+mn-ea"/>
                  <a:cs typeface="+mn-cs"/>
                  <a:sym typeface="Avenir Medium"/>
                </a:defRPr>
              </a:pPr>
            </a:p>
          </p:txBody>
        </p:sp>
        <p:sp>
          <p:nvSpPr>
            <p:cNvPr id="437" name="But this demand only applies to prices below the current price"/>
            <p:cNvSpPr txBox="1"/>
            <p:nvPr/>
          </p:nvSpPr>
          <p:spPr>
            <a:xfrm>
              <a:off x="0" y="0"/>
              <a:ext cx="3364544" cy="2604132"/>
            </a:xfrm>
            <a:prstGeom prst="rect">
              <a:avLst/>
            </a:prstGeom>
            <a:noFill/>
            <a:ln w="12700" cap="flat">
              <a:noFill/>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defTabSz="2438338">
                <a:lnSpc>
                  <a:spcPct val="90000"/>
                </a:lnSpc>
                <a:spcBef>
                  <a:spcPts val="3300"/>
                </a:spcBef>
                <a:defRPr>
                  <a:effectLst>
                    <a:outerShdw sx="100000" sy="100000" kx="0" ky="0" algn="b" rotWithShape="0" blurRad="38100" dist="20320" dir="1800000">
                      <a:srgbClr val="000000">
                        <a:alpha val="40000"/>
                      </a:srgbClr>
                    </a:outerShdw>
                  </a:effectLst>
                  <a:latin typeface="Avenir Book"/>
                  <a:ea typeface="Avenir Book"/>
                  <a:cs typeface="Avenir Book"/>
                  <a:sym typeface="Avenir Book"/>
                </a:defRPr>
              </a:pPr>
              <a:r>
                <a:t>But this demand only applies to prices </a:t>
              </a:r>
              <a:r>
                <a:rPr>
                  <a:latin typeface="Avenir Heavy"/>
                  <a:ea typeface="Avenir Heavy"/>
                  <a:cs typeface="Avenir Heavy"/>
                  <a:sym typeface="Avenir Heavy"/>
                </a:rPr>
                <a:t>below</a:t>
              </a:r>
              <a:r>
                <a:t> the current price </a:t>
              </a:r>
            </a:p>
          </p:txBody>
        </p:sp>
      </p:grpSp>
      <p:grpSp>
        <p:nvGrpSpPr>
          <p:cNvPr id="441" name="Group"/>
          <p:cNvGrpSpPr/>
          <p:nvPr/>
        </p:nvGrpSpPr>
        <p:grpSpPr>
          <a:xfrm>
            <a:off x="9609469" y="8938488"/>
            <a:ext cx="5995195" cy="1915320"/>
            <a:chOff x="-2743993" y="0"/>
            <a:chExt cx="5995193" cy="1915318"/>
          </a:xfrm>
        </p:grpSpPr>
        <p:sp>
          <p:nvSpPr>
            <p:cNvPr id="439" name="Quote Bubble"/>
            <p:cNvSpPr/>
            <p:nvPr/>
          </p:nvSpPr>
          <p:spPr>
            <a:xfrm>
              <a:off x="-2743994" y="0"/>
              <a:ext cx="5995194" cy="19153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97" y="0"/>
                  </a:moveTo>
                  <a:cubicBezTo>
                    <a:pt x="11049" y="0"/>
                    <a:pt x="9951" y="3331"/>
                    <a:pt x="9892" y="7506"/>
                  </a:cubicBezTo>
                  <a:lnTo>
                    <a:pt x="0" y="5035"/>
                  </a:lnTo>
                  <a:lnTo>
                    <a:pt x="9886" y="9815"/>
                  </a:lnTo>
                  <a:lnTo>
                    <a:pt x="9886" y="13745"/>
                  </a:lnTo>
                  <a:cubicBezTo>
                    <a:pt x="9886" y="18084"/>
                    <a:pt x="11011" y="21600"/>
                    <a:pt x="12397" y="21600"/>
                  </a:cubicBezTo>
                  <a:lnTo>
                    <a:pt x="19091" y="21600"/>
                  </a:lnTo>
                  <a:cubicBezTo>
                    <a:pt x="20477" y="21600"/>
                    <a:pt x="21600" y="18084"/>
                    <a:pt x="21600" y="13745"/>
                  </a:cubicBezTo>
                  <a:lnTo>
                    <a:pt x="21600" y="7859"/>
                  </a:lnTo>
                  <a:cubicBezTo>
                    <a:pt x="21600" y="3520"/>
                    <a:pt x="20477" y="0"/>
                    <a:pt x="19091" y="0"/>
                  </a:cubicBezTo>
                  <a:lnTo>
                    <a:pt x="12397" y="0"/>
                  </a:lnTo>
                  <a:close/>
                </a:path>
              </a:pathLst>
            </a:custGeom>
            <a:solidFill>
              <a:srgbClr val="9437FF">
                <a:alpha val="15972"/>
              </a:srgbClr>
            </a:solidFill>
            <a:ln w="12700" cap="flat">
              <a:noFill/>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defRPr sz="3200">
                  <a:solidFill>
                    <a:srgbClr val="FFFFFF"/>
                  </a:solidFill>
                  <a:latin typeface="+mn-lt"/>
                  <a:ea typeface="+mn-ea"/>
                  <a:cs typeface="+mn-cs"/>
                  <a:sym typeface="Avenir Medium"/>
                </a:defRPr>
              </a:pPr>
            </a:p>
          </p:txBody>
        </p:sp>
        <p:sp>
          <p:nvSpPr>
            <p:cNvPr id="440" name="Results in a “gap” in the Marginal Revenue"/>
            <p:cNvSpPr txBox="1"/>
            <p:nvPr/>
          </p:nvSpPr>
          <p:spPr>
            <a:xfrm>
              <a:off x="47767" y="291105"/>
              <a:ext cx="3197183" cy="1571936"/>
            </a:xfrm>
            <a:prstGeom prst="rect">
              <a:avLst/>
            </a:prstGeom>
            <a:noFill/>
            <a:ln w="12700" cap="flat">
              <a:noFill/>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2438338">
                <a:lnSpc>
                  <a:spcPct val="90000"/>
                </a:lnSpc>
                <a:spcBef>
                  <a:spcPts val="3300"/>
                </a:spcBef>
                <a:defRPr>
                  <a:effectLst>
                    <a:outerShdw sx="100000" sy="100000" kx="0" ky="0" algn="b" rotWithShape="0" blurRad="38100" dist="20320" dir="1800000">
                      <a:srgbClr val="000000">
                        <a:alpha val="40000"/>
                      </a:srgbClr>
                    </a:outerShdw>
                  </a:effectLst>
                  <a:latin typeface="Avenir Book"/>
                  <a:ea typeface="Avenir Book"/>
                  <a:cs typeface="Avenir Book"/>
                  <a:sym typeface="Avenir Book"/>
                </a:defRPr>
              </a:lvl1pPr>
            </a:lstStyle>
            <a:p>
              <a:pPr/>
              <a:r>
                <a:t>Results in a “gap” in the Marginal Revenue</a:t>
              </a:r>
            </a:p>
          </p:txBody>
        </p:sp>
      </p:grpSp>
      <p:grpSp>
        <p:nvGrpSpPr>
          <p:cNvPr id="444" name="Group"/>
          <p:cNvGrpSpPr/>
          <p:nvPr/>
        </p:nvGrpSpPr>
        <p:grpSpPr>
          <a:xfrm>
            <a:off x="9562539" y="6118130"/>
            <a:ext cx="4675512" cy="6673054"/>
            <a:chOff x="0" y="0"/>
            <a:chExt cx="4675511" cy="6673053"/>
          </a:xfrm>
        </p:grpSpPr>
        <p:sp>
          <p:nvSpPr>
            <p:cNvPr id="442" name="Line"/>
            <p:cNvSpPr/>
            <p:nvPr/>
          </p:nvSpPr>
          <p:spPr>
            <a:xfrm>
              <a:off x="0" y="-1"/>
              <a:ext cx="3135548" cy="5651957"/>
            </a:xfrm>
            <a:prstGeom prst="line">
              <a:avLst/>
            </a:prstGeom>
            <a:noFill/>
            <a:ln w="38100" cap="flat">
              <a:solidFill>
                <a:srgbClr val="FF2600"/>
              </a:solidFill>
              <a:prstDash val="solid"/>
              <a:round/>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p>
          </p:txBody>
        </p:sp>
        <p:sp>
          <p:nvSpPr>
            <p:cNvPr id="443" name="D1"/>
            <p:cNvSpPr/>
            <p:nvPr/>
          </p:nvSpPr>
          <p:spPr>
            <a:xfrm>
              <a:off x="3405511" y="5403053"/>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a:solidFill>
                    <a:srgbClr val="FF2600"/>
                  </a:solidFill>
                  <a:latin typeface="Avenir Book"/>
                  <a:ea typeface="Avenir Book"/>
                  <a:cs typeface="Avenir Book"/>
                  <a:sym typeface="Avenir Book"/>
                </a:defRPr>
              </a:pPr>
              <a:r>
                <a:t>D</a:t>
              </a:r>
              <a:r>
                <a:rPr baseline="-17399"/>
                <a:t>1</a:t>
              </a:r>
            </a:p>
          </p:txBody>
        </p:sp>
      </p:grpSp>
      <p:grpSp>
        <p:nvGrpSpPr>
          <p:cNvPr id="447" name="Group"/>
          <p:cNvGrpSpPr/>
          <p:nvPr/>
        </p:nvGrpSpPr>
        <p:grpSpPr>
          <a:xfrm>
            <a:off x="6554465" y="4863177"/>
            <a:ext cx="10597889" cy="5052180"/>
            <a:chOff x="0" y="425450"/>
            <a:chExt cx="10597888" cy="5052179"/>
          </a:xfrm>
        </p:grpSpPr>
        <p:sp>
          <p:nvSpPr>
            <p:cNvPr id="445" name="Text Box 28"/>
            <p:cNvSpPr/>
            <p:nvPr/>
          </p:nvSpPr>
          <p:spPr>
            <a:xfrm>
              <a:off x="9327888" y="425450"/>
              <a:ext cx="1270001" cy="1270001"/>
            </a:xfrm>
            <a:prstGeom prst="line">
              <a:avLst/>
            </a:prstGeom>
            <a:noFill/>
            <a:ln w="12700" cap="flat">
              <a:noFill/>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defTabSz="2438338">
                <a:lnSpc>
                  <a:spcPct val="90000"/>
                </a:lnSpc>
                <a:spcBef>
                  <a:spcPts val="4500"/>
                </a:spcBef>
                <a:defRPr sz="4000">
                  <a:solidFill>
                    <a:srgbClr val="008F00"/>
                  </a:solidFill>
                  <a:effectLst>
                    <a:outerShdw sx="100000" sy="100000" kx="0" ky="0" algn="b" rotWithShape="0" blurRad="38100" dist="20320" dir="1800000">
                      <a:srgbClr val="000000">
                        <a:alpha val="40000"/>
                      </a:srgbClr>
                    </a:outerShdw>
                  </a:effectLst>
                  <a:latin typeface="Avenir Book"/>
                  <a:ea typeface="Avenir Book"/>
                  <a:cs typeface="Avenir Book"/>
                  <a:sym typeface="Avenir Book"/>
                </a:defRPr>
              </a:pPr>
              <a:r>
                <a:t>MC</a:t>
              </a:r>
              <a:r>
                <a:rPr baseline="-15999"/>
                <a:t>0</a:t>
              </a:r>
            </a:p>
          </p:txBody>
        </p:sp>
        <p:sp>
          <p:nvSpPr>
            <p:cNvPr id="496" name="Connection Line"/>
            <p:cNvSpPr/>
            <p:nvPr/>
          </p:nvSpPr>
          <p:spPr>
            <a:xfrm>
              <a:off x="0" y="703818"/>
              <a:ext cx="9508507" cy="4773812"/>
            </a:xfrm>
            <a:custGeom>
              <a:avLst/>
              <a:gdLst/>
              <a:ahLst/>
              <a:cxnLst>
                <a:cxn ang="0">
                  <a:pos x="wd2" y="hd2"/>
                </a:cxn>
                <a:cxn ang="5400000">
                  <a:pos x="wd2" y="hd2"/>
                </a:cxn>
                <a:cxn ang="10800000">
                  <a:pos x="wd2" y="hd2"/>
                </a:cxn>
                <a:cxn ang="16200000">
                  <a:pos x="wd2" y="hd2"/>
                </a:cxn>
              </a:cxnLst>
              <a:rect l="0" t="0" r="r" b="b"/>
              <a:pathLst>
                <a:path w="21600" h="16618" fill="norm" stroke="1" extrusionOk="0">
                  <a:moveTo>
                    <a:pt x="21600" y="0"/>
                  </a:moveTo>
                  <a:cubicBezTo>
                    <a:pt x="12715" y="18645"/>
                    <a:pt x="5515" y="21600"/>
                    <a:pt x="0" y="8866"/>
                  </a:cubicBezTo>
                </a:path>
              </a:pathLst>
            </a:custGeom>
            <a:noFill/>
            <a:ln w="25400" cap="flat">
              <a:solidFill>
                <a:srgbClr val="4F8F00"/>
              </a:solidFill>
              <a:prstDash val="solid"/>
              <a:miter lim="400000"/>
            </a:ln>
            <a:effectLst>
              <a:outerShdw sx="100000" sy="100000" kx="0" ky="0" algn="b" rotWithShape="0" blurRad="63500" dist="25400" dir="5400000">
                <a:srgbClr val="000000">
                  <a:alpha val="50000"/>
                </a:srgbClr>
              </a:outerShdw>
            </a:effectLst>
          </p:spPr>
          <p:txBody>
            <a:bodyPr/>
            <a:lstStyle/>
            <a:p>
              <a:pPr/>
            </a:p>
          </p:txBody>
        </p:sp>
      </p:grpSp>
      <p:grpSp>
        <p:nvGrpSpPr>
          <p:cNvPr id="450" name="Group"/>
          <p:cNvGrpSpPr/>
          <p:nvPr/>
        </p:nvGrpSpPr>
        <p:grpSpPr>
          <a:xfrm>
            <a:off x="4851570" y="9882637"/>
            <a:ext cx="4732704" cy="1270001"/>
            <a:chOff x="876109" y="311150"/>
            <a:chExt cx="4732702" cy="1270000"/>
          </a:xfrm>
        </p:grpSpPr>
        <p:sp>
          <p:nvSpPr>
            <p:cNvPr id="448" name="MC = MR"/>
            <p:cNvSpPr/>
            <p:nvPr/>
          </p:nvSpPr>
          <p:spPr>
            <a:xfrm>
              <a:off x="876109" y="311150"/>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defTabSz="2438338">
                <a:lnSpc>
                  <a:spcPct val="90000"/>
                </a:lnSpc>
                <a:spcBef>
                  <a:spcPts val="4500"/>
                </a:spcBef>
                <a:defRPr>
                  <a:solidFill>
                    <a:srgbClr val="FF2600"/>
                  </a:solidFill>
                  <a:effectLst>
                    <a:outerShdw sx="100000" sy="100000" kx="0" ky="0" algn="b" rotWithShape="0" blurRad="25400" dist="23000" dir="7020000">
                      <a:srgbClr val="000000">
                        <a:alpha val="50000"/>
                      </a:srgbClr>
                    </a:outerShdw>
                  </a:effectLst>
                  <a:latin typeface="Avenir Book"/>
                  <a:ea typeface="Avenir Book"/>
                  <a:cs typeface="Avenir Book"/>
                  <a:sym typeface="Avenir Book"/>
                </a:defRPr>
              </a:pPr>
              <a:r>
                <a:rPr>
                  <a:solidFill>
                    <a:srgbClr val="008F00"/>
                  </a:solidFill>
                </a:rPr>
                <a:t>MC</a:t>
              </a:r>
              <a:r>
                <a:rPr>
                  <a:solidFill>
                    <a:srgbClr val="0433FF"/>
                  </a:solidFill>
                </a:rPr>
                <a:t> </a:t>
              </a:r>
              <a:r>
                <a:rPr>
                  <a:solidFill>
                    <a:srgbClr val="000000"/>
                  </a:solidFill>
                </a:rPr>
                <a:t>=</a:t>
              </a:r>
              <a:r>
                <a:t> MR</a:t>
              </a:r>
            </a:p>
          </p:txBody>
        </p:sp>
        <p:sp>
          <p:nvSpPr>
            <p:cNvPr id="449" name="Line"/>
            <p:cNvSpPr/>
            <p:nvPr/>
          </p:nvSpPr>
          <p:spPr>
            <a:xfrm flipH="1" flipV="1">
              <a:off x="1811869" y="311150"/>
              <a:ext cx="3796944" cy="1"/>
            </a:xfrm>
            <a:prstGeom prst="line">
              <a:avLst/>
            </a:prstGeom>
            <a:noFill/>
            <a:ln w="25400" cap="flat">
              <a:solidFill>
                <a:srgbClr val="000000"/>
              </a:solidFill>
              <a:custDash>
                <a:ds d="600000" sp="600000"/>
              </a:custDash>
              <a:miter lim="400000"/>
              <a:tailEnd type="triangle" w="med" len="med"/>
            </a:ln>
            <a:effectLst/>
          </p:spPr>
          <p:txBody>
            <a:bodyPr wrap="square" lIns="50800" tIns="50800" rIns="50800" bIns="50800" numCol="1" anchor="ctr">
              <a:noAutofit/>
            </a:bodyPr>
            <a:lstStyle/>
            <a:p>
              <a:pPr/>
            </a:p>
          </p:txBody>
        </p:sp>
      </p:grpSp>
      <p:sp>
        <p:nvSpPr>
          <p:cNvPr id="451" name="Circle"/>
          <p:cNvSpPr/>
          <p:nvPr/>
        </p:nvSpPr>
        <p:spPr>
          <a:xfrm>
            <a:off x="9428433" y="9751019"/>
            <a:ext cx="266583" cy="263238"/>
          </a:xfrm>
          <a:prstGeom prst="ellipse">
            <a:avLst/>
          </a:prstGeom>
          <a:solidFill>
            <a:srgbClr val="009051"/>
          </a:solidFill>
          <a:ln w="12700">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grpSp>
        <p:nvGrpSpPr>
          <p:cNvPr id="454" name="Group"/>
          <p:cNvGrpSpPr/>
          <p:nvPr/>
        </p:nvGrpSpPr>
        <p:grpSpPr>
          <a:xfrm>
            <a:off x="6554465" y="3907893"/>
            <a:ext cx="10597889" cy="5052180"/>
            <a:chOff x="0" y="425450"/>
            <a:chExt cx="10597888" cy="5052179"/>
          </a:xfrm>
        </p:grpSpPr>
        <p:sp>
          <p:nvSpPr>
            <p:cNvPr id="452" name="Text Box 28"/>
            <p:cNvSpPr/>
            <p:nvPr/>
          </p:nvSpPr>
          <p:spPr>
            <a:xfrm>
              <a:off x="9327888" y="425450"/>
              <a:ext cx="1270001" cy="1270001"/>
            </a:xfrm>
            <a:prstGeom prst="line">
              <a:avLst/>
            </a:prstGeom>
            <a:noFill/>
            <a:ln w="12700" cap="flat">
              <a:noFill/>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defTabSz="2438338">
                <a:lnSpc>
                  <a:spcPct val="90000"/>
                </a:lnSpc>
                <a:spcBef>
                  <a:spcPts val="4500"/>
                </a:spcBef>
                <a:defRPr sz="4000">
                  <a:solidFill>
                    <a:srgbClr val="9437FF"/>
                  </a:solidFill>
                  <a:effectLst>
                    <a:outerShdw sx="100000" sy="100000" kx="0" ky="0" algn="b" rotWithShape="0" blurRad="38100" dist="20320" dir="1800000">
                      <a:srgbClr val="000000">
                        <a:alpha val="40000"/>
                      </a:srgbClr>
                    </a:outerShdw>
                  </a:effectLst>
                  <a:latin typeface="Avenir Book"/>
                  <a:ea typeface="Avenir Book"/>
                  <a:cs typeface="Avenir Book"/>
                  <a:sym typeface="Avenir Book"/>
                </a:defRPr>
              </a:pPr>
              <a:r>
                <a:t>MC</a:t>
              </a:r>
              <a:r>
                <a:rPr baseline="-15999"/>
                <a:t>1</a:t>
              </a:r>
            </a:p>
          </p:txBody>
        </p:sp>
        <p:sp>
          <p:nvSpPr>
            <p:cNvPr id="497" name="Connection Line"/>
            <p:cNvSpPr/>
            <p:nvPr/>
          </p:nvSpPr>
          <p:spPr>
            <a:xfrm>
              <a:off x="0" y="703818"/>
              <a:ext cx="9508507" cy="4773812"/>
            </a:xfrm>
            <a:custGeom>
              <a:avLst/>
              <a:gdLst/>
              <a:ahLst/>
              <a:cxnLst>
                <a:cxn ang="0">
                  <a:pos x="wd2" y="hd2"/>
                </a:cxn>
                <a:cxn ang="5400000">
                  <a:pos x="wd2" y="hd2"/>
                </a:cxn>
                <a:cxn ang="10800000">
                  <a:pos x="wd2" y="hd2"/>
                </a:cxn>
                <a:cxn ang="16200000">
                  <a:pos x="wd2" y="hd2"/>
                </a:cxn>
              </a:cxnLst>
              <a:rect l="0" t="0" r="r" b="b"/>
              <a:pathLst>
                <a:path w="21600" h="16618" fill="norm" stroke="1" extrusionOk="0">
                  <a:moveTo>
                    <a:pt x="21600" y="0"/>
                  </a:moveTo>
                  <a:cubicBezTo>
                    <a:pt x="12715" y="18645"/>
                    <a:pt x="5515" y="21600"/>
                    <a:pt x="0" y="8866"/>
                  </a:cubicBezTo>
                </a:path>
              </a:pathLst>
            </a:custGeom>
            <a:noFill/>
            <a:ln w="25400" cap="flat">
              <a:solidFill>
                <a:srgbClr val="9437FF"/>
              </a:solidFill>
              <a:prstDash val="solid"/>
              <a:miter lim="400000"/>
            </a:ln>
            <a:effectLst>
              <a:outerShdw sx="100000" sy="100000" kx="0" ky="0" algn="b" rotWithShape="0" blurRad="63500" dist="25400" dir="5400000">
                <a:srgbClr val="000000">
                  <a:alpha val="50000"/>
                </a:srgbClr>
              </a:outerShdw>
            </a:effectLst>
          </p:spPr>
          <p:txBody>
            <a:bodyPr/>
            <a:lstStyle/>
            <a:p>
              <a:pPr/>
            </a:p>
          </p:txBody>
        </p:sp>
      </p:grpSp>
      <p:grpSp>
        <p:nvGrpSpPr>
          <p:cNvPr id="457" name="Group"/>
          <p:cNvGrpSpPr/>
          <p:nvPr/>
        </p:nvGrpSpPr>
        <p:grpSpPr>
          <a:xfrm>
            <a:off x="4851570" y="8921927"/>
            <a:ext cx="4732704" cy="1270001"/>
            <a:chOff x="876109" y="311150"/>
            <a:chExt cx="4732702" cy="1270000"/>
          </a:xfrm>
        </p:grpSpPr>
        <p:sp>
          <p:nvSpPr>
            <p:cNvPr id="455" name="MC = MR"/>
            <p:cNvSpPr/>
            <p:nvPr/>
          </p:nvSpPr>
          <p:spPr>
            <a:xfrm>
              <a:off x="876109" y="311150"/>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defTabSz="2438338">
                <a:lnSpc>
                  <a:spcPct val="90000"/>
                </a:lnSpc>
                <a:spcBef>
                  <a:spcPts val="4500"/>
                </a:spcBef>
                <a:defRPr>
                  <a:solidFill>
                    <a:srgbClr val="FF2600"/>
                  </a:solidFill>
                  <a:effectLst>
                    <a:outerShdw sx="100000" sy="100000" kx="0" ky="0" algn="b" rotWithShape="0" blurRad="25400" dist="23000" dir="7020000">
                      <a:srgbClr val="000000">
                        <a:alpha val="50000"/>
                      </a:srgbClr>
                    </a:outerShdw>
                  </a:effectLst>
                  <a:latin typeface="Avenir Book"/>
                  <a:ea typeface="Avenir Book"/>
                  <a:cs typeface="Avenir Book"/>
                  <a:sym typeface="Avenir Book"/>
                </a:defRPr>
              </a:pPr>
              <a:r>
                <a:rPr>
                  <a:solidFill>
                    <a:srgbClr val="9437FF"/>
                  </a:solidFill>
                </a:rPr>
                <a:t>MC</a:t>
              </a:r>
              <a:r>
                <a:rPr>
                  <a:solidFill>
                    <a:srgbClr val="0433FF"/>
                  </a:solidFill>
                </a:rPr>
                <a:t> </a:t>
              </a:r>
              <a:r>
                <a:rPr>
                  <a:solidFill>
                    <a:srgbClr val="000000"/>
                  </a:solidFill>
                </a:rPr>
                <a:t>=</a:t>
              </a:r>
              <a:r>
                <a:t> MR</a:t>
              </a:r>
            </a:p>
          </p:txBody>
        </p:sp>
        <p:sp>
          <p:nvSpPr>
            <p:cNvPr id="456" name="Line"/>
            <p:cNvSpPr/>
            <p:nvPr/>
          </p:nvSpPr>
          <p:spPr>
            <a:xfrm flipH="1" flipV="1">
              <a:off x="1811869" y="311150"/>
              <a:ext cx="3796944" cy="1"/>
            </a:xfrm>
            <a:prstGeom prst="line">
              <a:avLst/>
            </a:prstGeom>
            <a:noFill/>
            <a:ln w="25400" cap="flat">
              <a:solidFill>
                <a:srgbClr val="000000"/>
              </a:solidFill>
              <a:custDash>
                <a:ds d="600000" sp="600000"/>
              </a:custDash>
              <a:miter lim="400000"/>
              <a:tailEnd type="triangle" w="med" len="med"/>
            </a:ln>
            <a:effectLst/>
          </p:spPr>
          <p:txBody>
            <a:bodyPr wrap="square" lIns="50800" tIns="50800" rIns="50800" bIns="50800" numCol="1" anchor="ctr">
              <a:noAutofit/>
            </a:bodyPr>
            <a:lstStyle/>
            <a:p>
              <a:pPr/>
            </a:p>
          </p:txBody>
        </p:sp>
      </p:grpSp>
      <p:grpSp>
        <p:nvGrpSpPr>
          <p:cNvPr id="460" name="Group"/>
          <p:cNvGrpSpPr/>
          <p:nvPr/>
        </p:nvGrpSpPr>
        <p:grpSpPr>
          <a:xfrm>
            <a:off x="17144186" y="3447999"/>
            <a:ext cx="3163094" cy="1659174"/>
            <a:chOff x="-721518" y="0"/>
            <a:chExt cx="3163093" cy="1659173"/>
          </a:xfrm>
        </p:grpSpPr>
        <p:sp>
          <p:nvSpPr>
            <p:cNvPr id="458" name="Quote Bubble"/>
            <p:cNvSpPr/>
            <p:nvPr/>
          </p:nvSpPr>
          <p:spPr>
            <a:xfrm>
              <a:off x="-721519" y="32212"/>
              <a:ext cx="3163094" cy="14855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607" y="0"/>
                  </a:moveTo>
                  <a:cubicBezTo>
                    <a:pt x="6803" y="0"/>
                    <a:pt x="5310" y="2770"/>
                    <a:pt x="4995" y="6417"/>
                  </a:cubicBezTo>
                  <a:lnTo>
                    <a:pt x="0" y="5632"/>
                  </a:lnTo>
                  <a:lnTo>
                    <a:pt x="4927" y="8737"/>
                  </a:lnTo>
                  <a:lnTo>
                    <a:pt x="4927" y="13758"/>
                  </a:lnTo>
                  <a:cubicBezTo>
                    <a:pt x="4927" y="18086"/>
                    <a:pt x="6574" y="21600"/>
                    <a:pt x="8607" y="21600"/>
                  </a:cubicBezTo>
                  <a:lnTo>
                    <a:pt x="17917" y="21600"/>
                  </a:lnTo>
                  <a:cubicBezTo>
                    <a:pt x="19950" y="21600"/>
                    <a:pt x="21600" y="18086"/>
                    <a:pt x="21600" y="13758"/>
                  </a:cubicBezTo>
                  <a:lnTo>
                    <a:pt x="21600" y="7837"/>
                  </a:lnTo>
                  <a:cubicBezTo>
                    <a:pt x="21600" y="3508"/>
                    <a:pt x="19950" y="0"/>
                    <a:pt x="17917" y="0"/>
                  </a:cubicBezTo>
                  <a:lnTo>
                    <a:pt x="8607" y="0"/>
                  </a:lnTo>
                  <a:close/>
                </a:path>
              </a:pathLst>
            </a:custGeom>
            <a:solidFill>
              <a:srgbClr val="9437FF">
                <a:alpha val="22165"/>
              </a:srgbClr>
            </a:solidFill>
            <a:ln w="12700" cap="flat">
              <a:noFill/>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defRPr sz="3200">
                  <a:solidFill>
                    <a:srgbClr val="FFFFFF"/>
                  </a:solidFill>
                  <a:latin typeface="+mn-lt"/>
                  <a:ea typeface="+mn-ea"/>
                  <a:cs typeface="+mn-cs"/>
                  <a:sym typeface="Avenir Medium"/>
                </a:defRPr>
              </a:pPr>
            </a:p>
          </p:txBody>
        </p:sp>
        <p:sp>
          <p:nvSpPr>
            <p:cNvPr id="459" name="Even if costs increase"/>
            <p:cNvSpPr txBox="1"/>
            <p:nvPr/>
          </p:nvSpPr>
          <p:spPr>
            <a:xfrm>
              <a:off x="171846" y="0"/>
              <a:ext cx="2264402" cy="1659174"/>
            </a:xfrm>
            <a:prstGeom prst="rect">
              <a:avLst/>
            </a:prstGeom>
            <a:noFill/>
            <a:ln w="12700" cap="flat">
              <a:noFill/>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2438338">
                <a:lnSpc>
                  <a:spcPct val="90000"/>
                </a:lnSpc>
                <a:spcBef>
                  <a:spcPts val="3300"/>
                </a:spcBef>
                <a:defRPr>
                  <a:effectLst>
                    <a:outerShdw sx="100000" sy="100000" kx="0" ky="0" algn="b" rotWithShape="0" blurRad="38100" dist="20320" dir="1800000">
                      <a:srgbClr val="000000">
                        <a:alpha val="40000"/>
                      </a:srgbClr>
                    </a:outerShdw>
                  </a:effectLst>
                  <a:latin typeface="Avenir Book"/>
                  <a:ea typeface="Avenir Book"/>
                  <a:cs typeface="Avenir Book"/>
                  <a:sym typeface="Avenir Book"/>
                </a:defRPr>
              </a:lvl1pPr>
            </a:lstStyle>
            <a:p>
              <a:pPr/>
              <a:r>
                <a:t>Even if costs increase</a:t>
              </a:r>
            </a:p>
          </p:txBody>
        </p:sp>
      </p:grpSp>
      <p:sp>
        <p:nvSpPr>
          <p:cNvPr id="461" name="Circle"/>
          <p:cNvSpPr/>
          <p:nvPr/>
        </p:nvSpPr>
        <p:spPr>
          <a:xfrm>
            <a:off x="9428433" y="8790309"/>
            <a:ext cx="266583" cy="263237"/>
          </a:xfrm>
          <a:prstGeom prst="ellipse">
            <a:avLst/>
          </a:prstGeom>
          <a:solidFill>
            <a:srgbClr val="9437FF"/>
          </a:solidFill>
          <a:ln w="12700">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grpSp>
        <p:nvGrpSpPr>
          <p:cNvPr id="464" name="Group"/>
          <p:cNvGrpSpPr/>
          <p:nvPr/>
        </p:nvGrpSpPr>
        <p:grpSpPr>
          <a:xfrm>
            <a:off x="2166059" y="3488766"/>
            <a:ext cx="3171032" cy="2322976"/>
            <a:chOff x="0" y="0"/>
            <a:chExt cx="3171031" cy="2322975"/>
          </a:xfrm>
        </p:grpSpPr>
        <p:sp>
          <p:nvSpPr>
            <p:cNvPr id="462" name="Quote Bubble"/>
            <p:cNvSpPr/>
            <p:nvPr/>
          </p:nvSpPr>
          <p:spPr>
            <a:xfrm>
              <a:off x="0" y="32212"/>
              <a:ext cx="3171032" cy="2290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987" y="0"/>
                  </a:moveTo>
                  <a:cubicBezTo>
                    <a:pt x="1786" y="0"/>
                    <a:pt x="0" y="2472"/>
                    <a:pt x="0" y="5520"/>
                  </a:cubicBezTo>
                  <a:lnTo>
                    <a:pt x="0" y="14258"/>
                  </a:lnTo>
                  <a:cubicBezTo>
                    <a:pt x="0" y="17306"/>
                    <a:pt x="1786" y="19774"/>
                    <a:pt x="3987" y="19774"/>
                  </a:cubicBezTo>
                  <a:lnTo>
                    <a:pt x="14068" y="19774"/>
                  </a:lnTo>
                  <a:cubicBezTo>
                    <a:pt x="15160" y="19774"/>
                    <a:pt x="16149" y="19164"/>
                    <a:pt x="16869" y="18180"/>
                  </a:cubicBezTo>
                  <a:lnTo>
                    <a:pt x="21600" y="21600"/>
                  </a:lnTo>
                  <a:lnTo>
                    <a:pt x="17564" y="16859"/>
                  </a:lnTo>
                  <a:cubicBezTo>
                    <a:pt x="17867" y="16080"/>
                    <a:pt x="18056" y="15204"/>
                    <a:pt x="18056" y="14258"/>
                  </a:cubicBezTo>
                  <a:lnTo>
                    <a:pt x="18056" y="5520"/>
                  </a:lnTo>
                  <a:cubicBezTo>
                    <a:pt x="18056" y="2472"/>
                    <a:pt x="16270" y="0"/>
                    <a:pt x="14068" y="0"/>
                  </a:cubicBezTo>
                  <a:lnTo>
                    <a:pt x="3987" y="0"/>
                  </a:lnTo>
                  <a:close/>
                </a:path>
              </a:pathLst>
            </a:custGeom>
            <a:solidFill>
              <a:srgbClr val="9437FF">
                <a:alpha val="29759"/>
              </a:srgbClr>
            </a:solidFill>
            <a:ln w="12700" cap="flat">
              <a:noFill/>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defRPr sz="3200">
                  <a:solidFill>
                    <a:srgbClr val="FFFFFF"/>
                  </a:solidFill>
                  <a:latin typeface="+mn-lt"/>
                  <a:ea typeface="+mn-ea"/>
                  <a:cs typeface="+mn-cs"/>
                  <a:sym typeface="Avenir Medium"/>
                </a:defRPr>
              </a:pPr>
            </a:p>
          </p:txBody>
        </p:sp>
        <p:sp>
          <p:nvSpPr>
            <p:cNvPr id="463" name="The Oligopolist price is still P0"/>
            <p:cNvSpPr txBox="1"/>
            <p:nvPr/>
          </p:nvSpPr>
          <p:spPr>
            <a:xfrm>
              <a:off x="171846" y="0"/>
              <a:ext cx="2264402" cy="2078775"/>
            </a:xfrm>
            <a:prstGeom prst="rect">
              <a:avLst/>
            </a:prstGeom>
            <a:noFill/>
            <a:ln w="12700" cap="flat">
              <a:noFill/>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defTabSz="2438338">
                <a:lnSpc>
                  <a:spcPct val="90000"/>
                </a:lnSpc>
                <a:spcBef>
                  <a:spcPts val="3300"/>
                </a:spcBef>
                <a:defRPr>
                  <a:effectLst>
                    <a:outerShdw sx="100000" sy="100000" kx="0" ky="0" algn="b" rotWithShape="0" blurRad="38100" dist="20320" dir="1800000">
                      <a:srgbClr val="000000">
                        <a:alpha val="40000"/>
                      </a:srgbClr>
                    </a:outerShdw>
                  </a:effectLst>
                  <a:latin typeface="Avenir Book"/>
                  <a:ea typeface="Avenir Book"/>
                  <a:cs typeface="Avenir Book"/>
                  <a:sym typeface="Avenir Book"/>
                </a:defRPr>
              </a:pPr>
              <a:r>
                <a:t>The Oligopolist price is still P</a:t>
              </a:r>
              <a:r>
                <a:rPr baseline="-17399"/>
                <a:t>0</a:t>
              </a:r>
              <a:r>
                <a:t> </a:t>
              </a:r>
            </a:p>
          </p:txBody>
        </p:sp>
      </p:grpSp>
      <p:grpSp>
        <p:nvGrpSpPr>
          <p:cNvPr id="471" name="Group"/>
          <p:cNvGrpSpPr/>
          <p:nvPr/>
        </p:nvGrpSpPr>
        <p:grpSpPr>
          <a:xfrm>
            <a:off x="8673047" y="5434558"/>
            <a:ext cx="5476360" cy="9280032"/>
            <a:chOff x="0" y="0"/>
            <a:chExt cx="5476358" cy="9280030"/>
          </a:xfrm>
        </p:grpSpPr>
        <p:sp>
          <p:nvSpPr>
            <p:cNvPr id="465" name="Rectangle"/>
            <p:cNvSpPr/>
            <p:nvPr/>
          </p:nvSpPr>
          <p:spPr>
            <a:xfrm>
              <a:off x="4041752" y="5850311"/>
              <a:ext cx="537846" cy="492596"/>
            </a:xfrm>
            <a:prstGeom prst="rect">
              <a:avLst/>
            </a:prstGeom>
            <a:solidFill>
              <a:srgbClr val="FFFFFF"/>
            </a:solidFill>
            <a:ln w="12700" cap="flat">
              <a:noFill/>
              <a:miter lim="400000"/>
            </a:ln>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sp>
          <p:nvSpPr>
            <p:cNvPr id="466" name="D"/>
            <p:cNvSpPr/>
            <p:nvPr/>
          </p:nvSpPr>
          <p:spPr>
            <a:xfrm>
              <a:off x="4206358" y="5979252"/>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latin typeface="Avenir Book"/>
                  <a:ea typeface="Avenir Book"/>
                  <a:cs typeface="Avenir Book"/>
                  <a:sym typeface="Avenir Book"/>
                </a:defRPr>
              </a:lvl1pPr>
            </a:lstStyle>
            <a:p>
              <a:pPr/>
              <a:r>
                <a:t>D</a:t>
              </a:r>
            </a:p>
          </p:txBody>
        </p:sp>
        <p:sp>
          <p:nvSpPr>
            <p:cNvPr id="467" name="Rectangle"/>
            <p:cNvSpPr/>
            <p:nvPr/>
          </p:nvSpPr>
          <p:spPr>
            <a:xfrm rot="900000">
              <a:off x="619753" y="61209"/>
              <a:ext cx="537846" cy="492596"/>
            </a:xfrm>
            <a:prstGeom prst="rect">
              <a:avLst/>
            </a:prstGeom>
            <a:solidFill>
              <a:srgbClr val="FFFFFF"/>
            </a:solidFill>
            <a:ln w="76200" cap="flat">
              <a:solidFill>
                <a:srgbClr val="FFFFFF"/>
              </a:solidFill>
              <a:prstDash val="solid"/>
              <a:miter lim="400000"/>
            </a:ln>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sp>
          <p:nvSpPr>
            <p:cNvPr id="468" name="Rectangle"/>
            <p:cNvSpPr/>
            <p:nvPr/>
          </p:nvSpPr>
          <p:spPr>
            <a:xfrm>
              <a:off x="1855014" y="7763733"/>
              <a:ext cx="736781" cy="492596"/>
            </a:xfrm>
            <a:prstGeom prst="rect">
              <a:avLst/>
            </a:prstGeom>
            <a:solidFill>
              <a:srgbClr val="FFFFFF"/>
            </a:solidFill>
            <a:ln w="12700" cap="flat">
              <a:noFill/>
              <a:miter lim="400000"/>
            </a:ln>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sp>
          <p:nvSpPr>
            <p:cNvPr id="469" name="MR"/>
            <p:cNvSpPr/>
            <p:nvPr/>
          </p:nvSpPr>
          <p:spPr>
            <a:xfrm>
              <a:off x="2106987" y="8010030"/>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latin typeface="Avenir Book"/>
                  <a:ea typeface="Avenir Book"/>
                  <a:cs typeface="Avenir Book"/>
                  <a:sym typeface="Avenir Book"/>
                </a:defRPr>
              </a:lvl1pPr>
            </a:lstStyle>
            <a:p>
              <a:pPr/>
              <a:r>
                <a:t>MR</a:t>
              </a:r>
            </a:p>
          </p:txBody>
        </p:sp>
        <p:sp>
          <p:nvSpPr>
            <p:cNvPr id="470" name="Rectangle"/>
            <p:cNvSpPr/>
            <p:nvPr/>
          </p:nvSpPr>
          <p:spPr>
            <a:xfrm>
              <a:off x="0" y="2525220"/>
              <a:ext cx="736781" cy="492596"/>
            </a:xfrm>
            <a:prstGeom prst="rect">
              <a:avLst/>
            </a:prstGeom>
            <a:solidFill>
              <a:srgbClr val="FFFFFF"/>
            </a:solidFill>
            <a:ln w="12700" cap="flat">
              <a:noFill/>
              <a:miter lim="400000"/>
            </a:ln>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grpSp>
      <p:grpSp>
        <p:nvGrpSpPr>
          <p:cNvPr id="474" name="Group"/>
          <p:cNvGrpSpPr/>
          <p:nvPr/>
        </p:nvGrpSpPr>
        <p:grpSpPr>
          <a:xfrm>
            <a:off x="9733564" y="3704981"/>
            <a:ext cx="3812779" cy="2427490"/>
            <a:chOff x="-561578" y="0"/>
            <a:chExt cx="3812778" cy="2427489"/>
          </a:xfrm>
        </p:grpSpPr>
        <p:sp>
          <p:nvSpPr>
            <p:cNvPr id="472" name="Quote Bubble"/>
            <p:cNvSpPr/>
            <p:nvPr/>
          </p:nvSpPr>
          <p:spPr>
            <a:xfrm>
              <a:off x="-561579" y="67768"/>
              <a:ext cx="3812779" cy="22919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130" y="0"/>
                  </a:moveTo>
                  <a:cubicBezTo>
                    <a:pt x="4950" y="0"/>
                    <a:pt x="3181" y="2942"/>
                    <a:pt x="3181" y="6568"/>
                  </a:cubicBezTo>
                  <a:lnTo>
                    <a:pt x="3181" y="15032"/>
                  </a:lnTo>
                  <a:cubicBezTo>
                    <a:pt x="3181" y="15881"/>
                    <a:pt x="3282" y="16692"/>
                    <a:pt x="3458" y="17437"/>
                  </a:cubicBezTo>
                  <a:lnTo>
                    <a:pt x="0" y="21514"/>
                  </a:lnTo>
                  <a:lnTo>
                    <a:pt x="4043" y="19120"/>
                  </a:lnTo>
                  <a:cubicBezTo>
                    <a:pt x="4766" y="20630"/>
                    <a:pt x="5879" y="21600"/>
                    <a:pt x="7130" y="21600"/>
                  </a:cubicBezTo>
                  <a:lnTo>
                    <a:pt x="17654" y="21600"/>
                  </a:lnTo>
                  <a:cubicBezTo>
                    <a:pt x="19834" y="21600"/>
                    <a:pt x="21600" y="18658"/>
                    <a:pt x="21600" y="15032"/>
                  </a:cubicBezTo>
                  <a:lnTo>
                    <a:pt x="21600" y="6568"/>
                  </a:lnTo>
                  <a:cubicBezTo>
                    <a:pt x="21600" y="2942"/>
                    <a:pt x="19834" y="0"/>
                    <a:pt x="17654" y="0"/>
                  </a:cubicBezTo>
                  <a:lnTo>
                    <a:pt x="7130" y="0"/>
                  </a:lnTo>
                  <a:close/>
                </a:path>
              </a:pathLst>
            </a:custGeom>
            <a:solidFill>
              <a:srgbClr val="9437FF">
                <a:alpha val="15972"/>
              </a:srgbClr>
            </a:solidFill>
            <a:ln w="12700" cap="flat">
              <a:noFill/>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defRPr sz="3200">
                  <a:solidFill>
                    <a:srgbClr val="FFFFFF"/>
                  </a:solidFill>
                  <a:latin typeface="+mn-lt"/>
                  <a:ea typeface="+mn-ea"/>
                  <a:cs typeface="+mn-cs"/>
                  <a:sym typeface="Avenir Medium"/>
                </a:defRPr>
              </a:pPr>
            </a:p>
          </p:txBody>
        </p:sp>
        <p:sp>
          <p:nvSpPr>
            <p:cNvPr id="473" name="A Demand line with a “kink” at the current price"/>
            <p:cNvSpPr txBox="1"/>
            <p:nvPr/>
          </p:nvSpPr>
          <p:spPr>
            <a:xfrm>
              <a:off x="94286" y="0"/>
              <a:ext cx="3154417" cy="2427490"/>
            </a:xfrm>
            <a:prstGeom prst="rect">
              <a:avLst/>
            </a:prstGeom>
            <a:noFill/>
            <a:ln w="12700" cap="flat">
              <a:noFill/>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2438338">
                <a:lnSpc>
                  <a:spcPct val="90000"/>
                </a:lnSpc>
                <a:spcBef>
                  <a:spcPts val="3300"/>
                </a:spcBef>
                <a:defRPr>
                  <a:effectLst>
                    <a:outerShdw sx="100000" sy="100000" kx="0" ky="0" algn="b" rotWithShape="0" blurRad="38100" dist="20320" dir="1800000">
                      <a:srgbClr val="000000">
                        <a:alpha val="40000"/>
                      </a:srgbClr>
                    </a:outerShdw>
                  </a:effectLst>
                  <a:latin typeface="Avenir Book"/>
                  <a:ea typeface="Avenir Book"/>
                  <a:cs typeface="Avenir Book"/>
                  <a:sym typeface="Avenir Book"/>
                </a:defRPr>
              </a:lvl1pPr>
            </a:lstStyle>
            <a:p>
              <a:pPr/>
              <a:r>
                <a:t>A Demand line with a “kink” at the current price</a:t>
              </a:r>
            </a:p>
          </p:txBody>
        </p:sp>
      </p:grpSp>
      <p:grpSp>
        <p:nvGrpSpPr>
          <p:cNvPr id="477" name="Group"/>
          <p:cNvGrpSpPr/>
          <p:nvPr/>
        </p:nvGrpSpPr>
        <p:grpSpPr>
          <a:xfrm>
            <a:off x="14454638" y="3294243"/>
            <a:ext cx="3163095" cy="2220120"/>
            <a:chOff x="-721518" y="0"/>
            <a:chExt cx="3163093" cy="2220118"/>
          </a:xfrm>
        </p:grpSpPr>
        <p:sp>
          <p:nvSpPr>
            <p:cNvPr id="475" name="Quote Bubble"/>
            <p:cNvSpPr/>
            <p:nvPr/>
          </p:nvSpPr>
          <p:spPr>
            <a:xfrm>
              <a:off x="-721519" y="0"/>
              <a:ext cx="3163094" cy="22201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607" y="0"/>
                  </a:moveTo>
                  <a:cubicBezTo>
                    <a:pt x="6574" y="0"/>
                    <a:pt x="4927" y="2347"/>
                    <a:pt x="4927" y="5244"/>
                  </a:cubicBezTo>
                  <a:lnTo>
                    <a:pt x="4927" y="5591"/>
                  </a:lnTo>
                  <a:lnTo>
                    <a:pt x="0" y="3769"/>
                  </a:lnTo>
                  <a:lnTo>
                    <a:pt x="4927" y="7232"/>
                  </a:lnTo>
                  <a:lnTo>
                    <a:pt x="4927" y="16353"/>
                  </a:lnTo>
                  <a:cubicBezTo>
                    <a:pt x="4927" y="19249"/>
                    <a:pt x="6574" y="21600"/>
                    <a:pt x="8607" y="21600"/>
                  </a:cubicBezTo>
                  <a:lnTo>
                    <a:pt x="17917" y="21600"/>
                  </a:lnTo>
                  <a:cubicBezTo>
                    <a:pt x="19950" y="21600"/>
                    <a:pt x="21600" y="19249"/>
                    <a:pt x="21600" y="16353"/>
                  </a:cubicBezTo>
                  <a:lnTo>
                    <a:pt x="21600" y="5244"/>
                  </a:lnTo>
                  <a:cubicBezTo>
                    <a:pt x="21600" y="2347"/>
                    <a:pt x="19950" y="0"/>
                    <a:pt x="17917" y="0"/>
                  </a:cubicBezTo>
                  <a:lnTo>
                    <a:pt x="8607" y="0"/>
                  </a:lnTo>
                  <a:close/>
                </a:path>
              </a:pathLst>
            </a:custGeom>
            <a:solidFill>
              <a:schemeClr val="accent4">
                <a:hueOff val="-1081314"/>
                <a:satOff val="4338"/>
                <a:lumOff val="-8931"/>
                <a:alpha val="40263"/>
              </a:schemeClr>
            </a:solidFill>
            <a:ln w="12700" cap="flat">
              <a:noFill/>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defRPr sz="3200">
                  <a:solidFill>
                    <a:srgbClr val="FFFFFF"/>
                  </a:solidFill>
                  <a:latin typeface="+mn-lt"/>
                  <a:ea typeface="+mn-ea"/>
                  <a:cs typeface="+mn-cs"/>
                  <a:sym typeface="Avenir Medium"/>
                </a:defRPr>
              </a:pPr>
            </a:p>
          </p:txBody>
        </p:sp>
        <p:sp>
          <p:nvSpPr>
            <p:cNvPr id="476" name="Costs must increase above the gap"/>
            <p:cNvSpPr txBox="1"/>
            <p:nvPr/>
          </p:nvSpPr>
          <p:spPr>
            <a:xfrm>
              <a:off x="119688" y="88751"/>
              <a:ext cx="2264402" cy="2042617"/>
            </a:xfrm>
            <a:prstGeom prst="rect">
              <a:avLst/>
            </a:prstGeom>
            <a:noFill/>
            <a:ln w="12700" cap="flat">
              <a:noFill/>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2438338">
                <a:lnSpc>
                  <a:spcPct val="90000"/>
                </a:lnSpc>
                <a:spcBef>
                  <a:spcPts val="3300"/>
                </a:spcBef>
                <a:defRPr>
                  <a:effectLst>
                    <a:outerShdw sx="100000" sy="100000" kx="0" ky="0" algn="b" rotWithShape="0" blurRad="38100" dist="20320" dir="1800000">
                      <a:srgbClr val="000000">
                        <a:alpha val="40000"/>
                      </a:srgbClr>
                    </a:outerShdw>
                  </a:effectLst>
                  <a:latin typeface="Avenir Book"/>
                  <a:ea typeface="Avenir Book"/>
                  <a:cs typeface="Avenir Book"/>
                  <a:sym typeface="Avenir Book"/>
                </a:defRPr>
              </a:lvl1pPr>
            </a:lstStyle>
            <a:p>
              <a:pPr/>
              <a:r>
                <a:t>Costs must increase above the gap</a:t>
              </a:r>
            </a:p>
          </p:txBody>
        </p:sp>
      </p:grpSp>
      <p:grpSp>
        <p:nvGrpSpPr>
          <p:cNvPr id="482" name="Group"/>
          <p:cNvGrpSpPr/>
          <p:nvPr/>
        </p:nvGrpSpPr>
        <p:grpSpPr>
          <a:xfrm>
            <a:off x="5457786" y="5556099"/>
            <a:ext cx="4889222" cy="8018858"/>
            <a:chOff x="237108" y="332866"/>
            <a:chExt cx="4889221" cy="8018857"/>
          </a:xfrm>
        </p:grpSpPr>
        <p:sp>
          <p:nvSpPr>
            <p:cNvPr id="478" name="Line"/>
            <p:cNvSpPr/>
            <p:nvPr/>
          </p:nvSpPr>
          <p:spPr>
            <a:xfrm>
              <a:off x="535069" y="598158"/>
              <a:ext cx="3187965" cy="1"/>
            </a:xfrm>
            <a:prstGeom prst="line">
              <a:avLst/>
            </a:prstGeom>
            <a:noFill/>
            <a:ln w="25400" cap="flat">
              <a:solidFill>
                <a:srgbClr val="000000"/>
              </a:solidFill>
              <a:custDash>
                <a:ds d="600000" sp="600000"/>
              </a:custDash>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p>
          </p:txBody>
        </p:sp>
        <p:sp>
          <p:nvSpPr>
            <p:cNvPr id="479" name="Line"/>
            <p:cNvSpPr/>
            <p:nvPr/>
          </p:nvSpPr>
          <p:spPr>
            <a:xfrm flipH="1">
              <a:off x="3748290" y="602356"/>
              <a:ext cx="1" cy="6161404"/>
            </a:xfrm>
            <a:prstGeom prst="line">
              <a:avLst/>
            </a:prstGeom>
            <a:noFill/>
            <a:ln w="25400" cap="flat">
              <a:solidFill>
                <a:srgbClr val="000000"/>
              </a:solidFill>
              <a:custDash>
                <a:ds d="600000" sp="600000"/>
              </a:custDash>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p>
          </p:txBody>
        </p:sp>
        <p:sp>
          <p:nvSpPr>
            <p:cNvPr id="480" name="P2"/>
            <p:cNvSpPr/>
            <p:nvPr/>
          </p:nvSpPr>
          <p:spPr>
            <a:xfrm>
              <a:off x="237108" y="332866"/>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a:solidFill>
                    <a:schemeClr val="accent4">
                      <a:hueOff val="-1081314"/>
                      <a:satOff val="4338"/>
                      <a:lumOff val="-8931"/>
                    </a:schemeClr>
                  </a:solidFill>
                  <a:latin typeface="Avenir Book"/>
                  <a:ea typeface="Avenir Book"/>
                  <a:cs typeface="Avenir Book"/>
                  <a:sym typeface="Avenir Book"/>
                </a:defRPr>
              </a:pPr>
              <a:r>
                <a:t>P</a:t>
              </a:r>
              <a:r>
                <a:rPr baseline="-17399"/>
                <a:t>2</a:t>
              </a:r>
            </a:p>
          </p:txBody>
        </p:sp>
        <p:sp>
          <p:nvSpPr>
            <p:cNvPr id="481" name="Q2"/>
            <p:cNvSpPr/>
            <p:nvPr/>
          </p:nvSpPr>
          <p:spPr>
            <a:xfrm>
              <a:off x="3856330" y="7081724"/>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a:solidFill>
                    <a:schemeClr val="accent4">
                      <a:hueOff val="-1081314"/>
                      <a:satOff val="4338"/>
                      <a:lumOff val="-8931"/>
                    </a:schemeClr>
                  </a:solidFill>
                  <a:latin typeface="Avenir Book"/>
                  <a:ea typeface="Avenir Book"/>
                  <a:cs typeface="Avenir Book"/>
                  <a:sym typeface="Avenir Book"/>
                </a:defRPr>
              </a:pPr>
              <a:r>
                <a:t>Q</a:t>
              </a:r>
              <a:r>
                <a:rPr baseline="-17399"/>
                <a:t>2</a:t>
              </a:r>
            </a:p>
          </p:txBody>
        </p:sp>
      </p:grpSp>
      <p:grpSp>
        <p:nvGrpSpPr>
          <p:cNvPr id="485" name="Group"/>
          <p:cNvGrpSpPr/>
          <p:nvPr/>
        </p:nvGrpSpPr>
        <p:grpSpPr>
          <a:xfrm>
            <a:off x="2058347" y="3042025"/>
            <a:ext cx="3171032" cy="2322976"/>
            <a:chOff x="0" y="0"/>
            <a:chExt cx="3171031" cy="2322975"/>
          </a:xfrm>
        </p:grpSpPr>
        <p:sp>
          <p:nvSpPr>
            <p:cNvPr id="483" name="Quote Bubble"/>
            <p:cNvSpPr/>
            <p:nvPr/>
          </p:nvSpPr>
          <p:spPr>
            <a:xfrm>
              <a:off x="0" y="32212"/>
              <a:ext cx="3171032" cy="2290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987" y="0"/>
                  </a:moveTo>
                  <a:cubicBezTo>
                    <a:pt x="1786" y="0"/>
                    <a:pt x="0" y="2472"/>
                    <a:pt x="0" y="5520"/>
                  </a:cubicBezTo>
                  <a:lnTo>
                    <a:pt x="0" y="14258"/>
                  </a:lnTo>
                  <a:cubicBezTo>
                    <a:pt x="0" y="17306"/>
                    <a:pt x="1786" y="19774"/>
                    <a:pt x="3987" y="19774"/>
                  </a:cubicBezTo>
                  <a:lnTo>
                    <a:pt x="14068" y="19774"/>
                  </a:lnTo>
                  <a:cubicBezTo>
                    <a:pt x="15160" y="19774"/>
                    <a:pt x="16149" y="19164"/>
                    <a:pt x="16869" y="18180"/>
                  </a:cubicBezTo>
                  <a:lnTo>
                    <a:pt x="21600" y="21600"/>
                  </a:lnTo>
                  <a:lnTo>
                    <a:pt x="17564" y="16859"/>
                  </a:lnTo>
                  <a:cubicBezTo>
                    <a:pt x="17867" y="16080"/>
                    <a:pt x="18056" y="15204"/>
                    <a:pt x="18056" y="14258"/>
                  </a:cubicBezTo>
                  <a:lnTo>
                    <a:pt x="18056" y="5520"/>
                  </a:lnTo>
                  <a:cubicBezTo>
                    <a:pt x="18056" y="2472"/>
                    <a:pt x="16270" y="0"/>
                    <a:pt x="14068" y="0"/>
                  </a:cubicBezTo>
                  <a:lnTo>
                    <a:pt x="3987" y="0"/>
                  </a:lnTo>
                  <a:close/>
                </a:path>
              </a:pathLst>
            </a:custGeom>
            <a:solidFill>
              <a:schemeClr val="accent4">
                <a:hueOff val="-1081314"/>
                <a:satOff val="4338"/>
                <a:lumOff val="-8931"/>
                <a:alpha val="43172"/>
              </a:schemeClr>
            </a:solidFill>
            <a:ln w="12700" cap="flat">
              <a:noFill/>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defRPr sz="3200">
                  <a:solidFill>
                    <a:srgbClr val="FFFFFF"/>
                  </a:solidFill>
                  <a:latin typeface="+mn-lt"/>
                  <a:ea typeface="+mn-ea"/>
                  <a:cs typeface="+mn-cs"/>
                  <a:sym typeface="Avenir Medium"/>
                </a:defRPr>
              </a:pPr>
            </a:p>
          </p:txBody>
        </p:sp>
        <p:sp>
          <p:nvSpPr>
            <p:cNvPr id="484" name="For the oligopolist to increase the price"/>
            <p:cNvSpPr txBox="1"/>
            <p:nvPr/>
          </p:nvSpPr>
          <p:spPr>
            <a:xfrm>
              <a:off x="171846" y="0"/>
              <a:ext cx="2264402" cy="2078775"/>
            </a:xfrm>
            <a:prstGeom prst="rect">
              <a:avLst/>
            </a:prstGeom>
            <a:noFill/>
            <a:ln w="12700" cap="flat">
              <a:noFill/>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2438338">
                <a:lnSpc>
                  <a:spcPct val="90000"/>
                </a:lnSpc>
                <a:spcBef>
                  <a:spcPts val="3300"/>
                </a:spcBef>
                <a:defRPr>
                  <a:effectLst>
                    <a:outerShdw sx="100000" sy="100000" kx="0" ky="0" algn="b" rotWithShape="0" blurRad="38100" dist="20320" dir="1800000">
                      <a:srgbClr val="000000">
                        <a:alpha val="40000"/>
                      </a:srgbClr>
                    </a:outerShdw>
                  </a:effectLst>
                  <a:latin typeface="Avenir Book"/>
                  <a:ea typeface="Avenir Book"/>
                  <a:cs typeface="Avenir Book"/>
                  <a:sym typeface="Avenir Book"/>
                </a:defRPr>
              </a:lvl1pPr>
            </a:lstStyle>
            <a:p>
              <a:pPr/>
              <a:r>
                <a:t>For the oligopolist to increase the price</a:t>
              </a:r>
            </a:p>
          </p:txBody>
        </p:sp>
      </p:grpSp>
      <p:grpSp>
        <p:nvGrpSpPr>
          <p:cNvPr id="493" name="Group"/>
          <p:cNvGrpSpPr/>
          <p:nvPr/>
        </p:nvGrpSpPr>
        <p:grpSpPr>
          <a:xfrm>
            <a:off x="4848174" y="2947183"/>
            <a:ext cx="10488284" cy="5762453"/>
            <a:chOff x="876109" y="425449"/>
            <a:chExt cx="10488282" cy="5762451"/>
          </a:xfrm>
        </p:grpSpPr>
        <p:grpSp>
          <p:nvGrpSpPr>
            <p:cNvPr id="488" name="Group"/>
            <p:cNvGrpSpPr/>
            <p:nvPr/>
          </p:nvGrpSpPr>
          <p:grpSpPr>
            <a:xfrm>
              <a:off x="2835173" y="425449"/>
              <a:ext cx="8529220" cy="4506070"/>
              <a:chOff x="0" y="425450"/>
              <a:chExt cx="8529219" cy="4506068"/>
            </a:xfrm>
          </p:grpSpPr>
          <p:sp>
            <p:nvSpPr>
              <p:cNvPr id="486" name="Text Box 28"/>
              <p:cNvSpPr/>
              <p:nvPr/>
            </p:nvSpPr>
            <p:spPr>
              <a:xfrm>
                <a:off x="7259219" y="425450"/>
                <a:ext cx="1270001" cy="1270001"/>
              </a:xfrm>
              <a:prstGeom prst="line">
                <a:avLst/>
              </a:prstGeom>
              <a:noFill/>
              <a:ln w="12700" cap="flat">
                <a:noFill/>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defTabSz="2438338">
                  <a:lnSpc>
                    <a:spcPct val="90000"/>
                  </a:lnSpc>
                  <a:spcBef>
                    <a:spcPts val="4500"/>
                  </a:spcBef>
                  <a:defRPr sz="4000">
                    <a:solidFill>
                      <a:schemeClr val="accent4">
                        <a:hueOff val="-1081314"/>
                        <a:satOff val="4338"/>
                        <a:lumOff val="-8931"/>
                      </a:schemeClr>
                    </a:solidFill>
                    <a:effectLst>
                      <a:outerShdw sx="100000" sy="100000" kx="0" ky="0" algn="b" rotWithShape="0" blurRad="38100" dist="20320" dir="1800000">
                        <a:srgbClr val="000000">
                          <a:alpha val="40000"/>
                        </a:srgbClr>
                      </a:outerShdw>
                    </a:effectLst>
                    <a:latin typeface="Avenir Book"/>
                    <a:ea typeface="Avenir Book"/>
                    <a:cs typeface="Avenir Book"/>
                    <a:sym typeface="Avenir Book"/>
                  </a:defRPr>
                </a:pPr>
                <a:r>
                  <a:t>MC</a:t>
                </a:r>
                <a:r>
                  <a:rPr baseline="-15999"/>
                  <a:t>2</a:t>
                </a:r>
              </a:p>
            </p:txBody>
          </p:sp>
          <p:sp>
            <p:nvSpPr>
              <p:cNvPr id="498" name="Connection Line"/>
              <p:cNvSpPr/>
              <p:nvPr/>
            </p:nvSpPr>
            <p:spPr>
              <a:xfrm>
                <a:off x="0" y="703818"/>
                <a:ext cx="7439838" cy="4227701"/>
              </a:xfrm>
              <a:custGeom>
                <a:avLst/>
                <a:gdLst/>
                <a:ahLst/>
                <a:cxnLst>
                  <a:cxn ang="0">
                    <a:pos x="wd2" y="hd2"/>
                  </a:cxn>
                  <a:cxn ang="5400000">
                    <a:pos x="wd2" y="hd2"/>
                  </a:cxn>
                  <a:cxn ang="10800000">
                    <a:pos x="wd2" y="hd2"/>
                  </a:cxn>
                  <a:cxn ang="16200000">
                    <a:pos x="wd2" y="hd2"/>
                  </a:cxn>
                </a:cxnLst>
                <a:rect l="0" t="0" r="r" b="b"/>
                <a:pathLst>
                  <a:path w="21600" h="17474" fill="norm" stroke="1" extrusionOk="0">
                    <a:moveTo>
                      <a:pt x="21600" y="0"/>
                    </a:moveTo>
                    <a:cubicBezTo>
                      <a:pt x="12565" y="17008"/>
                      <a:pt x="5365" y="21600"/>
                      <a:pt x="0" y="13776"/>
                    </a:cubicBezTo>
                  </a:path>
                </a:pathLst>
              </a:custGeom>
              <a:noFill/>
              <a:ln w="25400" cap="flat">
                <a:solidFill>
                  <a:schemeClr val="accent4">
                    <a:hueOff val="-1081314"/>
                    <a:satOff val="4338"/>
                    <a:lumOff val="-8931"/>
                  </a:schemeClr>
                </a:solidFill>
                <a:prstDash val="solid"/>
                <a:miter lim="400000"/>
              </a:ln>
              <a:effectLst>
                <a:outerShdw sx="100000" sy="100000" kx="0" ky="0" algn="b" rotWithShape="0" blurRad="63500" dist="25400" dir="5400000">
                  <a:srgbClr val="000000">
                    <a:alpha val="50000"/>
                  </a:srgbClr>
                </a:outerShdw>
              </a:effectLst>
            </p:spPr>
            <p:txBody>
              <a:bodyPr/>
              <a:lstStyle/>
              <a:p>
                <a:pPr/>
              </a:p>
            </p:txBody>
          </p:sp>
        </p:grpSp>
        <p:grpSp>
          <p:nvGrpSpPr>
            <p:cNvPr id="491" name="Group"/>
            <p:cNvGrpSpPr/>
            <p:nvPr/>
          </p:nvGrpSpPr>
          <p:grpSpPr>
            <a:xfrm>
              <a:off x="876109" y="4917901"/>
              <a:ext cx="4093765" cy="1270001"/>
              <a:chOff x="876109" y="311150"/>
              <a:chExt cx="4093763" cy="1270000"/>
            </a:xfrm>
          </p:grpSpPr>
          <p:sp>
            <p:nvSpPr>
              <p:cNvPr id="489" name="MC = MR"/>
              <p:cNvSpPr/>
              <p:nvPr/>
            </p:nvSpPr>
            <p:spPr>
              <a:xfrm>
                <a:off x="876109" y="311150"/>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defTabSz="2438338">
                  <a:lnSpc>
                    <a:spcPct val="90000"/>
                  </a:lnSpc>
                  <a:spcBef>
                    <a:spcPts val="4500"/>
                  </a:spcBef>
                  <a:defRPr>
                    <a:solidFill>
                      <a:srgbClr val="FF2600"/>
                    </a:solidFill>
                    <a:effectLst>
                      <a:outerShdw sx="100000" sy="100000" kx="0" ky="0" algn="b" rotWithShape="0" blurRad="25400" dist="23000" dir="7020000">
                        <a:srgbClr val="000000">
                          <a:alpha val="50000"/>
                        </a:srgbClr>
                      </a:outerShdw>
                    </a:effectLst>
                    <a:latin typeface="Avenir Book"/>
                    <a:ea typeface="Avenir Book"/>
                    <a:cs typeface="Avenir Book"/>
                    <a:sym typeface="Avenir Book"/>
                  </a:defRPr>
                </a:pPr>
                <a:r>
                  <a:rPr>
                    <a:solidFill>
                      <a:schemeClr val="accent4">
                        <a:hueOff val="-1081314"/>
                        <a:satOff val="4338"/>
                        <a:lumOff val="-8931"/>
                      </a:schemeClr>
                    </a:solidFill>
                  </a:rPr>
                  <a:t>MC</a:t>
                </a:r>
                <a:r>
                  <a:rPr>
                    <a:solidFill>
                      <a:srgbClr val="0433FF"/>
                    </a:solidFill>
                  </a:rPr>
                  <a:t> </a:t>
                </a:r>
                <a:r>
                  <a:rPr>
                    <a:solidFill>
                      <a:srgbClr val="000000"/>
                    </a:solidFill>
                  </a:rPr>
                  <a:t>=</a:t>
                </a:r>
                <a:r>
                  <a:t> MR</a:t>
                </a:r>
              </a:p>
            </p:txBody>
          </p:sp>
          <p:sp>
            <p:nvSpPr>
              <p:cNvPr id="490" name="Line"/>
              <p:cNvSpPr/>
              <p:nvPr/>
            </p:nvSpPr>
            <p:spPr>
              <a:xfrm flipH="1" flipV="1">
                <a:off x="1766217" y="311150"/>
                <a:ext cx="3203657" cy="1"/>
              </a:xfrm>
              <a:prstGeom prst="line">
                <a:avLst/>
              </a:prstGeom>
              <a:noFill/>
              <a:ln w="25400" cap="flat">
                <a:solidFill>
                  <a:srgbClr val="000000"/>
                </a:solidFill>
                <a:custDash>
                  <a:ds d="600000" sp="600000"/>
                </a:custDash>
                <a:miter lim="400000"/>
                <a:tailEnd type="triangle" w="med" len="med"/>
              </a:ln>
              <a:effectLst/>
            </p:spPr>
            <p:txBody>
              <a:bodyPr wrap="square" lIns="50800" tIns="50800" rIns="50800" bIns="50800" numCol="1" anchor="ctr">
                <a:noAutofit/>
              </a:bodyPr>
              <a:lstStyle/>
              <a:p>
                <a:pPr/>
              </a:p>
            </p:txBody>
          </p:sp>
        </p:grpSp>
        <p:sp>
          <p:nvSpPr>
            <p:cNvPr id="492" name="Circle"/>
            <p:cNvSpPr/>
            <p:nvPr/>
          </p:nvSpPr>
          <p:spPr>
            <a:xfrm>
              <a:off x="4866191" y="4786283"/>
              <a:ext cx="266584" cy="263237"/>
            </a:xfrm>
            <a:prstGeom prst="ellipse">
              <a:avLst/>
            </a:prstGeom>
            <a:solidFill>
              <a:schemeClr val="accent4">
                <a:hueOff val="-1081314"/>
                <a:satOff val="4338"/>
                <a:lumOff val="-8931"/>
              </a:schemeClr>
            </a:solidFill>
            <a:ln w="12700" cap="flat">
              <a:noFill/>
              <a:miter lim="400000"/>
            </a:ln>
            <a:effectLst>
              <a:outerShdw sx="100000" sy="100000" kx="0" ky="0" algn="b" rotWithShape="0" blurRad="63500" dist="25400" dir="5400000">
                <a:srgbClr val="000000">
                  <a:alpha val="50000"/>
                </a:srgbClr>
              </a:outerShdw>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grpSp>
      <p:sp>
        <p:nvSpPr>
          <p:cNvPr id="494" name="Circle"/>
          <p:cNvSpPr/>
          <p:nvPr/>
        </p:nvSpPr>
        <p:spPr>
          <a:xfrm>
            <a:off x="8794785" y="5701932"/>
            <a:ext cx="266583" cy="263238"/>
          </a:xfrm>
          <a:prstGeom prst="ellipse">
            <a:avLst/>
          </a:prstGeom>
          <a:solidFill>
            <a:schemeClr val="accent4">
              <a:hueOff val="-1081314"/>
              <a:satOff val="4338"/>
              <a:lumOff val="-8931"/>
            </a:schemeClr>
          </a:solidFill>
          <a:ln w="12700">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sp>
        <p:nvSpPr>
          <p:cNvPr id="495" name="Which explains why prices of products supplied by oligopolists change less often and by a large amount"/>
          <p:cNvSpPr txBox="1"/>
          <p:nvPr/>
        </p:nvSpPr>
        <p:spPr>
          <a:xfrm>
            <a:off x="14965953" y="10945046"/>
            <a:ext cx="8754810" cy="2197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5900"/>
              </a:spcBef>
              <a:defRPr sz="4000">
                <a:latin typeface="Avenir Book"/>
                <a:ea typeface="Avenir Book"/>
                <a:cs typeface="Avenir Book"/>
                <a:sym typeface="Avenir Book"/>
              </a:defRPr>
            </a:pPr>
            <a:r>
              <a:t>Which explains why </a:t>
            </a:r>
            <a:r>
              <a:rPr>
                <a:solidFill>
                  <a:srgbClr val="0433FF"/>
                </a:solidFill>
              </a:rPr>
              <a:t>prices</a:t>
            </a:r>
            <a:r>
              <a:t> of products supplied by </a:t>
            </a:r>
            <a:r>
              <a:rPr>
                <a:solidFill>
                  <a:srgbClr val="0433FF"/>
                </a:solidFill>
              </a:rPr>
              <a:t>oligopolists</a:t>
            </a:r>
            <a:r>
              <a:t> </a:t>
            </a:r>
            <a:r>
              <a:rPr>
                <a:solidFill>
                  <a:srgbClr val="0433FF"/>
                </a:solidFill>
              </a:rPr>
              <a:t>change less often and by a large amount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411"/>
                                        </p:tgtEl>
                                        <p:attrNameLst>
                                          <p:attrName>style.visibility</p:attrName>
                                        </p:attrNameLst>
                                      </p:cBhvr>
                                      <p:to>
                                        <p:strVal val="visible"/>
                                      </p:to>
                                    </p:set>
                                    <p:animEffect filter="fade" transition="in">
                                      <p:cBhvr>
                                        <p:cTn id="7" dur="1000"/>
                                        <p:tgtEl>
                                          <p:spTgt spid="411"/>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4" presetID="22" grpId="2" fill="hold">
                                  <p:stCondLst>
                                    <p:cond delay="0"/>
                                  </p:stCondLst>
                                  <p:iterate type="el" backwards="0">
                                    <p:tmAbs val="0"/>
                                  </p:iterate>
                                  <p:childTnLst>
                                    <p:set>
                                      <p:cBhvr>
                                        <p:cTn id="11" fill="hold"/>
                                        <p:tgtEl>
                                          <p:spTgt spid="427"/>
                                        </p:tgtEl>
                                        <p:attrNameLst>
                                          <p:attrName>style.visibility</p:attrName>
                                        </p:attrNameLst>
                                      </p:cBhvr>
                                      <p:to>
                                        <p:strVal val="visible"/>
                                      </p:to>
                                    </p:set>
                                    <p:animEffect filter="wipe(down)" transition="in">
                                      <p:cBhvr>
                                        <p:cTn id="12" dur="1000"/>
                                        <p:tgtEl>
                                          <p:spTgt spid="427"/>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2" grpId="3" fill="hold">
                                  <p:stCondLst>
                                    <p:cond delay="0"/>
                                  </p:stCondLst>
                                  <p:iterate type="el" backwards="0">
                                    <p:tmAbs val="0"/>
                                  </p:iterate>
                                  <p:childTnLst>
                                    <p:set>
                                      <p:cBhvr>
                                        <p:cTn id="16" fill="hold"/>
                                        <p:tgtEl>
                                          <p:spTgt spid="401"/>
                                        </p:tgtEl>
                                        <p:attrNameLst>
                                          <p:attrName>style.visibility</p:attrName>
                                        </p:attrNameLst>
                                      </p:cBhvr>
                                      <p:to>
                                        <p:strVal val="visible"/>
                                      </p:to>
                                    </p:set>
                                    <p:animEffect filter="wipe(left)" transition="in">
                                      <p:cBhvr>
                                        <p:cTn id="17" dur="1000"/>
                                        <p:tgtEl>
                                          <p:spTgt spid="401"/>
                                        </p:tgtEl>
                                      </p:cBhvr>
                                    </p:animEffect>
                                  </p:childTnLst>
                                </p:cTn>
                              </p:par>
                            </p:childTnLst>
                          </p:cTn>
                        </p:par>
                        <p:par>
                          <p:cTn id="18" fill="hold">
                            <p:stCondLst>
                              <p:cond delay="1000"/>
                            </p:stCondLst>
                            <p:childTnLst>
                              <p:par>
                                <p:cTn id="19" presetClass="entr" nodeType="afterEffect" presetSubtype="8" presetID="22" grpId="4" fill="hold">
                                  <p:stCondLst>
                                    <p:cond delay="0"/>
                                  </p:stCondLst>
                                  <p:iterate type="el" backwards="0">
                                    <p:tmAbs val="0"/>
                                  </p:iterate>
                                  <p:childTnLst>
                                    <p:set>
                                      <p:cBhvr>
                                        <p:cTn id="20" fill="hold"/>
                                        <p:tgtEl>
                                          <p:spTgt spid="421"/>
                                        </p:tgtEl>
                                        <p:attrNameLst>
                                          <p:attrName>style.visibility</p:attrName>
                                        </p:attrNameLst>
                                      </p:cBhvr>
                                      <p:to>
                                        <p:strVal val="visible"/>
                                      </p:to>
                                    </p:set>
                                    <p:animEffect filter="wipe(left)" transition="in">
                                      <p:cBhvr>
                                        <p:cTn id="21" dur="1000"/>
                                        <p:tgtEl>
                                          <p:spTgt spid="421"/>
                                        </p:tgtEl>
                                      </p:cBhvr>
                                    </p:animEffec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8" presetID="22" grpId="5" fill="hold">
                                  <p:stCondLst>
                                    <p:cond delay="0"/>
                                  </p:stCondLst>
                                  <p:iterate type="el" backwards="0">
                                    <p:tmAbs val="0"/>
                                  </p:iterate>
                                  <p:childTnLst>
                                    <p:set>
                                      <p:cBhvr>
                                        <p:cTn id="25" fill="hold"/>
                                        <p:tgtEl>
                                          <p:spTgt spid="417"/>
                                        </p:tgtEl>
                                        <p:attrNameLst>
                                          <p:attrName>style.visibility</p:attrName>
                                        </p:attrNameLst>
                                      </p:cBhvr>
                                      <p:to>
                                        <p:strVal val="visible"/>
                                      </p:to>
                                    </p:set>
                                    <p:animEffect filter="wipe(left)" transition="in">
                                      <p:cBhvr>
                                        <p:cTn id="26" dur="1000"/>
                                        <p:tgtEl>
                                          <p:spTgt spid="417"/>
                                        </p:tgtEl>
                                      </p:cBhvr>
                                    </p:animEffect>
                                  </p:childTnLst>
                                </p:cTn>
                              </p:par>
                            </p:childTnLst>
                          </p:cTn>
                        </p:par>
                        <p:par>
                          <p:cTn id="27" fill="hold">
                            <p:stCondLst>
                              <p:cond delay="1000"/>
                            </p:stCondLst>
                            <p:childTnLst>
                              <p:par>
                                <p:cTn id="28" presetClass="entr" nodeType="afterEffect" presetSubtype="8" presetID="22" grpId="6" fill="hold">
                                  <p:stCondLst>
                                    <p:cond delay="0"/>
                                  </p:stCondLst>
                                  <p:iterate type="el" backwards="0">
                                    <p:tmAbs val="0"/>
                                  </p:iterate>
                                  <p:childTnLst>
                                    <p:set>
                                      <p:cBhvr>
                                        <p:cTn id="29" fill="hold"/>
                                        <p:tgtEl>
                                          <p:spTgt spid="424"/>
                                        </p:tgtEl>
                                        <p:attrNameLst>
                                          <p:attrName>style.visibility</p:attrName>
                                        </p:attrNameLst>
                                      </p:cBhvr>
                                      <p:to>
                                        <p:strVal val="visible"/>
                                      </p:to>
                                    </p:set>
                                    <p:animEffect filter="wipe(left)" transition="in">
                                      <p:cBhvr>
                                        <p:cTn id="30" dur="1000"/>
                                        <p:tgtEl>
                                          <p:spTgt spid="424"/>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4" presetID="22" grpId="7" fill="hold">
                                  <p:stCondLst>
                                    <p:cond delay="0"/>
                                  </p:stCondLst>
                                  <p:iterate type="el" backwards="0">
                                    <p:tmAbs val="0"/>
                                  </p:iterate>
                                  <p:childTnLst>
                                    <p:set>
                                      <p:cBhvr>
                                        <p:cTn id="34" fill="hold"/>
                                        <p:tgtEl>
                                          <p:spTgt spid="430"/>
                                        </p:tgtEl>
                                        <p:attrNameLst>
                                          <p:attrName>style.visibility</p:attrName>
                                        </p:attrNameLst>
                                      </p:cBhvr>
                                      <p:to>
                                        <p:strVal val="visible"/>
                                      </p:to>
                                    </p:set>
                                    <p:animEffect filter="wipe(down)" transition="in">
                                      <p:cBhvr>
                                        <p:cTn id="35" dur="1000"/>
                                        <p:tgtEl>
                                          <p:spTgt spid="430"/>
                                        </p:tgtEl>
                                      </p:cBhvr>
                                    </p:animEffect>
                                  </p:childTnLst>
                                </p:cTn>
                              </p:par>
                            </p:childTnLst>
                          </p:cTn>
                        </p:par>
                      </p:childTnLst>
                    </p:cTn>
                  </p:par>
                  <p:par>
                    <p:cTn id="36" fill="hold">
                      <p:stCondLst>
                        <p:cond delay="indefinite"/>
                      </p:stCondLst>
                      <p:childTnLst>
                        <p:par>
                          <p:cTn id="37" fill="hold">
                            <p:stCondLst>
                              <p:cond delay="0"/>
                            </p:stCondLst>
                            <p:childTnLst>
                              <p:par>
                                <p:cTn id="38" presetClass="exit" nodeType="clickEffect" presetID="9" grpId="8" fill="hold">
                                  <p:stCondLst>
                                    <p:cond delay="0"/>
                                  </p:stCondLst>
                                  <p:iterate type="el" backwards="0">
                                    <p:tmAbs val="0"/>
                                  </p:iterate>
                                  <p:childTnLst>
                                    <p:animEffect filter="dissolve" transition="out">
                                      <p:cBhvr>
                                        <p:cTn id="39" dur="1500" fill="hold"/>
                                        <p:tgtEl>
                                          <p:spTgt spid="421"/>
                                        </p:tgtEl>
                                      </p:cBhvr>
                                    </p:animEffect>
                                    <p:set>
                                      <p:cBhvr>
                                        <p:cTn id="40" fill="hold">
                                          <p:stCondLst>
                                            <p:cond delay="1499"/>
                                          </p:stCondLst>
                                        </p:cTn>
                                        <p:tgtEl>
                                          <p:spTgt spid="421"/>
                                        </p:tgtEl>
                                        <p:attrNameLst>
                                          <p:attrName>style.visibility</p:attrName>
                                        </p:attrNameLst>
                                      </p:cBhvr>
                                      <p:to>
                                        <p:strVal val="hidden"/>
                                      </p:to>
                                    </p:set>
                                  </p:childTnLst>
                                </p:cTn>
                              </p:par>
                            </p:childTnLst>
                          </p:cTn>
                        </p:par>
                        <p:par>
                          <p:cTn id="41" fill="hold">
                            <p:stCondLst>
                              <p:cond delay="1500"/>
                            </p:stCondLst>
                            <p:childTnLst>
                              <p:par>
                                <p:cTn id="42" presetClass="entr" nodeType="afterEffect" presetID="10" grpId="9" fill="hold">
                                  <p:stCondLst>
                                    <p:cond delay="0"/>
                                  </p:stCondLst>
                                  <p:iterate type="el" backwards="0">
                                    <p:tmAbs val="0"/>
                                  </p:iterate>
                                  <p:childTnLst>
                                    <p:set>
                                      <p:cBhvr>
                                        <p:cTn id="43" fill="hold"/>
                                        <p:tgtEl>
                                          <p:spTgt spid="402"/>
                                        </p:tgtEl>
                                        <p:attrNameLst>
                                          <p:attrName>style.visibility</p:attrName>
                                        </p:attrNameLst>
                                      </p:cBhvr>
                                      <p:to>
                                        <p:strVal val="visible"/>
                                      </p:to>
                                    </p:set>
                                    <p:animEffect filter="fade" transition="in">
                                      <p:cBhvr>
                                        <p:cTn id="44" dur="1000"/>
                                        <p:tgtEl>
                                          <p:spTgt spid="402"/>
                                        </p:tgtEl>
                                      </p:cBhvr>
                                    </p:animEffect>
                                  </p:childTnLst>
                                </p:cTn>
                              </p:par>
                            </p:childTnLst>
                          </p:cTn>
                        </p:par>
                        <p:par>
                          <p:cTn id="45" fill="hold">
                            <p:stCondLst>
                              <p:cond delay="2500"/>
                            </p:stCondLst>
                            <p:childTnLst>
                              <p:par>
                                <p:cTn id="46" presetClass="exit" nodeType="afterEffect" presetSubtype="0" presetID="1" grpId="10" fill="hold">
                                  <p:stCondLst>
                                    <p:cond delay="0"/>
                                  </p:stCondLst>
                                  <p:iterate type="el" backwards="0">
                                    <p:tmAbs val="0"/>
                                  </p:iterate>
                                  <p:childTnLst>
                                    <p:set>
                                      <p:cBhvr>
                                        <p:cTn id="47" fill="hold">
                                          <p:stCondLst>
                                            <p:cond delay="0"/>
                                          </p:stCondLst>
                                        </p:cTn>
                                        <p:tgtEl>
                                          <p:spTgt spid="430"/>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Class="exit" nodeType="clickEffect" presetID="9" grpId="11" fill="hold">
                                  <p:stCondLst>
                                    <p:cond delay="0"/>
                                  </p:stCondLst>
                                  <p:iterate type="el" backwards="0">
                                    <p:tmAbs val="0"/>
                                  </p:iterate>
                                  <p:childTnLst>
                                    <p:animEffect filter="dissolve" transition="out">
                                      <p:cBhvr>
                                        <p:cTn id="51" dur="1500" fill="hold"/>
                                        <p:tgtEl>
                                          <p:spTgt spid="424"/>
                                        </p:tgtEl>
                                      </p:cBhvr>
                                    </p:animEffect>
                                    <p:set>
                                      <p:cBhvr>
                                        <p:cTn id="52" fill="hold">
                                          <p:stCondLst>
                                            <p:cond delay="1499"/>
                                          </p:stCondLst>
                                        </p:cTn>
                                        <p:tgtEl>
                                          <p:spTgt spid="424"/>
                                        </p:tgtEl>
                                        <p:attrNameLst>
                                          <p:attrName>style.visibility</p:attrName>
                                        </p:attrNameLst>
                                      </p:cBhvr>
                                      <p:to>
                                        <p:strVal val="hidden"/>
                                      </p:to>
                                    </p:set>
                                  </p:childTnLst>
                                </p:cTn>
                              </p:par>
                            </p:childTnLst>
                          </p:cTn>
                        </p:par>
                        <p:par>
                          <p:cTn id="53" fill="hold">
                            <p:stCondLst>
                              <p:cond delay="1500"/>
                            </p:stCondLst>
                            <p:childTnLst>
                              <p:par>
                                <p:cTn id="54" presetClass="entr" nodeType="afterEffect" presetID="10" grpId="12" fill="hold">
                                  <p:stCondLst>
                                    <p:cond delay="0"/>
                                  </p:stCondLst>
                                  <p:iterate type="el" backwards="0">
                                    <p:tmAbs val="0"/>
                                  </p:iterate>
                                  <p:childTnLst>
                                    <p:set>
                                      <p:cBhvr>
                                        <p:cTn id="55" fill="hold"/>
                                        <p:tgtEl>
                                          <p:spTgt spid="418"/>
                                        </p:tgtEl>
                                        <p:attrNameLst>
                                          <p:attrName>style.visibility</p:attrName>
                                        </p:attrNameLst>
                                      </p:cBhvr>
                                      <p:to>
                                        <p:strVal val="visible"/>
                                      </p:to>
                                    </p:set>
                                    <p:animEffect filter="fade" transition="in">
                                      <p:cBhvr>
                                        <p:cTn id="56" dur="1000"/>
                                        <p:tgtEl>
                                          <p:spTgt spid="418"/>
                                        </p:tgtEl>
                                      </p:cBhvr>
                                    </p:animEffect>
                                  </p:childTnLst>
                                </p:cTn>
                              </p:par>
                            </p:childTnLst>
                          </p:cTn>
                        </p:par>
                      </p:childTnLst>
                    </p:cTn>
                  </p:par>
                  <p:par>
                    <p:cTn id="57" fill="hold">
                      <p:stCondLst>
                        <p:cond delay="indefinite"/>
                      </p:stCondLst>
                      <p:childTnLst>
                        <p:par>
                          <p:cTn id="58" fill="hold">
                            <p:stCondLst>
                              <p:cond delay="0"/>
                            </p:stCondLst>
                            <p:childTnLst>
                              <p:par>
                                <p:cTn id="59" presetClass="entr" nodeType="clickEffect" presetSubtype="4" presetID="22" grpId="13" fill="hold">
                                  <p:stCondLst>
                                    <p:cond delay="0"/>
                                  </p:stCondLst>
                                  <p:iterate type="el" backwards="0">
                                    <p:tmAbs val="0"/>
                                  </p:iterate>
                                  <p:childTnLst>
                                    <p:set>
                                      <p:cBhvr>
                                        <p:cTn id="60" fill="hold"/>
                                        <p:tgtEl>
                                          <p:spTgt spid="435"/>
                                        </p:tgtEl>
                                        <p:attrNameLst>
                                          <p:attrName>style.visibility</p:attrName>
                                        </p:attrNameLst>
                                      </p:cBhvr>
                                      <p:to>
                                        <p:strVal val="visible"/>
                                      </p:to>
                                    </p:set>
                                    <p:animEffect filter="wipe(down)" transition="in">
                                      <p:cBhvr>
                                        <p:cTn id="61" dur="1000"/>
                                        <p:tgtEl>
                                          <p:spTgt spid="435"/>
                                        </p:tgtEl>
                                      </p:cBhvr>
                                    </p:animEffect>
                                  </p:childTnLst>
                                </p:cTn>
                              </p:par>
                            </p:childTnLst>
                          </p:cTn>
                        </p:par>
                        <p:par>
                          <p:cTn id="62" fill="hold">
                            <p:stCondLst>
                              <p:cond delay="1000"/>
                            </p:stCondLst>
                            <p:childTnLst>
                              <p:par>
                                <p:cTn id="63" presetClass="exit" nodeType="afterEffect" presetSubtype="0" presetID="1" grpId="14" fill="hold">
                                  <p:stCondLst>
                                    <p:cond delay="0"/>
                                  </p:stCondLst>
                                  <p:iterate type="el" backwards="0">
                                    <p:tmAbs val="0"/>
                                  </p:iterate>
                                  <p:childTnLst>
                                    <p:set>
                                      <p:cBhvr>
                                        <p:cTn id="64" fill="hold">
                                          <p:stCondLst>
                                            <p:cond delay="0"/>
                                          </p:stCondLst>
                                        </p:cTn>
                                        <p:tgtEl>
                                          <p:spTgt spid="42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Class="entr" nodeType="clickEffect" presetSubtype="8" presetID="22" grpId="15" fill="hold">
                                  <p:stCondLst>
                                    <p:cond delay="0"/>
                                  </p:stCondLst>
                                  <p:iterate type="el" backwards="0">
                                    <p:tmAbs val="0"/>
                                  </p:iterate>
                                  <p:childTnLst>
                                    <p:set>
                                      <p:cBhvr>
                                        <p:cTn id="68" fill="hold"/>
                                        <p:tgtEl>
                                          <p:spTgt spid="431"/>
                                        </p:tgtEl>
                                        <p:attrNameLst>
                                          <p:attrName>style.visibility</p:attrName>
                                        </p:attrNameLst>
                                      </p:cBhvr>
                                      <p:to>
                                        <p:strVal val="visible"/>
                                      </p:to>
                                    </p:set>
                                    <p:animEffect filter="wipe(left)" transition="in">
                                      <p:cBhvr>
                                        <p:cTn id="69" dur="1000"/>
                                        <p:tgtEl>
                                          <p:spTgt spid="431"/>
                                        </p:tgtEl>
                                      </p:cBhvr>
                                    </p:animEffect>
                                  </p:childTnLst>
                                </p:cTn>
                              </p:par>
                            </p:childTnLst>
                          </p:cTn>
                        </p:par>
                        <p:par>
                          <p:cTn id="70" fill="hold">
                            <p:stCondLst>
                              <p:cond delay="1000"/>
                            </p:stCondLst>
                            <p:childTnLst>
                              <p:par>
                                <p:cTn id="71" presetClass="entr" nodeType="afterEffect" presetSubtype="8" presetID="22" grpId="16" fill="hold">
                                  <p:stCondLst>
                                    <p:cond delay="0"/>
                                  </p:stCondLst>
                                  <p:iterate type="el" backwards="0">
                                    <p:tmAbs val="0"/>
                                  </p:iterate>
                                  <p:childTnLst>
                                    <p:set>
                                      <p:cBhvr>
                                        <p:cTn id="72" fill="hold"/>
                                        <p:tgtEl>
                                          <p:spTgt spid="444"/>
                                        </p:tgtEl>
                                        <p:attrNameLst>
                                          <p:attrName>style.visibility</p:attrName>
                                        </p:attrNameLst>
                                      </p:cBhvr>
                                      <p:to>
                                        <p:strVal val="visible"/>
                                      </p:to>
                                    </p:set>
                                    <p:animEffect filter="wipe(left)" transition="in">
                                      <p:cBhvr>
                                        <p:cTn id="73" dur="1000"/>
                                        <p:tgtEl>
                                          <p:spTgt spid="444"/>
                                        </p:tgtEl>
                                      </p:cBhvr>
                                    </p:animEffect>
                                  </p:childTnLst>
                                </p:cTn>
                              </p:par>
                            </p:childTnLst>
                          </p:cTn>
                        </p:par>
                      </p:childTnLst>
                    </p:cTn>
                  </p:par>
                  <p:par>
                    <p:cTn id="74" fill="hold">
                      <p:stCondLst>
                        <p:cond delay="indefinite"/>
                      </p:stCondLst>
                      <p:childTnLst>
                        <p:par>
                          <p:cTn id="75" fill="hold">
                            <p:stCondLst>
                              <p:cond delay="0"/>
                            </p:stCondLst>
                            <p:childTnLst>
                              <p:par>
                                <p:cTn id="76" presetClass="entr" nodeType="clickEffect" presetSubtype="8" presetID="22" grpId="17" fill="hold">
                                  <p:stCondLst>
                                    <p:cond delay="0"/>
                                  </p:stCondLst>
                                  <p:iterate type="el" backwards="0">
                                    <p:tmAbs val="0"/>
                                  </p:iterate>
                                  <p:childTnLst>
                                    <p:set>
                                      <p:cBhvr>
                                        <p:cTn id="77" fill="hold"/>
                                        <p:tgtEl>
                                          <p:spTgt spid="432"/>
                                        </p:tgtEl>
                                        <p:attrNameLst>
                                          <p:attrName>style.visibility</p:attrName>
                                        </p:attrNameLst>
                                      </p:cBhvr>
                                      <p:to>
                                        <p:strVal val="visible"/>
                                      </p:to>
                                    </p:set>
                                    <p:animEffect filter="wipe(left)" transition="in">
                                      <p:cBhvr>
                                        <p:cTn id="78" dur="1000"/>
                                        <p:tgtEl>
                                          <p:spTgt spid="432"/>
                                        </p:tgtEl>
                                      </p:cBhvr>
                                    </p:animEffect>
                                  </p:childTnLst>
                                </p:cTn>
                              </p:par>
                            </p:childTnLst>
                          </p:cTn>
                        </p:par>
                        <p:par>
                          <p:cTn id="79" fill="hold">
                            <p:stCondLst>
                              <p:cond delay="1000"/>
                            </p:stCondLst>
                            <p:childTnLst>
                              <p:par>
                                <p:cTn id="80" presetClass="entr" nodeType="afterEffect" presetSubtype="8" presetID="22" grpId="18" fill="hold">
                                  <p:stCondLst>
                                    <p:cond delay="0"/>
                                  </p:stCondLst>
                                  <p:iterate type="el" backwards="0">
                                    <p:tmAbs val="0"/>
                                  </p:iterate>
                                  <p:childTnLst>
                                    <p:set>
                                      <p:cBhvr>
                                        <p:cTn id="81" fill="hold"/>
                                        <p:tgtEl>
                                          <p:spTgt spid="416"/>
                                        </p:tgtEl>
                                        <p:attrNameLst>
                                          <p:attrName>style.visibility</p:attrName>
                                        </p:attrNameLst>
                                      </p:cBhvr>
                                      <p:to>
                                        <p:strVal val="visible"/>
                                      </p:to>
                                    </p:set>
                                    <p:animEffect filter="wipe(left)" transition="in">
                                      <p:cBhvr>
                                        <p:cTn id="82" dur="1000"/>
                                        <p:tgtEl>
                                          <p:spTgt spid="416"/>
                                        </p:tgtEl>
                                      </p:cBhvr>
                                    </p:animEffect>
                                  </p:childTnLst>
                                </p:cTn>
                              </p:par>
                            </p:childTnLst>
                          </p:cTn>
                        </p:par>
                      </p:childTnLst>
                    </p:cTn>
                  </p:par>
                  <p:par>
                    <p:cTn id="83" fill="hold">
                      <p:stCondLst>
                        <p:cond delay="indefinite"/>
                      </p:stCondLst>
                      <p:childTnLst>
                        <p:par>
                          <p:cTn id="84" fill="hold">
                            <p:stCondLst>
                              <p:cond delay="0"/>
                            </p:stCondLst>
                            <p:childTnLst>
                              <p:par>
                                <p:cTn id="85" presetClass="entr" nodeType="clickEffect" presetSubtype="4" presetID="22" grpId="19" fill="hold">
                                  <p:stCondLst>
                                    <p:cond delay="0"/>
                                  </p:stCondLst>
                                  <p:iterate type="el" backwards="0">
                                    <p:tmAbs val="0"/>
                                  </p:iterate>
                                  <p:childTnLst>
                                    <p:set>
                                      <p:cBhvr>
                                        <p:cTn id="86" fill="hold"/>
                                        <p:tgtEl>
                                          <p:spTgt spid="438"/>
                                        </p:tgtEl>
                                        <p:attrNameLst>
                                          <p:attrName>style.visibility</p:attrName>
                                        </p:attrNameLst>
                                      </p:cBhvr>
                                      <p:to>
                                        <p:strVal val="visible"/>
                                      </p:to>
                                    </p:set>
                                    <p:animEffect filter="wipe(down)" transition="in">
                                      <p:cBhvr>
                                        <p:cTn id="87" dur="1000"/>
                                        <p:tgtEl>
                                          <p:spTgt spid="438"/>
                                        </p:tgtEl>
                                      </p:cBhvr>
                                    </p:animEffect>
                                  </p:childTnLst>
                                </p:cTn>
                              </p:par>
                            </p:childTnLst>
                          </p:cTn>
                        </p:par>
                      </p:childTnLst>
                    </p:cTn>
                  </p:par>
                  <p:par>
                    <p:cTn id="88" fill="hold">
                      <p:stCondLst>
                        <p:cond delay="indefinite"/>
                      </p:stCondLst>
                      <p:childTnLst>
                        <p:par>
                          <p:cTn id="89" fill="hold">
                            <p:stCondLst>
                              <p:cond delay="0"/>
                            </p:stCondLst>
                            <p:childTnLst>
                              <p:par>
                                <p:cTn id="90" presetClass="exit" nodeType="clickEffect" presetID="9" grpId="20" fill="hold">
                                  <p:stCondLst>
                                    <p:cond delay="0"/>
                                  </p:stCondLst>
                                  <p:iterate type="el" backwards="0">
                                    <p:tmAbs val="0"/>
                                  </p:iterate>
                                  <p:childTnLst>
                                    <p:animEffect filter="dissolve" transition="out">
                                      <p:cBhvr>
                                        <p:cTn id="91" dur="1500" fill="hold"/>
                                        <p:tgtEl>
                                          <p:spTgt spid="431"/>
                                        </p:tgtEl>
                                      </p:cBhvr>
                                    </p:animEffect>
                                    <p:set>
                                      <p:cBhvr>
                                        <p:cTn id="92" fill="hold">
                                          <p:stCondLst>
                                            <p:cond delay="1499"/>
                                          </p:stCondLst>
                                        </p:cTn>
                                        <p:tgtEl>
                                          <p:spTgt spid="431"/>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Class="exit" nodeType="clickEffect" presetID="9" grpId="21" fill="hold">
                                  <p:stCondLst>
                                    <p:cond delay="0"/>
                                  </p:stCondLst>
                                  <p:iterate type="el" backwards="0">
                                    <p:tmAbs val="0"/>
                                  </p:iterate>
                                  <p:childTnLst>
                                    <p:animEffect filter="dissolve" transition="out">
                                      <p:cBhvr>
                                        <p:cTn id="96" dur="1500" fill="hold"/>
                                        <p:tgtEl>
                                          <p:spTgt spid="432"/>
                                        </p:tgtEl>
                                      </p:cBhvr>
                                    </p:animEffect>
                                    <p:set>
                                      <p:cBhvr>
                                        <p:cTn id="97" fill="hold">
                                          <p:stCondLst>
                                            <p:cond delay="1499"/>
                                          </p:stCondLst>
                                        </p:cTn>
                                        <p:tgtEl>
                                          <p:spTgt spid="432"/>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Class="entr" nodeType="clickEffect" presetSubtype="4" presetID="22" grpId="22" fill="hold">
                                  <p:stCondLst>
                                    <p:cond delay="0"/>
                                  </p:stCondLst>
                                  <p:iterate type="el" backwards="0">
                                    <p:tmAbs val="0"/>
                                  </p:iterate>
                                  <p:childTnLst>
                                    <p:set>
                                      <p:cBhvr>
                                        <p:cTn id="101" fill="hold"/>
                                        <p:tgtEl>
                                          <p:spTgt spid="474"/>
                                        </p:tgtEl>
                                        <p:attrNameLst>
                                          <p:attrName>style.visibility</p:attrName>
                                        </p:attrNameLst>
                                      </p:cBhvr>
                                      <p:to>
                                        <p:strVal val="visible"/>
                                      </p:to>
                                    </p:set>
                                    <p:animEffect filter="wipe(down)" transition="in">
                                      <p:cBhvr>
                                        <p:cTn id="102" dur="1000"/>
                                        <p:tgtEl>
                                          <p:spTgt spid="474"/>
                                        </p:tgtEl>
                                      </p:cBhvr>
                                    </p:animEffect>
                                  </p:childTnLst>
                                </p:cTn>
                              </p:par>
                            </p:childTnLst>
                          </p:cTn>
                        </p:par>
                        <p:par>
                          <p:cTn id="103" fill="hold">
                            <p:stCondLst>
                              <p:cond delay="1000"/>
                            </p:stCondLst>
                            <p:childTnLst>
                              <p:par>
                                <p:cTn id="104" presetClass="entr" nodeType="afterEffect" presetID="10" grpId="23" fill="hold">
                                  <p:stCondLst>
                                    <p:cond delay="0"/>
                                  </p:stCondLst>
                                  <p:iterate type="el" backwards="0">
                                    <p:tmAbs val="0"/>
                                  </p:iterate>
                                  <p:childTnLst>
                                    <p:set>
                                      <p:cBhvr>
                                        <p:cTn id="105" fill="hold"/>
                                        <p:tgtEl>
                                          <p:spTgt spid="471"/>
                                        </p:tgtEl>
                                        <p:attrNameLst>
                                          <p:attrName>style.visibility</p:attrName>
                                        </p:attrNameLst>
                                      </p:cBhvr>
                                      <p:to>
                                        <p:strVal val="visible"/>
                                      </p:to>
                                    </p:set>
                                    <p:animEffect filter="fade" transition="in">
                                      <p:cBhvr>
                                        <p:cTn id="106" dur="1000"/>
                                        <p:tgtEl>
                                          <p:spTgt spid="471"/>
                                        </p:tgtEl>
                                      </p:cBhvr>
                                    </p:animEffect>
                                  </p:childTnLst>
                                </p:cTn>
                              </p:par>
                            </p:childTnLst>
                          </p:cTn>
                        </p:par>
                        <p:par>
                          <p:cTn id="107" fill="hold">
                            <p:stCondLst>
                              <p:cond delay="2000"/>
                            </p:stCondLst>
                            <p:childTnLst>
                              <p:par>
                                <p:cTn id="108" presetClass="exit" nodeType="afterEffect" presetSubtype="0" presetID="1" grpId="24" fill="hold">
                                  <p:stCondLst>
                                    <p:cond delay="0"/>
                                  </p:stCondLst>
                                  <p:iterate type="el" backwards="0">
                                    <p:tmAbs val="0"/>
                                  </p:iterate>
                                  <p:childTnLst>
                                    <p:set>
                                      <p:cBhvr>
                                        <p:cTn id="109" fill="hold">
                                          <p:stCondLst>
                                            <p:cond delay="0"/>
                                          </p:stCondLst>
                                        </p:cTn>
                                        <p:tgtEl>
                                          <p:spTgt spid="435"/>
                                        </p:tgtEl>
                                        <p:attrNameLst>
                                          <p:attrName>style.visibility</p:attrName>
                                        </p:attrNameLst>
                                      </p:cBhvr>
                                      <p:to>
                                        <p:strVal val="hidden"/>
                                      </p:to>
                                    </p:set>
                                  </p:childTnLst>
                                </p:cTn>
                              </p:par>
                            </p:childTnLst>
                          </p:cTn>
                        </p:par>
                        <p:par>
                          <p:cTn id="110" fill="hold">
                            <p:stCondLst>
                              <p:cond delay="2000"/>
                            </p:stCondLst>
                            <p:childTnLst>
                              <p:par>
                                <p:cTn id="111" presetClass="exit" nodeType="afterEffect" presetSubtype="0" presetID="1" grpId="25" fill="hold">
                                  <p:stCondLst>
                                    <p:cond delay="0"/>
                                  </p:stCondLst>
                                  <p:iterate type="el" backwards="0">
                                    <p:tmAbs val="0"/>
                                  </p:iterate>
                                  <p:childTnLst>
                                    <p:set>
                                      <p:cBhvr>
                                        <p:cTn id="112" fill="hold">
                                          <p:stCondLst>
                                            <p:cond delay="0"/>
                                          </p:stCondLst>
                                        </p:cTn>
                                        <p:tgtEl>
                                          <p:spTgt spid="438"/>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Class="entr" nodeType="clickEffect" presetSubtype="4" presetID="22" grpId="26" fill="hold">
                                  <p:stCondLst>
                                    <p:cond delay="0"/>
                                  </p:stCondLst>
                                  <p:iterate type="el" backwards="0">
                                    <p:tmAbs val="0"/>
                                  </p:iterate>
                                  <p:childTnLst>
                                    <p:set>
                                      <p:cBhvr>
                                        <p:cTn id="116" fill="hold"/>
                                        <p:tgtEl>
                                          <p:spTgt spid="441"/>
                                        </p:tgtEl>
                                        <p:attrNameLst>
                                          <p:attrName>style.visibility</p:attrName>
                                        </p:attrNameLst>
                                      </p:cBhvr>
                                      <p:to>
                                        <p:strVal val="visible"/>
                                      </p:to>
                                    </p:set>
                                    <p:animEffect filter="wipe(down)" transition="in">
                                      <p:cBhvr>
                                        <p:cTn id="117" dur="1000"/>
                                        <p:tgtEl>
                                          <p:spTgt spid="441"/>
                                        </p:tgtEl>
                                      </p:cBhvr>
                                    </p:animEffect>
                                  </p:childTnLst>
                                </p:cTn>
                              </p:par>
                            </p:childTnLst>
                          </p:cTn>
                        </p:par>
                      </p:childTnLst>
                    </p:cTn>
                  </p:par>
                  <p:par>
                    <p:cTn id="118" fill="hold">
                      <p:stCondLst>
                        <p:cond delay="indefinite"/>
                      </p:stCondLst>
                      <p:childTnLst>
                        <p:par>
                          <p:cTn id="119" fill="hold">
                            <p:stCondLst>
                              <p:cond delay="0"/>
                            </p:stCondLst>
                            <p:childTnLst>
                              <p:par>
                                <p:cTn id="120" presetClass="entr" nodeType="clickEffect" presetSubtype="0" presetID="1" grpId="27" fill="hold">
                                  <p:stCondLst>
                                    <p:cond delay="0"/>
                                  </p:stCondLst>
                                  <p:iterate type="lt" backwards="0">
                                    <p:tmAbs val="100"/>
                                  </p:iterate>
                                  <p:childTnLst>
                                    <p:set>
                                      <p:cBhvr>
                                        <p:cTn id="121" fill="hold"/>
                                        <p:tgtEl>
                                          <p:spTgt spid="412"/>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Class="entr" nodeType="clickEffect" presetSubtype="8" presetID="22" grpId="28" fill="hold">
                                  <p:stCondLst>
                                    <p:cond delay="0"/>
                                  </p:stCondLst>
                                  <p:iterate type="el" backwards="0">
                                    <p:tmAbs val="0"/>
                                  </p:iterate>
                                  <p:childTnLst>
                                    <p:set>
                                      <p:cBhvr>
                                        <p:cTn id="125" fill="hold"/>
                                        <p:tgtEl>
                                          <p:spTgt spid="447"/>
                                        </p:tgtEl>
                                        <p:attrNameLst>
                                          <p:attrName>style.visibility</p:attrName>
                                        </p:attrNameLst>
                                      </p:cBhvr>
                                      <p:to>
                                        <p:strVal val="visible"/>
                                      </p:to>
                                    </p:set>
                                    <p:animEffect filter="wipe(left)" transition="in">
                                      <p:cBhvr>
                                        <p:cTn id="126" dur="1000"/>
                                        <p:tgtEl>
                                          <p:spTgt spid="447"/>
                                        </p:tgtEl>
                                      </p:cBhvr>
                                    </p:animEffect>
                                  </p:childTnLst>
                                </p:cTn>
                              </p:par>
                            </p:childTnLst>
                          </p:cTn>
                        </p:par>
                        <p:par>
                          <p:cTn id="127" fill="hold">
                            <p:stCondLst>
                              <p:cond delay="1000"/>
                            </p:stCondLst>
                            <p:childTnLst>
                              <p:par>
                                <p:cTn id="128" presetClass="exit" nodeType="afterEffect" presetSubtype="0" presetID="1" grpId="29" fill="hold">
                                  <p:stCondLst>
                                    <p:cond delay="0"/>
                                  </p:stCondLst>
                                  <p:iterate type="el" backwards="0">
                                    <p:tmAbs val="0"/>
                                  </p:iterate>
                                  <p:childTnLst>
                                    <p:set>
                                      <p:cBhvr>
                                        <p:cTn id="129" fill="hold">
                                          <p:stCondLst>
                                            <p:cond delay="0"/>
                                          </p:stCondLst>
                                        </p:cTn>
                                        <p:tgtEl>
                                          <p:spTgt spid="441"/>
                                        </p:tgtEl>
                                        <p:attrNameLst>
                                          <p:attrName>style.visibility</p:attrName>
                                        </p:attrNameLst>
                                      </p:cBhvr>
                                      <p:to>
                                        <p:strVal val="hidden"/>
                                      </p:to>
                                    </p:set>
                                  </p:childTnLst>
                                </p:cTn>
                              </p:par>
                            </p:childTnLst>
                          </p:cTn>
                        </p:par>
                        <p:par>
                          <p:cTn id="130" fill="hold">
                            <p:stCondLst>
                              <p:cond delay="1000"/>
                            </p:stCondLst>
                            <p:childTnLst>
                              <p:par>
                                <p:cTn id="131" presetClass="exit" nodeType="afterEffect" presetSubtype="0" presetID="1" grpId="30" fill="hold">
                                  <p:stCondLst>
                                    <p:cond delay="0"/>
                                  </p:stCondLst>
                                  <p:iterate type="el" backwards="0">
                                    <p:tmAbs val="0"/>
                                  </p:iterate>
                                  <p:childTnLst>
                                    <p:set>
                                      <p:cBhvr>
                                        <p:cTn id="132" fill="hold">
                                          <p:stCondLst>
                                            <p:cond delay="0"/>
                                          </p:stCondLst>
                                        </p:cTn>
                                        <p:tgtEl>
                                          <p:spTgt spid="474"/>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Class="entr" nodeType="clickEffect" presetSubtype="3" presetID="2" grpId="31" fill="hold">
                                  <p:stCondLst>
                                    <p:cond delay="0"/>
                                  </p:stCondLst>
                                  <p:iterate type="el" backwards="0">
                                    <p:tmAbs val="0"/>
                                  </p:iterate>
                                  <p:childTnLst>
                                    <p:set>
                                      <p:cBhvr>
                                        <p:cTn id="136" fill="hold"/>
                                        <p:tgtEl>
                                          <p:spTgt spid="451"/>
                                        </p:tgtEl>
                                        <p:attrNameLst>
                                          <p:attrName>style.visibility</p:attrName>
                                        </p:attrNameLst>
                                      </p:cBhvr>
                                      <p:to>
                                        <p:strVal val="visible"/>
                                      </p:to>
                                    </p:set>
                                    <p:anim calcmode="lin" valueType="num">
                                      <p:cBhvr>
                                        <p:cTn id="137" dur="1000" fill="hold"/>
                                        <p:tgtEl>
                                          <p:spTgt spid="451"/>
                                        </p:tgtEl>
                                        <p:attrNameLst>
                                          <p:attrName>ppt_x</p:attrName>
                                        </p:attrNameLst>
                                      </p:cBhvr>
                                      <p:tavLst>
                                        <p:tav tm="0">
                                          <p:val>
                                            <p:strVal val="1+#ppt_w/2"/>
                                          </p:val>
                                        </p:tav>
                                        <p:tav tm="100000">
                                          <p:val>
                                            <p:strVal val="#ppt_x"/>
                                          </p:val>
                                        </p:tav>
                                      </p:tavLst>
                                    </p:anim>
                                    <p:anim calcmode="lin" valueType="num">
                                      <p:cBhvr>
                                        <p:cTn id="138" dur="1000" fill="hold"/>
                                        <p:tgtEl>
                                          <p:spTgt spid="451"/>
                                        </p:tgtEl>
                                        <p:attrNameLst>
                                          <p:attrName>ppt_y</p:attrName>
                                        </p:attrNameLst>
                                      </p:cBhvr>
                                      <p:tavLst>
                                        <p:tav tm="0">
                                          <p:val>
                                            <p:strVal val="0-#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Class="entr" nodeType="clickEffect" presetSubtype="2" presetID="22" grpId="32" fill="hold">
                                  <p:stCondLst>
                                    <p:cond delay="0"/>
                                  </p:stCondLst>
                                  <p:iterate type="el" backwards="0">
                                    <p:tmAbs val="0"/>
                                  </p:iterate>
                                  <p:childTnLst>
                                    <p:set>
                                      <p:cBhvr>
                                        <p:cTn id="142" fill="hold"/>
                                        <p:tgtEl>
                                          <p:spTgt spid="450"/>
                                        </p:tgtEl>
                                        <p:attrNameLst>
                                          <p:attrName>style.visibility</p:attrName>
                                        </p:attrNameLst>
                                      </p:cBhvr>
                                      <p:to>
                                        <p:strVal val="visible"/>
                                      </p:to>
                                    </p:set>
                                    <p:animEffect filter="wipe(right)" transition="in">
                                      <p:cBhvr>
                                        <p:cTn id="143" dur="1000"/>
                                        <p:tgtEl>
                                          <p:spTgt spid="450"/>
                                        </p:tgtEl>
                                      </p:cBhvr>
                                    </p:animEffect>
                                  </p:childTnLst>
                                </p:cTn>
                              </p:par>
                            </p:childTnLst>
                          </p:cTn>
                        </p:par>
                      </p:childTnLst>
                    </p:cTn>
                  </p:par>
                  <p:par>
                    <p:cTn id="144" fill="hold">
                      <p:stCondLst>
                        <p:cond delay="indefinite"/>
                      </p:stCondLst>
                      <p:childTnLst>
                        <p:par>
                          <p:cTn id="145" fill="hold">
                            <p:stCondLst>
                              <p:cond delay="0"/>
                            </p:stCondLst>
                            <p:childTnLst>
                              <p:par>
                                <p:cTn id="146" presetClass="entr" nodeType="clickEffect" presetSubtype="4" presetID="22" grpId="33" fill="hold">
                                  <p:stCondLst>
                                    <p:cond delay="0"/>
                                  </p:stCondLst>
                                  <p:iterate type="el" backwards="0">
                                    <p:tmAbs val="0"/>
                                  </p:iterate>
                                  <p:childTnLst>
                                    <p:set>
                                      <p:cBhvr>
                                        <p:cTn id="147" fill="hold"/>
                                        <p:tgtEl>
                                          <p:spTgt spid="400"/>
                                        </p:tgtEl>
                                        <p:attrNameLst>
                                          <p:attrName>style.visibility</p:attrName>
                                        </p:attrNameLst>
                                      </p:cBhvr>
                                      <p:to>
                                        <p:strVal val="visible"/>
                                      </p:to>
                                    </p:set>
                                    <p:animEffect filter="wipe(down)" transition="in">
                                      <p:cBhvr>
                                        <p:cTn id="148" dur="1000"/>
                                        <p:tgtEl>
                                          <p:spTgt spid="400"/>
                                        </p:tgtEl>
                                      </p:cBhvr>
                                    </p:animEffect>
                                  </p:childTnLst>
                                </p:cTn>
                              </p:par>
                            </p:childTnLst>
                          </p:cTn>
                        </p:par>
                      </p:childTnLst>
                    </p:cTn>
                  </p:par>
                  <p:par>
                    <p:cTn id="149" fill="hold">
                      <p:stCondLst>
                        <p:cond delay="indefinite"/>
                      </p:stCondLst>
                      <p:childTnLst>
                        <p:par>
                          <p:cTn id="150" fill="hold">
                            <p:stCondLst>
                              <p:cond delay="0"/>
                            </p:stCondLst>
                            <p:childTnLst>
                              <p:par>
                                <p:cTn id="151" presetClass="entr" nodeType="clickEffect" presetSubtype="4" presetID="22" grpId="34" fill="hold">
                                  <p:stCondLst>
                                    <p:cond delay="0"/>
                                  </p:stCondLst>
                                  <p:iterate type="el" backwards="0">
                                    <p:tmAbs val="0"/>
                                  </p:iterate>
                                  <p:childTnLst>
                                    <p:set>
                                      <p:cBhvr>
                                        <p:cTn id="152" fill="hold"/>
                                        <p:tgtEl>
                                          <p:spTgt spid="460"/>
                                        </p:tgtEl>
                                        <p:attrNameLst>
                                          <p:attrName>style.visibility</p:attrName>
                                        </p:attrNameLst>
                                      </p:cBhvr>
                                      <p:to>
                                        <p:strVal val="visible"/>
                                      </p:to>
                                    </p:set>
                                    <p:animEffect filter="wipe(down)" transition="in">
                                      <p:cBhvr>
                                        <p:cTn id="153" dur="1000"/>
                                        <p:tgtEl>
                                          <p:spTgt spid="460"/>
                                        </p:tgtEl>
                                      </p:cBhvr>
                                    </p:animEffect>
                                  </p:childTnLst>
                                </p:cTn>
                              </p:par>
                            </p:childTnLst>
                          </p:cTn>
                        </p:par>
                        <p:par>
                          <p:cTn id="154" fill="hold">
                            <p:stCondLst>
                              <p:cond delay="1000"/>
                            </p:stCondLst>
                            <p:childTnLst>
                              <p:par>
                                <p:cTn id="155" presetClass="entr" nodeType="afterEffect" presetSubtype="8" presetID="22" grpId="35" fill="hold">
                                  <p:stCondLst>
                                    <p:cond delay="0"/>
                                  </p:stCondLst>
                                  <p:iterate type="el" backwards="0">
                                    <p:tmAbs val="0"/>
                                  </p:iterate>
                                  <p:childTnLst>
                                    <p:set>
                                      <p:cBhvr>
                                        <p:cTn id="156" fill="hold"/>
                                        <p:tgtEl>
                                          <p:spTgt spid="454"/>
                                        </p:tgtEl>
                                        <p:attrNameLst>
                                          <p:attrName>style.visibility</p:attrName>
                                        </p:attrNameLst>
                                      </p:cBhvr>
                                      <p:to>
                                        <p:strVal val="visible"/>
                                      </p:to>
                                    </p:set>
                                    <p:animEffect filter="wipe(left)" transition="in">
                                      <p:cBhvr>
                                        <p:cTn id="157" dur="1000"/>
                                        <p:tgtEl>
                                          <p:spTgt spid="454"/>
                                        </p:tgtEl>
                                      </p:cBhvr>
                                    </p:animEffect>
                                  </p:childTnLst>
                                </p:cTn>
                              </p:par>
                            </p:childTnLst>
                          </p:cTn>
                        </p:par>
                      </p:childTnLst>
                    </p:cTn>
                  </p:par>
                  <p:par>
                    <p:cTn id="158" fill="hold">
                      <p:stCondLst>
                        <p:cond delay="indefinite"/>
                      </p:stCondLst>
                      <p:childTnLst>
                        <p:par>
                          <p:cTn id="159" fill="hold">
                            <p:stCondLst>
                              <p:cond delay="0"/>
                            </p:stCondLst>
                            <p:childTnLst>
                              <p:par>
                                <p:cTn id="160" presetClass="exit" nodeType="clickEffect" presetID="9" grpId="36" fill="hold">
                                  <p:stCondLst>
                                    <p:cond delay="0"/>
                                  </p:stCondLst>
                                  <p:iterate type="el" backwards="0">
                                    <p:tmAbs val="0"/>
                                  </p:iterate>
                                  <p:childTnLst>
                                    <p:animEffect filter="dissolve" transition="out">
                                      <p:cBhvr>
                                        <p:cTn id="161" dur="1500" fill="hold"/>
                                        <p:tgtEl>
                                          <p:spTgt spid="447"/>
                                        </p:tgtEl>
                                      </p:cBhvr>
                                    </p:animEffect>
                                    <p:set>
                                      <p:cBhvr>
                                        <p:cTn id="162" fill="hold">
                                          <p:stCondLst>
                                            <p:cond delay="1499"/>
                                          </p:stCondLst>
                                        </p:cTn>
                                        <p:tgtEl>
                                          <p:spTgt spid="447"/>
                                        </p:tgtEl>
                                        <p:attrNameLst>
                                          <p:attrName>style.visibility</p:attrName>
                                        </p:attrNameLst>
                                      </p:cBhvr>
                                      <p:to>
                                        <p:strVal val="hidden"/>
                                      </p:to>
                                    </p:set>
                                  </p:childTnLst>
                                </p:cTn>
                              </p:par>
                            </p:childTnLst>
                          </p:cTn>
                        </p:par>
                        <p:par>
                          <p:cTn id="163" fill="hold">
                            <p:stCondLst>
                              <p:cond delay="1500"/>
                            </p:stCondLst>
                            <p:childTnLst>
                              <p:par>
                                <p:cTn id="164" presetClass="exit" nodeType="afterEffect" presetID="9" grpId="37" fill="hold">
                                  <p:stCondLst>
                                    <p:cond delay="0"/>
                                  </p:stCondLst>
                                  <p:iterate type="el" backwards="0">
                                    <p:tmAbs val="0"/>
                                  </p:iterate>
                                  <p:childTnLst>
                                    <p:animEffect filter="dissolve" transition="out">
                                      <p:cBhvr>
                                        <p:cTn id="165" dur="1500" fill="hold"/>
                                        <p:tgtEl>
                                          <p:spTgt spid="451"/>
                                        </p:tgtEl>
                                      </p:cBhvr>
                                    </p:animEffect>
                                    <p:set>
                                      <p:cBhvr>
                                        <p:cTn id="166" fill="hold">
                                          <p:stCondLst>
                                            <p:cond delay="1499"/>
                                          </p:stCondLst>
                                        </p:cTn>
                                        <p:tgtEl>
                                          <p:spTgt spid="451"/>
                                        </p:tgtEl>
                                        <p:attrNameLst>
                                          <p:attrName>style.visibility</p:attrName>
                                        </p:attrNameLst>
                                      </p:cBhvr>
                                      <p:to>
                                        <p:strVal val="hidden"/>
                                      </p:to>
                                    </p:set>
                                  </p:childTnLst>
                                </p:cTn>
                              </p:par>
                            </p:childTnLst>
                          </p:cTn>
                        </p:par>
                        <p:par>
                          <p:cTn id="167" fill="hold">
                            <p:stCondLst>
                              <p:cond delay="3000"/>
                            </p:stCondLst>
                            <p:childTnLst>
                              <p:par>
                                <p:cTn id="168" presetClass="exit" nodeType="afterEffect" presetID="9" grpId="38" fill="hold">
                                  <p:stCondLst>
                                    <p:cond delay="0"/>
                                  </p:stCondLst>
                                  <p:iterate type="el" backwards="0">
                                    <p:tmAbs val="0"/>
                                  </p:iterate>
                                  <p:childTnLst>
                                    <p:animEffect filter="dissolve" transition="out">
                                      <p:cBhvr>
                                        <p:cTn id="169" dur="1500" fill="hold"/>
                                        <p:tgtEl>
                                          <p:spTgt spid="450"/>
                                        </p:tgtEl>
                                      </p:cBhvr>
                                    </p:animEffect>
                                    <p:set>
                                      <p:cBhvr>
                                        <p:cTn id="170" fill="hold">
                                          <p:stCondLst>
                                            <p:cond delay="1499"/>
                                          </p:stCondLst>
                                        </p:cTn>
                                        <p:tgtEl>
                                          <p:spTgt spid="450"/>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Class="entr" nodeType="clickEffect" presetSubtype="3" presetID="2" grpId="39" fill="hold">
                                  <p:stCondLst>
                                    <p:cond delay="0"/>
                                  </p:stCondLst>
                                  <p:iterate type="el" backwards="0">
                                    <p:tmAbs val="0"/>
                                  </p:iterate>
                                  <p:childTnLst>
                                    <p:set>
                                      <p:cBhvr>
                                        <p:cTn id="174" fill="hold"/>
                                        <p:tgtEl>
                                          <p:spTgt spid="461"/>
                                        </p:tgtEl>
                                        <p:attrNameLst>
                                          <p:attrName>style.visibility</p:attrName>
                                        </p:attrNameLst>
                                      </p:cBhvr>
                                      <p:to>
                                        <p:strVal val="visible"/>
                                      </p:to>
                                    </p:set>
                                    <p:anim calcmode="lin" valueType="num">
                                      <p:cBhvr>
                                        <p:cTn id="175" dur="1000" fill="hold"/>
                                        <p:tgtEl>
                                          <p:spTgt spid="461"/>
                                        </p:tgtEl>
                                        <p:attrNameLst>
                                          <p:attrName>ppt_x</p:attrName>
                                        </p:attrNameLst>
                                      </p:cBhvr>
                                      <p:tavLst>
                                        <p:tav tm="0">
                                          <p:val>
                                            <p:strVal val="1+#ppt_w/2"/>
                                          </p:val>
                                        </p:tav>
                                        <p:tav tm="100000">
                                          <p:val>
                                            <p:strVal val="#ppt_x"/>
                                          </p:val>
                                        </p:tav>
                                      </p:tavLst>
                                    </p:anim>
                                    <p:anim calcmode="lin" valueType="num">
                                      <p:cBhvr>
                                        <p:cTn id="176" dur="1000" fill="hold"/>
                                        <p:tgtEl>
                                          <p:spTgt spid="461"/>
                                        </p:tgtEl>
                                        <p:attrNameLst>
                                          <p:attrName>ppt_y</p:attrName>
                                        </p:attrNameLst>
                                      </p:cBhvr>
                                      <p:tavLst>
                                        <p:tav tm="0">
                                          <p:val>
                                            <p:strVal val="0-#ppt_h/2"/>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Class="entr" nodeType="clickEffect" presetSubtype="2" presetID="22" grpId="40" fill="hold">
                                  <p:stCondLst>
                                    <p:cond delay="0"/>
                                  </p:stCondLst>
                                  <p:iterate type="el" backwards="0">
                                    <p:tmAbs val="0"/>
                                  </p:iterate>
                                  <p:childTnLst>
                                    <p:set>
                                      <p:cBhvr>
                                        <p:cTn id="180" fill="hold"/>
                                        <p:tgtEl>
                                          <p:spTgt spid="457"/>
                                        </p:tgtEl>
                                        <p:attrNameLst>
                                          <p:attrName>style.visibility</p:attrName>
                                        </p:attrNameLst>
                                      </p:cBhvr>
                                      <p:to>
                                        <p:strVal val="visible"/>
                                      </p:to>
                                    </p:set>
                                    <p:animEffect filter="wipe(right)" transition="in">
                                      <p:cBhvr>
                                        <p:cTn id="181" dur="1000"/>
                                        <p:tgtEl>
                                          <p:spTgt spid="457"/>
                                        </p:tgtEl>
                                      </p:cBhvr>
                                    </p:animEffect>
                                  </p:childTnLst>
                                </p:cTn>
                              </p:par>
                            </p:childTnLst>
                          </p:cTn>
                        </p:par>
                      </p:childTnLst>
                    </p:cTn>
                  </p:par>
                  <p:par>
                    <p:cTn id="182" fill="hold">
                      <p:stCondLst>
                        <p:cond delay="indefinite"/>
                      </p:stCondLst>
                      <p:childTnLst>
                        <p:par>
                          <p:cTn id="183" fill="hold">
                            <p:stCondLst>
                              <p:cond delay="0"/>
                            </p:stCondLst>
                            <p:childTnLst>
                              <p:par>
                                <p:cTn id="184" presetClass="entr" nodeType="clickEffect" presetSubtype="4" presetID="22" grpId="41" fill="hold">
                                  <p:stCondLst>
                                    <p:cond delay="0"/>
                                  </p:stCondLst>
                                  <p:iterate type="el" backwards="0">
                                    <p:tmAbs val="0"/>
                                  </p:iterate>
                                  <p:childTnLst>
                                    <p:set>
                                      <p:cBhvr>
                                        <p:cTn id="185" fill="hold"/>
                                        <p:tgtEl>
                                          <p:spTgt spid="464"/>
                                        </p:tgtEl>
                                        <p:attrNameLst>
                                          <p:attrName>style.visibility</p:attrName>
                                        </p:attrNameLst>
                                      </p:cBhvr>
                                      <p:to>
                                        <p:strVal val="visible"/>
                                      </p:to>
                                    </p:set>
                                    <p:animEffect filter="wipe(down)" transition="in">
                                      <p:cBhvr>
                                        <p:cTn id="186" dur="1000"/>
                                        <p:tgtEl>
                                          <p:spTgt spid="464"/>
                                        </p:tgtEl>
                                      </p:cBhvr>
                                    </p:animEffect>
                                  </p:childTnLst>
                                </p:cTn>
                              </p:par>
                            </p:childTnLst>
                          </p:cTn>
                        </p:par>
                        <p:par>
                          <p:cTn id="187" fill="hold">
                            <p:stCondLst>
                              <p:cond delay="1000"/>
                            </p:stCondLst>
                            <p:childTnLst>
                              <p:par>
                                <p:cTn id="188" presetClass="exit" nodeType="afterEffect" presetSubtype="0" presetID="1" grpId="42" fill="hold">
                                  <p:stCondLst>
                                    <p:cond delay="0"/>
                                  </p:stCondLst>
                                  <p:iterate type="el" backwards="0">
                                    <p:tmAbs val="0"/>
                                  </p:iterate>
                                  <p:childTnLst>
                                    <p:set>
                                      <p:cBhvr>
                                        <p:cTn id="189" fill="hold">
                                          <p:stCondLst>
                                            <p:cond delay="0"/>
                                          </p:stCondLst>
                                        </p:cTn>
                                        <p:tgtEl>
                                          <p:spTgt spid="400"/>
                                        </p:tgtEl>
                                        <p:attrNameLst>
                                          <p:attrName>style.visibility</p:attrName>
                                        </p:attrNameLst>
                                      </p:cBhvr>
                                      <p:to>
                                        <p:strVal val="hidden"/>
                                      </p:to>
                                    </p:set>
                                  </p:childTnLst>
                                </p:cTn>
                              </p:par>
                            </p:childTnLst>
                          </p:cTn>
                        </p:par>
                      </p:childTnLst>
                    </p:cTn>
                  </p:par>
                  <p:par>
                    <p:cTn id="190" fill="hold">
                      <p:stCondLst>
                        <p:cond delay="indefinite"/>
                      </p:stCondLst>
                      <p:childTnLst>
                        <p:par>
                          <p:cTn id="191" fill="hold">
                            <p:stCondLst>
                              <p:cond delay="0"/>
                            </p:stCondLst>
                            <p:childTnLst>
                              <p:par>
                                <p:cTn id="192" presetClass="entr" nodeType="clickEffect" presetSubtype="4" presetID="22" grpId="43" fill="hold">
                                  <p:stCondLst>
                                    <p:cond delay="0"/>
                                  </p:stCondLst>
                                  <p:iterate type="el" backwards="0">
                                    <p:tmAbs val="0"/>
                                  </p:iterate>
                                  <p:childTnLst>
                                    <p:set>
                                      <p:cBhvr>
                                        <p:cTn id="193" fill="hold"/>
                                        <p:tgtEl>
                                          <p:spTgt spid="477"/>
                                        </p:tgtEl>
                                        <p:attrNameLst>
                                          <p:attrName>style.visibility</p:attrName>
                                        </p:attrNameLst>
                                      </p:cBhvr>
                                      <p:to>
                                        <p:strVal val="visible"/>
                                      </p:to>
                                    </p:set>
                                    <p:animEffect filter="wipe(down)" transition="in">
                                      <p:cBhvr>
                                        <p:cTn id="194" dur="1000"/>
                                        <p:tgtEl>
                                          <p:spTgt spid="477"/>
                                        </p:tgtEl>
                                      </p:cBhvr>
                                    </p:animEffect>
                                  </p:childTnLst>
                                </p:cTn>
                              </p:par>
                            </p:childTnLst>
                          </p:cTn>
                        </p:par>
                        <p:par>
                          <p:cTn id="195" fill="hold">
                            <p:stCondLst>
                              <p:cond delay="1000"/>
                            </p:stCondLst>
                            <p:childTnLst>
                              <p:par>
                                <p:cTn id="196" presetClass="entr" nodeType="afterEffect" presetSubtype="1" presetID="22" grpId="44" fill="hold">
                                  <p:stCondLst>
                                    <p:cond delay="0"/>
                                  </p:stCondLst>
                                  <p:iterate type="el" backwards="0">
                                    <p:tmAbs val="0"/>
                                  </p:iterate>
                                  <p:childTnLst>
                                    <p:set>
                                      <p:cBhvr>
                                        <p:cTn id="197" fill="hold"/>
                                        <p:tgtEl>
                                          <p:spTgt spid="493"/>
                                        </p:tgtEl>
                                        <p:attrNameLst>
                                          <p:attrName>style.visibility</p:attrName>
                                        </p:attrNameLst>
                                      </p:cBhvr>
                                      <p:to>
                                        <p:strVal val="visible"/>
                                      </p:to>
                                    </p:set>
                                    <p:animEffect filter="wipe(up)" transition="in">
                                      <p:cBhvr>
                                        <p:cTn id="198" dur="1000"/>
                                        <p:tgtEl>
                                          <p:spTgt spid="493"/>
                                        </p:tgtEl>
                                      </p:cBhvr>
                                    </p:animEffect>
                                  </p:childTnLst>
                                </p:cTn>
                              </p:par>
                            </p:childTnLst>
                          </p:cTn>
                        </p:par>
                        <p:par>
                          <p:cTn id="199" fill="hold">
                            <p:stCondLst>
                              <p:cond delay="2000"/>
                            </p:stCondLst>
                            <p:childTnLst>
                              <p:par>
                                <p:cTn id="200" presetClass="exit" nodeType="afterEffect" presetSubtype="0" presetID="1" grpId="45" fill="hold">
                                  <p:stCondLst>
                                    <p:cond delay="0"/>
                                  </p:stCondLst>
                                  <p:iterate type="el" backwards="0">
                                    <p:tmAbs val="0"/>
                                  </p:iterate>
                                  <p:childTnLst>
                                    <p:set>
                                      <p:cBhvr>
                                        <p:cTn id="201" fill="hold">
                                          <p:stCondLst>
                                            <p:cond delay="0"/>
                                          </p:stCondLst>
                                        </p:cTn>
                                        <p:tgtEl>
                                          <p:spTgt spid="460"/>
                                        </p:tgtEl>
                                        <p:attrNameLst>
                                          <p:attrName>style.visibility</p:attrName>
                                        </p:attrNameLst>
                                      </p:cBhvr>
                                      <p:to>
                                        <p:strVal val="hidden"/>
                                      </p:to>
                                    </p:set>
                                  </p:childTnLst>
                                </p:cTn>
                              </p:par>
                            </p:childTnLst>
                          </p:cTn>
                        </p:par>
                        <p:par>
                          <p:cTn id="202" fill="hold">
                            <p:stCondLst>
                              <p:cond delay="2000"/>
                            </p:stCondLst>
                            <p:childTnLst>
                              <p:par>
                                <p:cTn id="203" presetClass="exit" nodeType="afterEffect" presetSubtype="0" presetID="1" grpId="46" fill="hold">
                                  <p:stCondLst>
                                    <p:cond delay="0"/>
                                  </p:stCondLst>
                                  <p:iterate type="el" backwards="0">
                                    <p:tmAbs val="0"/>
                                  </p:iterate>
                                  <p:childTnLst>
                                    <p:set>
                                      <p:cBhvr>
                                        <p:cTn id="204" fill="hold">
                                          <p:stCondLst>
                                            <p:cond delay="0"/>
                                          </p:stCondLst>
                                        </p:cTn>
                                        <p:tgtEl>
                                          <p:spTgt spid="454"/>
                                        </p:tgtEl>
                                        <p:attrNameLst>
                                          <p:attrName>style.visibility</p:attrName>
                                        </p:attrNameLst>
                                      </p:cBhvr>
                                      <p:to>
                                        <p:strVal val="hidden"/>
                                      </p:to>
                                    </p:set>
                                  </p:childTnLst>
                                </p:cTn>
                              </p:par>
                            </p:childTnLst>
                          </p:cTn>
                        </p:par>
                        <p:par>
                          <p:cTn id="205" fill="hold">
                            <p:stCondLst>
                              <p:cond delay="2000"/>
                            </p:stCondLst>
                            <p:childTnLst>
                              <p:par>
                                <p:cTn id="206" presetClass="exit" nodeType="afterEffect" presetID="9" grpId="47" fill="hold">
                                  <p:stCondLst>
                                    <p:cond delay="0"/>
                                  </p:stCondLst>
                                  <p:iterate type="el" backwards="0">
                                    <p:tmAbs val="0"/>
                                  </p:iterate>
                                  <p:childTnLst>
                                    <p:animEffect filter="dissolve" transition="out">
                                      <p:cBhvr>
                                        <p:cTn id="207" dur="1500" fill="hold"/>
                                        <p:tgtEl>
                                          <p:spTgt spid="461"/>
                                        </p:tgtEl>
                                      </p:cBhvr>
                                    </p:animEffect>
                                    <p:set>
                                      <p:cBhvr>
                                        <p:cTn id="208" fill="hold">
                                          <p:stCondLst>
                                            <p:cond delay="1499"/>
                                          </p:stCondLst>
                                        </p:cTn>
                                        <p:tgtEl>
                                          <p:spTgt spid="461"/>
                                        </p:tgtEl>
                                        <p:attrNameLst>
                                          <p:attrName>style.visibility</p:attrName>
                                        </p:attrNameLst>
                                      </p:cBhvr>
                                      <p:to>
                                        <p:strVal val="hidden"/>
                                      </p:to>
                                    </p:set>
                                  </p:childTnLst>
                                </p:cTn>
                              </p:par>
                            </p:childTnLst>
                          </p:cTn>
                        </p:par>
                        <p:par>
                          <p:cTn id="209" fill="hold">
                            <p:stCondLst>
                              <p:cond delay="3500"/>
                            </p:stCondLst>
                            <p:childTnLst>
                              <p:par>
                                <p:cTn id="210" presetClass="exit" nodeType="afterEffect" presetSubtype="0" presetID="1" grpId="48" fill="hold">
                                  <p:stCondLst>
                                    <p:cond delay="0"/>
                                  </p:stCondLst>
                                  <p:iterate type="el" backwards="0">
                                    <p:tmAbs val="0"/>
                                  </p:iterate>
                                  <p:childTnLst>
                                    <p:set>
                                      <p:cBhvr>
                                        <p:cTn id="211" fill="hold">
                                          <p:stCondLst>
                                            <p:cond delay="0"/>
                                          </p:stCondLst>
                                        </p:cTn>
                                        <p:tgtEl>
                                          <p:spTgt spid="457"/>
                                        </p:tgtEl>
                                        <p:attrNameLst>
                                          <p:attrName>style.visibility</p:attrName>
                                        </p:attrNameLst>
                                      </p:cBhvr>
                                      <p:to>
                                        <p:strVal val="hidden"/>
                                      </p:to>
                                    </p:set>
                                  </p:childTnLst>
                                </p:cTn>
                              </p:par>
                            </p:childTnLst>
                          </p:cTn>
                        </p:par>
                      </p:childTnLst>
                    </p:cTn>
                  </p:par>
                  <p:par>
                    <p:cTn id="212" fill="hold">
                      <p:stCondLst>
                        <p:cond delay="indefinite"/>
                      </p:stCondLst>
                      <p:childTnLst>
                        <p:par>
                          <p:cTn id="213" fill="hold">
                            <p:stCondLst>
                              <p:cond delay="0"/>
                            </p:stCondLst>
                            <p:childTnLst>
                              <p:par>
                                <p:cTn id="214" presetClass="entr" nodeType="clickEffect" presetSubtype="4" presetID="22" grpId="49" fill="hold">
                                  <p:stCondLst>
                                    <p:cond delay="0"/>
                                  </p:stCondLst>
                                  <p:iterate type="el" backwards="0">
                                    <p:tmAbs val="0"/>
                                  </p:iterate>
                                  <p:childTnLst>
                                    <p:set>
                                      <p:cBhvr>
                                        <p:cTn id="215" fill="hold"/>
                                        <p:tgtEl>
                                          <p:spTgt spid="485"/>
                                        </p:tgtEl>
                                        <p:attrNameLst>
                                          <p:attrName>style.visibility</p:attrName>
                                        </p:attrNameLst>
                                      </p:cBhvr>
                                      <p:to>
                                        <p:strVal val="visible"/>
                                      </p:to>
                                    </p:set>
                                    <p:animEffect filter="wipe(down)" transition="in">
                                      <p:cBhvr>
                                        <p:cTn id="216" dur="1000"/>
                                        <p:tgtEl>
                                          <p:spTgt spid="485"/>
                                        </p:tgtEl>
                                      </p:cBhvr>
                                    </p:animEffect>
                                  </p:childTnLst>
                                </p:cTn>
                              </p:par>
                            </p:childTnLst>
                          </p:cTn>
                        </p:par>
                        <p:par>
                          <p:cTn id="217" fill="hold">
                            <p:stCondLst>
                              <p:cond delay="1000"/>
                            </p:stCondLst>
                            <p:childTnLst>
                              <p:par>
                                <p:cTn id="218" presetClass="exit" nodeType="afterEffect" presetSubtype="0" presetID="1" grpId="50" fill="hold">
                                  <p:stCondLst>
                                    <p:cond delay="0"/>
                                  </p:stCondLst>
                                  <p:iterate type="el" backwards="0">
                                    <p:tmAbs val="0"/>
                                  </p:iterate>
                                  <p:childTnLst>
                                    <p:set>
                                      <p:cBhvr>
                                        <p:cTn id="219" fill="hold">
                                          <p:stCondLst>
                                            <p:cond delay="0"/>
                                          </p:stCondLst>
                                        </p:cTn>
                                        <p:tgtEl>
                                          <p:spTgt spid="464"/>
                                        </p:tgtEl>
                                        <p:attrNameLst>
                                          <p:attrName>style.visibility</p:attrName>
                                        </p:attrNameLst>
                                      </p:cBhvr>
                                      <p:to>
                                        <p:strVal val="hidden"/>
                                      </p:to>
                                    </p:set>
                                  </p:childTnLst>
                                </p:cTn>
                              </p:par>
                            </p:childTnLst>
                          </p:cTn>
                        </p:par>
                        <p:par>
                          <p:cTn id="220" fill="hold">
                            <p:stCondLst>
                              <p:cond delay="1000"/>
                            </p:stCondLst>
                            <p:childTnLst>
                              <p:par>
                                <p:cTn id="221" presetClass="entr" nodeType="afterEffect" presetSubtype="1" presetID="22" grpId="51" fill="hold">
                                  <p:stCondLst>
                                    <p:cond delay="0"/>
                                  </p:stCondLst>
                                  <p:iterate type="el" backwards="0">
                                    <p:tmAbs val="0"/>
                                  </p:iterate>
                                  <p:childTnLst>
                                    <p:set>
                                      <p:cBhvr>
                                        <p:cTn id="222" fill="hold"/>
                                        <p:tgtEl>
                                          <p:spTgt spid="482"/>
                                        </p:tgtEl>
                                        <p:attrNameLst>
                                          <p:attrName>style.visibility</p:attrName>
                                        </p:attrNameLst>
                                      </p:cBhvr>
                                      <p:to>
                                        <p:strVal val="visible"/>
                                      </p:to>
                                    </p:set>
                                    <p:animEffect filter="wipe(up)" transition="in">
                                      <p:cBhvr>
                                        <p:cTn id="223" dur="1000"/>
                                        <p:tgtEl>
                                          <p:spTgt spid="482"/>
                                        </p:tgtEl>
                                      </p:cBhvr>
                                    </p:animEffect>
                                  </p:childTnLst>
                                </p:cTn>
                              </p:par>
                            </p:childTnLst>
                          </p:cTn>
                        </p:par>
                        <p:par>
                          <p:cTn id="224" fill="hold">
                            <p:stCondLst>
                              <p:cond delay="2000"/>
                            </p:stCondLst>
                            <p:childTnLst>
                              <p:par>
                                <p:cTn id="225" presetClass="entr" nodeType="afterEffect" presetID="10" grpId="52" fill="hold">
                                  <p:stCondLst>
                                    <p:cond delay="0"/>
                                  </p:stCondLst>
                                  <p:iterate type="el" backwards="0">
                                    <p:tmAbs val="0"/>
                                  </p:iterate>
                                  <p:childTnLst>
                                    <p:set>
                                      <p:cBhvr>
                                        <p:cTn id="226" fill="hold"/>
                                        <p:tgtEl>
                                          <p:spTgt spid="494"/>
                                        </p:tgtEl>
                                        <p:attrNameLst>
                                          <p:attrName>style.visibility</p:attrName>
                                        </p:attrNameLst>
                                      </p:cBhvr>
                                      <p:to>
                                        <p:strVal val="visible"/>
                                      </p:to>
                                    </p:set>
                                    <p:animEffect filter="fade" transition="in">
                                      <p:cBhvr>
                                        <p:cTn id="227" dur="1000"/>
                                        <p:tgtEl>
                                          <p:spTgt spid="494"/>
                                        </p:tgtEl>
                                      </p:cBhvr>
                                    </p:animEffect>
                                  </p:childTnLst>
                                </p:cTn>
                              </p:par>
                            </p:childTnLst>
                          </p:cTn>
                        </p:par>
                      </p:childTnLst>
                    </p:cTn>
                  </p:par>
                  <p:par>
                    <p:cTn id="228" fill="hold">
                      <p:stCondLst>
                        <p:cond delay="indefinite"/>
                      </p:stCondLst>
                      <p:childTnLst>
                        <p:par>
                          <p:cTn id="229" fill="hold">
                            <p:stCondLst>
                              <p:cond delay="0"/>
                            </p:stCondLst>
                            <p:childTnLst>
                              <p:par>
                                <p:cTn id="230" presetClass="entr" nodeType="clickEffect" presetSubtype="0" presetID="1" grpId="53" fill="hold">
                                  <p:stCondLst>
                                    <p:cond delay="0"/>
                                  </p:stCondLst>
                                  <p:iterate type="lt" backwards="0">
                                    <p:tmAbs val="100"/>
                                  </p:iterate>
                                  <p:childTnLst>
                                    <p:set>
                                      <p:cBhvr>
                                        <p:cTn id="231" fill="hold"/>
                                        <p:tgtEl>
                                          <p:spTgt spid="4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01" grpId="3"/>
      <p:bldP build="whole" bldLvl="1" animBg="1" rev="0" advAuto="0" spid="416" grpId="18"/>
      <p:bldP build="whole" bldLvl="1" animBg="1" rev="0" advAuto="0" spid="430" grpId="7"/>
      <p:bldP build="whole" bldLvl="1" animBg="1" rev="0" advAuto="0" spid="461" grpId="39"/>
      <p:bldP build="whole" bldLvl="1" animBg="1" rev="0" advAuto="0" spid="424" grpId="6"/>
      <p:bldP build="whole" bldLvl="1" animBg="1" rev="0" advAuto="0" spid="430" grpId="10"/>
      <p:bldP build="whole" bldLvl="1" animBg="1" rev="0" advAuto="0" spid="464" grpId="41"/>
      <p:bldP build="whole" bldLvl="1" animBg="1" rev="0" advAuto="0" spid="431" grpId="15"/>
      <p:bldP build="whole" bldLvl="1" animBg="1" rev="0" advAuto="0" spid="424" grpId="11"/>
      <p:bldP build="whole" bldLvl="1" animBg="1" rev="0" advAuto="0" spid="461" grpId="47"/>
      <p:bldP build="whole" bldLvl="1" animBg="1" rev="0" advAuto="0" spid="431" grpId="20"/>
      <p:bldP build="whole" bldLvl="1" animBg="1" rev="0" advAuto="0" spid="464" grpId="50"/>
      <p:bldP build="whole" bldLvl="1" animBg="1" rev="0" advAuto="0" spid="471" grpId="23"/>
      <p:bldP build="whole" bldLvl="1" animBg="1" rev="0" advAuto="0" spid="400" grpId="33"/>
      <p:bldP build="whole" bldLvl="1" animBg="1" rev="0" advAuto="0" spid="485" grpId="49"/>
      <p:bldP build="whole" bldLvl="1" animBg="1" rev="0" advAuto="0" spid="400" grpId="42"/>
      <p:bldP build="whole" bldLvl="1" animBg="1" rev="0" advAuto="0" spid="493" grpId="44"/>
      <p:bldP build="whole" bldLvl="1" animBg="1" rev="0" advAuto="0" spid="417" grpId="5"/>
      <p:bldP build="whole" bldLvl="1" animBg="1" rev="0" advAuto="0" spid="450" grpId="32"/>
      <p:bldP build="whole" bldLvl="1" animBg="1" rev="0" advAuto="0" spid="460" grpId="34"/>
      <p:bldP build="whole" bldLvl="1" animBg="1" rev="0" advAuto="0" spid="402" grpId="9"/>
      <p:bldP build="whole" bldLvl="1" animBg="1" rev="0" advAuto="0" spid="450" grpId="38"/>
      <p:bldP build="whole" bldLvl="1" animBg="1" rev="0" advAuto="0" spid="427" grpId="2"/>
      <p:bldP build="whole" bldLvl="1" animBg="1" rev="0" advAuto="0" spid="447" grpId="28"/>
      <p:bldP build="whole" bldLvl="1" animBg="1" rev="0" advAuto="0" spid="418" grpId="12"/>
      <p:bldP build="whole" bldLvl="1" animBg="1" rev="0" advAuto="0" spid="460" grpId="45"/>
      <p:bldP build="whole" bldLvl="1" animBg="1" rev="0" advAuto="0" spid="495" grpId="53"/>
      <p:bldP build="whole" bldLvl="1" animBg="1" rev="0" advAuto="0" spid="482" grpId="51"/>
      <p:bldP build="whole" bldLvl="1" animBg="1" rev="0" advAuto="0" spid="427" grpId="14"/>
      <p:bldP build="whole" bldLvl="1" animBg="1" rev="0" advAuto="0" spid="435" grpId="13"/>
      <p:bldP build="whole" bldLvl="1" animBg="1" rev="0" advAuto="0" spid="447" grpId="36"/>
      <p:bldP build="whole" bldLvl="1" animBg="1" rev="0" advAuto="0" spid="474" grpId="22"/>
      <p:bldP build="whole" bldLvl="1" animBg="1" rev="0" advAuto="0" spid="441" grpId="26"/>
      <p:bldP build="whole" bldLvl="1" animBg="1" rev="0" advAuto="0" spid="441" grpId="29"/>
      <p:bldP build="whole" bldLvl="1" animBg="1" rev="0" advAuto="0" spid="457" grpId="40"/>
      <p:bldP build="whole" bldLvl="1" animBg="1" rev="0" advAuto="0" spid="474" grpId="30"/>
      <p:bldP build="whole" bldLvl="1" animBg="1" rev="0" advAuto="0" spid="435" grpId="24"/>
      <p:bldP build="whole" bldLvl="1" animBg="1" rev="0" advAuto="0" spid="477" grpId="43"/>
      <p:bldP build="whole" bldLvl="1" animBg="1" rev="0" advAuto="0" spid="457" grpId="48"/>
      <p:bldP build="whole" bldLvl="1" animBg="1" rev="0" advAuto="0" spid="438" grpId="19"/>
      <p:bldP build="whole" bldLvl="1" animBg="1" rev="0" advAuto="0" spid="454" grpId="35"/>
      <p:bldP build="whole" bldLvl="1" animBg="1" rev="0" advAuto="0" spid="438" grpId="25"/>
      <p:bldP build="whole" bldLvl="1" animBg="1" rev="0" advAuto="0" spid="421" grpId="4"/>
      <p:bldP build="whole" bldLvl="1" animBg="1" rev="0" advAuto="0" spid="432" grpId="17"/>
      <p:bldP build="whole" bldLvl="1" animBg="1" rev="0" advAuto="0" spid="421" grpId="8"/>
      <p:bldP build="whole" bldLvl="1" animBg="1" rev="0" advAuto="0" spid="454" grpId="46"/>
      <p:bldP build="whole" bldLvl="1" animBg="1" rev="0" advAuto="0" spid="432" grpId="21"/>
      <p:bldP build="whole" bldLvl="1" animBg="1" rev="0" advAuto="0" spid="444" grpId="16"/>
      <p:bldP build="whole" bldLvl="1" animBg="1" rev="0" advAuto="0" spid="412" grpId="27"/>
      <p:bldP build="whole" bldLvl="1" animBg="1" rev="0" advAuto="0" spid="494" grpId="52"/>
      <p:bldP build="whole" bldLvl="1" animBg="1" rev="0" advAuto="0" spid="451" grpId="31"/>
      <p:bldP build="whole" bldLvl="1" animBg="1" rev="0" advAuto="0" spid="411" grpId="1"/>
      <p:bldP build="whole" bldLvl="1" animBg="1" rev="0" advAuto="0" spid="451" grpId="37"/>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0" name="Types of Costs"/>
          <p:cNvSpPr txBox="1"/>
          <p:nvPr>
            <p:ph type="title" idx="4294967295"/>
          </p:nvPr>
        </p:nvSpPr>
        <p:spPr>
          <a:xfrm>
            <a:off x="8860864" y="355600"/>
            <a:ext cx="5310447" cy="1525808"/>
          </a:xfrm>
          <a:prstGeom prst="rect">
            <a:avLst/>
          </a:prstGeom>
          <a:effectLst>
            <a:outerShdw sx="100000" sy="100000" kx="0" ky="0" algn="b" rotWithShape="0" blurRad="63500" dist="25400" dir="5400000">
              <a:srgbClr val="000000">
                <a:alpha val="50000"/>
              </a:srgbClr>
            </a:outerShdw>
          </a:effectLst>
        </p:spPr>
        <p:txBody>
          <a:bodyPr/>
          <a:lstStyle>
            <a:lvl1pPr>
              <a:defRPr sz="6000"/>
            </a:lvl1pPr>
          </a:lstStyle>
          <a:p>
            <a:pPr/>
            <a:r>
              <a:t>Types of Costs</a:t>
            </a:r>
          </a:p>
        </p:txBody>
      </p:sp>
      <p:sp>
        <p:nvSpPr>
          <p:cNvPr id="501" name="Recoverable Costs…"/>
          <p:cNvSpPr txBox="1"/>
          <p:nvPr>
            <p:ph type="body" idx="4294967295"/>
          </p:nvPr>
        </p:nvSpPr>
        <p:spPr>
          <a:xfrm>
            <a:off x="1271833" y="1908939"/>
            <a:ext cx="22407691" cy="11176001"/>
          </a:xfrm>
          <a:prstGeom prst="rect">
            <a:avLst/>
          </a:prstGeom>
          <a:effectLst>
            <a:outerShdw sx="100000" sy="100000" kx="0" ky="0" algn="b" rotWithShape="0" blurRad="63500" dist="25400" dir="5400000">
              <a:srgbClr val="000000">
                <a:alpha val="50000"/>
              </a:srgbClr>
            </a:outerShdw>
          </a:effectLst>
        </p:spPr>
        <p:txBody>
          <a:bodyPr/>
          <a:lstStyle/>
          <a:p>
            <a:pPr marL="480060" indent="-480060" defTabSz="577850">
              <a:spcBef>
                <a:spcPts val="900"/>
              </a:spcBef>
              <a:defRPr sz="3500">
                <a:latin typeface="Avenir Heavy"/>
                <a:ea typeface="Avenir Heavy"/>
                <a:cs typeface="Avenir Heavy"/>
                <a:sym typeface="Avenir Heavy"/>
              </a:defRPr>
            </a:pPr>
            <a:r>
              <a:t>Recoverable Costs</a:t>
            </a:r>
          </a:p>
          <a:p>
            <a:pPr marL="0" indent="0" defTabSz="577850">
              <a:spcBef>
                <a:spcPts val="900"/>
              </a:spcBef>
              <a:buSzTx/>
              <a:buNone/>
              <a:defRPr sz="3500"/>
            </a:pPr>
            <a:r>
              <a:t>Expenses a firm has make to enter an industry which </a:t>
            </a:r>
            <a:r>
              <a:rPr>
                <a:solidFill>
                  <a:srgbClr val="FF2600"/>
                </a:solidFill>
              </a:rPr>
              <a:t>can</a:t>
            </a:r>
            <a:r>
              <a:t> be recovered because the commodity can be resold or the service can be refunded if the firm exits the industry</a:t>
            </a:r>
          </a:p>
          <a:p>
            <a:pPr marL="0" indent="0" defTabSz="577850">
              <a:spcBef>
                <a:spcPts val="900"/>
              </a:spcBef>
              <a:buSzTx/>
              <a:buNone/>
              <a:defRPr sz="3500"/>
            </a:pPr>
            <a:r>
              <a:t>Examples: </a:t>
            </a:r>
          </a:p>
          <a:p>
            <a:pPr marL="0" indent="0" defTabSz="577850">
              <a:spcBef>
                <a:spcPts val="900"/>
              </a:spcBef>
              <a:buSzTx/>
              <a:buNone/>
              <a:defRPr sz="3500"/>
            </a:pPr>
            <a:r>
              <a:t>Purchase of capital goods such as airplanes, trucks, buildings, etc which can be used by other businesses. These capital goods can be sold if the firm decides to exit the industry</a:t>
            </a:r>
          </a:p>
          <a:p>
            <a:pPr marL="0" indent="0" defTabSz="577850">
              <a:spcBef>
                <a:spcPts val="900"/>
              </a:spcBef>
              <a:buSzTx/>
              <a:buNone/>
              <a:defRPr sz="3500"/>
            </a:pPr>
            <a:r>
              <a:t>Rent of a building if the building can be sublet for the remaining portion of the contract after the firm exits the industry</a:t>
            </a:r>
          </a:p>
          <a:p>
            <a:pPr marL="480060" indent="-480060" defTabSz="577850">
              <a:spcBef>
                <a:spcPts val="900"/>
              </a:spcBef>
              <a:defRPr sz="3500">
                <a:latin typeface="Avenir Heavy"/>
                <a:ea typeface="Avenir Heavy"/>
                <a:cs typeface="Avenir Heavy"/>
                <a:sym typeface="Avenir Heavy"/>
              </a:defRPr>
            </a:pPr>
            <a:r>
              <a:t>Non- Recoverable Costs</a:t>
            </a:r>
          </a:p>
          <a:p>
            <a:pPr marL="0" indent="0" defTabSz="577850">
              <a:spcBef>
                <a:spcPts val="900"/>
              </a:spcBef>
              <a:buSzTx/>
              <a:buNone/>
              <a:defRPr sz="3500"/>
            </a:pPr>
            <a:r>
              <a:t>Expenses a firm has make to enter an industry which </a:t>
            </a:r>
            <a:r>
              <a:rPr>
                <a:solidFill>
                  <a:srgbClr val="FF2600"/>
                </a:solidFill>
              </a:rPr>
              <a:t>can not</a:t>
            </a:r>
            <a:r>
              <a:t> be recovered because the commodity can not be resold or the service can not be refunded if the firm exits the industry.</a:t>
            </a:r>
          </a:p>
          <a:p>
            <a:pPr marL="0" indent="0" defTabSz="577850">
              <a:spcBef>
                <a:spcPts val="900"/>
              </a:spcBef>
              <a:buSzTx/>
              <a:buNone/>
              <a:defRPr sz="3500"/>
            </a:pPr>
            <a:r>
              <a:t>Examples: </a:t>
            </a:r>
          </a:p>
          <a:p>
            <a:pPr marL="0" indent="0" defTabSz="577850">
              <a:spcBef>
                <a:spcPts val="900"/>
              </a:spcBef>
              <a:buSzTx/>
              <a:buNone/>
              <a:defRPr sz="3500"/>
            </a:pPr>
            <a:r>
              <a:t>Specialized equipment that can not be used in other businesses: A nuclear power plant can only be used in the nuclear power industry.</a:t>
            </a:r>
          </a:p>
          <a:p>
            <a:pPr marL="0" indent="0" defTabSz="577850">
              <a:spcBef>
                <a:spcPts val="900"/>
              </a:spcBef>
              <a:buSzTx/>
              <a:buNone/>
              <a:defRPr sz="3500"/>
            </a:pPr>
            <a:r>
              <a:t>The money the Telecoms had to spend to win mobile phone licenses at auction in 2000.</a:t>
            </a:r>
          </a:p>
          <a:p>
            <a:pPr marL="0" indent="0" defTabSz="577850">
              <a:spcBef>
                <a:spcPts val="900"/>
              </a:spcBef>
              <a:buSzTx/>
              <a:buNone/>
              <a:defRPr sz="3500"/>
            </a:pPr>
            <a:r>
              <a:t>Money spent on research and development of a new drug</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501">
                                            <p:bg/>
                                          </p:spTgt>
                                        </p:tgtEl>
                                        <p:attrNameLst>
                                          <p:attrName>style.visibility</p:attrName>
                                        </p:attrNameLst>
                                      </p:cBhvr>
                                      <p:to>
                                        <p:strVal val="visible"/>
                                      </p:to>
                                    </p:set>
                                  </p:childTnLst>
                                </p:cTn>
                              </p:par>
                              <p:par>
                                <p:cTn id="7" presetClass="entr" nodeType="withEffect" presetSubtype="0" presetID="1" grpId="1" fill="hold">
                                  <p:stCondLst>
                                    <p:cond delay="0"/>
                                  </p:stCondLst>
                                  <p:iterate type="lt" backwards="0">
                                    <p:tmAbs val="100"/>
                                  </p:iterate>
                                  <p:childTnLst>
                                    <p:set>
                                      <p:cBhvr>
                                        <p:cTn id="8" fill="hold"/>
                                        <p:tgtEl>
                                          <p:spTgt spid="50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lt" backwards="0">
                                    <p:tmAbs val="100"/>
                                  </p:iterate>
                                  <p:childTnLst>
                                    <p:set>
                                      <p:cBhvr>
                                        <p:cTn id="12" fill="hold"/>
                                        <p:tgtEl>
                                          <p:spTgt spid="50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lt" backwards="0">
                                    <p:tmAbs val="100"/>
                                  </p:iterate>
                                  <p:childTnLst>
                                    <p:set>
                                      <p:cBhvr>
                                        <p:cTn id="16" fill="hold"/>
                                        <p:tgtEl>
                                          <p:spTgt spid="50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lt" backwards="0">
                                    <p:tmAbs val="100"/>
                                  </p:iterate>
                                  <p:childTnLst>
                                    <p:set>
                                      <p:cBhvr>
                                        <p:cTn id="20" fill="hold"/>
                                        <p:tgtEl>
                                          <p:spTgt spid="50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lt" backwards="0">
                                    <p:tmAbs val="100"/>
                                  </p:iterate>
                                  <p:childTnLst>
                                    <p:set>
                                      <p:cBhvr>
                                        <p:cTn id="24" fill="hold"/>
                                        <p:tgtEl>
                                          <p:spTgt spid="50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lt" backwards="0">
                                    <p:tmAbs val="100"/>
                                  </p:iterate>
                                  <p:childTnLst>
                                    <p:set>
                                      <p:cBhvr>
                                        <p:cTn id="28" fill="hold"/>
                                        <p:tgtEl>
                                          <p:spTgt spid="501">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lt" backwards="0">
                                    <p:tmAbs val="100"/>
                                  </p:iterate>
                                  <p:childTnLst>
                                    <p:set>
                                      <p:cBhvr>
                                        <p:cTn id="32" fill="hold"/>
                                        <p:tgtEl>
                                          <p:spTgt spid="501">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lt" backwards="0">
                                    <p:tmAbs val="100"/>
                                  </p:iterate>
                                  <p:childTnLst>
                                    <p:set>
                                      <p:cBhvr>
                                        <p:cTn id="36" fill="hold"/>
                                        <p:tgtEl>
                                          <p:spTgt spid="501">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lt" backwards="0">
                                    <p:tmAbs val="100"/>
                                  </p:iterate>
                                  <p:childTnLst>
                                    <p:set>
                                      <p:cBhvr>
                                        <p:cTn id="40" fill="hold"/>
                                        <p:tgtEl>
                                          <p:spTgt spid="501">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lt" backwards="0">
                                    <p:tmAbs val="100"/>
                                  </p:iterate>
                                  <p:childTnLst>
                                    <p:set>
                                      <p:cBhvr>
                                        <p:cTn id="44" fill="hold"/>
                                        <p:tgtEl>
                                          <p:spTgt spid="501">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 fill="hold">
                                  <p:stCondLst>
                                    <p:cond delay="0"/>
                                  </p:stCondLst>
                                  <p:iterate type="lt" backwards="0">
                                    <p:tmAbs val="100"/>
                                  </p:iterate>
                                  <p:childTnLst>
                                    <p:set>
                                      <p:cBhvr>
                                        <p:cTn id="48" fill="hold"/>
                                        <p:tgtEl>
                                          <p:spTgt spid="501">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501" grpId="1"/>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3" name="Free Entry and Free Exit"/>
          <p:cNvSpPr txBox="1"/>
          <p:nvPr>
            <p:ph type="title" idx="4294967295"/>
          </p:nvPr>
        </p:nvSpPr>
        <p:spPr>
          <a:xfrm>
            <a:off x="8886943" y="1346607"/>
            <a:ext cx="6994032" cy="1040444"/>
          </a:xfrm>
          <a:prstGeom prst="rect">
            <a:avLst/>
          </a:prstGeom>
          <a:effectLst>
            <a:outerShdw sx="100000" sy="100000" kx="0" ky="0" algn="b" rotWithShape="0" blurRad="63500" dist="25400" dir="5400000">
              <a:srgbClr val="000000">
                <a:alpha val="50000"/>
              </a:srgbClr>
            </a:outerShdw>
          </a:effectLst>
        </p:spPr>
        <p:txBody>
          <a:bodyPr/>
          <a:lstStyle>
            <a:lvl1pPr algn="l">
              <a:spcBef>
                <a:spcPts val="5900"/>
              </a:spcBef>
              <a:defRPr sz="4800">
                <a:latin typeface="Avenir Book"/>
                <a:ea typeface="Avenir Book"/>
                <a:cs typeface="Avenir Book"/>
                <a:sym typeface="Avenir Book"/>
              </a:defRPr>
            </a:lvl1pPr>
          </a:lstStyle>
          <a:p>
            <a:pPr/>
            <a:r>
              <a:t>Free Entry and Free Exit</a:t>
            </a:r>
          </a:p>
        </p:txBody>
      </p:sp>
      <p:grpSp>
        <p:nvGrpSpPr>
          <p:cNvPr id="506" name="Group"/>
          <p:cNvGrpSpPr/>
          <p:nvPr/>
        </p:nvGrpSpPr>
        <p:grpSpPr>
          <a:xfrm>
            <a:off x="5351738" y="6819306"/>
            <a:ext cx="7237175" cy="837868"/>
            <a:chOff x="0" y="0"/>
            <a:chExt cx="7237174" cy="837866"/>
          </a:xfrm>
        </p:grpSpPr>
        <p:sp>
          <p:nvSpPr>
            <p:cNvPr id="504" name="Arrow"/>
            <p:cNvSpPr/>
            <p:nvPr/>
          </p:nvSpPr>
          <p:spPr>
            <a:xfrm>
              <a:off x="0" y="0"/>
              <a:ext cx="1516178" cy="837867"/>
            </a:xfrm>
            <a:prstGeom prst="rightArrow">
              <a:avLst>
                <a:gd name="adj1" fmla="val 56019"/>
                <a:gd name="adj2" fmla="val 92872"/>
              </a:avLst>
            </a:prstGeom>
            <a:solidFill>
              <a:schemeClr val="accent1"/>
            </a:solidFill>
            <a:ln w="12700" cap="flat">
              <a:noFill/>
              <a:miter lim="400000"/>
            </a:ln>
            <a:effectLst>
              <a:outerShdw sx="100000" sy="100000" kx="0" ky="0" algn="b" rotWithShape="0" blurRad="190500" dist="12700" dir="5400000">
                <a:srgbClr val="000000"/>
              </a:outerShdw>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sp>
          <p:nvSpPr>
            <p:cNvPr id="505" name="Entry and Exit are free"/>
            <p:cNvSpPr txBox="1"/>
            <p:nvPr/>
          </p:nvSpPr>
          <p:spPr>
            <a:xfrm>
              <a:off x="2118566" y="18883"/>
              <a:ext cx="5118609" cy="800101"/>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a:spcBef>
                  <a:spcPts val="1300"/>
                </a:spcBef>
                <a:defRPr sz="4000">
                  <a:latin typeface="Avenir Book"/>
                  <a:ea typeface="Avenir Book"/>
                  <a:cs typeface="Avenir Book"/>
                  <a:sym typeface="Avenir Book"/>
                </a:defRPr>
              </a:pPr>
              <a:r>
                <a:t>Entry and Exit are </a:t>
              </a:r>
              <a:r>
                <a:rPr>
                  <a:solidFill>
                    <a:srgbClr val="0433FF"/>
                  </a:solidFill>
                </a:rPr>
                <a:t>free</a:t>
              </a:r>
            </a:p>
          </p:txBody>
        </p:sp>
      </p:grpSp>
      <p:grpSp>
        <p:nvGrpSpPr>
          <p:cNvPr id="509" name="Group"/>
          <p:cNvGrpSpPr/>
          <p:nvPr/>
        </p:nvGrpSpPr>
        <p:grpSpPr>
          <a:xfrm>
            <a:off x="5322263" y="10790789"/>
            <a:ext cx="3388567" cy="1688934"/>
            <a:chOff x="0" y="0"/>
            <a:chExt cx="3388566" cy="1688933"/>
          </a:xfrm>
        </p:grpSpPr>
        <p:sp>
          <p:nvSpPr>
            <p:cNvPr id="507" name="Arrow"/>
            <p:cNvSpPr/>
            <p:nvPr/>
          </p:nvSpPr>
          <p:spPr>
            <a:xfrm>
              <a:off x="0" y="0"/>
              <a:ext cx="1516178" cy="837867"/>
            </a:xfrm>
            <a:prstGeom prst="rightArrow">
              <a:avLst>
                <a:gd name="adj1" fmla="val 56019"/>
                <a:gd name="adj2" fmla="val 92872"/>
              </a:avLst>
            </a:prstGeom>
            <a:solidFill>
              <a:srgbClr val="FF2600"/>
            </a:solidFill>
            <a:ln w="12700" cap="flat">
              <a:noFill/>
              <a:miter lim="400000"/>
            </a:ln>
            <a:effectLst>
              <a:outerShdw sx="100000" sy="100000" kx="0" ky="0" algn="b" rotWithShape="0" blurRad="190500" dist="12700" dir="5400000">
                <a:srgbClr val="000000"/>
              </a:outerShdw>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sp>
          <p:nvSpPr>
            <p:cNvPr id="508" name="Entry and Exit are not free"/>
            <p:cNvSpPr/>
            <p:nvPr/>
          </p:nvSpPr>
          <p:spPr>
            <a:xfrm>
              <a:off x="2118566" y="418933"/>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a:spcBef>
                  <a:spcPts val="1300"/>
                </a:spcBef>
                <a:defRPr sz="4000">
                  <a:latin typeface="Avenir Book"/>
                  <a:ea typeface="Avenir Book"/>
                  <a:cs typeface="Avenir Book"/>
                  <a:sym typeface="Avenir Book"/>
                </a:defRPr>
              </a:pPr>
              <a:r>
                <a:t>Entry and Exit are </a:t>
              </a:r>
              <a:r>
                <a:rPr>
                  <a:solidFill>
                    <a:srgbClr val="FF2600"/>
                  </a:solidFill>
                </a:rPr>
                <a:t>not free</a:t>
              </a:r>
            </a:p>
          </p:txBody>
        </p:sp>
      </p:grpSp>
      <p:sp>
        <p:nvSpPr>
          <p:cNvPr id="510" name="The type of costs a firm incurs when entering an industry may also add to the list of barriers to entry/exit"/>
          <p:cNvSpPr txBox="1"/>
          <p:nvPr/>
        </p:nvSpPr>
        <p:spPr>
          <a:xfrm>
            <a:off x="557153" y="2360638"/>
            <a:ext cx="22758843" cy="14986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sz="4000">
                <a:latin typeface="Avenir Book"/>
                <a:ea typeface="Avenir Book"/>
                <a:cs typeface="Avenir Book"/>
                <a:sym typeface="Avenir Book"/>
              </a:defRPr>
            </a:pPr>
            <a:r>
              <a:t>The </a:t>
            </a:r>
            <a:r>
              <a:rPr>
                <a:solidFill>
                  <a:srgbClr val="FF2600"/>
                </a:solidFill>
              </a:rPr>
              <a:t>type</a:t>
            </a:r>
            <a:r>
              <a:t> of costs a firm incurs when </a:t>
            </a:r>
            <a:r>
              <a:rPr>
                <a:solidFill>
                  <a:srgbClr val="FF2600"/>
                </a:solidFill>
              </a:rPr>
              <a:t>entering</a:t>
            </a:r>
            <a:r>
              <a:t> an industry may also add to the list of barriers to entry/exit</a:t>
            </a:r>
          </a:p>
        </p:txBody>
      </p:sp>
      <p:sp>
        <p:nvSpPr>
          <p:cNvPr id="511" name="If to enter an industry a firm only incurs recoverable costs, these costs do not represent a barrier to enter and will not represent a barrier to exit either"/>
          <p:cNvSpPr txBox="1"/>
          <p:nvPr/>
        </p:nvSpPr>
        <p:spPr>
          <a:xfrm>
            <a:off x="2973701" y="4799038"/>
            <a:ext cx="19230604" cy="14986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marL="685800" indent="-685800" algn="l">
              <a:spcBef>
                <a:spcPts val="1300"/>
              </a:spcBef>
              <a:buSzPct val="125000"/>
              <a:buChar char="•"/>
              <a:defRPr sz="4000">
                <a:latin typeface="Avenir Book"/>
                <a:ea typeface="Avenir Book"/>
                <a:cs typeface="Avenir Book"/>
                <a:sym typeface="Avenir Book"/>
              </a:defRPr>
            </a:pPr>
            <a:r>
              <a:t>If to enter an industry a firm </a:t>
            </a:r>
            <a:r>
              <a:rPr>
                <a:solidFill>
                  <a:srgbClr val="FF2600"/>
                </a:solidFill>
              </a:rPr>
              <a:t>only</a:t>
            </a:r>
            <a:r>
              <a:t> incurs </a:t>
            </a:r>
            <a:r>
              <a:rPr>
                <a:solidFill>
                  <a:srgbClr val="FF2600"/>
                </a:solidFill>
              </a:rPr>
              <a:t>recoverable</a:t>
            </a:r>
            <a:r>
              <a:t> costs, these costs do </a:t>
            </a:r>
            <a:r>
              <a:rPr>
                <a:solidFill>
                  <a:srgbClr val="FF2600"/>
                </a:solidFill>
              </a:rPr>
              <a:t>not</a:t>
            </a:r>
            <a:r>
              <a:t> represent a barrier to </a:t>
            </a:r>
            <a:r>
              <a:rPr>
                <a:solidFill>
                  <a:srgbClr val="FF2600"/>
                </a:solidFill>
              </a:rPr>
              <a:t>enter</a:t>
            </a:r>
            <a:r>
              <a:t> and will </a:t>
            </a:r>
            <a:r>
              <a:rPr>
                <a:solidFill>
                  <a:srgbClr val="FF2600"/>
                </a:solidFill>
              </a:rPr>
              <a:t>not</a:t>
            </a:r>
            <a:r>
              <a:t> represent a barrier to </a:t>
            </a:r>
            <a:r>
              <a:rPr>
                <a:solidFill>
                  <a:srgbClr val="FF2600"/>
                </a:solidFill>
              </a:rPr>
              <a:t>exit</a:t>
            </a:r>
            <a:r>
              <a:t> either</a:t>
            </a:r>
          </a:p>
        </p:txBody>
      </p:sp>
      <p:sp>
        <p:nvSpPr>
          <p:cNvPr id="512" name="If to enter an industry a firm must incur non-recoverable costs, these costs will represent a barrier to enter and will also represent a barrier to exit"/>
          <p:cNvSpPr txBox="1"/>
          <p:nvPr/>
        </p:nvSpPr>
        <p:spPr>
          <a:xfrm>
            <a:off x="2975473" y="8351506"/>
            <a:ext cx="18433054" cy="14986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marL="685800" indent="-685800" algn="l">
              <a:spcBef>
                <a:spcPts val="1300"/>
              </a:spcBef>
              <a:buSzPct val="125000"/>
              <a:buChar char="•"/>
              <a:defRPr sz="4000">
                <a:latin typeface="Avenir Book"/>
                <a:ea typeface="Avenir Book"/>
                <a:cs typeface="Avenir Book"/>
                <a:sym typeface="Avenir Book"/>
              </a:defRPr>
            </a:pPr>
            <a:r>
              <a:t>If to enter an industry a firm </a:t>
            </a:r>
            <a:r>
              <a:rPr>
                <a:solidFill>
                  <a:srgbClr val="FF2600"/>
                </a:solidFill>
              </a:rPr>
              <a:t>must incur non-recoverable</a:t>
            </a:r>
            <a:r>
              <a:t> costs, these costs </a:t>
            </a:r>
            <a:r>
              <a:rPr>
                <a:solidFill>
                  <a:srgbClr val="FF2600"/>
                </a:solidFill>
              </a:rPr>
              <a:t>will</a:t>
            </a:r>
            <a:r>
              <a:t> represent a barrier to </a:t>
            </a:r>
            <a:r>
              <a:rPr>
                <a:solidFill>
                  <a:srgbClr val="FF2600"/>
                </a:solidFill>
              </a:rPr>
              <a:t>enter</a:t>
            </a:r>
            <a:r>
              <a:t> and </a:t>
            </a:r>
            <a:r>
              <a:rPr>
                <a:solidFill>
                  <a:srgbClr val="FF2600"/>
                </a:solidFill>
              </a:rPr>
              <a:t>will</a:t>
            </a:r>
            <a:r>
              <a:t> also represent a barrier to </a:t>
            </a:r>
            <a:r>
              <a:rPr>
                <a:solidFill>
                  <a:srgbClr val="FF2600"/>
                </a:solidFill>
              </a:rPr>
              <a:t>exit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5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8" presetID="22" grpId="2" fill="hold">
                                  <p:stCondLst>
                                    <p:cond delay="0"/>
                                  </p:stCondLst>
                                  <p:iterate type="el" backwards="0">
                                    <p:tmAbs val="0"/>
                                  </p:iterate>
                                  <p:childTnLst>
                                    <p:set>
                                      <p:cBhvr>
                                        <p:cTn id="10" fill="hold"/>
                                        <p:tgtEl>
                                          <p:spTgt spid="511"/>
                                        </p:tgtEl>
                                        <p:attrNameLst>
                                          <p:attrName>style.visibility</p:attrName>
                                        </p:attrNameLst>
                                      </p:cBhvr>
                                      <p:to>
                                        <p:strVal val="visible"/>
                                      </p:to>
                                    </p:set>
                                    <p:animEffect filter="wipe(left)" transition="in">
                                      <p:cBhvr>
                                        <p:cTn id="11" dur="1000"/>
                                        <p:tgtEl>
                                          <p:spTgt spid="511"/>
                                        </p:tgtEl>
                                      </p:cBhvr>
                                    </p:animEffec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8" presetID="22" grpId="3" fill="hold">
                                  <p:stCondLst>
                                    <p:cond delay="0"/>
                                  </p:stCondLst>
                                  <p:iterate type="el" backwards="0">
                                    <p:tmAbs val="0"/>
                                  </p:iterate>
                                  <p:childTnLst>
                                    <p:set>
                                      <p:cBhvr>
                                        <p:cTn id="15" fill="hold"/>
                                        <p:tgtEl>
                                          <p:spTgt spid="506"/>
                                        </p:tgtEl>
                                        <p:attrNameLst>
                                          <p:attrName>style.visibility</p:attrName>
                                        </p:attrNameLst>
                                      </p:cBhvr>
                                      <p:to>
                                        <p:strVal val="visible"/>
                                      </p:to>
                                    </p:set>
                                    <p:animEffect filter="wipe(left)" transition="in">
                                      <p:cBhvr>
                                        <p:cTn id="16" dur="1000"/>
                                        <p:tgtEl>
                                          <p:spTgt spid="506"/>
                                        </p:tgtEl>
                                      </p:cBhvr>
                                    </p:animEffec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8" presetID="22" grpId="4" fill="hold">
                                  <p:stCondLst>
                                    <p:cond delay="0"/>
                                  </p:stCondLst>
                                  <p:iterate type="el" backwards="0">
                                    <p:tmAbs val="0"/>
                                  </p:iterate>
                                  <p:childTnLst>
                                    <p:set>
                                      <p:cBhvr>
                                        <p:cTn id="20" fill="hold"/>
                                        <p:tgtEl>
                                          <p:spTgt spid="512"/>
                                        </p:tgtEl>
                                        <p:attrNameLst>
                                          <p:attrName>style.visibility</p:attrName>
                                        </p:attrNameLst>
                                      </p:cBhvr>
                                      <p:to>
                                        <p:strVal val="visible"/>
                                      </p:to>
                                    </p:set>
                                    <p:animEffect filter="wipe(left)" transition="in">
                                      <p:cBhvr>
                                        <p:cTn id="21" dur="1000"/>
                                        <p:tgtEl>
                                          <p:spTgt spid="512"/>
                                        </p:tgtEl>
                                      </p:cBhvr>
                                    </p:animEffec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8" presetID="22" grpId="5" fill="hold">
                                  <p:stCondLst>
                                    <p:cond delay="0"/>
                                  </p:stCondLst>
                                  <p:iterate type="el" backwards="0">
                                    <p:tmAbs val="0"/>
                                  </p:iterate>
                                  <p:childTnLst>
                                    <p:set>
                                      <p:cBhvr>
                                        <p:cTn id="25" fill="hold"/>
                                        <p:tgtEl>
                                          <p:spTgt spid="509"/>
                                        </p:tgtEl>
                                        <p:attrNameLst>
                                          <p:attrName>style.visibility</p:attrName>
                                        </p:attrNameLst>
                                      </p:cBhvr>
                                      <p:to>
                                        <p:strVal val="visible"/>
                                      </p:to>
                                    </p:set>
                                    <p:animEffect filter="wipe(left)" transition="in">
                                      <p:cBhvr>
                                        <p:cTn id="26" dur="1000"/>
                                        <p:tgtEl>
                                          <p:spTgt spid="5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12" grpId="4"/>
      <p:bldP build="whole" bldLvl="1" animBg="1" rev="0" advAuto="0" spid="506" grpId="3"/>
      <p:bldP build="whole" bldLvl="1" animBg="1" rev="0" advAuto="0" spid="511" grpId="2"/>
      <p:bldP build="whole" bldLvl="1" animBg="1" rev="0" advAuto="0" spid="509" grpId="5"/>
      <p:bldP build="whole" bldLvl="1" animBg="1" rev="0" advAuto="0" spid="510" grpId="1"/>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6" name="The Contestable Market Model"/>
          <p:cNvSpPr txBox="1"/>
          <p:nvPr>
            <p:ph type="title" idx="4294967295"/>
          </p:nvPr>
        </p:nvSpPr>
        <p:spPr>
          <a:xfrm>
            <a:off x="6377052" y="355600"/>
            <a:ext cx="11629896" cy="1972807"/>
          </a:xfrm>
          <a:prstGeom prst="rect">
            <a:avLst/>
          </a:prstGeom>
          <a:effectLst>
            <a:outerShdw sx="100000" sy="100000" kx="0" ky="0" algn="b" rotWithShape="0" blurRad="63500" dist="25400" dir="5400000">
              <a:srgbClr val="000000">
                <a:alpha val="50000"/>
              </a:srgbClr>
            </a:outerShdw>
          </a:effectLst>
        </p:spPr>
        <p:txBody>
          <a:bodyPr lIns="88900" tIns="88900" rIns="88900" bIns="88900"/>
          <a:lstStyle>
            <a:lvl1pPr>
              <a:defRPr sz="6000"/>
            </a:lvl1pPr>
          </a:lstStyle>
          <a:p>
            <a:pPr/>
            <a:r>
              <a:t>The Contestable Market Model</a:t>
            </a:r>
          </a:p>
        </p:txBody>
      </p:sp>
      <p:sp>
        <p:nvSpPr>
          <p:cNvPr id="517" name="A contestable market is defined as one in which there are no barriers to entry or exit"/>
          <p:cNvSpPr txBox="1"/>
          <p:nvPr/>
        </p:nvSpPr>
        <p:spPr>
          <a:xfrm>
            <a:off x="2074995" y="2706492"/>
            <a:ext cx="19810477"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indent="685800" algn="l">
              <a:spcBef>
                <a:spcPts val="1700"/>
              </a:spcBef>
              <a:buClr>
                <a:srgbClr val="000000"/>
              </a:buClr>
              <a:defRPr sz="7200">
                <a:latin typeface="Avenir Book"/>
                <a:ea typeface="Avenir Book"/>
                <a:cs typeface="Avenir Book"/>
                <a:sym typeface="Avenir Book"/>
              </a:defRPr>
            </a:pPr>
            <a:r>
              <a:rPr sz="4000"/>
              <a:t>A contestable market is defined as one in which there are </a:t>
            </a:r>
            <a:r>
              <a:rPr sz="4000">
                <a:solidFill>
                  <a:srgbClr val="FF2600"/>
                </a:solidFill>
              </a:rPr>
              <a:t>no barriers to entry or exit</a:t>
            </a:r>
          </a:p>
        </p:txBody>
      </p:sp>
      <p:sp>
        <p:nvSpPr>
          <p:cNvPr id="518" name="Since entry is free and exit is costless, the only way to prevent entry into a Contestable market is to make zero (only normal) profit to eliminate the incentive for new firms to enter."/>
          <p:cNvSpPr txBox="1"/>
          <p:nvPr/>
        </p:nvSpPr>
        <p:spPr>
          <a:xfrm>
            <a:off x="840032" y="8742938"/>
            <a:ext cx="22895248" cy="14986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lvl="1" indent="635000" algn="l">
              <a:defRPr sz="4000">
                <a:latin typeface="Avenir Book"/>
                <a:ea typeface="Avenir Book"/>
                <a:cs typeface="Avenir Book"/>
                <a:sym typeface="Avenir Book"/>
              </a:defRPr>
            </a:pPr>
            <a:r>
              <a:t>Since entry is free and exit is costless, the only way to prevent entry into a Contestable market is to make </a:t>
            </a:r>
            <a:r>
              <a:rPr>
                <a:solidFill>
                  <a:srgbClr val="FF2600"/>
                </a:solidFill>
              </a:rPr>
              <a:t>zero</a:t>
            </a:r>
            <a:r>
              <a:t> (only </a:t>
            </a:r>
            <a:r>
              <a:rPr>
                <a:solidFill>
                  <a:srgbClr val="FF2600"/>
                </a:solidFill>
              </a:rPr>
              <a:t>normal</a:t>
            </a:r>
            <a:r>
              <a:t>) profit to eliminate the incentive for new firms to enter.</a:t>
            </a:r>
          </a:p>
        </p:txBody>
      </p:sp>
      <p:grpSp>
        <p:nvGrpSpPr>
          <p:cNvPr id="521" name="Group"/>
          <p:cNvGrpSpPr/>
          <p:nvPr/>
        </p:nvGrpSpPr>
        <p:grpSpPr>
          <a:xfrm>
            <a:off x="5886360" y="5906536"/>
            <a:ext cx="3388568" cy="1688934"/>
            <a:chOff x="0" y="0"/>
            <a:chExt cx="3388566" cy="1688933"/>
          </a:xfrm>
        </p:grpSpPr>
        <p:sp>
          <p:nvSpPr>
            <p:cNvPr id="519" name="Arrow"/>
            <p:cNvSpPr/>
            <p:nvPr/>
          </p:nvSpPr>
          <p:spPr>
            <a:xfrm>
              <a:off x="0" y="0"/>
              <a:ext cx="1516178" cy="837867"/>
            </a:xfrm>
            <a:prstGeom prst="rightArrow">
              <a:avLst>
                <a:gd name="adj1" fmla="val 56019"/>
                <a:gd name="adj2" fmla="val 92872"/>
              </a:avLst>
            </a:prstGeom>
            <a:solidFill>
              <a:schemeClr val="accent1"/>
            </a:solidFill>
            <a:ln w="12700" cap="flat">
              <a:noFill/>
              <a:miter lim="400000"/>
            </a:ln>
            <a:effectLst>
              <a:outerShdw sx="100000" sy="100000" kx="0" ky="0" algn="b" rotWithShape="0" blurRad="190500" dist="12700" dir="5400000">
                <a:srgbClr val="000000"/>
              </a:outerShdw>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sp>
          <p:nvSpPr>
            <p:cNvPr id="520" name="Entry is free and Exit is costless"/>
            <p:cNvSpPr/>
            <p:nvPr/>
          </p:nvSpPr>
          <p:spPr>
            <a:xfrm>
              <a:off x="2118566" y="418933"/>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a:spcBef>
                  <a:spcPts val="1300"/>
                </a:spcBef>
                <a:defRPr sz="4000">
                  <a:latin typeface="Avenir Book"/>
                  <a:ea typeface="Avenir Book"/>
                  <a:cs typeface="Avenir Book"/>
                  <a:sym typeface="Avenir Book"/>
                </a:defRPr>
              </a:pPr>
              <a:r>
                <a:t>Entry is </a:t>
              </a:r>
              <a:r>
                <a:rPr>
                  <a:solidFill>
                    <a:srgbClr val="FF2600"/>
                  </a:solidFill>
                </a:rPr>
                <a:t>free</a:t>
              </a:r>
              <a:r>
                <a:t> and Exit is </a:t>
              </a:r>
              <a:r>
                <a:rPr>
                  <a:solidFill>
                    <a:srgbClr val="0433FF"/>
                  </a:solidFill>
                </a:rPr>
                <a:t>costless</a:t>
              </a:r>
            </a:p>
          </p:txBody>
        </p:sp>
      </p:grpSp>
      <p:sp>
        <p:nvSpPr>
          <p:cNvPr id="522" name="To enter this market a firm only incurs recoverable costs, these costs do not represent a barrier to enter and will not represent a barrier to exit either"/>
          <p:cNvSpPr txBox="1"/>
          <p:nvPr/>
        </p:nvSpPr>
        <p:spPr>
          <a:xfrm>
            <a:off x="3025859" y="4042742"/>
            <a:ext cx="19230604" cy="14986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300"/>
              </a:spcBef>
              <a:defRPr sz="4000">
                <a:latin typeface="Avenir Book"/>
                <a:ea typeface="Avenir Book"/>
                <a:cs typeface="Avenir Book"/>
                <a:sym typeface="Avenir Book"/>
              </a:defRPr>
            </a:pPr>
            <a:r>
              <a:t>To enter this market a firm </a:t>
            </a:r>
            <a:r>
              <a:rPr>
                <a:solidFill>
                  <a:srgbClr val="FF2600"/>
                </a:solidFill>
              </a:rPr>
              <a:t>only</a:t>
            </a:r>
            <a:r>
              <a:t> incurs </a:t>
            </a:r>
            <a:r>
              <a:rPr>
                <a:solidFill>
                  <a:srgbClr val="FF2600"/>
                </a:solidFill>
              </a:rPr>
              <a:t>recoverable</a:t>
            </a:r>
            <a:r>
              <a:t> costs, these costs do </a:t>
            </a:r>
            <a:r>
              <a:rPr>
                <a:solidFill>
                  <a:srgbClr val="FF2600"/>
                </a:solidFill>
              </a:rPr>
              <a:t>not</a:t>
            </a:r>
            <a:r>
              <a:t> represent a barrier to </a:t>
            </a:r>
            <a:r>
              <a:rPr>
                <a:solidFill>
                  <a:srgbClr val="FF2600"/>
                </a:solidFill>
              </a:rPr>
              <a:t>enter</a:t>
            </a:r>
            <a:r>
              <a:t> and will </a:t>
            </a:r>
            <a:r>
              <a:rPr>
                <a:solidFill>
                  <a:srgbClr val="FF2600"/>
                </a:solidFill>
              </a:rPr>
              <a:t>not</a:t>
            </a:r>
            <a:r>
              <a:t> represent a barrier to </a:t>
            </a:r>
            <a:r>
              <a:rPr>
                <a:solidFill>
                  <a:srgbClr val="FF2600"/>
                </a:solidFill>
              </a:rPr>
              <a:t>exit</a:t>
            </a:r>
            <a:r>
              <a:t> either</a:t>
            </a:r>
          </a:p>
        </p:txBody>
      </p:sp>
      <p:grpSp>
        <p:nvGrpSpPr>
          <p:cNvPr id="525" name="Group"/>
          <p:cNvGrpSpPr/>
          <p:nvPr/>
        </p:nvGrpSpPr>
        <p:grpSpPr>
          <a:xfrm>
            <a:off x="15999756" y="6275679"/>
            <a:ext cx="6146405" cy="2474516"/>
            <a:chOff x="-777241" y="0"/>
            <a:chExt cx="6146403" cy="2474515"/>
          </a:xfrm>
        </p:grpSpPr>
        <p:sp>
          <p:nvSpPr>
            <p:cNvPr id="523" name="Quote Bubble"/>
            <p:cNvSpPr/>
            <p:nvPr/>
          </p:nvSpPr>
          <p:spPr>
            <a:xfrm>
              <a:off x="-777242" y="0"/>
              <a:ext cx="6146404" cy="24745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36" y="0"/>
                  </a:moveTo>
                  <a:cubicBezTo>
                    <a:pt x="5358" y="0"/>
                    <a:pt x="4505" y="1324"/>
                    <a:pt x="4047" y="3288"/>
                  </a:cubicBezTo>
                  <a:lnTo>
                    <a:pt x="0" y="1251"/>
                  </a:lnTo>
                  <a:lnTo>
                    <a:pt x="3762" y="5093"/>
                  </a:lnTo>
                  <a:cubicBezTo>
                    <a:pt x="3718" y="5567"/>
                    <a:pt x="3692" y="6061"/>
                    <a:pt x="3692" y="6568"/>
                  </a:cubicBezTo>
                  <a:lnTo>
                    <a:pt x="3692" y="15035"/>
                  </a:lnTo>
                  <a:cubicBezTo>
                    <a:pt x="3692" y="18662"/>
                    <a:pt x="4876" y="21600"/>
                    <a:pt x="6336" y="21600"/>
                  </a:cubicBezTo>
                  <a:lnTo>
                    <a:pt x="18956" y="21600"/>
                  </a:lnTo>
                  <a:cubicBezTo>
                    <a:pt x="20416" y="21600"/>
                    <a:pt x="21600" y="18662"/>
                    <a:pt x="21600" y="15035"/>
                  </a:cubicBezTo>
                  <a:lnTo>
                    <a:pt x="21600" y="6568"/>
                  </a:lnTo>
                  <a:cubicBezTo>
                    <a:pt x="21600" y="2942"/>
                    <a:pt x="20416" y="0"/>
                    <a:pt x="18956" y="0"/>
                  </a:cubicBezTo>
                  <a:lnTo>
                    <a:pt x="6336" y="0"/>
                  </a:lnTo>
                  <a:close/>
                </a:path>
              </a:pathLst>
            </a:custGeom>
            <a:solidFill>
              <a:srgbClr val="0096FF">
                <a:alpha val="13360"/>
              </a:srgbClr>
            </a:solidFill>
            <a:ln w="9525" cap="flat">
              <a:solidFill>
                <a:srgbClr val="76D6FF"/>
              </a:solidFill>
              <a:prstDash val="solid"/>
              <a:round/>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defRPr sz="3200">
                  <a:solidFill>
                    <a:srgbClr val="FFFFFF"/>
                  </a:solidFill>
                  <a:latin typeface="+mn-lt"/>
                  <a:ea typeface="+mn-ea"/>
                  <a:cs typeface="+mn-cs"/>
                  <a:sym typeface="Avenir Medium"/>
                </a:defRPr>
              </a:pPr>
            </a:p>
          </p:txBody>
        </p:sp>
        <p:sp>
          <p:nvSpPr>
            <p:cNvPr id="524" name="To be able to make a profit, firms in this type of market must prevent other firms from entering"/>
            <p:cNvSpPr txBox="1"/>
            <p:nvPr/>
          </p:nvSpPr>
          <p:spPr>
            <a:xfrm>
              <a:off x="0" y="1186"/>
              <a:ext cx="4991909" cy="2472143"/>
            </a:xfrm>
            <a:prstGeom prst="rect">
              <a:avLst/>
            </a:prstGeom>
            <a:noFill/>
            <a:ln w="12700" cap="flat">
              <a:noFill/>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lvl="1" indent="635000">
                <a:lnSpc>
                  <a:spcPct val="80000"/>
                </a:lnSpc>
                <a:defRPr>
                  <a:latin typeface="Avenir Book"/>
                  <a:ea typeface="Avenir Book"/>
                  <a:cs typeface="Avenir Book"/>
                  <a:sym typeface="Avenir Book"/>
                </a:defRPr>
              </a:pPr>
              <a:r>
                <a:t>To be able to make a profit, firms in this type of market must </a:t>
              </a:r>
              <a:r>
                <a:rPr>
                  <a:solidFill>
                    <a:srgbClr val="FF2600"/>
                  </a:solidFill>
                </a:rPr>
                <a:t>prevent</a:t>
              </a:r>
              <a:r>
                <a:t> other firms from entering </a:t>
              </a:r>
            </a:p>
          </p:txBody>
        </p:sp>
      </p:grpSp>
      <p:grpSp>
        <p:nvGrpSpPr>
          <p:cNvPr id="528" name="Group"/>
          <p:cNvGrpSpPr/>
          <p:nvPr/>
        </p:nvGrpSpPr>
        <p:grpSpPr>
          <a:xfrm>
            <a:off x="5896004" y="10625917"/>
            <a:ext cx="16285015" cy="837868"/>
            <a:chOff x="0" y="0"/>
            <a:chExt cx="16285013" cy="837866"/>
          </a:xfrm>
        </p:grpSpPr>
        <p:sp>
          <p:nvSpPr>
            <p:cNvPr id="526" name="Arrow"/>
            <p:cNvSpPr/>
            <p:nvPr/>
          </p:nvSpPr>
          <p:spPr>
            <a:xfrm>
              <a:off x="0" y="0"/>
              <a:ext cx="1516178" cy="837867"/>
            </a:xfrm>
            <a:prstGeom prst="rightArrow">
              <a:avLst>
                <a:gd name="adj1" fmla="val 56019"/>
                <a:gd name="adj2" fmla="val 92872"/>
              </a:avLst>
            </a:prstGeom>
            <a:solidFill>
              <a:schemeClr val="accent1"/>
            </a:solidFill>
            <a:ln w="12700" cap="flat">
              <a:noFill/>
              <a:miter lim="400000"/>
            </a:ln>
            <a:effectLst>
              <a:outerShdw sx="100000" sy="100000" kx="0" ky="0" algn="b" rotWithShape="0" blurRad="190500" dist="12700" dir="5400000">
                <a:srgbClr val="000000"/>
              </a:outerShdw>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sp>
          <p:nvSpPr>
            <p:cNvPr id="527" name="Firms in the industry must charge Price = ATC for zero profit"/>
            <p:cNvSpPr/>
            <p:nvPr/>
          </p:nvSpPr>
          <p:spPr>
            <a:xfrm>
              <a:off x="2118566" y="418933"/>
              <a:ext cx="14166448"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gn="l">
                <a:spcBef>
                  <a:spcPts val="1300"/>
                </a:spcBef>
                <a:defRPr sz="4000">
                  <a:latin typeface="Avenir Book"/>
                  <a:ea typeface="Avenir Book"/>
                  <a:cs typeface="Avenir Book"/>
                  <a:sym typeface="Avenir Book"/>
                </a:defRPr>
              </a:pPr>
              <a:r>
                <a:t>Firms in the industry must charge </a:t>
              </a:r>
              <a:r>
                <a:rPr>
                  <a:solidFill>
                    <a:srgbClr val="FF2600"/>
                  </a:solidFill>
                </a:rPr>
                <a:t>Price = ATC</a:t>
              </a:r>
              <a:r>
                <a:t> for zero profit</a:t>
              </a:r>
            </a:p>
          </p:txBody>
        </p:sp>
      </p:grpSp>
      <p:sp>
        <p:nvSpPr>
          <p:cNvPr id="529" name="Even if the market has only one firm, the threat of entry will force that firm to sell at zero profit, just as in a perfectly competitive market!"/>
          <p:cNvSpPr txBox="1"/>
          <p:nvPr/>
        </p:nvSpPr>
        <p:spPr>
          <a:xfrm>
            <a:off x="1617586" y="11848162"/>
            <a:ext cx="19349365" cy="14986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lvl="2" indent="1270000">
              <a:defRPr sz="4000">
                <a:latin typeface="Avenir Book"/>
                <a:ea typeface="Avenir Book"/>
                <a:cs typeface="Avenir Book"/>
                <a:sym typeface="Avenir Book"/>
              </a:defRPr>
            </a:pPr>
            <a:r>
              <a:t>Even if the market has only </a:t>
            </a:r>
            <a:r>
              <a:rPr>
                <a:solidFill>
                  <a:srgbClr val="FF2600"/>
                </a:solidFill>
              </a:rPr>
              <a:t>one</a:t>
            </a:r>
            <a:r>
              <a:t> firm, the threat of entry will force that firm to sell at </a:t>
            </a:r>
            <a:r>
              <a:rPr>
                <a:solidFill>
                  <a:srgbClr val="FF2600"/>
                </a:solidFill>
              </a:rPr>
              <a:t>zero</a:t>
            </a:r>
            <a:r>
              <a:t> profit, just as in a perfectly competitive market!</a:t>
            </a:r>
          </a:p>
        </p:txBody>
      </p:sp>
      <p:grpSp>
        <p:nvGrpSpPr>
          <p:cNvPr id="532" name="Group"/>
          <p:cNvGrpSpPr/>
          <p:nvPr/>
        </p:nvGrpSpPr>
        <p:grpSpPr>
          <a:xfrm>
            <a:off x="6899159" y="6757191"/>
            <a:ext cx="2721267" cy="1831182"/>
            <a:chOff x="0" y="-158657"/>
            <a:chExt cx="2721266" cy="1831181"/>
          </a:xfrm>
        </p:grpSpPr>
        <p:sp>
          <p:nvSpPr>
            <p:cNvPr id="530" name="Quote Bubble"/>
            <p:cNvSpPr/>
            <p:nvPr/>
          </p:nvSpPr>
          <p:spPr>
            <a:xfrm>
              <a:off x="71332" y="-158658"/>
              <a:ext cx="2649935" cy="18311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7964" y="2495"/>
                  </a:lnTo>
                  <a:cubicBezTo>
                    <a:pt x="17542" y="2323"/>
                    <a:pt x="17107" y="2200"/>
                    <a:pt x="16647" y="2200"/>
                  </a:cubicBezTo>
                  <a:lnTo>
                    <a:pt x="4878" y="2200"/>
                  </a:lnTo>
                  <a:cubicBezTo>
                    <a:pt x="2185" y="2200"/>
                    <a:pt x="0" y="5362"/>
                    <a:pt x="0" y="9260"/>
                  </a:cubicBezTo>
                  <a:lnTo>
                    <a:pt x="0" y="14545"/>
                  </a:lnTo>
                  <a:cubicBezTo>
                    <a:pt x="0" y="18443"/>
                    <a:pt x="2185" y="21600"/>
                    <a:pt x="4878" y="21600"/>
                  </a:cubicBezTo>
                  <a:lnTo>
                    <a:pt x="16647" y="21600"/>
                  </a:lnTo>
                  <a:cubicBezTo>
                    <a:pt x="19341" y="21600"/>
                    <a:pt x="21522" y="18443"/>
                    <a:pt x="21522" y="14545"/>
                  </a:cubicBezTo>
                  <a:lnTo>
                    <a:pt x="21522" y="9260"/>
                  </a:lnTo>
                  <a:cubicBezTo>
                    <a:pt x="21522" y="6895"/>
                    <a:pt x="20714" y="4810"/>
                    <a:pt x="19481" y="3530"/>
                  </a:cubicBezTo>
                  <a:lnTo>
                    <a:pt x="21600" y="0"/>
                  </a:lnTo>
                  <a:close/>
                </a:path>
              </a:pathLst>
            </a:custGeom>
            <a:solidFill>
              <a:srgbClr val="FFD479"/>
            </a:solidFill>
            <a:ln w="38100" cap="flat">
              <a:solidFill>
                <a:srgbClr val="FFD479"/>
              </a:solidFill>
              <a:prstDash val="solid"/>
              <a:round/>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defRPr sz="3200">
                  <a:solidFill>
                    <a:srgbClr val="FFFFFF"/>
                  </a:solidFill>
                  <a:latin typeface="+mn-lt"/>
                  <a:ea typeface="+mn-ea"/>
                  <a:cs typeface="+mn-cs"/>
                  <a:sym typeface="Avenir Medium"/>
                </a:defRPr>
              </a:pPr>
            </a:p>
          </p:txBody>
        </p:sp>
        <p:sp>
          <p:nvSpPr>
            <p:cNvPr id="531" name="Just as in Perfect Competition!"/>
            <p:cNvSpPr txBox="1"/>
            <p:nvPr/>
          </p:nvSpPr>
          <p:spPr>
            <a:xfrm>
              <a:off x="0" y="0"/>
              <a:ext cx="2683858" cy="1642558"/>
            </a:xfrm>
            <a:prstGeom prst="rect">
              <a:avLst/>
            </a:prstGeom>
            <a:noFill/>
            <a:ln w="12700" cap="flat">
              <a:noFill/>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2438338">
                <a:lnSpc>
                  <a:spcPct val="90000"/>
                </a:lnSpc>
                <a:spcBef>
                  <a:spcPts val="3300"/>
                </a:spcBef>
                <a:defRPr>
                  <a:effectLst>
                    <a:outerShdw sx="100000" sy="100000" kx="0" ky="0" algn="b" rotWithShape="0" blurRad="38100" dist="20320" dir="1800000">
                      <a:srgbClr val="000000">
                        <a:alpha val="40000"/>
                      </a:srgbClr>
                    </a:outerShdw>
                  </a:effectLst>
                  <a:latin typeface="Avenir Book"/>
                  <a:ea typeface="Avenir Book"/>
                  <a:cs typeface="Avenir Book"/>
                  <a:sym typeface="Avenir Book"/>
                </a:defRPr>
              </a:lvl1pPr>
            </a:lstStyle>
            <a:p>
              <a:pPr/>
              <a:r>
                <a:t>Just as in Perfect Competition!</a:t>
              </a:r>
            </a:p>
          </p:txBody>
        </p:sp>
      </p:gr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5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8" presetID="22" grpId="2" fill="hold">
                                  <p:stCondLst>
                                    <p:cond delay="0"/>
                                  </p:stCondLst>
                                  <p:iterate type="el" backwards="0">
                                    <p:tmAbs val="0"/>
                                  </p:iterate>
                                  <p:childTnLst>
                                    <p:set>
                                      <p:cBhvr>
                                        <p:cTn id="10" fill="hold"/>
                                        <p:tgtEl>
                                          <p:spTgt spid="522"/>
                                        </p:tgtEl>
                                        <p:attrNameLst>
                                          <p:attrName>style.visibility</p:attrName>
                                        </p:attrNameLst>
                                      </p:cBhvr>
                                      <p:to>
                                        <p:strVal val="visible"/>
                                      </p:to>
                                    </p:set>
                                    <p:animEffect filter="wipe(left)" transition="in">
                                      <p:cBhvr>
                                        <p:cTn id="11" dur="1000"/>
                                        <p:tgtEl>
                                          <p:spTgt spid="522"/>
                                        </p:tgtEl>
                                      </p:cBhvr>
                                    </p:animEffec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8" presetID="22" grpId="3" fill="hold">
                                  <p:stCondLst>
                                    <p:cond delay="0"/>
                                  </p:stCondLst>
                                  <p:iterate type="el" backwards="0">
                                    <p:tmAbs val="0"/>
                                  </p:iterate>
                                  <p:childTnLst>
                                    <p:set>
                                      <p:cBhvr>
                                        <p:cTn id="15" fill="hold"/>
                                        <p:tgtEl>
                                          <p:spTgt spid="521"/>
                                        </p:tgtEl>
                                        <p:attrNameLst>
                                          <p:attrName>style.visibility</p:attrName>
                                        </p:attrNameLst>
                                      </p:cBhvr>
                                      <p:to>
                                        <p:strVal val="visible"/>
                                      </p:to>
                                    </p:set>
                                    <p:animEffect filter="wipe(left)" transition="in">
                                      <p:cBhvr>
                                        <p:cTn id="16" dur="1000"/>
                                        <p:tgtEl>
                                          <p:spTgt spid="521"/>
                                        </p:tgtEl>
                                      </p:cBhvr>
                                    </p:animEffec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4" presetID="22" grpId="4" fill="hold">
                                  <p:stCondLst>
                                    <p:cond delay="0"/>
                                  </p:stCondLst>
                                  <p:iterate type="el" backwards="0">
                                    <p:tmAbs val="0"/>
                                  </p:iterate>
                                  <p:childTnLst>
                                    <p:set>
                                      <p:cBhvr>
                                        <p:cTn id="20" fill="hold"/>
                                        <p:tgtEl>
                                          <p:spTgt spid="532"/>
                                        </p:tgtEl>
                                        <p:attrNameLst>
                                          <p:attrName>style.visibility</p:attrName>
                                        </p:attrNameLst>
                                      </p:cBhvr>
                                      <p:to>
                                        <p:strVal val="visible"/>
                                      </p:to>
                                    </p:set>
                                    <p:animEffect filter="wipe(down)" transition="in">
                                      <p:cBhvr>
                                        <p:cTn id="21" dur="1000"/>
                                        <p:tgtEl>
                                          <p:spTgt spid="532"/>
                                        </p:tgtEl>
                                      </p:cBhvr>
                                    </p:animEffec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4" presetID="22" grpId="5" fill="hold">
                                  <p:stCondLst>
                                    <p:cond delay="0"/>
                                  </p:stCondLst>
                                  <p:iterate type="el" backwards="0">
                                    <p:tmAbs val="0"/>
                                  </p:iterate>
                                  <p:childTnLst>
                                    <p:set>
                                      <p:cBhvr>
                                        <p:cTn id="25" fill="hold"/>
                                        <p:tgtEl>
                                          <p:spTgt spid="525"/>
                                        </p:tgtEl>
                                        <p:attrNameLst>
                                          <p:attrName>style.visibility</p:attrName>
                                        </p:attrNameLst>
                                      </p:cBhvr>
                                      <p:to>
                                        <p:strVal val="visible"/>
                                      </p:to>
                                    </p:set>
                                    <p:animEffect filter="wipe(down)" transition="in">
                                      <p:cBhvr>
                                        <p:cTn id="26" dur="1000"/>
                                        <p:tgtEl>
                                          <p:spTgt spid="525"/>
                                        </p:tgtEl>
                                      </p:cBhvr>
                                    </p:animEffec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8" presetID="22" grpId="6" fill="hold">
                                  <p:stCondLst>
                                    <p:cond delay="0"/>
                                  </p:stCondLst>
                                  <p:iterate type="el" backwards="0">
                                    <p:tmAbs val="0"/>
                                  </p:iterate>
                                  <p:childTnLst>
                                    <p:set>
                                      <p:cBhvr>
                                        <p:cTn id="30" fill="hold"/>
                                        <p:tgtEl>
                                          <p:spTgt spid="518"/>
                                        </p:tgtEl>
                                        <p:attrNameLst>
                                          <p:attrName>style.visibility</p:attrName>
                                        </p:attrNameLst>
                                      </p:cBhvr>
                                      <p:to>
                                        <p:strVal val="visible"/>
                                      </p:to>
                                    </p:set>
                                    <p:animEffect filter="wipe(left)" transition="in">
                                      <p:cBhvr>
                                        <p:cTn id="31" dur="1000"/>
                                        <p:tgtEl>
                                          <p:spTgt spid="518"/>
                                        </p:tgtEl>
                                      </p:cBhvr>
                                    </p:animEffect>
                                  </p:childTnLst>
                                </p:cTn>
                              </p:par>
                            </p:childTnLst>
                          </p:cTn>
                        </p:par>
                      </p:childTnLst>
                    </p:cTn>
                  </p:par>
                  <p:par>
                    <p:cTn id="32" fill="hold">
                      <p:stCondLst>
                        <p:cond delay="indefinite"/>
                      </p:stCondLst>
                      <p:childTnLst>
                        <p:par>
                          <p:cTn id="33" fill="hold">
                            <p:stCondLst>
                              <p:cond delay="0"/>
                            </p:stCondLst>
                            <p:childTnLst>
                              <p:par>
                                <p:cTn id="34" presetClass="entr" nodeType="clickEffect" presetSubtype="8" presetID="22" grpId="7" fill="hold">
                                  <p:stCondLst>
                                    <p:cond delay="0"/>
                                  </p:stCondLst>
                                  <p:iterate type="el" backwards="0">
                                    <p:tmAbs val="0"/>
                                  </p:iterate>
                                  <p:childTnLst>
                                    <p:set>
                                      <p:cBhvr>
                                        <p:cTn id="35" fill="hold"/>
                                        <p:tgtEl>
                                          <p:spTgt spid="528"/>
                                        </p:tgtEl>
                                        <p:attrNameLst>
                                          <p:attrName>style.visibility</p:attrName>
                                        </p:attrNameLst>
                                      </p:cBhvr>
                                      <p:to>
                                        <p:strVal val="visible"/>
                                      </p:to>
                                    </p:set>
                                    <p:animEffect filter="wipe(left)" transition="in">
                                      <p:cBhvr>
                                        <p:cTn id="36" dur="1000"/>
                                        <p:tgtEl>
                                          <p:spTgt spid="528"/>
                                        </p:tgtEl>
                                      </p:cBhvr>
                                    </p:animEffec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8" presetID="22" grpId="8" fill="hold">
                                  <p:stCondLst>
                                    <p:cond delay="0"/>
                                  </p:stCondLst>
                                  <p:iterate type="el" backwards="0">
                                    <p:tmAbs val="0"/>
                                  </p:iterate>
                                  <p:childTnLst>
                                    <p:set>
                                      <p:cBhvr>
                                        <p:cTn id="40" fill="hold"/>
                                        <p:tgtEl>
                                          <p:spTgt spid="529"/>
                                        </p:tgtEl>
                                        <p:attrNameLst>
                                          <p:attrName>style.visibility</p:attrName>
                                        </p:attrNameLst>
                                      </p:cBhvr>
                                      <p:to>
                                        <p:strVal val="visible"/>
                                      </p:to>
                                    </p:set>
                                    <p:animEffect filter="wipe(left)" transition="in">
                                      <p:cBhvr>
                                        <p:cTn id="41" dur="1000"/>
                                        <p:tgtEl>
                                          <p:spTgt spid="5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22" grpId="2"/>
      <p:bldP build="whole" bldLvl="1" animBg="1" rev="0" advAuto="0" spid="518" grpId="6"/>
      <p:bldP build="whole" bldLvl="1" animBg="1" rev="0" advAuto="0" spid="525" grpId="5"/>
      <p:bldP build="whole" bldLvl="1" animBg="1" rev="0" advAuto="0" spid="532" grpId="4"/>
      <p:bldP build="whole" bldLvl="1" animBg="1" rev="0" advAuto="0" spid="521" grpId="3"/>
      <p:bldP build="whole" bldLvl="1" animBg="1" rev="0" advAuto="0" spid="529" grpId="8"/>
      <p:bldP build="whole" bldLvl="1" animBg="1" rev="0" advAuto="0" spid="528" grpId="7"/>
      <p:bldP build="whole" bldLvl="1" animBg="1" rev="0" advAuto="0" spid="517" grpId="1"/>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4" name="Text Box 28"/>
          <p:cNvSpPr txBox="1"/>
          <p:nvPr/>
        </p:nvSpPr>
        <p:spPr>
          <a:xfrm>
            <a:off x="17771098" y="4188904"/>
            <a:ext cx="924053" cy="800101"/>
          </a:xfrm>
          <a:prstGeom prst="rect">
            <a:avLst/>
          </a:prstGeom>
          <a:ln w="12700">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2438338">
              <a:lnSpc>
                <a:spcPct val="90000"/>
              </a:lnSpc>
              <a:spcBef>
                <a:spcPts val="4500"/>
              </a:spcBef>
              <a:defRPr sz="4000">
                <a:solidFill>
                  <a:srgbClr val="4F8F00"/>
                </a:solidFill>
                <a:effectLst>
                  <a:outerShdw sx="100000" sy="100000" kx="0" ky="0" algn="b" rotWithShape="0" blurRad="38100" dist="20320" dir="1800000">
                    <a:srgbClr val="000000">
                      <a:alpha val="40000"/>
                    </a:srgbClr>
                  </a:outerShdw>
                </a:effectLst>
                <a:latin typeface="Avenir Book"/>
                <a:ea typeface="Avenir Book"/>
                <a:cs typeface="Avenir Book"/>
                <a:sym typeface="Avenir Book"/>
              </a:defRPr>
            </a:lvl1pPr>
          </a:lstStyle>
          <a:p>
            <a:pPr/>
            <a:r>
              <a:t>MC</a:t>
            </a:r>
          </a:p>
        </p:txBody>
      </p:sp>
      <p:grpSp>
        <p:nvGrpSpPr>
          <p:cNvPr id="537" name="Group"/>
          <p:cNvGrpSpPr/>
          <p:nvPr/>
        </p:nvGrpSpPr>
        <p:grpSpPr>
          <a:xfrm>
            <a:off x="7290492" y="4146672"/>
            <a:ext cx="5502006" cy="8964928"/>
            <a:chOff x="0" y="0"/>
            <a:chExt cx="5502004" cy="8964927"/>
          </a:xfrm>
        </p:grpSpPr>
        <p:sp>
          <p:nvSpPr>
            <p:cNvPr id="535" name="Text Box 6"/>
            <p:cNvSpPr txBox="1"/>
            <p:nvPr/>
          </p:nvSpPr>
          <p:spPr>
            <a:xfrm>
              <a:off x="4634340" y="8164827"/>
              <a:ext cx="867665" cy="800101"/>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2438338">
                <a:lnSpc>
                  <a:spcPct val="90000"/>
                </a:lnSpc>
                <a:spcBef>
                  <a:spcPts val="3800"/>
                </a:spcBef>
                <a:defRPr sz="4000">
                  <a:solidFill>
                    <a:schemeClr val="accent4">
                      <a:hueOff val="-1081314"/>
                      <a:satOff val="4338"/>
                      <a:lumOff val="-8931"/>
                    </a:schemeClr>
                  </a:solidFill>
                  <a:effectLst>
                    <a:outerShdw sx="100000" sy="100000" kx="0" ky="0" algn="b" rotWithShape="0" blurRad="25400" dist="23000" dir="7020000">
                      <a:srgbClr val="000000">
                        <a:alpha val="50000"/>
                      </a:srgbClr>
                    </a:outerShdw>
                  </a:effectLst>
                  <a:latin typeface="Avenir Book"/>
                  <a:ea typeface="Avenir Book"/>
                  <a:cs typeface="Avenir Book"/>
                  <a:sym typeface="Avenir Book"/>
                </a:defRPr>
              </a:lvl1pPr>
            </a:lstStyle>
            <a:p>
              <a:pPr/>
              <a:r>
                <a:t>MR</a:t>
              </a:r>
            </a:p>
          </p:txBody>
        </p:sp>
        <p:sp>
          <p:nvSpPr>
            <p:cNvPr id="536" name="Line 4"/>
            <p:cNvSpPr/>
            <p:nvPr/>
          </p:nvSpPr>
          <p:spPr>
            <a:xfrm>
              <a:off x="0" y="0"/>
              <a:ext cx="4866870" cy="8101924"/>
            </a:xfrm>
            <a:prstGeom prst="line">
              <a:avLst/>
            </a:prstGeom>
            <a:noFill/>
            <a:ln w="38100" cap="flat">
              <a:solidFill>
                <a:schemeClr val="accent4">
                  <a:hueOff val="-1081314"/>
                  <a:satOff val="4338"/>
                  <a:lumOff val="-8931"/>
                </a:schemeClr>
              </a:solidFill>
              <a:prstDash val="solid"/>
              <a:round/>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lgn="l" defTabSz="2438338">
                <a:lnSpc>
                  <a:spcPct val="90000"/>
                </a:lnSpc>
                <a:spcBef>
                  <a:spcPts val="4500"/>
                </a:spcBef>
                <a:defRPr sz="4800">
                  <a:latin typeface="Avenir Book"/>
                  <a:ea typeface="Avenir Book"/>
                  <a:cs typeface="Avenir Book"/>
                  <a:sym typeface="Avenir Book"/>
                </a:defRPr>
              </a:pPr>
            </a:p>
          </p:txBody>
        </p:sp>
      </p:grpSp>
      <p:sp>
        <p:nvSpPr>
          <p:cNvPr id="590" name="Connection Line"/>
          <p:cNvSpPr/>
          <p:nvPr/>
        </p:nvSpPr>
        <p:spPr>
          <a:xfrm>
            <a:off x="8169380" y="4786200"/>
            <a:ext cx="9508507" cy="4773811"/>
          </a:xfrm>
          <a:custGeom>
            <a:avLst/>
            <a:gdLst/>
            <a:ahLst/>
            <a:cxnLst>
              <a:cxn ang="0">
                <a:pos x="wd2" y="hd2"/>
              </a:cxn>
              <a:cxn ang="5400000">
                <a:pos x="wd2" y="hd2"/>
              </a:cxn>
              <a:cxn ang="10800000">
                <a:pos x="wd2" y="hd2"/>
              </a:cxn>
              <a:cxn ang="16200000">
                <a:pos x="wd2" y="hd2"/>
              </a:cxn>
            </a:cxnLst>
            <a:rect l="0" t="0" r="r" b="b"/>
            <a:pathLst>
              <a:path w="21600" h="16618" fill="norm" stroke="1" extrusionOk="0">
                <a:moveTo>
                  <a:pt x="21600" y="0"/>
                </a:moveTo>
                <a:cubicBezTo>
                  <a:pt x="12715" y="18645"/>
                  <a:pt x="5515" y="21600"/>
                  <a:pt x="0" y="8866"/>
                </a:cubicBezTo>
              </a:path>
            </a:pathLst>
          </a:custGeom>
          <a:ln w="25400">
            <a:solidFill>
              <a:srgbClr val="4F8F00"/>
            </a:solidFill>
            <a:miter lim="400000"/>
          </a:ln>
          <a:effectLst>
            <a:outerShdw sx="100000" sy="100000" kx="0" ky="0" algn="b" rotWithShape="0" blurRad="63500" dist="25400" dir="5400000">
              <a:srgbClr val="000000">
                <a:alpha val="50000"/>
              </a:srgbClr>
            </a:outerShdw>
          </a:effectLst>
        </p:spPr>
        <p:txBody>
          <a:bodyPr/>
          <a:lstStyle/>
          <a:p>
            <a:pPr/>
          </a:p>
        </p:txBody>
      </p:sp>
      <p:sp>
        <p:nvSpPr>
          <p:cNvPr id="539" name="Group"/>
          <p:cNvSpPr/>
          <p:nvPr/>
        </p:nvSpPr>
        <p:spPr>
          <a:xfrm flipH="1">
            <a:off x="7279151" y="3704746"/>
            <a:ext cx="1" cy="7109542"/>
          </a:xfrm>
          <a:prstGeom prst="line">
            <a:avLst/>
          </a:prstGeom>
          <a:ln w="25400">
            <a:solidFill>
              <a:srgbClr val="000000"/>
            </a:solidFill>
            <a:headEnd type="triangle"/>
          </a:ln>
        </p:spPr>
        <p:txBody>
          <a:bodyPr lIns="50800" tIns="50800" rIns="50800" bIns="50800" anchor="ctr"/>
          <a:lstStyle/>
          <a:p>
            <a:pPr algn="l" defTabSz="2438338">
              <a:lnSpc>
                <a:spcPct val="90000"/>
              </a:lnSpc>
              <a:spcBef>
                <a:spcPts val="4500"/>
              </a:spcBef>
              <a:defRPr sz="4800">
                <a:latin typeface="Avenir Book"/>
                <a:ea typeface="Avenir Book"/>
                <a:cs typeface="Avenir Book"/>
                <a:sym typeface="Avenir Book"/>
              </a:defRPr>
            </a:pPr>
          </a:p>
        </p:txBody>
      </p:sp>
      <p:sp>
        <p:nvSpPr>
          <p:cNvPr id="540" name="Text Box 28"/>
          <p:cNvSpPr txBox="1"/>
          <p:nvPr/>
        </p:nvSpPr>
        <p:spPr>
          <a:xfrm>
            <a:off x="5876690" y="2994686"/>
            <a:ext cx="2804923" cy="622301"/>
          </a:xfrm>
          <a:prstGeom prst="rect">
            <a:avLst/>
          </a:prstGeom>
          <a:ln w="12700">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2438338">
              <a:lnSpc>
                <a:spcPct val="90000"/>
              </a:lnSpc>
              <a:spcBef>
                <a:spcPts val="4500"/>
              </a:spcBef>
              <a:defRPr>
                <a:effectLst>
                  <a:outerShdw sx="100000" sy="100000" kx="0" ky="0" algn="b" rotWithShape="0" blurRad="38100" dist="20320" dir="1800000">
                    <a:srgbClr val="000000">
                      <a:alpha val="40000"/>
                    </a:srgbClr>
                  </a:outerShdw>
                </a:effectLst>
                <a:latin typeface="Avenir Book"/>
                <a:ea typeface="Avenir Book"/>
                <a:cs typeface="Avenir Book"/>
                <a:sym typeface="Avenir Book"/>
              </a:defRPr>
            </a:lvl1pPr>
          </a:lstStyle>
          <a:p>
            <a:pPr/>
            <a:r>
              <a:t>P, MC, ATC, MR</a:t>
            </a:r>
          </a:p>
        </p:txBody>
      </p:sp>
      <p:grpSp>
        <p:nvGrpSpPr>
          <p:cNvPr id="543" name="Group"/>
          <p:cNvGrpSpPr/>
          <p:nvPr/>
        </p:nvGrpSpPr>
        <p:grpSpPr>
          <a:xfrm>
            <a:off x="7279151" y="10321604"/>
            <a:ext cx="11301246" cy="800101"/>
            <a:chOff x="0" y="0"/>
            <a:chExt cx="11301244" cy="800100"/>
          </a:xfrm>
        </p:grpSpPr>
        <p:sp>
          <p:nvSpPr>
            <p:cNvPr id="541" name="Line 3"/>
            <p:cNvSpPr/>
            <p:nvPr/>
          </p:nvSpPr>
          <p:spPr>
            <a:xfrm>
              <a:off x="0" y="492682"/>
              <a:ext cx="10812794" cy="1"/>
            </a:xfrm>
            <a:prstGeom prst="line">
              <a:avLst/>
            </a:prstGeom>
            <a:noFill/>
            <a:ln w="25400" cap="flat">
              <a:solidFill>
                <a:srgbClr val="000000"/>
              </a:solidFill>
              <a:prstDash val="solid"/>
              <a:round/>
            </a:ln>
            <a:effectLst/>
          </p:spPr>
          <p:txBody>
            <a:bodyPr wrap="square" lIns="50800" tIns="50800" rIns="50800" bIns="50800" numCol="1" anchor="ctr">
              <a:noAutofit/>
            </a:bodyPr>
            <a:lstStyle/>
            <a:p>
              <a:pPr algn="l" defTabSz="2438338">
                <a:lnSpc>
                  <a:spcPct val="90000"/>
                </a:lnSpc>
                <a:spcBef>
                  <a:spcPts val="4500"/>
                </a:spcBef>
                <a:defRPr sz="4800">
                  <a:latin typeface="Avenir Book"/>
                  <a:ea typeface="Avenir Book"/>
                  <a:cs typeface="Avenir Book"/>
                  <a:sym typeface="Avenir Book"/>
                </a:defRPr>
              </a:pPr>
            </a:p>
          </p:txBody>
        </p:sp>
        <p:sp>
          <p:nvSpPr>
            <p:cNvPr id="542" name="Text Box 32"/>
            <p:cNvSpPr txBox="1"/>
            <p:nvPr/>
          </p:nvSpPr>
          <p:spPr>
            <a:xfrm>
              <a:off x="10876556" y="-1"/>
              <a:ext cx="424689" cy="800101"/>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2438338">
                <a:lnSpc>
                  <a:spcPct val="90000"/>
                </a:lnSpc>
                <a:defRPr sz="4000">
                  <a:latin typeface="Avenir Book"/>
                  <a:ea typeface="Avenir Book"/>
                  <a:cs typeface="Avenir Book"/>
                  <a:sym typeface="Avenir Book"/>
                </a:defRPr>
              </a:lvl1pPr>
            </a:lstStyle>
            <a:p>
              <a:pPr/>
              <a:r>
                <a:t>q</a:t>
              </a:r>
            </a:p>
          </p:txBody>
        </p:sp>
      </p:grpSp>
      <p:grpSp>
        <p:nvGrpSpPr>
          <p:cNvPr id="546" name="Group"/>
          <p:cNvGrpSpPr/>
          <p:nvPr/>
        </p:nvGrpSpPr>
        <p:grpSpPr>
          <a:xfrm>
            <a:off x="6922079" y="11048688"/>
            <a:ext cx="3298429" cy="2488805"/>
            <a:chOff x="0" y="-217487"/>
            <a:chExt cx="3298428" cy="2488803"/>
          </a:xfrm>
        </p:grpSpPr>
        <p:sp>
          <p:nvSpPr>
            <p:cNvPr id="544" name="Quote Bubble"/>
            <p:cNvSpPr/>
            <p:nvPr/>
          </p:nvSpPr>
          <p:spPr>
            <a:xfrm>
              <a:off x="0" y="-217488"/>
              <a:ext cx="3298429" cy="24888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6945" y="2291"/>
                  </a:lnTo>
                  <a:cubicBezTo>
                    <a:pt x="16321" y="2029"/>
                    <a:pt x="15657" y="1888"/>
                    <a:pt x="14967" y="1888"/>
                  </a:cubicBezTo>
                  <a:lnTo>
                    <a:pt x="6560" y="1888"/>
                  </a:lnTo>
                  <a:cubicBezTo>
                    <a:pt x="2936" y="1888"/>
                    <a:pt x="0" y="5779"/>
                    <a:pt x="0" y="10581"/>
                  </a:cubicBezTo>
                  <a:lnTo>
                    <a:pt x="0" y="12903"/>
                  </a:lnTo>
                  <a:cubicBezTo>
                    <a:pt x="0" y="17705"/>
                    <a:pt x="2936" y="21600"/>
                    <a:pt x="6560" y="21600"/>
                  </a:cubicBezTo>
                  <a:lnTo>
                    <a:pt x="14967" y="21600"/>
                  </a:lnTo>
                  <a:cubicBezTo>
                    <a:pt x="18591" y="21600"/>
                    <a:pt x="21527" y="17705"/>
                    <a:pt x="21527" y="12903"/>
                  </a:cubicBezTo>
                  <a:lnTo>
                    <a:pt x="21527" y="10581"/>
                  </a:lnTo>
                  <a:cubicBezTo>
                    <a:pt x="21527" y="8148"/>
                    <a:pt x="20773" y="5949"/>
                    <a:pt x="19557" y="4371"/>
                  </a:cubicBezTo>
                  <a:lnTo>
                    <a:pt x="21600" y="0"/>
                  </a:lnTo>
                  <a:close/>
                </a:path>
              </a:pathLst>
            </a:custGeom>
            <a:solidFill>
              <a:srgbClr val="FFFB00">
                <a:alpha val="92370"/>
              </a:srgbClr>
            </a:solidFill>
            <a:ln w="12700" cap="flat">
              <a:solidFill>
                <a:srgbClr val="FFFC79"/>
              </a:solidFill>
              <a:prstDash val="solid"/>
              <a:round/>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defRPr sz="3200">
                  <a:solidFill>
                    <a:srgbClr val="FFFFFF"/>
                  </a:solidFill>
                  <a:latin typeface="+mn-lt"/>
                  <a:ea typeface="+mn-ea"/>
                  <a:cs typeface="+mn-cs"/>
                  <a:sym typeface="Avenir Medium"/>
                </a:defRPr>
              </a:pPr>
            </a:p>
          </p:txBody>
        </p:sp>
        <p:sp>
          <p:nvSpPr>
            <p:cNvPr id="545" name="To Maximize Profit, the Monopolist produce Q0"/>
            <p:cNvSpPr txBox="1"/>
            <p:nvPr/>
          </p:nvSpPr>
          <p:spPr>
            <a:xfrm>
              <a:off x="95869" y="170850"/>
              <a:ext cx="3106690" cy="2075949"/>
            </a:xfrm>
            <a:prstGeom prst="rect">
              <a:avLst/>
            </a:prstGeom>
            <a:noFill/>
            <a:ln w="12700" cap="flat">
              <a:noFill/>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defTabSz="2438338">
                <a:lnSpc>
                  <a:spcPct val="90000"/>
                </a:lnSpc>
                <a:spcBef>
                  <a:spcPts val="3300"/>
                </a:spcBef>
                <a:defRPr>
                  <a:effectLst>
                    <a:outerShdw sx="100000" sy="100000" kx="0" ky="0" algn="b" rotWithShape="0" blurRad="38100" dist="20320" dir="1800000">
                      <a:srgbClr val="000000">
                        <a:alpha val="40000"/>
                      </a:srgbClr>
                    </a:outerShdw>
                  </a:effectLst>
                  <a:latin typeface="Avenir Book"/>
                  <a:ea typeface="Avenir Book"/>
                  <a:cs typeface="Avenir Book"/>
                  <a:sym typeface="Avenir Book"/>
                </a:defRPr>
              </a:pPr>
              <a:r>
                <a:t>To Maximize Profit, the Monopolist produce Q</a:t>
              </a:r>
              <a:r>
                <a:rPr baseline="-50999" sz="2000"/>
                <a:t>0</a:t>
              </a:r>
            </a:p>
          </p:txBody>
        </p:sp>
      </p:grpSp>
      <p:sp>
        <p:nvSpPr>
          <p:cNvPr id="547" name="Line 7"/>
          <p:cNvSpPr/>
          <p:nvPr/>
        </p:nvSpPr>
        <p:spPr>
          <a:xfrm>
            <a:off x="7283570" y="4097651"/>
            <a:ext cx="8501378" cy="6687861"/>
          </a:xfrm>
          <a:prstGeom prst="line">
            <a:avLst/>
          </a:prstGeom>
          <a:ln w="38100">
            <a:solidFill>
              <a:srgbClr val="000000"/>
            </a:solidFill>
          </a:ln>
          <a:effectLst>
            <a:outerShdw sx="100000" sy="100000" kx="0" ky="0" algn="b" rotWithShape="0" blurRad="101600" dist="25400" dir="5400000">
              <a:srgbClr val="000000">
                <a:alpha val="75000"/>
              </a:srgbClr>
            </a:outerShdw>
          </a:effectLst>
        </p:spPr>
        <p:txBody>
          <a:bodyPr lIns="50800" tIns="50800" rIns="50800" bIns="50800" anchor="ctr"/>
          <a:lstStyle/>
          <a:p>
            <a:pPr/>
          </a:p>
        </p:txBody>
      </p:sp>
      <p:sp>
        <p:nvSpPr>
          <p:cNvPr id="548" name="Text Box 8"/>
          <p:cNvSpPr txBox="1"/>
          <p:nvPr/>
        </p:nvSpPr>
        <p:spPr>
          <a:xfrm>
            <a:off x="15889642" y="10077449"/>
            <a:ext cx="537782" cy="876301"/>
          </a:xfrm>
          <a:prstGeom prst="rect">
            <a:avLst/>
          </a:prstGeom>
          <a:ln w="12700">
            <a:miter lim="400000"/>
          </a:ln>
          <a:effectLst>
            <a:outerShdw sx="100000" sy="100000" kx="0" ky="0" algn="b" rotWithShape="0" blurRad="101600" dist="25400" dir="5400000">
              <a:srgbClr val="000000">
                <a:alpha val="75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effectLst>
                  <a:outerShdw sx="100000" sy="100000" kx="0" ky="0" algn="b" rotWithShape="0" blurRad="25400" dist="23000" dir="7020000">
                    <a:srgbClr val="000000">
                      <a:alpha val="50000"/>
                    </a:srgbClr>
                  </a:outerShdw>
                </a:effectLst>
                <a:latin typeface="Avenir Book"/>
                <a:ea typeface="Avenir Book"/>
                <a:cs typeface="Avenir Book"/>
                <a:sym typeface="Avenir Book"/>
              </a:defRPr>
            </a:lvl1pPr>
          </a:lstStyle>
          <a:p>
            <a:pPr/>
            <a:r>
              <a:t>D</a:t>
            </a:r>
          </a:p>
        </p:txBody>
      </p:sp>
      <p:grpSp>
        <p:nvGrpSpPr>
          <p:cNvPr id="551" name="Group"/>
          <p:cNvGrpSpPr/>
          <p:nvPr/>
        </p:nvGrpSpPr>
        <p:grpSpPr>
          <a:xfrm>
            <a:off x="7052224" y="6589045"/>
            <a:ext cx="3401671" cy="1270001"/>
            <a:chOff x="213571" y="345059"/>
            <a:chExt cx="3401670" cy="1270000"/>
          </a:xfrm>
        </p:grpSpPr>
        <p:sp>
          <p:nvSpPr>
            <p:cNvPr id="549" name="P0"/>
            <p:cNvSpPr/>
            <p:nvPr/>
          </p:nvSpPr>
          <p:spPr>
            <a:xfrm>
              <a:off x="213571" y="345059"/>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defTabSz="2438338">
                <a:lnSpc>
                  <a:spcPct val="90000"/>
                </a:lnSpc>
                <a:spcBef>
                  <a:spcPts val="4500"/>
                </a:spcBef>
                <a:defRPr>
                  <a:effectLst>
                    <a:outerShdw sx="100000" sy="100000" kx="0" ky="0" algn="b" rotWithShape="0" blurRad="25400" dist="23000" dir="7020000">
                      <a:srgbClr val="000000">
                        <a:alpha val="50000"/>
                      </a:srgbClr>
                    </a:outerShdw>
                  </a:effectLst>
                  <a:latin typeface="Avenir Book"/>
                  <a:ea typeface="Avenir Book"/>
                  <a:cs typeface="Avenir Book"/>
                  <a:sym typeface="Avenir Book"/>
                </a:defRPr>
              </a:pPr>
              <a:r>
                <a:t>P</a:t>
              </a:r>
              <a:r>
                <a:rPr baseline="-50999" sz="2000"/>
                <a:t>0</a:t>
              </a:r>
            </a:p>
          </p:txBody>
        </p:sp>
        <p:sp>
          <p:nvSpPr>
            <p:cNvPr id="550" name="Line"/>
            <p:cNvSpPr/>
            <p:nvPr/>
          </p:nvSpPr>
          <p:spPr>
            <a:xfrm flipH="1" flipV="1">
              <a:off x="509338" y="345059"/>
              <a:ext cx="3105904" cy="1"/>
            </a:xfrm>
            <a:prstGeom prst="line">
              <a:avLst/>
            </a:prstGeom>
            <a:noFill/>
            <a:ln w="25400" cap="flat">
              <a:solidFill>
                <a:srgbClr val="000000"/>
              </a:solidFill>
              <a:custDash>
                <a:ds d="600000" sp="600000"/>
              </a:custDash>
              <a:miter lim="400000"/>
              <a:tailEnd type="triangle" w="med" len="med"/>
            </a:ln>
            <a:effectLst/>
          </p:spPr>
          <p:txBody>
            <a:bodyPr wrap="square" lIns="50800" tIns="50800" rIns="50800" bIns="50800" numCol="1" anchor="ctr">
              <a:noAutofit/>
            </a:bodyPr>
            <a:lstStyle/>
            <a:p>
              <a:pPr/>
            </a:p>
          </p:txBody>
        </p:sp>
      </p:grpSp>
      <p:grpSp>
        <p:nvGrpSpPr>
          <p:cNvPr id="554" name="Group"/>
          <p:cNvGrpSpPr/>
          <p:nvPr/>
        </p:nvGrpSpPr>
        <p:grpSpPr>
          <a:xfrm>
            <a:off x="3555976" y="4949070"/>
            <a:ext cx="3120025" cy="2176199"/>
            <a:chOff x="0" y="0"/>
            <a:chExt cx="3120023" cy="2176197"/>
          </a:xfrm>
        </p:grpSpPr>
        <p:sp>
          <p:nvSpPr>
            <p:cNvPr id="552" name="Quote Bubble"/>
            <p:cNvSpPr/>
            <p:nvPr/>
          </p:nvSpPr>
          <p:spPr>
            <a:xfrm>
              <a:off x="0" y="408033"/>
              <a:ext cx="3120024" cy="1423534"/>
            </a:xfrm>
            <a:prstGeom prst="wedgeEllipseCallout">
              <a:avLst>
                <a:gd name="adj1" fmla="val 56014"/>
                <a:gd name="adj2" fmla="val 39926"/>
              </a:avLst>
            </a:prstGeom>
            <a:solidFill>
              <a:srgbClr val="FFFB00">
                <a:alpha val="92370"/>
              </a:srgbClr>
            </a:solidFill>
            <a:ln w="12700" cap="flat">
              <a:solidFill>
                <a:srgbClr val="FFFB00"/>
              </a:solidFill>
              <a:prstDash val="solid"/>
              <a:round/>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defRPr sz="3200">
                  <a:solidFill>
                    <a:srgbClr val="FFFFFF"/>
                  </a:solidFill>
                  <a:latin typeface="+mn-lt"/>
                  <a:ea typeface="+mn-ea"/>
                  <a:cs typeface="+mn-cs"/>
                  <a:sym typeface="Avenir Medium"/>
                </a:defRPr>
              </a:pPr>
            </a:p>
          </p:txBody>
        </p:sp>
        <p:sp>
          <p:nvSpPr>
            <p:cNvPr id="553" name="The monopolist charge P0"/>
            <p:cNvSpPr txBox="1"/>
            <p:nvPr/>
          </p:nvSpPr>
          <p:spPr>
            <a:xfrm>
              <a:off x="1704" y="0"/>
              <a:ext cx="3106691" cy="2176198"/>
            </a:xfrm>
            <a:prstGeom prst="rect">
              <a:avLst/>
            </a:prstGeom>
            <a:noFill/>
            <a:ln w="12700" cap="flat">
              <a:noFill/>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defTabSz="2438338">
                <a:lnSpc>
                  <a:spcPct val="90000"/>
                </a:lnSpc>
                <a:spcBef>
                  <a:spcPts val="3300"/>
                </a:spcBef>
                <a:defRPr>
                  <a:effectLst>
                    <a:outerShdw sx="100000" sy="100000" kx="0" ky="0" algn="b" rotWithShape="0" blurRad="38100" dist="20320" dir="1800000">
                      <a:srgbClr val="000000">
                        <a:alpha val="40000"/>
                      </a:srgbClr>
                    </a:outerShdw>
                  </a:effectLst>
                  <a:latin typeface="Avenir Book"/>
                  <a:ea typeface="Avenir Book"/>
                  <a:cs typeface="Avenir Book"/>
                  <a:sym typeface="Avenir Book"/>
                </a:defRPr>
              </a:pPr>
              <a:r>
                <a:t>The monopolist charge P</a:t>
              </a:r>
              <a:r>
                <a:rPr baseline="-50999" sz="2000"/>
                <a:t>0</a:t>
              </a:r>
            </a:p>
          </p:txBody>
        </p:sp>
      </p:grpSp>
      <p:grpSp>
        <p:nvGrpSpPr>
          <p:cNvPr id="557" name="Group"/>
          <p:cNvGrpSpPr/>
          <p:nvPr/>
        </p:nvGrpSpPr>
        <p:grpSpPr>
          <a:xfrm>
            <a:off x="9170679" y="5955089"/>
            <a:ext cx="9516641" cy="3256698"/>
            <a:chOff x="0" y="311150"/>
            <a:chExt cx="9516640" cy="3256696"/>
          </a:xfrm>
        </p:grpSpPr>
        <p:sp>
          <p:nvSpPr>
            <p:cNvPr id="555" name="Text Box 15"/>
            <p:cNvSpPr/>
            <p:nvPr/>
          </p:nvSpPr>
          <p:spPr>
            <a:xfrm>
              <a:off x="8246640" y="311150"/>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2438338">
                <a:lnSpc>
                  <a:spcPct val="90000"/>
                </a:lnSpc>
                <a:spcBef>
                  <a:spcPts val="4500"/>
                </a:spcBef>
                <a:defRPr>
                  <a:solidFill>
                    <a:srgbClr val="0096FF"/>
                  </a:solidFill>
                  <a:latin typeface="Avenir Book"/>
                  <a:ea typeface="Avenir Book"/>
                  <a:cs typeface="Avenir Book"/>
                  <a:sym typeface="Avenir Book"/>
                </a:defRPr>
              </a:lvl1pPr>
            </a:lstStyle>
            <a:p>
              <a:pPr/>
              <a:r>
                <a:t>ATC</a:t>
              </a:r>
            </a:p>
          </p:txBody>
        </p:sp>
        <p:sp>
          <p:nvSpPr>
            <p:cNvPr id="556" name="Freeform 14"/>
            <p:cNvSpPr/>
            <p:nvPr/>
          </p:nvSpPr>
          <p:spPr>
            <a:xfrm>
              <a:off x="0" y="519078"/>
              <a:ext cx="8423846" cy="3048769"/>
            </a:xfrm>
            <a:custGeom>
              <a:avLst/>
              <a:gdLst/>
              <a:ahLst/>
              <a:cxnLst>
                <a:cxn ang="0">
                  <a:pos x="wd2" y="hd2"/>
                </a:cxn>
                <a:cxn ang="5400000">
                  <a:pos x="wd2" y="hd2"/>
                </a:cxn>
                <a:cxn ang="10800000">
                  <a:pos x="wd2" y="hd2"/>
                </a:cxn>
                <a:cxn ang="16200000">
                  <a:pos x="wd2" y="hd2"/>
                </a:cxn>
              </a:cxnLst>
              <a:rect l="0" t="0" r="r" b="b"/>
              <a:pathLst>
                <a:path w="21600" h="21427" fill="norm" stroke="1" extrusionOk="0">
                  <a:moveTo>
                    <a:pt x="0" y="1071"/>
                  </a:moveTo>
                  <a:cubicBezTo>
                    <a:pt x="1332" y="5802"/>
                    <a:pt x="2664" y="10532"/>
                    <a:pt x="4320" y="13924"/>
                  </a:cubicBezTo>
                  <a:cubicBezTo>
                    <a:pt x="5976" y="17316"/>
                    <a:pt x="7776" y="21600"/>
                    <a:pt x="9936" y="21421"/>
                  </a:cubicBezTo>
                  <a:cubicBezTo>
                    <a:pt x="12096" y="21243"/>
                    <a:pt x="15336" y="16423"/>
                    <a:pt x="17280" y="12853"/>
                  </a:cubicBezTo>
                  <a:cubicBezTo>
                    <a:pt x="19224" y="9283"/>
                    <a:pt x="20412" y="4641"/>
                    <a:pt x="21600" y="0"/>
                  </a:cubicBezTo>
                </a:path>
              </a:pathLst>
            </a:custGeom>
            <a:noFill/>
            <a:ln w="38100" cap="flat">
              <a:solidFill>
                <a:srgbClr val="0096FF"/>
              </a:solidFill>
              <a:prstDash val="solid"/>
              <a:round/>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defRPr sz="3200">
                  <a:solidFill>
                    <a:srgbClr val="FFFFFF"/>
                  </a:solidFill>
                  <a:latin typeface="Avenir Book"/>
                  <a:ea typeface="Avenir Book"/>
                  <a:cs typeface="Avenir Book"/>
                  <a:sym typeface="Avenir Book"/>
                </a:defRPr>
              </a:pPr>
            </a:p>
          </p:txBody>
        </p:sp>
      </p:grpSp>
      <p:grpSp>
        <p:nvGrpSpPr>
          <p:cNvPr id="560" name="Group"/>
          <p:cNvGrpSpPr/>
          <p:nvPr/>
        </p:nvGrpSpPr>
        <p:grpSpPr>
          <a:xfrm>
            <a:off x="10157793" y="6463272"/>
            <a:ext cx="526204" cy="5054065"/>
            <a:chOff x="0" y="0"/>
            <a:chExt cx="526203" cy="5054063"/>
          </a:xfrm>
        </p:grpSpPr>
        <p:sp>
          <p:nvSpPr>
            <p:cNvPr id="558" name="Text Box 32"/>
            <p:cNvSpPr txBox="1"/>
            <p:nvPr/>
          </p:nvSpPr>
          <p:spPr>
            <a:xfrm>
              <a:off x="0" y="4363945"/>
              <a:ext cx="526204" cy="690119"/>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defTabSz="2438338">
                <a:lnSpc>
                  <a:spcPct val="90000"/>
                </a:lnSpc>
                <a:defRPr>
                  <a:latin typeface="Avenir Book"/>
                  <a:ea typeface="Avenir Book"/>
                  <a:cs typeface="Avenir Book"/>
                  <a:sym typeface="Avenir Book"/>
                </a:defRPr>
              </a:pPr>
              <a:r>
                <a:t>Q</a:t>
              </a:r>
              <a:r>
                <a:rPr baseline="-50999" sz="2000"/>
                <a:t>0</a:t>
              </a:r>
            </a:p>
          </p:txBody>
        </p:sp>
        <p:sp>
          <p:nvSpPr>
            <p:cNvPr id="559" name="Line"/>
            <p:cNvSpPr/>
            <p:nvPr/>
          </p:nvSpPr>
          <p:spPr>
            <a:xfrm flipV="1">
              <a:off x="263101" y="0"/>
              <a:ext cx="1" cy="4331728"/>
            </a:xfrm>
            <a:prstGeom prst="line">
              <a:avLst/>
            </a:prstGeom>
            <a:noFill/>
            <a:ln w="25400" cap="flat">
              <a:solidFill>
                <a:srgbClr val="000000"/>
              </a:solidFill>
              <a:custDash>
                <a:ds d="600000" sp="600000"/>
              </a:custDash>
              <a:miter lim="400000"/>
            </a:ln>
            <a:effectLst/>
          </p:spPr>
          <p:txBody>
            <a:bodyPr wrap="square" lIns="50800" tIns="50800" rIns="50800" bIns="50800" numCol="1" anchor="ctr">
              <a:noAutofit/>
            </a:bodyPr>
            <a:lstStyle/>
            <a:p>
              <a:pPr/>
            </a:p>
          </p:txBody>
        </p:sp>
      </p:grpSp>
      <p:grpSp>
        <p:nvGrpSpPr>
          <p:cNvPr id="563" name="Group"/>
          <p:cNvGrpSpPr/>
          <p:nvPr/>
        </p:nvGrpSpPr>
        <p:grpSpPr>
          <a:xfrm>
            <a:off x="7297805" y="6580318"/>
            <a:ext cx="3139794" cy="1190785"/>
            <a:chOff x="0" y="0"/>
            <a:chExt cx="3139792" cy="1190783"/>
          </a:xfrm>
        </p:grpSpPr>
        <p:sp>
          <p:nvSpPr>
            <p:cNvPr id="561" name="Rectangle"/>
            <p:cNvSpPr/>
            <p:nvPr/>
          </p:nvSpPr>
          <p:spPr>
            <a:xfrm>
              <a:off x="0" y="0"/>
              <a:ext cx="3139793" cy="1190784"/>
            </a:xfrm>
            <a:prstGeom prst="rect">
              <a:avLst/>
            </a:prstGeom>
            <a:solidFill>
              <a:srgbClr val="FFFB00">
                <a:alpha val="77212"/>
              </a:srgbClr>
            </a:solidFill>
            <a:ln w="12700" cap="flat">
              <a:noFill/>
              <a:miter lim="400000"/>
            </a:ln>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sp>
          <p:nvSpPr>
            <p:cNvPr id="562" name="Profit"/>
            <p:cNvSpPr txBox="1"/>
            <p:nvPr/>
          </p:nvSpPr>
          <p:spPr>
            <a:xfrm>
              <a:off x="1011708" y="303423"/>
              <a:ext cx="1116377" cy="583938"/>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r>
                <a:t>Profit</a:t>
              </a:r>
            </a:p>
          </p:txBody>
        </p:sp>
      </p:grpSp>
      <p:grpSp>
        <p:nvGrpSpPr>
          <p:cNvPr id="566" name="Group"/>
          <p:cNvGrpSpPr/>
          <p:nvPr/>
        </p:nvGrpSpPr>
        <p:grpSpPr>
          <a:xfrm>
            <a:off x="10846271" y="4370089"/>
            <a:ext cx="4493456" cy="1852170"/>
            <a:chOff x="0" y="0"/>
            <a:chExt cx="4493455" cy="1852169"/>
          </a:xfrm>
        </p:grpSpPr>
        <p:sp>
          <p:nvSpPr>
            <p:cNvPr id="564" name="Quote Bubble"/>
            <p:cNvSpPr/>
            <p:nvPr/>
          </p:nvSpPr>
          <p:spPr>
            <a:xfrm>
              <a:off x="0" y="78312"/>
              <a:ext cx="4493456" cy="1661950"/>
            </a:xfrm>
            <a:prstGeom prst="wedgeEllipseCallout">
              <a:avLst>
                <a:gd name="adj1" fmla="val -61405"/>
                <a:gd name="adj2" fmla="val 76426"/>
              </a:avLst>
            </a:prstGeom>
            <a:solidFill>
              <a:srgbClr val="FFFB00">
                <a:alpha val="81787"/>
              </a:srgbClr>
            </a:solidFill>
            <a:ln w="12700" cap="flat">
              <a:noFill/>
              <a:miter lim="400000"/>
            </a:ln>
            <a:effectLst>
              <a:outerShdw sx="100000" sy="100000" kx="0" ky="0" algn="b" rotWithShape="0" blurRad="190500" dist="8455" dir="5400000">
                <a:srgbClr val="000000"/>
              </a:outerShdw>
            </a:effectLst>
          </p:spPr>
          <p:txBody>
            <a:bodyPr wrap="square" lIns="50800" tIns="50800" rIns="50800" bIns="50800" numCol="1" anchor="ctr">
              <a:noAutofit/>
            </a:bodyPr>
            <a:lstStyle/>
            <a:p>
              <a:pPr>
                <a:defRPr sz="3200">
                  <a:solidFill>
                    <a:srgbClr val="FFFFFF"/>
                  </a:solidFill>
                  <a:latin typeface="+mn-lt"/>
                  <a:ea typeface="+mn-ea"/>
                  <a:cs typeface="+mn-cs"/>
                  <a:sym typeface="Avenir Medium"/>
                </a:defRPr>
              </a:pPr>
            </a:p>
          </p:txBody>
        </p:sp>
        <p:sp>
          <p:nvSpPr>
            <p:cNvPr id="565" name="Supernormal profit in a Non-Contestable Monopoly"/>
            <p:cNvSpPr txBox="1"/>
            <p:nvPr/>
          </p:nvSpPr>
          <p:spPr>
            <a:xfrm>
              <a:off x="257079" y="0"/>
              <a:ext cx="3861750" cy="1852170"/>
            </a:xfrm>
            <a:prstGeom prst="rect">
              <a:avLst/>
            </a:prstGeom>
            <a:noFill/>
            <a:ln w="12700" cap="flat">
              <a:noFill/>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2438338">
                <a:lnSpc>
                  <a:spcPct val="90000"/>
                </a:lnSpc>
                <a:spcBef>
                  <a:spcPts val="3300"/>
                </a:spcBef>
                <a:defRPr>
                  <a:effectLst>
                    <a:outerShdw sx="100000" sy="100000" kx="0" ky="0" algn="b" rotWithShape="0" blurRad="38100" dist="20320" dir="1800000">
                      <a:srgbClr val="000000">
                        <a:alpha val="40000"/>
                      </a:srgbClr>
                    </a:outerShdw>
                  </a:effectLst>
                  <a:latin typeface="Avenir Book"/>
                  <a:ea typeface="Avenir Book"/>
                  <a:cs typeface="Avenir Book"/>
                  <a:sym typeface="Avenir Book"/>
                </a:defRPr>
              </a:lvl1pPr>
            </a:lstStyle>
            <a:p>
              <a:pPr/>
              <a:r>
                <a:t>Supernormal profit in a Non-Contestable Monopoly</a:t>
              </a:r>
            </a:p>
          </p:txBody>
        </p:sp>
      </p:grpSp>
      <p:grpSp>
        <p:nvGrpSpPr>
          <p:cNvPr id="569" name="Group"/>
          <p:cNvGrpSpPr/>
          <p:nvPr/>
        </p:nvGrpSpPr>
        <p:grpSpPr>
          <a:xfrm>
            <a:off x="6750961" y="7808205"/>
            <a:ext cx="3675502" cy="1270001"/>
            <a:chOff x="418338" y="311150"/>
            <a:chExt cx="3675501" cy="1270000"/>
          </a:xfrm>
        </p:grpSpPr>
        <p:sp>
          <p:nvSpPr>
            <p:cNvPr id="567" name="ATC"/>
            <p:cNvSpPr/>
            <p:nvPr/>
          </p:nvSpPr>
          <p:spPr>
            <a:xfrm>
              <a:off x="418338" y="311150"/>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defTabSz="2438338">
                <a:lnSpc>
                  <a:spcPct val="90000"/>
                </a:lnSpc>
                <a:spcBef>
                  <a:spcPts val="4500"/>
                </a:spcBef>
                <a:defRPr>
                  <a:solidFill>
                    <a:srgbClr val="0096FF"/>
                  </a:solidFill>
                  <a:effectLst>
                    <a:outerShdw sx="100000" sy="100000" kx="0" ky="0" algn="b" rotWithShape="0" blurRad="25400" dist="23000" dir="7020000">
                      <a:srgbClr val="000000">
                        <a:alpha val="50000"/>
                      </a:srgbClr>
                    </a:outerShdw>
                  </a:effectLst>
                  <a:latin typeface="Avenir Book"/>
                  <a:ea typeface="Avenir Book"/>
                  <a:cs typeface="Avenir Book"/>
                  <a:sym typeface="Avenir Book"/>
                </a:defRPr>
              </a:lvl1pPr>
            </a:lstStyle>
            <a:p>
              <a:pPr/>
              <a:r>
                <a:t>ATC</a:t>
              </a:r>
            </a:p>
          </p:txBody>
        </p:sp>
        <p:sp>
          <p:nvSpPr>
            <p:cNvPr id="568" name="Line"/>
            <p:cNvSpPr/>
            <p:nvPr/>
          </p:nvSpPr>
          <p:spPr>
            <a:xfrm flipH="1" flipV="1">
              <a:off x="987936" y="311150"/>
              <a:ext cx="3105904" cy="1"/>
            </a:xfrm>
            <a:prstGeom prst="line">
              <a:avLst/>
            </a:prstGeom>
            <a:noFill/>
            <a:ln w="25400" cap="flat">
              <a:solidFill>
                <a:srgbClr val="0096FF"/>
              </a:solidFill>
              <a:custDash>
                <a:ds d="600000" sp="600000"/>
              </a:custDash>
              <a:miter lim="400000"/>
              <a:tailEnd type="triangle" w="med" len="med"/>
            </a:ln>
            <a:effectLst/>
          </p:spPr>
          <p:txBody>
            <a:bodyPr wrap="square" lIns="50800" tIns="50800" rIns="50800" bIns="50800" numCol="1" anchor="ctr">
              <a:noAutofit/>
            </a:bodyPr>
            <a:lstStyle/>
            <a:p>
              <a:pPr/>
            </a:p>
          </p:txBody>
        </p:sp>
      </p:grpSp>
      <p:grpSp>
        <p:nvGrpSpPr>
          <p:cNvPr id="572" name="Group"/>
          <p:cNvGrpSpPr/>
          <p:nvPr/>
        </p:nvGrpSpPr>
        <p:grpSpPr>
          <a:xfrm>
            <a:off x="5487622" y="9220480"/>
            <a:ext cx="7427357" cy="1"/>
            <a:chOff x="0" y="345059"/>
            <a:chExt cx="7427355" cy="0"/>
          </a:xfrm>
        </p:grpSpPr>
        <p:sp>
          <p:nvSpPr>
            <p:cNvPr id="570" name="P1= ATC"/>
            <p:cNvSpPr/>
            <p:nvPr/>
          </p:nvSpPr>
          <p:spPr>
            <a:xfrm>
              <a:off x="0" y="345059"/>
              <a:ext cx="1774778"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defTabSz="2438338">
                <a:lnSpc>
                  <a:spcPct val="90000"/>
                </a:lnSpc>
                <a:spcBef>
                  <a:spcPts val="4500"/>
                </a:spcBef>
                <a:defRPr>
                  <a:solidFill>
                    <a:srgbClr val="FF2600"/>
                  </a:solidFill>
                  <a:effectLst>
                    <a:outerShdw sx="100000" sy="100000" kx="0" ky="0" algn="b" rotWithShape="0" blurRad="25400" dist="23000" dir="7020000">
                      <a:srgbClr val="000000">
                        <a:alpha val="50000"/>
                      </a:srgbClr>
                    </a:outerShdw>
                  </a:effectLst>
                  <a:latin typeface="Avenir Book"/>
                  <a:ea typeface="Avenir Book"/>
                  <a:cs typeface="Avenir Book"/>
                  <a:sym typeface="Avenir Book"/>
                </a:defRPr>
              </a:pPr>
              <a:r>
                <a:t>P</a:t>
              </a:r>
              <a:r>
                <a:rPr baseline="-50999" sz="2000"/>
                <a:t>1</a:t>
              </a:r>
              <a:r>
                <a:t>= </a:t>
              </a:r>
              <a:r>
                <a:rPr>
                  <a:solidFill>
                    <a:srgbClr val="0096FF"/>
                  </a:solidFill>
                </a:rPr>
                <a:t>ATC</a:t>
              </a:r>
            </a:p>
          </p:txBody>
        </p:sp>
        <p:sp>
          <p:nvSpPr>
            <p:cNvPr id="571" name="Line"/>
            <p:cNvSpPr/>
            <p:nvPr/>
          </p:nvSpPr>
          <p:spPr>
            <a:xfrm flipH="1" flipV="1">
              <a:off x="1771726" y="345059"/>
              <a:ext cx="5655630" cy="1"/>
            </a:xfrm>
            <a:prstGeom prst="line">
              <a:avLst/>
            </a:prstGeom>
            <a:noFill/>
            <a:ln w="25400" cap="flat">
              <a:solidFill>
                <a:srgbClr val="000000"/>
              </a:solidFill>
              <a:custDash>
                <a:ds d="600000" sp="600000"/>
              </a:custDash>
              <a:miter lim="400000"/>
              <a:tailEnd type="triangle" w="med" len="med"/>
            </a:ln>
            <a:effectLst/>
          </p:spPr>
          <p:txBody>
            <a:bodyPr wrap="square" lIns="50800" tIns="50800" rIns="50800" bIns="50800" numCol="1" anchor="ctr">
              <a:noAutofit/>
            </a:bodyPr>
            <a:lstStyle/>
            <a:p>
              <a:pPr/>
            </a:p>
          </p:txBody>
        </p:sp>
      </p:grpSp>
      <p:grpSp>
        <p:nvGrpSpPr>
          <p:cNvPr id="575" name="Group"/>
          <p:cNvGrpSpPr/>
          <p:nvPr/>
        </p:nvGrpSpPr>
        <p:grpSpPr>
          <a:xfrm>
            <a:off x="13729931" y="11161200"/>
            <a:ext cx="3115606" cy="2075948"/>
            <a:chOff x="0" y="0"/>
            <a:chExt cx="3115604" cy="2075947"/>
          </a:xfrm>
        </p:grpSpPr>
        <p:sp>
          <p:nvSpPr>
            <p:cNvPr id="573" name="Quote Bubble"/>
            <p:cNvSpPr/>
            <p:nvPr/>
          </p:nvSpPr>
          <p:spPr>
            <a:xfrm>
              <a:off x="58456" y="300402"/>
              <a:ext cx="3057149" cy="1472568"/>
            </a:xfrm>
            <a:prstGeom prst="wedgeEllipseCallout">
              <a:avLst>
                <a:gd name="adj1" fmla="val -67779"/>
                <a:gd name="adj2" fmla="val -62188"/>
              </a:avLst>
            </a:prstGeom>
            <a:solidFill>
              <a:srgbClr val="FF2F92">
                <a:alpha val="26302"/>
              </a:srgbClr>
            </a:solidFill>
            <a:ln w="12700" cap="flat">
              <a:solidFill>
                <a:srgbClr val="FF2F92"/>
              </a:solidFill>
              <a:prstDash val="solid"/>
              <a:round/>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defRPr sz="3200">
                  <a:solidFill>
                    <a:srgbClr val="FFFFFF"/>
                  </a:solidFill>
                  <a:latin typeface="+mn-lt"/>
                  <a:ea typeface="+mn-ea"/>
                  <a:cs typeface="+mn-cs"/>
                  <a:sym typeface="Avenir Medium"/>
                </a:defRPr>
              </a:pPr>
            </a:p>
          </p:txBody>
        </p:sp>
        <p:sp>
          <p:nvSpPr>
            <p:cNvPr id="574" name="the Monopolist produce Q1"/>
            <p:cNvSpPr txBox="1"/>
            <p:nvPr/>
          </p:nvSpPr>
          <p:spPr>
            <a:xfrm>
              <a:off x="0" y="0"/>
              <a:ext cx="3106690" cy="2075948"/>
            </a:xfrm>
            <a:prstGeom prst="rect">
              <a:avLst/>
            </a:prstGeom>
            <a:noFill/>
            <a:ln w="12700" cap="flat">
              <a:noFill/>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defTabSz="2438338">
                <a:lnSpc>
                  <a:spcPct val="90000"/>
                </a:lnSpc>
                <a:spcBef>
                  <a:spcPts val="3300"/>
                </a:spcBef>
                <a:defRPr>
                  <a:effectLst>
                    <a:outerShdw sx="100000" sy="100000" kx="0" ky="0" algn="b" rotWithShape="0" blurRad="38100" dist="20320" dir="1800000">
                      <a:srgbClr val="000000">
                        <a:alpha val="40000"/>
                      </a:srgbClr>
                    </a:outerShdw>
                  </a:effectLst>
                  <a:latin typeface="Avenir Book"/>
                  <a:ea typeface="Avenir Book"/>
                  <a:cs typeface="Avenir Book"/>
                  <a:sym typeface="Avenir Book"/>
                </a:defRPr>
              </a:pPr>
              <a:r>
                <a:t>the Monopolist produce Q</a:t>
              </a:r>
              <a:r>
                <a:rPr baseline="-50999" sz="2000"/>
                <a:t>1</a:t>
              </a:r>
            </a:p>
          </p:txBody>
        </p:sp>
      </p:grpSp>
      <p:grpSp>
        <p:nvGrpSpPr>
          <p:cNvPr id="578" name="Group"/>
          <p:cNvGrpSpPr/>
          <p:nvPr/>
        </p:nvGrpSpPr>
        <p:grpSpPr>
          <a:xfrm>
            <a:off x="2267600" y="7541037"/>
            <a:ext cx="3120025" cy="2176199"/>
            <a:chOff x="0" y="0"/>
            <a:chExt cx="3120023" cy="2176197"/>
          </a:xfrm>
        </p:grpSpPr>
        <p:sp>
          <p:nvSpPr>
            <p:cNvPr id="576" name="Quote Bubble"/>
            <p:cNvSpPr/>
            <p:nvPr/>
          </p:nvSpPr>
          <p:spPr>
            <a:xfrm>
              <a:off x="0" y="408033"/>
              <a:ext cx="3120024" cy="1423534"/>
            </a:xfrm>
            <a:prstGeom prst="wedgeEllipseCallout">
              <a:avLst>
                <a:gd name="adj1" fmla="val 56014"/>
                <a:gd name="adj2" fmla="val 39926"/>
              </a:avLst>
            </a:prstGeom>
            <a:solidFill>
              <a:srgbClr val="FF2F92">
                <a:alpha val="26302"/>
              </a:srgbClr>
            </a:solidFill>
            <a:ln w="12700" cap="flat">
              <a:solidFill>
                <a:srgbClr val="FF2F92"/>
              </a:solidFill>
              <a:prstDash val="solid"/>
              <a:round/>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defRPr sz="3200">
                  <a:solidFill>
                    <a:srgbClr val="FFFFFF"/>
                  </a:solidFill>
                  <a:latin typeface="+mn-lt"/>
                  <a:ea typeface="+mn-ea"/>
                  <a:cs typeface="+mn-cs"/>
                  <a:sym typeface="Avenir Medium"/>
                </a:defRPr>
              </a:pPr>
            </a:p>
          </p:txBody>
        </p:sp>
        <p:sp>
          <p:nvSpPr>
            <p:cNvPr id="577" name="The monopolist charge P1= ATC"/>
            <p:cNvSpPr txBox="1"/>
            <p:nvPr/>
          </p:nvSpPr>
          <p:spPr>
            <a:xfrm>
              <a:off x="1704" y="0"/>
              <a:ext cx="3106691" cy="2176198"/>
            </a:xfrm>
            <a:prstGeom prst="rect">
              <a:avLst/>
            </a:prstGeom>
            <a:noFill/>
            <a:ln w="12700" cap="flat">
              <a:noFill/>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defTabSz="2438338">
                <a:lnSpc>
                  <a:spcPct val="90000"/>
                </a:lnSpc>
                <a:spcBef>
                  <a:spcPts val="3300"/>
                </a:spcBef>
                <a:defRPr>
                  <a:effectLst>
                    <a:outerShdw sx="100000" sy="100000" kx="0" ky="0" algn="b" rotWithShape="0" blurRad="38100" dist="20320" dir="1800000">
                      <a:srgbClr val="000000">
                        <a:alpha val="40000"/>
                      </a:srgbClr>
                    </a:outerShdw>
                  </a:effectLst>
                  <a:latin typeface="Avenir Book"/>
                  <a:ea typeface="Avenir Book"/>
                  <a:cs typeface="Avenir Book"/>
                  <a:sym typeface="Avenir Book"/>
                </a:defRPr>
              </a:pPr>
              <a:r>
                <a:t>The monopolist charge P</a:t>
              </a:r>
              <a:r>
                <a:rPr baseline="-50999" sz="2000"/>
                <a:t>1</a:t>
              </a:r>
              <a:r>
                <a:t>= </a:t>
              </a:r>
              <a:r>
                <a:rPr>
                  <a:solidFill>
                    <a:srgbClr val="0096FF"/>
                  </a:solidFill>
                </a:rPr>
                <a:t>ATC</a:t>
              </a:r>
            </a:p>
          </p:txBody>
        </p:sp>
      </p:grpSp>
      <p:grpSp>
        <p:nvGrpSpPr>
          <p:cNvPr id="581" name="Group"/>
          <p:cNvGrpSpPr/>
          <p:nvPr/>
        </p:nvGrpSpPr>
        <p:grpSpPr>
          <a:xfrm>
            <a:off x="12660369" y="9159068"/>
            <a:ext cx="1270001" cy="3292853"/>
            <a:chOff x="0" y="0"/>
            <a:chExt cx="1270000" cy="3292852"/>
          </a:xfrm>
        </p:grpSpPr>
        <p:sp>
          <p:nvSpPr>
            <p:cNvPr id="579" name="Text Box 32"/>
            <p:cNvSpPr/>
            <p:nvPr/>
          </p:nvSpPr>
          <p:spPr>
            <a:xfrm>
              <a:off x="0" y="2022852"/>
              <a:ext cx="1270000"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defTabSz="2438338">
                <a:lnSpc>
                  <a:spcPct val="90000"/>
                </a:lnSpc>
                <a:defRPr>
                  <a:latin typeface="Avenir Book"/>
                  <a:ea typeface="Avenir Book"/>
                  <a:cs typeface="Avenir Book"/>
                  <a:sym typeface="Avenir Book"/>
                </a:defRPr>
              </a:pPr>
              <a:r>
                <a:t>Q</a:t>
              </a:r>
              <a:r>
                <a:rPr baseline="-50999" sz="2000"/>
                <a:t>1</a:t>
              </a:r>
            </a:p>
          </p:txBody>
        </p:sp>
        <p:sp>
          <p:nvSpPr>
            <p:cNvPr id="580" name="Line"/>
            <p:cNvSpPr/>
            <p:nvPr/>
          </p:nvSpPr>
          <p:spPr>
            <a:xfrm flipV="1">
              <a:off x="263101" y="-1"/>
              <a:ext cx="1" cy="1628556"/>
            </a:xfrm>
            <a:prstGeom prst="line">
              <a:avLst/>
            </a:prstGeom>
            <a:noFill/>
            <a:ln w="25400" cap="flat">
              <a:solidFill>
                <a:srgbClr val="000000"/>
              </a:solidFill>
              <a:custDash>
                <a:ds d="600000" sp="600000"/>
              </a:custDash>
              <a:miter lim="400000"/>
            </a:ln>
            <a:effectLst/>
          </p:spPr>
          <p:txBody>
            <a:bodyPr wrap="square" lIns="50800" tIns="50800" rIns="50800" bIns="50800" numCol="1" anchor="ctr">
              <a:noAutofit/>
            </a:bodyPr>
            <a:lstStyle/>
            <a:p>
              <a:pPr/>
            </a:p>
          </p:txBody>
        </p:sp>
      </p:grpSp>
      <p:sp>
        <p:nvSpPr>
          <p:cNvPr id="582" name="Circle"/>
          <p:cNvSpPr/>
          <p:nvPr/>
        </p:nvSpPr>
        <p:spPr>
          <a:xfrm>
            <a:off x="10293894" y="9298839"/>
            <a:ext cx="254001" cy="254001"/>
          </a:xfrm>
          <a:prstGeom prst="ellipse">
            <a:avLst/>
          </a:prstGeom>
          <a:solidFill>
            <a:srgbClr val="FF2600"/>
          </a:solidFill>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defRPr sz="3200">
                <a:solidFill>
                  <a:srgbClr val="FFFFFF"/>
                </a:solidFill>
                <a:latin typeface="+mn-lt"/>
                <a:ea typeface="+mn-ea"/>
                <a:cs typeface="+mn-cs"/>
                <a:sym typeface="Avenir Medium"/>
              </a:defRPr>
            </a:pPr>
          </a:p>
        </p:txBody>
      </p:sp>
      <p:grpSp>
        <p:nvGrpSpPr>
          <p:cNvPr id="585" name="Group"/>
          <p:cNvGrpSpPr/>
          <p:nvPr/>
        </p:nvGrpSpPr>
        <p:grpSpPr>
          <a:xfrm>
            <a:off x="12819614" y="6140122"/>
            <a:ext cx="5280026" cy="3044032"/>
            <a:chOff x="-587375" y="0"/>
            <a:chExt cx="5280025" cy="3044031"/>
          </a:xfrm>
        </p:grpSpPr>
        <p:sp>
          <p:nvSpPr>
            <p:cNvPr id="583" name="Quote Bubble"/>
            <p:cNvSpPr/>
            <p:nvPr/>
          </p:nvSpPr>
          <p:spPr>
            <a:xfrm>
              <a:off x="-587375" y="0"/>
              <a:ext cx="5280025" cy="30440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298" y="0"/>
                  </a:moveTo>
                  <a:cubicBezTo>
                    <a:pt x="4147" y="0"/>
                    <a:pt x="2403" y="3024"/>
                    <a:pt x="2403" y="6756"/>
                  </a:cubicBezTo>
                  <a:lnTo>
                    <a:pt x="2403" y="11270"/>
                  </a:lnTo>
                  <a:cubicBezTo>
                    <a:pt x="2403" y="13310"/>
                    <a:pt x="2926" y="15137"/>
                    <a:pt x="3750" y="16376"/>
                  </a:cubicBezTo>
                  <a:lnTo>
                    <a:pt x="0" y="21600"/>
                  </a:lnTo>
                  <a:lnTo>
                    <a:pt x="5135" y="17722"/>
                  </a:lnTo>
                  <a:cubicBezTo>
                    <a:pt x="5503" y="17921"/>
                    <a:pt x="5893" y="18029"/>
                    <a:pt x="6298" y="18029"/>
                  </a:cubicBezTo>
                  <a:lnTo>
                    <a:pt x="17705" y="18029"/>
                  </a:lnTo>
                  <a:cubicBezTo>
                    <a:pt x="19856" y="18029"/>
                    <a:pt x="21600" y="15002"/>
                    <a:pt x="21600" y="11270"/>
                  </a:cubicBezTo>
                  <a:lnTo>
                    <a:pt x="21600" y="6756"/>
                  </a:lnTo>
                  <a:cubicBezTo>
                    <a:pt x="21600" y="3024"/>
                    <a:pt x="19856" y="0"/>
                    <a:pt x="17705" y="0"/>
                  </a:cubicBezTo>
                  <a:lnTo>
                    <a:pt x="6298" y="0"/>
                  </a:lnTo>
                  <a:close/>
                </a:path>
              </a:pathLst>
            </a:custGeom>
            <a:solidFill>
              <a:srgbClr val="76D6FF">
                <a:alpha val="88361"/>
              </a:srgbClr>
            </a:solidFill>
            <a:ln w="12700" cap="flat">
              <a:noFill/>
              <a:miter lim="400000"/>
            </a:ln>
            <a:effectLst>
              <a:outerShdw sx="100000" sy="100000" kx="0" ky="0" algn="b" rotWithShape="0" blurRad="190500" dist="8455" dir="5400000">
                <a:srgbClr val="000000"/>
              </a:outerShdw>
            </a:effectLst>
          </p:spPr>
          <p:txBody>
            <a:bodyPr wrap="square" lIns="50800" tIns="50800" rIns="50800" bIns="50800" numCol="1" anchor="ctr">
              <a:noAutofit/>
            </a:bodyPr>
            <a:lstStyle/>
            <a:p>
              <a:pPr>
                <a:defRPr sz="3200">
                  <a:solidFill>
                    <a:srgbClr val="FFFFFF"/>
                  </a:solidFill>
                  <a:latin typeface="+mn-lt"/>
                  <a:ea typeface="+mn-ea"/>
                  <a:cs typeface="+mn-cs"/>
                  <a:sym typeface="Avenir Medium"/>
                </a:defRPr>
              </a:pPr>
            </a:p>
          </p:txBody>
        </p:sp>
        <p:sp>
          <p:nvSpPr>
            <p:cNvPr id="584" name="In a Contestable monopoly the threat of entry keeps the price close to P1 and profits close to zero"/>
            <p:cNvSpPr txBox="1"/>
            <p:nvPr/>
          </p:nvSpPr>
          <p:spPr>
            <a:xfrm>
              <a:off x="93289" y="33022"/>
              <a:ext cx="4380639" cy="2542460"/>
            </a:xfrm>
            <a:prstGeom prst="rect">
              <a:avLst/>
            </a:prstGeom>
            <a:noFill/>
            <a:ln w="12700" cap="flat">
              <a:noFill/>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defTabSz="2438338">
                <a:lnSpc>
                  <a:spcPct val="90000"/>
                </a:lnSpc>
                <a:spcBef>
                  <a:spcPts val="3300"/>
                </a:spcBef>
                <a:defRPr>
                  <a:effectLst>
                    <a:outerShdw sx="100000" sy="100000" kx="0" ky="0" algn="b" rotWithShape="0" blurRad="38100" dist="20320" dir="1800000">
                      <a:srgbClr val="000000">
                        <a:alpha val="40000"/>
                      </a:srgbClr>
                    </a:outerShdw>
                  </a:effectLst>
                  <a:latin typeface="Avenir Book"/>
                  <a:ea typeface="Avenir Book"/>
                  <a:cs typeface="Avenir Book"/>
                  <a:sym typeface="Avenir Book"/>
                </a:defRPr>
              </a:pPr>
              <a:r>
                <a:t>In a Contestable monopoly the threat of entry keeps the price close to P</a:t>
              </a:r>
              <a:r>
                <a:rPr baseline="-50999" sz="2000"/>
                <a:t>1 </a:t>
              </a:r>
              <a:r>
                <a:t>and profits close to zero</a:t>
              </a:r>
            </a:p>
          </p:txBody>
        </p:sp>
      </p:grpSp>
      <p:sp>
        <p:nvSpPr>
          <p:cNvPr id="586" name="Circle"/>
          <p:cNvSpPr/>
          <p:nvPr/>
        </p:nvSpPr>
        <p:spPr>
          <a:xfrm>
            <a:off x="12796471" y="9093480"/>
            <a:ext cx="254001" cy="254001"/>
          </a:xfrm>
          <a:prstGeom prst="ellipse">
            <a:avLst/>
          </a:prstGeom>
          <a:solidFill>
            <a:srgbClr val="FF2600"/>
          </a:solidFill>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defRPr sz="3200">
                <a:solidFill>
                  <a:srgbClr val="FFFFFF"/>
                </a:solidFill>
                <a:latin typeface="+mn-lt"/>
                <a:ea typeface="+mn-ea"/>
                <a:cs typeface="+mn-cs"/>
                <a:sym typeface="Avenir Medium"/>
              </a:defRPr>
            </a:pPr>
          </a:p>
        </p:txBody>
      </p:sp>
      <p:sp>
        <p:nvSpPr>
          <p:cNvPr id="587" name="Rectangle 39"/>
          <p:cNvSpPr txBox="1"/>
          <p:nvPr/>
        </p:nvSpPr>
        <p:spPr>
          <a:xfrm>
            <a:off x="4189714" y="608432"/>
            <a:ext cx="15613385" cy="174244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defTabSz="2438338">
              <a:lnSpc>
                <a:spcPct val="90000"/>
              </a:lnSpc>
              <a:spcBef>
                <a:spcPts val="6400"/>
              </a:spcBef>
              <a:defRPr sz="5000">
                <a:effectLst>
                  <a:outerShdw sx="100000" sy="100000" kx="0" ky="0" algn="b" rotWithShape="0" blurRad="38100" dist="20320" dir="1800000">
                    <a:srgbClr val="000000">
                      <a:alpha val="40000"/>
                    </a:srgbClr>
                  </a:outerShdw>
                </a:effectLst>
                <a:latin typeface="Avenir Book"/>
                <a:ea typeface="Avenir Book"/>
                <a:cs typeface="Avenir Book"/>
                <a:sym typeface="Avenir Book"/>
              </a:defRPr>
            </a:pPr>
            <a:r>
              <a:t>In a Contestable Market, firms in the industry must charge </a:t>
            </a:r>
            <a:r>
              <a:rPr>
                <a:solidFill>
                  <a:srgbClr val="FF2600"/>
                </a:solidFill>
              </a:rPr>
              <a:t>Price = ATC</a:t>
            </a:r>
            <a:r>
              <a:t> to prevent entry</a:t>
            </a:r>
          </a:p>
        </p:txBody>
      </p:sp>
      <p:sp>
        <p:nvSpPr>
          <p:cNvPr id="588" name="Rectangle 39"/>
          <p:cNvSpPr txBox="1"/>
          <p:nvPr/>
        </p:nvSpPr>
        <p:spPr>
          <a:xfrm>
            <a:off x="5950056" y="608432"/>
            <a:ext cx="13449908" cy="174244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defTabSz="2438338">
              <a:lnSpc>
                <a:spcPct val="90000"/>
              </a:lnSpc>
              <a:spcBef>
                <a:spcPts val="6400"/>
              </a:spcBef>
              <a:defRPr sz="5000">
                <a:effectLst>
                  <a:outerShdw sx="100000" sy="100000" kx="0" ky="0" algn="b" rotWithShape="0" blurRad="38100" dist="20320" dir="1800000">
                    <a:srgbClr val="000000">
                      <a:alpha val="40000"/>
                    </a:srgbClr>
                  </a:outerShdw>
                </a:effectLst>
                <a:latin typeface="Avenir Book"/>
                <a:ea typeface="Avenir Book"/>
                <a:cs typeface="Avenir Book"/>
                <a:sym typeface="Avenir Book"/>
              </a:defRPr>
            </a:pPr>
            <a:r>
              <a:t>Monopolies exist because </a:t>
            </a:r>
            <a:r>
              <a:rPr>
                <a:solidFill>
                  <a:srgbClr val="FF2600"/>
                </a:solidFill>
              </a:rPr>
              <a:t>entry</a:t>
            </a:r>
            <a:r>
              <a:t> into the industry </a:t>
            </a:r>
            <a:r>
              <a:rPr>
                <a:solidFill>
                  <a:srgbClr val="FF2600"/>
                </a:solidFill>
              </a:rPr>
              <a:t>is</a:t>
            </a:r>
            <a:r>
              <a:t> </a:t>
            </a:r>
            <a:r>
              <a:rPr>
                <a:solidFill>
                  <a:srgbClr val="FF2600"/>
                </a:solidFill>
              </a:rPr>
              <a:t>restricted</a:t>
            </a:r>
          </a:p>
        </p:txBody>
      </p:sp>
      <p:sp>
        <p:nvSpPr>
          <p:cNvPr id="589" name="Circle"/>
          <p:cNvSpPr/>
          <p:nvPr/>
        </p:nvSpPr>
        <p:spPr>
          <a:xfrm>
            <a:off x="10293894" y="6462045"/>
            <a:ext cx="254001" cy="254001"/>
          </a:xfrm>
          <a:prstGeom prst="ellipse">
            <a:avLst/>
          </a:prstGeom>
          <a:solidFill>
            <a:srgbClr val="000000"/>
          </a:solidFill>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defRPr sz="3200">
                <a:solidFill>
                  <a:srgbClr val="FFFFFF"/>
                </a:solidFill>
                <a:latin typeface="+mn-lt"/>
                <a:ea typeface="+mn-ea"/>
                <a:cs typeface="+mn-cs"/>
                <a:sym typeface="Avenir Medium"/>
              </a:defRPr>
            </a:pPr>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5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8" presetID="22" grpId="2" fill="hold">
                                  <p:stCondLst>
                                    <p:cond delay="0"/>
                                  </p:stCondLst>
                                  <p:iterate type="el" backwards="0">
                                    <p:tmAbs val="0"/>
                                  </p:iterate>
                                  <p:childTnLst>
                                    <p:set>
                                      <p:cBhvr>
                                        <p:cTn id="10" fill="hold"/>
                                        <p:tgtEl>
                                          <p:spTgt spid="537"/>
                                        </p:tgtEl>
                                        <p:attrNameLst>
                                          <p:attrName>style.visibility</p:attrName>
                                        </p:attrNameLst>
                                      </p:cBhvr>
                                      <p:to>
                                        <p:strVal val="visible"/>
                                      </p:to>
                                    </p:set>
                                    <p:animEffect filter="wipe(left)" transition="in">
                                      <p:cBhvr>
                                        <p:cTn id="11" dur="1000"/>
                                        <p:tgtEl>
                                          <p:spTgt spid="537"/>
                                        </p:tgtEl>
                                      </p:cBhvr>
                                    </p:animEffec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3" presetID="2" grpId="3" fill="hold">
                                  <p:stCondLst>
                                    <p:cond delay="0"/>
                                  </p:stCondLst>
                                  <p:iterate type="el" backwards="0">
                                    <p:tmAbs val="0"/>
                                  </p:iterate>
                                  <p:childTnLst>
                                    <p:set>
                                      <p:cBhvr>
                                        <p:cTn id="15" fill="hold"/>
                                        <p:tgtEl>
                                          <p:spTgt spid="582"/>
                                        </p:tgtEl>
                                        <p:attrNameLst>
                                          <p:attrName>style.visibility</p:attrName>
                                        </p:attrNameLst>
                                      </p:cBhvr>
                                      <p:to>
                                        <p:strVal val="visible"/>
                                      </p:to>
                                    </p:set>
                                    <p:anim calcmode="lin" valueType="num">
                                      <p:cBhvr>
                                        <p:cTn id="16" dur="1000" fill="hold"/>
                                        <p:tgtEl>
                                          <p:spTgt spid="582"/>
                                        </p:tgtEl>
                                        <p:attrNameLst>
                                          <p:attrName>ppt_x</p:attrName>
                                        </p:attrNameLst>
                                      </p:cBhvr>
                                      <p:tavLst>
                                        <p:tav tm="0">
                                          <p:val>
                                            <p:strVal val="1+#ppt_w/2"/>
                                          </p:val>
                                        </p:tav>
                                        <p:tav tm="100000">
                                          <p:val>
                                            <p:strVal val="#ppt_x"/>
                                          </p:val>
                                        </p:tav>
                                      </p:tavLst>
                                    </p:anim>
                                    <p:anim calcmode="lin" valueType="num">
                                      <p:cBhvr>
                                        <p:cTn id="17" dur="1000" fill="hold"/>
                                        <p:tgtEl>
                                          <p:spTgt spid="582"/>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Class="entr" nodeType="afterEffect" presetSubtype="4" presetID="22" grpId="4" fill="hold">
                                  <p:stCondLst>
                                    <p:cond delay="0"/>
                                  </p:stCondLst>
                                  <p:iterate type="el" backwards="0">
                                    <p:tmAbs val="0"/>
                                  </p:iterate>
                                  <p:childTnLst>
                                    <p:set>
                                      <p:cBhvr>
                                        <p:cTn id="20" fill="hold"/>
                                        <p:tgtEl>
                                          <p:spTgt spid="546"/>
                                        </p:tgtEl>
                                        <p:attrNameLst>
                                          <p:attrName>style.visibility</p:attrName>
                                        </p:attrNameLst>
                                      </p:cBhvr>
                                      <p:to>
                                        <p:strVal val="visible"/>
                                      </p:to>
                                    </p:set>
                                    <p:animEffect filter="wipe(down)" transition="in">
                                      <p:cBhvr>
                                        <p:cTn id="21" dur="1000"/>
                                        <p:tgtEl>
                                          <p:spTgt spid="546"/>
                                        </p:tgtEl>
                                      </p:cBhvr>
                                    </p:animEffec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4" presetID="22" grpId="5" fill="hold">
                                  <p:stCondLst>
                                    <p:cond delay="0"/>
                                  </p:stCondLst>
                                  <p:iterate type="el" backwards="0">
                                    <p:tmAbs val="0"/>
                                  </p:iterate>
                                  <p:childTnLst>
                                    <p:set>
                                      <p:cBhvr>
                                        <p:cTn id="25" fill="hold"/>
                                        <p:tgtEl>
                                          <p:spTgt spid="560"/>
                                        </p:tgtEl>
                                        <p:attrNameLst>
                                          <p:attrName>style.visibility</p:attrName>
                                        </p:attrNameLst>
                                      </p:cBhvr>
                                      <p:to>
                                        <p:strVal val="visible"/>
                                      </p:to>
                                    </p:set>
                                    <p:animEffect filter="wipe(down)" transition="in">
                                      <p:cBhvr>
                                        <p:cTn id="26" dur="1000"/>
                                        <p:tgtEl>
                                          <p:spTgt spid="560"/>
                                        </p:tgtEl>
                                      </p:cBhvr>
                                    </p:animEffec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3" presetID="2" grpId="6" fill="hold">
                                  <p:stCondLst>
                                    <p:cond delay="0"/>
                                  </p:stCondLst>
                                  <p:iterate type="el" backwards="0">
                                    <p:tmAbs val="0"/>
                                  </p:iterate>
                                  <p:childTnLst>
                                    <p:set>
                                      <p:cBhvr>
                                        <p:cTn id="30" fill="hold"/>
                                        <p:tgtEl>
                                          <p:spTgt spid="589"/>
                                        </p:tgtEl>
                                        <p:attrNameLst>
                                          <p:attrName>style.visibility</p:attrName>
                                        </p:attrNameLst>
                                      </p:cBhvr>
                                      <p:to>
                                        <p:strVal val="visible"/>
                                      </p:to>
                                    </p:set>
                                    <p:anim calcmode="lin" valueType="num">
                                      <p:cBhvr>
                                        <p:cTn id="31" dur="1000" fill="hold"/>
                                        <p:tgtEl>
                                          <p:spTgt spid="589"/>
                                        </p:tgtEl>
                                        <p:attrNameLst>
                                          <p:attrName>ppt_x</p:attrName>
                                        </p:attrNameLst>
                                      </p:cBhvr>
                                      <p:tavLst>
                                        <p:tav tm="0">
                                          <p:val>
                                            <p:strVal val="1+#ppt_w/2"/>
                                          </p:val>
                                        </p:tav>
                                        <p:tav tm="100000">
                                          <p:val>
                                            <p:strVal val="#ppt_x"/>
                                          </p:val>
                                        </p:tav>
                                      </p:tavLst>
                                    </p:anim>
                                    <p:anim calcmode="lin" valueType="num">
                                      <p:cBhvr>
                                        <p:cTn id="32" dur="1000" fill="hold"/>
                                        <p:tgtEl>
                                          <p:spTgt spid="589"/>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2" presetID="22" grpId="7" fill="hold">
                                  <p:stCondLst>
                                    <p:cond delay="0"/>
                                  </p:stCondLst>
                                  <p:iterate type="el" backwards="0">
                                    <p:tmAbs val="0"/>
                                  </p:iterate>
                                  <p:childTnLst>
                                    <p:set>
                                      <p:cBhvr>
                                        <p:cTn id="36" fill="hold"/>
                                        <p:tgtEl>
                                          <p:spTgt spid="551"/>
                                        </p:tgtEl>
                                        <p:attrNameLst>
                                          <p:attrName>style.visibility</p:attrName>
                                        </p:attrNameLst>
                                      </p:cBhvr>
                                      <p:to>
                                        <p:strVal val="visible"/>
                                      </p:to>
                                    </p:set>
                                    <p:animEffect filter="wipe(right)" transition="in">
                                      <p:cBhvr>
                                        <p:cTn id="37" dur="1000"/>
                                        <p:tgtEl>
                                          <p:spTgt spid="551"/>
                                        </p:tgtEl>
                                      </p:cBhvr>
                                    </p:animEffect>
                                  </p:childTnLst>
                                </p:cTn>
                              </p:par>
                            </p:childTnLst>
                          </p:cTn>
                        </p:par>
                        <p:par>
                          <p:cTn id="38" fill="hold">
                            <p:stCondLst>
                              <p:cond delay="1000"/>
                            </p:stCondLst>
                            <p:childTnLst>
                              <p:par>
                                <p:cTn id="39" presetClass="entr" nodeType="afterEffect" presetSubtype="4" presetID="22" grpId="8" fill="hold">
                                  <p:stCondLst>
                                    <p:cond delay="0"/>
                                  </p:stCondLst>
                                  <p:iterate type="el" backwards="0">
                                    <p:tmAbs val="0"/>
                                  </p:iterate>
                                  <p:childTnLst>
                                    <p:set>
                                      <p:cBhvr>
                                        <p:cTn id="40" fill="hold"/>
                                        <p:tgtEl>
                                          <p:spTgt spid="554"/>
                                        </p:tgtEl>
                                        <p:attrNameLst>
                                          <p:attrName>style.visibility</p:attrName>
                                        </p:attrNameLst>
                                      </p:cBhvr>
                                      <p:to>
                                        <p:strVal val="visible"/>
                                      </p:to>
                                    </p:set>
                                    <p:animEffect filter="wipe(down)" transition="in">
                                      <p:cBhvr>
                                        <p:cTn id="41" dur="1000"/>
                                        <p:tgtEl>
                                          <p:spTgt spid="554"/>
                                        </p:tgtEl>
                                      </p:cBhvr>
                                    </p:animEffect>
                                  </p:childTnLst>
                                </p:cTn>
                              </p:par>
                            </p:childTnLst>
                          </p:cTn>
                        </p:par>
                      </p:childTnLst>
                    </p:cTn>
                  </p:par>
                  <p:par>
                    <p:cTn id="42" fill="hold">
                      <p:stCondLst>
                        <p:cond delay="indefinite"/>
                      </p:stCondLst>
                      <p:childTnLst>
                        <p:par>
                          <p:cTn id="43" fill="hold">
                            <p:stCondLst>
                              <p:cond delay="0"/>
                            </p:stCondLst>
                            <p:childTnLst>
                              <p:par>
                                <p:cTn id="44" presetClass="entr" nodeType="clickEffect" presetSubtype="8" presetID="22" grpId="9" fill="hold">
                                  <p:stCondLst>
                                    <p:cond delay="0"/>
                                  </p:stCondLst>
                                  <p:iterate type="el" backwards="0">
                                    <p:tmAbs val="0"/>
                                  </p:iterate>
                                  <p:childTnLst>
                                    <p:set>
                                      <p:cBhvr>
                                        <p:cTn id="45" fill="hold"/>
                                        <p:tgtEl>
                                          <p:spTgt spid="557"/>
                                        </p:tgtEl>
                                        <p:attrNameLst>
                                          <p:attrName>style.visibility</p:attrName>
                                        </p:attrNameLst>
                                      </p:cBhvr>
                                      <p:to>
                                        <p:strVal val="visible"/>
                                      </p:to>
                                    </p:set>
                                    <p:animEffect filter="wipe(left)" transition="in">
                                      <p:cBhvr>
                                        <p:cTn id="46" dur="1000"/>
                                        <p:tgtEl>
                                          <p:spTgt spid="557"/>
                                        </p:tgtEl>
                                      </p:cBhvr>
                                    </p:animEffect>
                                  </p:childTnLst>
                                </p:cTn>
                              </p:par>
                            </p:childTnLst>
                          </p:cTn>
                        </p:par>
                      </p:childTnLst>
                    </p:cTn>
                  </p:par>
                  <p:par>
                    <p:cTn id="47" fill="hold">
                      <p:stCondLst>
                        <p:cond delay="indefinite"/>
                      </p:stCondLst>
                      <p:childTnLst>
                        <p:par>
                          <p:cTn id="48" fill="hold">
                            <p:stCondLst>
                              <p:cond delay="0"/>
                            </p:stCondLst>
                            <p:childTnLst>
                              <p:par>
                                <p:cTn id="49" presetClass="entr" nodeType="clickEffect" presetSubtype="2" presetID="22" grpId="10" fill="hold">
                                  <p:stCondLst>
                                    <p:cond delay="0"/>
                                  </p:stCondLst>
                                  <p:iterate type="el" backwards="0">
                                    <p:tmAbs val="0"/>
                                  </p:iterate>
                                  <p:childTnLst>
                                    <p:set>
                                      <p:cBhvr>
                                        <p:cTn id="50" fill="hold"/>
                                        <p:tgtEl>
                                          <p:spTgt spid="569"/>
                                        </p:tgtEl>
                                        <p:attrNameLst>
                                          <p:attrName>style.visibility</p:attrName>
                                        </p:attrNameLst>
                                      </p:cBhvr>
                                      <p:to>
                                        <p:strVal val="visible"/>
                                      </p:to>
                                    </p:set>
                                    <p:animEffect filter="wipe(right)" transition="in">
                                      <p:cBhvr>
                                        <p:cTn id="51" dur="1000"/>
                                        <p:tgtEl>
                                          <p:spTgt spid="569"/>
                                        </p:tgtEl>
                                      </p:cBhvr>
                                    </p:animEffect>
                                  </p:childTnLst>
                                </p:cTn>
                              </p:par>
                            </p:childTnLst>
                          </p:cTn>
                        </p:par>
                      </p:childTnLst>
                    </p:cTn>
                  </p:par>
                  <p:par>
                    <p:cTn id="52" fill="hold">
                      <p:stCondLst>
                        <p:cond delay="indefinite"/>
                      </p:stCondLst>
                      <p:childTnLst>
                        <p:par>
                          <p:cTn id="53" fill="hold">
                            <p:stCondLst>
                              <p:cond delay="0"/>
                            </p:stCondLst>
                            <p:childTnLst>
                              <p:par>
                                <p:cTn id="54" presetClass="entr" nodeType="clickEffect" presetSubtype="1" presetID="2" grpId="11" fill="hold">
                                  <p:stCondLst>
                                    <p:cond delay="0"/>
                                  </p:stCondLst>
                                  <p:iterate type="el" backwards="0">
                                    <p:tmAbs val="0"/>
                                  </p:iterate>
                                  <p:childTnLst>
                                    <p:set>
                                      <p:cBhvr>
                                        <p:cTn id="55" fill="hold"/>
                                        <p:tgtEl>
                                          <p:spTgt spid="563"/>
                                        </p:tgtEl>
                                        <p:attrNameLst>
                                          <p:attrName>style.visibility</p:attrName>
                                        </p:attrNameLst>
                                      </p:cBhvr>
                                      <p:to>
                                        <p:strVal val="visible"/>
                                      </p:to>
                                    </p:set>
                                    <p:anim calcmode="lin" valueType="num">
                                      <p:cBhvr>
                                        <p:cTn id="56" dur="1500" fill="hold"/>
                                        <p:tgtEl>
                                          <p:spTgt spid="563"/>
                                        </p:tgtEl>
                                        <p:attrNameLst>
                                          <p:attrName>ppt_x</p:attrName>
                                        </p:attrNameLst>
                                      </p:cBhvr>
                                      <p:tavLst>
                                        <p:tav tm="0">
                                          <p:val>
                                            <p:strVal val="#ppt_x"/>
                                          </p:val>
                                        </p:tav>
                                        <p:tav tm="100000">
                                          <p:val>
                                            <p:strVal val="#ppt_x"/>
                                          </p:val>
                                        </p:tav>
                                      </p:tavLst>
                                    </p:anim>
                                    <p:anim calcmode="lin" valueType="num">
                                      <p:cBhvr>
                                        <p:cTn id="57" dur="1500" fill="hold"/>
                                        <p:tgtEl>
                                          <p:spTgt spid="563"/>
                                        </p:tgtEl>
                                        <p:attrNameLst>
                                          <p:attrName>ppt_y</p:attrName>
                                        </p:attrNameLst>
                                      </p:cBhvr>
                                      <p:tavLst>
                                        <p:tav tm="0">
                                          <p:val>
                                            <p:strVal val="0-#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Class="entr" nodeType="clickEffect" presetSubtype="4" presetID="22" grpId="12" fill="hold">
                                  <p:stCondLst>
                                    <p:cond delay="0"/>
                                  </p:stCondLst>
                                  <p:iterate type="el" backwards="0">
                                    <p:tmAbs val="0"/>
                                  </p:iterate>
                                  <p:childTnLst>
                                    <p:set>
                                      <p:cBhvr>
                                        <p:cTn id="61" fill="hold"/>
                                        <p:tgtEl>
                                          <p:spTgt spid="566"/>
                                        </p:tgtEl>
                                        <p:attrNameLst>
                                          <p:attrName>style.visibility</p:attrName>
                                        </p:attrNameLst>
                                      </p:cBhvr>
                                      <p:to>
                                        <p:strVal val="visible"/>
                                      </p:to>
                                    </p:set>
                                    <p:animEffect filter="wipe(down)" transition="in">
                                      <p:cBhvr>
                                        <p:cTn id="62" dur="1000"/>
                                        <p:tgtEl>
                                          <p:spTgt spid="566"/>
                                        </p:tgtEl>
                                      </p:cBhvr>
                                    </p:animEffect>
                                  </p:childTnLst>
                                </p:cTn>
                              </p:par>
                            </p:childTnLst>
                          </p:cTn>
                        </p:par>
                        <p:par>
                          <p:cTn id="63" fill="hold">
                            <p:stCondLst>
                              <p:cond delay="1000"/>
                            </p:stCondLst>
                            <p:childTnLst>
                              <p:par>
                                <p:cTn id="64" presetClass="exit" nodeType="afterEffect" presetSubtype="0" presetID="1" grpId="13" fill="hold">
                                  <p:stCondLst>
                                    <p:cond delay="0"/>
                                  </p:stCondLst>
                                  <p:iterate type="el" backwards="0">
                                    <p:tmAbs val="0"/>
                                  </p:iterate>
                                  <p:childTnLst>
                                    <p:set>
                                      <p:cBhvr>
                                        <p:cTn id="65" fill="hold">
                                          <p:stCondLst>
                                            <p:cond delay="0"/>
                                          </p:stCondLst>
                                        </p:cTn>
                                        <p:tgtEl>
                                          <p:spTgt spid="589"/>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Class="entr" nodeType="clickEffect" presetSubtype="0" presetID="1" grpId="14" fill="hold">
                                  <p:stCondLst>
                                    <p:cond delay="0"/>
                                  </p:stCondLst>
                                  <p:iterate type="lt" backwards="0">
                                    <p:tmAbs val="100"/>
                                  </p:iterate>
                                  <p:childTnLst>
                                    <p:set>
                                      <p:cBhvr>
                                        <p:cTn id="69" fill="hold"/>
                                        <p:tgtEl>
                                          <p:spTgt spid="587"/>
                                        </p:tgtEl>
                                        <p:attrNameLst>
                                          <p:attrName>style.visibility</p:attrName>
                                        </p:attrNameLst>
                                      </p:cBhvr>
                                      <p:to>
                                        <p:strVal val="visible"/>
                                      </p:to>
                                    </p:set>
                                  </p:childTnLst>
                                </p:cTn>
                              </p:par>
                            </p:childTnLst>
                          </p:cTn>
                        </p:par>
                        <p:par>
                          <p:cTn id="70" fill="hold">
                            <p:stCondLst>
                              <p:cond delay="0"/>
                            </p:stCondLst>
                            <p:childTnLst>
                              <p:par>
                                <p:cTn id="71" presetClass="exit" nodeType="afterEffect" presetID="9" grpId="15" fill="hold">
                                  <p:stCondLst>
                                    <p:cond delay="0"/>
                                  </p:stCondLst>
                                  <p:iterate type="el" backwards="0">
                                    <p:tmAbs val="0"/>
                                  </p:iterate>
                                  <p:childTnLst>
                                    <p:animEffect filter="dissolve" transition="out">
                                      <p:cBhvr>
                                        <p:cTn id="72" dur="1500" fill="hold"/>
                                        <p:tgtEl>
                                          <p:spTgt spid="588"/>
                                        </p:tgtEl>
                                      </p:cBhvr>
                                    </p:animEffect>
                                    <p:set>
                                      <p:cBhvr>
                                        <p:cTn id="73" fill="hold">
                                          <p:stCondLst>
                                            <p:cond delay="1499"/>
                                          </p:stCondLst>
                                        </p:cTn>
                                        <p:tgtEl>
                                          <p:spTgt spid="588"/>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Class="entr" nodeType="clickEffect" presetSubtype="3" presetID="2" grpId="16" fill="hold">
                                  <p:stCondLst>
                                    <p:cond delay="0"/>
                                  </p:stCondLst>
                                  <p:iterate type="el" backwards="0">
                                    <p:tmAbs val="0"/>
                                  </p:iterate>
                                  <p:childTnLst>
                                    <p:set>
                                      <p:cBhvr>
                                        <p:cTn id="77" fill="hold"/>
                                        <p:tgtEl>
                                          <p:spTgt spid="586"/>
                                        </p:tgtEl>
                                        <p:attrNameLst>
                                          <p:attrName>style.visibility</p:attrName>
                                        </p:attrNameLst>
                                      </p:cBhvr>
                                      <p:to>
                                        <p:strVal val="visible"/>
                                      </p:to>
                                    </p:set>
                                    <p:anim calcmode="lin" valueType="num">
                                      <p:cBhvr>
                                        <p:cTn id="78" dur="1000" fill="hold"/>
                                        <p:tgtEl>
                                          <p:spTgt spid="586"/>
                                        </p:tgtEl>
                                        <p:attrNameLst>
                                          <p:attrName>ppt_x</p:attrName>
                                        </p:attrNameLst>
                                      </p:cBhvr>
                                      <p:tavLst>
                                        <p:tav tm="0">
                                          <p:val>
                                            <p:strVal val="1+#ppt_w/2"/>
                                          </p:val>
                                        </p:tav>
                                        <p:tav tm="100000">
                                          <p:val>
                                            <p:strVal val="#ppt_x"/>
                                          </p:val>
                                        </p:tav>
                                      </p:tavLst>
                                    </p:anim>
                                    <p:anim calcmode="lin" valueType="num">
                                      <p:cBhvr>
                                        <p:cTn id="79" dur="1000" fill="hold"/>
                                        <p:tgtEl>
                                          <p:spTgt spid="586"/>
                                        </p:tgtEl>
                                        <p:attrNameLst>
                                          <p:attrName>ppt_y</p:attrName>
                                        </p:attrNameLst>
                                      </p:cBhvr>
                                      <p:tavLst>
                                        <p:tav tm="0">
                                          <p:val>
                                            <p:strVal val="0-#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Class="entr" nodeType="clickEffect" presetSubtype="2" presetID="22" grpId="17" fill="hold">
                                  <p:stCondLst>
                                    <p:cond delay="0"/>
                                  </p:stCondLst>
                                  <p:iterate type="el" backwards="0">
                                    <p:tmAbs val="0"/>
                                  </p:iterate>
                                  <p:childTnLst>
                                    <p:set>
                                      <p:cBhvr>
                                        <p:cTn id="83" fill="hold"/>
                                        <p:tgtEl>
                                          <p:spTgt spid="572"/>
                                        </p:tgtEl>
                                        <p:attrNameLst>
                                          <p:attrName>style.visibility</p:attrName>
                                        </p:attrNameLst>
                                      </p:cBhvr>
                                      <p:to>
                                        <p:strVal val="visible"/>
                                      </p:to>
                                    </p:set>
                                    <p:animEffect filter="wipe(right)" transition="in">
                                      <p:cBhvr>
                                        <p:cTn id="84" dur="1000"/>
                                        <p:tgtEl>
                                          <p:spTgt spid="572"/>
                                        </p:tgtEl>
                                      </p:cBhvr>
                                    </p:animEffect>
                                  </p:childTnLst>
                                </p:cTn>
                              </p:par>
                            </p:childTnLst>
                          </p:cTn>
                        </p:par>
                        <p:par>
                          <p:cTn id="85" fill="hold">
                            <p:stCondLst>
                              <p:cond delay="1000"/>
                            </p:stCondLst>
                            <p:childTnLst>
                              <p:par>
                                <p:cTn id="86" presetClass="entr" nodeType="afterEffect" presetSubtype="4" presetID="22" grpId="18" fill="hold">
                                  <p:stCondLst>
                                    <p:cond delay="0"/>
                                  </p:stCondLst>
                                  <p:iterate type="el" backwards="0">
                                    <p:tmAbs val="0"/>
                                  </p:iterate>
                                  <p:childTnLst>
                                    <p:set>
                                      <p:cBhvr>
                                        <p:cTn id="87" fill="hold"/>
                                        <p:tgtEl>
                                          <p:spTgt spid="578"/>
                                        </p:tgtEl>
                                        <p:attrNameLst>
                                          <p:attrName>style.visibility</p:attrName>
                                        </p:attrNameLst>
                                      </p:cBhvr>
                                      <p:to>
                                        <p:strVal val="visible"/>
                                      </p:to>
                                    </p:set>
                                    <p:animEffect filter="wipe(down)" transition="in">
                                      <p:cBhvr>
                                        <p:cTn id="88" dur="1000"/>
                                        <p:tgtEl>
                                          <p:spTgt spid="578"/>
                                        </p:tgtEl>
                                      </p:cBhvr>
                                    </p:animEffect>
                                  </p:childTnLst>
                                </p:cTn>
                              </p:par>
                            </p:childTnLst>
                          </p:cTn>
                        </p:par>
                      </p:childTnLst>
                    </p:cTn>
                  </p:par>
                  <p:par>
                    <p:cTn id="89" fill="hold">
                      <p:stCondLst>
                        <p:cond delay="indefinite"/>
                      </p:stCondLst>
                      <p:childTnLst>
                        <p:par>
                          <p:cTn id="90" fill="hold">
                            <p:stCondLst>
                              <p:cond delay="0"/>
                            </p:stCondLst>
                            <p:childTnLst>
                              <p:par>
                                <p:cTn id="91" presetClass="entr" nodeType="clickEffect" presetSubtype="1" presetID="22" grpId="19" fill="hold">
                                  <p:stCondLst>
                                    <p:cond delay="0"/>
                                  </p:stCondLst>
                                  <p:iterate type="el" backwards="0">
                                    <p:tmAbs val="0"/>
                                  </p:iterate>
                                  <p:childTnLst>
                                    <p:set>
                                      <p:cBhvr>
                                        <p:cTn id="92" fill="hold"/>
                                        <p:tgtEl>
                                          <p:spTgt spid="581"/>
                                        </p:tgtEl>
                                        <p:attrNameLst>
                                          <p:attrName>style.visibility</p:attrName>
                                        </p:attrNameLst>
                                      </p:cBhvr>
                                      <p:to>
                                        <p:strVal val="visible"/>
                                      </p:to>
                                    </p:set>
                                    <p:animEffect filter="wipe(up)" transition="in">
                                      <p:cBhvr>
                                        <p:cTn id="93" dur="1000"/>
                                        <p:tgtEl>
                                          <p:spTgt spid="581"/>
                                        </p:tgtEl>
                                      </p:cBhvr>
                                    </p:animEffect>
                                  </p:childTnLst>
                                </p:cTn>
                              </p:par>
                            </p:childTnLst>
                          </p:cTn>
                        </p:par>
                        <p:par>
                          <p:cTn id="94" fill="hold">
                            <p:stCondLst>
                              <p:cond delay="1000"/>
                            </p:stCondLst>
                            <p:childTnLst>
                              <p:par>
                                <p:cTn id="95" presetClass="entr" nodeType="afterEffect" presetSubtype="4" presetID="22" grpId="20" fill="hold">
                                  <p:stCondLst>
                                    <p:cond delay="0"/>
                                  </p:stCondLst>
                                  <p:iterate type="el" backwards="0">
                                    <p:tmAbs val="0"/>
                                  </p:iterate>
                                  <p:childTnLst>
                                    <p:set>
                                      <p:cBhvr>
                                        <p:cTn id="96" fill="hold"/>
                                        <p:tgtEl>
                                          <p:spTgt spid="575"/>
                                        </p:tgtEl>
                                        <p:attrNameLst>
                                          <p:attrName>style.visibility</p:attrName>
                                        </p:attrNameLst>
                                      </p:cBhvr>
                                      <p:to>
                                        <p:strVal val="visible"/>
                                      </p:to>
                                    </p:set>
                                    <p:animEffect filter="wipe(down)" transition="in">
                                      <p:cBhvr>
                                        <p:cTn id="97" dur="1000"/>
                                        <p:tgtEl>
                                          <p:spTgt spid="575"/>
                                        </p:tgtEl>
                                      </p:cBhvr>
                                    </p:animEffect>
                                  </p:childTnLst>
                                </p:cTn>
                              </p:par>
                            </p:childTnLst>
                          </p:cTn>
                        </p:par>
                      </p:childTnLst>
                    </p:cTn>
                  </p:par>
                  <p:par>
                    <p:cTn id="98" fill="hold">
                      <p:stCondLst>
                        <p:cond delay="indefinite"/>
                      </p:stCondLst>
                      <p:childTnLst>
                        <p:par>
                          <p:cTn id="99" fill="hold">
                            <p:stCondLst>
                              <p:cond delay="0"/>
                            </p:stCondLst>
                            <p:childTnLst>
                              <p:par>
                                <p:cTn id="100" presetClass="entr" nodeType="clickEffect" presetSubtype="4" presetID="22" grpId="21" fill="hold">
                                  <p:stCondLst>
                                    <p:cond delay="0"/>
                                  </p:stCondLst>
                                  <p:iterate type="el" backwards="0">
                                    <p:tmAbs val="0"/>
                                  </p:iterate>
                                  <p:childTnLst>
                                    <p:set>
                                      <p:cBhvr>
                                        <p:cTn id="101" fill="hold"/>
                                        <p:tgtEl>
                                          <p:spTgt spid="585"/>
                                        </p:tgtEl>
                                        <p:attrNameLst>
                                          <p:attrName>style.visibility</p:attrName>
                                        </p:attrNameLst>
                                      </p:cBhvr>
                                      <p:to>
                                        <p:strVal val="visible"/>
                                      </p:to>
                                    </p:set>
                                    <p:animEffect filter="wipe(down)" transition="in">
                                      <p:cBhvr>
                                        <p:cTn id="102" dur="1000"/>
                                        <p:tgtEl>
                                          <p:spTgt spid="5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57" grpId="9"/>
      <p:bldP build="whole" bldLvl="1" animBg="1" rev="0" advAuto="0" spid="588" grpId="1"/>
      <p:bldP build="whole" bldLvl="1" animBg="1" rev="0" advAuto="0" spid="589" grpId="6"/>
      <p:bldP build="whole" bldLvl="1" animBg="1" rev="0" advAuto="0" spid="572" grpId="17"/>
      <p:bldP build="whole" bldLvl="1" animBg="1" rev="0" advAuto="0" spid="569" grpId="10"/>
      <p:bldP build="whole" bldLvl="1" animBg="1" rev="0" advAuto="0" spid="578" grpId="18"/>
      <p:bldP build="whole" bldLvl="1" animBg="1" rev="0" advAuto="0" spid="589" grpId="13"/>
      <p:bldP build="whole" bldLvl="1" animBg="1" rev="0" advAuto="0" spid="560" grpId="5"/>
      <p:bldP build="whole" bldLvl="1" animBg="1" rev="0" advAuto="0" spid="546" grpId="4"/>
      <p:bldP build="whole" bldLvl="1" animBg="1" rev="0" advAuto="0" spid="588" grpId="15"/>
      <p:bldP build="whole" bldLvl="1" animBg="1" rev="0" advAuto="0" spid="551" grpId="7"/>
      <p:bldP build="whole" bldLvl="1" animBg="1" rev="0" advAuto="0" spid="582" grpId="3"/>
      <p:bldP build="whole" bldLvl="1" animBg="1" rev="0" advAuto="0" spid="587" grpId="14"/>
      <p:bldP build="whole" bldLvl="1" animBg="1" rev="0" advAuto="0" spid="566" grpId="12"/>
      <p:bldP build="whole" bldLvl="1" animBg="1" rev="0" advAuto="0" spid="554" grpId="8"/>
      <p:bldP build="whole" bldLvl="1" animBg="1" rev="0" advAuto="0" spid="586" grpId="16"/>
      <p:bldP build="whole" bldLvl="1" animBg="1" rev="0" advAuto="0" spid="585" grpId="21"/>
      <p:bldP build="whole" bldLvl="1" animBg="1" rev="0" advAuto="0" spid="537" grpId="2"/>
      <p:bldP build="whole" bldLvl="1" animBg="1" rev="0" advAuto="0" spid="581" grpId="19"/>
      <p:bldP build="whole" bldLvl="1" animBg="1" rev="0" advAuto="0" spid="575" grpId="20"/>
      <p:bldP build="whole" bldLvl="1" animBg="1" rev="0" advAuto="0" spid="563" grpId="11"/>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2" name="Comparing the Contestable Market and Cartel Models"/>
          <p:cNvSpPr txBox="1"/>
          <p:nvPr>
            <p:ph type="title" idx="4294967295"/>
          </p:nvPr>
        </p:nvSpPr>
        <p:spPr>
          <a:xfrm>
            <a:off x="1558704" y="1255330"/>
            <a:ext cx="21005801" cy="2286001"/>
          </a:xfrm>
          <a:prstGeom prst="rect">
            <a:avLst/>
          </a:prstGeom>
          <a:effectLst>
            <a:outerShdw sx="100000" sy="100000" kx="0" ky="0" algn="b" rotWithShape="0" blurRad="63500" dist="25400" dir="5400000">
              <a:srgbClr val="000000">
                <a:alpha val="50000"/>
              </a:srgbClr>
            </a:outerShdw>
          </a:effectLst>
        </p:spPr>
        <p:txBody>
          <a:bodyPr lIns="88900" tIns="88900" rIns="88900" bIns="88900"/>
          <a:lstStyle>
            <a:lvl1pPr>
              <a:defRPr sz="6000"/>
            </a:lvl1pPr>
          </a:lstStyle>
          <a:p>
            <a:pPr/>
            <a:r>
              <a:t>Comparing the Contestable Market and Cartel Models</a:t>
            </a:r>
          </a:p>
        </p:txBody>
      </p:sp>
      <p:sp>
        <p:nvSpPr>
          <p:cNvPr id="593" name="The stronger the ability of oligopolists to collude and prevent entry, the closer the oligopoly price would be to the monopoly price…"/>
          <p:cNvSpPr txBox="1"/>
          <p:nvPr>
            <p:ph type="body" idx="4294967295"/>
          </p:nvPr>
        </p:nvSpPr>
        <p:spPr>
          <a:xfrm>
            <a:off x="1689100" y="3149600"/>
            <a:ext cx="21381215" cy="10141813"/>
          </a:xfrm>
          <a:prstGeom prst="rect">
            <a:avLst/>
          </a:prstGeom>
          <a:effectLst>
            <a:outerShdw sx="100000" sy="100000" kx="0" ky="0" algn="b" rotWithShape="0" blurRad="63500" dist="25400" dir="5400000">
              <a:srgbClr val="000000">
                <a:alpha val="50000"/>
              </a:srgbClr>
            </a:outerShdw>
          </a:effectLst>
        </p:spPr>
        <p:txBody>
          <a:bodyPr lIns="88900" tIns="88900" rIns="88900" bIns="88900"/>
          <a:lstStyle/>
          <a:p>
            <a:pPr>
              <a:lnSpc>
                <a:spcPct val="90000"/>
              </a:lnSpc>
              <a:buChar char="✦"/>
              <a:defRPr sz="6000"/>
            </a:pPr>
            <a:r>
              <a:t>The </a:t>
            </a:r>
            <a:r>
              <a:rPr>
                <a:solidFill>
                  <a:srgbClr val="FF2600"/>
                </a:solidFill>
              </a:rPr>
              <a:t>stronger</a:t>
            </a:r>
            <a:r>
              <a:t> the ability of oligopolists to </a:t>
            </a:r>
            <a:r>
              <a:rPr>
                <a:solidFill>
                  <a:srgbClr val="FF2600"/>
                </a:solidFill>
              </a:rPr>
              <a:t>collude</a:t>
            </a:r>
            <a:r>
              <a:t> and </a:t>
            </a:r>
            <a:r>
              <a:rPr>
                <a:solidFill>
                  <a:srgbClr val="FF2600"/>
                </a:solidFill>
              </a:rPr>
              <a:t>prevent entry</a:t>
            </a:r>
            <a:r>
              <a:t>, the closer the oligopoly price would be to the </a:t>
            </a:r>
            <a:r>
              <a:rPr>
                <a:solidFill>
                  <a:srgbClr val="FF2600"/>
                </a:solidFill>
              </a:rPr>
              <a:t>monopoly price</a:t>
            </a:r>
          </a:p>
          <a:p>
            <a:pPr>
              <a:lnSpc>
                <a:spcPct val="90000"/>
              </a:lnSpc>
              <a:buChar char="✦"/>
              <a:defRPr sz="6000"/>
            </a:pPr>
            <a:r>
              <a:t>The </a:t>
            </a:r>
            <a:r>
              <a:rPr>
                <a:solidFill>
                  <a:srgbClr val="0433FF"/>
                </a:solidFill>
              </a:rPr>
              <a:t>weaker</a:t>
            </a:r>
            <a:r>
              <a:t> the ability to </a:t>
            </a:r>
            <a:r>
              <a:rPr>
                <a:solidFill>
                  <a:srgbClr val="0433FF"/>
                </a:solidFill>
              </a:rPr>
              <a:t>collude</a:t>
            </a:r>
            <a:r>
              <a:t> and to </a:t>
            </a:r>
            <a:r>
              <a:rPr>
                <a:solidFill>
                  <a:srgbClr val="0433FF"/>
                </a:solidFill>
              </a:rPr>
              <a:t>prevent entry</a:t>
            </a:r>
            <a:r>
              <a:t>, the closer the oligopoly price would be to </a:t>
            </a:r>
            <a:r>
              <a:rPr>
                <a:solidFill>
                  <a:srgbClr val="0433FF"/>
                </a:solidFill>
              </a:rPr>
              <a:t>perfectly competitive pricing</a:t>
            </a:r>
          </a:p>
          <a:p>
            <a:pPr>
              <a:lnSpc>
                <a:spcPct val="90000"/>
              </a:lnSpc>
              <a:buChar char="✦"/>
              <a:defRPr sz="6000"/>
            </a:pPr>
            <a:r>
              <a:t>Most oligopoly markets lie </a:t>
            </a:r>
            <a:r>
              <a:rPr>
                <a:solidFill>
                  <a:srgbClr val="9437FF"/>
                </a:solidFill>
              </a:rPr>
              <a:t>between</a:t>
            </a:r>
            <a:r>
              <a:t> these two extremes.</a:t>
            </a:r>
          </a:p>
        </p:txBody>
      </p:sp>
    </p:spTree>
  </p:cSld>
  <p:clrMapOvr>
    <a:masterClrMapping/>
  </p:clrMapOvr>
  <mc:AlternateContent xmlns:mc="http://schemas.openxmlformats.org/markup-compatibility/2006">
    <mc:Choice xmlns:p14="http://schemas.microsoft.com/office/powerpoint/2010/main" Requires="p14">
      <p:transition spd="med" advClick="1" p14:dur="1000">
        <p14:rippl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593">
                                            <p:bg/>
                                          </p:spTgt>
                                        </p:tgtEl>
                                        <p:attrNameLst>
                                          <p:attrName>style.visibility</p:attrName>
                                        </p:attrNameLst>
                                      </p:cBhvr>
                                      <p:to>
                                        <p:strVal val="visible"/>
                                      </p:to>
                                    </p:set>
                                    <p:animEffect filter="wipe(left)" transition="in">
                                      <p:cBhvr>
                                        <p:cTn id="7" dur="500"/>
                                        <p:tgtEl>
                                          <p:spTgt spid="593">
                                            <p:bg/>
                                          </p:spTgt>
                                        </p:tgtEl>
                                      </p:cBhvr>
                                    </p:animEffect>
                                  </p:childTnLst>
                                </p:cTn>
                              </p:par>
                              <p:par>
                                <p:cTn id="8" presetClass="entr" nodeType="withEffect" presetSubtype="8" presetID="22" grpId="1" fill="hold">
                                  <p:stCondLst>
                                    <p:cond delay="0"/>
                                  </p:stCondLst>
                                  <p:iterate type="el" backwards="0">
                                    <p:tmAbs val="0"/>
                                  </p:iterate>
                                  <p:childTnLst>
                                    <p:set>
                                      <p:cBhvr>
                                        <p:cTn id="9" fill="hold"/>
                                        <p:tgtEl>
                                          <p:spTgt spid="593">
                                            <p:txEl>
                                              <p:pRg st="0" end="0"/>
                                            </p:txEl>
                                          </p:spTgt>
                                        </p:tgtEl>
                                        <p:attrNameLst>
                                          <p:attrName>style.visibility</p:attrName>
                                        </p:attrNameLst>
                                      </p:cBhvr>
                                      <p:to>
                                        <p:strVal val="visible"/>
                                      </p:to>
                                    </p:set>
                                    <p:animEffect filter="wipe(left)" transition="in">
                                      <p:cBhvr>
                                        <p:cTn id="10" dur="500"/>
                                        <p:tgtEl>
                                          <p:spTgt spid="59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8" presetID="22" grpId="1" fill="hold">
                                  <p:stCondLst>
                                    <p:cond delay="0"/>
                                  </p:stCondLst>
                                  <p:iterate type="el" backwards="0">
                                    <p:tmAbs val="0"/>
                                  </p:iterate>
                                  <p:childTnLst>
                                    <p:set>
                                      <p:cBhvr>
                                        <p:cTn id="14" fill="hold"/>
                                        <p:tgtEl>
                                          <p:spTgt spid="593">
                                            <p:txEl>
                                              <p:pRg st="1" end="1"/>
                                            </p:txEl>
                                          </p:spTgt>
                                        </p:tgtEl>
                                        <p:attrNameLst>
                                          <p:attrName>style.visibility</p:attrName>
                                        </p:attrNameLst>
                                      </p:cBhvr>
                                      <p:to>
                                        <p:strVal val="visible"/>
                                      </p:to>
                                    </p:set>
                                    <p:animEffect filter="wipe(left)" transition="in">
                                      <p:cBhvr>
                                        <p:cTn id="15" dur="500"/>
                                        <p:tgtEl>
                                          <p:spTgt spid="59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8" presetID="22" grpId="1" fill="hold">
                                  <p:stCondLst>
                                    <p:cond delay="0"/>
                                  </p:stCondLst>
                                  <p:iterate type="el" backwards="0">
                                    <p:tmAbs val="0"/>
                                  </p:iterate>
                                  <p:childTnLst>
                                    <p:set>
                                      <p:cBhvr>
                                        <p:cTn id="19" fill="hold"/>
                                        <p:tgtEl>
                                          <p:spTgt spid="593">
                                            <p:txEl>
                                              <p:pRg st="2" end="2"/>
                                            </p:txEl>
                                          </p:spTgt>
                                        </p:tgtEl>
                                        <p:attrNameLst>
                                          <p:attrName>style.visibility</p:attrName>
                                        </p:attrNameLst>
                                      </p:cBhvr>
                                      <p:to>
                                        <p:strVal val="visible"/>
                                      </p:to>
                                    </p:set>
                                    <p:animEffect filter="wipe(left)" transition="in">
                                      <p:cBhvr>
                                        <p:cTn id="20" dur="500"/>
                                        <p:tgtEl>
                                          <p:spTgt spid="593">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593" grpId="1"/>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5" name="Prisoner’s Dilemma"/>
          <p:cNvSpPr txBox="1"/>
          <p:nvPr>
            <p:ph type="title" idx="4294967295"/>
          </p:nvPr>
        </p:nvSpPr>
        <p:spPr>
          <a:prstGeom prst="rect">
            <a:avLst/>
          </a:prstGeom>
          <a:effectLst>
            <a:outerShdw sx="100000" sy="100000" kx="0" ky="0" algn="b" rotWithShape="0" blurRad="63500" dist="25400" dir="5400000">
              <a:srgbClr val="000000">
                <a:alpha val="50000"/>
              </a:srgbClr>
            </a:outerShdw>
          </a:effectLst>
        </p:spPr>
        <p:txBody>
          <a:bodyPr/>
          <a:lstStyle/>
          <a:p>
            <a:pPr>
              <a:defRPr sz="6000"/>
            </a:pPr>
            <a:r>
              <a:t>Prisoner</a:t>
            </a:r>
            <a:r>
              <a:t>’</a:t>
            </a:r>
            <a:r>
              <a:t>s Dilemma</a:t>
            </a:r>
          </a:p>
        </p:txBody>
      </p:sp>
      <p:sp>
        <p:nvSpPr>
          <p:cNvPr id="596" name="You and your partner are arrested. The police have insufficient evidence for a conviction, so they put you in separate rooms to prevent you from talking to each other."/>
          <p:cNvSpPr txBox="1"/>
          <p:nvPr/>
        </p:nvSpPr>
        <p:spPr>
          <a:xfrm>
            <a:off x="1612583" y="2425835"/>
            <a:ext cx="20298350" cy="14986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1300"/>
              </a:spcBef>
              <a:defRPr sz="4000">
                <a:latin typeface="Avenir Book"/>
                <a:ea typeface="Avenir Book"/>
                <a:cs typeface="Avenir Book"/>
                <a:sym typeface="Avenir Book"/>
              </a:defRPr>
            </a:lvl1pPr>
          </a:lstStyle>
          <a:p>
            <a:pPr/>
            <a:r>
              <a:t>You and your partner are arrested. The police have insufficient evidence for a conviction, so they put you in separate rooms to prevent you from talking to each other.</a:t>
            </a:r>
          </a:p>
        </p:txBody>
      </p:sp>
      <p:sp>
        <p:nvSpPr>
          <p:cNvPr id="597" name="Should you confess or not?"/>
          <p:cNvSpPr txBox="1"/>
          <p:nvPr/>
        </p:nvSpPr>
        <p:spPr>
          <a:xfrm>
            <a:off x="15550010" y="11786187"/>
            <a:ext cx="6394423"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1300"/>
              </a:spcBef>
              <a:defRPr sz="4000">
                <a:latin typeface="Avenir Book"/>
                <a:ea typeface="Avenir Book"/>
                <a:cs typeface="Avenir Book"/>
                <a:sym typeface="Avenir Book"/>
              </a:defRPr>
            </a:lvl1pPr>
          </a:lstStyle>
          <a:p>
            <a:pPr/>
            <a:r>
              <a:t>Should you confess or not?</a:t>
            </a:r>
          </a:p>
        </p:txBody>
      </p:sp>
      <p:graphicFrame>
        <p:nvGraphicFramePr>
          <p:cNvPr id="598" name="Table"/>
          <p:cNvGraphicFramePr/>
          <p:nvPr/>
        </p:nvGraphicFramePr>
        <p:xfrm>
          <a:off x="13749413" y="4947702"/>
          <a:ext cx="9624295" cy="658863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190816"/>
                <a:gridCol w="3315051"/>
                <a:gridCol w="3080326"/>
              </a:tblGrid>
              <a:tr h="1546434">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r h="2133286">
                <a:tc>
                  <a:txBody>
                    <a:bodyPr/>
                    <a:lstStyle/>
                    <a:p>
                      <a:pPr defTabSz="914400">
                        <a:defRPr sz="3600">
                          <a:solidFill>
                            <a:srgbClr val="FF2600"/>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660066"/>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r h="2378821">
                <a:tc>
                  <a:txBody>
                    <a:bodyPr/>
                    <a:lstStyle/>
                    <a:p>
                      <a:pPr defTabSz="914400">
                        <a:defRPr sz="3600">
                          <a:solidFill>
                            <a:srgbClr val="FF2600"/>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660066"/>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bl>
          </a:graphicData>
        </a:graphic>
      </p:graphicFrame>
      <p:sp>
        <p:nvSpPr>
          <p:cNvPr id="599" name="If you confess"/>
          <p:cNvSpPr txBox="1"/>
          <p:nvPr/>
        </p:nvSpPr>
        <p:spPr>
          <a:xfrm>
            <a:off x="13720148" y="7168402"/>
            <a:ext cx="3203957"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spcBef>
                <a:spcPts val="1300"/>
              </a:spcBef>
              <a:defRPr sz="4000">
                <a:latin typeface="Avenir Book"/>
                <a:ea typeface="Avenir Book"/>
                <a:cs typeface="Avenir Book"/>
                <a:sym typeface="Avenir Book"/>
              </a:defRPr>
            </a:pPr>
            <a:r>
              <a:rPr>
                <a:solidFill>
                  <a:srgbClr val="FF2600"/>
                </a:solidFill>
              </a:rPr>
              <a:t>If you</a:t>
            </a:r>
            <a:r>
              <a:t> </a:t>
            </a:r>
            <a:r>
              <a:rPr>
                <a:solidFill>
                  <a:srgbClr val="FF2600"/>
                </a:solidFill>
              </a:rPr>
              <a:t>confess</a:t>
            </a:r>
          </a:p>
        </p:txBody>
      </p:sp>
      <p:sp>
        <p:nvSpPr>
          <p:cNvPr id="600" name="If s/he does not confess"/>
          <p:cNvSpPr txBox="1"/>
          <p:nvPr/>
        </p:nvSpPr>
        <p:spPr>
          <a:xfrm>
            <a:off x="17147319" y="5082869"/>
            <a:ext cx="2830543" cy="128905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70000"/>
              </a:lnSpc>
              <a:spcBef>
                <a:spcPts val="1300"/>
              </a:spcBef>
              <a:defRPr sz="4000">
                <a:solidFill>
                  <a:srgbClr val="0433FF"/>
                </a:solidFill>
                <a:latin typeface="Avenir Book"/>
                <a:ea typeface="Avenir Book"/>
                <a:cs typeface="Avenir Book"/>
                <a:sym typeface="Avenir Book"/>
              </a:defRPr>
            </a:lvl1pPr>
          </a:lstStyle>
          <a:p>
            <a:pPr/>
            <a:r>
              <a:t>If s/he does not confess</a:t>
            </a:r>
          </a:p>
        </p:txBody>
      </p:sp>
      <p:sp>
        <p:nvSpPr>
          <p:cNvPr id="601" name="Line"/>
          <p:cNvSpPr/>
          <p:nvPr/>
        </p:nvSpPr>
        <p:spPr>
          <a:xfrm>
            <a:off x="16912547" y="6522367"/>
            <a:ext cx="3348528" cy="2092172"/>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602" name="Time spent in jail"/>
          <p:cNvSpPr txBox="1"/>
          <p:nvPr/>
        </p:nvSpPr>
        <p:spPr>
          <a:xfrm>
            <a:off x="17264637" y="4143135"/>
            <a:ext cx="3957321"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marL="685800" indent="-685800" algn="l">
              <a:spcBef>
                <a:spcPts val="1300"/>
              </a:spcBef>
              <a:defRPr sz="4000">
                <a:latin typeface="Avenir Book"/>
                <a:ea typeface="Avenir Book"/>
                <a:cs typeface="Avenir Book"/>
                <a:sym typeface="Avenir Book"/>
              </a:defRPr>
            </a:lvl1pPr>
          </a:lstStyle>
          <a:p>
            <a:pPr/>
            <a:r>
              <a:t>Time spent in jail</a:t>
            </a:r>
          </a:p>
        </p:txBody>
      </p:sp>
      <p:sp>
        <p:nvSpPr>
          <p:cNvPr id="603" name="You get:…"/>
          <p:cNvSpPr txBox="1"/>
          <p:nvPr/>
        </p:nvSpPr>
        <p:spPr>
          <a:xfrm>
            <a:off x="17034816" y="7530352"/>
            <a:ext cx="1821943"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You</a:t>
            </a:r>
            <a:r>
              <a:t> </a:t>
            </a:r>
            <a:r>
              <a:rPr>
                <a:solidFill>
                  <a:srgbClr val="FF2600"/>
                </a:solidFill>
              </a:rPr>
              <a:t>get:</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zero years</a:t>
            </a:r>
          </a:p>
        </p:txBody>
      </p:sp>
      <p:sp>
        <p:nvSpPr>
          <p:cNvPr id="604" name="s/he gets:…"/>
          <p:cNvSpPr txBox="1"/>
          <p:nvPr/>
        </p:nvSpPr>
        <p:spPr>
          <a:xfrm>
            <a:off x="17918110" y="6511553"/>
            <a:ext cx="2297808" cy="1157478"/>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s/he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10 years</a:t>
            </a:r>
          </a:p>
        </p:txBody>
      </p:sp>
      <p:sp>
        <p:nvSpPr>
          <p:cNvPr id="605" name="If you confess and your partner does not, you go free and s/he receives a 10-year sentence"/>
          <p:cNvSpPr txBox="1"/>
          <p:nvPr/>
        </p:nvSpPr>
        <p:spPr>
          <a:xfrm>
            <a:off x="1550924" y="5545111"/>
            <a:ext cx="9151050" cy="2197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defRPr sz="4000">
                <a:latin typeface="Avenir Book"/>
                <a:ea typeface="Avenir Book"/>
                <a:cs typeface="Avenir Book"/>
                <a:sym typeface="Avenir Book"/>
              </a:defRPr>
            </a:pPr>
            <a:r>
              <a:t>If </a:t>
            </a:r>
            <a:r>
              <a:rPr>
                <a:solidFill>
                  <a:srgbClr val="FF2600"/>
                </a:solidFill>
              </a:rPr>
              <a:t>you confess</a:t>
            </a:r>
            <a:r>
              <a:t> and </a:t>
            </a:r>
            <a:r>
              <a:rPr>
                <a:solidFill>
                  <a:srgbClr val="0433FF"/>
                </a:solidFill>
              </a:rPr>
              <a:t>your partner does not</a:t>
            </a:r>
            <a:r>
              <a:t>, you go free and s/he receives a 10-year sentence </a:t>
            </a:r>
          </a:p>
        </p:txBody>
      </p:sp>
      <p:sp>
        <p:nvSpPr>
          <p:cNvPr id="606" name="You are offered the following deal:"/>
          <p:cNvSpPr txBox="1"/>
          <p:nvPr/>
        </p:nvSpPr>
        <p:spPr>
          <a:xfrm>
            <a:off x="1508391" y="4326794"/>
            <a:ext cx="9051140"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marL="685800" indent="-685800" algn="l">
              <a:spcBef>
                <a:spcPts val="1300"/>
              </a:spcBef>
              <a:defRPr sz="4000">
                <a:latin typeface="Avenir Book"/>
                <a:ea typeface="Avenir Book"/>
                <a:cs typeface="Avenir Book"/>
                <a:sym typeface="Avenir Book"/>
              </a:defRPr>
            </a:lvl1pPr>
          </a:lstStyle>
          <a:p>
            <a:pPr/>
            <a:r>
              <a:t>You are offered the following deal: </a:t>
            </a:r>
          </a:p>
        </p:txBody>
      </p:sp>
      <p:sp>
        <p:nvSpPr>
          <p:cNvPr id="607" name="If your partner confess and you don’t, s/he goes free and you receive a 10-year sentence"/>
          <p:cNvSpPr txBox="1"/>
          <p:nvPr/>
        </p:nvSpPr>
        <p:spPr>
          <a:xfrm>
            <a:off x="1550924" y="7810601"/>
            <a:ext cx="8543697" cy="2197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defRPr sz="4000">
                <a:latin typeface="Avenir Book"/>
                <a:ea typeface="Avenir Book"/>
                <a:cs typeface="Avenir Book"/>
                <a:sym typeface="Avenir Book"/>
              </a:defRPr>
            </a:pPr>
            <a:r>
              <a:t>If </a:t>
            </a:r>
            <a:r>
              <a:rPr>
                <a:solidFill>
                  <a:srgbClr val="0433FF"/>
                </a:solidFill>
              </a:rPr>
              <a:t>your partner confess</a:t>
            </a:r>
            <a:r>
              <a:t> and </a:t>
            </a:r>
            <a:r>
              <a:rPr>
                <a:solidFill>
                  <a:srgbClr val="FF2600"/>
                </a:solidFill>
              </a:rPr>
              <a:t>you don’t</a:t>
            </a:r>
            <a:r>
              <a:t>, s/he goes free and you receive a 10-year sentence </a:t>
            </a:r>
          </a:p>
        </p:txBody>
      </p:sp>
      <p:sp>
        <p:nvSpPr>
          <p:cNvPr id="608" name="If s/he confesses"/>
          <p:cNvSpPr txBox="1"/>
          <p:nvPr/>
        </p:nvSpPr>
        <p:spPr>
          <a:xfrm>
            <a:off x="20374337" y="5161935"/>
            <a:ext cx="2297808" cy="128905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70000"/>
              </a:lnSpc>
              <a:spcBef>
                <a:spcPts val="1300"/>
              </a:spcBef>
              <a:defRPr sz="4000">
                <a:solidFill>
                  <a:srgbClr val="0433FF"/>
                </a:solidFill>
                <a:latin typeface="Avenir Book"/>
                <a:ea typeface="Avenir Book"/>
                <a:cs typeface="Avenir Book"/>
                <a:sym typeface="Avenir Book"/>
              </a:defRPr>
            </a:lvl1pPr>
          </a:lstStyle>
          <a:p>
            <a:pPr/>
            <a:r>
              <a:t>If s/he confesses</a:t>
            </a:r>
          </a:p>
        </p:txBody>
      </p:sp>
      <p:sp>
        <p:nvSpPr>
          <p:cNvPr id="609" name="If you don’t confess"/>
          <p:cNvSpPr txBox="1"/>
          <p:nvPr/>
        </p:nvSpPr>
        <p:spPr>
          <a:xfrm>
            <a:off x="13850545" y="9171735"/>
            <a:ext cx="2943166" cy="128905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nSpc>
                <a:spcPct val="70000"/>
              </a:lnSpc>
              <a:spcBef>
                <a:spcPts val="1300"/>
              </a:spcBef>
              <a:defRPr sz="4000">
                <a:latin typeface="Avenir Book"/>
                <a:ea typeface="Avenir Book"/>
                <a:cs typeface="Avenir Book"/>
                <a:sym typeface="Avenir Book"/>
              </a:defRPr>
            </a:pPr>
            <a:r>
              <a:rPr>
                <a:solidFill>
                  <a:srgbClr val="FF2600"/>
                </a:solidFill>
              </a:rPr>
              <a:t>If you</a:t>
            </a:r>
            <a:r>
              <a:t> </a:t>
            </a:r>
            <a:r>
              <a:rPr>
                <a:solidFill>
                  <a:srgbClr val="FF2600"/>
                </a:solidFill>
              </a:rPr>
              <a:t>don’t confess</a:t>
            </a:r>
          </a:p>
        </p:txBody>
      </p:sp>
      <p:sp>
        <p:nvSpPr>
          <p:cNvPr id="610" name="You get:…"/>
          <p:cNvSpPr txBox="1"/>
          <p:nvPr/>
        </p:nvSpPr>
        <p:spPr>
          <a:xfrm>
            <a:off x="20291311" y="9795842"/>
            <a:ext cx="1525906"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You</a:t>
            </a:r>
            <a:r>
              <a:t> </a:t>
            </a:r>
            <a:r>
              <a:rPr>
                <a:solidFill>
                  <a:srgbClr val="FF2600"/>
                </a:solidFill>
              </a:rPr>
              <a:t>get:</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10 years</a:t>
            </a:r>
          </a:p>
        </p:txBody>
      </p:sp>
      <p:sp>
        <p:nvSpPr>
          <p:cNvPr id="611" name="s/he gets:…"/>
          <p:cNvSpPr txBox="1"/>
          <p:nvPr/>
        </p:nvSpPr>
        <p:spPr>
          <a:xfrm>
            <a:off x="21018134" y="8594488"/>
            <a:ext cx="2297807"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s/he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zero years</a:t>
            </a:r>
          </a:p>
        </p:txBody>
      </p:sp>
      <p:sp>
        <p:nvSpPr>
          <p:cNvPr id="612" name="Line"/>
          <p:cNvSpPr/>
          <p:nvPr/>
        </p:nvSpPr>
        <p:spPr>
          <a:xfrm>
            <a:off x="20250998" y="8606320"/>
            <a:ext cx="3096550" cy="2419881"/>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613" name="If neither confess, both get six months in jail for a minor charge"/>
          <p:cNvSpPr txBox="1"/>
          <p:nvPr/>
        </p:nvSpPr>
        <p:spPr>
          <a:xfrm>
            <a:off x="1497858" y="10076091"/>
            <a:ext cx="7557209" cy="14986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300"/>
              </a:spcBef>
              <a:defRPr sz="4000">
                <a:latin typeface="Avenir Book"/>
                <a:ea typeface="Avenir Book"/>
                <a:cs typeface="Avenir Book"/>
                <a:sym typeface="Avenir Book"/>
              </a:defRPr>
            </a:pPr>
            <a:r>
              <a:t>If </a:t>
            </a:r>
            <a:r>
              <a:rPr>
                <a:solidFill>
                  <a:srgbClr val="9437FF"/>
                </a:solidFill>
              </a:rPr>
              <a:t>neither</a:t>
            </a:r>
            <a:r>
              <a:t> confess, both get six months in jail for a minor charge </a:t>
            </a:r>
          </a:p>
        </p:txBody>
      </p:sp>
      <p:sp>
        <p:nvSpPr>
          <p:cNvPr id="614" name="You get:…"/>
          <p:cNvSpPr txBox="1"/>
          <p:nvPr/>
        </p:nvSpPr>
        <p:spPr>
          <a:xfrm>
            <a:off x="17098252" y="9846264"/>
            <a:ext cx="1695070"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You</a:t>
            </a:r>
            <a:r>
              <a:t> </a:t>
            </a:r>
            <a:r>
              <a:rPr>
                <a:solidFill>
                  <a:srgbClr val="FF2600"/>
                </a:solidFill>
              </a:rPr>
              <a:t>get:</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6 months</a:t>
            </a:r>
          </a:p>
        </p:txBody>
      </p:sp>
      <p:sp>
        <p:nvSpPr>
          <p:cNvPr id="615" name="s/he gets:…"/>
          <p:cNvSpPr txBox="1"/>
          <p:nvPr/>
        </p:nvSpPr>
        <p:spPr>
          <a:xfrm>
            <a:off x="17918110" y="8594488"/>
            <a:ext cx="229780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s/he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6 months</a:t>
            </a:r>
          </a:p>
        </p:txBody>
      </p:sp>
      <p:sp>
        <p:nvSpPr>
          <p:cNvPr id="616" name="Line"/>
          <p:cNvSpPr/>
          <p:nvPr/>
        </p:nvSpPr>
        <p:spPr>
          <a:xfrm>
            <a:off x="16932627" y="8628507"/>
            <a:ext cx="3308369" cy="2375507"/>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617" name="If both confess, each receives a 5-year sentence"/>
          <p:cNvSpPr txBox="1"/>
          <p:nvPr/>
        </p:nvSpPr>
        <p:spPr>
          <a:xfrm>
            <a:off x="1525189" y="11643081"/>
            <a:ext cx="7383698" cy="14986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300"/>
              </a:spcBef>
              <a:defRPr sz="4000">
                <a:latin typeface="Avenir Book"/>
                <a:ea typeface="Avenir Book"/>
                <a:cs typeface="Avenir Book"/>
                <a:sym typeface="Avenir Book"/>
              </a:defRPr>
            </a:pPr>
            <a:r>
              <a:t>If </a:t>
            </a:r>
            <a:r>
              <a:rPr>
                <a:solidFill>
                  <a:srgbClr val="FF2F92"/>
                </a:solidFill>
              </a:rPr>
              <a:t>both</a:t>
            </a:r>
            <a:r>
              <a:t> confess, each receives a 5-year sentence </a:t>
            </a:r>
          </a:p>
        </p:txBody>
      </p:sp>
      <p:sp>
        <p:nvSpPr>
          <p:cNvPr id="618" name="You get:…"/>
          <p:cNvSpPr txBox="1"/>
          <p:nvPr/>
        </p:nvSpPr>
        <p:spPr>
          <a:xfrm>
            <a:off x="20249517" y="7462606"/>
            <a:ext cx="1518667"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You</a:t>
            </a:r>
            <a:r>
              <a:t> </a:t>
            </a:r>
            <a:r>
              <a:rPr>
                <a:solidFill>
                  <a:srgbClr val="FF2600"/>
                </a:solidFill>
              </a:rPr>
              <a:t>get:</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5 years</a:t>
            </a:r>
          </a:p>
        </p:txBody>
      </p:sp>
      <p:sp>
        <p:nvSpPr>
          <p:cNvPr id="619" name="s/he gets:…"/>
          <p:cNvSpPr txBox="1"/>
          <p:nvPr/>
        </p:nvSpPr>
        <p:spPr>
          <a:xfrm>
            <a:off x="21018134" y="6511553"/>
            <a:ext cx="2297807" cy="1157478"/>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s/he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5 years</a:t>
            </a:r>
          </a:p>
        </p:txBody>
      </p:sp>
      <p:sp>
        <p:nvSpPr>
          <p:cNvPr id="620" name="Line"/>
          <p:cNvSpPr/>
          <p:nvPr/>
        </p:nvSpPr>
        <p:spPr>
          <a:xfrm>
            <a:off x="20257457" y="6521464"/>
            <a:ext cx="3007432" cy="2093977"/>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5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8" presetID="22" grpId="2" fill="hold">
                                  <p:stCondLst>
                                    <p:cond delay="0"/>
                                  </p:stCondLst>
                                  <p:iterate type="el" backwards="0">
                                    <p:tmAbs val="0"/>
                                  </p:iterate>
                                  <p:childTnLst>
                                    <p:set>
                                      <p:cBhvr>
                                        <p:cTn id="10" fill="hold"/>
                                        <p:tgtEl>
                                          <p:spTgt spid="606"/>
                                        </p:tgtEl>
                                        <p:attrNameLst>
                                          <p:attrName>style.visibility</p:attrName>
                                        </p:attrNameLst>
                                      </p:cBhvr>
                                      <p:to>
                                        <p:strVal val="visible"/>
                                      </p:to>
                                    </p:set>
                                    <p:animEffect filter="wipe(left)" transition="in">
                                      <p:cBhvr>
                                        <p:cTn id="11" dur="1000"/>
                                        <p:tgtEl>
                                          <p:spTgt spid="606"/>
                                        </p:tgtEl>
                                      </p:cBhvr>
                                    </p:animEffec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3" fill="hold">
                                  <p:stCondLst>
                                    <p:cond delay="0"/>
                                  </p:stCondLst>
                                  <p:iterate type="lt" backwards="0">
                                    <p:tmAbs val="100"/>
                                  </p:iterate>
                                  <p:childTnLst>
                                    <p:set>
                                      <p:cBhvr>
                                        <p:cTn id="15" fill="hold"/>
                                        <p:tgtEl>
                                          <p:spTgt spid="60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4" fill="hold">
                                  <p:stCondLst>
                                    <p:cond delay="0"/>
                                  </p:stCondLst>
                                  <p:iterate type="lt" backwards="0">
                                    <p:tmAbs val="100"/>
                                  </p:iterate>
                                  <p:childTnLst>
                                    <p:set>
                                      <p:cBhvr>
                                        <p:cTn id="19" fill="hold"/>
                                        <p:tgtEl>
                                          <p:spTgt spid="60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Class="entr" nodeType="clickEffect" presetID="10" grpId="5" fill="hold">
                                  <p:stCondLst>
                                    <p:cond delay="0"/>
                                  </p:stCondLst>
                                  <p:iterate type="el" backwards="0">
                                    <p:tmAbs val="0"/>
                                  </p:iterate>
                                  <p:childTnLst>
                                    <p:set>
                                      <p:cBhvr>
                                        <p:cTn id="23" fill="hold"/>
                                        <p:tgtEl>
                                          <p:spTgt spid="598"/>
                                        </p:tgtEl>
                                        <p:attrNameLst>
                                          <p:attrName>style.visibility</p:attrName>
                                        </p:attrNameLst>
                                      </p:cBhvr>
                                      <p:to>
                                        <p:strVal val="visible"/>
                                      </p:to>
                                    </p:set>
                                    <p:animEffect filter="fade" transition="in">
                                      <p:cBhvr>
                                        <p:cTn id="24" dur="1000"/>
                                        <p:tgtEl>
                                          <p:spTgt spid="598"/>
                                        </p:tgtEl>
                                      </p:cBhvr>
                                    </p:animEffec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8" presetID="2" grpId="6" fill="hold">
                                  <p:stCondLst>
                                    <p:cond delay="0"/>
                                  </p:stCondLst>
                                  <p:iterate type="el" backwards="0">
                                    <p:tmAbs val="0"/>
                                  </p:iterate>
                                  <p:childTnLst>
                                    <p:set>
                                      <p:cBhvr>
                                        <p:cTn id="28" fill="hold"/>
                                        <p:tgtEl>
                                          <p:spTgt spid="599"/>
                                        </p:tgtEl>
                                        <p:attrNameLst>
                                          <p:attrName>style.visibility</p:attrName>
                                        </p:attrNameLst>
                                      </p:cBhvr>
                                      <p:to>
                                        <p:strVal val="visible"/>
                                      </p:to>
                                    </p:set>
                                    <p:anim calcmode="lin" valueType="num">
                                      <p:cBhvr>
                                        <p:cTn id="29" dur="1000" fill="hold"/>
                                        <p:tgtEl>
                                          <p:spTgt spid="599"/>
                                        </p:tgtEl>
                                        <p:attrNameLst>
                                          <p:attrName>ppt_x</p:attrName>
                                        </p:attrNameLst>
                                      </p:cBhvr>
                                      <p:tavLst>
                                        <p:tav tm="0">
                                          <p:val>
                                            <p:strVal val="0-#ppt_w/2"/>
                                          </p:val>
                                        </p:tav>
                                        <p:tav tm="100000">
                                          <p:val>
                                            <p:strVal val="#ppt_x"/>
                                          </p:val>
                                        </p:tav>
                                      </p:tavLst>
                                    </p:anim>
                                    <p:anim calcmode="lin" valueType="num">
                                      <p:cBhvr>
                                        <p:cTn id="30" dur="1000" fill="hold"/>
                                        <p:tgtEl>
                                          <p:spTgt spid="599"/>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8" presetID="2" grpId="7" fill="hold">
                                  <p:stCondLst>
                                    <p:cond delay="0"/>
                                  </p:stCondLst>
                                  <p:iterate type="el" backwards="0">
                                    <p:tmAbs val="0"/>
                                  </p:iterate>
                                  <p:childTnLst>
                                    <p:set>
                                      <p:cBhvr>
                                        <p:cTn id="34" fill="hold"/>
                                        <p:tgtEl>
                                          <p:spTgt spid="600"/>
                                        </p:tgtEl>
                                        <p:attrNameLst>
                                          <p:attrName>style.visibility</p:attrName>
                                        </p:attrNameLst>
                                      </p:cBhvr>
                                      <p:to>
                                        <p:strVal val="visible"/>
                                      </p:to>
                                    </p:set>
                                    <p:anim calcmode="lin" valueType="num">
                                      <p:cBhvr>
                                        <p:cTn id="35" dur="1000" fill="hold"/>
                                        <p:tgtEl>
                                          <p:spTgt spid="600"/>
                                        </p:tgtEl>
                                        <p:attrNameLst>
                                          <p:attrName>ppt_x</p:attrName>
                                        </p:attrNameLst>
                                      </p:cBhvr>
                                      <p:tavLst>
                                        <p:tav tm="0">
                                          <p:val>
                                            <p:strVal val="0-#ppt_w/2"/>
                                          </p:val>
                                        </p:tav>
                                        <p:tav tm="100000">
                                          <p:val>
                                            <p:strVal val="#ppt_x"/>
                                          </p:val>
                                        </p:tav>
                                      </p:tavLst>
                                    </p:anim>
                                    <p:anim calcmode="lin" valueType="num">
                                      <p:cBhvr>
                                        <p:cTn id="36" dur="1000" fill="hold"/>
                                        <p:tgtEl>
                                          <p:spTgt spid="600"/>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8" presetID="2" grpId="8" fill="hold">
                                  <p:stCondLst>
                                    <p:cond delay="0"/>
                                  </p:stCondLst>
                                  <p:iterate type="el" backwards="0">
                                    <p:tmAbs val="0"/>
                                  </p:iterate>
                                  <p:childTnLst>
                                    <p:set>
                                      <p:cBhvr>
                                        <p:cTn id="40" fill="hold"/>
                                        <p:tgtEl>
                                          <p:spTgt spid="603"/>
                                        </p:tgtEl>
                                        <p:attrNameLst>
                                          <p:attrName>style.visibility</p:attrName>
                                        </p:attrNameLst>
                                      </p:cBhvr>
                                      <p:to>
                                        <p:strVal val="visible"/>
                                      </p:to>
                                    </p:set>
                                    <p:anim calcmode="lin" valueType="num">
                                      <p:cBhvr>
                                        <p:cTn id="41" dur="1000" fill="hold"/>
                                        <p:tgtEl>
                                          <p:spTgt spid="603"/>
                                        </p:tgtEl>
                                        <p:attrNameLst>
                                          <p:attrName>ppt_x</p:attrName>
                                        </p:attrNameLst>
                                      </p:cBhvr>
                                      <p:tavLst>
                                        <p:tav tm="0">
                                          <p:val>
                                            <p:strVal val="0-#ppt_w/2"/>
                                          </p:val>
                                        </p:tav>
                                        <p:tav tm="100000">
                                          <p:val>
                                            <p:strVal val="#ppt_x"/>
                                          </p:val>
                                        </p:tav>
                                      </p:tavLst>
                                    </p:anim>
                                    <p:anim calcmode="lin" valueType="num">
                                      <p:cBhvr>
                                        <p:cTn id="42" dur="1000" fill="hold"/>
                                        <p:tgtEl>
                                          <p:spTgt spid="603"/>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8" presetID="2" grpId="9" fill="hold">
                                  <p:stCondLst>
                                    <p:cond delay="0"/>
                                  </p:stCondLst>
                                  <p:iterate type="el" backwards="0">
                                    <p:tmAbs val="0"/>
                                  </p:iterate>
                                  <p:childTnLst>
                                    <p:set>
                                      <p:cBhvr>
                                        <p:cTn id="46" fill="hold"/>
                                        <p:tgtEl>
                                          <p:spTgt spid="604"/>
                                        </p:tgtEl>
                                        <p:attrNameLst>
                                          <p:attrName>style.visibility</p:attrName>
                                        </p:attrNameLst>
                                      </p:cBhvr>
                                      <p:to>
                                        <p:strVal val="visible"/>
                                      </p:to>
                                    </p:set>
                                    <p:anim calcmode="lin" valueType="num">
                                      <p:cBhvr>
                                        <p:cTn id="47" dur="1000" fill="hold"/>
                                        <p:tgtEl>
                                          <p:spTgt spid="604"/>
                                        </p:tgtEl>
                                        <p:attrNameLst>
                                          <p:attrName>ppt_x</p:attrName>
                                        </p:attrNameLst>
                                      </p:cBhvr>
                                      <p:tavLst>
                                        <p:tav tm="0">
                                          <p:val>
                                            <p:strVal val="0-#ppt_w/2"/>
                                          </p:val>
                                        </p:tav>
                                        <p:tav tm="100000">
                                          <p:val>
                                            <p:strVal val="#ppt_x"/>
                                          </p:val>
                                        </p:tav>
                                      </p:tavLst>
                                    </p:anim>
                                    <p:anim calcmode="lin" valueType="num">
                                      <p:cBhvr>
                                        <p:cTn id="48" dur="1000" fill="hold"/>
                                        <p:tgtEl>
                                          <p:spTgt spid="604"/>
                                        </p:tgtEl>
                                        <p:attrNameLst>
                                          <p:attrName>ppt_y</p:attrName>
                                        </p:attrNameLst>
                                      </p:cBhvr>
                                      <p:tavLst>
                                        <p:tav tm="0">
                                          <p:val>
                                            <p:strVal val="#ppt_y"/>
                                          </p:val>
                                        </p:tav>
                                        <p:tav tm="100000">
                                          <p:val>
                                            <p:strVal val="#ppt_y"/>
                                          </p:val>
                                        </p:tav>
                                      </p:tavLst>
                                    </p:anim>
                                  </p:childTnLst>
                                </p:cTn>
                              </p:par>
                            </p:childTnLst>
                          </p:cTn>
                        </p:par>
                        <p:par>
                          <p:cTn id="49" fill="hold">
                            <p:stCondLst>
                              <p:cond delay="1000"/>
                            </p:stCondLst>
                            <p:childTnLst>
                              <p:par>
                                <p:cTn id="50" presetClass="entr" nodeType="afterEffect" presetID="10" grpId="10" fill="hold">
                                  <p:stCondLst>
                                    <p:cond delay="0"/>
                                  </p:stCondLst>
                                  <p:iterate type="el" backwards="0">
                                    <p:tmAbs val="0"/>
                                  </p:iterate>
                                  <p:childTnLst>
                                    <p:set>
                                      <p:cBhvr>
                                        <p:cTn id="51" fill="hold"/>
                                        <p:tgtEl>
                                          <p:spTgt spid="601"/>
                                        </p:tgtEl>
                                        <p:attrNameLst>
                                          <p:attrName>style.visibility</p:attrName>
                                        </p:attrNameLst>
                                      </p:cBhvr>
                                      <p:to>
                                        <p:strVal val="visible"/>
                                      </p:to>
                                    </p:set>
                                    <p:animEffect filter="fade" transition="in">
                                      <p:cBhvr>
                                        <p:cTn id="52" dur="1000"/>
                                        <p:tgtEl>
                                          <p:spTgt spid="601"/>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0" presetID="1" grpId="11" fill="hold">
                                  <p:stCondLst>
                                    <p:cond delay="0"/>
                                  </p:stCondLst>
                                  <p:iterate type="lt" backwards="0">
                                    <p:tmAbs val="100"/>
                                  </p:iterate>
                                  <p:childTnLst>
                                    <p:set>
                                      <p:cBhvr>
                                        <p:cTn id="56" fill="hold"/>
                                        <p:tgtEl>
                                          <p:spTgt spid="60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Class="entr" nodeType="clickEffect" presetSubtype="8" presetID="2" grpId="12" fill="hold">
                                  <p:stCondLst>
                                    <p:cond delay="0"/>
                                  </p:stCondLst>
                                  <p:iterate type="el" backwards="0">
                                    <p:tmAbs val="0"/>
                                  </p:iterate>
                                  <p:childTnLst>
                                    <p:set>
                                      <p:cBhvr>
                                        <p:cTn id="60" fill="hold"/>
                                        <p:tgtEl>
                                          <p:spTgt spid="608"/>
                                        </p:tgtEl>
                                        <p:attrNameLst>
                                          <p:attrName>style.visibility</p:attrName>
                                        </p:attrNameLst>
                                      </p:cBhvr>
                                      <p:to>
                                        <p:strVal val="visible"/>
                                      </p:to>
                                    </p:set>
                                    <p:anim calcmode="lin" valueType="num">
                                      <p:cBhvr>
                                        <p:cTn id="61" dur="1000" fill="hold"/>
                                        <p:tgtEl>
                                          <p:spTgt spid="608"/>
                                        </p:tgtEl>
                                        <p:attrNameLst>
                                          <p:attrName>ppt_x</p:attrName>
                                        </p:attrNameLst>
                                      </p:cBhvr>
                                      <p:tavLst>
                                        <p:tav tm="0">
                                          <p:val>
                                            <p:strVal val="0-#ppt_w/2"/>
                                          </p:val>
                                        </p:tav>
                                        <p:tav tm="100000">
                                          <p:val>
                                            <p:strVal val="#ppt_x"/>
                                          </p:val>
                                        </p:tav>
                                      </p:tavLst>
                                    </p:anim>
                                    <p:anim calcmode="lin" valueType="num">
                                      <p:cBhvr>
                                        <p:cTn id="62" dur="1000" fill="hold"/>
                                        <p:tgtEl>
                                          <p:spTgt spid="608"/>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Class="entr" nodeType="clickEffect" presetSubtype="8" presetID="2" grpId="13" fill="hold">
                                  <p:stCondLst>
                                    <p:cond delay="0"/>
                                  </p:stCondLst>
                                  <p:iterate type="el" backwards="0">
                                    <p:tmAbs val="0"/>
                                  </p:iterate>
                                  <p:childTnLst>
                                    <p:set>
                                      <p:cBhvr>
                                        <p:cTn id="66" fill="hold"/>
                                        <p:tgtEl>
                                          <p:spTgt spid="609"/>
                                        </p:tgtEl>
                                        <p:attrNameLst>
                                          <p:attrName>style.visibility</p:attrName>
                                        </p:attrNameLst>
                                      </p:cBhvr>
                                      <p:to>
                                        <p:strVal val="visible"/>
                                      </p:to>
                                    </p:set>
                                    <p:anim calcmode="lin" valueType="num">
                                      <p:cBhvr>
                                        <p:cTn id="67" dur="1000" fill="hold"/>
                                        <p:tgtEl>
                                          <p:spTgt spid="609"/>
                                        </p:tgtEl>
                                        <p:attrNameLst>
                                          <p:attrName>ppt_x</p:attrName>
                                        </p:attrNameLst>
                                      </p:cBhvr>
                                      <p:tavLst>
                                        <p:tav tm="0">
                                          <p:val>
                                            <p:strVal val="0-#ppt_w/2"/>
                                          </p:val>
                                        </p:tav>
                                        <p:tav tm="100000">
                                          <p:val>
                                            <p:strVal val="#ppt_x"/>
                                          </p:val>
                                        </p:tav>
                                      </p:tavLst>
                                    </p:anim>
                                    <p:anim calcmode="lin" valueType="num">
                                      <p:cBhvr>
                                        <p:cTn id="68" dur="1000" fill="hold"/>
                                        <p:tgtEl>
                                          <p:spTgt spid="609"/>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Class="entr" nodeType="clickEffect" presetSubtype="8" presetID="2" grpId="14" fill="hold">
                                  <p:stCondLst>
                                    <p:cond delay="0"/>
                                  </p:stCondLst>
                                  <p:iterate type="el" backwards="0">
                                    <p:tmAbs val="0"/>
                                  </p:iterate>
                                  <p:childTnLst>
                                    <p:set>
                                      <p:cBhvr>
                                        <p:cTn id="72" fill="hold"/>
                                        <p:tgtEl>
                                          <p:spTgt spid="610"/>
                                        </p:tgtEl>
                                        <p:attrNameLst>
                                          <p:attrName>style.visibility</p:attrName>
                                        </p:attrNameLst>
                                      </p:cBhvr>
                                      <p:to>
                                        <p:strVal val="visible"/>
                                      </p:to>
                                    </p:set>
                                    <p:anim calcmode="lin" valueType="num">
                                      <p:cBhvr>
                                        <p:cTn id="73" dur="1000" fill="hold"/>
                                        <p:tgtEl>
                                          <p:spTgt spid="610"/>
                                        </p:tgtEl>
                                        <p:attrNameLst>
                                          <p:attrName>ppt_x</p:attrName>
                                        </p:attrNameLst>
                                      </p:cBhvr>
                                      <p:tavLst>
                                        <p:tav tm="0">
                                          <p:val>
                                            <p:strVal val="0-#ppt_w/2"/>
                                          </p:val>
                                        </p:tav>
                                        <p:tav tm="100000">
                                          <p:val>
                                            <p:strVal val="#ppt_x"/>
                                          </p:val>
                                        </p:tav>
                                      </p:tavLst>
                                    </p:anim>
                                    <p:anim calcmode="lin" valueType="num">
                                      <p:cBhvr>
                                        <p:cTn id="74" dur="1000" fill="hold"/>
                                        <p:tgtEl>
                                          <p:spTgt spid="610"/>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Class="entr" nodeType="clickEffect" presetSubtype="8" presetID="2" grpId="15" fill="hold">
                                  <p:stCondLst>
                                    <p:cond delay="0"/>
                                  </p:stCondLst>
                                  <p:iterate type="el" backwards="0">
                                    <p:tmAbs val="0"/>
                                  </p:iterate>
                                  <p:childTnLst>
                                    <p:set>
                                      <p:cBhvr>
                                        <p:cTn id="78" fill="hold"/>
                                        <p:tgtEl>
                                          <p:spTgt spid="611"/>
                                        </p:tgtEl>
                                        <p:attrNameLst>
                                          <p:attrName>style.visibility</p:attrName>
                                        </p:attrNameLst>
                                      </p:cBhvr>
                                      <p:to>
                                        <p:strVal val="visible"/>
                                      </p:to>
                                    </p:set>
                                    <p:anim calcmode="lin" valueType="num">
                                      <p:cBhvr>
                                        <p:cTn id="79" dur="1000" fill="hold"/>
                                        <p:tgtEl>
                                          <p:spTgt spid="611"/>
                                        </p:tgtEl>
                                        <p:attrNameLst>
                                          <p:attrName>ppt_x</p:attrName>
                                        </p:attrNameLst>
                                      </p:cBhvr>
                                      <p:tavLst>
                                        <p:tav tm="0">
                                          <p:val>
                                            <p:strVal val="0-#ppt_w/2"/>
                                          </p:val>
                                        </p:tav>
                                        <p:tav tm="100000">
                                          <p:val>
                                            <p:strVal val="#ppt_x"/>
                                          </p:val>
                                        </p:tav>
                                      </p:tavLst>
                                    </p:anim>
                                    <p:anim calcmode="lin" valueType="num">
                                      <p:cBhvr>
                                        <p:cTn id="80" dur="1000" fill="hold"/>
                                        <p:tgtEl>
                                          <p:spTgt spid="611"/>
                                        </p:tgtEl>
                                        <p:attrNameLst>
                                          <p:attrName>ppt_y</p:attrName>
                                        </p:attrNameLst>
                                      </p:cBhvr>
                                      <p:tavLst>
                                        <p:tav tm="0">
                                          <p:val>
                                            <p:strVal val="#ppt_y"/>
                                          </p:val>
                                        </p:tav>
                                        <p:tav tm="100000">
                                          <p:val>
                                            <p:strVal val="#ppt_y"/>
                                          </p:val>
                                        </p:tav>
                                      </p:tavLst>
                                    </p:anim>
                                  </p:childTnLst>
                                </p:cTn>
                              </p:par>
                            </p:childTnLst>
                          </p:cTn>
                        </p:par>
                        <p:par>
                          <p:cTn id="81" fill="hold">
                            <p:stCondLst>
                              <p:cond delay="1000"/>
                            </p:stCondLst>
                            <p:childTnLst>
                              <p:par>
                                <p:cTn id="82" presetClass="entr" nodeType="afterEffect" presetID="10" grpId="16" fill="hold">
                                  <p:stCondLst>
                                    <p:cond delay="0"/>
                                  </p:stCondLst>
                                  <p:iterate type="el" backwards="0">
                                    <p:tmAbs val="0"/>
                                  </p:iterate>
                                  <p:childTnLst>
                                    <p:set>
                                      <p:cBhvr>
                                        <p:cTn id="83" fill="hold"/>
                                        <p:tgtEl>
                                          <p:spTgt spid="612"/>
                                        </p:tgtEl>
                                        <p:attrNameLst>
                                          <p:attrName>style.visibility</p:attrName>
                                        </p:attrNameLst>
                                      </p:cBhvr>
                                      <p:to>
                                        <p:strVal val="visible"/>
                                      </p:to>
                                    </p:set>
                                    <p:animEffect filter="fade" transition="in">
                                      <p:cBhvr>
                                        <p:cTn id="84" dur="1000"/>
                                        <p:tgtEl>
                                          <p:spTgt spid="612"/>
                                        </p:tgtEl>
                                      </p:cBhvr>
                                    </p:animEffect>
                                  </p:childTnLst>
                                </p:cTn>
                              </p:par>
                            </p:childTnLst>
                          </p:cTn>
                        </p:par>
                      </p:childTnLst>
                    </p:cTn>
                  </p:par>
                  <p:par>
                    <p:cTn id="85" fill="hold">
                      <p:stCondLst>
                        <p:cond delay="indefinite"/>
                      </p:stCondLst>
                      <p:childTnLst>
                        <p:par>
                          <p:cTn id="86" fill="hold">
                            <p:stCondLst>
                              <p:cond delay="0"/>
                            </p:stCondLst>
                            <p:childTnLst>
                              <p:par>
                                <p:cTn id="87" presetClass="entr" nodeType="clickEffect" presetSubtype="8" presetID="22" grpId="17" fill="hold">
                                  <p:stCondLst>
                                    <p:cond delay="0"/>
                                  </p:stCondLst>
                                  <p:iterate type="el" backwards="0">
                                    <p:tmAbs val="0"/>
                                  </p:iterate>
                                  <p:childTnLst>
                                    <p:set>
                                      <p:cBhvr>
                                        <p:cTn id="88" fill="hold"/>
                                        <p:tgtEl>
                                          <p:spTgt spid="613"/>
                                        </p:tgtEl>
                                        <p:attrNameLst>
                                          <p:attrName>style.visibility</p:attrName>
                                        </p:attrNameLst>
                                      </p:cBhvr>
                                      <p:to>
                                        <p:strVal val="visible"/>
                                      </p:to>
                                    </p:set>
                                    <p:animEffect filter="wipe(left)" transition="in">
                                      <p:cBhvr>
                                        <p:cTn id="89" dur="1000"/>
                                        <p:tgtEl>
                                          <p:spTgt spid="613"/>
                                        </p:tgtEl>
                                      </p:cBhvr>
                                    </p:animEffect>
                                  </p:childTnLst>
                                </p:cTn>
                              </p:par>
                            </p:childTnLst>
                          </p:cTn>
                        </p:par>
                      </p:childTnLst>
                    </p:cTn>
                  </p:par>
                  <p:par>
                    <p:cTn id="90" fill="hold">
                      <p:stCondLst>
                        <p:cond delay="indefinite"/>
                      </p:stCondLst>
                      <p:childTnLst>
                        <p:par>
                          <p:cTn id="91" fill="hold">
                            <p:stCondLst>
                              <p:cond delay="0"/>
                            </p:stCondLst>
                            <p:childTnLst>
                              <p:par>
                                <p:cTn id="92" presetClass="entr" nodeType="clickEffect" presetSubtype="8" presetID="2" grpId="18" fill="hold">
                                  <p:stCondLst>
                                    <p:cond delay="0"/>
                                  </p:stCondLst>
                                  <p:iterate type="el" backwards="0">
                                    <p:tmAbs val="0"/>
                                  </p:iterate>
                                  <p:childTnLst>
                                    <p:set>
                                      <p:cBhvr>
                                        <p:cTn id="93" fill="hold"/>
                                        <p:tgtEl>
                                          <p:spTgt spid="614"/>
                                        </p:tgtEl>
                                        <p:attrNameLst>
                                          <p:attrName>style.visibility</p:attrName>
                                        </p:attrNameLst>
                                      </p:cBhvr>
                                      <p:to>
                                        <p:strVal val="visible"/>
                                      </p:to>
                                    </p:set>
                                    <p:anim calcmode="lin" valueType="num">
                                      <p:cBhvr>
                                        <p:cTn id="94" dur="1000" fill="hold"/>
                                        <p:tgtEl>
                                          <p:spTgt spid="614"/>
                                        </p:tgtEl>
                                        <p:attrNameLst>
                                          <p:attrName>ppt_x</p:attrName>
                                        </p:attrNameLst>
                                      </p:cBhvr>
                                      <p:tavLst>
                                        <p:tav tm="0">
                                          <p:val>
                                            <p:strVal val="0-#ppt_w/2"/>
                                          </p:val>
                                        </p:tav>
                                        <p:tav tm="100000">
                                          <p:val>
                                            <p:strVal val="#ppt_x"/>
                                          </p:val>
                                        </p:tav>
                                      </p:tavLst>
                                    </p:anim>
                                    <p:anim calcmode="lin" valueType="num">
                                      <p:cBhvr>
                                        <p:cTn id="95" dur="1000" fill="hold"/>
                                        <p:tgtEl>
                                          <p:spTgt spid="614"/>
                                        </p:tgtEl>
                                        <p:attrNameLst>
                                          <p:attrName>ppt_y</p:attrName>
                                        </p:attrNameLst>
                                      </p:cBhvr>
                                      <p:tavLst>
                                        <p:tav tm="0">
                                          <p:val>
                                            <p:strVal val="#ppt_y"/>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Class="entr" nodeType="clickEffect" presetSubtype="8" presetID="2" grpId="19" fill="hold">
                                  <p:stCondLst>
                                    <p:cond delay="0"/>
                                  </p:stCondLst>
                                  <p:iterate type="el" backwards="0">
                                    <p:tmAbs val="0"/>
                                  </p:iterate>
                                  <p:childTnLst>
                                    <p:set>
                                      <p:cBhvr>
                                        <p:cTn id="99" fill="hold"/>
                                        <p:tgtEl>
                                          <p:spTgt spid="615"/>
                                        </p:tgtEl>
                                        <p:attrNameLst>
                                          <p:attrName>style.visibility</p:attrName>
                                        </p:attrNameLst>
                                      </p:cBhvr>
                                      <p:to>
                                        <p:strVal val="visible"/>
                                      </p:to>
                                    </p:set>
                                    <p:anim calcmode="lin" valueType="num">
                                      <p:cBhvr>
                                        <p:cTn id="100" dur="1000" fill="hold"/>
                                        <p:tgtEl>
                                          <p:spTgt spid="615"/>
                                        </p:tgtEl>
                                        <p:attrNameLst>
                                          <p:attrName>ppt_x</p:attrName>
                                        </p:attrNameLst>
                                      </p:cBhvr>
                                      <p:tavLst>
                                        <p:tav tm="0">
                                          <p:val>
                                            <p:strVal val="0-#ppt_w/2"/>
                                          </p:val>
                                        </p:tav>
                                        <p:tav tm="100000">
                                          <p:val>
                                            <p:strVal val="#ppt_x"/>
                                          </p:val>
                                        </p:tav>
                                      </p:tavLst>
                                    </p:anim>
                                    <p:anim calcmode="lin" valueType="num">
                                      <p:cBhvr>
                                        <p:cTn id="101" dur="1000" fill="hold"/>
                                        <p:tgtEl>
                                          <p:spTgt spid="615"/>
                                        </p:tgtEl>
                                        <p:attrNameLst>
                                          <p:attrName>ppt_y</p:attrName>
                                        </p:attrNameLst>
                                      </p:cBhvr>
                                      <p:tavLst>
                                        <p:tav tm="0">
                                          <p:val>
                                            <p:strVal val="#ppt_y"/>
                                          </p:val>
                                        </p:tav>
                                        <p:tav tm="100000">
                                          <p:val>
                                            <p:strVal val="#ppt_y"/>
                                          </p:val>
                                        </p:tav>
                                      </p:tavLst>
                                    </p:anim>
                                  </p:childTnLst>
                                </p:cTn>
                              </p:par>
                            </p:childTnLst>
                          </p:cTn>
                        </p:par>
                        <p:par>
                          <p:cTn id="102" fill="hold">
                            <p:stCondLst>
                              <p:cond delay="1000"/>
                            </p:stCondLst>
                            <p:childTnLst>
                              <p:par>
                                <p:cTn id="103" presetClass="entr" nodeType="afterEffect" presetID="10" grpId="20" fill="hold">
                                  <p:stCondLst>
                                    <p:cond delay="0"/>
                                  </p:stCondLst>
                                  <p:iterate type="el" backwards="0">
                                    <p:tmAbs val="0"/>
                                  </p:iterate>
                                  <p:childTnLst>
                                    <p:set>
                                      <p:cBhvr>
                                        <p:cTn id="104" fill="hold"/>
                                        <p:tgtEl>
                                          <p:spTgt spid="616"/>
                                        </p:tgtEl>
                                        <p:attrNameLst>
                                          <p:attrName>style.visibility</p:attrName>
                                        </p:attrNameLst>
                                      </p:cBhvr>
                                      <p:to>
                                        <p:strVal val="visible"/>
                                      </p:to>
                                    </p:set>
                                    <p:animEffect filter="fade" transition="in">
                                      <p:cBhvr>
                                        <p:cTn id="105" dur="1000"/>
                                        <p:tgtEl>
                                          <p:spTgt spid="616"/>
                                        </p:tgtEl>
                                      </p:cBhvr>
                                    </p:animEffect>
                                  </p:childTnLst>
                                </p:cTn>
                              </p:par>
                            </p:childTnLst>
                          </p:cTn>
                        </p:par>
                      </p:childTnLst>
                    </p:cTn>
                  </p:par>
                  <p:par>
                    <p:cTn id="106" fill="hold">
                      <p:stCondLst>
                        <p:cond delay="indefinite"/>
                      </p:stCondLst>
                      <p:childTnLst>
                        <p:par>
                          <p:cTn id="107" fill="hold">
                            <p:stCondLst>
                              <p:cond delay="0"/>
                            </p:stCondLst>
                            <p:childTnLst>
                              <p:par>
                                <p:cTn id="108" presetClass="entr" nodeType="clickEffect" presetSubtype="8" presetID="22" grpId="21" fill="hold">
                                  <p:stCondLst>
                                    <p:cond delay="0"/>
                                  </p:stCondLst>
                                  <p:iterate type="el" backwards="0">
                                    <p:tmAbs val="0"/>
                                  </p:iterate>
                                  <p:childTnLst>
                                    <p:set>
                                      <p:cBhvr>
                                        <p:cTn id="109" fill="hold"/>
                                        <p:tgtEl>
                                          <p:spTgt spid="617"/>
                                        </p:tgtEl>
                                        <p:attrNameLst>
                                          <p:attrName>style.visibility</p:attrName>
                                        </p:attrNameLst>
                                      </p:cBhvr>
                                      <p:to>
                                        <p:strVal val="visible"/>
                                      </p:to>
                                    </p:set>
                                    <p:animEffect filter="wipe(left)" transition="in">
                                      <p:cBhvr>
                                        <p:cTn id="110" dur="1000"/>
                                        <p:tgtEl>
                                          <p:spTgt spid="617"/>
                                        </p:tgtEl>
                                      </p:cBhvr>
                                    </p:animEffect>
                                  </p:childTnLst>
                                </p:cTn>
                              </p:par>
                            </p:childTnLst>
                          </p:cTn>
                        </p:par>
                      </p:childTnLst>
                    </p:cTn>
                  </p:par>
                  <p:par>
                    <p:cTn id="111" fill="hold">
                      <p:stCondLst>
                        <p:cond delay="indefinite"/>
                      </p:stCondLst>
                      <p:childTnLst>
                        <p:par>
                          <p:cTn id="112" fill="hold">
                            <p:stCondLst>
                              <p:cond delay="0"/>
                            </p:stCondLst>
                            <p:childTnLst>
                              <p:par>
                                <p:cTn id="113" presetClass="entr" nodeType="clickEffect" presetSubtype="8" presetID="2" grpId="22" fill="hold">
                                  <p:stCondLst>
                                    <p:cond delay="0"/>
                                  </p:stCondLst>
                                  <p:iterate type="el" backwards="0">
                                    <p:tmAbs val="0"/>
                                  </p:iterate>
                                  <p:childTnLst>
                                    <p:set>
                                      <p:cBhvr>
                                        <p:cTn id="114" fill="hold"/>
                                        <p:tgtEl>
                                          <p:spTgt spid="618"/>
                                        </p:tgtEl>
                                        <p:attrNameLst>
                                          <p:attrName>style.visibility</p:attrName>
                                        </p:attrNameLst>
                                      </p:cBhvr>
                                      <p:to>
                                        <p:strVal val="visible"/>
                                      </p:to>
                                    </p:set>
                                    <p:anim calcmode="lin" valueType="num">
                                      <p:cBhvr>
                                        <p:cTn id="115" dur="1000" fill="hold"/>
                                        <p:tgtEl>
                                          <p:spTgt spid="618"/>
                                        </p:tgtEl>
                                        <p:attrNameLst>
                                          <p:attrName>ppt_x</p:attrName>
                                        </p:attrNameLst>
                                      </p:cBhvr>
                                      <p:tavLst>
                                        <p:tav tm="0">
                                          <p:val>
                                            <p:strVal val="0-#ppt_w/2"/>
                                          </p:val>
                                        </p:tav>
                                        <p:tav tm="100000">
                                          <p:val>
                                            <p:strVal val="#ppt_x"/>
                                          </p:val>
                                        </p:tav>
                                      </p:tavLst>
                                    </p:anim>
                                    <p:anim calcmode="lin" valueType="num">
                                      <p:cBhvr>
                                        <p:cTn id="116" dur="1000" fill="hold"/>
                                        <p:tgtEl>
                                          <p:spTgt spid="618"/>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Class="entr" nodeType="clickEffect" presetSubtype="8" presetID="2" grpId="23" fill="hold">
                                  <p:stCondLst>
                                    <p:cond delay="0"/>
                                  </p:stCondLst>
                                  <p:iterate type="el" backwards="0">
                                    <p:tmAbs val="0"/>
                                  </p:iterate>
                                  <p:childTnLst>
                                    <p:set>
                                      <p:cBhvr>
                                        <p:cTn id="120" fill="hold"/>
                                        <p:tgtEl>
                                          <p:spTgt spid="619"/>
                                        </p:tgtEl>
                                        <p:attrNameLst>
                                          <p:attrName>style.visibility</p:attrName>
                                        </p:attrNameLst>
                                      </p:cBhvr>
                                      <p:to>
                                        <p:strVal val="visible"/>
                                      </p:to>
                                    </p:set>
                                    <p:anim calcmode="lin" valueType="num">
                                      <p:cBhvr>
                                        <p:cTn id="121" dur="1000" fill="hold"/>
                                        <p:tgtEl>
                                          <p:spTgt spid="619"/>
                                        </p:tgtEl>
                                        <p:attrNameLst>
                                          <p:attrName>ppt_x</p:attrName>
                                        </p:attrNameLst>
                                      </p:cBhvr>
                                      <p:tavLst>
                                        <p:tav tm="0">
                                          <p:val>
                                            <p:strVal val="0-#ppt_w/2"/>
                                          </p:val>
                                        </p:tav>
                                        <p:tav tm="100000">
                                          <p:val>
                                            <p:strVal val="#ppt_x"/>
                                          </p:val>
                                        </p:tav>
                                      </p:tavLst>
                                    </p:anim>
                                    <p:anim calcmode="lin" valueType="num">
                                      <p:cBhvr>
                                        <p:cTn id="122" dur="1000" fill="hold"/>
                                        <p:tgtEl>
                                          <p:spTgt spid="619"/>
                                        </p:tgtEl>
                                        <p:attrNameLst>
                                          <p:attrName>ppt_y</p:attrName>
                                        </p:attrNameLst>
                                      </p:cBhvr>
                                      <p:tavLst>
                                        <p:tav tm="0">
                                          <p:val>
                                            <p:strVal val="#ppt_y"/>
                                          </p:val>
                                        </p:tav>
                                        <p:tav tm="100000">
                                          <p:val>
                                            <p:strVal val="#ppt_y"/>
                                          </p:val>
                                        </p:tav>
                                      </p:tavLst>
                                    </p:anim>
                                  </p:childTnLst>
                                </p:cTn>
                              </p:par>
                            </p:childTnLst>
                          </p:cTn>
                        </p:par>
                        <p:par>
                          <p:cTn id="123" fill="hold">
                            <p:stCondLst>
                              <p:cond delay="1000"/>
                            </p:stCondLst>
                            <p:childTnLst>
                              <p:par>
                                <p:cTn id="124" presetClass="entr" nodeType="afterEffect" presetID="10" grpId="24" fill="hold">
                                  <p:stCondLst>
                                    <p:cond delay="0"/>
                                  </p:stCondLst>
                                  <p:iterate type="el" backwards="0">
                                    <p:tmAbs val="0"/>
                                  </p:iterate>
                                  <p:childTnLst>
                                    <p:set>
                                      <p:cBhvr>
                                        <p:cTn id="125" fill="hold"/>
                                        <p:tgtEl>
                                          <p:spTgt spid="620"/>
                                        </p:tgtEl>
                                        <p:attrNameLst>
                                          <p:attrName>style.visibility</p:attrName>
                                        </p:attrNameLst>
                                      </p:cBhvr>
                                      <p:to>
                                        <p:strVal val="visible"/>
                                      </p:to>
                                    </p:set>
                                    <p:animEffect filter="fade" transition="in">
                                      <p:cBhvr>
                                        <p:cTn id="126" dur="1000"/>
                                        <p:tgtEl>
                                          <p:spTgt spid="620"/>
                                        </p:tgtEl>
                                      </p:cBhvr>
                                    </p:animEffect>
                                  </p:childTnLst>
                                </p:cTn>
                              </p:par>
                            </p:childTnLst>
                          </p:cTn>
                        </p:par>
                      </p:childTnLst>
                    </p:cTn>
                  </p:par>
                  <p:par>
                    <p:cTn id="127" fill="hold">
                      <p:stCondLst>
                        <p:cond delay="indefinite"/>
                      </p:stCondLst>
                      <p:childTnLst>
                        <p:par>
                          <p:cTn id="128" fill="hold">
                            <p:stCondLst>
                              <p:cond delay="0"/>
                            </p:stCondLst>
                            <p:childTnLst>
                              <p:par>
                                <p:cTn id="129" presetClass="entr" nodeType="clickEffect" presetSubtype="0" presetID="1" grpId="25" fill="hold">
                                  <p:stCondLst>
                                    <p:cond delay="0"/>
                                  </p:stCondLst>
                                  <p:iterate type="lt" backwards="0">
                                    <p:tmAbs val="100"/>
                                  </p:iterate>
                                  <p:childTnLst>
                                    <p:set>
                                      <p:cBhvr>
                                        <p:cTn id="130" fill="hold"/>
                                        <p:tgtEl>
                                          <p:spTgt spid="5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99" grpId="6"/>
      <p:bldP build="whole" bldLvl="1" animBg="1" rev="0" advAuto="0" spid="606" grpId="2"/>
      <p:bldP build="whole" bldLvl="1" animBg="1" rev="0" advAuto="0" spid="612" grpId="16"/>
      <p:bldP build="whole" bldLvl="1" animBg="1" rev="0" advAuto="0" spid="600" grpId="7"/>
      <p:bldP build="whole" bldLvl="1" animBg="1" rev="0" advAuto="0" spid="603" grpId="8"/>
      <p:bldP build="whole" bldLvl="1" animBg="1" rev="0" advAuto="0" spid="596" grpId="1"/>
      <p:bldP build="whole" bldLvl="1" animBg="1" rev="0" advAuto="0" spid="607" grpId="11"/>
      <p:bldP build="whole" bldLvl="1" animBg="1" rev="0" advAuto="0" spid="605" grpId="3"/>
      <p:bldP build="whole" bldLvl="1" animBg="1" rev="0" advAuto="0" spid="608" grpId="12"/>
      <p:bldP build="whole" bldLvl="1" animBg="1" rev="0" advAuto="0" spid="601" grpId="10"/>
      <p:bldP build="whole" bldLvl="1" animBg="1" rev="0" advAuto="0" spid="613" grpId="17"/>
      <p:bldP build="whole" bldLvl="1" animBg="1" rev="0" advAuto="0" spid="617" grpId="21"/>
      <p:bldP build="whole" bldLvl="1" animBg="1" rev="0" advAuto="0" spid="618" grpId="22"/>
      <p:bldP build="whole" bldLvl="1" animBg="1" rev="0" advAuto="0" spid="619" grpId="23"/>
      <p:bldP build="whole" bldLvl="1" animBg="1" rev="0" advAuto="0" spid="598" grpId="5"/>
      <p:bldP build="whole" bldLvl="1" animBg="1" rev="0" advAuto="0" spid="604" grpId="9"/>
      <p:bldP build="whole" bldLvl="1" animBg="1" rev="0" advAuto="0" spid="620" grpId="24"/>
      <p:bldP build="whole" bldLvl="1" animBg="1" rev="0" advAuto="0" spid="597" grpId="25"/>
      <p:bldP build="whole" bldLvl="1" animBg="1" rev="0" advAuto="0" spid="609" grpId="13"/>
      <p:bldP build="whole" bldLvl="1" animBg="1" rev="0" advAuto="0" spid="611" grpId="15"/>
      <p:bldP build="whole" bldLvl="1" animBg="1" rev="0" advAuto="0" spid="602" grpId="4"/>
      <p:bldP build="whole" bldLvl="1" animBg="1" rev="0" advAuto="0" spid="616" grpId="20"/>
      <p:bldP build="whole" bldLvl="1" animBg="1" rev="0" advAuto="0" spid="615" grpId="19"/>
      <p:bldP build="whole" bldLvl="1" animBg="1" rev="0" advAuto="0" spid="614" grpId="18"/>
      <p:bldP build="whole" bldLvl="1" animBg="1" rev="0" advAuto="0" spid="610" grpId="14"/>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People of the same trade seldom meet together for merriment and diversion, but the conversation ends in a conspiracy against the public, or on some contrivance to raise prices”…"/>
          <p:cNvSpPr txBox="1"/>
          <p:nvPr/>
        </p:nvSpPr>
        <p:spPr>
          <a:xfrm>
            <a:off x="4090350" y="3388319"/>
            <a:ext cx="15087601" cy="66802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defRPr sz="5000"/>
            </a:pPr>
            <a:r>
              <a:t>“</a:t>
            </a:r>
            <a:r>
              <a:rPr>
                <a:latin typeface="Avenir Book"/>
                <a:ea typeface="Avenir Book"/>
                <a:cs typeface="Avenir Book"/>
                <a:sym typeface="Avenir Book"/>
              </a:rPr>
              <a:t>People of the same trade seldom meet together for merriment and diversion, but the conversation ends in a conspiracy against the public, or on some contrivance to raise prices”</a:t>
            </a:r>
            <a:endParaRPr>
              <a:latin typeface="Avenir Book"/>
              <a:ea typeface="Avenir Book"/>
              <a:cs typeface="Avenir Book"/>
              <a:sym typeface="Avenir Book"/>
            </a:endParaRPr>
          </a:p>
          <a:p>
            <a:pPr>
              <a:defRPr sz="5000"/>
            </a:pPr>
            <a:endParaRPr>
              <a:latin typeface="Avenir Book"/>
              <a:ea typeface="Avenir Book"/>
              <a:cs typeface="Avenir Book"/>
              <a:sym typeface="Avenir Book"/>
            </a:endParaRPr>
          </a:p>
          <a:p>
            <a:pPr>
              <a:defRPr sz="5000"/>
            </a:pPr>
            <a:br/>
            <a:r>
              <a:rPr sz="4000">
                <a:latin typeface="Avenir Book"/>
                <a:ea typeface="Avenir Book"/>
                <a:cs typeface="Avenir Book"/>
                <a:sym typeface="Avenir Book"/>
              </a:rPr>
              <a:t>Adam Smith, An Inquiry into the Nature and Causes of the Wealth of Nations (1776)</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622" name="Table"/>
          <p:cNvGraphicFramePr/>
          <p:nvPr/>
        </p:nvGraphicFramePr>
        <p:xfrm>
          <a:off x="11050222" y="3669824"/>
          <a:ext cx="9624295" cy="658863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190816"/>
                <a:gridCol w="3315051"/>
                <a:gridCol w="3080326"/>
              </a:tblGrid>
              <a:tr h="1546434">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r h="2133286">
                <a:tc>
                  <a:txBody>
                    <a:bodyPr/>
                    <a:lstStyle/>
                    <a:p>
                      <a:pPr defTabSz="914400">
                        <a:defRPr sz="3600">
                          <a:solidFill>
                            <a:srgbClr val="FF2600"/>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660066"/>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r h="2378821">
                <a:tc>
                  <a:txBody>
                    <a:bodyPr/>
                    <a:lstStyle/>
                    <a:p>
                      <a:pPr defTabSz="914400">
                        <a:defRPr sz="3600">
                          <a:solidFill>
                            <a:srgbClr val="FF2600"/>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660066"/>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bl>
          </a:graphicData>
        </a:graphic>
      </p:graphicFrame>
      <p:sp>
        <p:nvSpPr>
          <p:cNvPr id="623" name="If you confess"/>
          <p:cNvSpPr txBox="1"/>
          <p:nvPr/>
        </p:nvSpPr>
        <p:spPr>
          <a:xfrm>
            <a:off x="11020957" y="5890524"/>
            <a:ext cx="3203957"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spcBef>
                <a:spcPts val="1300"/>
              </a:spcBef>
              <a:defRPr sz="4000">
                <a:latin typeface="Avenir Book"/>
                <a:ea typeface="Avenir Book"/>
                <a:cs typeface="Avenir Book"/>
                <a:sym typeface="Avenir Book"/>
              </a:defRPr>
            </a:pPr>
            <a:r>
              <a:rPr>
                <a:solidFill>
                  <a:srgbClr val="FF2600"/>
                </a:solidFill>
              </a:rPr>
              <a:t>If you</a:t>
            </a:r>
            <a:r>
              <a:t> </a:t>
            </a:r>
            <a:r>
              <a:rPr>
                <a:solidFill>
                  <a:srgbClr val="FF2600"/>
                </a:solidFill>
              </a:rPr>
              <a:t>confess</a:t>
            </a:r>
          </a:p>
        </p:txBody>
      </p:sp>
      <p:sp>
        <p:nvSpPr>
          <p:cNvPr id="624" name="If s/he does not confess"/>
          <p:cNvSpPr txBox="1"/>
          <p:nvPr/>
        </p:nvSpPr>
        <p:spPr>
          <a:xfrm>
            <a:off x="14448127" y="3804991"/>
            <a:ext cx="2830543" cy="128905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70000"/>
              </a:lnSpc>
              <a:spcBef>
                <a:spcPts val="1300"/>
              </a:spcBef>
              <a:defRPr sz="4000">
                <a:solidFill>
                  <a:srgbClr val="0433FF"/>
                </a:solidFill>
                <a:latin typeface="Avenir Book"/>
                <a:ea typeface="Avenir Book"/>
                <a:cs typeface="Avenir Book"/>
                <a:sym typeface="Avenir Book"/>
              </a:defRPr>
            </a:lvl1pPr>
          </a:lstStyle>
          <a:p>
            <a:pPr/>
            <a:r>
              <a:t>If s/he does not confess</a:t>
            </a:r>
          </a:p>
        </p:txBody>
      </p:sp>
      <p:sp>
        <p:nvSpPr>
          <p:cNvPr id="625" name="Line"/>
          <p:cNvSpPr/>
          <p:nvPr/>
        </p:nvSpPr>
        <p:spPr>
          <a:xfrm>
            <a:off x="14213355" y="5244488"/>
            <a:ext cx="3348528" cy="2092173"/>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626" name="You get:…"/>
          <p:cNvSpPr txBox="1"/>
          <p:nvPr/>
        </p:nvSpPr>
        <p:spPr>
          <a:xfrm>
            <a:off x="14335624" y="6252475"/>
            <a:ext cx="1821943"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You</a:t>
            </a:r>
            <a:r>
              <a:t> </a:t>
            </a:r>
            <a:r>
              <a:rPr>
                <a:solidFill>
                  <a:srgbClr val="FF2600"/>
                </a:solidFill>
              </a:rPr>
              <a:t>get:</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zero years</a:t>
            </a:r>
          </a:p>
        </p:txBody>
      </p:sp>
      <p:sp>
        <p:nvSpPr>
          <p:cNvPr id="627" name="s/he gets:…"/>
          <p:cNvSpPr txBox="1"/>
          <p:nvPr/>
        </p:nvSpPr>
        <p:spPr>
          <a:xfrm>
            <a:off x="15218919" y="5233674"/>
            <a:ext cx="2297807"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s/he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10 years</a:t>
            </a:r>
          </a:p>
        </p:txBody>
      </p:sp>
      <p:sp>
        <p:nvSpPr>
          <p:cNvPr id="628" name="If s/he confesses"/>
          <p:cNvSpPr txBox="1"/>
          <p:nvPr/>
        </p:nvSpPr>
        <p:spPr>
          <a:xfrm>
            <a:off x="17675145" y="3884057"/>
            <a:ext cx="2297808" cy="128905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70000"/>
              </a:lnSpc>
              <a:spcBef>
                <a:spcPts val="1300"/>
              </a:spcBef>
              <a:defRPr sz="4000">
                <a:solidFill>
                  <a:srgbClr val="0433FF"/>
                </a:solidFill>
                <a:latin typeface="Avenir Book"/>
                <a:ea typeface="Avenir Book"/>
                <a:cs typeface="Avenir Book"/>
                <a:sym typeface="Avenir Book"/>
              </a:defRPr>
            </a:lvl1pPr>
          </a:lstStyle>
          <a:p>
            <a:pPr/>
            <a:r>
              <a:t>If s/he confesses</a:t>
            </a:r>
          </a:p>
        </p:txBody>
      </p:sp>
      <p:sp>
        <p:nvSpPr>
          <p:cNvPr id="629" name="If you don’t confess"/>
          <p:cNvSpPr txBox="1"/>
          <p:nvPr/>
        </p:nvSpPr>
        <p:spPr>
          <a:xfrm>
            <a:off x="11151354" y="7893857"/>
            <a:ext cx="2943165" cy="128905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nSpc>
                <a:spcPct val="70000"/>
              </a:lnSpc>
              <a:spcBef>
                <a:spcPts val="1300"/>
              </a:spcBef>
              <a:defRPr sz="4000">
                <a:latin typeface="Avenir Book"/>
                <a:ea typeface="Avenir Book"/>
                <a:cs typeface="Avenir Book"/>
                <a:sym typeface="Avenir Book"/>
              </a:defRPr>
            </a:pPr>
            <a:r>
              <a:rPr>
                <a:solidFill>
                  <a:srgbClr val="FF2600"/>
                </a:solidFill>
              </a:rPr>
              <a:t>If you</a:t>
            </a:r>
            <a:r>
              <a:t> </a:t>
            </a:r>
            <a:r>
              <a:rPr>
                <a:solidFill>
                  <a:srgbClr val="FF2600"/>
                </a:solidFill>
              </a:rPr>
              <a:t>don’t confess</a:t>
            </a:r>
          </a:p>
        </p:txBody>
      </p:sp>
      <p:sp>
        <p:nvSpPr>
          <p:cNvPr id="630" name="You get:…"/>
          <p:cNvSpPr txBox="1"/>
          <p:nvPr/>
        </p:nvSpPr>
        <p:spPr>
          <a:xfrm>
            <a:off x="17592119" y="8517964"/>
            <a:ext cx="1525906"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You</a:t>
            </a:r>
            <a:r>
              <a:t> </a:t>
            </a:r>
            <a:r>
              <a:rPr>
                <a:solidFill>
                  <a:srgbClr val="FF2600"/>
                </a:solidFill>
              </a:rPr>
              <a:t>get:</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10 years</a:t>
            </a:r>
          </a:p>
        </p:txBody>
      </p:sp>
      <p:sp>
        <p:nvSpPr>
          <p:cNvPr id="631" name="s/he gets:…"/>
          <p:cNvSpPr txBox="1"/>
          <p:nvPr/>
        </p:nvSpPr>
        <p:spPr>
          <a:xfrm>
            <a:off x="18318942" y="7316610"/>
            <a:ext cx="229780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s/he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zero years</a:t>
            </a:r>
          </a:p>
        </p:txBody>
      </p:sp>
      <p:sp>
        <p:nvSpPr>
          <p:cNvPr id="632" name="Line"/>
          <p:cNvSpPr/>
          <p:nvPr/>
        </p:nvSpPr>
        <p:spPr>
          <a:xfrm>
            <a:off x="17551807" y="7328442"/>
            <a:ext cx="3096550" cy="2419880"/>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633" name="You get:…"/>
          <p:cNvSpPr txBox="1"/>
          <p:nvPr/>
        </p:nvSpPr>
        <p:spPr>
          <a:xfrm>
            <a:off x="14399060" y="8568386"/>
            <a:ext cx="1695070"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You</a:t>
            </a:r>
            <a:r>
              <a:t> </a:t>
            </a:r>
            <a:r>
              <a:rPr>
                <a:solidFill>
                  <a:srgbClr val="FF2600"/>
                </a:solidFill>
              </a:rPr>
              <a:t>get:</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6 months</a:t>
            </a:r>
          </a:p>
        </p:txBody>
      </p:sp>
      <p:sp>
        <p:nvSpPr>
          <p:cNvPr id="634" name="s/he gets:…"/>
          <p:cNvSpPr txBox="1"/>
          <p:nvPr/>
        </p:nvSpPr>
        <p:spPr>
          <a:xfrm>
            <a:off x="15218919" y="7316610"/>
            <a:ext cx="2297807"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s/he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6 months</a:t>
            </a:r>
          </a:p>
        </p:txBody>
      </p:sp>
      <p:sp>
        <p:nvSpPr>
          <p:cNvPr id="635" name="Line"/>
          <p:cNvSpPr/>
          <p:nvPr/>
        </p:nvSpPr>
        <p:spPr>
          <a:xfrm>
            <a:off x="14233435" y="7350629"/>
            <a:ext cx="3308369" cy="2375508"/>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636" name="You get:…"/>
          <p:cNvSpPr txBox="1"/>
          <p:nvPr/>
        </p:nvSpPr>
        <p:spPr>
          <a:xfrm>
            <a:off x="17550325" y="6184728"/>
            <a:ext cx="1518667"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You</a:t>
            </a:r>
            <a:r>
              <a:t> </a:t>
            </a:r>
            <a:r>
              <a:rPr>
                <a:solidFill>
                  <a:srgbClr val="FF2600"/>
                </a:solidFill>
              </a:rPr>
              <a:t>get:</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5 years</a:t>
            </a:r>
          </a:p>
        </p:txBody>
      </p:sp>
      <p:sp>
        <p:nvSpPr>
          <p:cNvPr id="637" name="s/he gets:…"/>
          <p:cNvSpPr txBox="1"/>
          <p:nvPr/>
        </p:nvSpPr>
        <p:spPr>
          <a:xfrm>
            <a:off x="18318942" y="5233674"/>
            <a:ext cx="229780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s/he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5 years</a:t>
            </a:r>
          </a:p>
        </p:txBody>
      </p:sp>
      <p:sp>
        <p:nvSpPr>
          <p:cNvPr id="638" name="Line"/>
          <p:cNvSpPr/>
          <p:nvPr/>
        </p:nvSpPr>
        <p:spPr>
          <a:xfrm>
            <a:off x="17558265" y="5243586"/>
            <a:ext cx="3007432" cy="2093977"/>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639" name="First, assume that your partner does NOT confess"/>
          <p:cNvSpPr txBox="1"/>
          <p:nvPr/>
        </p:nvSpPr>
        <p:spPr>
          <a:xfrm>
            <a:off x="1638787" y="1966632"/>
            <a:ext cx="11502870"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300"/>
              </a:spcBef>
              <a:defRPr sz="4000">
                <a:latin typeface="Avenir Book"/>
                <a:ea typeface="Avenir Book"/>
                <a:cs typeface="Avenir Book"/>
                <a:sym typeface="Avenir Book"/>
              </a:defRPr>
            </a:pPr>
            <a:r>
              <a:t>First, assume that your partner does </a:t>
            </a:r>
            <a:r>
              <a:rPr>
                <a:solidFill>
                  <a:srgbClr val="FF2600"/>
                </a:solidFill>
              </a:rPr>
              <a:t>NOT</a:t>
            </a:r>
            <a:r>
              <a:t> confess</a:t>
            </a:r>
          </a:p>
        </p:txBody>
      </p:sp>
      <p:sp>
        <p:nvSpPr>
          <p:cNvPr id="640" name="Rectangle"/>
          <p:cNvSpPr/>
          <p:nvPr/>
        </p:nvSpPr>
        <p:spPr>
          <a:xfrm>
            <a:off x="17568242" y="3479908"/>
            <a:ext cx="3203957" cy="6308057"/>
          </a:xfrm>
          <a:prstGeom prst="rect">
            <a:avLst/>
          </a:prstGeom>
          <a:solidFill>
            <a:srgbClr val="FFFFFF"/>
          </a:solidFill>
          <a:ln w="12700">
            <a:miter lim="400000"/>
          </a:ln>
        </p:spPr>
        <p:txBody>
          <a:bodyPr lIns="0" tIns="0" rIns="0" bIns="0" anchor="ctr"/>
          <a:lstStyle/>
          <a:p>
            <a:pPr>
              <a:defRPr sz="3200">
                <a:solidFill>
                  <a:srgbClr val="FFFFFF"/>
                </a:solidFill>
                <a:latin typeface="+mn-lt"/>
                <a:ea typeface="+mn-ea"/>
                <a:cs typeface="+mn-cs"/>
                <a:sym typeface="Avenir Medium"/>
              </a:defRPr>
            </a:pPr>
          </a:p>
        </p:txBody>
      </p:sp>
      <p:sp>
        <p:nvSpPr>
          <p:cNvPr id="641" name="We then ignore this side of the matrix"/>
          <p:cNvSpPr txBox="1"/>
          <p:nvPr/>
        </p:nvSpPr>
        <p:spPr>
          <a:xfrm>
            <a:off x="17386951" y="1734957"/>
            <a:ext cx="3891284" cy="19304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1300"/>
              </a:spcBef>
              <a:defRPr sz="3500">
                <a:latin typeface="Avenir Book"/>
                <a:ea typeface="Avenir Book"/>
                <a:cs typeface="Avenir Book"/>
                <a:sym typeface="Avenir Book"/>
              </a:defRPr>
            </a:lvl1pPr>
          </a:lstStyle>
          <a:p>
            <a:pPr/>
            <a:r>
              <a:t>We then ignore this side of the matrix</a:t>
            </a:r>
          </a:p>
        </p:txBody>
      </p:sp>
      <p:sp>
        <p:nvSpPr>
          <p:cNvPr id="642" name="Second, assume that you only care what happens to you"/>
          <p:cNvSpPr txBox="1"/>
          <p:nvPr/>
        </p:nvSpPr>
        <p:spPr>
          <a:xfrm>
            <a:off x="1638787" y="2694165"/>
            <a:ext cx="11502870" cy="14986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1300"/>
              </a:spcBef>
              <a:defRPr sz="4000">
                <a:latin typeface="Avenir Book"/>
                <a:ea typeface="Avenir Book"/>
                <a:cs typeface="Avenir Book"/>
                <a:sym typeface="Avenir Book"/>
              </a:defRPr>
            </a:lvl1pPr>
          </a:lstStyle>
          <a:p>
            <a:pPr/>
            <a:r>
              <a:t>Second, assume that you only care what happens to you</a:t>
            </a:r>
          </a:p>
        </p:txBody>
      </p:sp>
      <p:sp>
        <p:nvSpPr>
          <p:cNvPr id="643" name="We then ignore his/her result"/>
          <p:cNvSpPr txBox="1"/>
          <p:nvPr/>
        </p:nvSpPr>
        <p:spPr>
          <a:xfrm>
            <a:off x="14001670" y="2039757"/>
            <a:ext cx="3683297" cy="13208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1300"/>
              </a:spcBef>
              <a:defRPr sz="3500">
                <a:latin typeface="Avenir Book"/>
                <a:ea typeface="Avenir Book"/>
                <a:cs typeface="Avenir Book"/>
                <a:sym typeface="Avenir Book"/>
              </a:defRPr>
            </a:lvl1pPr>
          </a:lstStyle>
          <a:p>
            <a:pPr/>
            <a:r>
              <a:t>We then ignore his/her result</a:t>
            </a:r>
          </a:p>
        </p:txBody>
      </p:sp>
      <p:sp>
        <p:nvSpPr>
          <p:cNvPr id="644" name="If you don’t confess you get 6 months in jail"/>
          <p:cNvSpPr txBox="1"/>
          <p:nvPr/>
        </p:nvSpPr>
        <p:spPr>
          <a:xfrm>
            <a:off x="2018618" y="10562394"/>
            <a:ext cx="6394423" cy="14986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300"/>
              </a:spcBef>
              <a:defRPr sz="4000">
                <a:latin typeface="Avenir Book"/>
                <a:ea typeface="Avenir Book"/>
                <a:cs typeface="Avenir Book"/>
                <a:sym typeface="Avenir Book"/>
              </a:defRPr>
            </a:pPr>
            <a:r>
              <a:t>If you don’t confess you get </a:t>
            </a:r>
            <a:r>
              <a:rPr>
                <a:solidFill>
                  <a:srgbClr val="FF2600"/>
                </a:solidFill>
              </a:rPr>
              <a:t>6 months in jail</a:t>
            </a:r>
          </a:p>
        </p:txBody>
      </p:sp>
      <p:sp>
        <p:nvSpPr>
          <p:cNvPr id="645" name="Your best decision is clear:…"/>
          <p:cNvSpPr txBox="1"/>
          <p:nvPr/>
        </p:nvSpPr>
        <p:spPr>
          <a:xfrm>
            <a:off x="2056576" y="8638604"/>
            <a:ext cx="6318505" cy="166928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1300"/>
              </a:spcBef>
              <a:defRPr sz="4000">
                <a:latin typeface="Avenir Book"/>
                <a:ea typeface="Avenir Book"/>
                <a:cs typeface="Avenir Book"/>
                <a:sym typeface="Avenir Book"/>
              </a:defRPr>
            </a:pPr>
            <a:r>
              <a:t>Your best decision is clear:</a:t>
            </a:r>
          </a:p>
          <a:p>
            <a:pPr algn="l">
              <a:spcBef>
                <a:spcPts val="1300"/>
              </a:spcBef>
              <a:defRPr sz="4000">
                <a:latin typeface="Avenir Book"/>
                <a:ea typeface="Avenir Book"/>
                <a:cs typeface="Avenir Book"/>
                <a:sym typeface="Avenir Book"/>
              </a:defRPr>
            </a:pPr>
            <a:r>
              <a:t>If you confess, you get </a:t>
            </a:r>
            <a:r>
              <a:rPr>
                <a:solidFill>
                  <a:srgbClr val="FF2600"/>
                </a:solidFill>
              </a:rPr>
              <a:t>zero</a:t>
            </a:r>
          </a:p>
        </p:txBody>
      </p:sp>
      <p:sp>
        <p:nvSpPr>
          <p:cNvPr id="646" name="Oval"/>
          <p:cNvSpPr/>
          <p:nvPr/>
        </p:nvSpPr>
        <p:spPr>
          <a:xfrm>
            <a:off x="14243152" y="6671726"/>
            <a:ext cx="2006888" cy="936395"/>
          </a:xfrm>
          <a:prstGeom prst="ellipse">
            <a:avLst/>
          </a:prstGeom>
          <a:ln w="25400">
            <a:solidFill>
              <a:srgbClr val="FF2600"/>
            </a:solidFill>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sp>
        <p:nvSpPr>
          <p:cNvPr id="647" name="Oval"/>
          <p:cNvSpPr/>
          <p:nvPr/>
        </p:nvSpPr>
        <p:spPr>
          <a:xfrm>
            <a:off x="14242183" y="8929046"/>
            <a:ext cx="2006888" cy="936394"/>
          </a:xfrm>
          <a:prstGeom prst="ellipse">
            <a:avLst/>
          </a:prstGeom>
          <a:ln w="25400">
            <a:solidFill>
              <a:srgbClr val="FF2600"/>
            </a:solidFill>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sp>
        <p:nvSpPr>
          <p:cNvPr id="648" name="Your best decision if s/he does not confess is to confess"/>
          <p:cNvSpPr txBox="1"/>
          <p:nvPr/>
        </p:nvSpPr>
        <p:spPr>
          <a:xfrm>
            <a:off x="2985074" y="5541274"/>
            <a:ext cx="8048920" cy="14986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sz="4000">
                <a:latin typeface="Avenir Book"/>
                <a:ea typeface="Avenir Book"/>
                <a:cs typeface="Avenir Book"/>
                <a:sym typeface="Avenir Book"/>
              </a:defRPr>
            </a:pPr>
            <a:r>
              <a:t>Your best decision if s/he does not confess is to </a:t>
            </a:r>
            <a:r>
              <a:rPr>
                <a:solidFill>
                  <a:srgbClr val="FF2600"/>
                </a:solidFill>
              </a:rPr>
              <a:t>confess</a:t>
            </a:r>
          </a:p>
        </p:txBody>
      </p:sp>
      <p:grpSp>
        <p:nvGrpSpPr>
          <p:cNvPr id="651" name="Group"/>
          <p:cNvGrpSpPr/>
          <p:nvPr/>
        </p:nvGrpSpPr>
        <p:grpSpPr>
          <a:xfrm>
            <a:off x="13588565" y="5232927"/>
            <a:ext cx="1912730" cy="1655756"/>
            <a:chOff x="61560" y="4754"/>
            <a:chExt cx="1912728" cy="1655754"/>
          </a:xfrm>
        </p:grpSpPr>
        <p:sp>
          <p:nvSpPr>
            <p:cNvPr id="649" name="Star"/>
            <p:cNvSpPr/>
            <p:nvPr/>
          </p:nvSpPr>
          <p:spPr>
            <a:xfrm rot="360000">
              <a:off x="134020" y="93096"/>
              <a:ext cx="1767809" cy="1479072"/>
            </a:xfrm>
            <a:prstGeom prst="star5">
              <a:avLst>
                <a:gd name="adj" fmla="val 26287"/>
                <a:gd name="hf" fmla="val 105146"/>
                <a:gd name="vf" fmla="val 110557"/>
              </a:avLst>
            </a:prstGeom>
            <a:solidFill>
              <a:srgbClr val="00F900"/>
            </a:solidFill>
            <a:ln w="12700" cap="flat">
              <a:noFill/>
              <a:miter lim="400000"/>
            </a:ln>
            <a:effectLst>
              <a:outerShdw sx="100000" sy="100000" kx="0" ky="0" algn="b" rotWithShape="0" blurRad="63500" dist="25400" dir="5400000">
                <a:srgbClr val="000000">
                  <a:alpha val="50000"/>
                </a:srgbClr>
              </a:outerShdw>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sp>
          <p:nvSpPr>
            <p:cNvPr id="650" name="Best"/>
            <p:cNvSpPr txBox="1"/>
            <p:nvPr/>
          </p:nvSpPr>
          <p:spPr>
            <a:xfrm>
              <a:off x="587546" y="562304"/>
              <a:ext cx="897256" cy="622301"/>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Best</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639"/>
                                        </p:tgtEl>
                                        <p:attrNameLst>
                                          <p:attrName>style.visibility</p:attrName>
                                        </p:attrNameLst>
                                      </p:cBhvr>
                                      <p:to>
                                        <p:strVal val="visible"/>
                                      </p:to>
                                    </p:set>
                                    <p:animEffect filter="wipe(left)" transition="in">
                                      <p:cBhvr>
                                        <p:cTn id="7" dur="1000"/>
                                        <p:tgtEl>
                                          <p:spTgt spid="63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0" presetID="1" grpId="2" fill="hold">
                                  <p:stCondLst>
                                    <p:cond delay="0"/>
                                  </p:stCondLst>
                                  <p:iterate type="lt" backwards="0">
                                    <p:tmAbs val="100"/>
                                  </p:iterate>
                                  <p:childTnLst>
                                    <p:set>
                                      <p:cBhvr>
                                        <p:cTn id="11" fill="hold"/>
                                        <p:tgtEl>
                                          <p:spTgt spid="64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ID="9" grpId="3" fill="hold">
                                  <p:stCondLst>
                                    <p:cond delay="0"/>
                                  </p:stCondLst>
                                  <p:iterate type="el" backwards="0">
                                    <p:tmAbs val="0"/>
                                  </p:iterate>
                                  <p:childTnLst>
                                    <p:set>
                                      <p:cBhvr>
                                        <p:cTn id="15" fill="hold"/>
                                        <p:tgtEl>
                                          <p:spTgt spid="640"/>
                                        </p:tgtEl>
                                        <p:attrNameLst>
                                          <p:attrName>style.visibility</p:attrName>
                                        </p:attrNameLst>
                                      </p:cBhvr>
                                      <p:to>
                                        <p:strVal val="visible"/>
                                      </p:to>
                                    </p:set>
                                    <p:animEffect filter="dissolve" transition="in">
                                      <p:cBhvr>
                                        <p:cTn id="16" dur="1500"/>
                                        <p:tgtEl>
                                          <p:spTgt spid="640"/>
                                        </p:tgtEl>
                                      </p:cBhvr>
                                    </p:animEffec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8" presetID="22" grpId="4" fill="hold">
                                  <p:stCondLst>
                                    <p:cond delay="0"/>
                                  </p:stCondLst>
                                  <p:iterate type="el" backwards="0">
                                    <p:tmAbs val="0"/>
                                  </p:iterate>
                                  <p:childTnLst>
                                    <p:set>
                                      <p:cBhvr>
                                        <p:cTn id="20" fill="hold"/>
                                        <p:tgtEl>
                                          <p:spTgt spid="642"/>
                                        </p:tgtEl>
                                        <p:attrNameLst>
                                          <p:attrName>style.visibility</p:attrName>
                                        </p:attrNameLst>
                                      </p:cBhvr>
                                      <p:to>
                                        <p:strVal val="visible"/>
                                      </p:to>
                                    </p:set>
                                    <p:animEffect filter="wipe(left)" transition="in">
                                      <p:cBhvr>
                                        <p:cTn id="21" dur="1000"/>
                                        <p:tgtEl>
                                          <p:spTgt spid="642"/>
                                        </p:tgtEl>
                                      </p:cBhvr>
                                    </p:animEffec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0" presetID="1" grpId="5" fill="hold">
                                  <p:stCondLst>
                                    <p:cond delay="0"/>
                                  </p:stCondLst>
                                  <p:iterate type="lt" backwards="0">
                                    <p:tmAbs val="100"/>
                                  </p:iterate>
                                  <p:childTnLst>
                                    <p:set>
                                      <p:cBhvr>
                                        <p:cTn id="25" fill="hold"/>
                                        <p:tgtEl>
                                          <p:spTgt spid="64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Class="exit" nodeType="clickEffect" presetID="9" grpId="6" fill="hold">
                                  <p:stCondLst>
                                    <p:cond delay="0"/>
                                  </p:stCondLst>
                                  <p:iterate type="el" backwards="0">
                                    <p:tmAbs val="0"/>
                                  </p:iterate>
                                  <p:childTnLst>
                                    <p:animEffect filter="dissolve" transition="out">
                                      <p:cBhvr>
                                        <p:cTn id="29" dur="1000" fill="hold"/>
                                        <p:tgtEl>
                                          <p:spTgt spid="627"/>
                                        </p:tgtEl>
                                      </p:cBhvr>
                                    </p:animEffect>
                                    <p:set>
                                      <p:cBhvr>
                                        <p:cTn id="30" fill="hold">
                                          <p:stCondLst>
                                            <p:cond delay="999"/>
                                          </p:stCondLst>
                                        </p:cTn>
                                        <p:tgtEl>
                                          <p:spTgt spid="62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Class="exit" nodeType="clickEffect" presetID="9" grpId="7" fill="hold">
                                  <p:stCondLst>
                                    <p:cond delay="0"/>
                                  </p:stCondLst>
                                  <p:iterate type="el" backwards="0">
                                    <p:tmAbs val="0"/>
                                  </p:iterate>
                                  <p:childTnLst>
                                    <p:animEffect filter="dissolve" transition="out">
                                      <p:cBhvr>
                                        <p:cTn id="34" dur="1500" fill="hold"/>
                                        <p:tgtEl>
                                          <p:spTgt spid="634"/>
                                        </p:tgtEl>
                                      </p:cBhvr>
                                    </p:animEffect>
                                    <p:set>
                                      <p:cBhvr>
                                        <p:cTn id="35" fill="hold">
                                          <p:stCondLst>
                                            <p:cond delay="1499"/>
                                          </p:stCondLst>
                                        </p:cTn>
                                        <p:tgtEl>
                                          <p:spTgt spid="634"/>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Class="entr" nodeType="clickEffect" presetSubtype="8" presetID="22" grpId="8" fill="hold">
                                  <p:stCondLst>
                                    <p:cond delay="0"/>
                                  </p:stCondLst>
                                  <p:iterate type="el" backwards="0">
                                    <p:tmAbs val="0"/>
                                  </p:iterate>
                                  <p:childTnLst>
                                    <p:set>
                                      <p:cBhvr>
                                        <p:cTn id="39" fill="hold"/>
                                        <p:tgtEl>
                                          <p:spTgt spid="645"/>
                                        </p:tgtEl>
                                        <p:attrNameLst>
                                          <p:attrName>style.visibility</p:attrName>
                                        </p:attrNameLst>
                                      </p:cBhvr>
                                      <p:to>
                                        <p:strVal val="visible"/>
                                      </p:to>
                                    </p:set>
                                    <p:animEffect filter="wipe(left)" transition="in">
                                      <p:cBhvr>
                                        <p:cTn id="40" dur="1000"/>
                                        <p:tgtEl>
                                          <p:spTgt spid="645"/>
                                        </p:tgtEl>
                                      </p:cBhvr>
                                    </p:animEffect>
                                  </p:childTnLst>
                                </p:cTn>
                              </p:par>
                            </p:childTnLst>
                          </p:cTn>
                        </p:par>
                      </p:childTnLst>
                    </p:cTn>
                  </p:par>
                  <p:par>
                    <p:cTn id="41" fill="hold">
                      <p:stCondLst>
                        <p:cond delay="indefinite"/>
                      </p:stCondLst>
                      <p:childTnLst>
                        <p:par>
                          <p:cTn id="42" fill="hold">
                            <p:stCondLst>
                              <p:cond delay="0"/>
                            </p:stCondLst>
                            <p:childTnLst>
                              <p:par>
                                <p:cTn id="43" presetClass="entr" nodeType="clickEffect" presetID="9" grpId="9" fill="hold">
                                  <p:stCondLst>
                                    <p:cond delay="0"/>
                                  </p:stCondLst>
                                  <p:iterate type="el" backwards="0">
                                    <p:tmAbs val="0"/>
                                  </p:iterate>
                                  <p:childTnLst>
                                    <p:set>
                                      <p:cBhvr>
                                        <p:cTn id="44" fill="hold"/>
                                        <p:tgtEl>
                                          <p:spTgt spid="646"/>
                                        </p:tgtEl>
                                        <p:attrNameLst>
                                          <p:attrName>style.visibility</p:attrName>
                                        </p:attrNameLst>
                                      </p:cBhvr>
                                      <p:to>
                                        <p:strVal val="visible"/>
                                      </p:to>
                                    </p:set>
                                    <p:animEffect filter="dissolve" transition="in">
                                      <p:cBhvr>
                                        <p:cTn id="45" dur="2000"/>
                                        <p:tgtEl>
                                          <p:spTgt spid="646"/>
                                        </p:tgtEl>
                                      </p:cBhvr>
                                    </p:animEffect>
                                  </p:childTnLst>
                                </p:cTn>
                              </p:par>
                            </p:childTnLst>
                          </p:cTn>
                        </p:par>
                      </p:childTnLst>
                    </p:cTn>
                  </p:par>
                  <p:par>
                    <p:cTn id="46" fill="hold">
                      <p:stCondLst>
                        <p:cond delay="indefinite"/>
                      </p:stCondLst>
                      <p:childTnLst>
                        <p:par>
                          <p:cTn id="47" fill="hold">
                            <p:stCondLst>
                              <p:cond delay="0"/>
                            </p:stCondLst>
                            <p:childTnLst>
                              <p:par>
                                <p:cTn id="48" presetClass="entr" nodeType="clickEffect" presetSubtype="0" presetID="1" grpId="10" fill="hold">
                                  <p:stCondLst>
                                    <p:cond delay="0"/>
                                  </p:stCondLst>
                                  <p:iterate type="lt" backwards="0">
                                    <p:tmAbs val="100"/>
                                  </p:iterate>
                                  <p:childTnLst>
                                    <p:set>
                                      <p:cBhvr>
                                        <p:cTn id="49" fill="hold"/>
                                        <p:tgtEl>
                                          <p:spTgt spid="64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Class="entr" nodeType="clickEffect" presetID="9" grpId="11" fill="hold">
                                  <p:stCondLst>
                                    <p:cond delay="0"/>
                                  </p:stCondLst>
                                  <p:iterate type="el" backwards="0">
                                    <p:tmAbs val="0"/>
                                  </p:iterate>
                                  <p:childTnLst>
                                    <p:set>
                                      <p:cBhvr>
                                        <p:cTn id="53" fill="hold"/>
                                        <p:tgtEl>
                                          <p:spTgt spid="647"/>
                                        </p:tgtEl>
                                        <p:attrNameLst>
                                          <p:attrName>style.visibility</p:attrName>
                                        </p:attrNameLst>
                                      </p:cBhvr>
                                      <p:to>
                                        <p:strVal val="visible"/>
                                      </p:to>
                                    </p:set>
                                    <p:animEffect filter="dissolve" transition="in">
                                      <p:cBhvr>
                                        <p:cTn id="54" dur="2000"/>
                                        <p:tgtEl>
                                          <p:spTgt spid="647"/>
                                        </p:tgtEl>
                                      </p:cBhvr>
                                    </p:animEffect>
                                  </p:childTnLst>
                                </p:cTn>
                              </p:par>
                            </p:childTnLst>
                          </p:cTn>
                        </p:par>
                      </p:childTnLst>
                    </p:cTn>
                  </p:par>
                  <p:par>
                    <p:cTn id="55" fill="hold">
                      <p:stCondLst>
                        <p:cond delay="indefinite"/>
                      </p:stCondLst>
                      <p:childTnLst>
                        <p:par>
                          <p:cTn id="56" fill="hold">
                            <p:stCondLst>
                              <p:cond delay="0"/>
                            </p:stCondLst>
                            <p:childTnLst>
                              <p:par>
                                <p:cTn id="57" presetClass="entr" nodeType="clickEffect" presetSubtype="0" presetID="1" grpId="12" fill="hold">
                                  <p:stCondLst>
                                    <p:cond delay="0"/>
                                  </p:stCondLst>
                                  <p:iterate type="lt" backwards="0">
                                    <p:tmAbs val="100"/>
                                  </p:iterate>
                                  <p:childTnLst>
                                    <p:set>
                                      <p:cBhvr>
                                        <p:cTn id="58" fill="hold"/>
                                        <p:tgtEl>
                                          <p:spTgt spid="64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Class="entr" nodeType="clickEffect" presetID="9" grpId="13" fill="hold">
                                  <p:stCondLst>
                                    <p:cond delay="0"/>
                                  </p:stCondLst>
                                  <p:iterate type="el" backwards="0">
                                    <p:tmAbs val="0"/>
                                  </p:iterate>
                                  <p:childTnLst>
                                    <p:set>
                                      <p:cBhvr>
                                        <p:cTn id="62" fill="hold"/>
                                        <p:tgtEl>
                                          <p:spTgt spid="651"/>
                                        </p:tgtEl>
                                        <p:attrNameLst>
                                          <p:attrName>style.visibility</p:attrName>
                                        </p:attrNameLst>
                                      </p:cBhvr>
                                      <p:to>
                                        <p:strVal val="visible"/>
                                      </p:to>
                                    </p:set>
                                    <p:animEffect filter="dissolve" transition="in">
                                      <p:cBhvr>
                                        <p:cTn id="63" dur="1500"/>
                                        <p:tgtEl>
                                          <p:spTgt spid="6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40" grpId="3"/>
      <p:bldP build="whole" bldLvl="1" animBg="1" rev="0" advAuto="0" spid="627" grpId="6"/>
      <p:bldP build="whole" bldLvl="1" animBg="1" rev="0" advAuto="0" spid="644" grpId="10"/>
      <p:bldP build="whole" bldLvl="1" animBg="1" rev="0" advAuto="0" spid="642" grpId="4"/>
      <p:bldP build="whole" bldLvl="1" animBg="1" rev="0" advAuto="0" spid="643" grpId="5"/>
      <p:bldP build="whole" bldLvl="1" animBg="1" rev="0" advAuto="0" spid="645" grpId="8"/>
      <p:bldP build="whole" bldLvl="1" animBg="1" rev="0" advAuto="0" spid="641" grpId="2"/>
      <p:bldP build="whole" bldLvl="1" animBg="1" rev="0" advAuto="0" spid="646" grpId="9"/>
      <p:bldP build="whole" bldLvl="1" animBg="1" rev="0" advAuto="0" spid="634" grpId="7"/>
      <p:bldP build="whole" bldLvl="1" animBg="1" rev="0" advAuto="0" spid="648" grpId="12"/>
      <p:bldP build="whole" bldLvl="1" animBg="1" rev="0" advAuto="0" spid="639" grpId="1"/>
      <p:bldP build="whole" bldLvl="1" animBg="1" rev="0" advAuto="0" spid="651" grpId="13"/>
      <p:bldP build="whole" bldLvl="1" animBg="1" rev="0" advAuto="0" spid="647" grpId="11"/>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653" name="Table"/>
          <p:cNvGraphicFramePr/>
          <p:nvPr/>
        </p:nvGraphicFramePr>
        <p:xfrm>
          <a:off x="11050222" y="3669824"/>
          <a:ext cx="9624295" cy="658863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190816"/>
                <a:gridCol w="3315051"/>
                <a:gridCol w="3080326"/>
              </a:tblGrid>
              <a:tr h="1546434">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r h="2133286">
                <a:tc>
                  <a:txBody>
                    <a:bodyPr/>
                    <a:lstStyle/>
                    <a:p>
                      <a:pPr defTabSz="914400">
                        <a:defRPr sz="3600">
                          <a:solidFill>
                            <a:srgbClr val="FF2600"/>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660066"/>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r h="2378821">
                <a:tc>
                  <a:txBody>
                    <a:bodyPr/>
                    <a:lstStyle/>
                    <a:p>
                      <a:pPr defTabSz="914400">
                        <a:defRPr sz="3600">
                          <a:solidFill>
                            <a:srgbClr val="FF2600"/>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660066"/>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bl>
          </a:graphicData>
        </a:graphic>
      </p:graphicFrame>
      <p:sp>
        <p:nvSpPr>
          <p:cNvPr id="654" name="If you confess"/>
          <p:cNvSpPr txBox="1"/>
          <p:nvPr/>
        </p:nvSpPr>
        <p:spPr>
          <a:xfrm>
            <a:off x="11020957" y="5890524"/>
            <a:ext cx="3203957"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spcBef>
                <a:spcPts val="1300"/>
              </a:spcBef>
              <a:defRPr sz="4000">
                <a:latin typeface="Avenir Book"/>
                <a:ea typeface="Avenir Book"/>
                <a:cs typeface="Avenir Book"/>
                <a:sym typeface="Avenir Book"/>
              </a:defRPr>
            </a:pPr>
            <a:r>
              <a:rPr>
                <a:solidFill>
                  <a:srgbClr val="FF2600"/>
                </a:solidFill>
              </a:rPr>
              <a:t>If you</a:t>
            </a:r>
            <a:r>
              <a:t> </a:t>
            </a:r>
            <a:r>
              <a:rPr>
                <a:solidFill>
                  <a:srgbClr val="FF2600"/>
                </a:solidFill>
              </a:rPr>
              <a:t>confess</a:t>
            </a:r>
          </a:p>
        </p:txBody>
      </p:sp>
      <p:sp>
        <p:nvSpPr>
          <p:cNvPr id="655" name="If s/he does not confess"/>
          <p:cNvSpPr txBox="1"/>
          <p:nvPr/>
        </p:nvSpPr>
        <p:spPr>
          <a:xfrm>
            <a:off x="14448127" y="3804991"/>
            <a:ext cx="2830543" cy="128905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70000"/>
              </a:lnSpc>
              <a:spcBef>
                <a:spcPts val="1300"/>
              </a:spcBef>
              <a:defRPr sz="4000">
                <a:solidFill>
                  <a:srgbClr val="0433FF"/>
                </a:solidFill>
                <a:latin typeface="Avenir Book"/>
                <a:ea typeface="Avenir Book"/>
                <a:cs typeface="Avenir Book"/>
                <a:sym typeface="Avenir Book"/>
              </a:defRPr>
            </a:lvl1pPr>
          </a:lstStyle>
          <a:p>
            <a:pPr/>
            <a:r>
              <a:t>If s/he does not confess</a:t>
            </a:r>
          </a:p>
        </p:txBody>
      </p:sp>
      <p:sp>
        <p:nvSpPr>
          <p:cNvPr id="656" name="Line"/>
          <p:cNvSpPr/>
          <p:nvPr/>
        </p:nvSpPr>
        <p:spPr>
          <a:xfrm>
            <a:off x="14213355" y="5244488"/>
            <a:ext cx="3348528" cy="2092173"/>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657" name="You get:…"/>
          <p:cNvSpPr txBox="1"/>
          <p:nvPr/>
        </p:nvSpPr>
        <p:spPr>
          <a:xfrm>
            <a:off x="14335624" y="6252475"/>
            <a:ext cx="1821943"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You</a:t>
            </a:r>
            <a:r>
              <a:t> </a:t>
            </a:r>
            <a:r>
              <a:rPr>
                <a:solidFill>
                  <a:srgbClr val="FF2600"/>
                </a:solidFill>
              </a:rPr>
              <a:t>get:</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zero years</a:t>
            </a:r>
          </a:p>
        </p:txBody>
      </p:sp>
      <p:sp>
        <p:nvSpPr>
          <p:cNvPr id="658" name="s/he gets:…"/>
          <p:cNvSpPr txBox="1"/>
          <p:nvPr/>
        </p:nvSpPr>
        <p:spPr>
          <a:xfrm>
            <a:off x="15218919" y="5233674"/>
            <a:ext cx="2297807"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s/he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10 years</a:t>
            </a:r>
          </a:p>
        </p:txBody>
      </p:sp>
      <p:sp>
        <p:nvSpPr>
          <p:cNvPr id="659" name="If s/he confesses"/>
          <p:cNvSpPr txBox="1"/>
          <p:nvPr/>
        </p:nvSpPr>
        <p:spPr>
          <a:xfrm>
            <a:off x="17675145" y="3884057"/>
            <a:ext cx="2297808" cy="128905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70000"/>
              </a:lnSpc>
              <a:spcBef>
                <a:spcPts val="1300"/>
              </a:spcBef>
              <a:defRPr sz="4000">
                <a:solidFill>
                  <a:srgbClr val="0433FF"/>
                </a:solidFill>
                <a:latin typeface="Avenir Book"/>
                <a:ea typeface="Avenir Book"/>
                <a:cs typeface="Avenir Book"/>
                <a:sym typeface="Avenir Book"/>
              </a:defRPr>
            </a:lvl1pPr>
          </a:lstStyle>
          <a:p>
            <a:pPr/>
            <a:r>
              <a:t>If s/he confesses</a:t>
            </a:r>
          </a:p>
        </p:txBody>
      </p:sp>
      <p:sp>
        <p:nvSpPr>
          <p:cNvPr id="660" name="If you don’t confess"/>
          <p:cNvSpPr txBox="1"/>
          <p:nvPr/>
        </p:nvSpPr>
        <p:spPr>
          <a:xfrm>
            <a:off x="11151354" y="7893857"/>
            <a:ext cx="2943165" cy="128905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nSpc>
                <a:spcPct val="70000"/>
              </a:lnSpc>
              <a:spcBef>
                <a:spcPts val="1300"/>
              </a:spcBef>
              <a:defRPr sz="4000">
                <a:latin typeface="Avenir Book"/>
                <a:ea typeface="Avenir Book"/>
                <a:cs typeface="Avenir Book"/>
                <a:sym typeface="Avenir Book"/>
              </a:defRPr>
            </a:pPr>
            <a:r>
              <a:rPr>
                <a:solidFill>
                  <a:srgbClr val="FF2600"/>
                </a:solidFill>
              </a:rPr>
              <a:t>If you</a:t>
            </a:r>
            <a:r>
              <a:t> </a:t>
            </a:r>
            <a:r>
              <a:rPr>
                <a:solidFill>
                  <a:srgbClr val="FF2600"/>
                </a:solidFill>
              </a:rPr>
              <a:t>don’t confess</a:t>
            </a:r>
          </a:p>
        </p:txBody>
      </p:sp>
      <p:sp>
        <p:nvSpPr>
          <p:cNvPr id="661" name="You get:…"/>
          <p:cNvSpPr txBox="1"/>
          <p:nvPr/>
        </p:nvSpPr>
        <p:spPr>
          <a:xfrm>
            <a:off x="17592119" y="8517964"/>
            <a:ext cx="1525906"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You</a:t>
            </a:r>
            <a:r>
              <a:t> </a:t>
            </a:r>
            <a:r>
              <a:rPr>
                <a:solidFill>
                  <a:srgbClr val="FF2600"/>
                </a:solidFill>
              </a:rPr>
              <a:t>get:</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10 years</a:t>
            </a:r>
          </a:p>
        </p:txBody>
      </p:sp>
      <p:sp>
        <p:nvSpPr>
          <p:cNvPr id="662" name="s/he gets:…"/>
          <p:cNvSpPr txBox="1"/>
          <p:nvPr/>
        </p:nvSpPr>
        <p:spPr>
          <a:xfrm>
            <a:off x="18318942" y="7316610"/>
            <a:ext cx="229780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s/he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zero years</a:t>
            </a:r>
          </a:p>
        </p:txBody>
      </p:sp>
      <p:sp>
        <p:nvSpPr>
          <p:cNvPr id="663" name="Line"/>
          <p:cNvSpPr/>
          <p:nvPr/>
        </p:nvSpPr>
        <p:spPr>
          <a:xfrm>
            <a:off x="17551807" y="7328442"/>
            <a:ext cx="3096550" cy="2419880"/>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664" name="You get:…"/>
          <p:cNvSpPr txBox="1"/>
          <p:nvPr/>
        </p:nvSpPr>
        <p:spPr>
          <a:xfrm>
            <a:off x="14399060" y="8568386"/>
            <a:ext cx="1695070"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You</a:t>
            </a:r>
            <a:r>
              <a:t> </a:t>
            </a:r>
            <a:r>
              <a:rPr>
                <a:solidFill>
                  <a:srgbClr val="FF2600"/>
                </a:solidFill>
              </a:rPr>
              <a:t>get:</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6 months</a:t>
            </a:r>
          </a:p>
        </p:txBody>
      </p:sp>
      <p:sp>
        <p:nvSpPr>
          <p:cNvPr id="665" name="s/he gets:…"/>
          <p:cNvSpPr txBox="1"/>
          <p:nvPr/>
        </p:nvSpPr>
        <p:spPr>
          <a:xfrm>
            <a:off x="15218919" y="7316610"/>
            <a:ext cx="2297807"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s/he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6 months</a:t>
            </a:r>
          </a:p>
        </p:txBody>
      </p:sp>
      <p:sp>
        <p:nvSpPr>
          <p:cNvPr id="666" name="Line"/>
          <p:cNvSpPr/>
          <p:nvPr/>
        </p:nvSpPr>
        <p:spPr>
          <a:xfrm>
            <a:off x="14233435" y="7350629"/>
            <a:ext cx="3308369" cy="2375508"/>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667" name="You get:…"/>
          <p:cNvSpPr txBox="1"/>
          <p:nvPr/>
        </p:nvSpPr>
        <p:spPr>
          <a:xfrm>
            <a:off x="17550325" y="6184728"/>
            <a:ext cx="1518667"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You</a:t>
            </a:r>
            <a:r>
              <a:t> </a:t>
            </a:r>
            <a:r>
              <a:rPr>
                <a:solidFill>
                  <a:srgbClr val="FF2600"/>
                </a:solidFill>
              </a:rPr>
              <a:t>get:</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5 years</a:t>
            </a:r>
          </a:p>
        </p:txBody>
      </p:sp>
      <p:sp>
        <p:nvSpPr>
          <p:cNvPr id="668" name="s/he gets:…"/>
          <p:cNvSpPr txBox="1"/>
          <p:nvPr/>
        </p:nvSpPr>
        <p:spPr>
          <a:xfrm>
            <a:off x="18318942" y="5233674"/>
            <a:ext cx="229780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s/he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5 years</a:t>
            </a:r>
          </a:p>
        </p:txBody>
      </p:sp>
      <p:sp>
        <p:nvSpPr>
          <p:cNvPr id="669" name="Line"/>
          <p:cNvSpPr/>
          <p:nvPr/>
        </p:nvSpPr>
        <p:spPr>
          <a:xfrm>
            <a:off x="17558265" y="5243586"/>
            <a:ext cx="3007432" cy="2093977"/>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670" name="Now, assume that your partner does confess"/>
          <p:cNvSpPr txBox="1"/>
          <p:nvPr/>
        </p:nvSpPr>
        <p:spPr>
          <a:xfrm>
            <a:off x="1638787" y="1966632"/>
            <a:ext cx="11502870"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300"/>
              </a:spcBef>
              <a:defRPr sz="4000">
                <a:latin typeface="Avenir Book"/>
                <a:ea typeface="Avenir Book"/>
                <a:cs typeface="Avenir Book"/>
                <a:sym typeface="Avenir Book"/>
              </a:defRPr>
            </a:pPr>
            <a:r>
              <a:t>Now, assume that your partner </a:t>
            </a:r>
            <a:r>
              <a:rPr>
                <a:solidFill>
                  <a:srgbClr val="FF2600"/>
                </a:solidFill>
              </a:rPr>
              <a:t>does confess</a:t>
            </a:r>
          </a:p>
        </p:txBody>
      </p:sp>
      <p:sp>
        <p:nvSpPr>
          <p:cNvPr id="671" name="Rectangle"/>
          <p:cNvSpPr/>
          <p:nvPr/>
        </p:nvSpPr>
        <p:spPr>
          <a:xfrm>
            <a:off x="14261420" y="3609439"/>
            <a:ext cx="3252399" cy="6308057"/>
          </a:xfrm>
          <a:prstGeom prst="rect">
            <a:avLst/>
          </a:prstGeom>
          <a:solidFill>
            <a:srgbClr val="FFFFFF"/>
          </a:solidFill>
          <a:ln w="12700">
            <a:miter lim="400000"/>
          </a:ln>
        </p:spPr>
        <p:txBody>
          <a:bodyPr lIns="0" tIns="0" rIns="0" bIns="0" anchor="ctr"/>
          <a:lstStyle/>
          <a:p>
            <a:pPr>
              <a:defRPr sz="3200">
                <a:solidFill>
                  <a:srgbClr val="FFFFFF"/>
                </a:solidFill>
                <a:latin typeface="+mn-lt"/>
                <a:ea typeface="+mn-ea"/>
                <a:cs typeface="+mn-cs"/>
                <a:sym typeface="Avenir Medium"/>
              </a:defRPr>
            </a:pPr>
          </a:p>
        </p:txBody>
      </p:sp>
      <p:sp>
        <p:nvSpPr>
          <p:cNvPr id="672" name="We then ignore this side of the matrix"/>
          <p:cNvSpPr txBox="1"/>
          <p:nvPr/>
        </p:nvSpPr>
        <p:spPr>
          <a:xfrm>
            <a:off x="13941976" y="1734913"/>
            <a:ext cx="3891285" cy="19304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1300"/>
              </a:spcBef>
              <a:defRPr sz="3500">
                <a:latin typeface="Avenir Book"/>
                <a:ea typeface="Avenir Book"/>
                <a:cs typeface="Avenir Book"/>
                <a:sym typeface="Avenir Book"/>
              </a:defRPr>
            </a:lvl1pPr>
          </a:lstStyle>
          <a:p>
            <a:pPr/>
            <a:r>
              <a:t>We then ignore this side of the matrix</a:t>
            </a:r>
          </a:p>
        </p:txBody>
      </p:sp>
      <p:sp>
        <p:nvSpPr>
          <p:cNvPr id="673" name="Also, assume that you only care what happens to you"/>
          <p:cNvSpPr txBox="1"/>
          <p:nvPr/>
        </p:nvSpPr>
        <p:spPr>
          <a:xfrm>
            <a:off x="1638787" y="2694165"/>
            <a:ext cx="9624295" cy="14986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1300"/>
              </a:spcBef>
              <a:defRPr sz="4000">
                <a:latin typeface="Avenir Book"/>
                <a:ea typeface="Avenir Book"/>
                <a:cs typeface="Avenir Book"/>
                <a:sym typeface="Avenir Book"/>
              </a:defRPr>
            </a:lvl1pPr>
          </a:lstStyle>
          <a:p>
            <a:pPr/>
            <a:r>
              <a:t>Also, assume that you only care what happens to you</a:t>
            </a:r>
          </a:p>
        </p:txBody>
      </p:sp>
      <p:sp>
        <p:nvSpPr>
          <p:cNvPr id="674" name="We then ignore his/her result"/>
          <p:cNvSpPr txBox="1"/>
          <p:nvPr/>
        </p:nvSpPr>
        <p:spPr>
          <a:xfrm>
            <a:off x="17444118" y="2339667"/>
            <a:ext cx="3683296" cy="13208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1300"/>
              </a:spcBef>
              <a:defRPr sz="3500">
                <a:latin typeface="Avenir Book"/>
                <a:ea typeface="Avenir Book"/>
                <a:cs typeface="Avenir Book"/>
                <a:sym typeface="Avenir Book"/>
              </a:defRPr>
            </a:lvl1pPr>
          </a:lstStyle>
          <a:p>
            <a:pPr/>
            <a:r>
              <a:t>We then ignore his/her result</a:t>
            </a:r>
          </a:p>
        </p:txBody>
      </p:sp>
      <p:sp>
        <p:nvSpPr>
          <p:cNvPr id="675" name="If you don’t confess you get 10 years in jail"/>
          <p:cNvSpPr txBox="1"/>
          <p:nvPr/>
        </p:nvSpPr>
        <p:spPr>
          <a:xfrm>
            <a:off x="1561418" y="10495468"/>
            <a:ext cx="7193447" cy="14986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300"/>
              </a:spcBef>
              <a:defRPr sz="4000">
                <a:latin typeface="Avenir Book"/>
                <a:ea typeface="Avenir Book"/>
                <a:cs typeface="Avenir Book"/>
                <a:sym typeface="Avenir Book"/>
              </a:defRPr>
            </a:pPr>
            <a:r>
              <a:t>If you don’t confess you get </a:t>
            </a:r>
            <a:r>
              <a:rPr>
                <a:solidFill>
                  <a:srgbClr val="FF2600"/>
                </a:solidFill>
              </a:rPr>
              <a:t>10 years</a:t>
            </a:r>
            <a:r>
              <a:t> in jail</a:t>
            </a:r>
          </a:p>
        </p:txBody>
      </p:sp>
      <p:sp>
        <p:nvSpPr>
          <p:cNvPr id="676" name="Your best decision is clear:…"/>
          <p:cNvSpPr txBox="1"/>
          <p:nvPr/>
        </p:nvSpPr>
        <p:spPr>
          <a:xfrm>
            <a:off x="1446976" y="8496026"/>
            <a:ext cx="8274813" cy="166928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1300"/>
              </a:spcBef>
              <a:defRPr sz="4000">
                <a:latin typeface="Avenir Book"/>
                <a:ea typeface="Avenir Book"/>
                <a:cs typeface="Avenir Book"/>
                <a:sym typeface="Avenir Book"/>
              </a:defRPr>
            </a:pPr>
            <a:r>
              <a:t>Your best decision is clear:</a:t>
            </a:r>
          </a:p>
          <a:p>
            <a:pPr algn="l">
              <a:spcBef>
                <a:spcPts val="1300"/>
              </a:spcBef>
              <a:defRPr sz="4000">
                <a:latin typeface="Avenir Book"/>
                <a:ea typeface="Avenir Book"/>
                <a:cs typeface="Avenir Book"/>
                <a:sym typeface="Avenir Book"/>
              </a:defRPr>
            </a:pPr>
            <a:r>
              <a:t>If you confess, you get </a:t>
            </a:r>
            <a:r>
              <a:rPr>
                <a:solidFill>
                  <a:srgbClr val="FF2600"/>
                </a:solidFill>
              </a:rPr>
              <a:t>5 years </a:t>
            </a:r>
            <a:r>
              <a:t>in jail</a:t>
            </a:r>
          </a:p>
        </p:txBody>
      </p:sp>
      <p:sp>
        <p:nvSpPr>
          <p:cNvPr id="677" name="Oval"/>
          <p:cNvSpPr/>
          <p:nvPr/>
        </p:nvSpPr>
        <p:spPr>
          <a:xfrm>
            <a:off x="17306214" y="6652340"/>
            <a:ext cx="1669670" cy="774701"/>
          </a:xfrm>
          <a:prstGeom prst="ellipse">
            <a:avLst/>
          </a:prstGeom>
          <a:ln w="25400">
            <a:solidFill>
              <a:srgbClr val="FF2600"/>
            </a:solidFill>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sp>
        <p:nvSpPr>
          <p:cNvPr id="678" name="Oval"/>
          <p:cNvSpPr/>
          <p:nvPr/>
        </p:nvSpPr>
        <p:spPr>
          <a:xfrm>
            <a:off x="17408849" y="8933892"/>
            <a:ext cx="2006888" cy="936394"/>
          </a:xfrm>
          <a:prstGeom prst="ellipse">
            <a:avLst/>
          </a:prstGeom>
          <a:ln w="25400">
            <a:solidFill>
              <a:srgbClr val="FF2600"/>
            </a:solidFill>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sp>
        <p:nvSpPr>
          <p:cNvPr id="679" name="Your best decision if s/he does confess is to confess"/>
          <p:cNvSpPr txBox="1"/>
          <p:nvPr/>
        </p:nvSpPr>
        <p:spPr>
          <a:xfrm>
            <a:off x="2985074" y="5541274"/>
            <a:ext cx="8048920" cy="14986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sz="4000">
                <a:latin typeface="Avenir Book"/>
                <a:ea typeface="Avenir Book"/>
                <a:cs typeface="Avenir Book"/>
                <a:sym typeface="Avenir Book"/>
              </a:defRPr>
            </a:pPr>
            <a:r>
              <a:t>Your best decision if s/he </a:t>
            </a:r>
            <a:r>
              <a:rPr>
                <a:solidFill>
                  <a:srgbClr val="FF2600"/>
                </a:solidFill>
              </a:rPr>
              <a:t>does confess</a:t>
            </a:r>
            <a:r>
              <a:t> is to </a:t>
            </a:r>
            <a:r>
              <a:rPr>
                <a:solidFill>
                  <a:srgbClr val="FF2600"/>
                </a:solidFill>
              </a:rPr>
              <a:t>confess</a:t>
            </a:r>
          </a:p>
        </p:txBody>
      </p:sp>
      <p:grpSp>
        <p:nvGrpSpPr>
          <p:cNvPr id="682" name="Group"/>
          <p:cNvGrpSpPr/>
          <p:nvPr/>
        </p:nvGrpSpPr>
        <p:grpSpPr>
          <a:xfrm>
            <a:off x="16725465" y="5186114"/>
            <a:ext cx="1912730" cy="1655756"/>
            <a:chOff x="61560" y="4754"/>
            <a:chExt cx="1912728" cy="1655754"/>
          </a:xfrm>
        </p:grpSpPr>
        <p:sp>
          <p:nvSpPr>
            <p:cNvPr id="680" name="Star"/>
            <p:cNvSpPr/>
            <p:nvPr/>
          </p:nvSpPr>
          <p:spPr>
            <a:xfrm rot="360000">
              <a:off x="134020" y="93096"/>
              <a:ext cx="1767809" cy="1479072"/>
            </a:xfrm>
            <a:prstGeom prst="star5">
              <a:avLst>
                <a:gd name="adj" fmla="val 26287"/>
                <a:gd name="hf" fmla="val 105146"/>
                <a:gd name="vf" fmla="val 110557"/>
              </a:avLst>
            </a:prstGeom>
            <a:solidFill>
              <a:srgbClr val="00F900"/>
            </a:solidFill>
            <a:ln w="12700" cap="flat">
              <a:noFill/>
              <a:miter lim="400000"/>
            </a:ln>
            <a:effectLst>
              <a:outerShdw sx="100000" sy="100000" kx="0" ky="0" algn="b" rotWithShape="0" blurRad="63500" dist="25400" dir="5400000">
                <a:srgbClr val="000000">
                  <a:alpha val="50000"/>
                </a:srgbClr>
              </a:outerShdw>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sp>
          <p:nvSpPr>
            <p:cNvPr id="681" name="Best"/>
            <p:cNvSpPr txBox="1"/>
            <p:nvPr/>
          </p:nvSpPr>
          <p:spPr>
            <a:xfrm>
              <a:off x="587546" y="562304"/>
              <a:ext cx="897256" cy="622301"/>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Best</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670"/>
                                        </p:tgtEl>
                                        <p:attrNameLst>
                                          <p:attrName>style.visibility</p:attrName>
                                        </p:attrNameLst>
                                      </p:cBhvr>
                                      <p:to>
                                        <p:strVal val="visible"/>
                                      </p:to>
                                    </p:set>
                                    <p:animEffect filter="wipe(left)" transition="in">
                                      <p:cBhvr>
                                        <p:cTn id="7" dur="1000"/>
                                        <p:tgtEl>
                                          <p:spTgt spid="670"/>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0" presetID="1" grpId="2" fill="hold">
                                  <p:stCondLst>
                                    <p:cond delay="0"/>
                                  </p:stCondLst>
                                  <p:iterate type="lt" backwards="0">
                                    <p:tmAbs val="100"/>
                                  </p:iterate>
                                  <p:childTnLst>
                                    <p:set>
                                      <p:cBhvr>
                                        <p:cTn id="11" fill="hold"/>
                                        <p:tgtEl>
                                          <p:spTgt spid="67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ID="9" grpId="3" fill="hold">
                                  <p:stCondLst>
                                    <p:cond delay="0"/>
                                  </p:stCondLst>
                                  <p:iterate type="el" backwards="0">
                                    <p:tmAbs val="0"/>
                                  </p:iterate>
                                  <p:childTnLst>
                                    <p:set>
                                      <p:cBhvr>
                                        <p:cTn id="15" fill="hold"/>
                                        <p:tgtEl>
                                          <p:spTgt spid="671"/>
                                        </p:tgtEl>
                                        <p:attrNameLst>
                                          <p:attrName>style.visibility</p:attrName>
                                        </p:attrNameLst>
                                      </p:cBhvr>
                                      <p:to>
                                        <p:strVal val="visible"/>
                                      </p:to>
                                    </p:set>
                                    <p:animEffect filter="dissolve" transition="in">
                                      <p:cBhvr>
                                        <p:cTn id="16" dur="1500"/>
                                        <p:tgtEl>
                                          <p:spTgt spid="671"/>
                                        </p:tgtEl>
                                      </p:cBhvr>
                                    </p:animEffec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8" presetID="22" grpId="4" fill="hold">
                                  <p:stCondLst>
                                    <p:cond delay="0"/>
                                  </p:stCondLst>
                                  <p:iterate type="el" backwards="0">
                                    <p:tmAbs val="0"/>
                                  </p:iterate>
                                  <p:childTnLst>
                                    <p:set>
                                      <p:cBhvr>
                                        <p:cTn id="20" fill="hold"/>
                                        <p:tgtEl>
                                          <p:spTgt spid="673"/>
                                        </p:tgtEl>
                                        <p:attrNameLst>
                                          <p:attrName>style.visibility</p:attrName>
                                        </p:attrNameLst>
                                      </p:cBhvr>
                                      <p:to>
                                        <p:strVal val="visible"/>
                                      </p:to>
                                    </p:set>
                                    <p:animEffect filter="wipe(left)" transition="in">
                                      <p:cBhvr>
                                        <p:cTn id="21" dur="1000"/>
                                        <p:tgtEl>
                                          <p:spTgt spid="673"/>
                                        </p:tgtEl>
                                      </p:cBhvr>
                                    </p:animEffec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0" presetID="1" grpId="5" fill="hold">
                                  <p:stCondLst>
                                    <p:cond delay="0"/>
                                  </p:stCondLst>
                                  <p:iterate type="lt" backwards="0">
                                    <p:tmAbs val="100"/>
                                  </p:iterate>
                                  <p:childTnLst>
                                    <p:set>
                                      <p:cBhvr>
                                        <p:cTn id="25" fill="hold"/>
                                        <p:tgtEl>
                                          <p:spTgt spid="67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Class="exit" nodeType="clickEffect" presetID="9" grpId="6" fill="hold">
                                  <p:stCondLst>
                                    <p:cond delay="0"/>
                                  </p:stCondLst>
                                  <p:iterate type="el" backwards="0">
                                    <p:tmAbs val="0"/>
                                  </p:iterate>
                                  <p:childTnLst>
                                    <p:animEffect filter="dissolve" transition="out">
                                      <p:cBhvr>
                                        <p:cTn id="29" dur="1500" fill="hold"/>
                                        <p:tgtEl>
                                          <p:spTgt spid="668"/>
                                        </p:tgtEl>
                                      </p:cBhvr>
                                    </p:animEffect>
                                    <p:set>
                                      <p:cBhvr>
                                        <p:cTn id="30" fill="hold">
                                          <p:stCondLst>
                                            <p:cond delay="1499"/>
                                          </p:stCondLst>
                                        </p:cTn>
                                        <p:tgtEl>
                                          <p:spTgt spid="66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Class="exit" nodeType="clickEffect" presetID="9" grpId="7" fill="hold">
                                  <p:stCondLst>
                                    <p:cond delay="0"/>
                                  </p:stCondLst>
                                  <p:iterate type="el" backwards="0">
                                    <p:tmAbs val="0"/>
                                  </p:iterate>
                                  <p:childTnLst>
                                    <p:animEffect filter="dissolve" transition="out">
                                      <p:cBhvr>
                                        <p:cTn id="34" dur="1500" fill="hold"/>
                                        <p:tgtEl>
                                          <p:spTgt spid="662"/>
                                        </p:tgtEl>
                                      </p:cBhvr>
                                    </p:animEffect>
                                    <p:set>
                                      <p:cBhvr>
                                        <p:cTn id="35" fill="hold">
                                          <p:stCondLst>
                                            <p:cond delay="1499"/>
                                          </p:stCondLst>
                                        </p:cTn>
                                        <p:tgtEl>
                                          <p:spTgt spid="662"/>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Class="entr" nodeType="clickEffect" presetSubtype="8" presetID="22" grpId="8" fill="hold">
                                  <p:stCondLst>
                                    <p:cond delay="0"/>
                                  </p:stCondLst>
                                  <p:iterate type="el" backwards="0">
                                    <p:tmAbs val="0"/>
                                  </p:iterate>
                                  <p:childTnLst>
                                    <p:set>
                                      <p:cBhvr>
                                        <p:cTn id="39" fill="hold"/>
                                        <p:tgtEl>
                                          <p:spTgt spid="676"/>
                                        </p:tgtEl>
                                        <p:attrNameLst>
                                          <p:attrName>style.visibility</p:attrName>
                                        </p:attrNameLst>
                                      </p:cBhvr>
                                      <p:to>
                                        <p:strVal val="visible"/>
                                      </p:to>
                                    </p:set>
                                    <p:animEffect filter="wipe(left)" transition="in">
                                      <p:cBhvr>
                                        <p:cTn id="40" dur="1000"/>
                                        <p:tgtEl>
                                          <p:spTgt spid="676"/>
                                        </p:tgtEl>
                                      </p:cBhvr>
                                    </p:animEffect>
                                  </p:childTnLst>
                                </p:cTn>
                              </p:par>
                            </p:childTnLst>
                          </p:cTn>
                        </p:par>
                      </p:childTnLst>
                    </p:cTn>
                  </p:par>
                  <p:par>
                    <p:cTn id="41" fill="hold">
                      <p:stCondLst>
                        <p:cond delay="indefinite"/>
                      </p:stCondLst>
                      <p:childTnLst>
                        <p:par>
                          <p:cTn id="42" fill="hold">
                            <p:stCondLst>
                              <p:cond delay="0"/>
                            </p:stCondLst>
                            <p:childTnLst>
                              <p:par>
                                <p:cTn id="43" presetClass="entr" nodeType="clickEffect" presetID="9" grpId="9" fill="hold">
                                  <p:stCondLst>
                                    <p:cond delay="0"/>
                                  </p:stCondLst>
                                  <p:iterate type="el" backwards="0">
                                    <p:tmAbs val="0"/>
                                  </p:iterate>
                                  <p:childTnLst>
                                    <p:set>
                                      <p:cBhvr>
                                        <p:cTn id="44" fill="hold"/>
                                        <p:tgtEl>
                                          <p:spTgt spid="677"/>
                                        </p:tgtEl>
                                        <p:attrNameLst>
                                          <p:attrName>style.visibility</p:attrName>
                                        </p:attrNameLst>
                                      </p:cBhvr>
                                      <p:to>
                                        <p:strVal val="visible"/>
                                      </p:to>
                                    </p:set>
                                    <p:animEffect filter="dissolve" transition="in">
                                      <p:cBhvr>
                                        <p:cTn id="45" dur="2000"/>
                                        <p:tgtEl>
                                          <p:spTgt spid="677"/>
                                        </p:tgtEl>
                                      </p:cBhvr>
                                    </p:animEffect>
                                  </p:childTnLst>
                                </p:cTn>
                              </p:par>
                            </p:childTnLst>
                          </p:cTn>
                        </p:par>
                      </p:childTnLst>
                    </p:cTn>
                  </p:par>
                  <p:par>
                    <p:cTn id="46" fill="hold">
                      <p:stCondLst>
                        <p:cond delay="indefinite"/>
                      </p:stCondLst>
                      <p:childTnLst>
                        <p:par>
                          <p:cTn id="47" fill="hold">
                            <p:stCondLst>
                              <p:cond delay="0"/>
                            </p:stCondLst>
                            <p:childTnLst>
                              <p:par>
                                <p:cTn id="48" presetClass="entr" nodeType="clickEffect" presetSubtype="0" presetID="1" grpId="10" fill="hold">
                                  <p:stCondLst>
                                    <p:cond delay="0"/>
                                  </p:stCondLst>
                                  <p:iterate type="lt" backwards="0">
                                    <p:tmAbs val="100"/>
                                  </p:iterate>
                                  <p:childTnLst>
                                    <p:set>
                                      <p:cBhvr>
                                        <p:cTn id="49" fill="hold"/>
                                        <p:tgtEl>
                                          <p:spTgt spid="67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Class="entr" nodeType="clickEffect" presetID="9" grpId="11" fill="hold">
                                  <p:stCondLst>
                                    <p:cond delay="0"/>
                                  </p:stCondLst>
                                  <p:iterate type="el" backwards="0">
                                    <p:tmAbs val="0"/>
                                  </p:iterate>
                                  <p:childTnLst>
                                    <p:set>
                                      <p:cBhvr>
                                        <p:cTn id="53" fill="hold"/>
                                        <p:tgtEl>
                                          <p:spTgt spid="678"/>
                                        </p:tgtEl>
                                        <p:attrNameLst>
                                          <p:attrName>style.visibility</p:attrName>
                                        </p:attrNameLst>
                                      </p:cBhvr>
                                      <p:to>
                                        <p:strVal val="visible"/>
                                      </p:to>
                                    </p:set>
                                    <p:animEffect filter="dissolve" transition="in">
                                      <p:cBhvr>
                                        <p:cTn id="54" dur="2000"/>
                                        <p:tgtEl>
                                          <p:spTgt spid="678"/>
                                        </p:tgtEl>
                                      </p:cBhvr>
                                    </p:animEffect>
                                  </p:childTnLst>
                                </p:cTn>
                              </p:par>
                            </p:childTnLst>
                          </p:cTn>
                        </p:par>
                      </p:childTnLst>
                    </p:cTn>
                  </p:par>
                  <p:par>
                    <p:cTn id="55" fill="hold">
                      <p:stCondLst>
                        <p:cond delay="indefinite"/>
                      </p:stCondLst>
                      <p:childTnLst>
                        <p:par>
                          <p:cTn id="56" fill="hold">
                            <p:stCondLst>
                              <p:cond delay="0"/>
                            </p:stCondLst>
                            <p:childTnLst>
                              <p:par>
                                <p:cTn id="57" presetClass="entr" nodeType="clickEffect" presetSubtype="0" presetID="1" grpId="12" fill="hold">
                                  <p:stCondLst>
                                    <p:cond delay="0"/>
                                  </p:stCondLst>
                                  <p:iterate type="lt" backwards="0">
                                    <p:tmAbs val="100"/>
                                  </p:iterate>
                                  <p:childTnLst>
                                    <p:set>
                                      <p:cBhvr>
                                        <p:cTn id="58" fill="hold"/>
                                        <p:tgtEl>
                                          <p:spTgt spid="67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Class="entr" nodeType="clickEffect" presetID="9" grpId="13" fill="hold">
                                  <p:stCondLst>
                                    <p:cond delay="0"/>
                                  </p:stCondLst>
                                  <p:iterate type="el" backwards="0">
                                    <p:tmAbs val="0"/>
                                  </p:iterate>
                                  <p:childTnLst>
                                    <p:set>
                                      <p:cBhvr>
                                        <p:cTn id="62" fill="hold"/>
                                        <p:tgtEl>
                                          <p:spTgt spid="682"/>
                                        </p:tgtEl>
                                        <p:attrNameLst>
                                          <p:attrName>style.visibility</p:attrName>
                                        </p:attrNameLst>
                                      </p:cBhvr>
                                      <p:to>
                                        <p:strVal val="visible"/>
                                      </p:to>
                                    </p:set>
                                    <p:animEffect filter="dissolve" transition="in">
                                      <p:cBhvr>
                                        <p:cTn id="63" dur="1500"/>
                                        <p:tgtEl>
                                          <p:spTgt spid="6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74" grpId="5"/>
      <p:bldP build="whole" bldLvl="1" animBg="1" rev="0" advAuto="0" spid="676" grpId="8"/>
      <p:bldP build="whole" bldLvl="1" animBg="1" rev="0" advAuto="0" spid="672" grpId="2"/>
      <p:bldP build="whole" bldLvl="1" animBg="1" rev="0" advAuto="0" spid="678" grpId="11"/>
      <p:bldP build="whole" bldLvl="1" animBg="1" rev="0" advAuto="0" spid="662" grpId="7"/>
      <p:bldP build="whole" bldLvl="1" animBg="1" rev="0" advAuto="0" spid="679" grpId="12"/>
      <p:bldP build="whole" bldLvl="1" animBg="1" rev="0" advAuto="0" spid="677" grpId="9"/>
      <p:bldP build="whole" bldLvl="1" animBg="1" rev="0" advAuto="0" spid="682" grpId="13"/>
      <p:bldP build="whole" bldLvl="1" animBg="1" rev="0" advAuto="0" spid="673" grpId="4"/>
      <p:bldP build="whole" bldLvl="1" animBg="1" rev="0" advAuto="0" spid="675" grpId="10"/>
      <p:bldP build="whole" bldLvl="1" animBg="1" rev="0" advAuto="0" spid="671" grpId="3"/>
      <p:bldP build="whole" bldLvl="1" animBg="1" rev="0" advAuto="0" spid="670" grpId="1"/>
      <p:bldP build="whole" bldLvl="1" animBg="1" rev="0" advAuto="0" spid="668" grpId="6"/>
    </p:bld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684" name="Table"/>
          <p:cNvGraphicFramePr/>
          <p:nvPr/>
        </p:nvGraphicFramePr>
        <p:xfrm>
          <a:off x="11653913" y="4363502"/>
          <a:ext cx="9624295" cy="658863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190816"/>
                <a:gridCol w="3315051"/>
                <a:gridCol w="3080326"/>
              </a:tblGrid>
              <a:tr h="1546434">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r h="2133286">
                <a:tc>
                  <a:txBody>
                    <a:bodyPr/>
                    <a:lstStyle/>
                    <a:p>
                      <a:pPr defTabSz="914400">
                        <a:defRPr sz="3600">
                          <a:solidFill>
                            <a:srgbClr val="FF2600"/>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660066"/>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r h="2378821">
                <a:tc>
                  <a:txBody>
                    <a:bodyPr/>
                    <a:lstStyle/>
                    <a:p>
                      <a:pPr defTabSz="914400">
                        <a:defRPr sz="3600">
                          <a:solidFill>
                            <a:srgbClr val="FF2600"/>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660066"/>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bl>
          </a:graphicData>
        </a:graphic>
      </p:graphicFrame>
      <p:sp>
        <p:nvSpPr>
          <p:cNvPr id="685" name="If you confess"/>
          <p:cNvSpPr txBox="1"/>
          <p:nvPr/>
        </p:nvSpPr>
        <p:spPr>
          <a:xfrm>
            <a:off x="11624648" y="6584202"/>
            <a:ext cx="3203957"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spcBef>
                <a:spcPts val="1300"/>
              </a:spcBef>
              <a:defRPr sz="4000">
                <a:latin typeface="Avenir Book"/>
                <a:ea typeface="Avenir Book"/>
                <a:cs typeface="Avenir Book"/>
                <a:sym typeface="Avenir Book"/>
              </a:defRPr>
            </a:pPr>
            <a:r>
              <a:rPr>
                <a:solidFill>
                  <a:srgbClr val="FF2600"/>
                </a:solidFill>
              </a:rPr>
              <a:t>If you</a:t>
            </a:r>
            <a:r>
              <a:t> </a:t>
            </a:r>
            <a:r>
              <a:rPr>
                <a:solidFill>
                  <a:srgbClr val="FF2600"/>
                </a:solidFill>
              </a:rPr>
              <a:t>confess</a:t>
            </a:r>
          </a:p>
        </p:txBody>
      </p:sp>
      <p:sp>
        <p:nvSpPr>
          <p:cNvPr id="686" name="If s/he does not confess"/>
          <p:cNvSpPr txBox="1"/>
          <p:nvPr/>
        </p:nvSpPr>
        <p:spPr>
          <a:xfrm>
            <a:off x="15051819" y="4498669"/>
            <a:ext cx="2830543" cy="128905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70000"/>
              </a:lnSpc>
              <a:spcBef>
                <a:spcPts val="1300"/>
              </a:spcBef>
              <a:defRPr sz="4000">
                <a:solidFill>
                  <a:srgbClr val="0433FF"/>
                </a:solidFill>
                <a:latin typeface="Avenir Book"/>
                <a:ea typeface="Avenir Book"/>
                <a:cs typeface="Avenir Book"/>
                <a:sym typeface="Avenir Book"/>
              </a:defRPr>
            </a:lvl1pPr>
          </a:lstStyle>
          <a:p>
            <a:pPr/>
            <a:r>
              <a:t>If s/he does not confess</a:t>
            </a:r>
          </a:p>
        </p:txBody>
      </p:sp>
      <p:sp>
        <p:nvSpPr>
          <p:cNvPr id="687" name="Line"/>
          <p:cNvSpPr/>
          <p:nvPr/>
        </p:nvSpPr>
        <p:spPr>
          <a:xfrm>
            <a:off x="14817047" y="5938167"/>
            <a:ext cx="3348528" cy="2092172"/>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688" name="Time spent in jail"/>
          <p:cNvSpPr txBox="1"/>
          <p:nvPr/>
        </p:nvSpPr>
        <p:spPr>
          <a:xfrm>
            <a:off x="15169137" y="3558935"/>
            <a:ext cx="3957321"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marL="685800" indent="-685800" algn="l">
              <a:spcBef>
                <a:spcPts val="1300"/>
              </a:spcBef>
              <a:defRPr sz="4000">
                <a:latin typeface="Avenir Book"/>
                <a:ea typeface="Avenir Book"/>
                <a:cs typeface="Avenir Book"/>
                <a:sym typeface="Avenir Book"/>
              </a:defRPr>
            </a:lvl1pPr>
          </a:lstStyle>
          <a:p>
            <a:pPr/>
            <a:r>
              <a:t>Time spent in jail</a:t>
            </a:r>
          </a:p>
        </p:txBody>
      </p:sp>
      <p:sp>
        <p:nvSpPr>
          <p:cNvPr id="689" name="You get:…"/>
          <p:cNvSpPr txBox="1"/>
          <p:nvPr/>
        </p:nvSpPr>
        <p:spPr>
          <a:xfrm>
            <a:off x="14939316" y="6946152"/>
            <a:ext cx="1821943"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You</a:t>
            </a:r>
            <a:r>
              <a:t> </a:t>
            </a:r>
            <a:r>
              <a:rPr>
                <a:solidFill>
                  <a:srgbClr val="FF2600"/>
                </a:solidFill>
              </a:rPr>
              <a:t>get:</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zero years</a:t>
            </a:r>
          </a:p>
        </p:txBody>
      </p:sp>
      <p:sp>
        <p:nvSpPr>
          <p:cNvPr id="690" name="s/he gets:…"/>
          <p:cNvSpPr txBox="1"/>
          <p:nvPr/>
        </p:nvSpPr>
        <p:spPr>
          <a:xfrm>
            <a:off x="15822610" y="5927353"/>
            <a:ext cx="2297808" cy="1157478"/>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s/he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10 years</a:t>
            </a:r>
          </a:p>
        </p:txBody>
      </p:sp>
      <p:sp>
        <p:nvSpPr>
          <p:cNvPr id="691" name="If s/he confesses"/>
          <p:cNvSpPr txBox="1"/>
          <p:nvPr/>
        </p:nvSpPr>
        <p:spPr>
          <a:xfrm>
            <a:off x="18278837" y="4577735"/>
            <a:ext cx="2297808" cy="128905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70000"/>
              </a:lnSpc>
              <a:spcBef>
                <a:spcPts val="1300"/>
              </a:spcBef>
              <a:defRPr sz="4000">
                <a:solidFill>
                  <a:srgbClr val="0433FF"/>
                </a:solidFill>
                <a:latin typeface="Avenir Book"/>
                <a:ea typeface="Avenir Book"/>
                <a:cs typeface="Avenir Book"/>
                <a:sym typeface="Avenir Book"/>
              </a:defRPr>
            </a:lvl1pPr>
          </a:lstStyle>
          <a:p>
            <a:pPr/>
            <a:r>
              <a:t>If s/he confesses</a:t>
            </a:r>
          </a:p>
        </p:txBody>
      </p:sp>
      <p:sp>
        <p:nvSpPr>
          <p:cNvPr id="692" name="If you don’t confess"/>
          <p:cNvSpPr txBox="1"/>
          <p:nvPr/>
        </p:nvSpPr>
        <p:spPr>
          <a:xfrm>
            <a:off x="11755045" y="8587535"/>
            <a:ext cx="2943166" cy="128905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nSpc>
                <a:spcPct val="70000"/>
              </a:lnSpc>
              <a:spcBef>
                <a:spcPts val="1300"/>
              </a:spcBef>
              <a:defRPr sz="4000">
                <a:latin typeface="Avenir Book"/>
                <a:ea typeface="Avenir Book"/>
                <a:cs typeface="Avenir Book"/>
                <a:sym typeface="Avenir Book"/>
              </a:defRPr>
            </a:pPr>
            <a:r>
              <a:rPr>
                <a:solidFill>
                  <a:srgbClr val="FF2600"/>
                </a:solidFill>
              </a:rPr>
              <a:t>If you</a:t>
            </a:r>
            <a:r>
              <a:t> </a:t>
            </a:r>
            <a:r>
              <a:rPr>
                <a:solidFill>
                  <a:srgbClr val="FF2600"/>
                </a:solidFill>
              </a:rPr>
              <a:t>don’t confess</a:t>
            </a:r>
          </a:p>
        </p:txBody>
      </p:sp>
      <p:sp>
        <p:nvSpPr>
          <p:cNvPr id="693" name="You get:…"/>
          <p:cNvSpPr txBox="1"/>
          <p:nvPr/>
        </p:nvSpPr>
        <p:spPr>
          <a:xfrm>
            <a:off x="18195811" y="9211642"/>
            <a:ext cx="1525906"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You</a:t>
            </a:r>
            <a:r>
              <a:t> </a:t>
            </a:r>
            <a:r>
              <a:rPr>
                <a:solidFill>
                  <a:srgbClr val="FF2600"/>
                </a:solidFill>
              </a:rPr>
              <a:t>get:</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10 years</a:t>
            </a:r>
          </a:p>
        </p:txBody>
      </p:sp>
      <p:sp>
        <p:nvSpPr>
          <p:cNvPr id="694" name="s/he gets:…"/>
          <p:cNvSpPr txBox="1"/>
          <p:nvPr/>
        </p:nvSpPr>
        <p:spPr>
          <a:xfrm>
            <a:off x="18922634" y="8010288"/>
            <a:ext cx="2297807"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s/he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zero years</a:t>
            </a:r>
          </a:p>
        </p:txBody>
      </p:sp>
      <p:sp>
        <p:nvSpPr>
          <p:cNvPr id="695" name="Line"/>
          <p:cNvSpPr/>
          <p:nvPr/>
        </p:nvSpPr>
        <p:spPr>
          <a:xfrm>
            <a:off x="18155498" y="8022120"/>
            <a:ext cx="3096550" cy="2419881"/>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696" name="You get:…"/>
          <p:cNvSpPr txBox="1"/>
          <p:nvPr/>
        </p:nvSpPr>
        <p:spPr>
          <a:xfrm>
            <a:off x="15002752" y="9262064"/>
            <a:ext cx="1695070"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You</a:t>
            </a:r>
            <a:r>
              <a:t> </a:t>
            </a:r>
            <a:r>
              <a:rPr>
                <a:solidFill>
                  <a:srgbClr val="FF2600"/>
                </a:solidFill>
              </a:rPr>
              <a:t>get:</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6 months</a:t>
            </a:r>
          </a:p>
        </p:txBody>
      </p:sp>
      <p:sp>
        <p:nvSpPr>
          <p:cNvPr id="697" name="s/he gets:…"/>
          <p:cNvSpPr txBox="1"/>
          <p:nvPr/>
        </p:nvSpPr>
        <p:spPr>
          <a:xfrm>
            <a:off x="15822610" y="8010288"/>
            <a:ext cx="229780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s/he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6 months</a:t>
            </a:r>
          </a:p>
        </p:txBody>
      </p:sp>
      <p:sp>
        <p:nvSpPr>
          <p:cNvPr id="698" name="Line"/>
          <p:cNvSpPr/>
          <p:nvPr/>
        </p:nvSpPr>
        <p:spPr>
          <a:xfrm>
            <a:off x="14837127" y="8044307"/>
            <a:ext cx="3308369" cy="2375507"/>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699" name="You get:…"/>
          <p:cNvSpPr txBox="1"/>
          <p:nvPr/>
        </p:nvSpPr>
        <p:spPr>
          <a:xfrm>
            <a:off x="18154017" y="6878406"/>
            <a:ext cx="1518667"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You</a:t>
            </a:r>
            <a:r>
              <a:t> </a:t>
            </a:r>
            <a:r>
              <a:rPr>
                <a:solidFill>
                  <a:srgbClr val="FF2600"/>
                </a:solidFill>
              </a:rPr>
              <a:t>get:</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5 years</a:t>
            </a:r>
          </a:p>
        </p:txBody>
      </p:sp>
      <p:sp>
        <p:nvSpPr>
          <p:cNvPr id="700" name="s/he gets:…"/>
          <p:cNvSpPr txBox="1"/>
          <p:nvPr/>
        </p:nvSpPr>
        <p:spPr>
          <a:xfrm>
            <a:off x="18922634" y="5927353"/>
            <a:ext cx="2297807" cy="1157478"/>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s/he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5 years</a:t>
            </a:r>
          </a:p>
        </p:txBody>
      </p:sp>
      <p:sp>
        <p:nvSpPr>
          <p:cNvPr id="701" name="Line"/>
          <p:cNvSpPr/>
          <p:nvPr/>
        </p:nvSpPr>
        <p:spPr>
          <a:xfrm>
            <a:off x="18161957" y="5937264"/>
            <a:ext cx="3007432" cy="2093977"/>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702" name="Your best decision whether s/he does confess or not is to confess"/>
          <p:cNvSpPr txBox="1"/>
          <p:nvPr/>
        </p:nvSpPr>
        <p:spPr>
          <a:xfrm>
            <a:off x="2248474" y="6366774"/>
            <a:ext cx="8048920" cy="14986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sz="4000">
                <a:latin typeface="Avenir Book"/>
                <a:ea typeface="Avenir Book"/>
                <a:cs typeface="Avenir Book"/>
                <a:sym typeface="Avenir Book"/>
              </a:defRPr>
            </a:pPr>
            <a:r>
              <a:t>Your best decision whether s/he does </a:t>
            </a:r>
            <a:r>
              <a:rPr>
                <a:solidFill>
                  <a:srgbClr val="FF2600"/>
                </a:solidFill>
              </a:rPr>
              <a:t>confess or not</a:t>
            </a:r>
            <a:r>
              <a:t> is to </a:t>
            </a:r>
            <a:r>
              <a:rPr>
                <a:solidFill>
                  <a:srgbClr val="FF2600"/>
                </a:solidFill>
              </a:rPr>
              <a:t>confess</a:t>
            </a:r>
          </a:p>
        </p:txBody>
      </p:sp>
      <p:sp>
        <p:nvSpPr>
          <p:cNvPr id="703" name="To confess"/>
          <p:cNvSpPr txBox="1"/>
          <p:nvPr/>
        </p:nvSpPr>
        <p:spPr>
          <a:xfrm>
            <a:off x="12170748" y="6584202"/>
            <a:ext cx="2486153"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marL="685800" indent="-685800" algn="l">
              <a:spcBef>
                <a:spcPts val="1300"/>
              </a:spcBef>
              <a:defRPr sz="4000">
                <a:solidFill>
                  <a:srgbClr val="00F900"/>
                </a:solidFill>
                <a:latin typeface="Avenir Book"/>
                <a:ea typeface="Avenir Book"/>
                <a:cs typeface="Avenir Book"/>
                <a:sym typeface="Avenir Book"/>
              </a:defRPr>
            </a:lvl1pPr>
          </a:lstStyle>
          <a:p>
            <a:pPr/>
            <a:r>
              <a:t>To confess</a:t>
            </a:r>
          </a:p>
        </p:txBody>
      </p:sp>
      <p:sp>
        <p:nvSpPr>
          <p:cNvPr id="704" name="A Dominant Strategy is one that gives the best result regardless of what the other party chooses to do"/>
          <p:cNvSpPr txBox="1"/>
          <p:nvPr/>
        </p:nvSpPr>
        <p:spPr>
          <a:xfrm>
            <a:off x="2642174" y="2309124"/>
            <a:ext cx="8534571" cy="2222501"/>
          </a:xfrm>
          <a:prstGeom prst="rect">
            <a:avLst/>
          </a:prstGeom>
          <a:ln w="25400">
            <a:solidFill>
              <a:srgbClr val="00F900"/>
            </a:solid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1300"/>
              </a:spcBef>
              <a:defRPr sz="4000">
                <a:latin typeface="Avenir Book"/>
                <a:ea typeface="Avenir Book"/>
                <a:cs typeface="Avenir Book"/>
                <a:sym typeface="Avenir Book"/>
              </a:defRPr>
            </a:lvl1pPr>
          </a:lstStyle>
          <a:p>
            <a:pPr/>
            <a:r>
              <a:t>A Dominant Strategy is one that gives the best result regardless of what the other party chooses to do</a:t>
            </a:r>
          </a:p>
        </p:txBody>
      </p:sp>
      <p:grpSp>
        <p:nvGrpSpPr>
          <p:cNvPr id="707" name="Group"/>
          <p:cNvGrpSpPr/>
          <p:nvPr/>
        </p:nvGrpSpPr>
        <p:grpSpPr>
          <a:xfrm rot="360000">
            <a:off x="9785099" y="3665626"/>
            <a:ext cx="3090259" cy="2512640"/>
            <a:chOff x="79515" y="0"/>
            <a:chExt cx="3090258" cy="2512638"/>
          </a:xfrm>
        </p:grpSpPr>
        <p:sp>
          <p:nvSpPr>
            <p:cNvPr id="705" name="Star"/>
            <p:cNvSpPr/>
            <p:nvPr/>
          </p:nvSpPr>
          <p:spPr>
            <a:xfrm>
              <a:off x="79515" y="0"/>
              <a:ext cx="3090260" cy="2512639"/>
            </a:xfrm>
            <a:prstGeom prst="star5">
              <a:avLst>
                <a:gd name="adj" fmla="val 26287"/>
                <a:gd name="hf" fmla="val 105146"/>
                <a:gd name="vf" fmla="val 110557"/>
              </a:avLst>
            </a:prstGeom>
            <a:solidFill>
              <a:srgbClr val="00F900"/>
            </a:solidFill>
            <a:ln w="12700" cap="flat">
              <a:noFill/>
              <a:miter lim="400000"/>
            </a:ln>
            <a:effectLst>
              <a:outerShdw sx="100000" sy="100000" kx="0" ky="0" algn="b" rotWithShape="0" blurRad="63500" dist="25400" dir="5400000">
                <a:srgbClr val="000000">
                  <a:alpha val="50000"/>
                </a:srgbClr>
              </a:outerShdw>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sp>
          <p:nvSpPr>
            <p:cNvPr id="706" name="A Dominant Strategy"/>
            <p:cNvSpPr txBox="1"/>
            <p:nvPr/>
          </p:nvSpPr>
          <p:spPr>
            <a:xfrm>
              <a:off x="713674" y="580679"/>
              <a:ext cx="1821943" cy="1351281"/>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nSpc>
                  <a:spcPct val="70000"/>
                </a:lnSpc>
                <a:defRPr>
                  <a:latin typeface="Avenir Book"/>
                  <a:ea typeface="Avenir Book"/>
                  <a:cs typeface="Avenir Book"/>
                  <a:sym typeface="Avenir Book"/>
                </a:defRPr>
              </a:lvl1pPr>
            </a:lstStyle>
            <a:p>
              <a:pPr/>
              <a:r>
                <a:t>A Dominant Strategy</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7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ID="10" grpId="2" fill="hold">
                                  <p:stCondLst>
                                    <p:cond delay="0"/>
                                  </p:stCondLst>
                                  <p:iterate type="el" backwards="0">
                                    <p:tmAbs val="0"/>
                                  </p:iterate>
                                  <p:childTnLst>
                                    <p:set>
                                      <p:cBhvr>
                                        <p:cTn id="10" fill="hold"/>
                                        <p:tgtEl>
                                          <p:spTgt spid="707"/>
                                        </p:tgtEl>
                                        <p:attrNameLst>
                                          <p:attrName>style.visibility</p:attrName>
                                        </p:attrNameLst>
                                      </p:cBhvr>
                                      <p:to>
                                        <p:strVal val="visible"/>
                                      </p:to>
                                    </p:set>
                                    <p:animEffect filter="fade" transition="in">
                                      <p:cBhvr>
                                        <p:cTn id="11" dur="1500"/>
                                        <p:tgtEl>
                                          <p:spTgt spid="707"/>
                                        </p:tgtEl>
                                      </p:cBhvr>
                                    </p:animEffect>
                                  </p:childTnLst>
                                </p:cTn>
                              </p:par>
                            </p:childTnLst>
                          </p:cTn>
                        </p:par>
                      </p:childTnLst>
                    </p:cTn>
                  </p:par>
                  <p:par>
                    <p:cTn id="12" fill="hold">
                      <p:stCondLst>
                        <p:cond delay="indefinite"/>
                      </p:stCondLst>
                      <p:childTnLst>
                        <p:par>
                          <p:cTn id="13" fill="hold">
                            <p:stCondLst>
                              <p:cond delay="0"/>
                            </p:stCondLst>
                            <p:childTnLst>
                              <p:par>
                                <p:cTn id="14" presetClass="entr" nodeType="clickEffect" presetID="9" grpId="3" fill="hold">
                                  <p:stCondLst>
                                    <p:cond delay="0"/>
                                  </p:stCondLst>
                                  <p:iterate type="el" backwards="0">
                                    <p:tmAbs val="0"/>
                                  </p:iterate>
                                  <p:childTnLst>
                                    <p:set>
                                      <p:cBhvr>
                                        <p:cTn id="15" fill="hold"/>
                                        <p:tgtEl>
                                          <p:spTgt spid="703"/>
                                        </p:tgtEl>
                                        <p:attrNameLst>
                                          <p:attrName>style.visibility</p:attrName>
                                        </p:attrNameLst>
                                      </p:cBhvr>
                                      <p:to>
                                        <p:strVal val="visible"/>
                                      </p:to>
                                    </p:set>
                                    <p:animEffect filter="dissolve" transition="in">
                                      <p:cBhvr>
                                        <p:cTn id="16" dur="3000"/>
                                        <p:tgtEl>
                                          <p:spTgt spid="703"/>
                                        </p:tgtEl>
                                      </p:cBhvr>
                                    </p:animEffect>
                                  </p:childTnLst>
                                </p:cTn>
                              </p:par>
                            </p:childTnLst>
                          </p:cTn>
                        </p:par>
                        <p:par>
                          <p:cTn id="17" fill="hold">
                            <p:stCondLst>
                              <p:cond delay="3000"/>
                            </p:stCondLst>
                            <p:childTnLst>
                              <p:par>
                                <p:cTn id="18" presetClass="exit" nodeType="afterEffect" presetID="9" grpId="4" fill="hold">
                                  <p:stCondLst>
                                    <p:cond delay="0"/>
                                  </p:stCondLst>
                                  <p:iterate type="el" backwards="0">
                                    <p:tmAbs val="0"/>
                                  </p:iterate>
                                  <p:childTnLst>
                                    <p:animEffect filter="dissolve" transition="out">
                                      <p:cBhvr>
                                        <p:cTn id="19" dur="1500" fill="hold"/>
                                        <p:tgtEl>
                                          <p:spTgt spid="685"/>
                                        </p:tgtEl>
                                      </p:cBhvr>
                                    </p:animEffect>
                                    <p:set>
                                      <p:cBhvr>
                                        <p:cTn id="20" fill="hold">
                                          <p:stCondLst>
                                            <p:cond delay="1499"/>
                                          </p:stCondLst>
                                        </p:cTn>
                                        <p:tgtEl>
                                          <p:spTgt spid="68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5" fill="hold">
                                  <p:stCondLst>
                                    <p:cond delay="0"/>
                                  </p:stCondLst>
                                  <p:iterate type="lt" backwards="0">
                                    <p:tmAbs val="100"/>
                                  </p:iterate>
                                  <p:childTnLst>
                                    <p:set>
                                      <p:cBhvr>
                                        <p:cTn id="24" fill="hold"/>
                                        <p:tgtEl>
                                          <p:spTgt spid="7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03" grpId="3"/>
      <p:bldP build="whole" bldLvl="1" animBg="1" rev="0" advAuto="0" spid="704" grpId="5"/>
      <p:bldP build="whole" bldLvl="1" animBg="1" rev="0" advAuto="0" spid="707" grpId="2"/>
      <p:bldP build="whole" bldLvl="1" animBg="1" rev="0" advAuto="0" spid="685" grpId="4"/>
      <p:bldP build="whole" bldLvl="1" animBg="1" rev="0" advAuto="0" spid="702" grpId="1"/>
    </p:bld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709" name="Image" descr="Image"/>
          <p:cNvPicPr>
            <a:picLocks noChangeAspect="1"/>
          </p:cNvPicPr>
          <p:nvPr/>
        </p:nvPicPr>
        <p:blipFill>
          <a:blip r:embed="rId2">
            <a:extLst/>
          </a:blip>
          <a:stretch>
            <a:fillRect/>
          </a:stretch>
        </p:blipFill>
        <p:spPr>
          <a:xfrm>
            <a:off x="387350" y="8540061"/>
            <a:ext cx="6139865" cy="5164835"/>
          </a:xfrm>
          <a:prstGeom prst="rect">
            <a:avLst/>
          </a:prstGeom>
          <a:ln w="12700">
            <a:miter lim="400000"/>
          </a:ln>
        </p:spPr>
      </p:pic>
      <p:grpSp>
        <p:nvGrpSpPr>
          <p:cNvPr id="712" name="Group"/>
          <p:cNvGrpSpPr/>
          <p:nvPr/>
        </p:nvGrpSpPr>
        <p:grpSpPr>
          <a:xfrm>
            <a:off x="14689213" y="6657735"/>
            <a:ext cx="9624295" cy="7393206"/>
            <a:chOff x="38100" y="0"/>
            <a:chExt cx="9624293" cy="7393204"/>
          </a:xfrm>
        </p:grpSpPr>
        <p:graphicFrame>
          <p:nvGraphicFramePr>
            <p:cNvPr id="710" name="Table"/>
            <p:cNvGraphicFramePr/>
            <p:nvPr/>
          </p:nvGraphicFramePr>
          <p:xfrm>
            <a:off x="38100" y="804567"/>
            <a:ext cx="9624294" cy="658863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190816"/>
                  <a:gridCol w="3287590"/>
                  <a:gridCol w="3107786"/>
                </a:tblGrid>
                <a:tr h="1546434">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r h="2133286">
                  <a:tc>
                    <a:txBody>
                      <a:bodyPr/>
                      <a:lstStyle/>
                      <a:p>
                        <a:pPr defTabSz="914400">
                          <a:defRPr sz="3600">
                            <a:solidFill>
                              <a:srgbClr val="FF2600"/>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660066"/>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r h="2378821">
                  <a:tc>
                    <a:txBody>
                      <a:bodyPr/>
                      <a:lstStyle/>
                      <a:p>
                        <a:pPr defTabSz="914400">
                          <a:defRPr sz="3600">
                            <a:solidFill>
                              <a:srgbClr val="FF2600"/>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660066"/>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bl>
            </a:graphicData>
          </a:graphic>
        </p:graphicFrame>
        <p:sp>
          <p:nvSpPr>
            <p:cNvPr id="711" name="Revenues"/>
            <p:cNvSpPr txBox="1"/>
            <p:nvPr/>
          </p:nvSpPr>
          <p:spPr>
            <a:xfrm>
              <a:off x="3553324" y="0"/>
              <a:ext cx="2289049" cy="800101"/>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marL="685800" indent="-685800" algn="l">
                <a:spcBef>
                  <a:spcPts val="1300"/>
                </a:spcBef>
                <a:defRPr sz="4000">
                  <a:latin typeface="Avenir Book"/>
                  <a:ea typeface="Avenir Book"/>
                  <a:cs typeface="Avenir Book"/>
                  <a:sym typeface="Avenir Book"/>
                </a:defRPr>
              </a:lvl1pPr>
            </a:lstStyle>
            <a:p>
              <a:pPr/>
              <a:r>
                <a:t>Revenues</a:t>
              </a:r>
            </a:p>
          </p:txBody>
        </p:sp>
      </p:grpSp>
      <p:pic>
        <p:nvPicPr>
          <p:cNvPr id="713" name="Image" descr="Image"/>
          <p:cNvPicPr>
            <a:picLocks noChangeAspect="1"/>
          </p:cNvPicPr>
          <p:nvPr/>
        </p:nvPicPr>
        <p:blipFill>
          <a:blip r:embed="rId3">
            <a:extLst/>
          </a:blip>
          <a:stretch>
            <a:fillRect/>
          </a:stretch>
        </p:blipFill>
        <p:spPr>
          <a:xfrm>
            <a:off x="287307" y="1494864"/>
            <a:ext cx="7399143" cy="6096643"/>
          </a:xfrm>
          <a:prstGeom prst="rect">
            <a:avLst/>
          </a:prstGeom>
          <a:ln w="12700">
            <a:miter lim="400000"/>
          </a:ln>
        </p:spPr>
      </p:pic>
      <p:sp>
        <p:nvSpPr>
          <p:cNvPr id="714" name="To cooperate or not to cooperate?"/>
          <p:cNvSpPr txBox="1"/>
          <p:nvPr>
            <p:ph type="title" idx="4294967295"/>
          </p:nvPr>
        </p:nvSpPr>
        <p:spPr>
          <a:xfrm>
            <a:off x="6654800" y="-16026"/>
            <a:ext cx="12351274" cy="1272775"/>
          </a:xfrm>
          <a:prstGeom prst="rect">
            <a:avLst/>
          </a:prstGeom>
          <a:effectLst>
            <a:outerShdw sx="100000" sy="100000" kx="0" ky="0" algn="b" rotWithShape="0" blurRad="63500" dist="25400" dir="5400000">
              <a:srgbClr val="000000">
                <a:alpha val="50000"/>
              </a:srgbClr>
            </a:outerShdw>
          </a:effectLst>
        </p:spPr>
        <p:txBody>
          <a:bodyPr/>
          <a:lstStyle>
            <a:lvl1pPr>
              <a:defRPr sz="6000"/>
            </a:lvl1pPr>
          </a:lstStyle>
          <a:p>
            <a:pPr/>
            <a:r>
              <a:t>To cooperate or not to cooperate?</a:t>
            </a:r>
          </a:p>
        </p:txBody>
      </p:sp>
      <p:sp>
        <p:nvSpPr>
          <p:cNvPr id="715" name="Two countries (country A and country B) produce oil. They agree to cooperate to set price and quantity as one:"/>
          <p:cNvSpPr txBox="1"/>
          <p:nvPr/>
        </p:nvSpPr>
        <p:spPr>
          <a:xfrm>
            <a:off x="1383983" y="1217672"/>
            <a:ext cx="19871092" cy="6223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300"/>
              </a:spcBef>
              <a:defRPr>
                <a:latin typeface="Avenir Book"/>
                <a:ea typeface="Avenir Book"/>
                <a:cs typeface="Avenir Book"/>
                <a:sym typeface="Avenir Book"/>
              </a:defRPr>
            </a:pPr>
            <a:r>
              <a:t>Two countries (country A and country B) produce oil. They agree to </a:t>
            </a:r>
            <a:r>
              <a:rPr>
                <a:latin typeface="Avenir Heavy"/>
                <a:ea typeface="Avenir Heavy"/>
                <a:cs typeface="Avenir Heavy"/>
                <a:sym typeface="Avenir Heavy"/>
              </a:rPr>
              <a:t>cooperate</a:t>
            </a:r>
            <a:r>
              <a:t> to set price and quantity as one:</a:t>
            </a:r>
          </a:p>
        </p:txBody>
      </p:sp>
      <p:sp>
        <p:nvSpPr>
          <p:cNvPr id="716" name="If country A cooperates"/>
          <p:cNvSpPr txBox="1"/>
          <p:nvPr/>
        </p:nvSpPr>
        <p:spPr>
          <a:xfrm>
            <a:off x="14992860" y="9270252"/>
            <a:ext cx="2830542" cy="11430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cooperates</a:t>
            </a:r>
          </a:p>
        </p:txBody>
      </p:sp>
      <p:sp>
        <p:nvSpPr>
          <p:cNvPr id="717" name="If country B cooperates"/>
          <p:cNvSpPr txBox="1"/>
          <p:nvPr/>
        </p:nvSpPr>
        <p:spPr>
          <a:xfrm>
            <a:off x="18220354" y="7748621"/>
            <a:ext cx="2612514"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cooperates</a:t>
            </a:r>
          </a:p>
        </p:txBody>
      </p:sp>
      <p:sp>
        <p:nvSpPr>
          <p:cNvPr id="718" name="Line"/>
          <p:cNvSpPr/>
          <p:nvPr/>
        </p:nvSpPr>
        <p:spPr>
          <a:xfrm>
            <a:off x="17852347" y="9036967"/>
            <a:ext cx="3348528" cy="2092172"/>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719" name="A gets:…"/>
          <p:cNvSpPr txBox="1"/>
          <p:nvPr/>
        </p:nvSpPr>
        <p:spPr>
          <a:xfrm>
            <a:off x="17974616" y="10044952"/>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$960</a:t>
            </a:r>
          </a:p>
        </p:txBody>
      </p:sp>
      <p:sp>
        <p:nvSpPr>
          <p:cNvPr id="720" name="B gets:…"/>
          <p:cNvSpPr txBox="1"/>
          <p:nvPr/>
        </p:nvSpPr>
        <p:spPr>
          <a:xfrm>
            <a:off x="18857910" y="9026153"/>
            <a:ext cx="2297808" cy="1157478"/>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$960</a:t>
            </a:r>
          </a:p>
        </p:txBody>
      </p:sp>
      <p:sp>
        <p:nvSpPr>
          <p:cNvPr id="721" name="If country B cheats"/>
          <p:cNvSpPr txBox="1"/>
          <p:nvPr/>
        </p:nvSpPr>
        <p:spPr>
          <a:xfrm>
            <a:off x="21590168" y="7748621"/>
            <a:ext cx="2297808"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cheats</a:t>
            </a:r>
          </a:p>
        </p:txBody>
      </p:sp>
      <p:sp>
        <p:nvSpPr>
          <p:cNvPr id="722" name="If country A cheats"/>
          <p:cNvSpPr txBox="1"/>
          <p:nvPr/>
        </p:nvSpPr>
        <p:spPr>
          <a:xfrm>
            <a:off x="14914331" y="11837465"/>
            <a:ext cx="2943166"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nSpc>
                <a:spcPct val="70000"/>
              </a:lnSpc>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cheats</a:t>
            </a:r>
          </a:p>
        </p:txBody>
      </p:sp>
      <p:sp>
        <p:nvSpPr>
          <p:cNvPr id="723" name="A gets:…"/>
          <p:cNvSpPr txBox="1"/>
          <p:nvPr/>
        </p:nvSpPr>
        <p:spPr>
          <a:xfrm>
            <a:off x="21231111" y="12310442"/>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$840</a:t>
            </a:r>
          </a:p>
        </p:txBody>
      </p:sp>
      <p:sp>
        <p:nvSpPr>
          <p:cNvPr id="724" name="B gets:…"/>
          <p:cNvSpPr txBox="1"/>
          <p:nvPr/>
        </p:nvSpPr>
        <p:spPr>
          <a:xfrm>
            <a:off x="21957934" y="11109088"/>
            <a:ext cx="2297807"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$840</a:t>
            </a:r>
          </a:p>
        </p:txBody>
      </p:sp>
      <p:sp>
        <p:nvSpPr>
          <p:cNvPr id="725" name="Line"/>
          <p:cNvSpPr/>
          <p:nvPr/>
        </p:nvSpPr>
        <p:spPr>
          <a:xfrm>
            <a:off x="21190798" y="11120920"/>
            <a:ext cx="3096550" cy="2419881"/>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726" name="A gets:…"/>
          <p:cNvSpPr txBox="1"/>
          <p:nvPr/>
        </p:nvSpPr>
        <p:spPr>
          <a:xfrm>
            <a:off x="18038052" y="12360864"/>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$1,260</a:t>
            </a:r>
          </a:p>
        </p:txBody>
      </p:sp>
      <p:sp>
        <p:nvSpPr>
          <p:cNvPr id="727" name="B gets:…"/>
          <p:cNvSpPr txBox="1"/>
          <p:nvPr/>
        </p:nvSpPr>
        <p:spPr>
          <a:xfrm>
            <a:off x="18857910" y="11109088"/>
            <a:ext cx="229780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$720</a:t>
            </a:r>
          </a:p>
        </p:txBody>
      </p:sp>
      <p:sp>
        <p:nvSpPr>
          <p:cNvPr id="728" name="Line"/>
          <p:cNvSpPr/>
          <p:nvPr/>
        </p:nvSpPr>
        <p:spPr>
          <a:xfrm>
            <a:off x="17872427" y="11143107"/>
            <a:ext cx="3308369" cy="2375507"/>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729" name="A gets:…"/>
          <p:cNvSpPr txBox="1"/>
          <p:nvPr/>
        </p:nvSpPr>
        <p:spPr>
          <a:xfrm>
            <a:off x="21189317" y="9977206"/>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$720</a:t>
            </a:r>
          </a:p>
        </p:txBody>
      </p:sp>
      <p:sp>
        <p:nvSpPr>
          <p:cNvPr id="730" name="B gets:…"/>
          <p:cNvSpPr txBox="1"/>
          <p:nvPr/>
        </p:nvSpPr>
        <p:spPr>
          <a:xfrm>
            <a:off x="21957934" y="9026153"/>
            <a:ext cx="2297807" cy="1157478"/>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$1,260</a:t>
            </a:r>
          </a:p>
        </p:txBody>
      </p:sp>
      <p:sp>
        <p:nvSpPr>
          <p:cNvPr id="731" name="Line"/>
          <p:cNvSpPr/>
          <p:nvPr/>
        </p:nvSpPr>
        <p:spPr>
          <a:xfrm>
            <a:off x="21197257" y="9036064"/>
            <a:ext cx="3007432" cy="2093977"/>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grpSp>
        <p:nvGrpSpPr>
          <p:cNvPr id="735" name="Group"/>
          <p:cNvGrpSpPr/>
          <p:nvPr/>
        </p:nvGrpSpPr>
        <p:grpSpPr>
          <a:xfrm>
            <a:off x="933138" y="3627589"/>
            <a:ext cx="1821943" cy="2652256"/>
            <a:chOff x="0" y="0"/>
            <a:chExt cx="1821942" cy="2652255"/>
          </a:xfrm>
        </p:grpSpPr>
        <p:sp>
          <p:nvSpPr>
            <p:cNvPr id="732" name="Rectangle"/>
            <p:cNvSpPr/>
            <p:nvPr/>
          </p:nvSpPr>
          <p:spPr>
            <a:xfrm>
              <a:off x="13305" y="0"/>
              <a:ext cx="1795333" cy="2652256"/>
            </a:xfrm>
            <a:prstGeom prst="rect">
              <a:avLst/>
            </a:prstGeom>
            <a:solidFill>
              <a:srgbClr val="73FDFF"/>
            </a:solidFill>
            <a:ln w="12700" cap="flat">
              <a:noFill/>
              <a:miter lim="400000"/>
            </a:ln>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sp>
          <p:nvSpPr>
            <p:cNvPr id="733" name="Total Revenue = 120x16 =$1,920"/>
            <p:cNvSpPr txBox="1"/>
            <p:nvPr/>
          </p:nvSpPr>
          <p:spPr>
            <a:xfrm>
              <a:off x="0" y="125182"/>
              <a:ext cx="1821943" cy="1167350"/>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000">
                  <a:latin typeface="Avenir Book"/>
                  <a:ea typeface="Avenir Book"/>
                  <a:cs typeface="Avenir Book"/>
                  <a:sym typeface="Avenir Book"/>
                </a:defRPr>
              </a:lvl1pPr>
            </a:lstStyle>
            <a:p>
              <a:pPr/>
              <a:r>
                <a:t>Total Revenue = 120x16 =$1,920</a:t>
              </a:r>
            </a:p>
          </p:txBody>
        </p:sp>
        <p:sp>
          <p:nvSpPr>
            <p:cNvPr id="734" name="Each country gets half: $960"/>
            <p:cNvSpPr txBox="1"/>
            <p:nvPr/>
          </p:nvSpPr>
          <p:spPr>
            <a:xfrm>
              <a:off x="0" y="1449055"/>
              <a:ext cx="1821943" cy="835422"/>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000">
                  <a:latin typeface="Avenir Book"/>
                  <a:ea typeface="Avenir Book"/>
                  <a:cs typeface="Avenir Book"/>
                  <a:sym typeface="Avenir Book"/>
                </a:defRPr>
              </a:lvl1pPr>
            </a:lstStyle>
            <a:p>
              <a:pPr/>
              <a:r>
                <a:t>Each country gets half: $960</a:t>
              </a:r>
            </a:p>
          </p:txBody>
        </p:sp>
      </p:grpSp>
      <p:pic>
        <p:nvPicPr>
          <p:cNvPr id="736" name="Image" descr="Image"/>
          <p:cNvPicPr>
            <a:picLocks noChangeAspect="1"/>
          </p:cNvPicPr>
          <p:nvPr/>
        </p:nvPicPr>
        <p:blipFill>
          <a:blip r:embed="rId4">
            <a:extLst/>
          </a:blip>
          <a:stretch>
            <a:fillRect/>
          </a:stretch>
        </p:blipFill>
        <p:spPr>
          <a:xfrm>
            <a:off x="8832850" y="3024942"/>
            <a:ext cx="6017123" cy="5052052"/>
          </a:xfrm>
          <a:prstGeom prst="rect">
            <a:avLst/>
          </a:prstGeom>
          <a:ln w="12700">
            <a:miter lim="400000"/>
          </a:ln>
        </p:spPr>
      </p:pic>
      <p:grpSp>
        <p:nvGrpSpPr>
          <p:cNvPr id="739" name="Group"/>
          <p:cNvGrpSpPr/>
          <p:nvPr/>
        </p:nvGrpSpPr>
        <p:grpSpPr>
          <a:xfrm>
            <a:off x="2862124" y="4005326"/>
            <a:ext cx="3626248" cy="2248139"/>
            <a:chOff x="-845740" y="0"/>
            <a:chExt cx="3626246" cy="2248138"/>
          </a:xfrm>
        </p:grpSpPr>
        <p:sp>
          <p:nvSpPr>
            <p:cNvPr id="737" name="Quote Bubble"/>
            <p:cNvSpPr/>
            <p:nvPr/>
          </p:nvSpPr>
          <p:spPr>
            <a:xfrm>
              <a:off x="-845741" y="283692"/>
              <a:ext cx="3626248" cy="19196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41" y="0"/>
                  </a:moveTo>
                  <a:cubicBezTo>
                    <a:pt x="7055" y="0"/>
                    <a:pt x="5038" y="3810"/>
                    <a:pt x="5038" y="8507"/>
                  </a:cubicBezTo>
                  <a:lnTo>
                    <a:pt x="5038" y="11008"/>
                  </a:lnTo>
                  <a:cubicBezTo>
                    <a:pt x="5038" y="12488"/>
                    <a:pt x="5239" y="13881"/>
                    <a:pt x="5591" y="15094"/>
                  </a:cubicBezTo>
                  <a:lnTo>
                    <a:pt x="0" y="21600"/>
                  </a:lnTo>
                  <a:lnTo>
                    <a:pt x="6567" y="17384"/>
                  </a:lnTo>
                  <a:cubicBezTo>
                    <a:pt x="7361" y="18706"/>
                    <a:pt x="8400" y="19515"/>
                    <a:pt x="9541" y="19515"/>
                  </a:cubicBezTo>
                  <a:lnTo>
                    <a:pt x="17097" y="19515"/>
                  </a:lnTo>
                  <a:cubicBezTo>
                    <a:pt x="19583" y="19515"/>
                    <a:pt x="21600" y="15705"/>
                    <a:pt x="21600" y="11008"/>
                  </a:cubicBezTo>
                  <a:lnTo>
                    <a:pt x="21600" y="8507"/>
                  </a:lnTo>
                  <a:cubicBezTo>
                    <a:pt x="21600" y="3810"/>
                    <a:pt x="19583" y="0"/>
                    <a:pt x="17097" y="0"/>
                  </a:cubicBezTo>
                  <a:lnTo>
                    <a:pt x="9541" y="0"/>
                  </a:lnTo>
                  <a:close/>
                </a:path>
              </a:pathLst>
            </a:custGeom>
            <a:solidFill>
              <a:srgbClr val="73FDFF"/>
            </a:solidFill>
            <a:ln w="12700" cap="flat">
              <a:noFill/>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defRPr sz="3200">
                  <a:solidFill>
                    <a:srgbClr val="FFFFFF"/>
                  </a:solidFill>
                  <a:latin typeface="+mn-lt"/>
                  <a:ea typeface="+mn-ea"/>
                  <a:cs typeface="+mn-cs"/>
                  <a:sym typeface="Avenir Medium"/>
                </a:defRPr>
              </a:pPr>
            </a:p>
          </p:txBody>
        </p:sp>
        <p:sp>
          <p:nvSpPr>
            <p:cNvPr id="738" name="Each country produce half (8million barrels)"/>
            <p:cNvSpPr txBox="1"/>
            <p:nvPr/>
          </p:nvSpPr>
          <p:spPr>
            <a:xfrm>
              <a:off x="157505" y="0"/>
              <a:ext cx="2546478" cy="2248139"/>
            </a:xfrm>
            <a:prstGeom prst="rect">
              <a:avLst/>
            </a:prstGeom>
            <a:noFill/>
            <a:ln w="12700" cap="flat">
              <a:noFill/>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2438338">
                <a:lnSpc>
                  <a:spcPct val="90000"/>
                </a:lnSpc>
                <a:spcBef>
                  <a:spcPts val="3300"/>
                </a:spcBef>
                <a:defRPr sz="2500">
                  <a:effectLst>
                    <a:outerShdw sx="100000" sy="100000" kx="0" ky="0" algn="b" rotWithShape="0" blurRad="38100" dist="20320" dir="1800000">
                      <a:srgbClr val="000000">
                        <a:alpha val="40000"/>
                      </a:srgbClr>
                    </a:outerShdw>
                  </a:effectLst>
                  <a:latin typeface="Avenir Book"/>
                  <a:ea typeface="Avenir Book"/>
                  <a:cs typeface="Avenir Book"/>
                  <a:sym typeface="Avenir Book"/>
                </a:defRPr>
              </a:lvl1pPr>
            </a:lstStyle>
            <a:p>
              <a:pPr/>
              <a:r>
                <a:t>Each country produce half (8million barrels)</a:t>
              </a:r>
            </a:p>
          </p:txBody>
        </p:sp>
      </p:grpSp>
      <p:sp>
        <p:nvSpPr>
          <p:cNvPr id="740" name="If one of them cheats and produces 6m barrels more than the 8m agreed, the price falls:"/>
          <p:cNvSpPr txBox="1"/>
          <p:nvPr/>
        </p:nvSpPr>
        <p:spPr>
          <a:xfrm>
            <a:off x="9092883" y="1974447"/>
            <a:ext cx="9087922" cy="11430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1300"/>
              </a:spcBef>
              <a:defRPr>
                <a:latin typeface="Avenir Book"/>
                <a:ea typeface="Avenir Book"/>
                <a:cs typeface="Avenir Book"/>
                <a:sym typeface="Avenir Book"/>
              </a:defRPr>
            </a:lvl1pPr>
          </a:lstStyle>
          <a:p>
            <a:pPr/>
            <a:r>
              <a:t>If one of them cheats and produces 6m barrels more than the 8m agreed, the price falls:</a:t>
            </a:r>
          </a:p>
        </p:txBody>
      </p:sp>
      <p:grpSp>
        <p:nvGrpSpPr>
          <p:cNvPr id="743" name="Group"/>
          <p:cNvGrpSpPr/>
          <p:nvPr/>
        </p:nvGrpSpPr>
        <p:grpSpPr>
          <a:xfrm>
            <a:off x="11755532" y="4005326"/>
            <a:ext cx="3974307" cy="2905920"/>
            <a:chOff x="-851693" y="0"/>
            <a:chExt cx="3974306" cy="2905918"/>
          </a:xfrm>
        </p:grpSpPr>
        <p:sp>
          <p:nvSpPr>
            <p:cNvPr id="741" name="Quote Bubble"/>
            <p:cNvSpPr/>
            <p:nvPr/>
          </p:nvSpPr>
          <p:spPr>
            <a:xfrm>
              <a:off x="-851694" y="0"/>
              <a:ext cx="3974307" cy="29059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782" y="0"/>
                  </a:moveTo>
                  <a:cubicBezTo>
                    <a:pt x="6936" y="0"/>
                    <a:pt x="4629" y="3155"/>
                    <a:pt x="4629" y="7048"/>
                  </a:cubicBezTo>
                  <a:lnTo>
                    <a:pt x="4629" y="10298"/>
                  </a:lnTo>
                  <a:cubicBezTo>
                    <a:pt x="4629" y="11905"/>
                    <a:pt x="5026" y="13382"/>
                    <a:pt x="5688" y="14567"/>
                  </a:cubicBezTo>
                  <a:lnTo>
                    <a:pt x="0" y="21600"/>
                  </a:lnTo>
                  <a:lnTo>
                    <a:pt x="6982" y="16210"/>
                  </a:lnTo>
                  <a:cubicBezTo>
                    <a:pt x="7789" y="16926"/>
                    <a:pt x="8749" y="17346"/>
                    <a:pt x="9782" y="17346"/>
                  </a:cubicBezTo>
                  <a:lnTo>
                    <a:pt x="16447" y="17346"/>
                  </a:lnTo>
                  <a:cubicBezTo>
                    <a:pt x="19293" y="17346"/>
                    <a:pt x="21600" y="14191"/>
                    <a:pt x="21600" y="10298"/>
                  </a:cubicBezTo>
                  <a:lnTo>
                    <a:pt x="21600" y="7048"/>
                  </a:lnTo>
                  <a:cubicBezTo>
                    <a:pt x="21600" y="3155"/>
                    <a:pt x="19293" y="0"/>
                    <a:pt x="16447" y="0"/>
                  </a:cubicBezTo>
                  <a:lnTo>
                    <a:pt x="9782" y="0"/>
                  </a:lnTo>
                  <a:close/>
                </a:path>
              </a:pathLst>
            </a:custGeom>
            <a:solidFill>
              <a:srgbClr val="73FDFF"/>
            </a:solidFill>
            <a:ln w="12700" cap="flat">
              <a:noFill/>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defRPr sz="3200">
                  <a:solidFill>
                    <a:srgbClr val="FFFFFF"/>
                  </a:solidFill>
                  <a:latin typeface="+mn-lt"/>
                  <a:ea typeface="+mn-ea"/>
                  <a:cs typeface="+mn-cs"/>
                  <a:sym typeface="Avenir Medium"/>
                </a:defRPr>
              </a:pPr>
            </a:p>
          </p:txBody>
        </p:sp>
        <p:sp>
          <p:nvSpPr>
            <p:cNvPr id="742" name="One country produce 8m as agreed, the other country produces 6m barrels more"/>
            <p:cNvSpPr txBox="1"/>
            <p:nvPr/>
          </p:nvSpPr>
          <p:spPr>
            <a:xfrm>
              <a:off x="104059" y="65564"/>
              <a:ext cx="2930940" cy="2131147"/>
            </a:xfrm>
            <a:prstGeom prst="rect">
              <a:avLst/>
            </a:prstGeom>
            <a:noFill/>
            <a:ln w="12700" cap="flat">
              <a:noFill/>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2438338">
                <a:lnSpc>
                  <a:spcPct val="90000"/>
                </a:lnSpc>
                <a:spcBef>
                  <a:spcPts val="3300"/>
                </a:spcBef>
                <a:defRPr sz="2500">
                  <a:effectLst>
                    <a:outerShdw sx="100000" sy="100000" kx="0" ky="0" algn="b" rotWithShape="0" blurRad="38100" dist="20320" dir="1800000">
                      <a:srgbClr val="000000">
                        <a:alpha val="40000"/>
                      </a:srgbClr>
                    </a:outerShdw>
                  </a:effectLst>
                  <a:latin typeface="Avenir Book"/>
                  <a:ea typeface="Avenir Book"/>
                  <a:cs typeface="Avenir Book"/>
                  <a:sym typeface="Avenir Book"/>
                </a:defRPr>
              </a:lvl1pPr>
            </a:lstStyle>
            <a:p>
              <a:pPr/>
              <a:r>
                <a:t>One country produce 8m as agreed, the other country produces 6m barrels more </a:t>
              </a:r>
            </a:p>
          </p:txBody>
        </p:sp>
      </p:grpSp>
      <p:grpSp>
        <p:nvGrpSpPr>
          <p:cNvPr id="747" name="Group"/>
          <p:cNvGrpSpPr/>
          <p:nvPr/>
        </p:nvGrpSpPr>
        <p:grpSpPr>
          <a:xfrm>
            <a:off x="9350416" y="5053546"/>
            <a:ext cx="2086753" cy="1940400"/>
            <a:chOff x="0" y="0"/>
            <a:chExt cx="2086752" cy="1940398"/>
          </a:xfrm>
        </p:grpSpPr>
        <p:sp>
          <p:nvSpPr>
            <p:cNvPr id="744" name="Rectangle"/>
            <p:cNvSpPr/>
            <p:nvPr/>
          </p:nvSpPr>
          <p:spPr>
            <a:xfrm>
              <a:off x="30068" y="0"/>
              <a:ext cx="2026617" cy="1907240"/>
            </a:xfrm>
            <a:prstGeom prst="rect">
              <a:avLst/>
            </a:prstGeom>
            <a:solidFill>
              <a:srgbClr val="73FDFF"/>
            </a:solidFill>
            <a:ln w="12700" cap="flat">
              <a:noFill/>
              <a:miter lim="400000"/>
            </a:ln>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sp>
          <p:nvSpPr>
            <p:cNvPr id="745" name="Revenue for 8 million barrels = 90 x 8 =$720"/>
            <p:cNvSpPr txBox="1"/>
            <p:nvPr/>
          </p:nvSpPr>
          <p:spPr>
            <a:xfrm>
              <a:off x="0" y="10034"/>
              <a:ext cx="2086753" cy="981693"/>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nSpc>
                  <a:spcPct val="70000"/>
                </a:lnSpc>
                <a:defRPr sz="2000">
                  <a:latin typeface="Avenir Book"/>
                  <a:ea typeface="Avenir Book"/>
                  <a:cs typeface="Avenir Book"/>
                  <a:sym typeface="Avenir Book"/>
                </a:defRPr>
              </a:pPr>
              <a:r>
                <a:t>Revenue for </a:t>
              </a:r>
              <a:r>
                <a:rPr>
                  <a:latin typeface="Avenir Heavy"/>
                  <a:ea typeface="Avenir Heavy"/>
                  <a:cs typeface="Avenir Heavy"/>
                  <a:sym typeface="Avenir Heavy"/>
                </a:rPr>
                <a:t>8</a:t>
              </a:r>
              <a:r>
                <a:t> million barrels = 90 x 8 =$720</a:t>
              </a:r>
            </a:p>
          </p:txBody>
        </p:sp>
        <p:sp>
          <p:nvSpPr>
            <p:cNvPr id="746" name="Revenue for 14 million barrels = 90 x 14 =$1,260"/>
            <p:cNvSpPr txBox="1"/>
            <p:nvPr/>
          </p:nvSpPr>
          <p:spPr>
            <a:xfrm>
              <a:off x="39445" y="1047205"/>
              <a:ext cx="2007862" cy="893194"/>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nSpc>
                  <a:spcPct val="70000"/>
                </a:lnSpc>
                <a:defRPr sz="2000">
                  <a:latin typeface="Avenir Book"/>
                  <a:ea typeface="Avenir Book"/>
                  <a:cs typeface="Avenir Book"/>
                  <a:sym typeface="Avenir Book"/>
                </a:defRPr>
              </a:pPr>
              <a:r>
                <a:t>Revenue for </a:t>
              </a:r>
              <a:r>
                <a:rPr>
                  <a:latin typeface="Avenir Heavy"/>
                  <a:ea typeface="Avenir Heavy"/>
                  <a:cs typeface="Avenir Heavy"/>
                  <a:sym typeface="Avenir Heavy"/>
                </a:rPr>
                <a:t>14</a:t>
              </a:r>
              <a:r>
                <a:t> million barrels = 90 x 14 =$1,260</a:t>
              </a:r>
            </a:p>
          </p:txBody>
        </p:sp>
      </p:grpSp>
      <p:sp>
        <p:nvSpPr>
          <p:cNvPr id="748" name="If country A cooperates"/>
          <p:cNvSpPr txBox="1"/>
          <p:nvPr/>
        </p:nvSpPr>
        <p:spPr>
          <a:xfrm>
            <a:off x="14957942" y="9272092"/>
            <a:ext cx="2830543" cy="11430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cooperates</a:t>
            </a:r>
          </a:p>
        </p:txBody>
      </p:sp>
      <p:sp>
        <p:nvSpPr>
          <p:cNvPr id="749" name="If country B cooperates"/>
          <p:cNvSpPr txBox="1"/>
          <p:nvPr/>
        </p:nvSpPr>
        <p:spPr>
          <a:xfrm>
            <a:off x="18189906" y="7748721"/>
            <a:ext cx="2612515"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cooperates</a:t>
            </a:r>
          </a:p>
        </p:txBody>
      </p:sp>
      <p:sp>
        <p:nvSpPr>
          <p:cNvPr id="750" name="If country A cheats"/>
          <p:cNvSpPr txBox="1"/>
          <p:nvPr/>
        </p:nvSpPr>
        <p:spPr>
          <a:xfrm>
            <a:off x="14878645" y="11837465"/>
            <a:ext cx="2943166"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nSpc>
                <a:spcPct val="70000"/>
              </a:lnSpc>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cheats</a:t>
            </a:r>
          </a:p>
        </p:txBody>
      </p:sp>
      <p:sp>
        <p:nvSpPr>
          <p:cNvPr id="751" name="If country B cheats"/>
          <p:cNvSpPr txBox="1"/>
          <p:nvPr/>
        </p:nvSpPr>
        <p:spPr>
          <a:xfrm>
            <a:off x="21552068" y="7748621"/>
            <a:ext cx="2297808"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cheats</a:t>
            </a:r>
          </a:p>
        </p:txBody>
      </p:sp>
      <p:sp>
        <p:nvSpPr>
          <p:cNvPr id="752" name="If both countries cheat and produce 14m barrels each the price falls even more:"/>
          <p:cNvSpPr txBox="1"/>
          <p:nvPr/>
        </p:nvSpPr>
        <p:spPr>
          <a:xfrm>
            <a:off x="418783" y="7930866"/>
            <a:ext cx="13798200" cy="6223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1300"/>
              </a:spcBef>
              <a:defRPr>
                <a:latin typeface="Avenir Book"/>
                <a:ea typeface="Avenir Book"/>
                <a:cs typeface="Avenir Book"/>
                <a:sym typeface="Avenir Book"/>
              </a:defRPr>
            </a:lvl1pPr>
          </a:lstStyle>
          <a:p>
            <a:pPr/>
            <a:r>
              <a:t>If both countries cheat and produce 14m barrels each the price falls even more:</a:t>
            </a:r>
          </a:p>
        </p:txBody>
      </p:sp>
      <p:grpSp>
        <p:nvGrpSpPr>
          <p:cNvPr id="757" name="Group"/>
          <p:cNvGrpSpPr/>
          <p:nvPr/>
        </p:nvGrpSpPr>
        <p:grpSpPr>
          <a:xfrm>
            <a:off x="973296" y="11226500"/>
            <a:ext cx="2830543" cy="1700679"/>
            <a:chOff x="0" y="0"/>
            <a:chExt cx="2830541" cy="1700678"/>
          </a:xfrm>
        </p:grpSpPr>
        <p:sp>
          <p:nvSpPr>
            <p:cNvPr id="753" name="Rectangle"/>
            <p:cNvSpPr/>
            <p:nvPr/>
          </p:nvSpPr>
          <p:spPr>
            <a:xfrm>
              <a:off x="0" y="18283"/>
              <a:ext cx="2830542" cy="1567309"/>
            </a:xfrm>
            <a:prstGeom prst="rect">
              <a:avLst/>
            </a:prstGeom>
            <a:solidFill>
              <a:srgbClr val="73FDFF"/>
            </a:solidFill>
            <a:ln w="12700" cap="flat">
              <a:noFill/>
              <a:miter lim="400000"/>
            </a:ln>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sp>
          <p:nvSpPr>
            <p:cNvPr id="754" name="Revenue for 28 million barrels = 60 x 28 =$1,680"/>
            <p:cNvSpPr txBox="1"/>
            <p:nvPr/>
          </p:nvSpPr>
          <p:spPr>
            <a:xfrm>
              <a:off x="8658" y="0"/>
              <a:ext cx="2169832" cy="983727"/>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nSpc>
                  <a:spcPct val="80000"/>
                </a:lnSpc>
                <a:defRPr sz="2000">
                  <a:latin typeface="Avenir Book"/>
                  <a:ea typeface="Avenir Book"/>
                  <a:cs typeface="Avenir Book"/>
                  <a:sym typeface="Avenir Book"/>
                </a:defRPr>
              </a:pPr>
              <a:r>
                <a:t>Revenue for </a:t>
              </a:r>
              <a:r>
                <a:rPr>
                  <a:latin typeface="Avenir Heavy"/>
                  <a:ea typeface="Avenir Heavy"/>
                  <a:cs typeface="Avenir Heavy"/>
                  <a:sym typeface="Avenir Heavy"/>
                </a:rPr>
                <a:t>28</a:t>
              </a:r>
              <a:r>
                <a:t> million barrels = 60 x 28 =$1,680</a:t>
              </a:r>
            </a:p>
          </p:txBody>
        </p:sp>
        <p:sp>
          <p:nvSpPr>
            <p:cNvPr id="755" name="Each country gets half: $840"/>
            <p:cNvSpPr txBox="1"/>
            <p:nvPr/>
          </p:nvSpPr>
          <p:spPr>
            <a:xfrm>
              <a:off x="592695" y="730953"/>
              <a:ext cx="2093491" cy="969726"/>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nSpc>
                  <a:spcPct val="80000"/>
                </a:lnSpc>
                <a:defRPr sz="2000">
                  <a:latin typeface="Avenir Book"/>
                  <a:ea typeface="Avenir Book"/>
                  <a:cs typeface="Avenir Book"/>
                  <a:sym typeface="Avenir Book"/>
                </a:defRPr>
              </a:lvl1pPr>
            </a:lstStyle>
            <a:p>
              <a:pPr/>
              <a:r>
                <a:t>Each country gets half: $840</a:t>
              </a:r>
            </a:p>
          </p:txBody>
        </p:sp>
        <p:pic>
          <p:nvPicPr>
            <p:cNvPr id="756" name="Image" descr="Image"/>
            <p:cNvPicPr>
              <a:picLocks noChangeAspect="1"/>
            </p:cNvPicPr>
            <p:nvPr/>
          </p:nvPicPr>
          <p:blipFill>
            <a:blip r:embed="rId2">
              <a:extLst/>
            </a:blip>
            <a:stretch>
              <a:fillRect/>
            </a:stretch>
          </p:blipFill>
          <p:spPr>
            <a:xfrm>
              <a:off x="592695" y="730953"/>
              <a:ext cx="1026482" cy="863474"/>
            </a:xfrm>
            <a:prstGeom prst="rect">
              <a:avLst/>
            </a:prstGeom>
            <a:ln w="12700" cap="flat">
              <a:noFill/>
              <a:miter lim="400000"/>
            </a:ln>
            <a:effectLst/>
          </p:spPr>
        </p:pic>
      </p:grpSp>
      <p:grpSp>
        <p:nvGrpSpPr>
          <p:cNvPr id="760" name="Group"/>
          <p:cNvGrpSpPr/>
          <p:nvPr/>
        </p:nvGrpSpPr>
        <p:grpSpPr>
          <a:xfrm>
            <a:off x="3823057" y="9873270"/>
            <a:ext cx="3592514" cy="2287986"/>
            <a:chOff x="-964009" y="0"/>
            <a:chExt cx="3592512" cy="2287984"/>
          </a:xfrm>
        </p:grpSpPr>
        <p:sp>
          <p:nvSpPr>
            <p:cNvPr id="758" name="Quote Bubble"/>
            <p:cNvSpPr/>
            <p:nvPr/>
          </p:nvSpPr>
          <p:spPr>
            <a:xfrm>
              <a:off x="-964010" y="0"/>
              <a:ext cx="3592514" cy="22879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387" y="0"/>
                  </a:moveTo>
                  <a:cubicBezTo>
                    <a:pt x="8300" y="0"/>
                    <a:pt x="5796" y="3931"/>
                    <a:pt x="5796" y="8779"/>
                  </a:cubicBezTo>
                  <a:lnTo>
                    <a:pt x="5796" y="10937"/>
                  </a:lnTo>
                  <a:lnTo>
                    <a:pt x="0" y="13646"/>
                  </a:lnTo>
                  <a:lnTo>
                    <a:pt x="5841" y="13885"/>
                  </a:lnTo>
                  <a:cubicBezTo>
                    <a:pt x="6176" y="18231"/>
                    <a:pt x="8529" y="21600"/>
                    <a:pt x="11387" y="21600"/>
                  </a:cubicBezTo>
                  <a:lnTo>
                    <a:pt x="16011" y="21600"/>
                  </a:lnTo>
                  <a:cubicBezTo>
                    <a:pt x="19099" y="21600"/>
                    <a:pt x="21600" y="17673"/>
                    <a:pt x="21600" y="12825"/>
                  </a:cubicBezTo>
                  <a:lnTo>
                    <a:pt x="21600" y="8779"/>
                  </a:lnTo>
                  <a:cubicBezTo>
                    <a:pt x="21600" y="3931"/>
                    <a:pt x="19099" y="0"/>
                    <a:pt x="16011" y="0"/>
                  </a:cubicBezTo>
                  <a:lnTo>
                    <a:pt x="11387" y="0"/>
                  </a:lnTo>
                  <a:close/>
                </a:path>
              </a:pathLst>
            </a:custGeom>
            <a:solidFill>
              <a:srgbClr val="FFFC79"/>
            </a:solidFill>
            <a:ln w="12700" cap="flat">
              <a:noFill/>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defRPr sz="3200">
                  <a:solidFill>
                    <a:srgbClr val="FFFFFF"/>
                  </a:solidFill>
                  <a:latin typeface="+mn-lt"/>
                  <a:ea typeface="+mn-ea"/>
                  <a:cs typeface="+mn-cs"/>
                  <a:sym typeface="Avenir Medium"/>
                </a:defRPr>
              </a:pPr>
            </a:p>
          </p:txBody>
        </p:sp>
        <p:sp>
          <p:nvSpPr>
            <p:cNvPr id="759" name="Both countries cheat: each  produce 6m barrels more"/>
            <p:cNvSpPr txBox="1"/>
            <p:nvPr/>
          </p:nvSpPr>
          <p:spPr>
            <a:xfrm>
              <a:off x="104059" y="65564"/>
              <a:ext cx="2470133" cy="2136335"/>
            </a:xfrm>
            <a:prstGeom prst="rect">
              <a:avLst/>
            </a:prstGeom>
            <a:noFill/>
            <a:ln w="12700" cap="flat">
              <a:noFill/>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2438338">
                <a:lnSpc>
                  <a:spcPct val="90000"/>
                </a:lnSpc>
                <a:spcBef>
                  <a:spcPts val="3300"/>
                </a:spcBef>
                <a:defRPr sz="2500">
                  <a:effectLst>
                    <a:outerShdw sx="100000" sy="100000" kx="0" ky="0" algn="b" rotWithShape="0" blurRad="38100" dist="20320" dir="1800000">
                      <a:srgbClr val="000000">
                        <a:alpha val="40000"/>
                      </a:srgbClr>
                    </a:outerShdw>
                  </a:effectLst>
                  <a:latin typeface="Avenir Book"/>
                  <a:ea typeface="Avenir Book"/>
                  <a:cs typeface="Avenir Book"/>
                  <a:sym typeface="Avenir Book"/>
                </a:defRPr>
              </a:lvl1pPr>
            </a:lstStyle>
            <a:p>
              <a:pPr/>
              <a:r>
                <a:t>Both countries cheat: each  produce 6m barrels more </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7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ID="9" grpId="2" fill="hold">
                                  <p:stCondLst>
                                    <p:cond delay="0"/>
                                  </p:stCondLst>
                                  <p:iterate type="el" backwards="0">
                                    <p:tmAbs val="0"/>
                                  </p:iterate>
                                  <p:childTnLst>
                                    <p:set>
                                      <p:cBhvr>
                                        <p:cTn id="10" fill="hold"/>
                                        <p:tgtEl>
                                          <p:spTgt spid="713"/>
                                        </p:tgtEl>
                                        <p:attrNameLst>
                                          <p:attrName>style.visibility</p:attrName>
                                        </p:attrNameLst>
                                      </p:cBhvr>
                                      <p:to>
                                        <p:strVal val="visible"/>
                                      </p:to>
                                    </p:set>
                                    <p:animEffect filter="dissolve" transition="in">
                                      <p:cBhvr>
                                        <p:cTn id="11" dur="1500"/>
                                        <p:tgtEl>
                                          <p:spTgt spid="713"/>
                                        </p:tgtEl>
                                      </p:cBhvr>
                                    </p:animEffect>
                                  </p:childTnLst>
                                </p:cTn>
                              </p:par>
                            </p:childTnLst>
                          </p:cTn>
                        </p:par>
                        <p:par>
                          <p:cTn id="12" fill="hold">
                            <p:stCondLst>
                              <p:cond delay="1500"/>
                            </p:stCondLst>
                            <p:childTnLst>
                              <p:par>
                                <p:cTn id="13" presetClass="entr" nodeType="afterEffect" presetSubtype="4" presetID="22" grpId="3" fill="hold">
                                  <p:stCondLst>
                                    <p:cond delay="0"/>
                                  </p:stCondLst>
                                  <p:iterate type="el" backwards="0">
                                    <p:tmAbs val="0"/>
                                  </p:iterate>
                                  <p:childTnLst>
                                    <p:set>
                                      <p:cBhvr>
                                        <p:cTn id="14" fill="hold"/>
                                        <p:tgtEl>
                                          <p:spTgt spid="739"/>
                                        </p:tgtEl>
                                        <p:attrNameLst>
                                          <p:attrName>style.visibility</p:attrName>
                                        </p:attrNameLst>
                                      </p:cBhvr>
                                      <p:to>
                                        <p:strVal val="visible"/>
                                      </p:to>
                                    </p:set>
                                    <p:animEffect filter="wipe(down)" transition="in">
                                      <p:cBhvr>
                                        <p:cTn id="15" dur="1000"/>
                                        <p:tgtEl>
                                          <p:spTgt spid="739"/>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4" fill="hold">
                                  <p:stCondLst>
                                    <p:cond delay="0"/>
                                  </p:stCondLst>
                                  <p:iterate type="el" backwards="0">
                                    <p:tmAbs val="0"/>
                                  </p:iterate>
                                  <p:childTnLst>
                                    <p:set>
                                      <p:cBhvr>
                                        <p:cTn id="19" fill="hold"/>
                                        <p:tgtEl>
                                          <p:spTgt spid="735"/>
                                        </p:tgtEl>
                                        <p:attrNameLst>
                                          <p:attrName>style.visibility</p:attrName>
                                        </p:attrNameLst>
                                      </p:cBhvr>
                                      <p:to>
                                        <p:strVal val="visible"/>
                                      </p:to>
                                    </p:set>
                                    <p:animEffect filter="fade" transition="in">
                                      <p:cBhvr>
                                        <p:cTn id="20" dur="1000"/>
                                        <p:tgtEl>
                                          <p:spTgt spid="735"/>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10" grpId="5" fill="hold">
                                  <p:stCondLst>
                                    <p:cond delay="0"/>
                                  </p:stCondLst>
                                  <p:iterate type="el" backwards="0">
                                    <p:tmAbs val="0"/>
                                  </p:iterate>
                                  <p:childTnLst>
                                    <p:set>
                                      <p:cBhvr>
                                        <p:cTn id="24" fill="hold"/>
                                        <p:tgtEl>
                                          <p:spTgt spid="712"/>
                                        </p:tgtEl>
                                        <p:attrNameLst>
                                          <p:attrName>style.visibility</p:attrName>
                                        </p:attrNameLst>
                                      </p:cBhvr>
                                      <p:to>
                                        <p:strVal val="visible"/>
                                      </p:to>
                                    </p:set>
                                    <p:animEffect filter="fade" transition="in">
                                      <p:cBhvr>
                                        <p:cTn id="25" dur="1000"/>
                                        <p:tgtEl>
                                          <p:spTgt spid="712"/>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8" presetID="2" grpId="6" fill="hold">
                                  <p:stCondLst>
                                    <p:cond delay="0"/>
                                  </p:stCondLst>
                                  <p:iterate type="el" backwards="0">
                                    <p:tmAbs val="0"/>
                                  </p:iterate>
                                  <p:childTnLst>
                                    <p:set>
                                      <p:cBhvr>
                                        <p:cTn id="29" fill="hold"/>
                                        <p:tgtEl>
                                          <p:spTgt spid="716"/>
                                        </p:tgtEl>
                                        <p:attrNameLst>
                                          <p:attrName>style.visibility</p:attrName>
                                        </p:attrNameLst>
                                      </p:cBhvr>
                                      <p:to>
                                        <p:strVal val="visible"/>
                                      </p:to>
                                    </p:set>
                                    <p:anim calcmode="lin" valueType="num">
                                      <p:cBhvr>
                                        <p:cTn id="30" dur="1000" fill="hold"/>
                                        <p:tgtEl>
                                          <p:spTgt spid="716"/>
                                        </p:tgtEl>
                                        <p:attrNameLst>
                                          <p:attrName>ppt_x</p:attrName>
                                        </p:attrNameLst>
                                      </p:cBhvr>
                                      <p:tavLst>
                                        <p:tav tm="0">
                                          <p:val>
                                            <p:strVal val="0-#ppt_w/2"/>
                                          </p:val>
                                        </p:tav>
                                        <p:tav tm="100000">
                                          <p:val>
                                            <p:strVal val="#ppt_x"/>
                                          </p:val>
                                        </p:tav>
                                      </p:tavLst>
                                    </p:anim>
                                    <p:anim calcmode="lin" valueType="num">
                                      <p:cBhvr>
                                        <p:cTn id="31" dur="1000" fill="hold"/>
                                        <p:tgtEl>
                                          <p:spTgt spid="716"/>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Class="entr" nodeType="clickEffect" presetSubtype="1" presetID="2" grpId="7" fill="hold">
                                  <p:stCondLst>
                                    <p:cond delay="0"/>
                                  </p:stCondLst>
                                  <p:iterate type="el" backwards="0">
                                    <p:tmAbs val="0"/>
                                  </p:iterate>
                                  <p:childTnLst>
                                    <p:set>
                                      <p:cBhvr>
                                        <p:cTn id="35" fill="hold"/>
                                        <p:tgtEl>
                                          <p:spTgt spid="717"/>
                                        </p:tgtEl>
                                        <p:attrNameLst>
                                          <p:attrName>style.visibility</p:attrName>
                                        </p:attrNameLst>
                                      </p:cBhvr>
                                      <p:to>
                                        <p:strVal val="visible"/>
                                      </p:to>
                                    </p:set>
                                    <p:anim calcmode="lin" valueType="num">
                                      <p:cBhvr>
                                        <p:cTn id="36" dur="1000" fill="hold"/>
                                        <p:tgtEl>
                                          <p:spTgt spid="717"/>
                                        </p:tgtEl>
                                        <p:attrNameLst>
                                          <p:attrName>ppt_x</p:attrName>
                                        </p:attrNameLst>
                                      </p:cBhvr>
                                      <p:tavLst>
                                        <p:tav tm="0">
                                          <p:val>
                                            <p:strVal val="#ppt_x"/>
                                          </p:val>
                                        </p:tav>
                                        <p:tav tm="100000">
                                          <p:val>
                                            <p:strVal val="#ppt_x"/>
                                          </p:val>
                                        </p:tav>
                                      </p:tavLst>
                                    </p:anim>
                                    <p:anim calcmode="lin" valueType="num">
                                      <p:cBhvr>
                                        <p:cTn id="37" dur="1000" fill="hold"/>
                                        <p:tgtEl>
                                          <p:spTgt spid="717"/>
                                        </p:tgtEl>
                                        <p:attrNameLst>
                                          <p:attrName>ppt_y</p:attrName>
                                        </p:attrNameLst>
                                      </p:cBhvr>
                                      <p:tavLst>
                                        <p:tav tm="0">
                                          <p:val>
                                            <p:strVal val="0-#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Class="entr" nodeType="clickEffect" presetID="9" grpId="8" fill="hold">
                                  <p:stCondLst>
                                    <p:cond delay="0"/>
                                  </p:stCondLst>
                                  <p:iterate type="el" backwards="0">
                                    <p:tmAbs val="0"/>
                                  </p:iterate>
                                  <p:childTnLst>
                                    <p:set>
                                      <p:cBhvr>
                                        <p:cTn id="41" fill="hold"/>
                                        <p:tgtEl>
                                          <p:spTgt spid="719"/>
                                        </p:tgtEl>
                                        <p:attrNameLst>
                                          <p:attrName>style.visibility</p:attrName>
                                        </p:attrNameLst>
                                      </p:cBhvr>
                                      <p:to>
                                        <p:strVal val="visible"/>
                                      </p:to>
                                    </p:set>
                                    <p:animEffect filter="dissolve" transition="in">
                                      <p:cBhvr>
                                        <p:cTn id="42" dur="1500"/>
                                        <p:tgtEl>
                                          <p:spTgt spid="719"/>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9" grpId="9" fill="hold">
                                  <p:stCondLst>
                                    <p:cond delay="0"/>
                                  </p:stCondLst>
                                  <p:iterate type="el" backwards="0">
                                    <p:tmAbs val="0"/>
                                  </p:iterate>
                                  <p:childTnLst>
                                    <p:set>
                                      <p:cBhvr>
                                        <p:cTn id="46" fill="hold"/>
                                        <p:tgtEl>
                                          <p:spTgt spid="720"/>
                                        </p:tgtEl>
                                        <p:attrNameLst>
                                          <p:attrName>style.visibility</p:attrName>
                                        </p:attrNameLst>
                                      </p:cBhvr>
                                      <p:to>
                                        <p:strVal val="visible"/>
                                      </p:to>
                                    </p:set>
                                    <p:animEffect filter="dissolve" transition="in">
                                      <p:cBhvr>
                                        <p:cTn id="47" dur="1500"/>
                                        <p:tgtEl>
                                          <p:spTgt spid="720"/>
                                        </p:tgtEl>
                                      </p:cBhvr>
                                    </p:animEffect>
                                  </p:childTnLst>
                                </p:cTn>
                              </p:par>
                            </p:childTnLst>
                          </p:cTn>
                        </p:par>
                        <p:par>
                          <p:cTn id="48" fill="hold">
                            <p:stCondLst>
                              <p:cond delay="1500"/>
                            </p:stCondLst>
                            <p:childTnLst>
                              <p:par>
                                <p:cTn id="49" presetClass="entr" nodeType="afterEffect" presetID="10" grpId="10" fill="hold">
                                  <p:stCondLst>
                                    <p:cond delay="0"/>
                                  </p:stCondLst>
                                  <p:iterate type="el" backwards="0">
                                    <p:tmAbs val="0"/>
                                  </p:iterate>
                                  <p:childTnLst>
                                    <p:set>
                                      <p:cBhvr>
                                        <p:cTn id="50" fill="hold"/>
                                        <p:tgtEl>
                                          <p:spTgt spid="718"/>
                                        </p:tgtEl>
                                        <p:attrNameLst>
                                          <p:attrName>style.visibility</p:attrName>
                                        </p:attrNameLst>
                                      </p:cBhvr>
                                      <p:to>
                                        <p:strVal val="visible"/>
                                      </p:to>
                                    </p:set>
                                    <p:animEffect filter="fade" transition="in">
                                      <p:cBhvr>
                                        <p:cTn id="51" dur="1000"/>
                                        <p:tgtEl>
                                          <p:spTgt spid="718"/>
                                        </p:tgtEl>
                                      </p:cBhvr>
                                    </p:animEffect>
                                  </p:childTnLst>
                                </p:cTn>
                              </p:par>
                            </p:childTnLst>
                          </p:cTn>
                        </p:par>
                      </p:childTnLst>
                    </p:cTn>
                  </p:par>
                  <p:par>
                    <p:cTn id="52" fill="hold">
                      <p:stCondLst>
                        <p:cond delay="indefinite"/>
                      </p:stCondLst>
                      <p:childTnLst>
                        <p:par>
                          <p:cTn id="53" fill="hold">
                            <p:stCondLst>
                              <p:cond delay="0"/>
                            </p:stCondLst>
                            <p:childTnLst>
                              <p:par>
                                <p:cTn id="54" presetClass="entr" nodeType="clickEffect" presetSubtype="0" presetID="1" grpId="11" fill="hold">
                                  <p:stCondLst>
                                    <p:cond delay="0"/>
                                  </p:stCondLst>
                                  <p:iterate type="lt" backwards="0">
                                    <p:tmAbs val="100"/>
                                  </p:iterate>
                                  <p:childTnLst>
                                    <p:set>
                                      <p:cBhvr>
                                        <p:cTn id="55" fill="hold"/>
                                        <p:tgtEl>
                                          <p:spTgt spid="74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Class="entr" nodeType="clickEffect" presetID="9" grpId="12" fill="hold">
                                  <p:stCondLst>
                                    <p:cond delay="0"/>
                                  </p:stCondLst>
                                  <p:iterate type="el" backwards="0">
                                    <p:tmAbs val="0"/>
                                  </p:iterate>
                                  <p:childTnLst>
                                    <p:set>
                                      <p:cBhvr>
                                        <p:cTn id="59" fill="hold"/>
                                        <p:tgtEl>
                                          <p:spTgt spid="736"/>
                                        </p:tgtEl>
                                        <p:attrNameLst>
                                          <p:attrName>style.visibility</p:attrName>
                                        </p:attrNameLst>
                                      </p:cBhvr>
                                      <p:to>
                                        <p:strVal val="visible"/>
                                      </p:to>
                                    </p:set>
                                    <p:animEffect filter="dissolve" transition="in">
                                      <p:cBhvr>
                                        <p:cTn id="60" dur="1500"/>
                                        <p:tgtEl>
                                          <p:spTgt spid="736"/>
                                        </p:tgtEl>
                                      </p:cBhvr>
                                    </p:animEffect>
                                  </p:childTnLst>
                                </p:cTn>
                              </p:par>
                            </p:childTnLst>
                          </p:cTn>
                        </p:par>
                        <p:par>
                          <p:cTn id="61" fill="hold">
                            <p:stCondLst>
                              <p:cond delay="1500"/>
                            </p:stCondLst>
                            <p:childTnLst>
                              <p:par>
                                <p:cTn id="62" presetClass="entr" nodeType="afterEffect" presetSubtype="4" presetID="22" grpId="13" fill="hold">
                                  <p:stCondLst>
                                    <p:cond delay="0"/>
                                  </p:stCondLst>
                                  <p:iterate type="el" backwards="0">
                                    <p:tmAbs val="0"/>
                                  </p:iterate>
                                  <p:childTnLst>
                                    <p:set>
                                      <p:cBhvr>
                                        <p:cTn id="63" fill="hold"/>
                                        <p:tgtEl>
                                          <p:spTgt spid="743"/>
                                        </p:tgtEl>
                                        <p:attrNameLst>
                                          <p:attrName>style.visibility</p:attrName>
                                        </p:attrNameLst>
                                      </p:cBhvr>
                                      <p:to>
                                        <p:strVal val="visible"/>
                                      </p:to>
                                    </p:set>
                                    <p:animEffect filter="wipe(down)" transition="in">
                                      <p:cBhvr>
                                        <p:cTn id="64" dur="1000"/>
                                        <p:tgtEl>
                                          <p:spTgt spid="743"/>
                                        </p:tgtEl>
                                      </p:cBhvr>
                                    </p:animEffect>
                                  </p:childTnLst>
                                </p:cTn>
                              </p:par>
                            </p:childTnLst>
                          </p:cTn>
                        </p:par>
                      </p:childTnLst>
                    </p:cTn>
                  </p:par>
                  <p:par>
                    <p:cTn id="65" fill="hold">
                      <p:stCondLst>
                        <p:cond delay="indefinite"/>
                      </p:stCondLst>
                      <p:childTnLst>
                        <p:par>
                          <p:cTn id="66" fill="hold">
                            <p:stCondLst>
                              <p:cond delay="0"/>
                            </p:stCondLst>
                            <p:childTnLst>
                              <p:par>
                                <p:cTn id="67" presetClass="entr" nodeType="clickEffect" presetSubtype="8" presetID="2" grpId="14" fill="hold">
                                  <p:stCondLst>
                                    <p:cond delay="0"/>
                                  </p:stCondLst>
                                  <p:iterate type="el" backwards="0">
                                    <p:tmAbs val="0"/>
                                  </p:iterate>
                                  <p:childTnLst>
                                    <p:set>
                                      <p:cBhvr>
                                        <p:cTn id="68" fill="hold"/>
                                        <p:tgtEl>
                                          <p:spTgt spid="747"/>
                                        </p:tgtEl>
                                        <p:attrNameLst>
                                          <p:attrName>style.visibility</p:attrName>
                                        </p:attrNameLst>
                                      </p:cBhvr>
                                      <p:to>
                                        <p:strVal val="visible"/>
                                      </p:to>
                                    </p:set>
                                    <p:anim calcmode="lin" valueType="num">
                                      <p:cBhvr>
                                        <p:cTn id="69" dur="1000" fill="hold"/>
                                        <p:tgtEl>
                                          <p:spTgt spid="747"/>
                                        </p:tgtEl>
                                        <p:attrNameLst>
                                          <p:attrName>ppt_x</p:attrName>
                                        </p:attrNameLst>
                                      </p:cBhvr>
                                      <p:tavLst>
                                        <p:tav tm="0">
                                          <p:val>
                                            <p:strVal val="0-#ppt_w/2"/>
                                          </p:val>
                                        </p:tav>
                                        <p:tav tm="100000">
                                          <p:val>
                                            <p:strVal val="#ppt_x"/>
                                          </p:val>
                                        </p:tav>
                                      </p:tavLst>
                                    </p:anim>
                                    <p:anim calcmode="lin" valueType="num">
                                      <p:cBhvr>
                                        <p:cTn id="70" dur="1000" fill="hold"/>
                                        <p:tgtEl>
                                          <p:spTgt spid="747"/>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Class="entr" nodeType="clickEffect" presetSubtype="8" presetID="2" grpId="15" fill="hold">
                                  <p:stCondLst>
                                    <p:cond delay="0"/>
                                  </p:stCondLst>
                                  <p:iterate type="el" backwards="0">
                                    <p:tmAbs val="0"/>
                                  </p:iterate>
                                  <p:childTnLst>
                                    <p:set>
                                      <p:cBhvr>
                                        <p:cTn id="74" fill="hold"/>
                                        <p:tgtEl>
                                          <p:spTgt spid="722"/>
                                        </p:tgtEl>
                                        <p:attrNameLst>
                                          <p:attrName>style.visibility</p:attrName>
                                        </p:attrNameLst>
                                      </p:cBhvr>
                                      <p:to>
                                        <p:strVal val="visible"/>
                                      </p:to>
                                    </p:set>
                                    <p:anim calcmode="lin" valueType="num">
                                      <p:cBhvr>
                                        <p:cTn id="75" dur="1000" fill="hold"/>
                                        <p:tgtEl>
                                          <p:spTgt spid="722"/>
                                        </p:tgtEl>
                                        <p:attrNameLst>
                                          <p:attrName>ppt_x</p:attrName>
                                        </p:attrNameLst>
                                      </p:cBhvr>
                                      <p:tavLst>
                                        <p:tav tm="0">
                                          <p:val>
                                            <p:strVal val="0-#ppt_w/2"/>
                                          </p:val>
                                        </p:tav>
                                        <p:tav tm="100000">
                                          <p:val>
                                            <p:strVal val="#ppt_x"/>
                                          </p:val>
                                        </p:tav>
                                      </p:tavLst>
                                    </p:anim>
                                    <p:anim calcmode="lin" valueType="num">
                                      <p:cBhvr>
                                        <p:cTn id="76" dur="1000" fill="hold"/>
                                        <p:tgtEl>
                                          <p:spTgt spid="722"/>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Class="entr" nodeType="clickEffect" presetSubtype="4" presetID="22" grpId="16" fill="hold">
                                  <p:stCondLst>
                                    <p:cond delay="0"/>
                                  </p:stCondLst>
                                  <p:iterate type="el" backwards="0">
                                    <p:tmAbs val="0"/>
                                  </p:iterate>
                                  <p:childTnLst>
                                    <p:set>
                                      <p:cBhvr>
                                        <p:cTn id="80" fill="hold"/>
                                        <p:tgtEl>
                                          <p:spTgt spid="749"/>
                                        </p:tgtEl>
                                        <p:attrNameLst>
                                          <p:attrName>style.visibility</p:attrName>
                                        </p:attrNameLst>
                                      </p:cBhvr>
                                      <p:to>
                                        <p:strVal val="visible"/>
                                      </p:to>
                                    </p:set>
                                    <p:animEffect filter="wipe(down)" transition="in">
                                      <p:cBhvr>
                                        <p:cTn id="81" dur="1000"/>
                                        <p:tgtEl>
                                          <p:spTgt spid="749"/>
                                        </p:tgtEl>
                                      </p:cBhvr>
                                    </p:animEffect>
                                  </p:childTnLst>
                                </p:cTn>
                              </p:par>
                            </p:childTnLst>
                          </p:cTn>
                        </p:par>
                      </p:childTnLst>
                    </p:cTn>
                  </p:par>
                  <p:par>
                    <p:cTn id="82" fill="hold">
                      <p:stCondLst>
                        <p:cond delay="indefinite"/>
                      </p:stCondLst>
                      <p:childTnLst>
                        <p:par>
                          <p:cTn id="83" fill="hold">
                            <p:stCondLst>
                              <p:cond delay="0"/>
                            </p:stCondLst>
                            <p:childTnLst>
                              <p:par>
                                <p:cTn id="84" presetClass="entr" nodeType="clickEffect" presetSubtype="8" presetID="2" grpId="17" fill="hold">
                                  <p:stCondLst>
                                    <p:cond delay="0"/>
                                  </p:stCondLst>
                                  <p:iterate type="el" backwards="0">
                                    <p:tmAbs val="0"/>
                                  </p:iterate>
                                  <p:childTnLst>
                                    <p:set>
                                      <p:cBhvr>
                                        <p:cTn id="85" fill="hold"/>
                                        <p:tgtEl>
                                          <p:spTgt spid="726"/>
                                        </p:tgtEl>
                                        <p:attrNameLst>
                                          <p:attrName>style.visibility</p:attrName>
                                        </p:attrNameLst>
                                      </p:cBhvr>
                                      <p:to>
                                        <p:strVal val="visible"/>
                                      </p:to>
                                    </p:set>
                                    <p:anim calcmode="lin" valueType="num">
                                      <p:cBhvr>
                                        <p:cTn id="86" dur="1000" fill="hold"/>
                                        <p:tgtEl>
                                          <p:spTgt spid="726"/>
                                        </p:tgtEl>
                                        <p:attrNameLst>
                                          <p:attrName>ppt_x</p:attrName>
                                        </p:attrNameLst>
                                      </p:cBhvr>
                                      <p:tavLst>
                                        <p:tav tm="0">
                                          <p:val>
                                            <p:strVal val="0-#ppt_w/2"/>
                                          </p:val>
                                        </p:tav>
                                        <p:tav tm="100000">
                                          <p:val>
                                            <p:strVal val="#ppt_x"/>
                                          </p:val>
                                        </p:tav>
                                      </p:tavLst>
                                    </p:anim>
                                    <p:anim calcmode="lin" valueType="num">
                                      <p:cBhvr>
                                        <p:cTn id="87" dur="1000" fill="hold"/>
                                        <p:tgtEl>
                                          <p:spTgt spid="726"/>
                                        </p:tgtEl>
                                        <p:attrNameLst>
                                          <p:attrName>ppt_y</p:attrName>
                                        </p:attrNameLst>
                                      </p:cBhvr>
                                      <p:tavLst>
                                        <p:tav tm="0">
                                          <p:val>
                                            <p:strVal val="#ppt_y"/>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Class="entr" nodeType="clickEffect" presetSubtype="8" presetID="2" grpId="18" fill="hold">
                                  <p:stCondLst>
                                    <p:cond delay="0"/>
                                  </p:stCondLst>
                                  <p:iterate type="el" backwards="0">
                                    <p:tmAbs val="0"/>
                                  </p:iterate>
                                  <p:childTnLst>
                                    <p:set>
                                      <p:cBhvr>
                                        <p:cTn id="91" fill="hold"/>
                                        <p:tgtEl>
                                          <p:spTgt spid="727"/>
                                        </p:tgtEl>
                                        <p:attrNameLst>
                                          <p:attrName>style.visibility</p:attrName>
                                        </p:attrNameLst>
                                      </p:cBhvr>
                                      <p:to>
                                        <p:strVal val="visible"/>
                                      </p:to>
                                    </p:set>
                                    <p:anim calcmode="lin" valueType="num">
                                      <p:cBhvr>
                                        <p:cTn id="92" dur="1000" fill="hold"/>
                                        <p:tgtEl>
                                          <p:spTgt spid="727"/>
                                        </p:tgtEl>
                                        <p:attrNameLst>
                                          <p:attrName>ppt_x</p:attrName>
                                        </p:attrNameLst>
                                      </p:cBhvr>
                                      <p:tavLst>
                                        <p:tav tm="0">
                                          <p:val>
                                            <p:strVal val="0-#ppt_w/2"/>
                                          </p:val>
                                        </p:tav>
                                        <p:tav tm="100000">
                                          <p:val>
                                            <p:strVal val="#ppt_x"/>
                                          </p:val>
                                        </p:tav>
                                      </p:tavLst>
                                    </p:anim>
                                    <p:anim calcmode="lin" valueType="num">
                                      <p:cBhvr>
                                        <p:cTn id="93" dur="1000" fill="hold"/>
                                        <p:tgtEl>
                                          <p:spTgt spid="727"/>
                                        </p:tgtEl>
                                        <p:attrNameLst>
                                          <p:attrName>ppt_y</p:attrName>
                                        </p:attrNameLst>
                                      </p:cBhvr>
                                      <p:tavLst>
                                        <p:tav tm="0">
                                          <p:val>
                                            <p:strVal val="#ppt_y"/>
                                          </p:val>
                                        </p:tav>
                                        <p:tav tm="100000">
                                          <p:val>
                                            <p:strVal val="#ppt_y"/>
                                          </p:val>
                                        </p:tav>
                                      </p:tavLst>
                                    </p:anim>
                                  </p:childTnLst>
                                </p:cTn>
                              </p:par>
                            </p:childTnLst>
                          </p:cTn>
                        </p:par>
                        <p:par>
                          <p:cTn id="94" fill="hold">
                            <p:stCondLst>
                              <p:cond delay="1000"/>
                            </p:stCondLst>
                            <p:childTnLst>
                              <p:par>
                                <p:cTn id="95" presetClass="entr" nodeType="afterEffect" presetID="10" grpId="19" fill="hold">
                                  <p:stCondLst>
                                    <p:cond delay="0"/>
                                  </p:stCondLst>
                                  <p:iterate type="el" backwards="0">
                                    <p:tmAbs val="0"/>
                                  </p:iterate>
                                  <p:childTnLst>
                                    <p:set>
                                      <p:cBhvr>
                                        <p:cTn id="96" fill="hold"/>
                                        <p:tgtEl>
                                          <p:spTgt spid="728"/>
                                        </p:tgtEl>
                                        <p:attrNameLst>
                                          <p:attrName>style.visibility</p:attrName>
                                        </p:attrNameLst>
                                      </p:cBhvr>
                                      <p:to>
                                        <p:strVal val="visible"/>
                                      </p:to>
                                    </p:set>
                                    <p:animEffect filter="fade" transition="in">
                                      <p:cBhvr>
                                        <p:cTn id="97" dur="1000"/>
                                        <p:tgtEl>
                                          <p:spTgt spid="728"/>
                                        </p:tgtEl>
                                      </p:cBhvr>
                                    </p:animEffect>
                                  </p:childTnLst>
                                </p:cTn>
                              </p:par>
                            </p:childTnLst>
                          </p:cTn>
                        </p:par>
                      </p:childTnLst>
                    </p:cTn>
                  </p:par>
                  <p:par>
                    <p:cTn id="98" fill="hold">
                      <p:stCondLst>
                        <p:cond delay="indefinite"/>
                      </p:stCondLst>
                      <p:childTnLst>
                        <p:par>
                          <p:cTn id="99" fill="hold">
                            <p:stCondLst>
                              <p:cond delay="0"/>
                            </p:stCondLst>
                            <p:childTnLst>
                              <p:par>
                                <p:cTn id="100" presetClass="entr" nodeType="clickEffect" presetSubtype="1" presetID="2" grpId="20" fill="hold">
                                  <p:stCondLst>
                                    <p:cond delay="0"/>
                                  </p:stCondLst>
                                  <p:iterate type="el" backwards="0">
                                    <p:tmAbs val="0"/>
                                  </p:iterate>
                                  <p:childTnLst>
                                    <p:set>
                                      <p:cBhvr>
                                        <p:cTn id="101" fill="hold"/>
                                        <p:tgtEl>
                                          <p:spTgt spid="721"/>
                                        </p:tgtEl>
                                        <p:attrNameLst>
                                          <p:attrName>style.visibility</p:attrName>
                                        </p:attrNameLst>
                                      </p:cBhvr>
                                      <p:to>
                                        <p:strVal val="visible"/>
                                      </p:to>
                                    </p:set>
                                    <p:anim calcmode="lin" valueType="num">
                                      <p:cBhvr>
                                        <p:cTn id="102" dur="1000" fill="hold"/>
                                        <p:tgtEl>
                                          <p:spTgt spid="721"/>
                                        </p:tgtEl>
                                        <p:attrNameLst>
                                          <p:attrName>ppt_x</p:attrName>
                                        </p:attrNameLst>
                                      </p:cBhvr>
                                      <p:tavLst>
                                        <p:tav tm="0">
                                          <p:val>
                                            <p:strVal val="#ppt_x"/>
                                          </p:val>
                                        </p:tav>
                                        <p:tav tm="100000">
                                          <p:val>
                                            <p:strVal val="#ppt_x"/>
                                          </p:val>
                                        </p:tav>
                                      </p:tavLst>
                                    </p:anim>
                                    <p:anim calcmode="lin" valueType="num">
                                      <p:cBhvr>
                                        <p:cTn id="103" dur="1000" fill="hold"/>
                                        <p:tgtEl>
                                          <p:spTgt spid="721"/>
                                        </p:tgtEl>
                                        <p:attrNameLst>
                                          <p:attrName>ppt_y</p:attrName>
                                        </p:attrNameLst>
                                      </p:cBhvr>
                                      <p:tavLst>
                                        <p:tav tm="0">
                                          <p:val>
                                            <p:strVal val="0-#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Class="entr" nodeType="clickEffect" presetSubtype="4" presetID="2" grpId="21" fill="hold">
                                  <p:stCondLst>
                                    <p:cond delay="0"/>
                                  </p:stCondLst>
                                  <p:iterate type="el" backwards="0">
                                    <p:tmAbs val="0"/>
                                  </p:iterate>
                                  <p:childTnLst>
                                    <p:set>
                                      <p:cBhvr>
                                        <p:cTn id="107" fill="hold"/>
                                        <p:tgtEl>
                                          <p:spTgt spid="748"/>
                                        </p:tgtEl>
                                        <p:attrNameLst>
                                          <p:attrName>style.visibility</p:attrName>
                                        </p:attrNameLst>
                                      </p:cBhvr>
                                      <p:to>
                                        <p:strVal val="visible"/>
                                      </p:to>
                                    </p:set>
                                    <p:anim calcmode="lin" valueType="num">
                                      <p:cBhvr>
                                        <p:cTn id="108" dur="1000" fill="hold"/>
                                        <p:tgtEl>
                                          <p:spTgt spid="748"/>
                                        </p:tgtEl>
                                        <p:attrNameLst>
                                          <p:attrName>ppt_x</p:attrName>
                                        </p:attrNameLst>
                                      </p:cBhvr>
                                      <p:tavLst>
                                        <p:tav tm="0">
                                          <p:val>
                                            <p:strVal val="#ppt_x"/>
                                          </p:val>
                                        </p:tav>
                                        <p:tav tm="100000">
                                          <p:val>
                                            <p:strVal val="#ppt_x"/>
                                          </p:val>
                                        </p:tav>
                                      </p:tavLst>
                                    </p:anim>
                                    <p:anim calcmode="lin" valueType="num">
                                      <p:cBhvr>
                                        <p:cTn id="109" dur="1000" fill="hold"/>
                                        <p:tgtEl>
                                          <p:spTgt spid="748"/>
                                        </p:tgtEl>
                                        <p:attrNameLst>
                                          <p:attrName>ppt_y</p:attrName>
                                        </p:attrNameLst>
                                      </p:cBhvr>
                                      <p:tavLst>
                                        <p:tav tm="0">
                                          <p:val>
                                            <p:strVal val="1+#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Class="entr" nodeType="clickEffect" presetSubtype="8" presetID="2" grpId="22" fill="hold">
                                  <p:stCondLst>
                                    <p:cond delay="0"/>
                                  </p:stCondLst>
                                  <p:iterate type="el" backwards="0">
                                    <p:tmAbs val="0"/>
                                  </p:iterate>
                                  <p:childTnLst>
                                    <p:set>
                                      <p:cBhvr>
                                        <p:cTn id="113" fill="hold"/>
                                        <p:tgtEl>
                                          <p:spTgt spid="729"/>
                                        </p:tgtEl>
                                        <p:attrNameLst>
                                          <p:attrName>style.visibility</p:attrName>
                                        </p:attrNameLst>
                                      </p:cBhvr>
                                      <p:to>
                                        <p:strVal val="visible"/>
                                      </p:to>
                                    </p:set>
                                    <p:anim calcmode="lin" valueType="num">
                                      <p:cBhvr>
                                        <p:cTn id="114" dur="1000" fill="hold"/>
                                        <p:tgtEl>
                                          <p:spTgt spid="729"/>
                                        </p:tgtEl>
                                        <p:attrNameLst>
                                          <p:attrName>ppt_x</p:attrName>
                                        </p:attrNameLst>
                                      </p:cBhvr>
                                      <p:tavLst>
                                        <p:tav tm="0">
                                          <p:val>
                                            <p:strVal val="0-#ppt_w/2"/>
                                          </p:val>
                                        </p:tav>
                                        <p:tav tm="100000">
                                          <p:val>
                                            <p:strVal val="#ppt_x"/>
                                          </p:val>
                                        </p:tav>
                                      </p:tavLst>
                                    </p:anim>
                                    <p:anim calcmode="lin" valueType="num">
                                      <p:cBhvr>
                                        <p:cTn id="115" dur="1000" fill="hold"/>
                                        <p:tgtEl>
                                          <p:spTgt spid="729"/>
                                        </p:tgtEl>
                                        <p:attrNameLst>
                                          <p:attrName>ppt_y</p:attrName>
                                        </p:attrNameLst>
                                      </p:cBhvr>
                                      <p:tavLst>
                                        <p:tav tm="0">
                                          <p:val>
                                            <p:strVal val="#ppt_y"/>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Class="entr" nodeType="clickEffect" presetSubtype="1" presetID="2" grpId="23" fill="hold">
                                  <p:stCondLst>
                                    <p:cond delay="0"/>
                                  </p:stCondLst>
                                  <p:iterate type="el" backwards="0">
                                    <p:tmAbs val="0"/>
                                  </p:iterate>
                                  <p:childTnLst>
                                    <p:set>
                                      <p:cBhvr>
                                        <p:cTn id="119" fill="hold"/>
                                        <p:tgtEl>
                                          <p:spTgt spid="730"/>
                                        </p:tgtEl>
                                        <p:attrNameLst>
                                          <p:attrName>style.visibility</p:attrName>
                                        </p:attrNameLst>
                                      </p:cBhvr>
                                      <p:to>
                                        <p:strVal val="visible"/>
                                      </p:to>
                                    </p:set>
                                    <p:anim calcmode="lin" valueType="num">
                                      <p:cBhvr>
                                        <p:cTn id="120" dur="1000" fill="hold"/>
                                        <p:tgtEl>
                                          <p:spTgt spid="730"/>
                                        </p:tgtEl>
                                        <p:attrNameLst>
                                          <p:attrName>ppt_x</p:attrName>
                                        </p:attrNameLst>
                                      </p:cBhvr>
                                      <p:tavLst>
                                        <p:tav tm="0">
                                          <p:val>
                                            <p:strVal val="#ppt_x"/>
                                          </p:val>
                                        </p:tav>
                                        <p:tav tm="100000">
                                          <p:val>
                                            <p:strVal val="#ppt_x"/>
                                          </p:val>
                                        </p:tav>
                                      </p:tavLst>
                                    </p:anim>
                                    <p:anim calcmode="lin" valueType="num">
                                      <p:cBhvr>
                                        <p:cTn id="121" dur="1000" fill="hold"/>
                                        <p:tgtEl>
                                          <p:spTgt spid="730"/>
                                        </p:tgtEl>
                                        <p:attrNameLst>
                                          <p:attrName>ppt_y</p:attrName>
                                        </p:attrNameLst>
                                      </p:cBhvr>
                                      <p:tavLst>
                                        <p:tav tm="0">
                                          <p:val>
                                            <p:strVal val="0-#ppt_h/2"/>
                                          </p:val>
                                        </p:tav>
                                        <p:tav tm="100000">
                                          <p:val>
                                            <p:strVal val="#ppt_y"/>
                                          </p:val>
                                        </p:tav>
                                      </p:tavLst>
                                    </p:anim>
                                  </p:childTnLst>
                                </p:cTn>
                              </p:par>
                            </p:childTnLst>
                          </p:cTn>
                        </p:par>
                        <p:par>
                          <p:cTn id="122" fill="hold">
                            <p:stCondLst>
                              <p:cond delay="1000"/>
                            </p:stCondLst>
                            <p:childTnLst>
                              <p:par>
                                <p:cTn id="123" presetClass="entr" nodeType="afterEffect" presetID="10" grpId="24" fill="hold">
                                  <p:stCondLst>
                                    <p:cond delay="0"/>
                                  </p:stCondLst>
                                  <p:iterate type="el" backwards="0">
                                    <p:tmAbs val="0"/>
                                  </p:iterate>
                                  <p:childTnLst>
                                    <p:set>
                                      <p:cBhvr>
                                        <p:cTn id="124" fill="hold"/>
                                        <p:tgtEl>
                                          <p:spTgt spid="731"/>
                                        </p:tgtEl>
                                        <p:attrNameLst>
                                          <p:attrName>style.visibility</p:attrName>
                                        </p:attrNameLst>
                                      </p:cBhvr>
                                      <p:to>
                                        <p:strVal val="visible"/>
                                      </p:to>
                                    </p:set>
                                    <p:animEffect filter="fade" transition="in">
                                      <p:cBhvr>
                                        <p:cTn id="125" dur="1000"/>
                                        <p:tgtEl>
                                          <p:spTgt spid="731"/>
                                        </p:tgtEl>
                                      </p:cBhvr>
                                    </p:animEffect>
                                  </p:childTnLst>
                                </p:cTn>
                              </p:par>
                            </p:childTnLst>
                          </p:cTn>
                        </p:par>
                      </p:childTnLst>
                    </p:cTn>
                  </p:par>
                  <p:par>
                    <p:cTn id="126" fill="hold">
                      <p:stCondLst>
                        <p:cond delay="indefinite"/>
                      </p:stCondLst>
                      <p:childTnLst>
                        <p:par>
                          <p:cTn id="127" fill="hold">
                            <p:stCondLst>
                              <p:cond delay="0"/>
                            </p:stCondLst>
                            <p:childTnLst>
                              <p:par>
                                <p:cTn id="128" presetClass="entr" nodeType="clickEffect" presetSubtype="0" presetID="1" grpId="25" fill="hold">
                                  <p:stCondLst>
                                    <p:cond delay="0"/>
                                  </p:stCondLst>
                                  <p:iterate type="lt" backwards="0">
                                    <p:tmAbs val="100"/>
                                  </p:iterate>
                                  <p:childTnLst>
                                    <p:set>
                                      <p:cBhvr>
                                        <p:cTn id="129" fill="hold"/>
                                        <p:tgtEl>
                                          <p:spTgt spid="752"/>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Class="entr" nodeType="clickEffect" presetID="9" grpId="26" fill="hold">
                                  <p:stCondLst>
                                    <p:cond delay="0"/>
                                  </p:stCondLst>
                                  <p:iterate type="el" backwards="0">
                                    <p:tmAbs val="0"/>
                                  </p:iterate>
                                  <p:childTnLst>
                                    <p:set>
                                      <p:cBhvr>
                                        <p:cTn id="133" fill="hold"/>
                                        <p:tgtEl>
                                          <p:spTgt spid="709"/>
                                        </p:tgtEl>
                                        <p:attrNameLst>
                                          <p:attrName>style.visibility</p:attrName>
                                        </p:attrNameLst>
                                      </p:cBhvr>
                                      <p:to>
                                        <p:strVal val="visible"/>
                                      </p:to>
                                    </p:set>
                                    <p:animEffect filter="dissolve" transition="in">
                                      <p:cBhvr>
                                        <p:cTn id="134" dur="1500"/>
                                        <p:tgtEl>
                                          <p:spTgt spid="709"/>
                                        </p:tgtEl>
                                      </p:cBhvr>
                                    </p:animEffect>
                                  </p:childTnLst>
                                </p:cTn>
                              </p:par>
                            </p:childTnLst>
                          </p:cTn>
                        </p:par>
                        <p:par>
                          <p:cTn id="135" fill="hold">
                            <p:stCondLst>
                              <p:cond delay="1500"/>
                            </p:stCondLst>
                            <p:childTnLst>
                              <p:par>
                                <p:cTn id="136" presetClass="entr" nodeType="afterEffect" presetSubtype="4" presetID="22" grpId="27" fill="hold">
                                  <p:stCondLst>
                                    <p:cond delay="0"/>
                                  </p:stCondLst>
                                  <p:iterate type="el" backwards="0">
                                    <p:tmAbs val="0"/>
                                  </p:iterate>
                                  <p:childTnLst>
                                    <p:set>
                                      <p:cBhvr>
                                        <p:cTn id="137" fill="hold"/>
                                        <p:tgtEl>
                                          <p:spTgt spid="760"/>
                                        </p:tgtEl>
                                        <p:attrNameLst>
                                          <p:attrName>style.visibility</p:attrName>
                                        </p:attrNameLst>
                                      </p:cBhvr>
                                      <p:to>
                                        <p:strVal val="visible"/>
                                      </p:to>
                                    </p:set>
                                    <p:animEffect filter="wipe(down)" transition="in">
                                      <p:cBhvr>
                                        <p:cTn id="138" dur="1000"/>
                                        <p:tgtEl>
                                          <p:spTgt spid="760"/>
                                        </p:tgtEl>
                                      </p:cBhvr>
                                    </p:animEffect>
                                  </p:childTnLst>
                                </p:cTn>
                              </p:par>
                            </p:childTnLst>
                          </p:cTn>
                        </p:par>
                      </p:childTnLst>
                    </p:cTn>
                  </p:par>
                  <p:par>
                    <p:cTn id="139" fill="hold">
                      <p:stCondLst>
                        <p:cond delay="indefinite"/>
                      </p:stCondLst>
                      <p:childTnLst>
                        <p:par>
                          <p:cTn id="140" fill="hold">
                            <p:stCondLst>
                              <p:cond delay="0"/>
                            </p:stCondLst>
                            <p:childTnLst>
                              <p:par>
                                <p:cTn id="141" presetClass="entr" nodeType="clickEffect" presetID="9" grpId="28" fill="hold">
                                  <p:stCondLst>
                                    <p:cond delay="0"/>
                                  </p:stCondLst>
                                  <p:iterate type="el" backwards="0">
                                    <p:tmAbs val="0"/>
                                  </p:iterate>
                                  <p:childTnLst>
                                    <p:set>
                                      <p:cBhvr>
                                        <p:cTn id="142" fill="hold"/>
                                        <p:tgtEl>
                                          <p:spTgt spid="757"/>
                                        </p:tgtEl>
                                        <p:attrNameLst>
                                          <p:attrName>style.visibility</p:attrName>
                                        </p:attrNameLst>
                                      </p:cBhvr>
                                      <p:to>
                                        <p:strVal val="visible"/>
                                      </p:to>
                                    </p:set>
                                    <p:animEffect filter="dissolve" transition="in">
                                      <p:cBhvr>
                                        <p:cTn id="143" dur="1500"/>
                                        <p:tgtEl>
                                          <p:spTgt spid="757"/>
                                        </p:tgtEl>
                                      </p:cBhvr>
                                    </p:animEffect>
                                  </p:childTnLst>
                                </p:cTn>
                              </p:par>
                            </p:childTnLst>
                          </p:cTn>
                        </p:par>
                      </p:childTnLst>
                    </p:cTn>
                  </p:par>
                  <p:par>
                    <p:cTn id="144" fill="hold">
                      <p:stCondLst>
                        <p:cond delay="indefinite"/>
                      </p:stCondLst>
                      <p:childTnLst>
                        <p:par>
                          <p:cTn id="145" fill="hold">
                            <p:stCondLst>
                              <p:cond delay="0"/>
                            </p:stCondLst>
                            <p:childTnLst>
                              <p:par>
                                <p:cTn id="146" presetClass="entr" nodeType="clickEffect" presetSubtype="4" presetID="22" grpId="29" fill="hold">
                                  <p:stCondLst>
                                    <p:cond delay="0"/>
                                  </p:stCondLst>
                                  <p:iterate type="el" backwards="0">
                                    <p:tmAbs val="0"/>
                                  </p:iterate>
                                  <p:childTnLst>
                                    <p:set>
                                      <p:cBhvr>
                                        <p:cTn id="147" fill="hold"/>
                                        <p:tgtEl>
                                          <p:spTgt spid="750"/>
                                        </p:tgtEl>
                                        <p:attrNameLst>
                                          <p:attrName>style.visibility</p:attrName>
                                        </p:attrNameLst>
                                      </p:cBhvr>
                                      <p:to>
                                        <p:strVal val="visible"/>
                                      </p:to>
                                    </p:set>
                                    <p:animEffect filter="wipe(down)" transition="in">
                                      <p:cBhvr>
                                        <p:cTn id="148" dur="1000"/>
                                        <p:tgtEl>
                                          <p:spTgt spid="750"/>
                                        </p:tgtEl>
                                      </p:cBhvr>
                                    </p:animEffect>
                                  </p:childTnLst>
                                </p:cTn>
                              </p:par>
                            </p:childTnLst>
                          </p:cTn>
                        </p:par>
                      </p:childTnLst>
                    </p:cTn>
                  </p:par>
                  <p:par>
                    <p:cTn id="149" fill="hold">
                      <p:stCondLst>
                        <p:cond delay="indefinite"/>
                      </p:stCondLst>
                      <p:childTnLst>
                        <p:par>
                          <p:cTn id="150" fill="hold">
                            <p:stCondLst>
                              <p:cond delay="0"/>
                            </p:stCondLst>
                            <p:childTnLst>
                              <p:par>
                                <p:cTn id="151" presetClass="entr" nodeType="clickEffect" presetSubtype="4" presetID="22" grpId="30" fill="hold">
                                  <p:stCondLst>
                                    <p:cond delay="0"/>
                                  </p:stCondLst>
                                  <p:iterate type="el" backwards="0">
                                    <p:tmAbs val="0"/>
                                  </p:iterate>
                                  <p:childTnLst>
                                    <p:set>
                                      <p:cBhvr>
                                        <p:cTn id="152" fill="hold"/>
                                        <p:tgtEl>
                                          <p:spTgt spid="751"/>
                                        </p:tgtEl>
                                        <p:attrNameLst>
                                          <p:attrName>style.visibility</p:attrName>
                                        </p:attrNameLst>
                                      </p:cBhvr>
                                      <p:to>
                                        <p:strVal val="visible"/>
                                      </p:to>
                                    </p:set>
                                    <p:animEffect filter="wipe(down)" transition="in">
                                      <p:cBhvr>
                                        <p:cTn id="153" dur="2500"/>
                                        <p:tgtEl>
                                          <p:spTgt spid="751"/>
                                        </p:tgtEl>
                                      </p:cBhvr>
                                    </p:animEffect>
                                  </p:childTnLst>
                                </p:cTn>
                              </p:par>
                            </p:childTnLst>
                          </p:cTn>
                        </p:par>
                      </p:childTnLst>
                    </p:cTn>
                  </p:par>
                  <p:par>
                    <p:cTn id="154" fill="hold">
                      <p:stCondLst>
                        <p:cond delay="indefinite"/>
                      </p:stCondLst>
                      <p:childTnLst>
                        <p:par>
                          <p:cTn id="155" fill="hold">
                            <p:stCondLst>
                              <p:cond delay="0"/>
                            </p:stCondLst>
                            <p:childTnLst>
                              <p:par>
                                <p:cTn id="156" presetClass="entr" nodeType="clickEffect" presetSubtype="4" presetID="22" grpId="31" fill="hold">
                                  <p:stCondLst>
                                    <p:cond delay="0"/>
                                  </p:stCondLst>
                                  <p:iterate type="el" backwards="0">
                                    <p:tmAbs val="0"/>
                                  </p:iterate>
                                  <p:childTnLst>
                                    <p:set>
                                      <p:cBhvr>
                                        <p:cTn id="157" fill="hold"/>
                                        <p:tgtEl>
                                          <p:spTgt spid="723"/>
                                        </p:tgtEl>
                                        <p:attrNameLst>
                                          <p:attrName>style.visibility</p:attrName>
                                        </p:attrNameLst>
                                      </p:cBhvr>
                                      <p:to>
                                        <p:strVal val="visible"/>
                                      </p:to>
                                    </p:set>
                                    <p:animEffect filter="wipe(down)" transition="in">
                                      <p:cBhvr>
                                        <p:cTn id="158" dur="2500"/>
                                        <p:tgtEl>
                                          <p:spTgt spid="723"/>
                                        </p:tgtEl>
                                      </p:cBhvr>
                                    </p:animEffect>
                                  </p:childTnLst>
                                </p:cTn>
                              </p:par>
                            </p:childTnLst>
                          </p:cTn>
                        </p:par>
                      </p:childTnLst>
                    </p:cTn>
                  </p:par>
                  <p:par>
                    <p:cTn id="159" fill="hold">
                      <p:stCondLst>
                        <p:cond delay="indefinite"/>
                      </p:stCondLst>
                      <p:childTnLst>
                        <p:par>
                          <p:cTn id="160" fill="hold">
                            <p:stCondLst>
                              <p:cond delay="0"/>
                            </p:stCondLst>
                            <p:childTnLst>
                              <p:par>
                                <p:cTn id="161" presetClass="entr" nodeType="clickEffect" presetSubtype="4" presetID="22" grpId="32" fill="hold">
                                  <p:stCondLst>
                                    <p:cond delay="0"/>
                                  </p:stCondLst>
                                  <p:iterate type="el" backwards="0">
                                    <p:tmAbs val="0"/>
                                  </p:iterate>
                                  <p:childTnLst>
                                    <p:set>
                                      <p:cBhvr>
                                        <p:cTn id="162" fill="hold"/>
                                        <p:tgtEl>
                                          <p:spTgt spid="724"/>
                                        </p:tgtEl>
                                        <p:attrNameLst>
                                          <p:attrName>style.visibility</p:attrName>
                                        </p:attrNameLst>
                                      </p:cBhvr>
                                      <p:to>
                                        <p:strVal val="visible"/>
                                      </p:to>
                                    </p:set>
                                    <p:animEffect filter="wipe(down)" transition="in">
                                      <p:cBhvr>
                                        <p:cTn id="163" dur="2500"/>
                                        <p:tgtEl>
                                          <p:spTgt spid="724"/>
                                        </p:tgtEl>
                                      </p:cBhvr>
                                    </p:animEffect>
                                  </p:childTnLst>
                                </p:cTn>
                              </p:par>
                            </p:childTnLst>
                          </p:cTn>
                        </p:par>
                        <p:par>
                          <p:cTn id="164" fill="hold">
                            <p:stCondLst>
                              <p:cond delay="2500"/>
                            </p:stCondLst>
                            <p:childTnLst>
                              <p:par>
                                <p:cTn id="165" presetClass="entr" nodeType="afterEffect" presetID="10" grpId="33" fill="hold">
                                  <p:stCondLst>
                                    <p:cond delay="0"/>
                                  </p:stCondLst>
                                  <p:iterate type="el" backwards="0">
                                    <p:tmAbs val="0"/>
                                  </p:iterate>
                                  <p:childTnLst>
                                    <p:set>
                                      <p:cBhvr>
                                        <p:cTn id="166" fill="hold"/>
                                        <p:tgtEl>
                                          <p:spTgt spid="725"/>
                                        </p:tgtEl>
                                        <p:attrNameLst>
                                          <p:attrName>style.visibility</p:attrName>
                                        </p:attrNameLst>
                                      </p:cBhvr>
                                      <p:to>
                                        <p:strVal val="visible"/>
                                      </p:to>
                                    </p:set>
                                    <p:animEffect filter="fade" transition="in">
                                      <p:cBhvr>
                                        <p:cTn id="167" dur="1000"/>
                                        <p:tgtEl>
                                          <p:spTgt spid="7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51" grpId="30"/>
      <p:bldP build="whole" bldLvl="1" animBg="1" rev="0" advAuto="0" spid="709" grpId="26"/>
      <p:bldP build="whole" bldLvl="1" animBg="1" rev="0" advAuto="0" spid="752" grpId="25"/>
      <p:bldP build="whole" bldLvl="1" animBg="1" rev="0" advAuto="0" spid="727" grpId="18"/>
      <p:bldP build="whole" bldLvl="1" animBg="1" rev="0" advAuto="0" spid="718" grpId="10"/>
      <p:bldP build="whole" bldLvl="1" animBg="1" rev="0" advAuto="0" spid="726" grpId="17"/>
      <p:bldP build="whole" bldLvl="1" animBg="1" rev="0" advAuto="0" spid="719" grpId="8"/>
      <p:bldP build="whole" bldLvl="1" animBg="1" rev="0" advAuto="0" spid="725" grpId="33"/>
      <p:bldP build="whole" bldLvl="1" animBg="1" rev="0" advAuto="0" spid="717" grpId="7"/>
      <p:bldP build="whole" bldLvl="1" animBg="1" rev="0" advAuto="0" spid="747" grpId="14"/>
      <p:bldP build="whole" bldLvl="1" animBg="1" rev="0" advAuto="0" spid="724" grpId="32"/>
      <p:bldP build="whole" bldLvl="1" animBg="1" rev="0" advAuto="0" spid="735" grpId="4"/>
      <p:bldP build="whole" bldLvl="1" animBg="1" rev="0" advAuto="0" spid="740" grpId="11"/>
      <p:bldP build="whole" bldLvl="1" animBg="1" rev="0" advAuto="0" spid="748" grpId="21"/>
      <p:bldP build="whole" bldLvl="1" animBg="1" rev="0" advAuto="0" spid="730" grpId="23"/>
      <p:bldP build="whole" bldLvl="1" animBg="1" rev="0" advAuto="0" spid="720" grpId="9"/>
      <p:bldP build="whole" bldLvl="1" animBg="1" rev="0" advAuto="0" spid="749" grpId="16"/>
      <p:bldP build="whole" bldLvl="1" animBg="1" rev="0" advAuto="0" spid="721" grpId="20"/>
      <p:bldP build="whole" bldLvl="1" animBg="1" rev="0" advAuto="0" spid="713" grpId="2"/>
      <p:bldP build="whole" bldLvl="1" animBg="1" rev="0" advAuto="0" spid="722" grpId="15"/>
      <p:bldP build="whole" bldLvl="1" animBg="1" rev="0" advAuto="0" spid="743" grpId="13"/>
      <p:bldP build="whole" bldLvl="1" animBg="1" rev="0" advAuto="0" spid="731" grpId="24"/>
      <p:bldP build="whole" bldLvl="1" animBg="1" rev="0" advAuto="0" spid="739" grpId="3"/>
      <p:bldP build="whole" bldLvl="1" animBg="1" rev="0" advAuto="0" spid="760" grpId="27"/>
      <p:bldP build="whole" bldLvl="1" animBg="1" rev="0" advAuto="0" spid="757" grpId="28"/>
      <p:bldP build="whole" bldLvl="1" animBg="1" rev="0" advAuto="0" spid="736" grpId="12"/>
      <p:bldP build="whole" bldLvl="1" animBg="1" rev="0" advAuto="0" spid="729" grpId="22"/>
      <p:bldP build="whole" bldLvl="1" animBg="1" rev="0" advAuto="0" spid="750" grpId="29"/>
      <p:bldP build="whole" bldLvl="1" animBg="1" rev="0" advAuto="0" spid="716" grpId="6"/>
      <p:bldP build="whole" bldLvl="1" animBg="1" rev="0" advAuto="0" spid="712" grpId="5"/>
      <p:bldP build="whole" bldLvl="1" animBg="1" rev="0" advAuto="0" spid="715" grpId="1"/>
      <p:bldP build="whole" bldLvl="1" animBg="1" rev="0" advAuto="0" spid="728" grpId="19"/>
      <p:bldP build="whole" bldLvl="1" animBg="1" rev="0" advAuto="0" spid="723" grpId="31"/>
    </p:bld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762" name="Group"/>
          <p:cNvGraphicFramePr/>
          <p:nvPr/>
        </p:nvGraphicFramePr>
        <p:xfrm>
          <a:off x="12073013" y="4338102"/>
          <a:ext cx="9664701" cy="61341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190816"/>
                <a:gridCol w="3287590"/>
                <a:gridCol w="3107786"/>
              </a:tblGrid>
              <a:tr h="1546434">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r h="2133286">
                <a:tc>
                  <a:txBody>
                    <a:bodyPr/>
                    <a:lstStyle/>
                    <a:p>
                      <a:pPr defTabSz="914400">
                        <a:defRPr sz="3600">
                          <a:solidFill>
                            <a:srgbClr val="FF2600"/>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660066"/>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r h="2378821">
                <a:tc>
                  <a:txBody>
                    <a:bodyPr/>
                    <a:lstStyle/>
                    <a:p>
                      <a:pPr defTabSz="914400">
                        <a:defRPr sz="3600">
                          <a:solidFill>
                            <a:srgbClr val="FF2600"/>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660066"/>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bl>
          </a:graphicData>
        </a:graphic>
      </p:graphicFrame>
      <p:sp>
        <p:nvSpPr>
          <p:cNvPr id="763" name="If country A cooperates"/>
          <p:cNvSpPr txBox="1"/>
          <p:nvPr/>
        </p:nvSpPr>
        <p:spPr>
          <a:xfrm>
            <a:off x="12414760" y="6184152"/>
            <a:ext cx="2830542" cy="11430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cooperates</a:t>
            </a:r>
          </a:p>
        </p:txBody>
      </p:sp>
      <p:sp>
        <p:nvSpPr>
          <p:cNvPr id="764" name="If country B cooperates"/>
          <p:cNvSpPr txBox="1"/>
          <p:nvPr/>
        </p:nvSpPr>
        <p:spPr>
          <a:xfrm>
            <a:off x="15642254" y="4662521"/>
            <a:ext cx="2612514"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cooperates</a:t>
            </a:r>
          </a:p>
        </p:txBody>
      </p:sp>
      <p:sp>
        <p:nvSpPr>
          <p:cNvPr id="765" name="Line"/>
          <p:cNvSpPr/>
          <p:nvPr/>
        </p:nvSpPr>
        <p:spPr>
          <a:xfrm>
            <a:off x="15274247" y="5950867"/>
            <a:ext cx="3348528" cy="2092172"/>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766" name="A gets:…"/>
          <p:cNvSpPr txBox="1"/>
          <p:nvPr/>
        </p:nvSpPr>
        <p:spPr>
          <a:xfrm>
            <a:off x="15396516" y="6958852"/>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$960</a:t>
            </a:r>
          </a:p>
        </p:txBody>
      </p:sp>
      <p:sp>
        <p:nvSpPr>
          <p:cNvPr id="767" name="B gets:…"/>
          <p:cNvSpPr txBox="1"/>
          <p:nvPr/>
        </p:nvSpPr>
        <p:spPr>
          <a:xfrm>
            <a:off x="16279810" y="5940053"/>
            <a:ext cx="2297808" cy="1157478"/>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$960</a:t>
            </a:r>
          </a:p>
        </p:txBody>
      </p:sp>
      <p:sp>
        <p:nvSpPr>
          <p:cNvPr id="768" name="If country B cheats"/>
          <p:cNvSpPr txBox="1"/>
          <p:nvPr/>
        </p:nvSpPr>
        <p:spPr>
          <a:xfrm>
            <a:off x="19012068" y="4662521"/>
            <a:ext cx="2297808"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cheats</a:t>
            </a:r>
          </a:p>
        </p:txBody>
      </p:sp>
      <p:sp>
        <p:nvSpPr>
          <p:cNvPr id="769" name="If country A cheats"/>
          <p:cNvSpPr txBox="1"/>
          <p:nvPr/>
        </p:nvSpPr>
        <p:spPr>
          <a:xfrm>
            <a:off x="12336231" y="8751365"/>
            <a:ext cx="2943166"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nSpc>
                <a:spcPct val="70000"/>
              </a:lnSpc>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cheats</a:t>
            </a:r>
          </a:p>
        </p:txBody>
      </p:sp>
      <p:sp>
        <p:nvSpPr>
          <p:cNvPr id="770" name="A gets:…"/>
          <p:cNvSpPr txBox="1"/>
          <p:nvPr/>
        </p:nvSpPr>
        <p:spPr>
          <a:xfrm>
            <a:off x="18653011" y="9224342"/>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$840</a:t>
            </a:r>
          </a:p>
        </p:txBody>
      </p:sp>
      <p:sp>
        <p:nvSpPr>
          <p:cNvPr id="771" name="B gets:…"/>
          <p:cNvSpPr txBox="1"/>
          <p:nvPr/>
        </p:nvSpPr>
        <p:spPr>
          <a:xfrm>
            <a:off x="19379834" y="8022988"/>
            <a:ext cx="2297807"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$840</a:t>
            </a:r>
          </a:p>
        </p:txBody>
      </p:sp>
      <p:sp>
        <p:nvSpPr>
          <p:cNvPr id="772" name="Line"/>
          <p:cNvSpPr/>
          <p:nvPr/>
        </p:nvSpPr>
        <p:spPr>
          <a:xfrm>
            <a:off x="18612698" y="8034820"/>
            <a:ext cx="3096550" cy="2419881"/>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773" name="A gets:…"/>
          <p:cNvSpPr txBox="1"/>
          <p:nvPr/>
        </p:nvSpPr>
        <p:spPr>
          <a:xfrm>
            <a:off x="15459952" y="9274764"/>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$1,260</a:t>
            </a:r>
          </a:p>
        </p:txBody>
      </p:sp>
      <p:sp>
        <p:nvSpPr>
          <p:cNvPr id="774" name="B gets:…"/>
          <p:cNvSpPr txBox="1"/>
          <p:nvPr/>
        </p:nvSpPr>
        <p:spPr>
          <a:xfrm>
            <a:off x="16279810" y="8022988"/>
            <a:ext cx="229780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$720</a:t>
            </a:r>
          </a:p>
        </p:txBody>
      </p:sp>
      <p:sp>
        <p:nvSpPr>
          <p:cNvPr id="775" name="Line"/>
          <p:cNvSpPr/>
          <p:nvPr/>
        </p:nvSpPr>
        <p:spPr>
          <a:xfrm>
            <a:off x="15294327" y="8057007"/>
            <a:ext cx="3308369" cy="2375507"/>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776" name="A gets:…"/>
          <p:cNvSpPr txBox="1"/>
          <p:nvPr/>
        </p:nvSpPr>
        <p:spPr>
          <a:xfrm>
            <a:off x="18611217" y="6891106"/>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$720</a:t>
            </a:r>
          </a:p>
        </p:txBody>
      </p:sp>
      <p:sp>
        <p:nvSpPr>
          <p:cNvPr id="777" name="B gets:…"/>
          <p:cNvSpPr txBox="1"/>
          <p:nvPr/>
        </p:nvSpPr>
        <p:spPr>
          <a:xfrm>
            <a:off x="19379834" y="5940053"/>
            <a:ext cx="2297807" cy="1157478"/>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$1,260</a:t>
            </a:r>
          </a:p>
        </p:txBody>
      </p:sp>
      <p:sp>
        <p:nvSpPr>
          <p:cNvPr id="778" name="Line"/>
          <p:cNvSpPr/>
          <p:nvPr/>
        </p:nvSpPr>
        <p:spPr>
          <a:xfrm>
            <a:off x="18619157" y="5949964"/>
            <a:ext cx="3007432" cy="2093977"/>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779" name="If country A cooperates"/>
          <p:cNvSpPr txBox="1"/>
          <p:nvPr/>
        </p:nvSpPr>
        <p:spPr>
          <a:xfrm>
            <a:off x="12379842" y="6185992"/>
            <a:ext cx="2830543" cy="11430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cooperates</a:t>
            </a:r>
          </a:p>
        </p:txBody>
      </p:sp>
      <p:sp>
        <p:nvSpPr>
          <p:cNvPr id="780" name="If country B cooperates"/>
          <p:cNvSpPr txBox="1"/>
          <p:nvPr/>
        </p:nvSpPr>
        <p:spPr>
          <a:xfrm>
            <a:off x="15611806" y="4662621"/>
            <a:ext cx="2612515"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cooperates</a:t>
            </a:r>
          </a:p>
        </p:txBody>
      </p:sp>
      <p:sp>
        <p:nvSpPr>
          <p:cNvPr id="781" name="If country A cheats"/>
          <p:cNvSpPr txBox="1"/>
          <p:nvPr/>
        </p:nvSpPr>
        <p:spPr>
          <a:xfrm>
            <a:off x="12300545" y="8751365"/>
            <a:ext cx="2943166"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nSpc>
                <a:spcPct val="70000"/>
              </a:lnSpc>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cheats</a:t>
            </a:r>
          </a:p>
        </p:txBody>
      </p:sp>
      <p:sp>
        <p:nvSpPr>
          <p:cNvPr id="782" name="If country B cheats"/>
          <p:cNvSpPr txBox="1"/>
          <p:nvPr/>
        </p:nvSpPr>
        <p:spPr>
          <a:xfrm>
            <a:off x="18973968" y="4662521"/>
            <a:ext cx="2297808"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cheats</a:t>
            </a:r>
          </a:p>
        </p:txBody>
      </p:sp>
      <p:sp>
        <p:nvSpPr>
          <p:cNvPr id="783" name="What should country A do if B cooperates?"/>
          <p:cNvSpPr txBox="1"/>
          <p:nvPr/>
        </p:nvSpPr>
        <p:spPr>
          <a:xfrm>
            <a:off x="1372087" y="1977829"/>
            <a:ext cx="9949919"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300"/>
              </a:spcBef>
              <a:defRPr sz="4000">
                <a:latin typeface="Avenir Book"/>
                <a:ea typeface="Avenir Book"/>
                <a:cs typeface="Avenir Book"/>
                <a:sym typeface="Avenir Book"/>
              </a:defRPr>
            </a:pPr>
            <a:r>
              <a:t>What should country </a:t>
            </a:r>
            <a:r>
              <a:rPr>
                <a:solidFill>
                  <a:srgbClr val="FF2600"/>
                </a:solidFill>
              </a:rPr>
              <a:t>A</a:t>
            </a:r>
            <a:r>
              <a:t> do if </a:t>
            </a:r>
            <a:r>
              <a:rPr>
                <a:solidFill>
                  <a:srgbClr val="0433FF"/>
                </a:solidFill>
              </a:rPr>
              <a:t>B</a:t>
            </a:r>
            <a:r>
              <a:t> </a:t>
            </a:r>
            <a:r>
              <a:rPr>
                <a:solidFill>
                  <a:srgbClr val="0433FF"/>
                </a:solidFill>
              </a:rPr>
              <a:t>cooperates</a:t>
            </a:r>
            <a:r>
              <a:t>?</a:t>
            </a:r>
          </a:p>
        </p:txBody>
      </p:sp>
      <p:sp>
        <p:nvSpPr>
          <p:cNvPr id="784" name="Rectangle"/>
          <p:cNvSpPr/>
          <p:nvPr/>
        </p:nvSpPr>
        <p:spPr>
          <a:xfrm>
            <a:off x="18614369" y="4383563"/>
            <a:ext cx="3055110" cy="6043179"/>
          </a:xfrm>
          <a:prstGeom prst="rect">
            <a:avLst/>
          </a:prstGeom>
          <a:solidFill>
            <a:srgbClr val="FFFFFF"/>
          </a:solidFill>
          <a:ln w="12700">
            <a:miter lim="400000"/>
          </a:ln>
        </p:spPr>
        <p:txBody>
          <a:bodyPr lIns="0" tIns="0" rIns="0" bIns="0" anchor="ctr"/>
          <a:lstStyle/>
          <a:p>
            <a:pPr>
              <a:defRPr sz="3200">
                <a:solidFill>
                  <a:srgbClr val="FFFFFF"/>
                </a:solidFill>
                <a:latin typeface="+mn-lt"/>
                <a:ea typeface="+mn-ea"/>
                <a:cs typeface="+mn-cs"/>
                <a:sym typeface="Avenir Medium"/>
              </a:defRPr>
            </a:pPr>
          </a:p>
        </p:txBody>
      </p:sp>
      <p:sp>
        <p:nvSpPr>
          <p:cNvPr id="785" name="We then ignore this side of the matrix"/>
          <p:cNvSpPr txBox="1"/>
          <p:nvPr/>
        </p:nvSpPr>
        <p:spPr>
          <a:xfrm>
            <a:off x="18177231" y="2441379"/>
            <a:ext cx="3891284" cy="19304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1300"/>
              </a:spcBef>
              <a:defRPr sz="3500">
                <a:latin typeface="Avenir Book"/>
                <a:ea typeface="Avenir Book"/>
                <a:cs typeface="Avenir Book"/>
                <a:sym typeface="Avenir Book"/>
              </a:defRPr>
            </a:lvl1pPr>
          </a:lstStyle>
          <a:p>
            <a:pPr/>
            <a:r>
              <a:t>We then ignore this side of the matrix</a:t>
            </a:r>
          </a:p>
        </p:txBody>
      </p:sp>
      <p:sp>
        <p:nvSpPr>
          <p:cNvPr id="786" name="We then ignore country B’s revenues"/>
          <p:cNvSpPr txBox="1"/>
          <p:nvPr/>
        </p:nvSpPr>
        <p:spPr>
          <a:xfrm>
            <a:off x="15063716" y="2441379"/>
            <a:ext cx="3683296" cy="19304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sz="3500">
                <a:latin typeface="Avenir Book"/>
                <a:ea typeface="Avenir Book"/>
                <a:cs typeface="Avenir Book"/>
                <a:sym typeface="Avenir Book"/>
              </a:defRPr>
            </a:pPr>
            <a:r>
              <a:t>We then ignore country </a:t>
            </a:r>
            <a:r>
              <a:rPr>
                <a:solidFill>
                  <a:srgbClr val="0433FF"/>
                </a:solidFill>
              </a:rPr>
              <a:t>B</a:t>
            </a:r>
            <a:r>
              <a:t>’s revenues</a:t>
            </a:r>
          </a:p>
        </p:txBody>
      </p:sp>
      <p:sp>
        <p:nvSpPr>
          <p:cNvPr id="787" name="If A cheats, it gets $1,260 in revenue"/>
          <p:cNvSpPr txBox="1"/>
          <p:nvPr/>
        </p:nvSpPr>
        <p:spPr>
          <a:xfrm>
            <a:off x="1281876" y="10405526"/>
            <a:ext cx="9036306"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300"/>
              </a:spcBef>
              <a:defRPr sz="4000">
                <a:latin typeface="Avenir Book"/>
                <a:ea typeface="Avenir Book"/>
                <a:cs typeface="Avenir Book"/>
                <a:sym typeface="Avenir Book"/>
              </a:defRPr>
            </a:pPr>
            <a:r>
              <a:t>If </a:t>
            </a:r>
            <a:r>
              <a:rPr>
                <a:solidFill>
                  <a:srgbClr val="FF2600"/>
                </a:solidFill>
              </a:rPr>
              <a:t>A</a:t>
            </a:r>
            <a:r>
              <a:t> </a:t>
            </a:r>
            <a:r>
              <a:rPr>
                <a:solidFill>
                  <a:srgbClr val="FF2600"/>
                </a:solidFill>
              </a:rPr>
              <a:t>cheats</a:t>
            </a:r>
            <a:r>
              <a:t>, it gets </a:t>
            </a:r>
            <a:r>
              <a:rPr>
                <a:solidFill>
                  <a:srgbClr val="FF2600"/>
                </a:solidFill>
              </a:rPr>
              <a:t>$1,260</a:t>
            </a:r>
            <a:r>
              <a:t> in revenue</a:t>
            </a:r>
          </a:p>
        </p:txBody>
      </p:sp>
      <p:sp>
        <p:nvSpPr>
          <p:cNvPr id="788" name="If A cooperates, it gets $960 in revenue"/>
          <p:cNvSpPr txBox="1"/>
          <p:nvPr/>
        </p:nvSpPr>
        <p:spPr>
          <a:xfrm>
            <a:off x="1281876" y="9524465"/>
            <a:ext cx="9036305"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1300"/>
              </a:spcBef>
              <a:defRPr sz="4000">
                <a:latin typeface="Avenir Book"/>
                <a:ea typeface="Avenir Book"/>
                <a:cs typeface="Avenir Book"/>
                <a:sym typeface="Avenir Book"/>
              </a:defRPr>
            </a:pPr>
            <a:r>
              <a:t>If </a:t>
            </a:r>
            <a:r>
              <a:rPr>
                <a:solidFill>
                  <a:srgbClr val="FF2600"/>
                </a:solidFill>
              </a:rPr>
              <a:t>A</a:t>
            </a:r>
            <a:r>
              <a:t> </a:t>
            </a:r>
            <a:r>
              <a:rPr>
                <a:solidFill>
                  <a:srgbClr val="FF2600"/>
                </a:solidFill>
              </a:rPr>
              <a:t>cooperates</a:t>
            </a:r>
            <a:r>
              <a:t>, it gets </a:t>
            </a:r>
            <a:r>
              <a:rPr>
                <a:solidFill>
                  <a:srgbClr val="FF2600"/>
                </a:solidFill>
              </a:rPr>
              <a:t>$960</a:t>
            </a:r>
            <a:r>
              <a:t> in revenue</a:t>
            </a:r>
          </a:p>
        </p:txBody>
      </p:sp>
      <p:sp>
        <p:nvSpPr>
          <p:cNvPr id="789" name="Oval"/>
          <p:cNvSpPr/>
          <p:nvPr/>
        </p:nvSpPr>
        <p:spPr>
          <a:xfrm>
            <a:off x="15053535" y="7507677"/>
            <a:ext cx="1529713" cy="550032"/>
          </a:xfrm>
          <a:prstGeom prst="ellipse">
            <a:avLst/>
          </a:prstGeom>
          <a:ln w="25400">
            <a:solidFill>
              <a:srgbClr val="FF2600"/>
            </a:solidFill>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sp>
        <p:nvSpPr>
          <p:cNvPr id="790" name="Oval"/>
          <p:cNvSpPr/>
          <p:nvPr/>
        </p:nvSpPr>
        <p:spPr>
          <a:xfrm>
            <a:off x="15292096" y="9822070"/>
            <a:ext cx="1656640" cy="639360"/>
          </a:xfrm>
          <a:prstGeom prst="ellipse">
            <a:avLst/>
          </a:prstGeom>
          <a:ln w="25400">
            <a:solidFill>
              <a:srgbClr val="FF2600"/>
            </a:solidFill>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sp>
        <p:nvSpPr>
          <p:cNvPr id="791" name="Country A’s best strategy if B cooperates is to cheat"/>
          <p:cNvSpPr txBox="1"/>
          <p:nvPr/>
        </p:nvSpPr>
        <p:spPr>
          <a:xfrm>
            <a:off x="1959731" y="6247652"/>
            <a:ext cx="8048921" cy="14986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sz="4000">
                <a:latin typeface="Avenir Book"/>
                <a:ea typeface="Avenir Book"/>
                <a:cs typeface="Avenir Book"/>
                <a:sym typeface="Avenir Book"/>
              </a:defRPr>
            </a:pPr>
            <a:r>
              <a:t>Country </a:t>
            </a:r>
            <a:r>
              <a:rPr>
                <a:solidFill>
                  <a:srgbClr val="FF2600"/>
                </a:solidFill>
              </a:rPr>
              <a:t>A</a:t>
            </a:r>
            <a:r>
              <a:t>’s best strategy if </a:t>
            </a:r>
            <a:r>
              <a:rPr>
                <a:solidFill>
                  <a:srgbClr val="0433FF"/>
                </a:solidFill>
              </a:rPr>
              <a:t>B</a:t>
            </a:r>
            <a:r>
              <a:t> </a:t>
            </a:r>
            <a:r>
              <a:rPr>
                <a:solidFill>
                  <a:srgbClr val="0433FF"/>
                </a:solidFill>
              </a:rPr>
              <a:t>cooperates</a:t>
            </a:r>
            <a:r>
              <a:t> is to </a:t>
            </a:r>
            <a:r>
              <a:rPr>
                <a:solidFill>
                  <a:srgbClr val="FF2600"/>
                </a:solidFill>
              </a:rPr>
              <a:t>cheat</a:t>
            </a:r>
          </a:p>
        </p:txBody>
      </p:sp>
      <p:sp>
        <p:nvSpPr>
          <p:cNvPr id="792" name="Let’s find the best strategy for Country A"/>
          <p:cNvSpPr txBox="1"/>
          <p:nvPr/>
        </p:nvSpPr>
        <p:spPr>
          <a:xfrm>
            <a:off x="7614852" y="1006143"/>
            <a:ext cx="9777932"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300"/>
              </a:spcBef>
              <a:defRPr sz="4000">
                <a:latin typeface="Avenir Book"/>
                <a:ea typeface="Avenir Book"/>
                <a:cs typeface="Avenir Book"/>
                <a:sym typeface="Avenir Book"/>
              </a:defRPr>
            </a:pPr>
            <a:r>
              <a:t>Let’s find the best strategy for Country </a:t>
            </a:r>
            <a:r>
              <a:rPr>
                <a:solidFill>
                  <a:srgbClr val="FF2600"/>
                </a:solidFill>
              </a:rPr>
              <a:t>A</a:t>
            </a:r>
          </a:p>
        </p:txBody>
      </p:sp>
      <p:sp>
        <p:nvSpPr>
          <p:cNvPr id="793" name="Country A only cares for its own revenue"/>
          <p:cNvSpPr txBox="1"/>
          <p:nvPr/>
        </p:nvSpPr>
        <p:spPr>
          <a:xfrm>
            <a:off x="1372087" y="2807748"/>
            <a:ext cx="9949919"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300"/>
              </a:spcBef>
              <a:defRPr sz="4000">
                <a:latin typeface="Avenir Book"/>
                <a:ea typeface="Avenir Book"/>
                <a:cs typeface="Avenir Book"/>
                <a:sym typeface="Avenir Book"/>
              </a:defRPr>
            </a:pPr>
            <a:r>
              <a:t>Country </a:t>
            </a:r>
            <a:r>
              <a:rPr>
                <a:solidFill>
                  <a:srgbClr val="FF2600"/>
                </a:solidFill>
              </a:rPr>
              <a:t>A</a:t>
            </a:r>
            <a:r>
              <a:t> only cares for its own revenue</a:t>
            </a:r>
          </a:p>
        </p:txBody>
      </p:sp>
      <p:grpSp>
        <p:nvGrpSpPr>
          <p:cNvPr id="796" name="Group"/>
          <p:cNvGrpSpPr/>
          <p:nvPr/>
        </p:nvGrpSpPr>
        <p:grpSpPr>
          <a:xfrm>
            <a:off x="14392504" y="8018802"/>
            <a:ext cx="2152611" cy="1892374"/>
            <a:chOff x="69526" y="5342"/>
            <a:chExt cx="2152610" cy="1892373"/>
          </a:xfrm>
        </p:grpSpPr>
        <p:sp>
          <p:nvSpPr>
            <p:cNvPr id="794" name="Star"/>
            <p:cNvSpPr/>
            <p:nvPr/>
          </p:nvSpPr>
          <p:spPr>
            <a:xfrm rot="360000">
              <a:off x="152622" y="104521"/>
              <a:ext cx="1986420" cy="1694017"/>
            </a:xfrm>
            <a:prstGeom prst="star5">
              <a:avLst>
                <a:gd name="adj" fmla="val 26287"/>
                <a:gd name="hf" fmla="val 105146"/>
                <a:gd name="vf" fmla="val 110557"/>
              </a:avLst>
            </a:prstGeom>
            <a:solidFill>
              <a:srgbClr val="00F900"/>
            </a:solidFill>
            <a:ln w="12700" cap="flat">
              <a:noFill/>
              <a:miter lim="400000"/>
            </a:ln>
            <a:effectLst>
              <a:outerShdw sx="100000" sy="100000" kx="0" ky="0" algn="b" rotWithShape="0" blurRad="63500" dist="25400" dir="5400000">
                <a:srgbClr val="000000">
                  <a:alpha val="50000"/>
                </a:srgbClr>
              </a:outerShdw>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sp>
          <p:nvSpPr>
            <p:cNvPr id="795" name="Best: cheat"/>
            <p:cNvSpPr/>
            <p:nvPr/>
          </p:nvSpPr>
          <p:spPr>
            <a:xfrm>
              <a:off x="583881" y="983611"/>
              <a:ext cx="116570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nSpc>
                  <a:spcPct val="70000"/>
                </a:lnSpc>
                <a:defRPr>
                  <a:latin typeface="Avenir Book"/>
                  <a:ea typeface="Avenir Book"/>
                  <a:cs typeface="Avenir Book"/>
                  <a:sym typeface="Avenir Book"/>
                </a:defRPr>
              </a:lvl1pPr>
            </a:lstStyle>
            <a:p>
              <a:pPr/>
              <a:r>
                <a:t>Best: cheat</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783"/>
                                        </p:tgtEl>
                                        <p:attrNameLst>
                                          <p:attrName>style.visibility</p:attrName>
                                        </p:attrNameLst>
                                      </p:cBhvr>
                                      <p:to>
                                        <p:strVal val="visible"/>
                                      </p:to>
                                    </p:set>
                                    <p:animEffect filter="wipe(left)" transition="in">
                                      <p:cBhvr>
                                        <p:cTn id="7" dur="1000"/>
                                        <p:tgtEl>
                                          <p:spTgt spid="78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0" presetID="1" grpId="2" fill="hold">
                                  <p:stCondLst>
                                    <p:cond delay="0"/>
                                  </p:stCondLst>
                                  <p:iterate type="lt" backwards="0">
                                    <p:tmAbs val="100"/>
                                  </p:iterate>
                                  <p:childTnLst>
                                    <p:set>
                                      <p:cBhvr>
                                        <p:cTn id="11" fill="hold"/>
                                        <p:tgtEl>
                                          <p:spTgt spid="78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ID="9" grpId="3" fill="hold">
                                  <p:stCondLst>
                                    <p:cond delay="0"/>
                                  </p:stCondLst>
                                  <p:iterate type="el" backwards="0">
                                    <p:tmAbs val="0"/>
                                  </p:iterate>
                                  <p:childTnLst>
                                    <p:set>
                                      <p:cBhvr>
                                        <p:cTn id="15" fill="hold"/>
                                        <p:tgtEl>
                                          <p:spTgt spid="784"/>
                                        </p:tgtEl>
                                        <p:attrNameLst>
                                          <p:attrName>style.visibility</p:attrName>
                                        </p:attrNameLst>
                                      </p:cBhvr>
                                      <p:to>
                                        <p:strVal val="visible"/>
                                      </p:to>
                                    </p:set>
                                    <p:animEffect filter="dissolve" transition="in">
                                      <p:cBhvr>
                                        <p:cTn id="16" dur="1500"/>
                                        <p:tgtEl>
                                          <p:spTgt spid="784"/>
                                        </p:tgtEl>
                                      </p:cBhvr>
                                    </p:animEffec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8" presetID="22" grpId="4" fill="hold">
                                  <p:stCondLst>
                                    <p:cond delay="0"/>
                                  </p:stCondLst>
                                  <p:iterate type="el" backwards="0">
                                    <p:tmAbs val="0"/>
                                  </p:iterate>
                                  <p:childTnLst>
                                    <p:set>
                                      <p:cBhvr>
                                        <p:cTn id="20" fill="hold"/>
                                        <p:tgtEl>
                                          <p:spTgt spid="793"/>
                                        </p:tgtEl>
                                        <p:attrNameLst>
                                          <p:attrName>style.visibility</p:attrName>
                                        </p:attrNameLst>
                                      </p:cBhvr>
                                      <p:to>
                                        <p:strVal val="visible"/>
                                      </p:to>
                                    </p:set>
                                    <p:animEffect filter="wipe(left)" transition="in">
                                      <p:cBhvr>
                                        <p:cTn id="21" dur="1000"/>
                                        <p:tgtEl>
                                          <p:spTgt spid="793"/>
                                        </p:tgtEl>
                                      </p:cBhvr>
                                    </p:animEffec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0" presetID="1" grpId="5" fill="hold">
                                  <p:stCondLst>
                                    <p:cond delay="0"/>
                                  </p:stCondLst>
                                  <p:iterate type="lt" backwards="0">
                                    <p:tmAbs val="100"/>
                                  </p:iterate>
                                  <p:childTnLst>
                                    <p:set>
                                      <p:cBhvr>
                                        <p:cTn id="25" fill="hold"/>
                                        <p:tgtEl>
                                          <p:spTgt spid="78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Class="exit" nodeType="clickEffect" presetID="9" grpId="6" fill="hold">
                                  <p:stCondLst>
                                    <p:cond delay="0"/>
                                  </p:stCondLst>
                                  <p:iterate type="el" backwards="0">
                                    <p:tmAbs val="0"/>
                                  </p:iterate>
                                  <p:childTnLst>
                                    <p:animEffect filter="dissolve" transition="out">
                                      <p:cBhvr>
                                        <p:cTn id="29" dur="1500" fill="hold"/>
                                        <p:tgtEl>
                                          <p:spTgt spid="767"/>
                                        </p:tgtEl>
                                      </p:cBhvr>
                                    </p:animEffect>
                                    <p:set>
                                      <p:cBhvr>
                                        <p:cTn id="30" fill="hold">
                                          <p:stCondLst>
                                            <p:cond delay="1499"/>
                                          </p:stCondLst>
                                        </p:cTn>
                                        <p:tgtEl>
                                          <p:spTgt spid="76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Class="exit" nodeType="clickEffect" presetID="9" grpId="7" fill="hold">
                                  <p:stCondLst>
                                    <p:cond delay="0"/>
                                  </p:stCondLst>
                                  <p:iterate type="el" backwards="0">
                                    <p:tmAbs val="0"/>
                                  </p:iterate>
                                  <p:childTnLst>
                                    <p:animEffect filter="dissolve" transition="out">
                                      <p:cBhvr>
                                        <p:cTn id="34" dur="1500" fill="hold"/>
                                        <p:tgtEl>
                                          <p:spTgt spid="774"/>
                                        </p:tgtEl>
                                      </p:cBhvr>
                                    </p:animEffect>
                                    <p:set>
                                      <p:cBhvr>
                                        <p:cTn id="35" fill="hold">
                                          <p:stCondLst>
                                            <p:cond delay="1499"/>
                                          </p:stCondLst>
                                        </p:cTn>
                                        <p:tgtEl>
                                          <p:spTgt spid="774"/>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Class="entr" nodeType="clickEffect" presetSubtype="8" presetID="22" grpId="8" fill="hold">
                                  <p:stCondLst>
                                    <p:cond delay="0"/>
                                  </p:stCondLst>
                                  <p:iterate type="el" backwards="0">
                                    <p:tmAbs val="0"/>
                                  </p:iterate>
                                  <p:childTnLst>
                                    <p:set>
                                      <p:cBhvr>
                                        <p:cTn id="39" fill="hold"/>
                                        <p:tgtEl>
                                          <p:spTgt spid="788"/>
                                        </p:tgtEl>
                                        <p:attrNameLst>
                                          <p:attrName>style.visibility</p:attrName>
                                        </p:attrNameLst>
                                      </p:cBhvr>
                                      <p:to>
                                        <p:strVal val="visible"/>
                                      </p:to>
                                    </p:set>
                                    <p:animEffect filter="wipe(left)" transition="in">
                                      <p:cBhvr>
                                        <p:cTn id="40" dur="1000"/>
                                        <p:tgtEl>
                                          <p:spTgt spid="788"/>
                                        </p:tgtEl>
                                      </p:cBhvr>
                                    </p:animEffect>
                                  </p:childTnLst>
                                </p:cTn>
                              </p:par>
                            </p:childTnLst>
                          </p:cTn>
                        </p:par>
                      </p:childTnLst>
                    </p:cTn>
                  </p:par>
                  <p:par>
                    <p:cTn id="41" fill="hold">
                      <p:stCondLst>
                        <p:cond delay="indefinite"/>
                      </p:stCondLst>
                      <p:childTnLst>
                        <p:par>
                          <p:cTn id="42" fill="hold">
                            <p:stCondLst>
                              <p:cond delay="0"/>
                            </p:stCondLst>
                            <p:childTnLst>
                              <p:par>
                                <p:cTn id="43" presetClass="entr" nodeType="clickEffect" presetID="9" grpId="9" fill="hold">
                                  <p:stCondLst>
                                    <p:cond delay="0"/>
                                  </p:stCondLst>
                                  <p:iterate type="el" backwards="0">
                                    <p:tmAbs val="0"/>
                                  </p:iterate>
                                  <p:childTnLst>
                                    <p:set>
                                      <p:cBhvr>
                                        <p:cTn id="44" fill="hold"/>
                                        <p:tgtEl>
                                          <p:spTgt spid="789"/>
                                        </p:tgtEl>
                                        <p:attrNameLst>
                                          <p:attrName>style.visibility</p:attrName>
                                        </p:attrNameLst>
                                      </p:cBhvr>
                                      <p:to>
                                        <p:strVal val="visible"/>
                                      </p:to>
                                    </p:set>
                                    <p:animEffect filter="dissolve" transition="in">
                                      <p:cBhvr>
                                        <p:cTn id="45" dur="2000"/>
                                        <p:tgtEl>
                                          <p:spTgt spid="789"/>
                                        </p:tgtEl>
                                      </p:cBhvr>
                                    </p:animEffect>
                                  </p:childTnLst>
                                </p:cTn>
                              </p:par>
                            </p:childTnLst>
                          </p:cTn>
                        </p:par>
                      </p:childTnLst>
                    </p:cTn>
                  </p:par>
                  <p:par>
                    <p:cTn id="46" fill="hold">
                      <p:stCondLst>
                        <p:cond delay="indefinite"/>
                      </p:stCondLst>
                      <p:childTnLst>
                        <p:par>
                          <p:cTn id="47" fill="hold">
                            <p:stCondLst>
                              <p:cond delay="0"/>
                            </p:stCondLst>
                            <p:childTnLst>
                              <p:par>
                                <p:cTn id="48" presetClass="entr" nodeType="clickEffect" presetSubtype="0" presetID="1" grpId="10" fill="hold">
                                  <p:stCondLst>
                                    <p:cond delay="0"/>
                                  </p:stCondLst>
                                  <p:iterate type="lt" backwards="0">
                                    <p:tmAbs val="100"/>
                                  </p:iterate>
                                  <p:childTnLst>
                                    <p:set>
                                      <p:cBhvr>
                                        <p:cTn id="49" fill="hold"/>
                                        <p:tgtEl>
                                          <p:spTgt spid="78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Class="entr" nodeType="clickEffect" presetID="9" grpId="11" fill="hold">
                                  <p:stCondLst>
                                    <p:cond delay="0"/>
                                  </p:stCondLst>
                                  <p:iterate type="el" backwards="0">
                                    <p:tmAbs val="0"/>
                                  </p:iterate>
                                  <p:childTnLst>
                                    <p:set>
                                      <p:cBhvr>
                                        <p:cTn id="53" fill="hold"/>
                                        <p:tgtEl>
                                          <p:spTgt spid="790"/>
                                        </p:tgtEl>
                                        <p:attrNameLst>
                                          <p:attrName>style.visibility</p:attrName>
                                        </p:attrNameLst>
                                      </p:cBhvr>
                                      <p:to>
                                        <p:strVal val="visible"/>
                                      </p:to>
                                    </p:set>
                                    <p:animEffect filter="dissolve" transition="in">
                                      <p:cBhvr>
                                        <p:cTn id="54" dur="2000"/>
                                        <p:tgtEl>
                                          <p:spTgt spid="790"/>
                                        </p:tgtEl>
                                      </p:cBhvr>
                                    </p:animEffect>
                                  </p:childTnLst>
                                </p:cTn>
                              </p:par>
                            </p:childTnLst>
                          </p:cTn>
                        </p:par>
                      </p:childTnLst>
                    </p:cTn>
                  </p:par>
                  <p:par>
                    <p:cTn id="55" fill="hold">
                      <p:stCondLst>
                        <p:cond delay="indefinite"/>
                      </p:stCondLst>
                      <p:childTnLst>
                        <p:par>
                          <p:cTn id="56" fill="hold">
                            <p:stCondLst>
                              <p:cond delay="0"/>
                            </p:stCondLst>
                            <p:childTnLst>
                              <p:par>
                                <p:cTn id="57" presetClass="entr" nodeType="clickEffect" presetSubtype="0" presetID="1" grpId="12" fill="hold">
                                  <p:stCondLst>
                                    <p:cond delay="0"/>
                                  </p:stCondLst>
                                  <p:iterate type="lt" backwards="0">
                                    <p:tmAbs val="100"/>
                                  </p:iterate>
                                  <p:childTnLst>
                                    <p:set>
                                      <p:cBhvr>
                                        <p:cTn id="58" fill="hold"/>
                                        <p:tgtEl>
                                          <p:spTgt spid="79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Class="entr" nodeType="clickEffect" presetID="9" grpId="13" fill="hold">
                                  <p:stCondLst>
                                    <p:cond delay="0"/>
                                  </p:stCondLst>
                                  <p:iterate type="el" backwards="0">
                                    <p:tmAbs val="0"/>
                                  </p:iterate>
                                  <p:childTnLst>
                                    <p:set>
                                      <p:cBhvr>
                                        <p:cTn id="62" fill="hold"/>
                                        <p:tgtEl>
                                          <p:spTgt spid="796"/>
                                        </p:tgtEl>
                                        <p:attrNameLst>
                                          <p:attrName>style.visibility</p:attrName>
                                        </p:attrNameLst>
                                      </p:cBhvr>
                                      <p:to>
                                        <p:strVal val="visible"/>
                                      </p:to>
                                    </p:set>
                                    <p:animEffect filter="dissolve" transition="in">
                                      <p:cBhvr>
                                        <p:cTn id="63" dur="1500"/>
                                        <p:tgtEl>
                                          <p:spTgt spid="7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89" grpId="9"/>
      <p:bldP build="whole" bldLvl="1" animBg="1" rev="0" advAuto="0" spid="788" grpId="8"/>
      <p:bldP build="whole" bldLvl="1" animBg="1" rev="0" advAuto="0" spid="790" grpId="11"/>
      <p:bldP build="whole" bldLvl="1" animBg="1" rev="0" advAuto="0" spid="783" grpId="1"/>
      <p:bldP build="whole" bldLvl="1" animBg="1" rev="0" advAuto="0" spid="793" grpId="4"/>
      <p:bldP build="whole" bldLvl="1" animBg="1" rev="0" advAuto="0" spid="785" grpId="2"/>
      <p:bldP build="whole" bldLvl="1" animBg="1" rev="0" advAuto="0" spid="786" grpId="5"/>
      <p:bldP build="whole" bldLvl="1" animBg="1" rev="0" advAuto="0" spid="787" grpId="10"/>
      <p:bldP build="whole" bldLvl="1" animBg="1" rev="0" advAuto="0" spid="774" grpId="7"/>
      <p:bldP build="whole" bldLvl="1" animBg="1" rev="0" advAuto="0" spid="767" grpId="6"/>
      <p:bldP build="whole" bldLvl="1" animBg="1" rev="0" advAuto="0" spid="796" grpId="13"/>
      <p:bldP build="whole" bldLvl="1" animBg="1" rev="0" advAuto="0" spid="791" grpId="12"/>
      <p:bldP build="whole" bldLvl="1" animBg="1" rev="0" advAuto="0" spid="784" grpId="3"/>
    </p:bldLst>
  </p:timing>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798" name="Group"/>
          <p:cNvGraphicFramePr/>
          <p:nvPr/>
        </p:nvGraphicFramePr>
        <p:xfrm>
          <a:off x="12073013" y="4338102"/>
          <a:ext cx="9664701" cy="61341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190816"/>
                <a:gridCol w="3287590"/>
                <a:gridCol w="3107786"/>
              </a:tblGrid>
              <a:tr h="1546434">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r h="2133286">
                <a:tc>
                  <a:txBody>
                    <a:bodyPr/>
                    <a:lstStyle/>
                    <a:p>
                      <a:pPr defTabSz="914400">
                        <a:defRPr sz="3600">
                          <a:solidFill>
                            <a:srgbClr val="FF2600"/>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660066"/>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r h="2378821">
                <a:tc>
                  <a:txBody>
                    <a:bodyPr/>
                    <a:lstStyle/>
                    <a:p>
                      <a:pPr defTabSz="914400">
                        <a:defRPr sz="3600">
                          <a:solidFill>
                            <a:srgbClr val="FF2600"/>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660066"/>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bl>
          </a:graphicData>
        </a:graphic>
      </p:graphicFrame>
      <p:sp>
        <p:nvSpPr>
          <p:cNvPr id="799" name="If country A cooperates"/>
          <p:cNvSpPr txBox="1"/>
          <p:nvPr/>
        </p:nvSpPr>
        <p:spPr>
          <a:xfrm>
            <a:off x="12414760" y="6184152"/>
            <a:ext cx="2830542" cy="11430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cooperates</a:t>
            </a:r>
          </a:p>
        </p:txBody>
      </p:sp>
      <p:sp>
        <p:nvSpPr>
          <p:cNvPr id="800" name="If country B cooperates"/>
          <p:cNvSpPr txBox="1"/>
          <p:nvPr/>
        </p:nvSpPr>
        <p:spPr>
          <a:xfrm>
            <a:off x="15642254" y="4662521"/>
            <a:ext cx="2612514"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cooperates</a:t>
            </a:r>
          </a:p>
        </p:txBody>
      </p:sp>
      <p:sp>
        <p:nvSpPr>
          <p:cNvPr id="801" name="Line"/>
          <p:cNvSpPr/>
          <p:nvPr/>
        </p:nvSpPr>
        <p:spPr>
          <a:xfrm>
            <a:off x="15274247" y="5950867"/>
            <a:ext cx="3348528" cy="2092172"/>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802" name="A gets:…"/>
          <p:cNvSpPr txBox="1"/>
          <p:nvPr/>
        </p:nvSpPr>
        <p:spPr>
          <a:xfrm>
            <a:off x="15396516" y="6958852"/>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$960</a:t>
            </a:r>
          </a:p>
        </p:txBody>
      </p:sp>
      <p:sp>
        <p:nvSpPr>
          <p:cNvPr id="803" name="B gets:…"/>
          <p:cNvSpPr txBox="1"/>
          <p:nvPr/>
        </p:nvSpPr>
        <p:spPr>
          <a:xfrm>
            <a:off x="16279810" y="5940053"/>
            <a:ext cx="2297808" cy="1157478"/>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$960</a:t>
            </a:r>
          </a:p>
        </p:txBody>
      </p:sp>
      <p:sp>
        <p:nvSpPr>
          <p:cNvPr id="804" name="If country B cheats"/>
          <p:cNvSpPr txBox="1"/>
          <p:nvPr/>
        </p:nvSpPr>
        <p:spPr>
          <a:xfrm>
            <a:off x="19012068" y="4662521"/>
            <a:ext cx="2297808"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cheats</a:t>
            </a:r>
          </a:p>
        </p:txBody>
      </p:sp>
      <p:sp>
        <p:nvSpPr>
          <p:cNvPr id="805" name="If country A cheats"/>
          <p:cNvSpPr txBox="1"/>
          <p:nvPr/>
        </p:nvSpPr>
        <p:spPr>
          <a:xfrm>
            <a:off x="12336231" y="8751365"/>
            <a:ext cx="2943166"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nSpc>
                <a:spcPct val="70000"/>
              </a:lnSpc>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cheats</a:t>
            </a:r>
          </a:p>
        </p:txBody>
      </p:sp>
      <p:sp>
        <p:nvSpPr>
          <p:cNvPr id="806" name="A gets:…"/>
          <p:cNvSpPr txBox="1"/>
          <p:nvPr/>
        </p:nvSpPr>
        <p:spPr>
          <a:xfrm>
            <a:off x="18653011" y="9224342"/>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$840</a:t>
            </a:r>
          </a:p>
        </p:txBody>
      </p:sp>
      <p:sp>
        <p:nvSpPr>
          <p:cNvPr id="807" name="B gets:…"/>
          <p:cNvSpPr txBox="1"/>
          <p:nvPr/>
        </p:nvSpPr>
        <p:spPr>
          <a:xfrm>
            <a:off x="19379834" y="8022988"/>
            <a:ext cx="2297807"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$840</a:t>
            </a:r>
          </a:p>
        </p:txBody>
      </p:sp>
      <p:sp>
        <p:nvSpPr>
          <p:cNvPr id="808" name="Line"/>
          <p:cNvSpPr/>
          <p:nvPr/>
        </p:nvSpPr>
        <p:spPr>
          <a:xfrm>
            <a:off x="18612698" y="8034820"/>
            <a:ext cx="3096550" cy="2419881"/>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809" name="A gets:…"/>
          <p:cNvSpPr txBox="1"/>
          <p:nvPr/>
        </p:nvSpPr>
        <p:spPr>
          <a:xfrm>
            <a:off x="15459952" y="9274764"/>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$1,260</a:t>
            </a:r>
          </a:p>
        </p:txBody>
      </p:sp>
      <p:sp>
        <p:nvSpPr>
          <p:cNvPr id="810" name="B gets:…"/>
          <p:cNvSpPr txBox="1"/>
          <p:nvPr/>
        </p:nvSpPr>
        <p:spPr>
          <a:xfrm>
            <a:off x="16279810" y="8022988"/>
            <a:ext cx="229780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$720</a:t>
            </a:r>
          </a:p>
        </p:txBody>
      </p:sp>
      <p:sp>
        <p:nvSpPr>
          <p:cNvPr id="811" name="Line"/>
          <p:cNvSpPr/>
          <p:nvPr/>
        </p:nvSpPr>
        <p:spPr>
          <a:xfrm>
            <a:off x="15294327" y="8057007"/>
            <a:ext cx="3308369" cy="2375507"/>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812" name="A gets:…"/>
          <p:cNvSpPr txBox="1"/>
          <p:nvPr/>
        </p:nvSpPr>
        <p:spPr>
          <a:xfrm>
            <a:off x="18611217" y="6891106"/>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$720</a:t>
            </a:r>
          </a:p>
        </p:txBody>
      </p:sp>
      <p:sp>
        <p:nvSpPr>
          <p:cNvPr id="813" name="B gets:…"/>
          <p:cNvSpPr txBox="1"/>
          <p:nvPr/>
        </p:nvSpPr>
        <p:spPr>
          <a:xfrm>
            <a:off x="19379834" y="5940053"/>
            <a:ext cx="2297807" cy="1157478"/>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$1,260</a:t>
            </a:r>
          </a:p>
        </p:txBody>
      </p:sp>
      <p:sp>
        <p:nvSpPr>
          <p:cNvPr id="814" name="Line"/>
          <p:cNvSpPr/>
          <p:nvPr/>
        </p:nvSpPr>
        <p:spPr>
          <a:xfrm>
            <a:off x="18619157" y="5949964"/>
            <a:ext cx="3007432" cy="2093977"/>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815" name="If country A cooperates"/>
          <p:cNvSpPr txBox="1"/>
          <p:nvPr/>
        </p:nvSpPr>
        <p:spPr>
          <a:xfrm>
            <a:off x="12379842" y="6185992"/>
            <a:ext cx="2830543" cy="11430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cooperates</a:t>
            </a:r>
          </a:p>
        </p:txBody>
      </p:sp>
      <p:sp>
        <p:nvSpPr>
          <p:cNvPr id="816" name="If country B cooperates"/>
          <p:cNvSpPr txBox="1"/>
          <p:nvPr/>
        </p:nvSpPr>
        <p:spPr>
          <a:xfrm>
            <a:off x="15611806" y="4662621"/>
            <a:ext cx="2612515"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cooperates</a:t>
            </a:r>
          </a:p>
        </p:txBody>
      </p:sp>
      <p:sp>
        <p:nvSpPr>
          <p:cNvPr id="817" name="If country A cheats"/>
          <p:cNvSpPr txBox="1"/>
          <p:nvPr/>
        </p:nvSpPr>
        <p:spPr>
          <a:xfrm>
            <a:off x="12300545" y="8751365"/>
            <a:ext cx="2943166"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nSpc>
                <a:spcPct val="70000"/>
              </a:lnSpc>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cheats</a:t>
            </a:r>
          </a:p>
        </p:txBody>
      </p:sp>
      <p:sp>
        <p:nvSpPr>
          <p:cNvPr id="818" name="If country B cheats"/>
          <p:cNvSpPr txBox="1"/>
          <p:nvPr/>
        </p:nvSpPr>
        <p:spPr>
          <a:xfrm>
            <a:off x="18973968" y="4662521"/>
            <a:ext cx="2297808"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cheats</a:t>
            </a:r>
          </a:p>
        </p:txBody>
      </p:sp>
      <p:sp>
        <p:nvSpPr>
          <p:cNvPr id="819" name="What should country A do if B cheats?"/>
          <p:cNvSpPr txBox="1"/>
          <p:nvPr/>
        </p:nvSpPr>
        <p:spPr>
          <a:xfrm>
            <a:off x="1372087" y="1977829"/>
            <a:ext cx="9949919"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300"/>
              </a:spcBef>
              <a:defRPr sz="4000">
                <a:latin typeface="Avenir Book"/>
                <a:ea typeface="Avenir Book"/>
                <a:cs typeface="Avenir Book"/>
                <a:sym typeface="Avenir Book"/>
              </a:defRPr>
            </a:pPr>
            <a:r>
              <a:t>What should country A do if </a:t>
            </a:r>
            <a:r>
              <a:rPr>
                <a:solidFill>
                  <a:srgbClr val="0433FF"/>
                </a:solidFill>
              </a:rPr>
              <a:t>B</a:t>
            </a:r>
            <a:r>
              <a:t> </a:t>
            </a:r>
            <a:r>
              <a:rPr>
                <a:solidFill>
                  <a:srgbClr val="0433FF"/>
                </a:solidFill>
              </a:rPr>
              <a:t>cheats</a:t>
            </a:r>
            <a:r>
              <a:t>?</a:t>
            </a:r>
          </a:p>
        </p:txBody>
      </p:sp>
      <p:sp>
        <p:nvSpPr>
          <p:cNvPr id="820" name="Rectangle"/>
          <p:cNvSpPr/>
          <p:nvPr/>
        </p:nvSpPr>
        <p:spPr>
          <a:xfrm>
            <a:off x="15316085" y="4383563"/>
            <a:ext cx="3203957" cy="6043179"/>
          </a:xfrm>
          <a:prstGeom prst="rect">
            <a:avLst/>
          </a:prstGeom>
          <a:solidFill>
            <a:srgbClr val="FFFFFF"/>
          </a:solidFill>
          <a:ln w="12700">
            <a:miter lim="400000"/>
          </a:ln>
        </p:spPr>
        <p:txBody>
          <a:bodyPr lIns="0" tIns="0" rIns="0" bIns="0" anchor="ctr"/>
          <a:lstStyle/>
          <a:p>
            <a:pPr>
              <a:defRPr sz="3200">
                <a:solidFill>
                  <a:srgbClr val="FFFFFF"/>
                </a:solidFill>
                <a:latin typeface="+mn-lt"/>
                <a:ea typeface="+mn-ea"/>
                <a:cs typeface="+mn-cs"/>
                <a:sym typeface="Avenir Medium"/>
              </a:defRPr>
            </a:pPr>
          </a:p>
        </p:txBody>
      </p:sp>
      <p:sp>
        <p:nvSpPr>
          <p:cNvPr id="821" name="We then ignore this side of the matrix"/>
          <p:cNvSpPr txBox="1"/>
          <p:nvPr/>
        </p:nvSpPr>
        <p:spPr>
          <a:xfrm>
            <a:off x="15002868" y="2399357"/>
            <a:ext cx="3891285" cy="19304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1300"/>
              </a:spcBef>
              <a:defRPr sz="3500">
                <a:latin typeface="Avenir Book"/>
                <a:ea typeface="Avenir Book"/>
                <a:cs typeface="Avenir Book"/>
                <a:sym typeface="Avenir Book"/>
              </a:defRPr>
            </a:lvl1pPr>
          </a:lstStyle>
          <a:p>
            <a:pPr/>
            <a:r>
              <a:t>We then ignore this side of the matrix</a:t>
            </a:r>
          </a:p>
        </p:txBody>
      </p:sp>
      <p:sp>
        <p:nvSpPr>
          <p:cNvPr id="822" name="We then ignore Country B’s revenues"/>
          <p:cNvSpPr txBox="1"/>
          <p:nvPr/>
        </p:nvSpPr>
        <p:spPr>
          <a:xfrm>
            <a:off x="18416516" y="2399357"/>
            <a:ext cx="3683296" cy="19304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sz="3500">
                <a:latin typeface="Avenir Book"/>
                <a:ea typeface="Avenir Book"/>
                <a:cs typeface="Avenir Book"/>
                <a:sym typeface="Avenir Book"/>
              </a:defRPr>
            </a:pPr>
            <a:r>
              <a:t>We then ignore Country </a:t>
            </a:r>
            <a:r>
              <a:rPr>
                <a:solidFill>
                  <a:srgbClr val="0433FF"/>
                </a:solidFill>
              </a:rPr>
              <a:t>B</a:t>
            </a:r>
            <a:r>
              <a:t>’s revenues</a:t>
            </a:r>
          </a:p>
        </p:txBody>
      </p:sp>
      <p:sp>
        <p:nvSpPr>
          <p:cNvPr id="823" name="If A cheats, it gets $840 in revenue"/>
          <p:cNvSpPr txBox="1"/>
          <p:nvPr/>
        </p:nvSpPr>
        <p:spPr>
          <a:xfrm>
            <a:off x="1281876" y="10405526"/>
            <a:ext cx="9036306"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300"/>
              </a:spcBef>
              <a:defRPr sz="4000">
                <a:latin typeface="Avenir Book"/>
                <a:ea typeface="Avenir Book"/>
                <a:cs typeface="Avenir Book"/>
                <a:sym typeface="Avenir Book"/>
              </a:defRPr>
            </a:pPr>
            <a:r>
              <a:t>If </a:t>
            </a:r>
            <a:r>
              <a:rPr>
                <a:solidFill>
                  <a:srgbClr val="FF2600"/>
                </a:solidFill>
              </a:rPr>
              <a:t>A</a:t>
            </a:r>
            <a:r>
              <a:t> </a:t>
            </a:r>
            <a:r>
              <a:rPr>
                <a:solidFill>
                  <a:srgbClr val="FF2600"/>
                </a:solidFill>
              </a:rPr>
              <a:t>cheats</a:t>
            </a:r>
            <a:r>
              <a:t>, it gets </a:t>
            </a:r>
            <a:r>
              <a:rPr>
                <a:solidFill>
                  <a:srgbClr val="FF2600"/>
                </a:solidFill>
              </a:rPr>
              <a:t>$840</a:t>
            </a:r>
            <a:r>
              <a:t> in revenue</a:t>
            </a:r>
          </a:p>
        </p:txBody>
      </p:sp>
      <p:sp>
        <p:nvSpPr>
          <p:cNvPr id="824" name="If A cooperates, it gets $720 in revenue"/>
          <p:cNvSpPr txBox="1"/>
          <p:nvPr/>
        </p:nvSpPr>
        <p:spPr>
          <a:xfrm>
            <a:off x="1281876" y="9549865"/>
            <a:ext cx="9036305"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1300"/>
              </a:spcBef>
              <a:defRPr sz="4000">
                <a:latin typeface="Avenir Book"/>
                <a:ea typeface="Avenir Book"/>
                <a:cs typeface="Avenir Book"/>
                <a:sym typeface="Avenir Book"/>
              </a:defRPr>
            </a:pPr>
            <a:r>
              <a:t>If </a:t>
            </a:r>
            <a:r>
              <a:rPr>
                <a:solidFill>
                  <a:srgbClr val="FF2600"/>
                </a:solidFill>
              </a:rPr>
              <a:t>A</a:t>
            </a:r>
            <a:r>
              <a:t> </a:t>
            </a:r>
            <a:r>
              <a:rPr>
                <a:solidFill>
                  <a:srgbClr val="FF2600"/>
                </a:solidFill>
              </a:rPr>
              <a:t>cooperates</a:t>
            </a:r>
            <a:r>
              <a:t>, it gets </a:t>
            </a:r>
            <a:r>
              <a:rPr>
                <a:solidFill>
                  <a:srgbClr val="FF2600"/>
                </a:solidFill>
              </a:rPr>
              <a:t>$720</a:t>
            </a:r>
            <a:r>
              <a:t> in revenue</a:t>
            </a:r>
          </a:p>
        </p:txBody>
      </p:sp>
      <p:sp>
        <p:nvSpPr>
          <p:cNvPr id="825" name="Oval"/>
          <p:cNvSpPr/>
          <p:nvPr/>
        </p:nvSpPr>
        <p:spPr>
          <a:xfrm>
            <a:off x="18391671" y="7507677"/>
            <a:ext cx="1529713" cy="550032"/>
          </a:xfrm>
          <a:prstGeom prst="ellipse">
            <a:avLst/>
          </a:prstGeom>
          <a:ln w="25400">
            <a:solidFill>
              <a:srgbClr val="FF2600"/>
            </a:solidFill>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sp>
        <p:nvSpPr>
          <p:cNvPr id="826" name="Oval"/>
          <p:cNvSpPr/>
          <p:nvPr/>
        </p:nvSpPr>
        <p:spPr>
          <a:xfrm>
            <a:off x="18443361" y="9771270"/>
            <a:ext cx="1656640" cy="639360"/>
          </a:xfrm>
          <a:prstGeom prst="ellipse">
            <a:avLst/>
          </a:prstGeom>
          <a:ln w="25400">
            <a:solidFill>
              <a:srgbClr val="FF2600"/>
            </a:solidFill>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sp>
        <p:nvSpPr>
          <p:cNvPr id="827" name="Country A’s best strategy if B cheats is to cheat"/>
          <p:cNvSpPr txBox="1"/>
          <p:nvPr/>
        </p:nvSpPr>
        <p:spPr>
          <a:xfrm>
            <a:off x="1959731" y="6247652"/>
            <a:ext cx="8048921" cy="14986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sz="4000">
                <a:latin typeface="Avenir Book"/>
                <a:ea typeface="Avenir Book"/>
                <a:cs typeface="Avenir Book"/>
                <a:sym typeface="Avenir Book"/>
              </a:defRPr>
            </a:pPr>
            <a:r>
              <a:t>Country </a:t>
            </a:r>
            <a:r>
              <a:rPr>
                <a:solidFill>
                  <a:srgbClr val="FF2600"/>
                </a:solidFill>
              </a:rPr>
              <a:t>A</a:t>
            </a:r>
            <a:r>
              <a:t>’s best strategy if </a:t>
            </a:r>
            <a:r>
              <a:rPr>
                <a:solidFill>
                  <a:srgbClr val="0433FF"/>
                </a:solidFill>
              </a:rPr>
              <a:t>B</a:t>
            </a:r>
            <a:r>
              <a:t> </a:t>
            </a:r>
            <a:r>
              <a:rPr>
                <a:solidFill>
                  <a:srgbClr val="FF2600"/>
                </a:solidFill>
              </a:rPr>
              <a:t>cheats</a:t>
            </a:r>
            <a:r>
              <a:t> is to </a:t>
            </a:r>
            <a:r>
              <a:rPr>
                <a:solidFill>
                  <a:srgbClr val="FF2600"/>
                </a:solidFill>
              </a:rPr>
              <a:t>cheat</a:t>
            </a:r>
          </a:p>
        </p:txBody>
      </p:sp>
      <p:sp>
        <p:nvSpPr>
          <p:cNvPr id="828" name="Let’s find the best strategy for Country A"/>
          <p:cNvSpPr txBox="1"/>
          <p:nvPr/>
        </p:nvSpPr>
        <p:spPr>
          <a:xfrm>
            <a:off x="7614852" y="1006143"/>
            <a:ext cx="9777932"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300"/>
              </a:spcBef>
              <a:defRPr sz="4000">
                <a:latin typeface="Avenir Book"/>
                <a:ea typeface="Avenir Book"/>
                <a:cs typeface="Avenir Book"/>
                <a:sym typeface="Avenir Book"/>
              </a:defRPr>
            </a:pPr>
            <a:r>
              <a:t>Let’s find the best strategy for Country </a:t>
            </a:r>
            <a:r>
              <a:rPr>
                <a:solidFill>
                  <a:srgbClr val="FF2600"/>
                </a:solidFill>
              </a:rPr>
              <a:t>A</a:t>
            </a:r>
          </a:p>
        </p:txBody>
      </p:sp>
      <p:sp>
        <p:nvSpPr>
          <p:cNvPr id="829" name="Country A only cares for its own revenue"/>
          <p:cNvSpPr txBox="1"/>
          <p:nvPr/>
        </p:nvSpPr>
        <p:spPr>
          <a:xfrm>
            <a:off x="1372087" y="2807748"/>
            <a:ext cx="9949919"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300"/>
              </a:spcBef>
              <a:defRPr sz="4000">
                <a:latin typeface="Avenir Book"/>
                <a:ea typeface="Avenir Book"/>
                <a:cs typeface="Avenir Book"/>
                <a:sym typeface="Avenir Book"/>
              </a:defRPr>
            </a:pPr>
            <a:r>
              <a:t>Country </a:t>
            </a:r>
            <a:r>
              <a:rPr>
                <a:solidFill>
                  <a:srgbClr val="FF2600"/>
                </a:solidFill>
              </a:rPr>
              <a:t>A</a:t>
            </a:r>
            <a:r>
              <a:t> only cares for its own revenue</a:t>
            </a:r>
          </a:p>
        </p:txBody>
      </p:sp>
      <p:grpSp>
        <p:nvGrpSpPr>
          <p:cNvPr id="832" name="Group"/>
          <p:cNvGrpSpPr/>
          <p:nvPr/>
        </p:nvGrpSpPr>
        <p:grpSpPr>
          <a:xfrm>
            <a:off x="17610292" y="8069602"/>
            <a:ext cx="2152611" cy="1892374"/>
            <a:chOff x="69526" y="5342"/>
            <a:chExt cx="2152610" cy="1892373"/>
          </a:xfrm>
        </p:grpSpPr>
        <p:sp>
          <p:nvSpPr>
            <p:cNvPr id="830" name="Star"/>
            <p:cNvSpPr/>
            <p:nvPr/>
          </p:nvSpPr>
          <p:spPr>
            <a:xfrm rot="360000">
              <a:off x="152622" y="104521"/>
              <a:ext cx="1986420" cy="1694017"/>
            </a:xfrm>
            <a:prstGeom prst="star5">
              <a:avLst>
                <a:gd name="adj" fmla="val 26287"/>
                <a:gd name="hf" fmla="val 105146"/>
                <a:gd name="vf" fmla="val 110557"/>
              </a:avLst>
            </a:prstGeom>
            <a:solidFill>
              <a:srgbClr val="00F900"/>
            </a:solidFill>
            <a:ln w="12700" cap="flat">
              <a:noFill/>
              <a:miter lim="400000"/>
            </a:ln>
            <a:effectLst>
              <a:outerShdw sx="100000" sy="100000" kx="0" ky="0" algn="b" rotWithShape="0" blurRad="63500" dist="25400" dir="5400000">
                <a:srgbClr val="000000">
                  <a:alpha val="50000"/>
                </a:srgbClr>
              </a:outerShdw>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sp>
          <p:nvSpPr>
            <p:cNvPr id="831" name="Best: cheat"/>
            <p:cNvSpPr/>
            <p:nvPr/>
          </p:nvSpPr>
          <p:spPr>
            <a:xfrm>
              <a:off x="583881" y="983611"/>
              <a:ext cx="116570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nSpc>
                  <a:spcPct val="70000"/>
                </a:lnSpc>
                <a:defRPr>
                  <a:latin typeface="Avenir Book"/>
                  <a:ea typeface="Avenir Book"/>
                  <a:cs typeface="Avenir Book"/>
                  <a:sym typeface="Avenir Book"/>
                </a:defRPr>
              </a:lvl1pPr>
            </a:lstStyle>
            <a:p>
              <a:pPr/>
              <a:r>
                <a:t>Best: cheat</a:t>
              </a:r>
            </a:p>
          </p:txBody>
        </p:sp>
      </p:grpSp>
      <p:sp>
        <p:nvSpPr>
          <p:cNvPr id="833" name="Country A’s best strategy regardless of what country B does is to cheat!"/>
          <p:cNvSpPr txBox="1"/>
          <p:nvPr/>
        </p:nvSpPr>
        <p:spPr>
          <a:xfrm>
            <a:off x="1959731" y="5898402"/>
            <a:ext cx="8048921" cy="2197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sz="4000">
                <a:latin typeface="Avenir Book"/>
                <a:ea typeface="Avenir Book"/>
                <a:cs typeface="Avenir Book"/>
                <a:sym typeface="Avenir Book"/>
              </a:defRPr>
            </a:pPr>
            <a:r>
              <a:t>Country </a:t>
            </a:r>
            <a:r>
              <a:rPr>
                <a:solidFill>
                  <a:srgbClr val="FF2600"/>
                </a:solidFill>
              </a:rPr>
              <a:t>A</a:t>
            </a:r>
            <a:r>
              <a:t>’s best strategy regardless of what country </a:t>
            </a:r>
            <a:r>
              <a:rPr>
                <a:solidFill>
                  <a:srgbClr val="0433FF"/>
                </a:solidFill>
              </a:rPr>
              <a:t>B</a:t>
            </a:r>
            <a:r>
              <a:t> does is to </a:t>
            </a:r>
            <a:r>
              <a:rPr>
                <a:solidFill>
                  <a:srgbClr val="FF2600"/>
                </a:solidFill>
              </a:rPr>
              <a:t>cheat</a:t>
            </a:r>
            <a:r>
              <a:t>!</a:t>
            </a:r>
          </a:p>
        </p:txBody>
      </p:sp>
      <p:grpSp>
        <p:nvGrpSpPr>
          <p:cNvPr id="836" name="Group"/>
          <p:cNvGrpSpPr/>
          <p:nvPr/>
        </p:nvGrpSpPr>
        <p:grpSpPr>
          <a:xfrm rot="360000">
            <a:off x="10026399" y="7586313"/>
            <a:ext cx="3090259" cy="2512640"/>
            <a:chOff x="79515" y="0"/>
            <a:chExt cx="3090258" cy="2512638"/>
          </a:xfrm>
        </p:grpSpPr>
        <p:sp>
          <p:nvSpPr>
            <p:cNvPr id="834" name="Star"/>
            <p:cNvSpPr/>
            <p:nvPr/>
          </p:nvSpPr>
          <p:spPr>
            <a:xfrm>
              <a:off x="79515" y="0"/>
              <a:ext cx="3090260" cy="2512639"/>
            </a:xfrm>
            <a:prstGeom prst="star5">
              <a:avLst>
                <a:gd name="adj" fmla="val 26287"/>
                <a:gd name="hf" fmla="val 105146"/>
                <a:gd name="vf" fmla="val 110557"/>
              </a:avLst>
            </a:prstGeom>
            <a:solidFill>
              <a:srgbClr val="00F900"/>
            </a:solidFill>
            <a:ln w="12700" cap="flat">
              <a:noFill/>
              <a:miter lim="400000"/>
            </a:ln>
            <a:effectLst>
              <a:outerShdw sx="100000" sy="100000" kx="0" ky="0" algn="b" rotWithShape="0" blurRad="63500" dist="25400" dir="5400000">
                <a:srgbClr val="000000">
                  <a:alpha val="50000"/>
                </a:srgbClr>
              </a:outerShdw>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sp>
          <p:nvSpPr>
            <p:cNvPr id="835" name="Dominant Strategy: cheat!"/>
            <p:cNvSpPr txBox="1"/>
            <p:nvPr/>
          </p:nvSpPr>
          <p:spPr>
            <a:xfrm>
              <a:off x="768400" y="752716"/>
              <a:ext cx="1821943" cy="1455421"/>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nSpc>
                  <a:spcPct val="80000"/>
                </a:lnSpc>
                <a:defRPr>
                  <a:latin typeface="Avenir Book"/>
                  <a:ea typeface="Avenir Book"/>
                  <a:cs typeface="Avenir Book"/>
                  <a:sym typeface="Avenir Book"/>
                </a:defRPr>
              </a:lvl1pPr>
            </a:lstStyle>
            <a:p>
              <a:pPr/>
              <a:r>
                <a:t>Dominant Strategy: cheat!</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819"/>
                                        </p:tgtEl>
                                        <p:attrNameLst>
                                          <p:attrName>style.visibility</p:attrName>
                                        </p:attrNameLst>
                                      </p:cBhvr>
                                      <p:to>
                                        <p:strVal val="visible"/>
                                      </p:to>
                                    </p:set>
                                    <p:animEffect filter="wipe(left)" transition="in">
                                      <p:cBhvr>
                                        <p:cTn id="7" dur="1000"/>
                                        <p:tgtEl>
                                          <p:spTgt spid="81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0" presetID="1" grpId="2" fill="hold">
                                  <p:stCondLst>
                                    <p:cond delay="0"/>
                                  </p:stCondLst>
                                  <p:iterate type="lt" backwards="0">
                                    <p:tmAbs val="100"/>
                                  </p:iterate>
                                  <p:childTnLst>
                                    <p:set>
                                      <p:cBhvr>
                                        <p:cTn id="11" fill="hold"/>
                                        <p:tgtEl>
                                          <p:spTgt spid="82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ID="9" grpId="3" fill="hold">
                                  <p:stCondLst>
                                    <p:cond delay="0"/>
                                  </p:stCondLst>
                                  <p:iterate type="el" backwards="0">
                                    <p:tmAbs val="0"/>
                                  </p:iterate>
                                  <p:childTnLst>
                                    <p:set>
                                      <p:cBhvr>
                                        <p:cTn id="15" fill="hold"/>
                                        <p:tgtEl>
                                          <p:spTgt spid="820"/>
                                        </p:tgtEl>
                                        <p:attrNameLst>
                                          <p:attrName>style.visibility</p:attrName>
                                        </p:attrNameLst>
                                      </p:cBhvr>
                                      <p:to>
                                        <p:strVal val="visible"/>
                                      </p:to>
                                    </p:set>
                                    <p:animEffect filter="dissolve" transition="in">
                                      <p:cBhvr>
                                        <p:cTn id="16" dur="1500"/>
                                        <p:tgtEl>
                                          <p:spTgt spid="820"/>
                                        </p:tgtEl>
                                      </p:cBhvr>
                                    </p:animEffec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8" presetID="22" grpId="4" fill="hold">
                                  <p:stCondLst>
                                    <p:cond delay="0"/>
                                  </p:stCondLst>
                                  <p:iterate type="el" backwards="0">
                                    <p:tmAbs val="0"/>
                                  </p:iterate>
                                  <p:childTnLst>
                                    <p:set>
                                      <p:cBhvr>
                                        <p:cTn id="20" fill="hold"/>
                                        <p:tgtEl>
                                          <p:spTgt spid="829"/>
                                        </p:tgtEl>
                                        <p:attrNameLst>
                                          <p:attrName>style.visibility</p:attrName>
                                        </p:attrNameLst>
                                      </p:cBhvr>
                                      <p:to>
                                        <p:strVal val="visible"/>
                                      </p:to>
                                    </p:set>
                                    <p:animEffect filter="wipe(left)" transition="in">
                                      <p:cBhvr>
                                        <p:cTn id="21" dur="1000"/>
                                        <p:tgtEl>
                                          <p:spTgt spid="829"/>
                                        </p:tgtEl>
                                      </p:cBhvr>
                                    </p:animEffec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0" presetID="1" grpId="5" fill="hold">
                                  <p:stCondLst>
                                    <p:cond delay="0"/>
                                  </p:stCondLst>
                                  <p:iterate type="lt" backwards="0">
                                    <p:tmAbs val="100"/>
                                  </p:iterate>
                                  <p:childTnLst>
                                    <p:set>
                                      <p:cBhvr>
                                        <p:cTn id="25" fill="hold"/>
                                        <p:tgtEl>
                                          <p:spTgt spid="82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Class="exit" nodeType="clickEffect" presetID="9" grpId="6" fill="hold">
                                  <p:stCondLst>
                                    <p:cond delay="0"/>
                                  </p:stCondLst>
                                  <p:iterate type="el" backwards="0">
                                    <p:tmAbs val="0"/>
                                  </p:iterate>
                                  <p:childTnLst>
                                    <p:animEffect filter="dissolve" transition="out">
                                      <p:cBhvr>
                                        <p:cTn id="29" dur="1500" fill="hold"/>
                                        <p:tgtEl>
                                          <p:spTgt spid="813"/>
                                        </p:tgtEl>
                                      </p:cBhvr>
                                    </p:animEffect>
                                    <p:set>
                                      <p:cBhvr>
                                        <p:cTn id="30" fill="hold">
                                          <p:stCondLst>
                                            <p:cond delay="1499"/>
                                          </p:stCondLst>
                                        </p:cTn>
                                        <p:tgtEl>
                                          <p:spTgt spid="81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Class="exit" nodeType="clickEffect" presetID="9" grpId="7" fill="hold">
                                  <p:stCondLst>
                                    <p:cond delay="0"/>
                                  </p:stCondLst>
                                  <p:iterate type="el" backwards="0">
                                    <p:tmAbs val="0"/>
                                  </p:iterate>
                                  <p:childTnLst>
                                    <p:animEffect filter="dissolve" transition="out">
                                      <p:cBhvr>
                                        <p:cTn id="34" dur="1500" fill="hold"/>
                                        <p:tgtEl>
                                          <p:spTgt spid="807"/>
                                        </p:tgtEl>
                                      </p:cBhvr>
                                    </p:animEffect>
                                    <p:set>
                                      <p:cBhvr>
                                        <p:cTn id="35" fill="hold">
                                          <p:stCondLst>
                                            <p:cond delay="1499"/>
                                          </p:stCondLst>
                                        </p:cTn>
                                        <p:tgtEl>
                                          <p:spTgt spid="80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Class="entr" nodeType="clickEffect" presetSubtype="8" presetID="22" grpId="8" fill="hold">
                                  <p:stCondLst>
                                    <p:cond delay="0"/>
                                  </p:stCondLst>
                                  <p:iterate type="el" backwards="0">
                                    <p:tmAbs val="0"/>
                                  </p:iterate>
                                  <p:childTnLst>
                                    <p:set>
                                      <p:cBhvr>
                                        <p:cTn id="39" fill="hold"/>
                                        <p:tgtEl>
                                          <p:spTgt spid="824"/>
                                        </p:tgtEl>
                                        <p:attrNameLst>
                                          <p:attrName>style.visibility</p:attrName>
                                        </p:attrNameLst>
                                      </p:cBhvr>
                                      <p:to>
                                        <p:strVal val="visible"/>
                                      </p:to>
                                    </p:set>
                                    <p:animEffect filter="wipe(left)" transition="in">
                                      <p:cBhvr>
                                        <p:cTn id="40" dur="1000"/>
                                        <p:tgtEl>
                                          <p:spTgt spid="824"/>
                                        </p:tgtEl>
                                      </p:cBhvr>
                                    </p:animEffect>
                                  </p:childTnLst>
                                </p:cTn>
                              </p:par>
                            </p:childTnLst>
                          </p:cTn>
                        </p:par>
                      </p:childTnLst>
                    </p:cTn>
                  </p:par>
                  <p:par>
                    <p:cTn id="41" fill="hold">
                      <p:stCondLst>
                        <p:cond delay="indefinite"/>
                      </p:stCondLst>
                      <p:childTnLst>
                        <p:par>
                          <p:cTn id="42" fill="hold">
                            <p:stCondLst>
                              <p:cond delay="0"/>
                            </p:stCondLst>
                            <p:childTnLst>
                              <p:par>
                                <p:cTn id="43" presetClass="entr" nodeType="clickEffect" presetID="9" grpId="9" fill="hold">
                                  <p:stCondLst>
                                    <p:cond delay="0"/>
                                  </p:stCondLst>
                                  <p:iterate type="el" backwards="0">
                                    <p:tmAbs val="0"/>
                                  </p:iterate>
                                  <p:childTnLst>
                                    <p:set>
                                      <p:cBhvr>
                                        <p:cTn id="44" fill="hold"/>
                                        <p:tgtEl>
                                          <p:spTgt spid="825"/>
                                        </p:tgtEl>
                                        <p:attrNameLst>
                                          <p:attrName>style.visibility</p:attrName>
                                        </p:attrNameLst>
                                      </p:cBhvr>
                                      <p:to>
                                        <p:strVal val="visible"/>
                                      </p:to>
                                    </p:set>
                                    <p:animEffect filter="dissolve" transition="in">
                                      <p:cBhvr>
                                        <p:cTn id="45" dur="2000"/>
                                        <p:tgtEl>
                                          <p:spTgt spid="825"/>
                                        </p:tgtEl>
                                      </p:cBhvr>
                                    </p:animEffect>
                                  </p:childTnLst>
                                </p:cTn>
                              </p:par>
                            </p:childTnLst>
                          </p:cTn>
                        </p:par>
                      </p:childTnLst>
                    </p:cTn>
                  </p:par>
                  <p:par>
                    <p:cTn id="46" fill="hold">
                      <p:stCondLst>
                        <p:cond delay="indefinite"/>
                      </p:stCondLst>
                      <p:childTnLst>
                        <p:par>
                          <p:cTn id="47" fill="hold">
                            <p:stCondLst>
                              <p:cond delay="0"/>
                            </p:stCondLst>
                            <p:childTnLst>
                              <p:par>
                                <p:cTn id="48" presetClass="entr" nodeType="clickEffect" presetSubtype="0" presetID="1" grpId="10" fill="hold">
                                  <p:stCondLst>
                                    <p:cond delay="0"/>
                                  </p:stCondLst>
                                  <p:iterate type="lt" backwards="0">
                                    <p:tmAbs val="100"/>
                                  </p:iterate>
                                  <p:childTnLst>
                                    <p:set>
                                      <p:cBhvr>
                                        <p:cTn id="49" fill="hold"/>
                                        <p:tgtEl>
                                          <p:spTgt spid="82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Class="entr" nodeType="clickEffect" presetID="9" grpId="11" fill="hold">
                                  <p:stCondLst>
                                    <p:cond delay="0"/>
                                  </p:stCondLst>
                                  <p:iterate type="el" backwards="0">
                                    <p:tmAbs val="0"/>
                                  </p:iterate>
                                  <p:childTnLst>
                                    <p:set>
                                      <p:cBhvr>
                                        <p:cTn id="53" fill="hold"/>
                                        <p:tgtEl>
                                          <p:spTgt spid="826"/>
                                        </p:tgtEl>
                                        <p:attrNameLst>
                                          <p:attrName>style.visibility</p:attrName>
                                        </p:attrNameLst>
                                      </p:cBhvr>
                                      <p:to>
                                        <p:strVal val="visible"/>
                                      </p:to>
                                    </p:set>
                                    <p:animEffect filter="dissolve" transition="in">
                                      <p:cBhvr>
                                        <p:cTn id="54" dur="2000"/>
                                        <p:tgtEl>
                                          <p:spTgt spid="826"/>
                                        </p:tgtEl>
                                      </p:cBhvr>
                                    </p:animEffect>
                                  </p:childTnLst>
                                </p:cTn>
                              </p:par>
                            </p:childTnLst>
                          </p:cTn>
                        </p:par>
                      </p:childTnLst>
                    </p:cTn>
                  </p:par>
                  <p:par>
                    <p:cTn id="55" fill="hold">
                      <p:stCondLst>
                        <p:cond delay="indefinite"/>
                      </p:stCondLst>
                      <p:childTnLst>
                        <p:par>
                          <p:cTn id="56" fill="hold">
                            <p:stCondLst>
                              <p:cond delay="0"/>
                            </p:stCondLst>
                            <p:childTnLst>
                              <p:par>
                                <p:cTn id="57" presetClass="entr" nodeType="clickEffect" presetSubtype="0" presetID="1" grpId="12" fill="hold">
                                  <p:stCondLst>
                                    <p:cond delay="0"/>
                                  </p:stCondLst>
                                  <p:iterate type="lt" backwards="0">
                                    <p:tmAbs val="100"/>
                                  </p:iterate>
                                  <p:childTnLst>
                                    <p:set>
                                      <p:cBhvr>
                                        <p:cTn id="58" fill="hold"/>
                                        <p:tgtEl>
                                          <p:spTgt spid="8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Class="entr" nodeType="clickEffect" presetID="9" grpId="13" fill="hold">
                                  <p:stCondLst>
                                    <p:cond delay="0"/>
                                  </p:stCondLst>
                                  <p:iterate type="el" backwards="0">
                                    <p:tmAbs val="0"/>
                                  </p:iterate>
                                  <p:childTnLst>
                                    <p:set>
                                      <p:cBhvr>
                                        <p:cTn id="62" fill="hold"/>
                                        <p:tgtEl>
                                          <p:spTgt spid="832"/>
                                        </p:tgtEl>
                                        <p:attrNameLst>
                                          <p:attrName>style.visibility</p:attrName>
                                        </p:attrNameLst>
                                      </p:cBhvr>
                                      <p:to>
                                        <p:strVal val="visible"/>
                                      </p:to>
                                    </p:set>
                                    <p:animEffect filter="dissolve" transition="in">
                                      <p:cBhvr>
                                        <p:cTn id="63" dur="1500"/>
                                        <p:tgtEl>
                                          <p:spTgt spid="832"/>
                                        </p:tgtEl>
                                      </p:cBhvr>
                                    </p:animEffect>
                                  </p:childTnLst>
                                </p:cTn>
                              </p:par>
                            </p:childTnLst>
                          </p:cTn>
                        </p:par>
                      </p:childTnLst>
                    </p:cTn>
                  </p:par>
                  <p:par>
                    <p:cTn id="64" fill="hold">
                      <p:stCondLst>
                        <p:cond delay="indefinite"/>
                      </p:stCondLst>
                      <p:childTnLst>
                        <p:par>
                          <p:cTn id="65" fill="hold">
                            <p:stCondLst>
                              <p:cond delay="0"/>
                            </p:stCondLst>
                            <p:childTnLst>
                              <p:par>
                                <p:cTn id="66" presetClass="entr" nodeType="clickEffect" presetSubtype="0" presetID="1" grpId="14" fill="hold">
                                  <p:stCondLst>
                                    <p:cond delay="0"/>
                                  </p:stCondLst>
                                  <p:iterate type="lt" backwards="0">
                                    <p:tmAbs val="100"/>
                                  </p:iterate>
                                  <p:childTnLst>
                                    <p:set>
                                      <p:cBhvr>
                                        <p:cTn id="67" fill="hold"/>
                                        <p:tgtEl>
                                          <p:spTgt spid="833"/>
                                        </p:tgtEl>
                                        <p:attrNameLst>
                                          <p:attrName>style.visibility</p:attrName>
                                        </p:attrNameLst>
                                      </p:cBhvr>
                                      <p:to>
                                        <p:strVal val="visible"/>
                                      </p:to>
                                    </p:set>
                                  </p:childTnLst>
                                </p:cTn>
                              </p:par>
                            </p:childTnLst>
                          </p:cTn>
                        </p:par>
                        <p:par>
                          <p:cTn id="68" fill="hold">
                            <p:stCondLst>
                              <p:cond delay="0"/>
                            </p:stCondLst>
                            <p:childTnLst>
                              <p:par>
                                <p:cTn id="69" presetClass="exit" nodeType="afterEffect" presetSubtype="0" presetID="1" grpId="15" fill="hold">
                                  <p:stCondLst>
                                    <p:cond delay="0"/>
                                  </p:stCondLst>
                                  <p:iterate type="el" backwards="0">
                                    <p:tmAbs val="0"/>
                                  </p:iterate>
                                  <p:childTnLst>
                                    <p:set>
                                      <p:cBhvr>
                                        <p:cTn id="70" fill="hold">
                                          <p:stCondLst>
                                            <p:cond delay="0"/>
                                          </p:stCondLst>
                                        </p:cTn>
                                        <p:tgtEl>
                                          <p:spTgt spid="827"/>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Class="entr" nodeType="clickEffect" presetID="10" grpId="16" fill="hold">
                                  <p:stCondLst>
                                    <p:cond delay="0"/>
                                  </p:stCondLst>
                                  <p:iterate type="el" backwards="0">
                                    <p:tmAbs val="0"/>
                                  </p:iterate>
                                  <p:childTnLst>
                                    <p:set>
                                      <p:cBhvr>
                                        <p:cTn id="74" fill="hold"/>
                                        <p:tgtEl>
                                          <p:spTgt spid="836"/>
                                        </p:tgtEl>
                                        <p:attrNameLst>
                                          <p:attrName>style.visibility</p:attrName>
                                        </p:attrNameLst>
                                      </p:cBhvr>
                                      <p:to>
                                        <p:strVal val="visible"/>
                                      </p:to>
                                    </p:set>
                                    <p:animEffect filter="fade" transition="in">
                                      <p:cBhvr>
                                        <p:cTn id="75" dur="1500"/>
                                        <p:tgtEl>
                                          <p:spTgt spid="8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13" grpId="6"/>
      <p:bldP build="whole" bldLvl="1" animBg="1" rev="0" advAuto="0" spid="824" grpId="8"/>
      <p:bldP build="whole" bldLvl="1" animBg="1" rev="0" advAuto="0" spid="822" grpId="5"/>
      <p:bldP build="whole" bldLvl="1" animBg="1" rev="0" advAuto="0" spid="820" grpId="3"/>
      <p:bldP build="whole" bldLvl="1" animBg="1" rev="0" advAuto="0" spid="827" grpId="12"/>
      <p:bldP build="whole" bldLvl="1" animBg="1" rev="0" advAuto="0" spid="829" grpId="4"/>
      <p:bldP build="whole" bldLvl="1" animBg="1" rev="0" advAuto="0" spid="826" grpId="11"/>
      <p:bldP build="whole" bldLvl="1" animBg="1" rev="0" advAuto="0" spid="833" grpId="14"/>
      <p:bldP build="whole" bldLvl="1" animBg="1" rev="0" advAuto="0" spid="827" grpId="15"/>
      <p:bldP build="whole" bldLvl="1" animBg="1" rev="0" advAuto="0" spid="821" grpId="2"/>
      <p:bldP build="whole" bldLvl="1" animBg="1" rev="0" advAuto="0" spid="825" grpId="9"/>
      <p:bldP build="whole" bldLvl="1" animBg="1" rev="0" advAuto="0" spid="807" grpId="7"/>
      <p:bldP build="whole" bldLvl="1" animBg="1" rev="0" advAuto="0" spid="819" grpId="1"/>
      <p:bldP build="whole" bldLvl="1" animBg="1" rev="0" advAuto="0" spid="832" grpId="13"/>
      <p:bldP build="whole" bldLvl="1" animBg="1" rev="0" advAuto="0" spid="823" grpId="10"/>
      <p:bldP build="whole" bldLvl="1" animBg="1" rev="0" advAuto="0" spid="836" grpId="16"/>
    </p:bldLst>
  </p:timing>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838" name="Group"/>
          <p:cNvGraphicFramePr/>
          <p:nvPr/>
        </p:nvGraphicFramePr>
        <p:xfrm>
          <a:off x="12073013" y="4338102"/>
          <a:ext cx="9664701" cy="61341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190816"/>
                <a:gridCol w="3287590"/>
                <a:gridCol w="3107786"/>
              </a:tblGrid>
              <a:tr h="1546434">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r h="2133286">
                <a:tc>
                  <a:txBody>
                    <a:bodyPr/>
                    <a:lstStyle/>
                    <a:p>
                      <a:pPr defTabSz="914400">
                        <a:defRPr sz="3600">
                          <a:solidFill>
                            <a:srgbClr val="FF2600"/>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660066"/>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r h="2378821">
                <a:tc>
                  <a:txBody>
                    <a:bodyPr/>
                    <a:lstStyle/>
                    <a:p>
                      <a:pPr defTabSz="914400">
                        <a:defRPr sz="3600">
                          <a:solidFill>
                            <a:srgbClr val="FF2600"/>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660066"/>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bl>
          </a:graphicData>
        </a:graphic>
      </p:graphicFrame>
      <p:sp>
        <p:nvSpPr>
          <p:cNvPr id="839" name="If country A cooperates"/>
          <p:cNvSpPr txBox="1"/>
          <p:nvPr/>
        </p:nvSpPr>
        <p:spPr>
          <a:xfrm>
            <a:off x="12414760" y="6184152"/>
            <a:ext cx="2830542" cy="11430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cooperates</a:t>
            </a:r>
          </a:p>
        </p:txBody>
      </p:sp>
      <p:sp>
        <p:nvSpPr>
          <p:cNvPr id="840" name="If country B cooperates"/>
          <p:cNvSpPr txBox="1"/>
          <p:nvPr/>
        </p:nvSpPr>
        <p:spPr>
          <a:xfrm>
            <a:off x="15642254" y="4662521"/>
            <a:ext cx="2612514"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cooperates</a:t>
            </a:r>
          </a:p>
        </p:txBody>
      </p:sp>
      <p:sp>
        <p:nvSpPr>
          <p:cNvPr id="841" name="Line"/>
          <p:cNvSpPr/>
          <p:nvPr/>
        </p:nvSpPr>
        <p:spPr>
          <a:xfrm>
            <a:off x="15274247" y="5950867"/>
            <a:ext cx="3348528" cy="2092172"/>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842" name="A gets:…"/>
          <p:cNvSpPr txBox="1"/>
          <p:nvPr/>
        </p:nvSpPr>
        <p:spPr>
          <a:xfrm>
            <a:off x="15396516" y="6958852"/>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$960</a:t>
            </a:r>
          </a:p>
        </p:txBody>
      </p:sp>
      <p:sp>
        <p:nvSpPr>
          <p:cNvPr id="843" name="B gets:…"/>
          <p:cNvSpPr txBox="1"/>
          <p:nvPr/>
        </p:nvSpPr>
        <p:spPr>
          <a:xfrm>
            <a:off x="16279810" y="5940053"/>
            <a:ext cx="2297808" cy="1157478"/>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$960</a:t>
            </a:r>
          </a:p>
        </p:txBody>
      </p:sp>
      <p:sp>
        <p:nvSpPr>
          <p:cNvPr id="844" name="If country B cheats"/>
          <p:cNvSpPr txBox="1"/>
          <p:nvPr/>
        </p:nvSpPr>
        <p:spPr>
          <a:xfrm>
            <a:off x="19012068" y="4662521"/>
            <a:ext cx="2297808"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cheats</a:t>
            </a:r>
          </a:p>
        </p:txBody>
      </p:sp>
      <p:sp>
        <p:nvSpPr>
          <p:cNvPr id="845" name="If country A cheats"/>
          <p:cNvSpPr txBox="1"/>
          <p:nvPr/>
        </p:nvSpPr>
        <p:spPr>
          <a:xfrm>
            <a:off x="12336231" y="8751365"/>
            <a:ext cx="2943166"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nSpc>
                <a:spcPct val="70000"/>
              </a:lnSpc>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cheats</a:t>
            </a:r>
          </a:p>
        </p:txBody>
      </p:sp>
      <p:sp>
        <p:nvSpPr>
          <p:cNvPr id="846" name="A gets:…"/>
          <p:cNvSpPr txBox="1"/>
          <p:nvPr/>
        </p:nvSpPr>
        <p:spPr>
          <a:xfrm>
            <a:off x="18653011" y="9224342"/>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$840</a:t>
            </a:r>
          </a:p>
        </p:txBody>
      </p:sp>
      <p:sp>
        <p:nvSpPr>
          <p:cNvPr id="847" name="B gets:…"/>
          <p:cNvSpPr txBox="1"/>
          <p:nvPr/>
        </p:nvSpPr>
        <p:spPr>
          <a:xfrm>
            <a:off x="19379834" y="8022988"/>
            <a:ext cx="2297807"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$840</a:t>
            </a:r>
          </a:p>
        </p:txBody>
      </p:sp>
      <p:sp>
        <p:nvSpPr>
          <p:cNvPr id="848" name="Line"/>
          <p:cNvSpPr/>
          <p:nvPr/>
        </p:nvSpPr>
        <p:spPr>
          <a:xfrm>
            <a:off x="18612698" y="8034820"/>
            <a:ext cx="3096550" cy="2419881"/>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849" name="A gets:…"/>
          <p:cNvSpPr txBox="1"/>
          <p:nvPr/>
        </p:nvSpPr>
        <p:spPr>
          <a:xfrm>
            <a:off x="15459952" y="9274764"/>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$1,260</a:t>
            </a:r>
          </a:p>
        </p:txBody>
      </p:sp>
      <p:sp>
        <p:nvSpPr>
          <p:cNvPr id="850" name="B gets:…"/>
          <p:cNvSpPr txBox="1"/>
          <p:nvPr/>
        </p:nvSpPr>
        <p:spPr>
          <a:xfrm>
            <a:off x="16279810" y="8022988"/>
            <a:ext cx="229780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$720</a:t>
            </a:r>
          </a:p>
        </p:txBody>
      </p:sp>
      <p:sp>
        <p:nvSpPr>
          <p:cNvPr id="851" name="Line"/>
          <p:cNvSpPr/>
          <p:nvPr/>
        </p:nvSpPr>
        <p:spPr>
          <a:xfrm>
            <a:off x="15294327" y="8057007"/>
            <a:ext cx="3308369" cy="2375507"/>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852" name="A gets:…"/>
          <p:cNvSpPr txBox="1"/>
          <p:nvPr/>
        </p:nvSpPr>
        <p:spPr>
          <a:xfrm>
            <a:off x="18611217" y="6891106"/>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$720</a:t>
            </a:r>
          </a:p>
        </p:txBody>
      </p:sp>
      <p:sp>
        <p:nvSpPr>
          <p:cNvPr id="853" name="B gets:…"/>
          <p:cNvSpPr txBox="1"/>
          <p:nvPr/>
        </p:nvSpPr>
        <p:spPr>
          <a:xfrm>
            <a:off x="19379834" y="5940053"/>
            <a:ext cx="2297807" cy="1157478"/>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$1,260</a:t>
            </a:r>
          </a:p>
        </p:txBody>
      </p:sp>
      <p:sp>
        <p:nvSpPr>
          <p:cNvPr id="854" name="Line"/>
          <p:cNvSpPr/>
          <p:nvPr/>
        </p:nvSpPr>
        <p:spPr>
          <a:xfrm>
            <a:off x="18619157" y="5949964"/>
            <a:ext cx="3007432" cy="2093977"/>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855" name="If country A cooperates"/>
          <p:cNvSpPr txBox="1"/>
          <p:nvPr/>
        </p:nvSpPr>
        <p:spPr>
          <a:xfrm>
            <a:off x="12379842" y="6185992"/>
            <a:ext cx="2830543" cy="11430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cooperates</a:t>
            </a:r>
          </a:p>
        </p:txBody>
      </p:sp>
      <p:sp>
        <p:nvSpPr>
          <p:cNvPr id="856" name="If country B cooperates"/>
          <p:cNvSpPr txBox="1"/>
          <p:nvPr/>
        </p:nvSpPr>
        <p:spPr>
          <a:xfrm>
            <a:off x="15611806" y="4662621"/>
            <a:ext cx="2612515"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cooperates</a:t>
            </a:r>
          </a:p>
        </p:txBody>
      </p:sp>
      <p:sp>
        <p:nvSpPr>
          <p:cNvPr id="857" name="If country A cheats"/>
          <p:cNvSpPr txBox="1"/>
          <p:nvPr/>
        </p:nvSpPr>
        <p:spPr>
          <a:xfrm>
            <a:off x="12300545" y="8751365"/>
            <a:ext cx="2943166"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nSpc>
                <a:spcPct val="70000"/>
              </a:lnSpc>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cheats</a:t>
            </a:r>
          </a:p>
        </p:txBody>
      </p:sp>
      <p:sp>
        <p:nvSpPr>
          <p:cNvPr id="858" name="If country B cheats"/>
          <p:cNvSpPr txBox="1"/>
          <p:nvPr/>
        </p:nvSpPr>
        <p:spPr>
          <a:xfrm>
            <a:off x="18973968" y="4662521"/>
            <a:ext cx="2297808"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cheats</a:t>
            </a:r>
          </a:p>
        </p:txBody>
      </p:sp>
      <p:sp>
        <p:nvSpPr>
          <p:cNvPr id="859" name="What should country B do if A cooperates?"/>
          <p:cNvSpPr txBox="1"/>
          <p:nvPr/>
        </p:nvSpPr>
        <p:spPr>
          <a:xfrm>
            <a:off x="1372087" y="1977829"/>
            <a:ext cx="9949919"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300"/>
              </a:spcBef>
              <a:defRPr sz="4000">
                <a:latin typeface="Avenir Book"/>
                <a:ea typeface="Avenir Book"/>
                <a:cs typeface="Avenir Book"/>
                <a:sym typeface="Avenir Book"/>
              </a:defRPr>
            </a:pPr>
            <a:r>
              <a:t>What should country </a:t>
            </a:r>
            <a:r>
              <a:rPr>
                <a:solidFill>
                  <a:srgbClr val="0433FF"/>
                </a:solidFill>
              </a:rPr>
              <a:t>B</a:t>
            </a:r>
            <a:r>
              <a:rPr>
                <a:solidFill>
                  <a:srgbClr val="FF2600"/>
                </a:solidFill>
              </a:rPr>
              <a:t> </a:t>
            </a:r>
            <a:r>
              <a:t>do if </a:t>
            </a:r>
            <a:r>
              <a:rPr>
                <a:solidFill>
                  <a:srgbClr val="FF2600"/>
                </a:solidFill>
              </a:rPr>
              <a:t>A</a:t>
            </a:r>
            <a:r>
              <a:t> </a:t>
            </a:r>
            <a:r>
              <a:rPr>
                <a:solidFill>
                  <a:srgbClr val="FF2600"/>
                </a:solidFill>
              </a:rPr>
              <a:t>cooperates</a:t>
            </a:r>
            <a:r>
              <a:t>?</a:t>
            </a:r>
          </a:p>
        </p:txBody>
      </p:sp>
      <p:sp>
        <p:nvSpPr>
          <p:cNvPr id="860" name="Rectangle"/>
          <p:cNvSpPr/>
          <p:nvPr/>
        </p:nvSpPr>
        <p:spPr>
          <a:xfrm>
            <a:off x="12182850" y="8064146"/>
            <a:ext cx="9470428" cy="2348529"/>
          </a:xfrm>
          <a:prstGeom prst="rect">
            <a:avLst/>
          </a:prstGeom>
          <a:solidFill>
            <a:srgbClr val="FFFFFF"/>
          </a:solidFill>
          <a:ln w="12700">
            <a:miter lim="400000"/>
          </a:ln>
        </p:spPr>
        <p:txBody>
          <a:bodyPr lIns="0" tIns="0" rIns="0" bIns="0" anchor="ctr"/>
          <a:lstStyle/>
          <a:p>
            <a:pPr>
              <a:defRPr sz="3200">
                <a:solidFill>
                  <a:srgbClr val="FFFFFF"/>
                </a:solidFill>
                <a:latin typeface="+mn-lt"/>
                <a:ea typeface="+mn-ea"/>
                <a:cs typeface="+mn-cs"/>
                <a:sym typeface="Avenir Medium"/>
              </a:defRPr>
            </a:pPr>
          </a:p>
        </p:txBody>
      </p:sp>
      <p:sp>
        <p:nvSpPr>
          <p:cNvPr id="861" name="We then ignore this side of the matrix"/>
          <p:cNvSpPr txBox="1"/>
          <p:nvPr/>
        </p:nvSpPr>
        <p:spPr>
          <a:xfrm>
            <a:off x="14850572" y="10526539"/>
            <a:ext cx="3891285" cy="19304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1300"/>
              </a:spcBef>
              <a:defRPr sz="3500">
                <a:latin typeface="Avenir Book"/>
                <a:ea typeface="Avenir Book"/>
                <a:cs typeface="Avenir Book"/>
                <a:sym typeface="Avenir Book"/>
              </a:defRPr>
            </a:lvl1pPr>
          </a:lstStyle>
          <a:p>
            <a:pPr/>
            <a:r>
              <a:t>We then ignore this side of the matrix</a:t>
            </a:r>
          </a:p>
        </p:txBody>
      </p:sp>
      <p:sp>
        <p:nvSpPr>
          <p:cNvPr id="862" name="We then ignore country A’s revenues"/>
          <p:cNvSpPr txBox="1"/>
          <p:nvPr/>
        </p:nvSpPr>
        <p:spPr>
          <a:xfrm>
            <a:off x="15063716" y="2441379"/>
            <a:ext cx="3683296" cy="19304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sz="3500">
                <a:latin typeface="Avenir Book"/>
                <a:ea typeface="Avenir Book"/>
                <a:cs typeface="Avenir Book"/>
                <a:sym typeface="Avenir Book"/>
              </a:defRPr>
            </a:pPr>
            <a:r>
              <a:t>We then ignore country </a:t>
            </a:r>
            <a:r>
              <a:rPr>
                <a:solidFill>
                  <a:srgbClr val="FF2600"/>
                </a:solidFill>
              </a:rPr>
              <a:t>A</a:t>
            </a:r>
            <a:r>
              <a:t>’s revenues</a:t>
            </a:r>
          </a:p>
        </p:txBody>
      </p:sp>
      <p:sp>
        <p:nvSpPr>
          <p:cNvPr id="863" name="If B cheats, it gets $1,260 in revenue"/>
          <p:cNvSpPr txBox="1"/>
          <p:nvPr/>
        </p:nvSpPr>
        <p:spPr>
          <a:xfrm>
            <a:off x="1281876" y="10405526"/>
            <a:ext cx="9036306"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300"/>
              </a:spcBef>
              <a:defRPr sz="4000">
                <a:latin typeface="Avenir Book"/>
                <a:ea typeface="Avenir Book"/>
                <a:cs typeface="Avenir Book"/>
                <a:sym typeface="Avenir Book"/>
              </a:defRPr>
            </a:pPr>
            <a:r>
              <a:t>If </a:t>
            </a:r>
            <a:r>
              <a:rPr>
                <a:solidFill>
                  <a:srgbClr val="0433FF"/>
                </a:solidFill>
              </a:rPr>
              <a:t>B</a:t>
            </a:r>
            <a:r>
              <a:t> </a:t>
            </a:r>
            <a:r>
              <a:rPr>
                <a:solidFill>
                  <a:srgbClr val="0433FF"/>
                </a:solidFill>
              </a:rPr>
              <a:t>cheats</a:t>
            </a:r>
            <a:r>
              <a:t>, it gets </a:t>
            </a:r>
            <a:r>
              <a:rPr>
                <a:solidFill>
                  <a:srgbClr val="0433FF"/>
                </a:solidFill>
              </a:rPr>
              <a:t>$1,260</a:t>
            </a:r>
            <a:r>
              <a:t> in revenue</a:t>
            </a:r>
          </a:p>
        </p:txBody>
      </p:sp>
      <p:sp>
        <p:nvSpPr>
          <p:cNvPr id="864" name="If B cooperates, it gets $960 in revenue"/>
          <p:cNvSpPr txBox="1"/>
          <p:nvPr/>
        </p:nvSpPr>
        <p:spPr>
          <a:xfrm>
            <a:off x="1281876" y="9524465"/>
            <a:ext cx="9007857"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1300"/>
              </a:spcBef>
              <a:defRPr sz="4000">
                <a:latin typeface="Avenir Book"/>
                <a:ea typeface="Avenir Book"/>
                <a:cs typeface="Avenir Book"/>
                <a:sym typeface="Avenir Book"/>
              </a:defRPr>
            </a:pPr>
            <a:r>
              <a:t>If </a:t>
            </a:r>
            <a:r>
              <a:rPr>
                <a:solidFill>
                  <a:srgbClr val="0433FF"/>
                </a:solidFill>
              </a:rPr>
              <a:t>B</a:t>
            </a:r>
            <a:r>
              <a:t> </a:t>
            </a:r>
            <a:r>
              <a:rPr>
                <a:solidFill>
                  <a:srgbClr val="0433FF"/>
                </a:solidFill>
              </a:rPr>
              <a:t>cooperates</a:t>
            </a:r>
            <a:r>
              <a:t>, it gets </a:t>
            </a:r>
            <a:r>
              <a:rPr>
                <a:solidFill>
                  <a:srgbClr val="0433FF"/>
                </a:solidFill>
              </a:rPr>
              <a:t>$960</a:t>
            </a:r>
            <a:r>
              <a:t> in revenue</a:t>
            </a:r>
          </a:p>
        </p:txBody>
      </p:sp>
      <p:sp>
        <p:nvSpPr>
          <p:cNvPr id="865" name="Oval"/>
          <p:cNvSpPr/>
          <p:nvPr/>
        </p:nvSpPr>
        <p:spPr>
          <a:xfrm>
            <a:off x="17283782" y="6523045"/>
            <a:ext cx="1529713" cy="550032"/>
          </a:xfrm>
          <a:prstGeom prst="ellipse">
            <a:avLst/>
          </a:prstGeom>
          <a:ln w="25400">
            <a:solidFill>
              <a:srgbClr val="0433FF"/>
            </a:solidFill>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sp>
        <p:nvSpPr>
          <p:cNvPr id="866" name="Oval"/>
          <p:cNvSpPr/>
          <p:nvPr/>
        </p:nvSpPr>
        <p:spPr>
          <a:xfrm>
            <a:off x="20156196" y="6433717"/>
            <a:ext cx="1656640" cy="639360"/>
          </a:xfrm>
          <a:prstGeom prst="ellipse">
            <a:avLst/>
          </a:prstGeom>
          <a:ln w="25400">
            <a:solidFill>
              <a:srgbClr val="0433FF"/>
            </a:solidFill>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sp>
        <p:nvSpPr>
          <p:cNvPr id="867" name="Country B’s best strategy if A cooperates is to cheat"/>
          <p:cNvSpPr txBox="1"/>
          <p:nvPr/>
        </p:nvSpPr>
        <p:spPr>
          <a:xfrm>
            <a:off x="1959731" y="6247652"/>
            <a:ext cx="8048921" cy="14986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sz="4000">
                <a:latin typeface="Avenir Book"/>
                <a:ea typeface="Avenir Book"/>
                <a:cs typeface="Avenir Book"/>
                <a:sym typeface="Avenir Book"/>
              </a:defRPr>
            </a:pPr>
            <a:r>
              <a:t>Country </a:t>
            </a:r>
            <a:r>
              <a:rPr>
                <a:solidFill>
                  <a:srgbClr val="0433FF"/>
                </a:solidFill>
              </a:rPr>
              <a:t>B</a:t>
            </a:r>
            <a:r>
              <a:t>’s best strategy if </a:t>
            </a:r>
            <a:r>
              <a:rPr>
                <a:solidFill>
                  <a:srgbClr val="FF2600"/>
                </a:solidFill>
              </a:rPr>
              <a:t>A</a:t>
            </a:r>
            <a:r>
              <a:t> cooperates is to </a:t>
            </a:r>
            <a:r>
              <a:rPr>
                <a:solidFill>
                  <a:srgbClr val="0433FF"/>
                </a:solidFill>
              </a:rPr>
              <a:t>cheat</a:t>
            </a:r>
          </a:p>
        </p:txBody>
      </p:sp>
      <p:sp>
        <p:nvSpPr>
          <p:cNvPr id="868" name="Let’s find the best strategy for Country B"/>
          <p:cNvSpPr txBox="1"/>
          <p:nvPr/>
        </p:nvSpPr>
        <p:spPr>
          <a:xfrm>
            <a:off x="7614852" y="1006143"/>
            <a:ext cx="9777932"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300"/>
              </a:spcBef>
              <a:defRPr sz="4000">
                <a:latin typeface="Avenir Book"/>
                <a:ea typeface="Avenir Book"/>
                <a:cs typeface="Avenir Book"/>
                <a:sym typeface="Avenir Book"/>
              </a:defRPr>
            </a:pPr>
            <a:r>
              <a:t>Let’s find the best strategy for Country </a:t>
            </a:r>
            <a:r>
              <a:rPr>
                <a:solidFill>
                  <a:srgbClr val="0433FF"/>
                </a:solidFill>
              </a:rPr>
              <a:t>B</a:t>
            </a:r>
          </a:p>
        </p:txBody>
      </p:sp>
      <p:sp>
        <p:nvSpPr>
          <p:cNvPr id="869" name="Country B only cares for its own revenue"/>
          <p:cNvSpPr txBox="1"/>
          <p:nvPr/>
        </p:nvSpPr>
        <p:spPr>
          <a:xfrm>
            <a:off x="1372087" y="2807748"/>
            <a:ext cx="9949919"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300"/>
              </a:spcBef>
              <a:defRPr sz="4000">
                <a:latin typeface="Avenir Book"/>
                <a:ea typeface="Avenir Book"/>
                <a:cs typeface="Avenir Book"/>
                <a:sym typeface="Avenir Book"/>
              </a:defRPr>
            </a:pPr>
            <a:r>
              <a:t>Country </a:t>
            </a:r>
            <a:r>
              <a:rPr>
                <a:solidFill>
                  <a:srgbClr val="0433FF"/>
                </a:solidFill>
              </a:rPr>
              <a:t>B</a:t>
            </a:r>
            <a:r>
              <a:t> only cares for its own revenue</a:t>
            </a:r>
          </a:p>
        </p:txBody>
      </p:sp>
      <p:grpSp>
        <p:nvGrpSpPr>
          <p:cNvPr id="872" name="Group"/>
          <p:cNvGrpSpPr/>
          <p:nvPr/>
        </p:nvGrpSpPr>
        <p:grpSpPr>
          <a:xfrm>
            <a:off x="20971104" y="4399302"/>
            <a:ext cx="2152611" cy="1892374"/>
            <a:chOff x="69526" y="5342"/>
            <a:chExt cx="2152610" cy="1892373"/>
          </a:xfrm>
        </p:grpSpPr>
        <p:sp>
          <p:nvSpPr>
            <p:cNvPr id="870" name="Star"/>
            <p:cNvSpPr/>
            <p:nvPr/>
          </p:nvSpPr>
          <p:spPr>
            <a:xfrm rot="360000">
              <a:off x="152622" y="104521"/>
              <a:ext cx="1986420" cy="1694017"/>
            </a:xfrm>
            <a:prstGeom prst="star5">
              <a:avLst>
                <a:gd name="adj" fmla="val 26287"/>
                <a:gd name="hf" fmla="val 105146"/>
                <a:gd name="vf" fmla="val 110557"/>
              </a:avLst>
            </a:prstGeom>
            <a:solidFill>
              <a:srgbClr val="00F900"/>
            </a:solidFill>
            <a:ln w="12700" cap="flat">
              <a:noFill/>
              <a:miter lim="400000"/>
            </a:ln>
            <a:effectLst>
              <a:outerShdw sx="100000" sy="100000" kx="0" ky="0" algn="b" rotWithShape="0" blurRad="63500" dist="25400" dir="5400000">
                <a:srgbClr val="000000">
                  <a:alpha val="50000"/>
                </a:srgbClr>
              </a:outerShdw>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sp>
          <p:nvSpPr>
            <p:cNvPr id="871" name="Best: cheat"/>
            <p:cNvSpPr/>
            <p:nvPr/>
          </p:nvSpPr>
          <p:spPr>
            <a:xfrm>
              <a:off x="583881" y="983611"/>
              <a:ext cx="116570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nSpc>
                  <a:spcPct val="70000"/>
                </a:lnSpc>
                <a:defRPr>
                  <a:latin typeface="Avenir Book"/>
                  <a:ea typeface="Avenir Book"/>
                  <a:cs typeface="Avenir Book"/>
                  <a:sym typeface="Avenir Book"/>
                </a:defRPr>
              </a:lvl1pPr>
            </a:lstStyle>
            <a:p>
              <a:pPr/>
              <a:r>
                <a:t>Best: cheat</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859"/>
                                        </p:tgtEl>
                                        <p:attrNameLst>
                                          <p:attrName>style.visibility</p:attrName>
                                        </p:attrNameLst>
                                      </p:cBhvr>
                                      <p:to>
                                        <p:strVal val="visible"/>
                                      </p:to>
                                    </p:set>
                                    <p:animEffect filter="wipe(left)" transition="in">
                                      <p:cBhvr>
                                        <p:cTn id="7" dur="1000"/>
                                        <p:tgtEl>
                                          <p:spTgt spid="85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0" presetID="1" grpId="2" fill="hold">
                                  <p:stCondLst>
                                    <p:cond delay="0"/>
                                  </p:stCondLst>
                                  <p:iterate type="lt" backwards="0">
                                    <p:tmAbs val="100"/>
                                  </p:iterate>
                                  <p:childTnLst>
                                    <p:set>
                                      <p:cBhvr>
                                        <p:cTn id="11" fill="hold"/>
                                        <p:tgtEl>
                                          <p:spTgt spid="86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ID="9" grpId="3" fill="hold">
                                  <p:stCondLst>
                                    <p:cond delay="0"/>
                                  </p:stCondLst>
                                  <p:iterate type="el" backwards="0">
                                    <p:tmAbs val="0"/>
                                  </p:iterate>
                                  <p:childTnLst>
                                    <p:set>
                                      <p:cBhvr>
                                        <p:cTn id="15" fill="hold"/>
                                        <p:tgtEl>
                                          <p:spTgt spid="860"/>
                                        </p:tgtEl>
                                        <p:attrNameLst>
                                          <p:attrName>style.visibility</p:attrName>
                                        </p:attrNameLst>
                                      </p:cBhvr>
                                      <p:to>
                                        <p:strVal val="visible"/>
                                      </p:to>
                                    </p:set>
                                    <p:animEffect filter="dissolve" transition="in">
                                      <p:cBhvr>
                                        <p:cTn id="16" dur="1500"/>
                                        <p:tgtEl>
                                          <p:spTgt spid="860"/>
                                        </p:tgtEl>
                                      </p:cBhvr>
                                    </p:animEffec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8" presetID="22" grpId="4" fill="hold">
                                  <p:stCondLst>
                                    <p:cond delay="0"/>
                                  </p:stCondLst>
                                  <p:iterate type="el" backwards="0">
                                    <p:tmAbs val="0"/>
                                  </p:iterate>
                                  <p:childTnLst>
                                    <p:set>
                                      <p:cBhvr>
                                        <p:cTn id="20" fill="hold"/>
                                        <p:tgtEl>
                                          <p:spTgt spid="869"/>
                                        </p:tgtEl>
                                        <p:attrNameLst>
                                          <p:attrName>style.visibility</p:attrName>
                                        </p:attrNameLst>
                                      </p:cBhvr>
                                      <p:to>
                                        <p:strVal val="visible"/>
                                      </p:to>
                                    </p:set>
                                    <p:animEffect filter="wipe(left)" transition="in">
                                      <p:cBhvr>
                                        <p:cTn id="21" dur="1000"/>
                                        <p:tgtEl>
                                          <p:spTgt spid="869"/>
                                        </p:tgtEl>
                                      </p:cBhvr>
                                    </p:animEffec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0" presetID="1" grpId="5" fill="hold">
                                  <p:stCondLst>
                                    <p:cond delay="0"/>
                                  </p:stCondLst>
                                  <p:iterate type="lt" backwards="0">
                                    <p:tmAbs val="100"/>
                                  </p:iterate>
                                  <p:childTnLst>
                                    <p:set>
                                      <p:cBhvr>
                                        <p:cTn id="25" fill="hold"/>
                                        <p:tgtEl>
                                          <p:spTgt spid="86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Class="exit" nodeType="clickEffect" presetID="9" grpId="6" fill="hold">
                                  <p:stCondLst>
                                    <p:cond delay="0"/>
                                  </p:stCondLst>
                                  <p:iterate type="el" backwards="0">
                                    <p:tmAbs val="0"/>
                                  </p:iterate>
                                  <p:childTnLst>
                                    <p:animEffect filter="dissolve" transition="out">
                                      <p:cBhvr>
                                        <p:cTn id="29" dur="1500" fill="hold"/>
                                        <p:tgtEl>
                                          <p:spTgt spid="842"/>
                                        </p:tgtEl>
                                      </p:cBhvr>
                                    </p:animEffect>
                                    <p:set>
                                      <p:cBhvr>
                                        <p:cTn id="30" fill="hold">
                                          <p:stCondLst>
                                            <p:cond delay="1499"/>
                                          </p:stCondLst>
                                        </p:cTn>
                                        <p:tgtEl>
                                          <p:spTgt spid="84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Class="exit" nodeType="clickEffect" presetID="9" grpId="7" fill="hold">
                                  <p:stCondLst>
                                    <p:cond delay="0"/>
                                  </p:stCondLst>
                                  <p:iterate type="el" backwards="0">
                                    <p:tmAbs val="0"/>
                                  </p:iterate>
                                  <p:childTnLst>
                                    <p:animEffect filter="dissolve" transition="out">
                                      <p:cBhvr>
                                        <p:cTn id="34" dur="1500" fill="hold"/>
                                        <p:tgtEl>
                                          <p:spTgt spid="852"/>
                                        </p:tgtEl>
                                      </p:cBhvr>
                                    </p:animEffect>
                                    <p:set>
                                      <p:cBhvr>
                                        <p:cTn id="35" fill="hold">
                                          <p:stCondLst>
                                            <p:cond delay="1499"/>
                                          </p:stCondLst>
                                        </p:cTn>
                                        <p:tgtEl>
                                          <p:spTgt spid="852"/>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Class="exit" nodeType="clickEffect" presetID="9" grpId="8" fill="hold">
                                  <p:stCondLst>
                                    <p:cond delay="0"/>
                                  </p:stCondLst>
                                  <p:iterate type="el" backwards="0">
                                    <p:tmAbs val="0"/>
                                  </p:iterate>
                                  <p:childTnLst>
                                    <p:animEffect filter="dissolve" transition="out">
                                      <p:cBhvr>
                                        <p:cTn id="39" dur="1500" fill="hold"/>
                                        <p:tgtEl>
                                          <p:spTgt spid="850"/>
                                        </p:tgtEl>
                                      </p:cBhvr>
                                    </p:animEffect>
                                    <p:set>
                                      <p:cBhvr>
                                        <p:cTn id="40" fill="hold">
                                          <p:stCondLst>
                                            <p:cond delay="1499"/>
                                          </p:stCondLst>
                                        </p:cTn>
                                        <p:tgtEl>
                                          <p:spTgt spid="850"/>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8" presetID="22" grpId="9" fill="hold">
                                  <p:stCondLst>
                                    <p:cond delay="0"/>
                                  </p:stCondLst>
                                  <p:iterate type="el" backwards="0">
                                    <p:tmAbs val="0"/>
                                  </p:iterate>
                                  <p:childTnLst>
                                    <p:set>
                                      <p:cBhvr>
                                        <p:cTn id="44" fill="hold"/>
                                        <p:tgtEl>
                                          <p:spTgt spid="864"/>
                                        </p:tgtEl>
                                        <p:attrNameLst>
                                          <p:attrName>style.visibility</p:attrName>
                                        </p:attrNameLst>
                                      </p:cBhvr>
                                      <p:to>
                                        <p:strVal val="visible"/>
                                      </p:to>
                                    </p:set>
                                    <p:animEffect filter="wipe(left)" transition="in">
                                      <p:cBhvr>
                                        <p:cTn id="45" dur="1000"/>
                                        <p:tgtEl>
                                          <p:spTgt spid="864"/>
                                        </p:tgtEl>
                                      </p:cBhvr>
                                    </p:animEffect>
                                  </p:childTnLst>
                                </p:cTn>
                              </p:par>
                            </p:childTnLst>
                          </p:cTn>
                        </p:par>
                      </p:childTnLst>
                    </p:cTn>
                  </p:par>
                  <p:par>
                    <p:cTn id="46" fill="hold">
                      <p:stCondLst>
                        <p:cond delay="indefinite"/>
                      </p:stCondLst>
                      <p:childTnLst>
                        <p:par>
                          <p:cTn id="47" fill="hold">
                            <p:stCondLst>
                              <p:cond delay="0"/>
                            </p:stCondLst>
                            <p:childTnLst>
                              <p:par>
                                <p:cTn id="48" presetClass="entr" nodeType="clickEffect" presetID="9" grpId="10" fill="hold">
                                  <p:stCondLst>
                                    <p:cond delay="0"/>
                                  </p:stCondLst>
                                  <p:iterate type="el" backwards="0">
                                    <p:tmAbs val="0"/>
                                  </p:iterate>
                                  <p:childTnLst>
                                    <p:set>
                                      <p:cBhvr>
                                        <p:cTn id="49" fill="hold"/>
                                        <p:tgtEl>
                                          <p:spTgt spid="865"/>
                                        </p:tgtEl>
                                        <p:attrNameLst>
                                          <p:attrName>style.visibility</p:attrName>
                                        </p:attrNameLst>
                                      </p:cBhvr>
                                      <p:to>
                                        <p:strVal val="visible"/>
                                      </p:to>
                                    </p:set>
                                    <p:animEffect filter="dissolve" transition="in">
                                      <p:cBhvr>
                                        <p:cTn id="50" dur="2000"/>
                                        <p:tgtEl>
                                          <p:spTgt spid="865"/>
                                        </p:tgtEl>
                                      </p:cBhvr>
                                    </p:animEffect>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0" presetID="1" grpId="11" fill="hold">
                                  <p:stCondLst>
                                    <p:cond delay="0"/>
                                  </p:stCondLst>
                                  <p:iterate type="lt" backwards="0">
                                    <p:tmAbs val="100"/>
                                  </p:iterate>
                                  <p:childTnLst>
                                    <p:set>
                                      <p:cBhvr>
                                        <p:cTn id="54" fill="hold"/>
                                        <p:tgtEl>
                                          <p:spTgt spid="86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Class="entr" nodeType="clickEffect" presetID="9" grpId="12" fill="hold">
                                  <p:stCondLst>
                                    <p:cond delay="0"/>
                                  </p:stCondLst>
                                  <p:iterate type="el" backwards="0">
                                    <p:tmAbs val="0"/>
                                  </p:iterate>
                                  <p:childTnLst>
                                    <p:set>
                                      <p:cBhvr>
                                        <p:cTn id="58" fill="hold"/>
                                        <p:tgtEl>
                                          <p:spTgt spid="866"/>
                                        </p:tgtEl>
                                        <p:attrNameLst>
                                          <p:attrName>style.visibility</p:attrName>
                                        </p:attrNameLst>
                                      </p:cBhvr>
                                      <p:to>
                                        <p:strVal val="visible"/>
                                      </p:to>
                                    </p:set>
                                    <p:animEffect filter="dissolve" transition="in">
                                      <p:cBhvr>
                                        <p:cTn id="59" dur="2000"/>
                                        <p:tgtEl>
                                          <p:spTgt spid="866"/>
                                        </p:tgtEl>
                                      </p:cBhvr>
                                    </p:animEffect>
                                  </p:childTnLst>
                                </p:cTn>
                              </p:par>
                            </p:childTnLst>
                          </p:cTn>
                        </p:par>
                      </p:childTnLst>
                    </p:cTn>
                  </p:par>
                  <p:par>
                    <p:cTn id="60" fill="hold">
                      <p:stCondLst>
                        <p:cond delay="indefinite"/>
                      </p:stCondLst>
                      <p:childTnLst>
                        <p:par>
                          <p:cTn id="61" fill="hold">
                            <p:stCondLst>
                              <p:cond delay="0"/>
                            </p:stCondLst>
                            <p:childTnLst>
                              <p:par>
                                <p:cTn id="62" presetClass="entr" nodeType="clickEffect" presetSubtype="0" presetID="1" grpId="13" fill="hold">
                                  <p:stCondLst>
                                    <p:cond delay="0"/>
                                  </p:stCondLst>
                                  <p:iterate type="lt" backwards="0">
                                    <p:tmAbs val="100"/>
                                  </p:iterate>
                                  <p:childTnLst>
                                    <p:set>
                                      <p:cBhvr>
                                        <p:cTn id="63" fill="hold"/>
                                        <p:tgtEl>
                                          <p:spTgt spid="867"/>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Class="entr" nodeType="clickEffect" presetID="9" grpId="14" fill="hold">
                                  <p:stCondLst>
                                    <p:cond delay="0"/>
                                  </p:stCondLst>
                                  <p:iterate type="el" backwards="0">
                                    <p:tmAbs val="0"/>
                                  </p:iterate>
                                  <p:childTnLst>
                                    <p:set>
                                      <p:cBhvr>
                                        <p:cTn id="67" fill="hold"/>
                                        <p:tgtEl>
                                          <p:spTgt spid="872"/>
                                        </p:tgtEl>
                                        <p:attrNameLst>
                                          <p:attrName>style.visibility</p:attrName>
                                        </p:attrNameLst>
                                      </p:cBhvr>
                                      <p:to>
                                        <p:strVal val="visible"/>
                                      </p:to>
                                    </p:set>
                                    <p:animEffect filter="dissolve" transition="in">
                                      <p:cBhvr>
                                        <p:cTn id="68" dur="1500"/>
                                        <p:tgtEl>
                                          <p:spTgt spid="8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50" grpId="8"/>
      <p:bldP build="whole" bldLvl="1" animBg="1" rev="0" advAuto="0" spid="852" grpId="7"/>
      <p:bldP build="whole" bldLvl="1" animBg="1" rev="0" advAuto="0" spid="862" grpId="5"/>
      <p:bldP build="whole" bldLvl="1" animBg="1" rev="0" advAuto="0" spid="866" grpId="12"/>
      <p:bldP build="whole" bldLvl="1" animBg="1" rev="0" advAuto="0" spid="869" grpId="4"/>
      <p:bldP build="whole" bldLvl="1" animBg="1" rev="0" advAuto="0" spid="842" grpId="6"/>
      <p:bldP build="whole" bldLvl="1" animBg="1" rev="0" advAuto="0" spid="860" grpId="3"/>
      <p:bldP build="whole" bldLvl="1" animBg="1" rev="0" advAuto="0" spid="872" grpId="14"/>
      <p:bldP build="whole" bldLvl="1" animBg="1" rev="0" advAuto="0" spid="859" grpId="1"/>
      <p:bldP build="whole" bldLvl="1" animBg="1" rev="0" advAuto="0" spid="861" grpId="2"/>
      <p:bldP build="whole" bldLvl="1" animBg="1" rev="0" advAuto="0" spid="865" grpId="10"/>
      <p:bldP build="whole" bldLvl="1" animBg="1" rev="0" advAuto="0" spid="864" grpId="9"/>
      <p:bldP build="whole" bldLvl="1" animBg="1" rev="0" advAuto="0" spid="867" grpId="13"/>
      <p:bldP build="whole" bldLvl="1" animBg="1" rev="0" advAuto="0" spid="863" grpId="11"/>
    </p:bld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874" name="Group"/>
          <p:cNvGraphicFramePr/>
          <p:nvPr/>
        </p:nvGraphicFramePr>
        <p:xfrm>
          <a:off x="12073013" y="4338102"/>
          <a:ext cx="9664701" cy="61341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190816"/>
                <a:gridCol w="3287590"/>
                <a:gridCol w="3107786"/>
              </a:tblGrid>
              <a:tr h="1546434">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r h="2133286">
                <a:tc>
                  <a:txBody>
                    <a:bodyPr/>
                    <a:lstStyle/>
                    <a:p>
                      <a:pPr defTabSz="914400">
                        <a:defRPr sz="3600">
                          <a:solidFill>
                            <a:srgbClr val="FF2600"/>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660066"/>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r h="2378821">
                <a:tc>
                  <a:txBody>
                    <a:bodyPr/>
                    <a:lstStyle/>
                    <a:p>
                      <a:pPr defTabSz="914400">
                        <a:defRPr sz="3600">
                          <a:solidFill>
                            <a:srgbClr val="FF2600"/>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660066"/>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bl>
          </a:graphicData>
        </a:graphic>
      </p:graphicFrame>
      <p:sp>
        <p:nvSpPr>
          <p:cNvPr id="875" name="If country A cooperates"/>
          <p:cNvSpPr txBox="1"/>
          <p:nvPr/>
        </p:nvSpPr>
        <p:spPr>
          <a:xfrm>
            <a:off x="12414760" y="6184152"/>
            <a:ext cx="2830542" cy="11430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cooperates</a:t>
            </a:r>
          </a:p>
        </p:txBody>
      </p:sp>
      <p:sp>
        <p:nvSpPr>
          <p:cNvPr id="876" name="If country B cooperates"/>
          <p:cNvSpPr txBox="1"/>
          <p:nvPr/>
        </p:nvSpPr>
        <p:spPr>
          <a:xfrm>
            <a:off x="15642254" y="4662521"/>
            <a:ext cx="2612514"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cooperates</a:t>
            </a:r>
          </a:p>
        </p:txBody>
      </p:sp>
      <p:sp>
        <p:nvSpPr>
          <p:cNvPr id="877" name="Line"/>
          <p:cNvSpPr/>
          <p:nvPr/>
        </p:nvSpPr>
        <p:spPr>
          <a:xfrm>
            <a:off x="15274247" y="5950867"/>
            <a:ext cx="3348528" cy="2092172"/>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878" name="A gets:…"/>
          <p:cNvSpPr txBox="1"/>
          <p:nvPr/>
        </p:nvSpPr>
        <p:spPr>
          <a:xfrm>
            <a:off x="15396516" y="6958852"/>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$960</a:t>
            </a:r>
          </a:p>
        </p:txBody>
      </p:sp>
      <p:sp>
        <p:nvSpPr>
          <p:cNvPr id="879" name="B gets:…"/>
          <p:cNvSpPr txBox="1"/>
          <p:nvPr/>
        </p:nvSpPr>
        <p:spPr>
          <a:xfrm>
            <a:off x="16279810" y="5940053"/>
            <a:ext cx="2297808" cy="1157478"/>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$960</a:t>
            </a:r>
          </a:p>
        </p:txBody>
      </p:sp>
      <p:sp>
        <p:nvSpPr>
          <p:cNvPr id="880" name="If country B cheats"/>
          <p:cNvSpPr txBox="1"/>
          <p:nvPr/>
        </p:nvSpPr>
        <p:spPr>
          <a:xfrm>
            <a:off x="19012068" y="4662521"/>
            <a:ext cx="2297808"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cheats</a:t>
            </a:r>
          </a:p>
        </p:txBody>
      </p:sp>
      <p:sp>
        <p:nvSpPr>
          <p:cNvPr id="881" name="If country A cheats"/>
          <p:cNvSpPr txBox="1"/>
          <p:nvPr/>
        </p:nvSpPr>
        <p:spPr>
          <a:xfrm>
            <a:off x="12336231" y="8751365"/>
            <a:ext cx="2943166"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nSpc>
                <a:spcPct val="70000"/>
              </a:lnSpc>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cheats</a:t>
            </a:r>
          </a:p>
        </p:txBody>
      </p:sp>
      <p:sp>
        <p:nvSpPr>
          <p:cNvPr id="882" name="A gets:…"/>
          <p:cNvSpPr txBox="1"/>
          <p:nvPr/>
        </p:nvSpPr>
        <p:spPr>
          <a:xfrm>
            <a:off x="18653011" y="9224342"/>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$840</a:t>
            </a:r>
          </a:p>
        </p:txBody>
      </p:sp>
      <p:sp>
        <p:nvSpPr>
          <p:cNvPr id="883" name="B gets:…"/>
          <p:cNvSpPr txBox="1"/>
          <p:nvPr/>
        </p:nvSpPr>
        <p:spPr>
          <a:xfrm>
            <a:off x="19379834" y="8022988"/>
            <a:ext cx="2297807"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$840</a:t>
            </a:r>
          </a:p>
        </p:txBody>
      </p:sp>
      <p:sp>
        <p:nvSpPr>
          <p:cNvPr id="884" name="Line"/>
          <p:cNvSpPr/>
          <p:nvPr/>
        </p:nvSpPr>
        <p:spPr>
          <a:xfrm>
            <a:off x="18612698" y="8034820"/>
            <a:ext cx="3096550" cy="2419881"/>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885" name="A gets:…"/>
          <p:cNvSpPr txBox="1"/>
          <p:nvPr/>
        </p:nvSpPr>
        <p:spPr>
          <a:xfrm>
            <a:off x="15459952" y="9274764"/>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$1,260</a:t>
            </a:r>
          </a:p>
        </p:txBody>
      </p:sp>
      <p:sp>
        <p:nvSpPr>
          <p:cNvPr id="886" name="B gets:…"/>
          <p:cNvSpPr txBox="1"/>
          <p:nvPr/>
        </p:nvSpPr>
        <p:spPr>
          <a:xfrm>
            <a:off x="16279810" y="8022988"/>
            <a:ext cx="229780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$720</a:t>
            </a:r>
          </a:p>
        </p:txBody>
      </p:sp>
      <p:sp>
        <p:nvSpPr>
          <p:cNvPr id="887" name="Line"/>
          <p:cNvSpPr/>
          <p:nvPr/>
        </p:nvSpPr>
        <p:spPr>
          <a:xfrm>
            <a:off x="15294327" y="8057007"/>
            <a:ext cx="3308369" cy="2375507"/>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888" name="A gets:…"/>
          <p:cNvSpPr txBox="1"/>
          <p:nvPr/>
        </p:nvSpPr>
        <p:spPr>
          <a:xfrm>
            <a:off x="18611217" y="6891106"/>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$720</a:t>
            </a:r>
          </a:p>
        </p:txBody>
      </p:sp>
      <p:sp>
        <p:nvSpPr>
          <p:cNvPr id="889" name="B gets:…"/>
          <p:cNvSpPr txBox="1"/>
          <p:nvPr/>
        </p:nvSpPr>
        <p:spPr>
          <a:xfrm>
            <a:off x="19379834" y="5940053"/>
            <a:ext cx="2297807" cy="1157478"/>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$1,260</a:t>
            </a:r>
          </a:p>
        </p:txBody>
      </p:sp>
      <p:sp>
        <p:nvSpPr>
          <p:cNvPr id="890" name="Line"/>
          <p:cNvSpPr/>
          <p:nvPr/>
        </p:nvSpPr>
        <p:spPr>
          <a:xfrm>
            <a:off x="18619157" y="5949964"/>
            <a:ext cx="3007432" cy="2093977"/>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891" name="If country A cooperates"/>
          <p:cNvSpPr txBox="1"/>
          <p:nvPr/>
        </p:nvSpPr>
        <p:spPr>
          <a:xfrm>
            <a:off x="12379842" y="6185992"/>
            <a:ext cx="2830543" cy="11430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cooperates</a:t>
            </a:r>
          </a:p>
        </p:txBody>
      </p:sp>
      <p:sp>
        <p:nvSpPr>
          <p:cNvPr id="892" name="If country B cooperates"/>
          <p:cNvSpPr txBox="1"/>
          <p:nvPr/>
        </p:nvSpPr>
        <p:spPr>
          <a:xfrm>
            <a:off x="15611806" y="4662621"/>
            <a:ext cx="2612515"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cooperates</a:t>
            </a:r>
          </a:p>
        </p:txBody>
      </p:sp>
      <p:sp>
        <p:nvSpPr>
          <p:cNvPr id="893" name="If country A cheats"/>
          <p:cNvSpPr txBox="1"/>
          <p:nvPr/>
        </p:nvSpPr>
        <p:spPr>
          <a:xfrm>
            <a:off x="12300545" y="8751365"/>
            <a:ext cx="2943166"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nSpc>
                <a:spcPct val="70000"/>
              </a:lnSpc>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cheats</a:t>
            </a:r>
          </a:p>
        </p:txBody>
      </p:sp>
      <p:sp>
        <p:nvSpPr>
          <p:cNvPr id="894" name="If country B cheats"/>
          <p:cNvSpPr txBox="1"/>
          <p:nvPr/>
        </p:nvSpPr>
        <p:spPr>
          <a:xfrm>
            <a:off x="18973968" y="4662521"/>
            <a:ext cx="2297808"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cheats</a:t>
            </a:r>
          </a:p>
        </p:txBody>
      </p:sp>
      <p:sp>
        <p:nvSpPr>
          <p:cNvPr id="895" name="What should country B do if A cheats?"/>
          <p:cNvSpPr txBox="1"/>
          <p:nvPr/>
        </p:nvSpPr>
        <p:spPr>
          <a:xfrm>
            <a:off x="1372087" y="1977829"/>
            <a:ext cx="9949919"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300"/>
              </a:spcBef>
              <a:defRPr sz="4000">
                <a:latin typeface="Avenir Book"/>
                <a:ea typeface="Avenir Book"/>
                <a:cs typeface="Avenir Book"/>
                <a:sym typeface="Avenir Book"/>
              </a:defRPr>
            </a:pPr>
            <a:r>
              <a:t>What should country </a:t>
            </a:r>
            <a:r>
              <a:rPr>
                <a:solidFill>
                  <a:srgbClr val="0433FF"/>
                </a:solidFill>
              </a:rPr>
              <a:t>B</a:t>
            </a:r>
            <a:r>
              <a:rPr>
                <a:solidFill>
                  <a:srgbClr val="FF2600"/>
                </a:solidFill>
              </a:rPr>
              <a:t> </a:t>
            </a:r>
            <a:r>
              <a:t>do if </a:t>
            </a:r>
            <a:r>
              <a:rPr>
                <a:solidFill>
                  <a:srgbClr val="FF2600"/>
                </a:solidFill>
              </a:rPr>
              <a:t>A</a:t>
            </a:r>
            <a:r>
              <a:t> </a:t>
            </a:r>
            <a:r>
              <a:rPr>
                <a:solidFill>
                  <a:srgbClr val="FF2600"/>
                </a:solidFill>
              </a:rPr>
              <a:t>cheats</a:t>
            </a:r>
            <a:r>
              <a:t>?</a:t>
            </a:r>
          </a:p>
        </p:txBody>
      </p:sp>
      <p:sp>
        <p:nvSpPr>
          <p:cNvPr id="896" name="Rectangle"/>
          <p:cNvSpPr/>
          <p:nvPr/>
        </p:nvSpPr>
        <p:spPr>
          <a:xfrm>
            <a:off x="12163417" y="5940052"/>
            <a:ext cx="9470428" cy="2080922"/>
          </a:xfrm>
          <a:prstGeom prst="rect">
            <a:avLst/>
          </a:prstGeom>
          <a:solidFill>
            <a:srgbClr val="FFFFFF"/>
          </a:solidFill>
          <a:ln w="12700">
            <a:miter lim="400000"/>
          </a:ln>
        </p:spPr>
        <p:txBody>
          <a:bodyPr lIns="0" tIns="0" rIns="0" bIns="0" anchor="ctr"/>
          <a:lstStyle/>
          <a:p>
            <a:pPr>
              <a:defRPr sz="3200">
                <a:solidFill>
                  <a:srgbClr val="FFFFFF"/>
                </a:solidFill>
                <a:latin typeface="+mn-lt"/>
                <a:ea typeface="+mn-ea"/>
                <a:cs typeface="+mn-cs"/>
                <a:sym typeface="Avenir Medium"/>
              </a:defRPr>
            </a:pPr>
          </a:p>
        </p:txBody>
      </p:sp>
      <p:sp>
        <p:nvSpPr>
          <p:cNvPr id="897" name="We then ignore this side of the matrix"/>
          <p:cNvSpPr txBox="1"/>
          <p:nvPr/>
        </p:nvSpPr>
        <p:spPr>
          <a:xfrm>
            <a:off x="21676754" y="5635252"/>
            <a:ext cx="3066505" cy="25400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1300"/>
              </a:spcBef>
              <a:defRPr sz="3500">
                <a:latin typeface="Avenir Book"/>
                <a:ea typeface="Avenir Book"/>
                <a:cs typeface="Avenir Book"/>
                <a:sym typeface="Avenir Book"/>
              </a:defRPr>
            </a:lvl1pPr>
          </a:lstStyle>
          <a:p>
            <a:pPr/>
            <a:r>
              <a:t>We then ignore this side of the matrix</a:t>
            </a:r>
          </a:p>
        </p:txBody>
      </p:sp>
      <p:sp>
        <p:nvSpPr>
          <p:cNvPr id="898" name="We then ignore country A’s revenues"/>
          <p:cNvSpPr txBox="1"/>
          <p:nvPr/>
        </p:nvSpPr>
        <p:spPr>
          <a:xfrm>
            <a:off x="15063716" y="2441379"/>
            <a:ext cx="3683296" cy="19304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1300"/>
              </a:spcBef>
              <a:defRPr sz="3500">
                <a:latin typeface="Avenir Book"/>
                <a:ea typeface="Avenir Book"/>
                <a:cs typeface="Avenir Book"/>
                <a:sym typeface="Avenir Book"/>
              </a:defRPr>
            </a:lvl1pPr>
          </a:lstStyle>
          <a:p>
            <a:pPr/>
            <a:r>
              <a:t>We then ignore country A’s revenues</a:t>
            </a:r>
          </a:p>
        </p:txBody>
      </p:sp>
      <p:sp>
        <p:nvSpPr>
          <p:cNvPr id="899" name="If B cheats, it gets $840 in revenue"/>
          <p:cNvSpPr txBox="1"/>
          <p:nvPr/>
        </p:nvSpPr>
        <p:spPr>
          <a:xfrm>
            <a:off x="1281876" y="10405526"/>
            <a:ext cx="9036306"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300"/>
              </a:spcBef>
              <a:defRPr sz="4000">
                <a:latin typeface="Avenir Book"/>
                <a:ea typeface="Avenir Book"/>
                <a:cs typeface="Avenir Book"/>
                <a:sym typeface="Avenir Book"/>
              </a:defRPr>
            </a:pPr>
            <a:r>
              <a:t>If </a:t>
            </a:r>
            <a:r>
              <a:rPr>
                <a:solidFill>
                  <a:srgbClr val="0433FF"/>
                </a:solidFill>
              </a:rPr>
              <a:t>B</a:t>
            </a:r>
            <a:r>
              <a:t> </a:t>
            </a:r>
            <a:r>
              <a:rPr>
                <a:solidFill>
                  <a:srgbClr val="0433FF"/>
                </a:solidFill>
              </a:rPr>
              <a:t>cheats</a:t>
            </a:r>
            <a:r>
              <a:t>, it gets </a:t>
            </a:r>
            <a:r>
              <a:rPr>
                <a:solidFill>
                  <a:srgbClr val="0433FF"/>
                </a:solidFill>
              </a:rPr>
              <a:t>$840</a:t>
            </a:r>
            <a:r>
              <a:t> in revenue</a:t>
            </a:r>
          </a:p>
        </p:txBody>
      </p:sp>
      <p:sp>
        <p:nvSpPr>
          <p:cNvPr id="900" name="If B cooperates, it gets $720 in revenue"/>
          <p:cNvSpPr txBox="1"/>
          <p:nvPr/>
        </p:nvSpPr>
        <p:spPr>
          <a:xfrm>
            <a:off x="1281876" y="9524465"/>
            <a:ext cx="9007857"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1300"/>
              </a:spcBef>
              <a:defRPr sz="4000">
                <a:latin typeface="Avenir Book"/>
                <a:ea typeface="Avenir Book"/>
                <a:cs typeface="Avenir Book"/>
                <a:sym typeface="Avenir Book"/>
              </a:defRPr>
            </a:pPr>
            <a:r>
              <a:t>If </a:t>
            </a:r>
            <a:r>
              <a:rPr>
                <a:solidFill>
                  <a:srgbClr val="0433FF"/>
                </a:solidFill>
              </a:rPr>
              <a:t>B</a:t>
            </a:r>
            <a:r>
              <a:t> </a:t>
            </a:r>
            <a:r>
              <a:rPr>
                <a:solidFill>
                  <a:srgbClr val="0433FF"/>
                </a:solidFill>
              </a:rPr>
              <a:t>cooperates</a:t>
            </a:r>
            <a:r>
              <a:t>, it gets </a:t>
            </a:r>
            <a:r>
              <a:rPr>
                <a:solidFill>
                  <a:srgbClr val="0433FF"/>
                </a:solidFill>
              </a:rPr>
              <a:t>$720</a:t>
            </a:r>
            <a:r>
              <a:t> in revenue</a:t>
            </a:r>
          </a:p>
        </p:txBody>
      </p:sp>
      <p:sp>
        <p:nvSpPr>
          <p:cNvPr id="901" name="Oval"/>
          <p:cNvSpPr/>
          <p:nvPr/>
        </p:nvSpPr>
        <p:spPr>
          <a:xfrm>
            <a:off x="17338594" y="8518388"/>
            <a:ext cx="1529713" cy="550033"/>
          </a:xfrm>
          <a:prstGeom prst="ellipse">
            <a:avLst/>
          </a:prstGeom>
          <a:ln w="25400">
            <a:solidFill>
              <a:srgbClr val="0433FF"/>
            </a:solidFill>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sp>
        <p:nvSpPr>
          <p:cNvPr id="902" name="Oval"/>
          <p:cNvSpPr/>
          <p:nvPr/>
        </p:nvSpPr>
        <p:spPr>
          <a:xfrm>
            <a:off x="20448296" y="8595044"/>
            <a:ext cx="1656640" cy="639360"/>
          </a:xfrm>
          <a:prstGeom prst="ellipse">
            <a:avLst/>
          </a:prstGeom>
          <a:ln w="25400">
            <a:solidFill>
              <a:srgbClr val="0433FF"/>
            </a:solidFill>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sp>
        <p:nvSpPr>
          <p:cNvPr id="903" name="Country B’s best strategy if A cheats is to cheat"/>
          <p:cNvSpPr txBox="1"/>
          <p:nvPr/>
        </p:nvSpPr>
        <p:spPr>
          <a:xfrm>
            <a:off x="1959731" y="6247652"/>
            <a:ext cx="8048921" cy="14986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sz="4000">
                <a:latin typeface="Avenir Book"/>
                <a:ea typeface="Avenir Book"/>
                <a:cs typeface="Avenir Book"/>
                <a:sym typeface="Avenir Book"/>
              </a:defRPr>
            </a:pPr>
            <a:r>
              <a:t>Country </a:t>
            </a:r>
            <a:r>
              <a:rPr>
                <a:solidFill>
                  <a:srgbClr val="0433FF"/>
                </a:solidFill>
              </a:rPr>
              <a:t>B</a:t>
            </a:r>
            <a:r>
              <a:t>’s best strategy if </a:t>
            </a:r>
            <a:r>
              <a:rPr>
                <a:solidFill>
                  <a:srgbClr val="FF2600"/>
                </a:solidFill>
              </a:rPr>
              <a:t>A</a:t>
            </a:r>
            <a:r>
              <a:t> </a:t>
            </a:r>
            <a:r>
              <a:rPr>
                <a:solidFill>
                  <a:srgbClr val="FF2600"/>
                </a:solidFill>
              </a:rPr>
              <a:t>cheats</a:t>
            </a:r>
            <a:r>
              <a:t> is to </a:t>
            </a:r>
            <a:r>
              <a:rPr>
                <a:solidFill>
                  <a:srgbClr val="0433FF"/>
                </a:solidFill>
              </a:rPr>
              <a:t>cheat</a:t>
            </a:r>
          </a:p>
        </p:txBody>
      </p:sp>
      <p:sp>
        <p:nvSpPr>
          <p:cNvPr id="904" name="Let’s find the best strategy for Country B"/>
          <p:cNvSpPr txBox="1"/>
          <p:nvPr/>
        </p:nvSpPr>
        <p:spPr>
          <a:xfrm>
            <a:off x="7614852" y="1006143"/>
            <a:ext cx="9777932"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300"/>
              </a:spcBef>
              <a:defRPr sz="4000">
                <a:latin typeface="Avenir Book"/>
                <a:ea typeface="Avenir Book"/>
                <a:cs typeface="Avenir Book"/>
                <a:sym typeface="Avenir Book"/>
              </a:defRPr>
            </a:pPr>
            <a:r>
              <a:t>Let’s find the best strategy for Country </a:t>
            </a:r>
            <a:r>
              <a:rPr>
                <a:solidFill>
                  <a:srgbClr val="0433FF"/>
                </a:solidFill>
              </a:rPr>
              <a:t>B</a:t>
            </a:r>
          </a:p>
        </p:txBody>
      </p:sp>
      <p:sp>
        <p:nvSpPr>
          <p:cNvPr id="905" name="Country B only cares for its own revenue"/>
          <p:cNvSpPr txBox="1"/>
          <p:nvPr/>
        </p:nvSpPr>
        <p:spPr>
          <a:xfrm>
            <a:off x="1372087" y="2807748"/>
            <a:ext cx="9949919"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300"/>
              </a:spcBef>
              <a:defRPr sz="4000">
                <a:latin typeface="Avenir Book"/>
                <a:ea typeface="Avenir Book"/>
                <a:cs typeface="Avenir Book"/>
                <a:sym typeface="Avenir Book"/>
              </a:defRPr>
            </a:pPr>
            <a:r>
              <a:t>Country </a:t>
            </a:r>
            <a:r>
              <a:rPr>
                <a:solidFill>
                  <a:srgbClr val="0433FF"/>
                </a:solidFill>
              </a:rPr>
              <a:t>B</a:t>
            </a:r>
            <a:r>
              <a:t> only cares for its own revenue</a:t>
            </a:r>
          </a:p>
        </p:txBody>
      </p:sp>
      <p:grpSp>
        <p:nvGrpSpPr>
          <p:cNvPr id="908" name="Group"/>
          <p:cNvGrpSpPr/>
          <p:nvPr/>
        </p:nvGrpSpPr>
        <p:grpSpPr>
          <a:xfrm>
            <a:off x="21187004" y="8350491"/>
            <a:ext cx="2152611" cy="1892374"/>
            <a:chOff x="69526" y="5342"/>
            <a:chExt cx="2152610" cy="1892373"/>
          </a:xfrm>
        </p:grpSpPr>
        <p:sp>
          <p:nvSpPr>
            <p:cNvPr id="906" name="Star"/>
            <p:cNvSpPr/>
            <p:nvPr/>
          </p:nvSpPr>
          <p:spPr>
            <a:xfrm rot="360000">
              <a:off x="152622" y="104521"/>
              <a:ext cx="1986420" cy="1694017"/>
            </a:xfrm>
            <a:prstGeom prst="star5">
              <a:avLst>
                <a:gd name="adj" fmla="val 26287"/>
                <a:gd name="hf" fmla="val 105146"/>
                <a:gd name="vf" fmla="val 110557"/>
              </a:avLst>
            </a:prstGeom>
            <a:solidFill>
              <a:srgbClr val="00F900"/>
            </a:solidFill>
            <a:ln w="12700" cap="flat">
              <a:noFill/>
              <a:miter lim="400000"/>
            </a:ln>
            <a:effectLst>
              <a:outerShdw sx="100000" sy="100000" kx="0" ky="0" algn="b" rotWithShape="0" blurRad="63500" dist="25400" dir="5400000">
                <a:srgbClr val="000000">
                  <a:alpha val="50000"/>
                </a:srgbClr>
              </a:outerShdw>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sp>
          <p:nvSpPr>
            <p:cNvPr id="907" name="Best: cheat"/>
            <p:cNvSpPr/>
            <p:nvPr/>
          </p:nvSpPr>
          <p:spPr>
            <a:xfrm>
              <a:off x="583881" y="983611"/>
              <a:ext cx="116570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nSpc>
                  <a:spcPct val="70000"/>
                </a:lnSpc>
                <a:defRPr>
                  <a:latin typeface="Avenir Book"/>
                  <a:ea typeface="Avenir Book"/>
                  <a:cs typeface="Avenir Book"/>
                  <a:sym typeface="Avenir Book"/>
                </a:defRPr>
              </a:lvl1pPr>
            </a:lstStyle>
            <a:p>
              <a:pPr/>
              <a:r>
                <a:t>Best: cheat</a:t>
              </a:r>
            </a:p>
          </p:txBody>
        </p:sp>
      </p:grpSp>
      <p:sp>
        <p:nvSpPr>
          <p:cNvPr id="909" name="Country B’s best strategy regardless of what country A does is to cheat!"/>
          <p:cNvSpPr txBox="1"/>
          <p:nvPr/>
        </p:nvSpPr>
        <p:spPr>
          <a:xfrm>
            <a:off x="2207541" y="5940052"/>
            <a:ext cx="8048920" cy="2197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sz="4000">
                <a:latin typeface="Avenir Book"/>
                <a:ea typeface="Avenir Book"/>
                <a:cs typeface="Avenir Book"/>
                <a:sym typeface="Avenir Book"/>
              </a:defRPr>
            </a:pPr>
            <a:r>
              <a:t>Country </a:t>
            </a:r>
            <a:r>
              <a:rPr>
                <a:solidFill>
                  <a:srgbClr val="0433FF"/>
                </a:solidFill>
              </a:rPr>
              <a:t>B</a:t>
            </a:r>
            <a:r>
              <a:t>’s best strategy regardless of what country </a:t>
            </a:r>
            <a:r>
              <a:rPr>
                <a:solidFill>
                  <a:srgbClr val="FF2600"/>
                </a:solidFill>
              </a:rPr>
              <a:t>A</a:t>
            </a:r>
            <a:r>
              <a:t> does is to </a:t>
            </a:r>
            <a:r>
              <a:rPr>
                <a:solidFill>
                  <a:srgbClr val="0433FF"/>
                </a:solidFill>
              </a:rPr>
              <a:t>cheat</a:t>
            </a:r>
            <a:r>
              <a:t>!</a:t>
            </a:r>
          </a:p>
        </p:txBody>
      </p:sp>
      <p:grpSp>
        <p:nvGrpSpPr>
          <p:cNvPr id="912" name="Group"/>
          <p:cNvGrpSpPr/>
          <p:nvPr/>
        </p:nvGrpSpPr>
        <p:grpSpPr>
          <a:xfrm rot="360000">
            <a:off x="19208391" y="2270270"/>
            <a:ext cx="3090259" cy="2512639"/>
            <a:chOff x="79515" y="0"/>
            <a:chExt cx="3090258" cy="2512638"/>
          </a:xfrm>
        </p:grpSpPr>
        <p:sp>
          <p:nvSpPr>
            <p:cNvPr id="910" name="Star"/>
            <p:cNvSpPr/>
            <p:nvPr/>
          </p:nvSpPr>
          <p:spPr>
            <a:xfrm>
              <a:off x="79515" y="0"/>
              <a:ext cx="3090260" cy="2512639"/>
            </a:xfrm>
            <a:prstGeom prst="star5">
              <a:avLst>
                <a:gd name="adj" fmla="val 26287"/>
                <a:gd name="hf" fmla="val 105146"/>
                <a:gd name="vf" fmla="val 110557"/>
              </a:avLst>
            </a:prstGeom>
            <a:solidFill>
              <a:srgbClr val="00F900"/>
            </a:solidFill>
            <a:ln w="12700" cap="flat">
              <a:noFill/>
              <a:miter lim="400000"/>
            </a:ln>
            <a:effectLst>
              <a:outerShdw sx="100000" sy="100000" kx="0" ky="0" algn="b" rotWithShape="0" blurRad="63500" dist="25400" dir="5400000">
                <a:srgbClr val="000000">
                  <a:alpha val="50000"/>
                </a:srgbClr>
              </a:outerShdw>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sp>
          <p:nvSpPr>
            <p:cNvPr id="911" name="Dominant Strategy: cheat!"/>
            <p:cNvSpPr txBox="1"/>
            <p:nvPr/>
          </p:nvSpPr>
          <p:spPr>
            <a:xfrm>
              <a:off x="768400" y="752716"/>
              <a:ext cx="1821943" cy="1455421"/>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nSpc>
                  <a:spcPct val="80000"/>
                </a:lnSpc>
                <a:defRPr>
                  <a:latin typeface="Avenir Book"/>
                  <a:ea typeface="Avenir Book"/>
                  <a:cs typeface="Avenir Book"/>
                  <a:sym typeface="Avenir Book"/>
                </a:defRPr>
              </a:lvl1pPr>
            </a:lstStyle>
            <a:p>
              <a:pPr/>
              <a:r>
                <a:t>Dominant Strategy: cheat!</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895"/>
                                        </p:tgtEl>
                                        <p:attrNameLst>
                                          <p:attrName>style.visibility</p:attrName>
                                        </p:attrNameLst>
                                      </p:cBhvr>
                                      <p:to>
                                        <p:strVal val="visible"/>
                                      </p:to>
                                    </p:set>
                                    <p:animEffect filter="wipe(left)" transition="in">
                                      <p:cBhvr>
                                        <p:cTn id="7" dur="1000"/>
                                        <p:tgtEl>
                                          <p:spTgt spid="895"/>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0" presetID="1" grpId="2" fill="hold">
                                  <p:stCondLst>
                                    <p:cond delay="0"/>
                                  </p:stCondLst>
                                  <p:iterate type="lt" backwards="0">
                                    <p:tmAbs val="100"/>
                                  </p:iterate>
                                  <p:childTnLst>
                                    <p:set>
                                      <p:cBhvr>
                                        <p:cTn id="11" fill="hold"/>
                                        <p:tgtEl>
                                          <p:spTgt spid="89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ID="9" grpId="3" fill="hold">
                                  <p:stCondLst>
                                    <p:cond delay="0"/>
                                  </p:stCondLst>
                                  <p:iterate type="el" backwards="0">
                                    <p:tmAbs val="0"/>
                                  </p:iterate>
                                  <p:childTnLst>
                                    <p:set>
                                      <p:cBhvr>
                                        <p:cTn id="15" fill="hold"/>
                                        <p:tgtEl>
                                          <p:spTgt spid="896"/>
                                        </p:tgtEl>
                                        <p:attrNameLst>
                                          <p:attrName>style.visibility</p:attrName>
                                        </p:attrNameLst>
                                      </p:cBhvr>
                                      <p:to>
                                        <p:strVal val="visible"/>
                                      </p:to>
                                    </p:set>
                                    <p:animEffect filter="dissolve" transition="in">
                                      <p:cBhvr>
                                        <p:cTn id="16" dur="1500"/>
                                        <p:tgtEl>
                                          <p:spTgt spid="896"/>
                                        </p:tgtEl>
                                      </p:cBhvr>
                                    </p:animEffec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8" presetID="22" grpId="4" fill="hold">
                                  <p:stCondLst>
                                    <p:cond delay="0"/>
                                  </p:stCondLst>
                                  <p:iterate type="el" backwards="0">
                                    <p:tmAbs val="0"/>
                                  </p:iterate>
                                  <p:childTnLst>
                                    <p:set>
                                      <p:cBhvr>
                                        <p:cTn id="20" fill="hold"/>
                                        <p:tgtEl>
                                          <p:spTgt spid="905"/>
                                        </p:tgtEl>
                                        <p:attrNameLst>
                                          <p:attrName>style.visibility</p:attrName>
                                        </p:attrNameLst>
                                      </p:cBhvr>
                                      <p:to>
                                        <p:strVal val="visible"/>
                                      </p:to>
                                    </p:set>
                                    <p:animEffect filter="wipe(left)" transition="in">
                                      <p:cBhvr>
                                        <p:cTn id="21" dur="1000"/>
                                        <p:tgtEl>
                                          <p:spTgt spid="905"/>
                                        </p:tgtEl>
                                      </p:cBhvr>
                                    </p:animEffec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0" presetID="1" grpId="5" fill="hold">
                                  <p:stCondLst>
                                    <p:cond delay="0"/>
                                  </p:stCondLst>
                                  <p:iterate type="lt" backwards="0">
                                    <p:tmAbs val="100"/>
                                  </p:iterate>
                                  <p:childTnLst>
                                    <p:set>
                                      <p:cBhvr>
                                        <p:cTn id="25" fill="hold"/>
                                        <p:tgtEl>
                                          <p:spTgt spid="89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Class="exit" nodeType="clickEffect" presetID="9" grpId="6" fill="hold">
                                  <p:stCondLst>
                                    <p:cond delay="0"/>
                                  </p:stCondLst>
                                  <p:iterate type="el" backwards="0">
                                    <p:tmAbs val="0"/>
                                  </p:iterate>
                                  <p:childTnLst>
                                    <p:animEffect filter="dissolve" transition="out">
                                      <p:cBhvr>
                                        <p:cTn id="29" dur="1500" fill="hold"/>
                                        <p:tgtEl>
                                          <p:spTgt spid="885"/>
                                        </p:tgtEl>
                                      </p:cBhvr>
                                    </p:animEffect>
                                    <p:set>
                                      <p:cBhvr>
                                        <p:cTn id="30" fill="hold">
                                          <p:stCondLst>
                                            <p:cond delay="1499"/>
                                          </p:stCondLst>
                                        </p:cTn>
                                        <p:tgtEl>
                                          <p:spTgt spid="88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Class="exit" nodeType="clickEffect" presetID="9" grpId="7" fill="hold">
                                  <p:stCondLst>
                                    <p:cond delay="0"/>
                                  </p:stCondLst>
                                  <p:iterate type="el" backwards="0">
                                    <p:tmAbs val="0"/>
                                  </p:iterate>
                                  <p:childTnLst>
                                    <p:animEffect filter="dissolve" transition="out">
                                      <p:cBhvr>
                                        <p:cTn id="34" dur="1500" fill="hold"/>
                                        <p:tgtEl>
                                          <p:spTgt spid="882"/>
                                        </p:tgtEl>
                                      </p:cBhvr>
                                    </p:animEffect>
                                    <p:set>
                                      <p:cBhvr>
                                        <p:cTn id="35" fill="hold">
                                          <p:stCondLst>
                                            <p:cond delay="1499"/>
                                          </p:stCondLst>
                                        </p:cTn>
                                        <p:tgtEl>
                                          <p:spTgt spid="882"/>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Class="entr" nodeType="clickEffect" presetSubtype="8" presetID="22" grpId="8" fill="hold">
                                  <p:stCondLst>
                                    <p:cond delay="0"/>
                                  </p:stCondLst>
                                  <p:iterate type="el" backwards="0">
                                    <p:tmAbs val="0"/>
                                  </p:iterate>
                                  <p:childTnLst>
                                    <p:set>
                                      <p:cBhvr>
                                        <p:cTn id="39" fill="hold"/>
                                        <p:tgtEl>
                                          <p:spTgt spid="900"/>
                                        </p:tgtEl>
                                        <p:attrNameLst>
                                          <p:attrName>style.visibility</p:attrName>
                                        </p:attrNameLst>
                                      </p:cBhvr>
                                      <p:to>
                                        <p:strVal val="visible"/>
                                      </p:to>
                                    </p:set>
                                    <p:animEffect filter="wipe(left)" transition="in">
                                      <p:cBhvr>
                                        <p:cTn id="40" dur="1000"/>
                                        <p:tgtEl>
                                          <p:spTgt spid="900"/>
                                        </p:tgtEl>
                                      </p:cBhvr>
                                    </p:animEffect>
                                  </p:childTnLst>
                                </p:cTn>
                              </p:par>
                            </p:childTnLst>
                          </p:cTn>
                        </p:par>
                      </p:childTnLst>
                    </p:cTn>
                  </p:par>
                  <p:par>
                    <p:cTn id="41" fill="hold">
                      <p:stCondLst>
                        <p:cond delay="indefinite"/>
                      </p:stCondLst>
                      <p:childTnLst>
                        <p:par>
                          <p:cTn id="42" fill="hold">
                            <p:stCondLst>
                              <p:cond delay="0"/>
                            </p:stCondLst>
                            <p:childTnLst>
                              <p:par>
                                <p:cTn id="43" presetClass="entr" nodeType="clickEffect" presetID="9" grpId="9" fill="hold">
                                  <p:stCondLst>
                                    <p:cond delay="0"/>
                                  </p:stCondLst>
                                  <p:iterate type="el" backwards="0">
                                    <p:tmAbs val="0"/>
                                  </p:iterate>
                                  <p:childTnLst>
                                    <p:set>
                                      <p:cBhvr>
                                        <p:cTn id="44" fill="hold"/>
                                        <p:tgtEl>
                                          <p:spTgt spid="901"/>
                                        </p:tgtEl>
                                        <p:attrNameLst>
                                          <p:attrName>style.visibility</p:attrName>
                                        </p:attrNameLst>
                                      </p:cBhvr>
                                      <p:to>
                                        <p:strVal val="visible"/>
                                      </p:to>
                                    </p:set>
                                    <p:animEffect filter="dissolve" transition="in">
                                      <p:cBhvr>
                                        <p:cTn id="45" dur="2000"/>
                                        <p:tgtEl>
                                          <p:spTgt spid="901"/>
                                        </p:tgtEl>
                                      </p:cBhvr>
                                    </p:animEffect>
                                  </p:childTnLst>
                                </p:cTn>
                              </p:par>
                            </p:childTnLst>
                          </p:cTn>
                        </p:par>
                      </p:childTnLst>
                    </p:cTn>
                  </p:par>
                  <p:par>
                    <p:cTn id="46" fill="hold">
                      <p:stCondLst>
                        <p:cond delay="indefinite"/>
                      </p:stCondLst>
                      <p:childTnLst>
                        <p:par>
                          <p:cTn id="47" fill="hold">
                            <p:stCondLst>
                              <p:cond delay="0"/>
                            </p:stCondLst>
                            <p:childTnLst>
                              <p:par>
                                <p:cTn id="48" presetClass="entr" nodeType="clickEffect" presetSubtype="0" presetID="1" grpId="10" fill="hold">
                                  <p:stCondLst>
                                    <p:cond delay="0"/>
                                  </p:stCondLst>
                                  <p:iterate type="lt" backwards="0">
                                    <p:tmAbs val="100"/>
                                  </p:iterate>
                                  <p:childTnLst>
                                    <p:set>
                                      <p:cBhvr>
                                        <p:cTn id="49" fill="hold"/>
                                        <p:tgtEl>
                                          <p:spTgt spid="89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Class="entr" nodeType="clickEffect" presetID="9" grpId="11" fill="hold">
                                  <p:stCondLst>
                                    <p:cond delay="0"/>
                                  </p:stCondLst>
                                  <p:iterate type="el" backwards="0">
                                    <p:tmAbs val="0"/>
                                  </p:iterate>
                                  <p:childTnLst>
                                    <p:set>
                                      <p:cBhvr>
                                        <p:cTn id="53" fill="hold"/>
                                        <p:tgtEl>
                                          <p:spTgt spid="902"/>
                                        </p:tgtEl>
                                        <p:attrNameLst>
                                          <p:attrName>style.visibility</p:attrName>
                                        </p:attrNameLst>
                                      </p:cBhvr>
                                      <p:to>
                                        <p:strVal val="visible"/>
                                      </p:to>
                                    </p:set>
                                    <p:animEffect filter="dissolve" transition="in">
                                      <p:cBhvr>
                                        <p:cTn id="54" dur="2000"/>
                                        <p:tgtEl>
                                          <p:spTgt spid="902"/>
                                        </p:tgtEl>
                                      </p:cBhvr>
                                    </p:animEffect>
                                  </p:childTnLst>
                                </p:cTn>
                              </p:par>
                            </p:childTnLst>
                          </p:cTn>
                        </p:par>
                      </p:childTnLst>
                    </p:cTn>
                  </p:par>
                  <p:par>
                    <p:cTn id="55" fill="hold">
                      <p:stCondLst>
                        <p:cond delay="indefinite"/>
                      </p:stCondLst>
                      <p:childTnLst>
                        <p:par>
                          <p:cTn id="56" fill="hold">
                            <p:stCondLst>
                              <p:cond delay="0"/>
                            </p:stCondLst>
                            <p:childTnLst>
                              <p:par>
                                <p:cTn id="57" presetClass="entr" nodeType="clickEffect" presetSubtype="0" presetID="1" grpId="12" fill="hold">
                                  <p:stCondLst>
                                    <p:cond delay="0"/>
                                  </p:stCondLst>
                                  <p:iterate type="lt" backwards="0">
                                    <p:tmAbs val="100"/>
                                  </p:iterate>
                                  <p:childTnLst>
                                    <p:set>
                                      <p:cBhvr>
                                        <p:cTn id="58" fill="hold"/>
                                        <p:tgtEl>
                                          <p:spTgt spid="90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Class="entr" nodeType="clickEffect" presetID="9" grpId="13" fill="hold">
                                  <p:stCondLst>
                                    <p:cond delay="0"/>
                                  </p:stCondLst>
                                  <p:iterate type="el" backwards="0">
                                    <p:tmAbs val="0"/>
                                  </p:iterate>
                                  <p:childTnLst>
                                    <p:set>
                                      <p:cBhvr>
                                        <p:cTn id="62" fill="hold"/>
                                        <p:tgtEl>
                                          <p:spTgt spid="908"/>
                                        </p:tgtEl>
                                        <p:attrNameLst>
                                          <p:attrName>style.visibility</p:attrName>
                                        </p:attrNameLst>
                                      </p:cBhvr>
                                      <p:to>
                                        <p:strVal val="visible"/>
                                      </p:to>
                                    </p:set>
                                    <p:animEffect filter="dissolve" transition="in">
                                      <p:cBhvr>
                                        <p:cTn id="63" dur="1500"/>
                                        <p:tgtEl>
                                          <p:spTgt spid="908"/>
                                        </p:tgtEl>
                                      </p:cBhvr>
                                    </p:animEffect>
                                  </p:childTnLst>
                                </p:cTn>
                              </p:par>
                            </p:childTnLst>
                          </p:cTn>
                        </p:par>
                      </p:childTnLst>
                    </p:cTn>
                  </p:par>
                  <p:par>
                    <p:cTn id="64" fill="hold">
                      <p:stCondLst>
                        <p:cond delay="indefinite"/>
                      </p:stCondLst>
                      <p:childTnLst>
                        <p:par>
                          <p:cTn id="65" fill="hold">
                            <p:stCondLst>
                              <p:cond delay="0"/>
                            </p:stCondLst>
                            <p:childTnLst>
                              <p:par>
                                <p:cTn id="66" presetClass="entr" nodeType="clickEffect" presetSubtype="0" presetID="1" grpId="14" fill="hold">
                                  <p:stCondLst>
                                    <p:cond delay="0"/>
                                  </p:stCondLst>
                                  <p:iterate type="lt" backwards="0">
                                    <p:tmAbs val="100"/>
                                  </p:iterate>
                                  <p:childTnLst>
                                    <p:set>
                                      <p:cBhvr>
                                        <p:cTn id="67" fill="hold"/>
                                        <p:tgtEl>
                                          <p:spTgt spid="909"/>
                                        </p:tgtEl>
                                        <p:attrNameLst>
                                          <p:attrName>style.visibility</p:attrName>
                                        </p:attrNameLst>
                                      </p:cBhvr>
                                      <p:to>
                                        <p:strVal val="visible"/>
                                      </p:to>
                                    </p:set>
                                  </p:childTnLst>
                                </p:cTn>
                              </p:par>
                            </p:childTnLst>
                          </p:cTn>
                        </p:par>
                        <p:par>
                          <p:cTn id="68" fill="hold">
                            <p:stCondLst>
                              <p:cond delay="0"/>
                            </p:stCondLst>
                            <p:childTnLst>
                              <p:par>
                                <p:cTn id="69" presetClass="exit" nodeType="afterEffect" presetSubtype="0" presetID="1" grpId="15" fill="hold">
                                  <p:stCondLst>
                                    <p:cond delay="0"/>
                                  </p:stCondLst>
                                  <p:iterate type="el" backwards="0">
                                    <p:tmAbs val="0"/>
                                  </p:iterate>
                                  <p:childTnLst>
                                    <p:set>
                                      <p:cBhvr>
                                        <p:cTn id="70" fill="hold">
                                          <p:stCondLst>
                                            <p:cond delay="0"/>
                                          </p:stCondLst>
                                        </p:cTn>
                                        <p:tgtEl>
                                          <p:spTgt spid="90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Class="entr" nodeType="clickEffect" presetID="10" grpId="16" fill="hold">
                                  <p:stCondLst>
                                    <p:cond delay="0"/>
                                  </p:stCondLst>
                                  <p:iterate type="el" backwards="0">
                                    <p:tmAbs val="0"/>
                                  </p:iterate>
                                  <p:childTnLst>
                                    <p:set>
                                      <p:cBhvr>
                                        <p:cTn id="74" fill="hold"/>
                                        <p:tgtEl>
                                          <p:spTgt spid="912"/>
                                        </p:tgtEl>
                                        <p:attrNameLst>
                                          <p:attrName>style.visibility</p:attrName>
                                        </p:attrNameLst>
                                      </p:cBhvr>
                                      <p:to>
                                        <p:strVal val="visible"/>
                                      </p:to>
                                    </p:set>
                                    <p:animEffect filter="fade" transition="in">
                                      <p:cBhvr>
                                        <p:cTn id="75" dur="1500"/>
                                        <p:tgtEl>
                                          <p:spTgt spid="9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96" grpId="3"/>
      <p:bldP build="whole" bldLvl="1" animBg="1" rev="0" advAuto="0" spid="895" grpId="1"/>
      <p:bldP build="whole" bldLvl="1" animBg="1" rev="0" advAuto="0" spid="902" grpId="11"/>
      <p:bldP build="whole" bldLvl="1" animBg="1" rev="0" advAuto="0" spid="885" grpId="6"/>
      <p:bldP build="whole" bldLvl="1" animBg="1" rev="0" advAuto="0" spid="897" grpId="2"/>
      <p:bldP build="whole" bldLvl="1" animBg="1" rev="0" advAuto="0" spid="908" grpId="13"/>
      <p:bldP build="whole" bldLvl="1" animBg="1" rev="0" advAuto="0" spid="912" grpId="16"/>
      <p:bldP build="whole" bldLvl="1" animBg="1" rev="0" advAuto="0" spid="909" grpId="14"/>
      <p:bldP build="whole" bldLvl="1" animBg="1" rev="0" advAuto="0" spid="901" grpId="9"/>
      <p:bldP build="whole" bldLvl="1" animBg="1" rev="0" advAuto="0" spid="900" grpId="8"/>
      <p:bldP build="whole" bldLvl="1" animBg="1" rev="0" advAuto="0" spid="905" grpId="4"/>
      <p:bldP build="whole" bldLvl="1" animBg="1" rev="0" advAuto="0" spid="882" grpId="7"/>
      <p:bldP build="whole" bldLvl="1" animBg="1" rev="0" advAuto="0" spid="903" grpId="12"/>
      <p:bldP build="whole" bldLvl="1" animBg="1" rev="0" advAuto="0" spid="899" grpId="10"/>
      <p:bldP build="whole" bldLvl="1" animBg="1" rev="0" advAuto="0" spid="903" grpId="15"/>
      <p:bldP build="whole" bldLvl="1" animBg="1" rev="0" advAuto="0" spid="898" grpId="5"/>
    </p:bldLst>
  </p:timing>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916" name="Group"/>
          <p:cNvGrpSpPr/>
          <p:nvPr/>
        </p:nvGrpSpPr>
        <p:grpSpPr>
          <a:xfrm>
            <a:off x="7247013" y="3012835"/>
            <a:ext cx="9624295" cy="7393206"/>
            <a:chOff x="38100" y="0"/>
            <a:chExt cx="9624293" cy="7393204"/>
          </a:xfrm>
        </p:grpSpPr>
        <p:graphicFrame>
          <p:nvGraphicFramePr>
            <p:cNvPr id="914" name="Table"/>
            <p:cNvGraphicFramePr/>
            <p:nvPr/>
          </p:nvGraphicFramePr>
          <p:xfrm>
            <a:off x="38100" y="804567"/>
            <a:ext cx="9624294" cy="658863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190816"/>
                  <a:gridCol w="3287590"/>
                  <a:gridCol w="3107786"/>
                </a:tblGrid>
                <a:tr h="1546434">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r h="2133286">
                  <a:tc>
                    <a:txBody>
                      <a:bodyPr/>
                      <a:lstStyle/>
                      <a:p>
                        <a:pPr defTabSz="914400">
                          <a:defRPr sz="3600">
                            <a:solidFill>
                              <a:srgbClr val="FF2600"/>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660066"/>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r h="2378821">
                  <a:tc>
                    <a:txBody>
                      <a:bodyPr/>
                      <a:lstStyle/>
                      <a:p>
                        <a:pPr defTabSz="914400">
                          <a:defRPr sz="3600">
                            <a:solidFill>
                              <a:srgbClr val="FF2600"/>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660066"/>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bl>
            </a:graphicData>
          </a:graphic>
        </p:graphicFrame>
        <p:sp>
          <p:nvSpPr>
            <p:cNvPr id="915" name="Revenues"/>
            <p:cNvSpPr txBox="1"/>
            <p:nvPr/>
          </p:nvSpPr>
          <p:spPr>
            <a:xfrm>
              <a:off x="3553324" y="0"/>
              <a:ext cx="2289049" cy="800101"/>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marL="685800" indent="-685800" algn="l">
                <a:spcBef>
                  <a:spcPts val="1300"/>
                </a:spcBef>
                <a:defRPr sz="4000">
                  <a:latin typeface="Avenir Book"/>
                  <a:ea typeface="Avenir Book"/>
                  <a:cs typeface="Avenir Book"/>
                  <a:sym typeface="Avenir Book"/>
                </a:defRPr>
              </a:lvl1pPr>
            </a:lstStyle>
            <a:p>
              <a:pPr/>
              <a:r>
                <a:t>Revenues</a:t>
              </a:r>
            </a:p>
          </p:txBody>
        </p:sp>
      </p:grpSp>
      <p:sp>
        <p:nvSpPr>
          <p:cNvPr id="917" name="If country A cooperates"/>
          <p:cNvSpPr txBox="1"/>
          <p:nvPr/>
        </p:nvSpPr>
        <p:spPr>
          <a:xfrm>
            <a:off x="7550660" y="5625352"/>
            <a:ext cx="2830542" cy="11430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cooperates</a:t>
            </a:r>
          </a:p>
        </p:txBody>
      </p:sp>
      <p:sp>
        <p:nvSpPr>
          <p:cNvPr id="918" name="If country B cooperates"/>
          <p:cNvSpPr txBox="1"/>
          <p:nvPr/>
        </p:nvSpPr>
        <p:spPr>
          <a:xfrm>
            <a:off x="10778154" y="4103721"/>
            <a:ext cx="2612514"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cooperates</a:t>
            </a:r>
          </a:p>
        </p:txBody>
      </p:sp>
      <p:sp>
        <p:nvSpPr>
          <p:cNvPr id="919" name="Line"/>
          <p:cNvSpPr/>
          <p:nvPr/>
        </p:nvSpPr>
        <p:spPr>
          <a:xfrm>
            <a:off x="10410147" y="5392067"/>
            <a:ext cx="3348528" cy="2092172"/>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920" name="A gets:…"/>
          <p:cNvSpPr txBox="1"/>
          <p:nvPr/>
        </p:nvSpPr>
        <p:spPr>
          <a:xfrm>
            <a:off x="10532416" y="6400052"/>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$960</a:t>
            </a:r>
          </a:p>
        </p:txBody>
      </p:sp>
      <p:sp>
        <p:nvSpPr>
          <p:cNvPr id="921" name="B gets:…"/>
          <p:cNvSpPr txBox="1"/>
          <p:nvPr/>
        </p:nvSpPr>
        <p:spPr>
          <a:xfrm>
            <a:off x="11415710" y="5381253"/>
            <a:ext cx="2297808" cy="1157478"/>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$960</a:t>
            </a:r>
          </a:p>
        </p:txBody>
      </p:sp>
      <p:sp>
        <p:nvSpPr>
          <p:cNvPr id="922" name="If country B cheats"/>
          <p:cNvSpPr txBox="1"/>
          <p:nvPr/>
        </p:nvSpPr>
        <p:spPr>
          <a:xfrm>
            <a:off x="14147968" y="4103721"/>
            <a:ext cx="2297808"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cheats</a:t>
            </a:r>
          </a:p>
        </p:txBody>
      </p:sp>
      <p:sp>
        <p:nvSpPr>
          <p:cNvPr id="923" name="If country A cheats"/>
          <p:cNvSpPr txBox="1"/>
          <p:nvPr/>
        </p:nvSpPr>
        <p:spPr>
          <a:xfrm>
            <a:off x="7472131" y="8192565"/>
            <a:ext cx="2943166"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nSpc>
                <a:spcPct val="70000"/>
              </a:lnSpc>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cheats</a:t>
            </a:r>
          </a:p>
        </p:txBody>
      </p:sp>
      <p:sp>
        <p:nvSpPr>
          <p:cNvPr id="924" name="A gets:…"/>
          <p:cNvSpPr txBox="1"/>
          <p:nvPr/>
        </p:nvSpPr>
        <p:spPr>
          <a:xfrm>
            <a:off x="13788911" y="8665542"/>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$840</a:t>
            </a:r>
          </a:p>
        </p:txBody>
      </p:sp>
      <p:sp>
        <p:nvSpPr>
          <p:cNvPr id="925" name="B gets:…"/>
          <p:cNvSpPr txBox="1"/>
          <p:nvPr/>
        </p:nvSpPr>
        <p:spPr>
          <a:xfrm>
            <a:off x="14515734" y="7464188"/>
            <a:ext cx="2297807"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$840</a:t>
            </a:r>
          </a:p>
        </p:txBody>
      </p:sp>
      <p:sp>
        <p:nvSpPr>
          <p:cNvPr id="926" name="Line"/>
          <p:cNvSpPr/>
          <p:nvPr/>
        </p:nvSpPr>
        <p:spPr>
          <a:xfrm>
            <a:off x="13748598" y="7476020"/>
            <a:ext cx="3096550" cy="2419881"/>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927" name="A gets:…"/>
          <p:cNvSpPr txBox="1"/>
          <p:nvPr/>
        </p:nvSpPr>
        <p:spPr>
          <a:xfrm>
            <a:off x="10595852" y="8715964"/>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$1,260</a:t>
            </a:r>
          </a:p>
        </p:txBody>
      </p:sp>
      <p:sp>
        <p:nvSpPr>
          <p:cNvPr id="928" name="B gets:…"/>
          <p:cNvSpPr txBox="1"/>
          <p:nvPr/>
        </p:nvSpPr>
        <p:spPr>
          <a:xfrm>
            <a:off x="11415710" y="7464188"/>
            <a:ext cx="229780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$720</a:t>
            </a:r>
          </a:p>
        </p:txBody>
      </p:sp>
      <p:sp>
        <p:nvSpPr>
          <p:cNvPr id="929" name="Line"/>
          <p:cNvSpPr/>
          <p:nvPr/>
        </p:nvSpPr>
        <p:spPr>
          <a:xfrm>
            <a:off x="10430227" y="7498207"/>
            <a:ext cx="3308369" cy="2375507"/>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930" name="A gets:…"/>
          <p:cNvSpPr txBox="1"/>
          <p:nvPr/>
        </p:nvSpPr>
        <p:spPr>
          <a:xfrm>
            <a:off x="13747117" y="6332306"/>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$720</a:t>
            </a:r>
          </a:p>
        </p:txBody>
      </p:sp>
      <p:sp>
        <p:nvSpPr>
          <p:cNvPr id="931" name="B gets:…"/>
          <p:cNvSpPr txBox="1"/>
          <p:nvPr/>
        </p:nvSpPr>
        <p:spPr>
          <a:xfrm>
            <a:off x="14515734" y="5381253"/>
            <a:ext cx="2297807" cy="1157478"/>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$1,260</a:t>
            </a:r>
          </a:p>
        </p:txBody>
      </p:sp>
      <p:sp>
        <p:nvSpPr>
          <p:cNvPr id="932" name="Line"/>
          <p:cNvSpPr/>
          <p:nvPr/>
        </p:nvSpPr>
        <p:spPr>
          <a:xfrm>
            <a:off x="13755057" y="5391164"/>
            <a:ext cx="3007432" cy="2093977"/>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933" name="If country A cooperates"/>
          <p:cNvSpPr txBox="1"/>
          <p:nvPr/>
        </p:nvSpPr>
        <p:spPr>
          <a:xfrm>
            <a:off x="7515742" y="5627192"/>
            <a:ext cx="2830543" cy="11430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cooperates</a:t>
            </a:r>
          </a:p>
        </p:txBody>
      </p:sp>
      <p:sp>
        <p:nvSpPr>
          <p:cNvPr id="934" name="If country B cooperates"/>
          <p:cNvSpPr txBox="1"/>
          <p:nvPr/>
        </p:nvSpPr>
        <p:spPr>
          <a:xfrm>
            <a:off x="10747706" y="4103821"/>
            <a:ext cx="2612515"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cooperates</a:t>
            </a:r>
          </a:p>
        </p:txBody>
      </p:sp>
      <p:sp>
        <p:nvSpPr>
          <p:cNvPr id="935" name="If country A cheats"/>
          <p:cNvSpPr txBox="1"/>
          <p:nvPr/>
        </p:nvSpPr>
        <p:spPr>
          <a:xfrm>
            <a:off x="7436445" y="8192565"/>
            <a:ext cx="2943166"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nSpc>
                <a:spcPct val="70000"/>
              </a:lnSpc>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cheats</a:t>
            </a:r>
          </a:p>
        </p:txBody>
      </p:sp>
      <p:sp>
        <p:nvSpPr>
          <p:cNvPr id="936" name="If country B cheats"/>
          <p:cNvSpPr txBox="1"/>
          <p:nvPr/>
        </p:nvSpPr>
        <p:spPr>
          <a:xfrm>
            <a:off x="14109868" y="4103721"/>
            <a:ext cx="2297808"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cheats</a:t>
            </a:r>
          </a:p>
        </p:txBody>
      </p:sp>
      <p:sp>
        <p:nvSpPr>
          <p:cNvPr id="937" name="If both countries cooperate and abide by their agreement:"/>
          <p:cNvSpPr txBox="1"/>
          <p:nvPr/>
        </p:nvSpPr>
        <p:spPr>
          <a:xfrm>
            <a:off x="5374067" y="1692216"/>
            <a:ext cx="13420689"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300"/>
              </a:spcBef>
              <a:defRPr sz="4000">
                <a:latin typeface="Avenir Book"/>
                <a:ea typeface="Avenir Book"/>
                <a:cs typeface="Avenir Book"/>
                <a:sym typeface="Avenir Book"/>
              </a:defRPr>
            </a:pPr>
            <a:r>
              <a:t>If both countries </a:t>
            </a:r>
            <a:r>
              <a:rPr>
                <a:latin typeface="Avenir Heavy"/>
                <a:ea typeface="Avenir Heavy"/>
                <a:cs typeface="Avenir Heavy"/>
                <a:sym typeface="Avenir Heavy"/>
              </a:rPr>
              <a:t>cooperate</a:t>
            </a:r>
            <a:r>
              <a:t> and abide by their agreement:</a:t>
            </a:r>
          </a:p>
        </p:txBody>
      </p:sp>
      <p:sp>
        <p:nvSpPr>
          <p:cNvPr id="938" name="They will each make $960 in revenue"/>
          <p:cNvSpPr txBox="1"/>
          <p:nvPr/>
        </p:nvSpPr>
        <p:spPr>
          <a:xfrm>
            <a:off x="7620547" y="10603568"/>
            <a:ext cx="9142907"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300"/>
              </a:spcBef>
              <a:defRPr sz="4000">
                <a:latin typeface="Avenir Book"/>
                <a:ea typeface="Avenir Book"/>
                <a:cs typeface="Avenir Book"/>
                <a:sym typeface="Avenir Book"/>
              </a:defRPr>
            </a:pPr>
            <a:r>
              <a:t>They will each make </a:t>
            </a:r>
            <a:r>
              <a:rPr>
                <a:latin typeface="Avenir Heavy"/>
                <a:ea typeface="Avenir Heavy"/>
                <a:cs typeface="Avenir Heavy"/>
                <a:sym typeface="Avenir Heavy"/>
              </a:rPr>
              <a:t>$960</a:t>
            </a:r>
            <a:r>
              <a:t> in revenue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937"/>
                                        </p:tgtEl>
                                        <p:attrNameLst>
                                          <p:attrName>style.visibility</p:attrName>
                                        </p:attrNameLst>
                                      </p:cBhvr>
                                      <p:to>
                                        <p:strVal val="visible"/>
                                      </p:to>
                                    </p:set>
                                    <p:animEffect filter="wipe(left)" transition="in">
                                      <p:cBhvr>
                                        <p:cTn id="7" dur="1000"/>
                                        <p:tgtEl>
                                          <p:spTgt spid="937"/>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4" presetID="22" grpId="2" fill="hold">
                                  <p:stCondLst>
                                    <p:cond delay="0"/>
                                  </p:stCondLst>
                                  <p:iterate type="el" backwards="0">
                                    <p:tmAbs val="0"/>
                                  </p:iterate>
                                  <p:childTnLst>
                                    <p:set>
                                      <p:cBhvr>
                                        <p:cTn id="11" fill="hold"/>
                                        <p:tgtEl>
                                          <p:spTgt spid="934"/>
                                        </p:tgtEl>
                                        <p:attrNameLst>
                                          <p:attrName>style.visibility</p:attrName>
                                        </p:attrNameLst>
                                      </p:cBhvr>
                                      <p:to>
                                        <p:strVal val="visible"/>
                                      </p:to>
                                    </p:set>
                                    <p:animEffect filter="wipe(down)" transition="in">
                                      <p:cBhvr>
                                        <p:cTn id="12" dur="2500"/>
                                        <p:tgtEl>
                                          <p:spTgt spid="934"/>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4" presetID="22" grpId="3" fill="hold">
                                  <p:stCondLst>
                                    <p:cond delay="0"/>
                                  </p:stCondLst>
                                  <p:iterate type="el" backwards="0">
                                    <p:tmAbs val="0"/>
                                  </p:iterate>
                                  <p:childTnLst>
                                    <p:set>
                                      <p:cBhvr>
                                        <p:cTn id="16" fill="hold"/>
                                        <p:tgtEl>
                                          <p:spTgt spid="933"/>
                                        </p:tgtEl>
                                        <p:attrNameLst>
                                          <p:attrName>style.visibility</p:attrName>
                                        </p:attrNameLst>
                                      </p:cBhvr>
                                      <p:to>
                                        <p:strVal val="visible"/>
                                      </p:to>
                                    </p:set>
                                    <p:animEffect filter="wipe(down)" transition="in">
                                      <p:cBhvr>
                                        <p:cTn id="17" dur="2500"/>
                                        <p:tgtEl>
                                          <p:spTgt spid="933"/>
                                        </p:tgtEl>
                                      </p:cBhvr>
                                    </p:animEffect>
                                  </p:childTnLst>
                                </p:cTn>
                              </p:par>
                            </p:childTnLst>
                          </p:cTn>
                        </p:par>
                        <p:par>
                          <p:cTn id="18" fill="hold">
                            <p:stCondLst>
                              <p:cond delay="2500"/>
                            </p:stCondLst>
                            <p:childTnLst>
                              <p:par>
                                <p:cTn id="19" presetClass="exit" nodeType="afterEffect" presetID="9" grpId="4" fill="hold">
                                  <p:stCondLst>
                                    <p:cond delay="0"/>
                                  </p:stCondLst>
                                  <p:iterate type="el" backwards="0">
                                    <p:tmAbs val="0"/>
                                  </p:iterate>
                                  <p:childTnLst>
                                    <p:animEffect filter="dissolve" transition="out">
                                      <p:cBhvr>
                                        <p:cTn id="20" dur="1500" fill="hold"/>
                                        <p:tgtEl>
                                          <p:spTgt spid="931"/>
                                        </p:tgtEl>
                                      </p:cBhvr>
                                    </p:animEffect>
                                    <p:set>
                                      <p:cBhvr>
                                        <p:cTn id="21" fill="hold">
                                          <p:stCondLst>
                                            <p:cond delay="1499"/>
                                          </p:stCondLst>
                                        </p:cTn>
                                        <p:tgtEl>
                                          <p:spTgt spid="931"/>
                                        </p:tgtEl>
                                        <p:attrNameLst>
                                          <p:attrName>style.visibility</p:attrName>
                                        </p:attrNameLst>
                                      </p:cBhvr>
                                      <p:to>
                                        <p:strVal val="hidden"/>
                                      </p:to>
                                    </p:set>
                                  </p:childTnLst>
                                </p:cTn>
                              </p:par>
                            </p:childTnLst>
                          </p:cTn>
                        </p:par>
                        <p:par>
                          <p:cTn id="22" fill="hold">
                            <p:stCondLst>
                              <p:cond delay="4000"/>
                            </p:stCondLst>
                            <p:childTnLst>
                              <p:par>
                                <p:cTn id="23" presetClass="exit" nodeType="afterEffect" presetID="9" grpId="5" fill="hold">
                                  <p:stCondLst>
                                    <p:cond delay="0"/>
                                  </p:stCondLst>
                                  <p:iterate type="el" backwards="0">
                                    <p:tmAbs val="0"/>
                                  </p:iterate>
                                  <p:childTnLst>
                                    <p:animEffect filter="dissolve" transition="out">
                                      <p:cBhvr>
                                        <p:cTn id="24" dur="1500" fill="hold"/>
                                        <p:tgtEl>
                                          <p:spTgt spid="930"/>
                                        </p:tgtEl>
                                      </p:cBhvr>
                                    </p:animEffect>
                                    <p:set>
                                      <p:cBhvr>
                                        <p:cTn id="25" fill="hold">
                                          <p:stCondLst>
                                            <p:cond delay="1499"/>
                                          </p:stCondLst>
                                        </p:cTn>
                                        <p:tgtEl>
                                          <p:spTgt spid="930"/>
                                        </p:tgtEl>
                                        <p:attrNameLst>
                                          <p:attrName>style.visibility</p:attrName>
                                        </p:attrNameLst>
                                      </p:cBhvr>
                                      <p:to>
                                        <p:strVal val="hidden"/>
                                      </p:to>
                                    </p:set>
                                  </p:childTnLst>
                                </p:cTn>
                              </p:par>
                            </p:childTnLst>
                          </p:cTn>
                        </p:par>
                        <p:par>
                          <p:cTn id="26" fill="hold">
                            <p:stCondLst>
                              <p:cond delay="5500"/>
                            </p:stCondLst>
                            <p:childTnLst>
                              <p:par>
                                <p:cTn id="27" presetClass="exit" nodeType="afterEffect" presetID="9" grpId="6" fill="hold">
                                  <p:stCondLst>
                                    <p:cond delay="0"/>
                                  </p:stCondLst>
                                  <p:iterate type="el" backwards="0">
                                    <p:tmAbs val="0"/>
                                  </p:iterate>
                                  <p:childTnLst>
                                    <p:animEffect filter="dissolve" transition="out">
                                      <p:cBhvr>
                                        <p:cTn id="28" dur="1500" fill="hold"/>
                                        <p:tgtEl>
                                          <p:spTgt spid="928"/>
                                        </p:tgtEl>
                                      </p:cBhvr>
                                    </p:animEffect>
                                    <p:set>
                                      <p:cBhvr>
                                        <p:cTn id="29" fill="hold">
                                          <p:stCondLst>
                                            <p:cond delay="1499"/>
                                          </p:stCondLst>
                                        </p:cTn>
                                        <p:tgtEl>
                                          <p:spTgt spid="928"/>
                                        </p:tgtEl>
                                        <p:attrNameLst>
                                          <p:attrName>style.visibility</p:attrName>
                                        </p:attrNameLst>
                                      </p:cBhvr>
                                      <p:to>
                                        <p:strVal val="hidden"/>
                                      </p:to>
                                    </p:set>
                                  </p:childTnLst>
                                </p:cTn>
                              </p:par>
                            </p:childTnLst>
                          </p:cTn>
                        </p:par>
                        <p:par>
                          <p:cTn id="30" fill="hold">
                            <p:stCondLst>
                              <p:cond delay="7000"/>
                            </p:stCondLst>
                            <p:childTnLst>
                              <p:par>
                                <p:cTn id="31" presetClass="exit" nodeType="afterEffect" presetID="9" grpId="7" fill="hold">
                                  <p:stCondLst>
                                    <p:cond delay="0"/>
                                  </p:stCondLst>
                                  <p:iterate type="el" backwards="0">
                                    <p:tmAbs val="0"/>
                                  </p:iterate>
                                  <p:childTnLst>
                                    <p:animEffect filter="dissolve" transition="out">
                                      <p:cBhvr>
                                        <p:cTn id="32" dur="1500" fill="hold"/>
                                        <p:tgtEl>
                                          <p:spTgt spid="927"/>
                                        </p:tgtEl>
                                      </p:cBhvr>
                                    </p:animEffect>
                                    <p:set>
                                      <p:cBhvr>
                                        <p:cTn id="33" fill="hold">
                                          <p:stCondLst>
                                            <p:cond delay="1499"/>
                                          </p:stCondLst>
                                        </p:cTn>
                                        <p:tgtEl>
                                          <p:spTgt spid="927"/>
                                        </p:tgtEl>
                                        <p:attrNameLst>
                                          <p:attrName>style.visibility</p:attrName>
                                        </p:attrNameLst>
                                      </p:cBhvr>
                                      <p:to>
                                        <p:strVal val="hidden"/>
                                      </p:to>
                                    </p:set>
                                  </p:childTnLst>
                                </p:cTn>
                              </p:par>
                            </p:childTnLst>
                          </p:cTn>
                        </p:par>
                        <p:par>
                          <p:cTn id="34" fill="hold">
                            <p:stCondLst>
                              <p:cond delay="8500"/>
                            </p:stCondLst>
                            <p:childTnLst>
                              <p:par>
                                <p:cTn id="35" presetClass="exit" nodeType="afterEffect" presetID="9" grpId="8" fill="hold">
                                  <p:stCondLst>
                                    <p:cond delay="0"/>
                                  </p:stCondLst>
                                  <p:iterate type="el" backwards="0">
                                    <p:tmAbs val="0"/>
                                  </p:iterate>
                                  <p:childTnLst>
                                    <p:animEffect filter="dissolve" transition="out">
                                      <p:cBhvr>
                                        <p:cTn id="36" dur="1500" fill="hold"/>
                                        <p:tgtEl>
                                          <p:spTgt spid="925"/>
                                        </p:tgtEl>
                                      </p:cBhvr>
                                    </p:animEffect>
                                    <p:set>
                                      <p:cBhvr>
                                        <p:cTn id="37" fill="hold">
                                          <p:stCondLst>
                                            <p:cond delay="1499"/>
                                          </p:stCondLst>
                                        </p:cTn>
                                        <p:tgtEl>
                                          <p:spTgt spid="925"/>
                                        </p:tgtEl>
                                        <p:attrNameLst>
                                          <p:attrName>style.visibility</p:attrName>
                                        </p:attrNameLst>
                                      </p:cBhvr>
                                      <p:to>
                                        <p:strVal val="hidden"/>
                                      </p:to>
                                    </p:set>
                                  </p:childTnLst>
                                </p:cTn>
                              </p:par>
                            </p:childTnLst>
                          </p:cTn>
                        </p:par>
                        <p:par>
                          <p:cTn id="38" fill="hold">
                            <p:stCondLst>
                              <p:cond delay="10000"/>
                            </p:stCondLst>
                            <p:childTnLst>
                              <p:par>
                                <p:cTn id="39" presetClass="exit" nodeType="afterEffect" presetID="9" grpId="9" fill="hold">
                                  <p:stCondLst>
                                    <p:cond delay="0"/>
                                  </p:stCondLst>
                                  <p:iterate type="el" backwards="0">
                                    <p:tmAbs val="0"/>
                                  </p:iterate>
                                  <p:childTnLst>
                                    <p:animEffect filter="dissolve" transition="out">
                                      <p:cBhvr>
                                        <p:cTn id="40" dur="1500" fill="hold"/>
                                        <p:tgtEl>
                                          <p:spTgt spid="924"/>
                                        </p:tgtEl>
                                      </p:cBhvr>
                                    </p:animEffect>
                                    <p:set>
                                      <p:cBhvr>
                                        <p:cTn id="41" fill="hold">
                                          <p:stCondLst>
                                            <p:cond delay="1499"/>
                                          </p:stCondLst>
                                        </p:cTn>
                                        <p:tgtEl>
                                          <p:spTgt spid="92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Class="entr" nodeType="clickEffect" presetSubtype="8" presetID="22" grpId="10" fill="hold">
                                  <p:stCondLst>
                                    <p:cond delay="0"/>
                                  </p:stCondLst>
                                  <p:iterate type="el" backwards="0">
                                    <p:tmAbs val="0"/>
                                  </p:iterate>
                                  <p:childTnLst>
                                    <p:set>
                                      <p:cBhvr>
                                        <p:cTn id="45" fill="hold"/>
                                        <p:tgtEl>
                                          <p:spTgt spid="938"/>
                                        </p:tgtEl>
                                        <p:attrNameLst>
                                          <p:attrName>style.visibility</p:attrName>
                                        </p:attrNameLst>
                                      </p:cBhvr>
                                      <p:to>
                                        <p:strVal val="visible"/>
                                      </p:to>
                                    </p:set>
                                    <p:animEffect filter="wipe(left)" transition="in">
                                      <p:cBhvr>
                                        <p:cTn id="46" dur="1000"/>
                                        <p:tgtEl>
                                          <p:spTgt spid="9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27" grpId="7"/>
      <p:bldP build="whole" bldLvl="1" animBg="1" rev="0" advAuto="0" spid="928" grpId="6"/>
      <p:bldP build="whole" bldLvl="1" animBg="1" rev="0" advAuto="0" spid="924" grpId="9"/>
      <p:bldP build="whole" bldLvl="1" animBg="1" rev="0" advAuto="0" spid="938" grpId="10"/>
      <p:bldP build="whole" bldLvl="1" animBg="1" rev="0" advAuto="0" spid="933" grpId="3"/>
      <p:bldP build="whole" bldLvl="1" animBg="1" rev="0" advAuto="0" spid="937" grpId="1"/>
      <p:bldP build="whole" bldLvl="1" animBg="1" rev="0" advAuto="0" spid="925" grpId="8"/>
      <p:bldP build="whole" bldLvl="1" animBg="1" rev="0" advAuto="0" spid="934" grpId="2"/>
      <p:bldP build="whole" bldLvl="1" animBg="1" rev="0" advAuto="0" spid="930" grpId="5"/>
      <p:bldP build="whole" bldLvl="1" animBg="1" rev="0" advAuto="0" spid="931" grpId="4"/>
    </p:bldLst>
  </p:timing>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942" name="Group"/>
          <p:cNvGrpSpPr/>
          <p:nvPr/>
        </p:nvGrpSpPr>
        <p:grpSpPr>
          <a:xfrm>
            <a:off x="3068713" y="3038235"/>
            <a:ext cx="9624295" cy="7393206"/>
            <a:chOff x="38100" y="0"/>
            <a:chExt cx="9624293" cy="7393204"/>
          </a:xfrm>
        </p:grpSpPr>
        <p:graphicFrame>
          <p:nvGraphicFramePr>
            <p:cNvPr id="940" name="Table"/>
            <p:cNvGraphicFramePr/>
            <p:nvPr/>
          </p:nvGraphicFramePr>
          <p:xfrm>
            <a:off x="38100" y="804567"/>
            <a:ext cx="9624294" cy="658863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190816"/>
                  <a:gridCol w="3287590"/>
                  <a:gridCol w="3107786"/>
                </a:tblGrid>
                <a:tr h="1546434">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r h="2133286">
                  <a:tc>
                    <a:txBody>
                      <a:bodyPr/>
                      <a:lstStyle/>
                      <a:p>
                        <a:pPr defTabSz="914400">
                          <a:defRPr sz="3600">
                            <a:solidFill>
                              <a:srgbClr val="FF2600"/>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660066"/>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r h="2378821">
                  <a:tc>
                    <a:txBody>
                      <a:bodyPr/>
                      <a:lstStyle/>
                      <a:p>
                        <a:pPr defTabSz="914400">
                          <a:defRPr sz="3600">
                            <a:solidFill>
                              <a:srgbClr val="FF2600"/>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660066"/>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bl>
            </a:graphicData>
          </a:graphic>
        </p:graphicFrame>
        <p:sp>
          <p:nvSpPr>
            <p:cNvPr id="941" name="Revenues"/>
            <p:cNvSpPr txBox="1"/>
            <p:nvPr/>
          </p:nvSpPr>
          <p:spPr>
            <a:xfrm>
              <a:off x="3553324" y="0"/>
              <a:ext cx="2289049" cy="800101"/>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marL="685800" indent="-685800" algn="l">
                <a:spcBef>
                  <a:spcPts val="1300"/>
                </a:spcBef>
                <a:defRPr sz="4000">
                  <a:latin typeface="Avenir Book"/>
                  <a:ea typeface="Avenir Book"/>
                  <a:cs typeface="Avenir Book"/>
                  <a:sym typeface="Avenir Book"/>
                </a:defRPr>
              </a:lvl1pPr>
            </a:lstStyle>
            <a:p>
              <a:pPr/>
              <a:r>
                <a:t>Revenues</a:t>
              </a:r>
            </a:p>
          </p:txBody>
        </p:sp>
      </p:grpSp>
      <p:sp>
        <p:nvSpPr>
          <p:cNvPr id="943" name="If country A cooperates"/>
          <p:cNvSpPr txBox="1"/>
          <p:nvPr/>
        </p:nvSpPr>
        <p:spPr>
          <a:xfrm>
            <a:off x="3372360" y="5650752"/>
            <a:ext cx="2830542" cy="11430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cooperates</a:t>
            </a:r>
          </a:p>
        </p:txBody>
      </p:sp>
      <p:sp>
        <p:nvSpPr>
          <p:cNvPr id="944" name="If country B cooperates"/>
          <p:cNvSpPr txBox="1"/>
          <p:nvPr/>
        </p:nvSpPr>
        <p:spPr>
          <a:xfrm>
            <a:off x="6599854" y="4129121"/>
            <a:ext cx="2612514"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cooperates</a:t>
            </a:r>
          </a:p>
        </p:txBody>
      </p:sp>
      <p:sp>
        <p:nvSpPr>
          <p:cNvPr id="945" name="Line"/>
          <p:cNvSpPr/>
          <p:nvPr/>
        </p:nvSpPr>
        <p:spPr>
          <a:xfrm>
            <a:off x="6231847" y="5417467"/>
            <a:ext cx="3348528" cy="2092172"/>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946" name="A gets:…"/>
          <p:cNvSpPr txBox="1"/>
          <p:nvPr/>
        </p:nvSpPr>
        <p:spPr>
          <a:xfrm>
            <a:off x="6354116" y="6425452"/>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$960</a:t>
            </a:r>
          </a:p>
        </p:txBody>
      </p:sp>
      <p:sp>
        <p:nvSpPr>
          <p:cNvPr id="947" name="B gets:…"/>
          <p:cNvSpPr txBox="1"/>
          <p:nvPr/>
        </p:nvSpPr>
        <p:spPr>
          <a:xfrm>
            <a:off x="7237410" y="5406653"/>
            <a:ext cx="2297808" cy="1157478"/>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$960</a:t>
            </a:r>
          </a:p>
        </p:txBody>
      </p:sp>
      <p:sp>
        <p:nvSpPr>
          <p:cNvPr id="948" name="If country B cheats"/>
          <p:cNvSpPr txBox="1"/>
          <p:nvPr/>
        </p:nvSpPr>
        <p:spPr>
          <a:xfrm>
            <a:off x="9969668" y="4129121"/>
            <a:ext cx="2297808"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cheats</a:t>
            </a:r>
          </a:p>
        </p:txBody>
      </p:sp>
      <p:sp>
        <p:nvSpPr>
          <p:cNvPr id="949" name="If country A cheats"/>
          <p:cNvSpPr txBox="1"/>
          <p:nvPr/>
        </p:nvSpPr>
        <p:spPr>
          <a:xfrm>
            <a:off x="3293831" y="8217965"/>
            <a:ext cx="2943166"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nSpc>
                <a:spcPct val="70000"/>
              </a:lnSpc>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cheats</a:t>
            </a:r>
          </a:p>
        </p:txBody>
      </p:sp>
      <p:sp>
        <p:nvSpPr>
          <p:cNvPr id="950" name="A gets:…"/>
          <p:cNvSpPr txBox="1"/>
          <p:nvPr/>
        </p:nvSpPr>
        <p:spPr>
          <a:xfrm>
            <a:off x="9610611" y="8690942"/>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$840</a:t>
            </a:r>
          </a:p>
        </p:txBody>
      </p:sp>
      <p:sp>
        <p:nvSpPr>
          <p:cNvPr id="951" name="B gets:…"/>
          <p:cNvSpPr txBox="1"/>
          <p:nvPr/>
        </p:nvSpPr>
        <p:spPr>
          <a:xfrm>
            <a:off x="10337434" y="7489588"/>
            <a:ext cx="2297807"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$840</a:t>
            </a:r>
          </a:p>
        </p:txBody>
      </p:sp>
      <p:sp>
        <p:nvSpPr>
          <p:cNvPr id="952" name="Line"/>
          <p:cNvSpPr/>
          <p:nvPr/>
        </p:nvSpPr>
        <p:spPr>
          <a:xfrm>
            <a:off x="9570298" y="7501420"/>
            <a:ext cx="3096550" cy="2419881"/>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953" name="A gets:…"/>
          <p:cNvSpPr txBox="1"/>
          <p:nvPr/>
        </p:nvSpPr>
        <p:spPr>
          <a:xfrm>
            <a:off x="6417552" y="8741364"/>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$1,260</a:t>
            </a:r>
          </a:p>
        </p:txBody>
      </p:sp>
      <p:sp>
        <p:nvSpPr>
          <p:cNvPr id="954" name="B gets:…"/>
          <p:cNvSpPr txBox="1"/>
          <p:nvPr/>
        </p:nvSpPr>
        <p:spPr>
          <a:xfrm>
            <a:off x="7237410" y="7489588"/>
            <a:ext cx="229780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$720</a:t>
            </a:r>
          </a:p>
        </p:txBody>
      </p:sp>
      <p:sp>
        <p:nvSpPr>
          <p:cNvPr id="955" name="Line"/>
          <p:cNvSpPr/>
          <p:nvPr/>
        </p:nvSpPr>
        <p:spPr>
          <a:xfrm>
            <a:off x="6251927" y="7523607"/>
            <a:ext cx="3308369" cy="2375507"/>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956" name="A gets:…"/>
          <p:cNvSpPr txBox="1"/>
          <p:nvPr/>
        </p:nvSpPr>
        <p:spPr>
          <a:xfrm>
            <a:off x="9568817" y="6357706"/>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$720</a:t>
            </a:r>
          </a:p>
        </p:txBody>
      </p:sp>
      <p:sp>
        <p:nvSpPr>
          <p:cNvPr id="957" name="B gets:…"/>
          <p:cNvSpPr txBox="1"/>
          <p:nvPr/>
        </p:nvSpPr>
        <p:spPr>
          <a:xfrm>
            <a:off x="10337434" y="5406653"/>
            <a:ext cx="2297807" cy="1157478"/>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$1,260</a:t>
            </a:r>
          </a:p>
        </p:txBody>
      </p:sp>
      <p:sp>
        <p:nvSpPr>
          <p:cNvPr id="958" name="Line"/>
          <p:cNvSpPr/>
          <p:nvPr/>
        </p:nvSpPr>
        <p:spPr>
          <a:xfrm>
            <a:off x="9576757" y="5416564"/>
            <a:ext cx="3007432" cy="2093977"/>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959" name="If country A cooperates"/>
          <p:cNvSpPr txBox="1"/>
          <p:nvPr/>
        </p:nvSpPr>
        <p:spPr>
          <a:xfrm>
            <a:off x="3337442" y="5652592"/>
            <a:ext cx="2830543" cy="11430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cooperates</a:t>
            </a:r>
          </a:p>
        </p:txBody>
      </p:sp>
      <p:sp>
        <p:nvSpPr>
          <p:cNvPr id="960" name="If country B cooperates"/>
          <p:cNvSpPr txBox="1"/>
          <p:nvPr/>
        </p:nvSpPr>
        <p:spPr>
          <a:xfrm>
            <a:off x="6569406" y="4129221"/>
            <a:ext cx="2612515"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cooperates</a:t>
            </a:r>
          </a:p>
        </p:txBody>
      </p:sp>
      <p:sp>
        <p:nvSpPr>
          <p:cNvPr id="961" name="If country A cheats"/>
          <p:cNvSpPr txBox="1"/>
          <p:nvPr/>
        </p:nvSpPr>
        <p:spPr>
          <a:xfrm>
            <a:off x="3258145" y="8217965"/>
            <a:ext cx="2943166"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nSpc>
                <a:spcPct val="70000"/>
              </a:lnSpc>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cheats</a:t>
            </a:r>
          </a:p>
        </p:txBody>
      </p:sp>
      <p:sp>
        <p:nvSpPr>
          <p:cNvPr id="962" name="If country B cheats"/>
          <p:cNvSpPr txBox="1"/>
          <p:nvPr/>
        </p:nvSpPr>
        <p:spPr>
          <a:xfrm>
            <a:off x="9931568" y="4129121"/>
            <a:ext cx="2297808"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cheats</a:t>
            </a:r>
          </a:p>
        </p:txBody>
      </p:sp>
      <p:grpSp>
        <p:nvGrpSpPr>
          <p:cNvPr id="965" name="Group"/>
          <p:cNvGrpSpPr/>
          <p:nvPr/>
        </p:nvGrpSpPr>
        <p:grpSpPr>
          <a:xfrm rot="360000">
            <a:off x="-48497" y="6683055"/>
            <a:ext cx="3924469" cy="3190921"/>
            <a:chOff x="100980" y="0"/>
            <a:chExt cx="3924467" cy="3190920"/>
          </a:xfrm>
        </p:grpSpPr>
        <p:sp>
          <p:nvSpPr>
            <p:cNvPr id="963" name="Star"/>
            <p:cNvSpPr/>
            <p:nvPr/>
          </p:nvSpPr>
          <p:spPr>
            <a:xfrm>
              <a:off x="100980" y="0"/>
              <a:ext cx="3924468" cy="3190921"/>
            </a:xfrm>
            <a:prstGeom prst="star5">
              <a:avLst>
                <a:gd name="adj" fmla="val 26287"/>
                <a:gd name="hf" fmla="val 105146"/>
                <a:gd name="vf" fmla="val 110557"/>
              </a:avLst>
            </a:prstGeom>
            <a:solidFill>
              <a:srgbClr val="00F900"/>
            </a:solidFill>
            <a:ln w="12700" cap="flat">
              <a:noFill/>
              <a:miter lim="400000"/>
            </a:ln>
            <a:effectLst>
              <a:outerShdw sx="100000" sy="100000" kx="0" ky="0" algn="b" rotWithShape="0" blurRad="63500" dist="25400" dir="5400000">
                <a:srgbClr val="000000">
                  <a:alpha val="50000"/>
                </a:srgbClr>
              </a:outerShdw>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sp>
          <p:nvSpPr>
            <p:cNvPr id="964" name="Dominant Strategy for A: cheat!"/>
            <p:cNvSpPr txBox="1"/>
            <p:nvPr/>
          </p:nvSpPr>
          <p:spPr>
            <a:xfrm>
              <a:off x="975828" y="691406"/>
              <a:ext cx="2313772" cy="2377318"/>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nSpc>
                  <a:spcPct val="80000"/>
                </a:lnSpc>
                <a:defRPr>
                  <a:latin typeface="Avenir Book"/>
                  <a:ea typeface="Avenir Book"/>
                  <a:cs typeface="Avenir Book"/>
                  <a:sym typeface="Avenir Book"/>
                </a:defRPr>
              </a:lvl1pPr>
            </a:lstStyle>
            <a:p>
              <a:pPr/>
              <a:r>
                <a:t>Dominant Strategy for A: cheat!</a:t>
              </a:r>
            </a:p>
          </p:txBody>
        </p:sp>
      </p:grpSp>
      <p:sp>
        <p:nvSpPr>
          <p:cNvPr id="966" name="If both countries follow their own self interest"/>
          <p:cNvSpPr txBox="1"/>
          <p:nvPr/>
        </p:nvSpPr>
        <p:spPr>
          <a:xfrm>
            <a:off x="2737124" y="1177335"/>
            <a:ext cx="10520724"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1300"/>
              </a:spcBef>
              <a:defRPr sz="4000">
                <a:latin typeface="Avenir Book"/>
                <a:ea typeface="Avenir Book"/>
                <a:cs typeface="Avenir Book"/>
                <a:sym typeface="Avenir Book"/>
              </a:defRPr>
            </a:lvl1pPr>
          </a:lstStyle>
          <a:p>
            <a:pPr/>
            <a:r>
              <a:t>If both countries follow their own self interest</a:t>
            </a:r>
          </a:p>
        </p:txBody>
      </p:sp>
      <p:sp>
        <p:nvSpPr>
          <p:cNvPr id="967" name="Both countries will cheat the agreement"/>
          <p:cNvSpPr txBox="1"/>
          <p:nvPr/>
        </p:nvSpPr>
        <p:spPr>
          <a:xfrm>
            <a:off x="3426032" y="10215780"/>
            <a:ext cx="9536428"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300"/>
              </a:spcBef>
              <a:defRPr sz="4000">
                <a:latin typeface="Avenir Book"/>
                <a:ea typeface="Avenir Book"/>
                <a:cs typeface="Avenir Book"/>
                <a:sym typeface="Avenir Book"/>
              </a:defRPr>
            </a:pPr>
            <a:r>
              <a:t>Both countries will </a:t>
            </a:r>
            <a:r>
              <a:rPr>
                <a:latin typeface="Avenir Heavy"/>
                <a:ea typeface="Avenir Heavy"/>
                <a:cs typeface="Avenir Heavy"/>
                <a:sym typeface="Avenir Heavy"/>
              </a:rPr>
              <a:t>cheat</a:t>
            </a:r>
            <a:r>
              <a:t> the agreement</a:t>
            </a:r>
          </a:p>
        </p:txBody>
      </p:sp>
      <p:sp>
        <p:nvSpPr>
          <p:cNvPr id="968" name="Both countries will be worse off: they will each make $840 in revenue"/>
          <p:cNvSpPr txBox="1"/>
          <p:nvPr/>
        </p:nvSpPr>
        <p:spPr>
          <a:xfrm>
            <a:off x="3442246" y="11292857"/>
            <a:ext cx="8553702" cy="14986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sz="4000">
                <a:latin typeface="Avenir Book"/>
                <a:ea typeface="Avenir Book"/>
                <a:cs typeface="Avenir Book"/>
                <a:sym typeface="Avenir Book"/>
              </a:defRPr>
            </a:pPr>
            <a:r>
              <a:t>Both countries will be </a:t>
            </a:r>
            <a:r>
              <a:rPr>
                <a:solidFill>
                  <a:srgbClr val="FF2600"/>
                </a:solidFill>
              </a:rPr>
              <a:t>worse off</a:t>
            </a:r>
            <a:r>
              <a:t>: they will each make </a:t>
            </a:r>
            <a:r>
              <a:rPr>
                <a:latin typeface="Avenir Heavy"/>
                <a:ea typeface="Avenir Heavy"/>
                <a:cs typeface="Avenir Heavy"/>
                <a:sym typeface="Avenir Heavy"/>
              </a:rPr>
              <a:t>$840</a:t>
            </a:r>
            <a:r>
              <a:t> in revenue</a:t>
            </a:r>
          </a:p>
        </p:txBody>
      </p:sp>
      <p:grpSp>
        <p:nvGrpSpPr>
          <p:cNvPr id="971" name="Group"/>
          <p:cNvGrpSpPr/>
          <p:nvPr/>
        </p:nvGrpSpPr>
        <p:grpSpPr>
          <a:xfrm>
            <a:off x="3252105" y="2970842"/>
            <a:ext cx="2946004" cy="2367361"/>
            <a:chOff x="0" y="0"/>
            <a:chExt cx="2946003" cy="2367359"/>
          </a:xfrm>
        </p:grpSpPr>
        <p:sp>
          <p:nvSpPr>
            <p:cNvPr id="969" name="Quote Bubble"/>
            <p:cNvSpPr/>
            <p:nvPr/>
          </p:nvSpPr>
          <p:spPr>
            <a:xfrm>
              <a:off x="0" y="0"/>
              <a:ext cx="2946004" cy="23673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818" y="0"/>
                  </a:moveTo>
                  <a:cubicBezTo>
                    <a:pt x="3053" y="0"/>
                    <a:pt x="0" y="3799"/>
                    <a:pt x="0" y="8484"/>
                  </a:cubicBezTo>
                  <a:lnTo>
                    <a:pt x="0" y="12395"/>
                  </a:lnTo>
                  <a:cubicBezTo>
                    <a:pt x="0" y="17080"/>
                    <a:pt x="3053" y="20876"/>
                    <a:pt x="6818" y="20876"/>
                  </a:cubicBezTo>
                  <a:lnTo>
                    <a:pt x="12457" y="20876"/>
                  </a:lnTo>
                  <a:cubicBezTo>
                    <a:pt x="14106" y="20876"/>
                    <a:pt x="15617" y="20151"/>
                    <a:pt x="16796" y="18938"/>
                  </a:cubicBezTo>
                  <a:lnTo>
                    <a:pt x="21600" y="21600"/>
                  </a:lnTo>
                  <a:lnTo>
                    <a:pt x="18300" y="16744"/>
                  </a:lnTo>
                  <a:cubicBezTo>
                    <a:pt x="18913" y="15471"/>
                    <a:pt x="19272" y="13987"/>
                    <a:pt x="19272" y="12395"/>
                  </a:cubicBezTo>
                  <a:lnTo>
                    <a:pt x="19272" y="8484"/>
                  </a:lnTo>
                  <a:cubicBezTo>
                    <a:pt x="19272" y="3799"/>
                    <a:pt x="16222" y="0"/>
                    <a:pt x="12457" y="0"/>
                  </a:cubicBezTo>
                  <a:lnTo>
                    <a:pt x="6818" y="0"/>
                  </a:lnTo>
                  <a:close/>
                </a:path>
              </a:pathLst>
            </a:custGeom>
            <a:solidFill>
              <a:srgbClr val="FF40FF"/>
            </a:solidFill>
            <a:ln w="12700" cap="flat">
              <a:noFill/>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defRPr sz="3200">
                  <a:solidFill>
                    <a:srgbClr val="FFFFFF"/>
                  </a:solidFill>
                  <a:latin typeface="+mn-lt"/>
                  <a:ea typeface="+mn-ea"/>
                  <a:cs typeface="+mn-cs"/>
                  <a:sym typeface="Avenir Medium"/>
                </a:defRPr>
              </a:pPr>
            </a:p>
          </p:txBody>
        </p:sp>
        <p:sp>
          <p:nvSpPr>
            <p:cNvPr id="970" name="Less than what they would have made cooperating!"/>
            <p:cNvSpPr txBox="1"/>
            <p:nvPr/>
          </p:nvSpPr>
          <p:spPr>
            <a:xfrm>
              <a:off x="104059" y="65564"/>
              <a:ext cx="2470133" cy="2136335"/>
            </a:xfrm>
            <a:prstGeom prst="rect">
              <a:avLst/>
            </a:prstGeom>
            <a:noFill/>
            <a:ln w="12700" cap="flat">
              <a:noFill/>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2438338">
                <a:lnSpc>
                  <a:spcPct val="90000"/>
                </a:lnSpc>
                <a:spcBef>
                  <a:spcPts val="3300"/>
                </a:spcBef>
                <a:defRPr sz="2500">
                  <a:solidFill>
                    <a:srgbClr val="FFFFFF"/>
                  </a:solidFill>
                  <a:effectLst>
                    <a:outerShdw sx="100000" sy="100000" kx="0" ky="0" algn="b" rotWithShape="0" blurRad="38100" dist="20320" dir="1800000">
                      <a:srgbClr val="000000">
                        <a:alpha val="40000"/>
                      </a:srgbClr>
                    </a:outerShdw>
                  </a:effectLst>
                  <a:latin typeface="Avenir Book"/>
                  <a:ea typeface="Avenir Book"/>
                  <a:cs typeface="Avenir Book"/>
                  <a:sym typeface="Avenir Book"/>
                </a:defRPr>
              </a:lvl1pPr>
            </a:lstStyle>
            <a:p>
              <a:pPr/>
              <a:r>
                <a:t>Less than what they would have made cooperating!</a:t>
              </a:r>
            </a:p>
          </p:txBody>
        </p:sp>
      </p:grpSp>
      <p:sp>
        <p:nvSpPr>
          <p:cNvPr id="972" name="Line"/>
          <p:cNvSpPr/>
          <p:nvPr/>
        </p:nvSpPr>
        <p:spPr>
          <a:xfrm>
            <a:off x="6273800" y="5359400"/>
            <a:ext cx="3264623" cy="0"/>
          </a:xfrm>
          <a:prstGeom prst="line">
            <a:avLst/>
          </a:prstGeom>
          <a:ln w="101600">
            <a:solidFill>
              <a:srgbClr val="FF40FF"/>
            </a:solidFill>
            <a:miter lim="400000"/>
          </a:ln>
        </p:spPr>
        <p:txBody>
          <a:bodyPr lIns="50800" tIns="50800" rIns="50800" bIns="50800" anchor="ctr"/>
          <a:lstStyle/>
          <a:p>
            <a:pPr/>
          </a:p>
        </p:txBody>
      </p:sp>
      <p:sp>
        <p:nvSpPr>
          <p:cNvPr id="973" name="Line"/>
          <p:cNvSpPr/>
          <p:nvPr/>
        </p:nvSpPr>
        <p:spPr>
          <a:xfrm>
            <a:off x="9512956" y="5372967"/>
            <a:ext cx="1" cy="2092271"/>
          </a:xfrm>
          <a:prstGeom prst="line">
            <a:avLst/>
          </a:prstGeom>
          <a:ln w="101600">
            <a:solidFill>
              <a:srgbClr val="FF40FF"/>
            </a:solidFill>
            <a:miter lim="400000"/>
          </a:ln>
        </p:spPr>
        <p:txBody>
          <a:bodyPr lIns="50800" tIns="50800" rIns="50800" bIns="50800" anchor="ctr"/>
          <a:lstStyle/>
          <a:p>
            <a:pPr/>
          </a:p>
        </p:txBody>
      </p:sp>
      <p:sp>
        <p:nvSpPr>
          <p:cNvPr id="974" name="Line"/>
          <p:cNvSpPr/>
          <p:nvPr/>
        </p:nvSpPr>
        <p:spPr>
          <a:xfrm flipH="1">
            <a:off x="6222884" y="7490638"/>
            <a:ext cx="3302723" cy="1"/>
          </a:xfrm>
          <a:prstGeom prst="line">
            <a:avLst/>
          </a:prstGeom>
          <a:ln w="101600">
            <a:solidFill>
              <a:srgbClr val="FF40FF"/>
            </a:solidFill>
            <a:miter lim="400000"/>
          </a:ln>
        </p:spPr>
        <p:txBody>
          <a:bodyPr lIns="50800" tIns="50800" rIns="50800" bIns="50800" anchor="ctr"/>
          <a:lstStyle/>
          <a:p>
            <a:pPr/>
          </a:p>
        </p:txBody>
      </p:sp>
      <p:sp>
        <p:nvSpPr>
          <p:cNvPr id="975" name="Line"/>
          <p:cNvSpPr/>
          <p:nvPr/>
        </p:nvSpPr>
        <p:spPr>
          <a:xfrm flipV="1">
            <a:off x="6248684" y="5334867"/>
            <a:ext cx="1" cy="2155772"/>
          </a:xfrm>
          <a:prstGeom prst="line">
            <a:avLst/>
          </a:prstGeom>
          <a:ln w="101600">
            <a:solidFill>
              <a:srgbClr val="FF40FF"/>
            </a:solidFill>
            <a:miter lim="400000"/>
          </a:ln>
        </p:spPr>
        <p:txBody>
          <a:bodyPr lIns="50800" tIns="50800" rIns="50800" bIns="50800" anchor="ctr"/>
          <a:lstStyle/>
          <a:p>
            <a:pPr/>
          </a:p>
        </p:txBody>
      </p:sp>
      <p:pic>
        <p:nvPicPr>
          <p:cNvPr id="976" name="Image" descr="Image"/>
          <p:cNvPicPr>
            <a:picLocks noChangeAspect="1"/>
          </p:cNvPicPr>
          <p:nvPr/>
        </p:nvPicPr>
        <p:blipFill>
          <a:blip r:embed="rId2">
            <a:extLst/>
          </a:blip>
          <a:stretch>
            <a:fillRect/>
          </a:stretch>
        </p:blipFill>
        <p:spPr>
          <a:xfrm>
            <a:off x="13976350" y="4768161"/>
            <a:ext cx="9840536" cy="8277827"/>
          </a:xfrm>
          <a:prstGeom prst="rect">
            <a:avLst/>
          </a:prstGeom>
          <a:ln w="12700">
            <a:miter lim="400000"/>
          </a:ln>
        </p:spPr>
      </p:pic>
      <p:grpSp>
        <p:nvGrpSpPr>
          <p:cNvPr id="979" name="Group"/>
          <p:cNvGrpSpPr/>
          <p:nvPr/>
        </p:nvGrpSpPr>
        <p:grpSpPr>
          <a:xfrm>
            <a:off x="19507558" y="7587270"/>
            <a:ext cx="3672199" cy="2287986"/>
            <a:chOff x="-964009" y="0"/>
            <a:chExt cx="3672198" cy="2287984"/>
          </a:xfrm>
        </p:grpSpPr>
        <p:sp>
          <p:nvSpPr>
            <p:cNvPr id="977" name="Quote Bubble"/>
            <p:cNvSpPr/>
            <p:nvPr/>
          </p:nvSpPr>
          <p:spPr>
            <a:xfrm>
              <a:off x="-964010" y="0"/>
              <a:ext cx="3592514" cy="22879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387" y="0"/>
                  </a:moveTo>
                  <a:cubicBezTo>
                    <a:pt x="8300" y="0"/>
                    <a:pt x="5796" y="3931"/>
                    <a:pt x="5796" y="8779"/>
                  </a:cubicBezTo>
                  <a:lnTo>
                    <a:pt x="5796" y="10937"/>
                  </a:lnTo>
                  <a:lnTo>
                    <a:pt x="0" y="13646"/>
                  </a:lnTo>
                  <a:lnTo>
                    <a:pt x="5841" y="13885"/>
                  </a:lnTo>
                  <a:cubicBezTo>
                    <a:pt x="6176" y="18231"/>
                    <a:pt x="8529" y="21600"/>
                    <a:pt x="11387" y="21600"/>
                  </a:cubicBezTo>
                  <a:lnTo>
                    <a:pt x="16011" y="21600"/>
                  </a:lnTo>
                  <a:cubicBezTo>
                    <a:pt x="19099" y="21600"/>
                    <a:pt x="21600" y="17673"/>
                    <a:pt x="21600" y="12825"/>
                  </a:cubicBezTo>
                  <a:lnTo>
                    <a:pt x="21600" y="8779"/>
                  </a:lnTo>
                  <a:cubicBezTo>
                    <a:pt x="21600" y="3931"/>
                    <a:pt x="19099" y="0"/>
                    <a:pt x="16011" y="0"/>
                  </a:cubicBezTo>
                  <a:lnTo>
                    <a:pt x="11387" y="0"/>
                  </a:lnTo>
                  <a:close/>
                </a:path>
              </a:pathLst>
            </a:custGeom>
            <a:solidFill>
              <a:srgbClr val="FFFC79"/>
            </a:solidFill>
            <a:ln w="12700" cap="flat">
              <a:noFill/>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defRPr sz="3200">
                  <a:solidFill>
                    <a:srgbClr val="FFFFFF"/>
                  </a:solidFill>
                  <a:latin typeface="+mn-lt"/>
                  <a:ea typeface="+mn-ea"/>
                  <a:cs typeface="+mn-cs"/>
                  <a:sym typeface="Avenir Medium"/>
                </a:defRPr>
              </a:pPr>
            </a:p>
          </p:txBody>
        </p:sp>
        <p:sp>
          <p:nvSpPr>
            <p:cNvPr id="978" name="Both countries cheat: produce 28m barrels; price $60"/>
            <p:cNvSpPr txBox="1"/>
            <p:nvPr/>
          </p:nvSpPr>
          <p:spPr>
            <a:xfrm>
              <a:off x="104059" y="65564"/>
              <a:ext cx="2604131" cy="2136335"/>
            </a:xfrm>
            <a:prstGeom prst="rect">
              <a:avLst/>
            </a:prstGeom>
            <a:noFill/>
            <a:ln w="12700" cap="flat">
              <a:noFill/>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2438338">
                <a:lnSpc>
                  <a:spcPct val="90000"/>
                </a:lnSpc>
                <a:spcBef>
                  <a:spcPts val="3300"/>
                </a:spcBef>
                <a:defRPr sz="2500">
                  <a:effectLst>
                    <a:outerShdw sx="100000" sy="100000" kx="0" ky="0" algn="b" rotWithShape="0" blurRad="38100" dist="20320" dir="1800000">
                      <a:srgbClr val="000000">
                        <a:alpha val="40000"/>
                      </a:srgbClr>
                    </a:outerShdw>
                  </a:effectLst>
                  <a:latin typeface="Avenir Book"/>
                  <a:ea typeface="Avenir Book"/>
                  <a:cs typeface="Avenir Book"/>
                  <a:sym typeface="Avenir Book"/>
                </a:defRPr>
              </a:lvl1pPr>
            </a:lstStyle>
            <a:p>
              <a:pPr/>
              <a:r>
                <a:t>Both countries cheat: produce 28m barrels; price $60</a:t>
              </a:r>
            </a:p>
          </p:txBody>
        </p:sp>
      </p:grpSp>
      <p:grpSp>
        <p:nvGrpSpPr>
          <p:cNvPr id="982" name="Group"/>
          <p:cNvGrpSpPr/>
          <p:nvPr/>
        </p:nvGrpSpPr>
        <p:grpSpPr>
          <a:xfrm rot="360000">
            <a:off x="11318003" y="1984055"/>
            <a:ext cx="3924468" cy="3190921"/>
            <a:chOff x="100980" y="0"/>
            <a:chExt cx="3924467" cy="3190920"/>
          </a:xfrm>
        </p:grpSpPr>
        <p:sp>
          <p:nvSpPr>
            <p:cNvPr id="980" name="Star"/>
            <p:cNvSpPr/>
            <p:nvPr/>
          </p:nvSpPr>
          <p:spPr>
            <a:xfrm>
              <a:off x="100980" y="0"/>
              <a:ext cx="3924468" cy="3190921"/>
            </a:xfrm>
            <a:prstGeom prst="star5">
              <a:avLst>
                <a:gd name="adj" fmla="val 26287"/>
                <a:gd name="hf" fmla="val 105146"/>
                <a:gd name="vf" fmla="val 110557"/>
              </a:avLst>
            </a:prstGeom>
            <a:solidFill>
              <a:srgbClr val="00F900"/>
            </a:solidFill>
            <a:ln w="12700" cap="flat">
              <a:noFill/>
              <a:miter lim="400000"/>
            </a:ln>
            <a:effectLst>
              <a:outerShdw sx="100000" sy="100000" kx="0" ky="0" algn="b" rotWithShape="0" blurRad="63500" dist="25400" dir="5400000">
                <a:srgbClr val="000000">
                  <a:alpha val="50000"/>
                </a:srgbClr>
              </a:outerShdw>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sp>
          <p:nvSpPr>
            <p:cNvPr id="981" name="Dominant Strategy for B: cheat!"/>
            <p:cNvSpPr txBox="1"/>
            <p:nvPr/>
          </p:nvSpPr>
          <p:spPr>
            <a:xfrm>
              <a:off x="975828" y="691406"/>
              <a:ext cx="2313772" cy="2377318"/>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nSpc>
                  <a:spcPct val="80000"/>
                </a:lnSpc>
                <a:defRPr>
                  <a:latin typeface="Avenir Book"/>
                  <a:ea typeface="Avenir Book"/>
                  <a:cs typeface="Avenir Book"/>
                  <a:sym typeface="Avenir Book"/>
                </a:defRPr>
              </a:lvl1pPr>
            </a:lstStyle>
            <a:p>
              <a:pPr/>
              <a:r>
                <a:t>Dominant Strategy for B: cheat!</a:t>
              </a:r>
            </a:p>
          </p:txBody>
        </p:sp>
      </p:grpSp>
      <p:grpSp>
        <p:nvGrpSpPr>
          <p:cNvPr id="985" name="Group"/>
          <p:cNvGrpSpPr/>
          <p:nvPr/>
        </p:nvGrpSpPr>
        <p:grpSpPr>
          <a:xfrm>
            <a:off x="16156735" y="4273431"/>
            <a:ext cx="3059907" cy="3197715"/>
            <a:chOff x="0" y="0"/>
            <a:chExt cx="3059906" cy="3197714"/>
          </a:xfrm>
        </p:grpSpPr>
        <p:sp>
          <p:nvSpPr>
            <p:cNvPr id="983" name="Quote Bubble"/>
            <p:cNvSpPr/>
            <p:nvPr/>
          </p:nvSpPr>
          <p:spPr>
            <a:xfrm>
              <a:off x="0" y="83436"/>
              <a:ext cx="3059907" cy="31142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37" y="0"/>
                  </a:moveTo>
                  <a:cubicBezTo>
                    <a:pt x="2390" y="0"/>
                    <a:pt x="0" y="2348"/>
                    <a:pt x="0" y="5244"/>
                  </a:cubicBezTo>
                  <a:lnTo>
                    <a:pt x="0" y="9144"/>
                  </a:lnTo>
                  <a:cubicBezTo>
                    <a:pt x="0" y="12040"/>
                    <a:pt x="2390" y="14385"/>
                    <a:pt x="5337" y="14385"/>
                  </a:cubicBezTo>
                  <a:lnTo>
                    <a:pt x="9352" y="14385"/>
                  </a:lnTo>
                  <a:lnTo>
                    <a:pt x="9668" y="21600"/>
                  </a:lnTo>
                  <a:lnTo>
                    <a:pt x="11133" y="14385"/>
                  </a:lnTo>
                  <a:lnTo>
                    <a:pt x="16266" y="14385"/>
                  </a:lnTo>
                  <a:cubicBezTo>
                    <a:pt x="19213" y="14385"/>
                    <a:pt x="21600" y="12040"/>
                    <a:pt x="21600" y="9144"/>
                  </a:cubicBezTo>
                  <a:lnTo>
                    <a:pt x="21600" y="5244"/>
                  </a:lnTo>
                  <a:cubicBezTo>
                    <a:pt x="21600" y="2348"/>
                    <a:pt x="19213" y="0"/>
                    <a:pt x="16266" y="0"/>
                  </a:cubicBezTo>
                  <a:lnTo>
                    <a:pt x="5337" y="0"/>
                  </a:lnTo>
                  <a:close/>
                </a:path>
              </a:pathLst>
            </a:custGeom>
            <a:solidFill>
              <a:srgbClr val="73FDFF"/>
            </a:solidFill>
            <a:ln w="12700" cap="flat">
              <a:noFill/>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defRPr sz="3200">
                  <a:solidFill>
                    <a:srgbClr val="FFFFFF"/>
                  </a:solidFill>
                  <a:latin typeface="+mn-lt"/>
                  <a:ea typeface="+mn-ea"/>
                  <a:cs typeface="+mn-cs"/>
                  <a:sym typeface="Avenir Medium"/>
                </a:defRPr>
              </a:pPr>
            </a:p>
          </p:txBody>
        </p:sp>
        <p:sp>
          <p:nvSpPr>
            <p:cNvPr id="984" name="Both countries cooperate: produce 16m barrels; price $120"/>
            <p:cNvSpPr txBox="1"/>
            <p:nvPr/>
          </p:nvSpPr>
          <p:spPr>
            <a:xfrm>
              <a:off x="151917" y="0"/>
              <a:ext cx="2756072" cy="2037216"/>
            </a:xfrm>
            <a:prstGeom prst="rect">
              <a:avLst/>
            </a:prstGeom>
            <a:noFill/>
            <a:ln w="12700" cap="flat">
              <a:noFill/>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2438338">
                <a:lnSpc>
                  <a:spcPct val="90000"/>
                </a:lnSpc>
                <a:spcBef>
                  <a:spcPts val="3300"/>
                </a:spcBef>
                <a:defRPr sz="2500">
                  <a:effectLst>
                    <a:outerShdw sx="100000" sy="100000" kx="0" ky="0" algn="b" rotWithShape="0" blurRad="38100" dist="20320" dir="1800000">
                      <a:srgbClr val="000000">
                        <a:alpha val="40000"/>
                      </a:srgbClr>
                    </a:outerShdw>
                  </a:effectLst>
                  <a:latin typeface="Avenir Book"/>
                  <a:ea typeface="Avenir Book"/>
                  <a:cs typeface="Avenir Book"/>
                  <a:sym typeface="Avenir Book"/>
                </a:defRPr>
              </a:lvl1pPr>
            </a:lstStyle>
            <a:p>
              <a:pPr/>
              <a:r>
                <a:t>Both countries cooperate: produce 16m barrels; price $120</a:t>
              </a:r>
            </a:p>
          </p:txBody>
        </p:sp>
      </p:grpSp>
      <p:sp>
        <p:nvSpPr>
          <p:cNvPr id="986" name="Consumers are better off when companies do not or not allowed to collude"/>
          <p:cNvSpPr txBox="1"/>
          <p:nvPr/>
        </p:nvSpPr>
        <p:spPr>
          <a:xfrm>
            <a:off x="14389647" y="1151907"/>
            <a:ext cx="8553701" cy="2197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sz="4000">
                <a:latin typeface="Avenir Book"/>
                <a:ea typeface="Avenir Book"/>
                <a:cs typeface="Avenir Book"/>
                <a:sym typeface="Avenir Book"/>
              </a:defRPr>
            </a:pPr>
            <a:r>
              <a:t>Consumers are </a:t>
            </a:r>
            <a:r>
              <a:rPr>
                <a:solidFill>
                  <a:srgbClr val="FF2600"/>
                </a:solidFill>
              </a:rPr>
              <a:t>better off</a:t>
            </a:r>
            <a:r>
              <a:t> when companies do not or not allowed to collude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966"/>
                                        </p:tgtEl>
                                        <p:attrNameLst>
                                          <p:attrName>style.visibility</p:attrName>
                                        </p:attrNameLst>
                                      </p:cBhvr>
                                      <p:to>
                                        <p:strVal val="visible"/>
                                      </p:to>
                                    </p:set>
                                    <p:animEffect filter="wipe(left)" transition="in">
                                      <p:cBhvr>
                                        <p:cTn id="7" dur="1000"/>
                                        <p:tgtEl>
                                          <p:spTgt spid="966"/>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965"/>
                                        </p:tgtEl>
                                        <p:attrNameLst>
                                          <p:attrName>style.visibility</p:attrName>
                                        </p:attrNameLst>
                                      </p:cBhvr>
                                      <p:to>
                                        <p:strVal val="visible"/>
                                      </p:to>
                                    </p:set>
                                    <p:animEffect filter="fade" transition="in">
                                      <p:cBhvr>
                                        <p:cTn id="12" dur="1500"/>
                                        <p:tgtEl>
                                          <p:spTgt spid="965"/>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982"/>
                                        </p:tgtEl>
                                        <p:attrNameLst>
                                          <p:attrName>style.visibility</p:attrName>
                                        </p:attrNameLst>
                                      </p:cBhvr>
                                      <p:to>
                                        <p:strVal val="visible"/>
                                      </p:to>
                                    </p:set>
                                    <p:animEffect filter="fade" transition="in">
                                      <p:cBhvr>
                                        <p:cTn id="17" dur="1500"/>
                                        <p:tgtEl>
                                          <p:spTgt spid="982"/>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8" presetID="22" grpId="4" fill="hold">
                                  <p:stCondLst>
                                    <p:cond delay="0"/>
                                  </p:stCondLst>
                                  <p:iterate type="el" backwards="0">
                                    <p:tmAbs val="0"/>
                                  </p:iterate>
                                  <p:childTnLst>
                                    <p:set>
                                      <p:cBhvr>
                                        <p:cTn id="21" fill="hold"/>
                                        <p:tgtEl>
                                          <p:spTgt spid="967"/>
                                        </p:tgtEl>
                                        <p:attrNameLst>
                                          <p:attrName>style.visibility</p:attrName>
                                        </p:attrNameLst>
                                      </p:cBhvr>
                                      <p:to>
                                        <p:strVal val="visible"/>
                                      </p:to>
                                    </p:set>
                                    <p:animEffect filter="wipe(left)" transition="in">
                                      <p:cBhvr>
                                        <p:cTn id="22" dur="1000"/>
                                        <p:tgtEl>
                                          <p:spTgt spid="967"/>
                                        </p:tgtEl>
                                      </p:cBhvr>
                                    </p:animEffect>
                                  </p:childTnLst>
                                </p:cTn>
                              </p:par>
                            </p:childTnLst>
                          </p:cTn>
                        </p:par>
                        <p:par>
                          <p:cTn id="23" fill="hold">
                            <p:stCondLst>
                              <p:cond delay="1000"/>
                            </p:stCondLst>
                            <p:childTnLst>
                              <p:par>
                                <p:cTn id="24" presetClass="exit" nodeType="afterEffect" presetID="9" grpId="5" fill="hold">
                                  <p:stCondLst>
                                    <p:cond delay="0"/>
                                  </p:stCondLst>
                                  <p:iterate type="el" backwards="0">
                                    <p:tmAbs val="0"/>
                                  </p:iterate>
                                  <p:childTnLst>
                                    <p:animEffect filter="dissolve" transition="out">
                                      <p:cBhvr>
                                        <p:cTn id="25" dur="1500" fill="hold"/>
                                        <p:tgtEl>
                                          <p:spTgt spid="947"/>
                                        </p:tgtEl>
                                      </p:cBhvr>
                                    </p:animEffect>
                                    <p:set>
                                      <p:cBhvr>
                                        <p:cTn id="26" fill="hold">
                                          <p:stCondLst>
                                            <p:cond delay="1499"/>
                                          </p:stCondLst>
                                        </p:cTn>
                                        <p:tgtEl>
                                          <p:spTgt spid="947"/>
                                        </p:tgtEl>
                                        <p:attrNameLst>
                                          <p:attrName>style.visibility</p:attrName>
                                        </p:attrNameLst>
                                      </p:cBhvr>
                                      <p:to>
                                        <p:strVal val="hidden"/>
                                      </p:to>
                                    </p:set>
                                  </p:childTnLst>
                                </p:cTn>
                              </p:par>
                            </p:childTnLst>
                          </p:cTn>
                        </p:par>
                        <p:par>
                          <p:cTn id="27" fill="hold">
                            <p:stCondLst>
                              <p:cond delay="2500"/>
                            </p:stCondLst>
                            <p:childTnLst>
                              <p:par>
                                <p:cTn id="28" presetClass="exit" nodeType="afterEffect" presetID="9" grpId="6" fill="hold">
                                  <p:stCondLst>
                                    <p:cond delay="0"/>
                                  </p:stCondLst>
                                  <p:iterate type="el" backwards="0">
                                    <p:tmAbs val="0"/>
                                  </p:iterate>
                                  <p:childTnLst>
                                    <p:animEffect filter="dissolve" transition="out">
                                      <p:cBhvr>
                                        <p:cTn id="29" dur="1500" fill="hold"/>
                                        <p:tgtEl>
                                          <p:spTgt spid="957"/>
                                        </p:tgtEl>
                                      </p:cBhvr>
                                    </p:animEffect>
                                    <p:set>
                                      <p:cBhvr>
                                        <p:cTn id="30" fill="hold">
                                          <p:stCondLst>
                                            <p:cond delay="1499"/>
                                          </p:stCondLst>
                                        </p:cTn>
                                        <p:tgtEl>
                                          <p:spTgt spid="957"/>
                                        </p:tgtEl>
                                        <p:attrNameLst>
                                          <p:attrName>style.visibility</p:attrName>
                                        </p:attrNameLst>
                                      </p:cBhvr>
                                      <p:to>
                                        <p:strVal val="hidden"/>
                                      </p:to>
                                    </p:set>
                                  </p:childTnLst>
                                </p:cTn>
                              </p:par>
                            </p:childTnLst>
                          </p:cTn>
                        </p:par>
                        <p:par>
                          <p:cTn id="31" fill="hold">
                            <p:stCondLst>
                              <p:cond delay="4000"/>
                            </p:stCondLst>
                            <p:childTnLst>
                              <p:par>
                                <p:cTn id="32" presetClass="exit" nodeType="afterEffect" presetID="9" grpId="7" fill="hold">
                                  <p:stCondLst>
                                    <p:cond delay="0"/>
                                  </p:stCondLst>
                                  <p:iterate type="el" backwards="0">
                                    <p:tmAbs val="0"/>
                                  </p:iterate>
                                  <p:childTnLst>
                                    <p:animEffect filter="dissolve" transition="out">
                                      <p:cBhvr>
                                        <p:cTn id="33" dur="1500" fill="hold"/>
                                        <p:tgtEl>
                                          <p:spTgt spid="956"/>
                                        </p:tgtEl>
                                      </p:cBhvr>
                                    </p:animEffect>
                                    <p:set>
                                      <p:cBhvr>
                                        <p:cTn id="34" fill="hold">
                                          <p:stCondLst>
                                            <p:cond delay="1499"/>
                                          </p:stCondLst>
                                        </p:cTn>
                                        <p:tgtEl>
                                          <p:spTgt spid="956"/>
                                        </p:tgtEl>
                                        <p:attrNameLst>
                                          <p:attrName>style.visibility</p:attrName>
                                        </p:attrNameLst>
                                      </p:cBhvr>
                                      <p:to>
                                        <p:strVal val="hidden"/>
                                      </p:to>
                                    </p:set>
                                  </p:childTnLst>
                                </p:cTn>
                              </p:par>
                            </p:childTnLst>
                          </p:cTn>
                        </p:par>
                        <p:par>
                          <p:cTn id="35" fill="hold">
                            <p:stCondLst>
                              <p:cond delay="5500"/>
                            </p:stCondLst>
                            <p:childTnLst>
                              <p:par>
                                <p:cTn id="36" presetClass="exit" nodeType="afterEffect" presetID="9" grpId="8" fill="hold">
                                  <p:stCondLst>
                                    <p:cond delay="0"/>
                                  </p:stCondLst>
                                  <p:iterate type="el" backwards="0">
                                    <p:tmAbs val="0"/>
                                  </p:iterate>
                                  <p:childTnLst>
                                    <p:animEffect filter="dissolve" transition="out">
                                      <p:cBhvr>
                                        <p:cTn id="37" dur="1500" fill="hold"/>
                                        <p:tgtEl>
                                          <p:spTgt spid="946"/>
                                        </p:tgtEl>
                                      </p:cBhvr>
                                    </p:animEffect>
                                    <p:set>
                                      <p:cBhvr>
                                        <p:cTn id="38" fill="hold">
                                          <p:stCondLst>
                                            <p:cond delay="1499"/>
                                          </p:stCondLst>
                                        </p:cTn>
                                        <p:tgtEl>
                                          <p:spTgt spid="946"/>
                                        </p:tgtEl>
                                        <p:attrNameLst>
                                          <p:attrName>style.visibility</p:attrName>
                                        </p:attrNameLst>
                                      </p:cBhvr>
                                      <p:to>
                                        <p:strVal val="hidden"/>
                                      </p:to>
                                    </p:set>
                                  </p:childTnLst>
                                </p:cTn>
                              </p:par>
                            </p:childTnLst>
                          </p:cTn>
                        </p:par>
                        <p:par>
                          <p:cTn id="39" fill="hold">
                            <p:stCondLst>
                              <p:cond delay="7000"/>
                            </p:stCondLst>
                            <p:childTnLst>
                              <p:par>
                                <p:cTn id="40" presetClass="exit" nodeType="afterEffect" presetID="9" grpId="9" fill="hold">
                                  <p:stCondLst>
                                    <p:cond delay="0"/>
                                  </p:stCondLst>
                                  <p:iterate type="el" backwards="0">
                                    <p:tmAbs val="0"/>
                                  </p:iterate>
                                  <p:childTnLst>
                                    <p:animEffect filter="dissolve" transition="out">
                                      <p:cBhvr>
                                        <p:cTn id="41" dur="1500" fill="hold"/>
                                        <p:tgtEl>
                                          <p:spTgt spid="954"/>
                                        </p:tgtEl>
                                      </p:cBhvr>
                                    </p:animEffect>
                                    <p:set>
                                      <p:cBhvr>
                                        <p:cTn id="42" fill="hold">
                                          <p:stCondLst>
                                            <p:cond delay="1499"/>
                                          </p:stCondLst>
                                        </p:cTn>
                                        <p:tgtEl>
                                          <p:spTgt spid="954"/>
                                        </p:tgtEl>
                                        <p:attrNameLst>
                                          <p:attrName>style.visibility</p:attrName>
                                        </p:attrNameLst>
                                      </p:cBhvr>
                                      <p:to>
                                        <p:strVal val="hidden"/>
                                      </p:to>
                                    </p:set>
                                  </p:childTnLst>
                                </p:cTn>
                              </p:par>
                            </p:childTnLst>
                          </p:cTn>
                        </p:par>
                        <p:par>
                          <p:cTn id="43" fill="hold">
                            <p:stCondLst>
                              <p:cond delay="8500"/>
                            </p:stCondLst>
                            <p:childTnLst>
                              <p:par>
                                <p:cTn id="44" presetClass="exit" nodeType="afterEffect" presetID="9" grpId="10" fill="hold">
                                  <p:stCondLst>
                                    <p:cond delay="0"/>
                                  </p:stCondLst>
                                  <p:iterate type="el" backwards="0">
                                    <p:tmAbs val="0"/>
                                  </p:iterate>
                                  <p:childTnLst>
                                    <p:animEffect filter="dissolve" transition="out">
                                      <p:cBhvr>
                                        <p:cTn id="45" dur="1500" fill="hold"/>
                                        <p:tgtEl>
                                          <p:spTgt spid="953"/>
                                        </p:tgtEl>
                                      </p:cBhvr>
                                    </p:animEffect>
                                    <p:set>
                                      <p:cBhvr>
                                        <p:cTn id="46" fill="hold">
                                          <p:stCondLst>
                                            <p:cond delay="1499"/>
                                          </p:stCondLst>
                                        </p:cTn>
                                        <p:tgtEl>
                                          <p:spTgt spid="95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Class="entr" nodeType="clickEffect" presetSubtype="8" presetID="22" grpId="11" fill="hold">
                                  <p:stCondLst>
                                    <p:cond delay="0"/>
                                  </p:stCondLst>
                                  <p:iterate type="el" backwards="0">
                                    <p:tmAbs val="0"/>
                                  </p:iterate>
                                  <p:childTnLst>
                                    <p:set>
                                      <p:cBhvr>
                                        <p:cTn id="50" fill="hold"/>
                                        <p:tgtEl>
                                          <p:spTgt spid="968"/>
                                        </p:tgtEl>
                                        <p:attrNameLst>
                                          <p:attrName>style.visibility</p:attrName>
                                        </p:attrNameLst>
                                      </p:cBhvr>
                                      <p:to>
                                        <p:strVal val="visible"/>
                                      </p:to>
                                    </p:set>
                                    <p:animEffect filter="wipe(left)" transition="in">
                                      <p:cBhvr>
                                        <p:cTn id="51" dur="1000"/>
                                        <p:tgtEl>
                                          <p:spTgt spid="968"/>
                                        </p:tgtEl>
                                      </p:cBhvr>
                                    </p:animEffect>
                                  </p:childTnLst>
                                </p:cTn>
                              </p:par>
                            </p:childTnLst>
                          </p:cTn>
                        </p:par>
                      </p:childTnLst>
                    </p:cTn>
                  </p:par>
                  <p:par>
                    <p:cTn id="52" fill="hold">
                      <p:stCondLst>
                        <p:cond delay="indefinite"/>
                      </p:stCondLst>
                      <p:childTnLst>
                        <p:par>
                          <p:cTn id="53" fill="hold">
                            <p:stCondLst>
                              <p:cond delay="0"/>
                            </p:stCondLst>
                            <p:childTnLst>
                              <p:par>
                                <p:cTn id="54" presetClass="entr" nodeType="clickEffect" presetSubtype="4" presetID="22" grpId="12" fill="hold">
                                  <p:stCondLst>
                                    <p:cond delay="0"/>
                                  </p:stCondLst>
                                  <p:iterate type="el" backwards="0">
                                    <p:tmAbs val="0"/>
                                  </p:iterate>
                                  <p:childTnLst>
                                    <p:set>
                                      <p:cBhvr>
                                        <p:cTn id="55" fill="hold"/>
                                        <p:tgtEl>
                                          <p:spTgt spid="971"/>
                                        </p:tgtEl>
                                        <p:attrNameLst>
                                          <p:attrName>style.visibility</p:attrName>
                                        </p:attrNameLst>
                                      </p:cBhvr>
                                      <p:to>
                                        <p:strVal val="visible"/>
                                      </p:to>
                                    </p:set>
                                    <p:animEffect filter="wipe(down)" transition="in">
                                      <p:cBhvr>
                                        <p:cTn id="56" dur="1000"/>
                                        <p:tgtEl>
                                          <p:spTgt spid="971"/>
                                        </p:tgtEl>
                                      </p:cBhvr>
                                    </p:animEffect>
                                  </p:childTnLst>
                                </p:cTn>
                              </p:par>
                            </p:childTnLst>
                          </p:cTn>
                        </p:par>
                      </p:childTnLst>
                    </p:cTn>
                  </p:par>
                  <p:par>
                    <p:cTn id="57" fill="hold">
                      <p:stCondLst>
                        <p:cond delay="indefinite"/>
                      </p:stCondLst>
                      <p:childTnLst>
                        <p:par>
                          <p:cTn id="58" fill="hold">
                            <p:stCondLst>
                              <p:cond delay="0"/>
                            </p:stCondLst>
                            <p:childTnLst>
                              <p:par>
                                <p:cTn id="59" presetClass="entr" nodeType="clickEffect" presetID="9" grpId="13" fill="hold">
                                  <p:stCondLst>
                                    <p:cond delay="0"/>
                                  </p:stCondLst>
                                  <p:iterate type="el" backwards="0">
                                    <p:tmAbs val="0"/>
                                  </p:iterate>
                                  <p:childTnLst>
                                    <p:set>
                                      <p:cBhvr>
                                        <p:cTn id="60" fill="hold"/>
                                        <p:tgtEl>
                                          <p:spTgt spid="972"/>
                                        </p:tgtEl>
                                        <p:attrNameLst>
                                          <p:attrName>style.visibility</p:attrName>
                                        </p:attrNameLst>
                                      </p:cBhvr>
                                      <p:to>
                                        <p:strVal val="visible"/>
                                      </p:to>
                                    </p:set>
                                    <p:animEffect filter="dissolve" transition="in">
                                      <p:cBhvr>
                                        <p:cTn id="61" dur="2000"/>
                                        <p:tgtEl>
                                          <p:spTgt spid="972"/>
                                        </p:tgtEl>
                                      </p:cBhvr>
                                    </p:animEffect>
                                  </p:childTnLst>
                                </p:cTn>
                              </p:par>
                            </p:childTnLst>
                          </p:cTn>
                        </p:par>
                        <p:par>
                          <p:cTn id="62" fill="hold">
                            <p:stCondLst>
                              <p:cond delay="2000"/>
                            </p:stCondLst>
                            <p:childTnLst>
                              <p:par>
                                <p:cTn id="63" presetClass="entr" nodeType="afterEffect" presetID="9" grpId="14" fill="hold">
                                  <p:stCondLst>
                                    <p:cond delay="0"/>
                                  </p:stCondLst>
                                  <p:iterate type="el" backwards="0">
                                    <p:tmAbs val="0"/>
                                  </p:iterate>
                                  <p:childTnLst>
                                    <p:set>
                                      <p:cBhvr>
                                        <p:cTn id="64" fill="hold"/>
                                        <p:tgtEl>
                                          <p:spTgt spid="973"/>
                                        </p:tgtEl>
                                        <p:attrNameLst>
                                          <p:attrName>style.visibility</p:attrName>
                                        </p:attrNameLst>
                                      </p:cBhvr>
                                      <p:to>
                                        <p:strVal val="visible"/>
                                      </p:to>
                                    </p:set>
                                    <p:animEffect filter="dissolve" transition="in">
                                      <p:cBhvr>
                                        <p:cTn id="65" dur="2000"/>
                                        <p:tgtEl>
                                          <p:spTgt spid="973"/>
                                        </p:tgtEl>
                                      </p:cBhvr>
                                    </p:animEffect>
                                  </p:childTnLst>
                                </p:cTn>
                              </p:par>
                            </p:childTnLst>
                          </p:cTn>
                        </p:par>
                        <p:par>
                          <p:cTn id="66" fill="hold">
                            <p:stCondLst>
                              <p:cond delay="4000"/>
                            </p:stCondLst>
                            <p:childTnLst>
                              <p:par>
                                <p:cTn id="67" presetClass="entr" nodeType="afterEffect" presetID="9" grpId="15" fill="hold">
                                  <p:stCondLst>
                                    <p:cond delay="0"/>
                                  </p:stCondLst>
                                  <p:iterate type="el" backwards="0">
                                    <p:tmAbs val="0"/>
                                  </p:iterate>
                                  <p:childTnLst>
                                    <p:set>
                                      <p:cBhvr>
                                        <p:cTn id="68" fill="hold"/>
                                        <p:tgtEl>
                                          <p:spTgt spid="974"/>
                                        </p:tgtEl>
                                        <p:attrNameLst>
                                          <p:attrName>style.visibility</p:attrName>
                                        </p:attrNameLst>
                                      </p:cBhvr>
                                      <p:to>
                                        <p:strVal val="visible"/>
                                      </p:to>
                                    </p:set>
                                    <p:animEffect filter="dissolve" transition="in">
                                      <p:cBhvr>
                                        <p:cTn id="69" dur="2000"/>
                                        <p:tgtEl>
                                          <p:spTgt spid="974"/>
                                        </p:tgtEl>
                                      </p:cBhvr>
                                    </p:animEffect>
                                  </p:childTnLst>
                                </p:cTn>
                              </p:par>
                            </p:childTnLst>
                          </p:cTn>
                        </p:par>
                        <p:par>
                          <p:cTn id="70" fill="hold">
                            <p:stCondLst>
                              <p:cond delay="6000"/>
                            </p:stCondLst>
                            <p:childTnLst>
                              <p:par>
                                <p:cTn id="71" presetClass="entr" nodeType="afterEffect" presetID="9" grpId="16" fill="hold">
                                  <p:stCondLst>
                                    <p:cond delay="0"/>
                                  </p:stCondLst>
                                  <p:iterate type="el" backwards="0">
                                    <p:tmAbs val="0"/>
                                  </p:iterate>
                                  <p:childTnLst>
                                    <p:set>
                                      <p:cBhvr>
                                        <p:cTn id="72" fill="hold"/>
                                        <p:tgtEl>
                                          <p:spTgt spid="975"/>
                                        </p:tgtEl>
                                        <p:attrNameLst>
                                          <p:attrName>style.visibility</p:attrName>
                                        </p:attrNameLst>
                                      </p:cBhvr>
                                      <p:to>
                                        <p:strVal val="visible"/>
                                      </p:to>
                                    </p:set>
                                    <p:animEffect filter="dissolve" transition="in">
                                      <p:cBhvr>
                                        <p:cTn id="73" dur="2000"/>
                                        <p:tgtEl>
                                          <p:spTgt spid="975"/>
                                        </p:tgtEl>
                                      </p:cBhvr>
                                    </p:animEffect>
                                  </p:childTnLst>
                                </p:cTn>
                              </p:par>
                            </p:childTnLst>
                          </p:cTn>
                        </p:par>
                      </p:childTnLst>
                    </p:cTn>
                  </p:par>
                  <p:par>
                    <p:cTn id="74" fill="hold">
                      <p:stCondLst>
                        <p:cond delay="indefinite"/>
                      </p:stCondLst>
                      <p:childTnLst>
                        <p:par>
                          <p:cTn id="75" fill="hold">
                            <p:stCondLst>
                              <p:cond delay="0"/>
                            </p:stCondLst>
                            <p:childTnLst>
                              <p:par>
                                <p:cTn id="76" presetClass="entr" nodeType="clickEffect" presetSubtype="4" presetID="22" grpId="17" fill="hold">
                                  <p:stCondLst>
                                    <p:cond delay="0"/>
                                  </p:stCondLst>
                                  <p:iterate type="el" backwards="0">
                                    <p:tmAbs val="0"/>
                                  </p:iterate>
                                  <p:childTnLst>
                                    <p:set>
                                      <p:cBhvr>
                                        <p:cTn id="77" fill="hold"/>
                                        <p:tgtEl>
                                          <p:spTgt spid="946"/>
                                        </p:tgtEl>
                                        <p:attrNameLst>
                                          <p:attrName>style.visibility</p:attrName>
                                        </p:attrNameLst>
                                      </p:cBhvr>
                                      <p:to>
                                        <p:strVal val="visible"/>
                                      </p:to>
                                    </p:set>
                                    <p:animEffect filter="wipe(down)" transition="in">
                                      <p:cBhvr>
                                        <p:cTn id="78" dur="2500"/>
                                        <p:tgtEl>
                                          <p:spTgt spid="946"/>
                                        </p:tgtEl>
                                      </p:cBhvr>
                                    </p:animEffect>
                                  </p:childTnLst>
                                </p:cTn>
                              </p:par>
                            </p:childTnLst>
                          </p:cTn>
                        </p:par>
                      </p:childTnLst>
                    </p:cTn>
                  </p:par>
                  <p:par>
                    <p:cTn id="79" fill="hold">
                      <p:stCondLst>
                        <p:cond delay="indefinite"/>
                      </p:stCondLst>
                      <p:childTnLst>
                        <p:par>
                          <p:cTn id="80" fill="hold">
                            <p:stCondLst>
                              <p:cond delay="0"/>
                            </p:stCondLst>
                            <p:childTnLst>
                              <p:par>
                                <p:cTn id="81" presetClass="entr" nodeType="clickEffect" presetSubtype="4" presetID="22" grpId="18" fill="hold">
                                  <p:stCondLst>
                                    <p:cond delay="0"/>
                                  </p:stCondLst>
                                  <p:iterate type="el" backwards="0">
                                    <p:tmAbs val="0"/>
                                  </p:iterate>
                                  <p:childTnLst>
                                    <p:set>
                                      <p:cBhvr>
                                        <p:cTn id="82" fill="hold"/>
                                        <p:tgtEl>
                                          <p:spTgt spid="947"/>
                                        </p:tgtEl>
                                        <p:attrNameLst>
                                          <p:attrName>style.visibility</p:attrName>
                                        </p:attrNameLst>
                                      </p:cBhvr>
                                      <p:to>
                                        <p:strVal val="visible"/>
                                      </p:to>
                                    </p:set>
                                    <p:animEffect filter="wipe(down)" transition="in">
                                      <p:cBhvr>
                                        <p:cTn id="83" dur="2500"/>
                                        <p:tgtEl>
                                          <p:spTgt spid="947"/>
                                        </p:tgtEl>
                                      </p:cBhvr>
                                    </p:animEffect>
                                  </p:childTnLst>
                                </p:cTn>
                              </p:par>
                            </p:childTnLst>
                          </p:cTn>
                        </p:par>
                      </p:childTnLst>
                    </p:cTn>
                  </p:par>
                  <p:par>
                    <p:cTn id="84" fill="hold">
                      <p:stCondLst>
                        <p:cond delay="indefinite"/>
                      </p:stCondLst>
                      <p:childTnLst>
                        <p:par>
                          <p:cTn id="85" fill="hold">
                            <p:stCondLst>
                              <p:cond delay="0"/>
                            </p:stCondLst>
                            <p:childTnLst>
                              <p:par>
                                <p:cTn id="86" presetClass="entr" nodeType="clickEffect" presetID="9" grpId="19" fill="hold">
                                  <p:stCondLst>
                                    <p:cond delay="0"/>
                                  </p:stCondLst>
                                  <p:iterate type="el" backwards="0">
                                    <p:tmAbs val="0"/>
                                  </p:iterate>
                                  <p:childTnLst>
                                    <p:set>
                                      <p:cBhvr>
                                        <p:cTn id="87" fill="hold"/>
                                        <p:tgtEl>
                                          <p:spTgt spid="976"/>
                                        </p:tgtEl>
                                        <p:attrNameLst>
                                          <p:attrName>style.visibility</p:attrName>
                                        </p:attrNameLst>
                                      </p:cBhvr>
                                      <p:to>
                                        <p:strVal val="visible"/>
                                      </p:to>
                                    </p:set>
                                    <p:animEffect filter="dissolve" transition="in">
                                      <p:cBhvr>
                                        <p:cTn id="88" dur="1500"/>
                                        <p:tgtEl>
                                          <p:spTgt spid="976"/>
                                        </p:tgtEl>
                                      </p:cBhvr>
                                    </p:animEffect>
                                  </p:childTnLst>
                                </p:cTn>
                              </p:par>
                            </p:childTnLst>
                          </p:cTn>
                        </p:par>
                      </p:childTnLst>
                    </p:cTn>
                  </p:par>
                  <p:par>
                    <p:cTn id="89" fill="hold">
                      <p:stCondLst>
                        <p:cond delay="indefinite"/>
                      </p:stCondLst>
                      <p:childTnLst>
                        <p:par>
                          <p:cTn id="90" fill="hold">
                            <p:stCondLst>
                              <p:cond delay="0"/>
                            </p:stCondLst>
                            <p:childTnLst>
                              <p:par>
                                <p:cTn id="91" presetClass="entr" nodeType="clickEffect" presetSubtype="4" presetID="22" grpId="20" fill="hold">
                                  <p:stCondLst>
                                    <p:cond delay="0"/>
                                  </p:stCondLst>
                                  <p:iterate type="el" backwards="0">
                                    <p:tmAbs val="0"/>
                                  </p:iterate>
                                  <p:childTnLst>
                                    <p:set>
                                      <p:cBhvr>
                                        <p:cTn id="92" fill="hold"/>
                                        <p:tgtEl>
                                          <p:spTgt spid="985"/>
                                        </p:tgtEl>
                                        <p:attrNameLst>
                                          <p:attrName>style.visibility</p:attrName>
                                        </p:attrNameLst>
                                      </p:cBhvr>
                                      <p:to>
                                        <p:strVal val="visible"/>
                                      </p:to>
                                    </p:set>
                                    <p:animEffect filter="wipe(down)" transition="in">
                                      <p:cBhvr>
                                        <p:cTn id="93" dur="1000"/>
                                        <p:tgtEl>
                                          <p:spTgt spid="985"/>
                                        </p:tgtEl>
                                      </p:cBhvr>
                                    </p:animEffect>
                                  </p:childTnLst>
                                </p:cTn>
                              </p:par>
                            </p:childTnLst>
                          </p:cTn>
                        </p:par>
                      </p:childTnLst>
                    </p:cTn>
                  </p:par>
                  <p:par>
                    <p:cTn id="94" fill="hold">
                      <p:stCondLst>
                        <p:cond delay="indefinite"/>
                      </p:stCondLst>
                      <p:childTnLst>
                        <p:par>
                          <p:cTn id="95" fill="hold">
                            <p:stCondLst>
                              <p:cond delay="0"/>
                            </p:stCondLst>
                            <p:childTnLst>
                              <p:par>
                                <p:cTn id="96" presetClass="entr" nodeType="clickEffect" presetSubtype="4" presetID="22" grpId="21" fill="hold">
                                  <p:stCondLst>
                                    <p:cond delay="0"/>
                                  </p:stCondLst>
                                  <p:iterate type="el" backwards="0">
                                    <p:tmAbs val="0"/>
                                  </p:iterate>
                                  <p:childTnLst>
                                    <p:set>
                                      <p:cBhvr>
                                        <p:cTn id="97" fill="hold"/>
                                        <p:tgtEl>
                                          <p:spTgt spid="979"/>
                                        </p:tgtEl>
                                        <p:attrNameLst>
                                          <p:attrName>style.visibility</p:attrName>
                                        </p:attrNameLst>
                                      </p:cBhvr>
                                      <p:to>
                                        <p:strVal val="visible"/>
                                      </p:to>
                                    </p:set>
                                    <p:animEffect filter="wipe(down)" transition="in">
                                      <p:cBhvr>
                                        <p:cTn id="98" dur="1000"/>
                                        <p:tgtEl>
                                          <p:spTgt spid="979"/>
                                        </p:tgtEl>
                                      </p:cBhvr>
                                    </p:animEffect>
                                  </p:childTnLst>
                                </p:cTn>
                              </p:par>
                            </p:childTnLst>
                          </p:cTn>
                        </p:par>
                      </p:childTnLst>
                    </p:cTn>
                  </p:par>
                  <p:par>
                    <p:cTn id="99" fill="hold">
                      <p:stCondLst>
                        <p:cond delay="indefinite"/>
                      </p:stCondLst>
                      <p:childTnLst>
                        <p:par>
                          <p:cTn id="100" fill="hold">
                            <p:stCondLst>
                              <p:cond delay="0"/>
                            </p:stCondLst>
                            <p:childTnLst>
                              <p:par>
                                <p:cTn id="101" presetClass="entr" nodeType="clickEffect" presetSubtype="8" presetID="22" grpId="22" fill="hold">
                                  <p:stCondLst>
                                    <p:cond delay="0"/>
                                  </p:stCondLst>
                                  <p:iterate type="el" backwards="0">
                                    <p:tmAbs val="0"/>
                                  </p:iterate>
                                  <p:childTnLst>
                                    <p:set>
                                      <p:cBhvr>
                                        <p:cTn id="102" fill="hold"/>
                                        <p:tgtEl>
                                          <p:spTgt spid="986"/>
                                        </p:tgtEl>
                                        <p:attrNameLst>
                                          <p:attrName>style.visibility</p:attrName>
                                        </p:attrNameLst>
                                      </p:cBhvr>
                                      <p:to>
                                        <p:strVal val="visible"/>
                                      </p:to>
                                    </p:set>
                                    <p:animEffect filter="wipe(left)" transition="in">
                                      <p:cBhvr>
                                        <p:cTn id="103" dur="1000"/>
                                        <p:tgtEl>
                                          <p:spTgt spid="9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86" grpId="22"/>
      <p:bldP build="whole" bldLvl="1" animBg="1" rev="0" advAuto="0" spid="947" grpId="18"/>
      <p:bldP build="whole" bldLvl="1" animBg="1" rev="0" advAuto="0" spid="971" grpId="12"/>
      <p:bldP build="whole" bldLvl="1" animBg="1" rev="0" advAuto="0" spid="985" grpId="20"/>
      <p:bldP build="whole" bldLvl="1" animBg="1" rev="0" advAuto="0" spid="965" grpId="2"/>
      <p:bldP build="whole" bldLvl="1" animBg="1" rev="0" advAuto="0" spid="946" grpId="8"/>
      <p:bldP build="whole" bldLvl="1" animBg="1" rev="0" advAuto="0" spid="967" grpId="4"/>
      <p:bldP build="whole" bldLvl="1" animBg="1" rev="0" advAuto="0" spid="968" grpId="11"/>
      <p:bldP build="whole" bldLvl="1" animBg="1" rev="0" advAuto="0" spid="946" grpId="17"/>
      <p:bldP build="whole" bldLvl="1" animBg="1" rev="0" advAuto="0" spid="957" grpId="6"/>
      <p:bldP build="whole" bldLvl="1" animBg="1" rev="0" advAuto="0" spid="954" grpId="9"/>
      <p:bldP build="whole" bldLvl="1" animBg="1" rev="0" advAuto="0" spid="956" grpId="7"/>
      <p:bldP build="whole" bldLvl="1" animBg="1" rev="0" advAuto="0" spid="966" grpId="1"/>
      <p:bldP build="whole" bldLvl="1" animBg="1" rev="0" advAuto="0" spid="982" grpId="3"/>
      <p:bldP build="whole" bldLvl="1" animBg="1" rev="0" advAuto="0" spid="947" grpId="5"/>
      <p:bldP build="whole" bldLvl="1" animBg="1" rev="0" advAuto="0" spid="953" grpId="10"/>
      <p:bldP build="whole" bldLvl="1" animBg="1" rev="0" advAuto="0" spid="975" grpId="16"/>
      <p:bldP build="whole" bldLvl="1" animBg="1" rev="0" advAuto="0" spid="974" grpId="15"/>
      <p:bldP build="whole" bldLvl="1" animBg="1" rev="0" advAuto="0" spid="976" grpId="19"/>
      <p:bldP build="whole" bldLvl="1" animBg="1" rev="0" advAuto="0" spid="972" grpId="13"/>
      <p:bldP build="whole" bldLvl="1" animBg="1" rev="0" advAuto="0" spid="973" grpId="14"/>
      <p:bldP build="whole" bldLvl="1" animBg="1" rev="0" advAuto="0" spid="979" grpId="2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Oligopoly"/>
          <p:cNvSpPr txBox="1"/>
          <p:nvPr>
            <p:ph type="title" idx="4294967295"/>
          </p:nvPr>
        </p:nvSpPr>
        <p:spPr>
          <a:prstGeom prst="rect">
            <a:avLst/>
          </a:prstGeom>
          <a:effectLst>
            <a:outerShdw sx="100000" sy="100000" kx="0" ky="0" algn="b" rotWithShape="0" blurRad="63500" dist="25400" dir="5400000">
              <a:srgbClr val="000000">
                <a:alpha val="50000"/>
              </a:srgbClr>
            </a:outerShdw>
          </a:effectLst>
        </p:spPr>
        <p:txBody>
          <a:bodyPr/>
          <a:lstStyle/>
          <a:p>
            <a:pPr/>
            <a:r>
              <a:t>Oligopoly</a:t>
            </a:r>
          </a:p>
        </p:txBody>
      </p:sp>
      <p:sp>
        <p:nvSpPr>
          <p:cNvPr id="124" name="Slide Number"/>
          <p:cNvSpPr txBox="1"/>
          <p:nvPr>
            <p:ph type="sldNum" sz="quarter" idx="4294967295"/>
          </p:nvPr>
        </p:nvSpPr>
        <p:spPr>
          <a:xfrm>
            <a:off x="12049252" y="13081000"/>
            <a:ext cx="272797" cy="5207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5" name="A market dominated by a few sellers"/>
          <p:cNvSpPr txBox="1"/>
          <p:nvPr/>
        </p:nvSpPr>
        <p:spPr>
          <a:xfrm>
            <a:off x="6972617" y="2618836"/>
            <a:ext cx="10438766" cy="9652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000">
                <a:latin typeface="Avenir Book"/>
                <a:ea typeface="Avenir Book"/>
                <a:cs typeface="Avenir Book"/>
                <a:sym typeface="Avenir Book"/>
              </a:defRPr>
            </a:pPr>
            <a:r>
              <a:t>A market dominated by a </a:t>
            </a:r>
            <a:r>
              <a:rPr>
                <a:solidFill>
                  <a:srgbClr val="FF2600"/>
                </a:solidFill>
              </a:rPr>
              <a:t>few</a:t>
            </a:r>
            <a:r>
              <a:t> sellers</a:t>
            </a:r>
          </a:p>
        </p:txBody>
      </p:sp>
      <p:grpSp>
        <p:nvGrpSpPr>
          <p:cNvPr id="128" name="Group"/>
          <p:cNvGrpSpPr/>
          <p:nvPr/>
        </p:nvGrpSpPr>
        <p:grpSpPr>
          <a:xfrm>
            <a:off x="13870875" y="3820033"/>
            <a:ext cx="4044129" cy="1447582"/>
            <a:chOff x="0" y="0"/>
            <a:chExt cx="4044127" cy="1447580"/>
          </a:xfrm>
        </p:grpSpPr>
        <p:sp>
          <p:nvSpPr>
            <p:cNvPr id="126" name="Quote Bubble"/>
            <p:cNvSpPr/>
            <p:nvPr/>
          </p:nvSpPr>
          <p:spPr>
            <a:xfrm>
              <a:off x="0" y="0"/>
              <a:ext cx="4044128" cy="1447581"/>
            </a:xfrm>
            <a:prstGeom prst="wedgeEllipseCallout">
              <a:avLst>
                <a:gd name="adj1" fmla="val -19329"/>
                <a:gd name="adj2" fmla="val -71772"/>
              </a:avLst>
            </a:prstGeom>
            <a:solidFill>
              <a:schemeClr val="accent1">
                <a:alpha val="26956"/>
              </a:schemeClr>
            </a:solidFill>
            <a:ln w="12700" cap="flat">
              <a:noFill/>
              <a:miter lim="400000"/>
            </a:ln>
            <a:effectLst>
              <a:outerShdw sx="100000" sy="100000" kx="0" ky="0" algn="b" rotWithShape="0" blurRad="63500" dist="25400" dir="5400000">
                <a:srgbClr val="000000">
                  <a:alpha val="50000"/>
                </a:srgbClr>
              </a:outerShdw>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sp>
          <p:nvSpPr>
            <p:cNvPr id="127" name="How many is “a few”?…"/>
            <p:cNvSpPr txBox="1"/>
            <p:nvPr/>
          </p:nvSpPr>
          <p:spPr>
            <a:xfrm>
              <a:off x="90979" y="190985"/>
              <a:ext cx="3862198" cy="1143001"/>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defRPr>
                  <a:latin typeface="Avenir Book"/>
                  <a:ea typeface="Avenir Book"/>
                  <a:cs typeface="Avenir Book"/>
                  <a:sym typeface="Avenir Book"/>
                </a:defRPr>
              </a:pPr>
              <a:r>
                <a:t>How many is “a </a:t>
              </a:r>
              <a:r>
                <a:rPr>
                  <a:solidFill>
                    <a:srgbClr val="FF2600"/>
                  </a:solidFill>
                </a:rPr>
                <a:t>few</a:t>
              </a:r>
              <a:r>
                <a:t>”?</a:t>
              </a:r>
            </a:p>
            <a:p>
              <a:pPr>
                <a:defRPr>
                  <a:latin typeface="Avenir Book"/>
                  <a:ea typeface="Avenir Book"/>
                  <a:cs typeface="Avenir Book"/>
                  <a:sym typeface="Avenir Book"/>
                </a:defRPr>
              </a:pPr>
              <a:r>
                <a:t>10? 50? 1,000?</a:t>
              </a:r>
            </a:p>
          </p:txBody>
        </p:sp>
      </p:grpSp>
      <p:sp>
        <p:nvSpPr>
          <p:cNvPr id="129" name="The number of firms has to be small enough to allow firms to:…"/>
          <p:cNvSpPr txBox="1"/>
          <p:nvPr/>
        </p:nvSpPr>
        <p:spPr>
          <a:xfrm>
            <a:off x="2673771" y="5934076"/>
            <a:ext cx="21228720" cy="35560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defRPr sz="5000">
                <a:latin typeface="Avenir Book"/>
                <a:ea typeface="Avenir Book"/>
                <a:cs typeface="Avenir Book"/>
                <a:sym typeface="Avenir Book"/>
              </a:defRPr>
            </a:pPr>
            <a:r>
              <a:t>The number of firms has to be </a:t>
            </a:r>
            <a:r>
              <a:rPr>
                <a:solidFill>
                  <a:srgbClr val="FF2600"/>
                </a:solidFill>
              </a:rPr>
              <a:t>small</a:t>
            </a:r>
            <a:r>
              <a:t> enough to allow firms to:</a:t>
            </a:r>
          </a:p>
          <a:p>
            <a:pPr marL="635000" indent="-635000" algn="l">
              <a:buSzPct val="30000"/>
              <a:buBlip>
                <a:blip r:embed="rId2"/>
              </a:buBlip>
              <a:defRPr sz="5000">
                <a:latin typeface="Avenir Book"/>
                <a:ea typeface="Avenir Book"/>
                <a:cs typeface="Avenir Book"/>
                <a:sym typeface="Avenir Book"/>
              </a:defRPr>
            </a:pPr>
            <a:r>
              <a:t>Coordinate (collude) if they are so inclined</a:t>
            </a:r>
          </a:p>
          <a:p>
            <a:pPr marL="635000" indent="-635000" algn="l">
              <a:buSzPct val="30000"/>
              <a:buBlip>
                <a:blip r:embed="rId2"/>
              </a:buBlip>
              <a:defRPr sz="5000">
                <a:latin typeface="Avenir Book"/>
                <a:ea typeface="Avenir Book"/>
                <a:cs typeface="Avenir Book"/>
                <a:sym typeface="Avenir Book"/>
              </a:defRPr>
            </a:pPr>
            <a:r>
              <a:t>Watch closely actions taken by their competitors in order to take defensive reaction</a:t>
            </a:r>
          </a:p>
        </p:txBody>
      </p:sp>
      <p:grpSp>
        <p:nvGrpSpPr>
          <p:cNvPr id="134" name="Group"/>
          <p:cNvGrpSpPr/>
          <p:nvPr/>
        </p:nvGrpSpPr>
        <p:grpSpPr>
          <a:xfrm>
            <a:off x="5383464" y="10729686"/>
            <a:ext cx="12756499" cy="1825853"/>
            <a:chOff x="1497330" y="0"/>
            <a:chExt cx="12756498" cy="1825851"/>
          </a:xfrm>
        </p:grpSpPr>
        <p:sp>
          <p:nvSpPr>
            <p:cNvPr id="130" name="Arrow"/>
            <p:cNvSpPr/>
            <p:nvPr/>
          </p:nvSpPr>
          <p:spPr>
            <a:xfrm>
              <a:off x="3910643" y="0"/>
              <a:ext cx="3640878" cy="1111703"/>
            </a:xfrm>
            <a:prstGeom prst="rightArrow">
              <a:avLst>
                <a:gd name="adj1" fmla="val 58108"/>
                <a:gd name="adj2" fmla="val 55325"/>
              </a:avLst>
            </a:prstGeom>
            <a:solidFill>
              <a:schemeClr val="accent1"/>
            </a:solidFill>
            <a:ln w="12700" cap="flat">
              <a:noFill/>
              <a:miter lim="400000"/>
            </a:ln>
            <a:effectLst>
              <a:outerShdw sx="100000" sy="100000" kx="0" ky="0" algn="b" rotWithShape="0" blurRad="101600" dist="38100" dir="5400000">
                <a:srgbClr val="000000">
                  <a:alpha val="40000"/>
                </a:srgbClr>
              </a:outerShdw>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sp>
          <p:nvSpPr>
            <p:cNvPr id="131" name="Few Firms"/>
            <p:cNvSpPr/>
            <p:nvPr/>
          </p:nvSpPr>
          <p:spPr>
            <a:xfrm>
              <a:off x="1497330" y="555851"/>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5000">
                  <a:latin typeface="Avenir Book"/>
                  <a:ea typeface="Avenir Book"/>
                  <a:cs typeface="Avenir Book"/>
                  <a:sym typeface="Avenir Book"/>
                </a:defRPr>
              </a:lvl1pPr>
            </a:lstStyle>
            <a:p>
              <a:pPr/>
              <a:r>
                <a:t>Few Firms</a:t>
              </a:r>
            </a:p>
          </p:txBody>
        </p:sp>
        <p:sp>
          <p:nvSpPr>
            <p:cNvPr id="132" name="There are significant barriers to entry"/>
            <p:cNvSpPr/>
            <p:nvPr/>
          </p:nvSpPr>
          <p:spPr>
            <a:xfrm>
              <a:off x="12983828" y="555851"/>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5000">
                  <a:latin typeface="Avenir Book"/>
                  <a:ea typeface="Avenir Book"/>
                  <a:cs typeface="Avenir Book"/>
                  <a:sym typeface="Avenir Book"/>
                </a:defRPr>
              </a:pPr>
              <a:r>
                <a:t>There are significant </a:t>
              </a:r>
              <a:r>
                <a:rPr>
                  <a:solidFill>
                    <a:srgbClr val="FF2600"/>
                  </a:solidFill>
                </a:rPr>
                <a:t>barriers</a:t>
              </a:r>
              <a:r>
                <a:t> to entry</a:t>
              </a:r>
            </a:p>
          </p:txBody>
        </p:sp>
        <p:sp>
          <p:nvSpPr>
            <p:cNvPr id="133" name="Implies that"/>
            <p:cNvSpPr/>
            <p:nvPr/>
          </p:nvSpPr>
          <p:spPr>
            <a:xfrm>
              <a:off x="5531215" y="555851"/>
              <a:ext cx="1270001" cy="1270001"/>
            </a:xfrm>
            <a:prstGeom prst="line">
              <a:avLst/>
            </a:prstGeom>
            <a:noFill/>
            <a:ln w="12700" cap="flat">
              <a:noFill/>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500">
                  <a:latin typeface="Avenir Book"/>
                  <a:ea typeface="Avenir Book"/>
                  <a:cs typeface="Avenir Book"/>
                  <a:sym typeface="Avenir Book"/>
                </a:defRPr>
              </a:lvl1pPr>
            </a:lstStyle>
            <a:p>
              <a:pPr/>
              <a:r>
                <a:t>Implies that</a:t>
              </a:r>
            </a:p>
          </p:txBody>
        </p:sp>
      </p:gr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1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4" presetID="22" grpId="2" fill="hold">
                                  <p:stCondLst>
                                    <p:cond delay="0"/>
                                  </p:stCondLst>
                                  <p:iterate type="el" backwards="0">
                                    <p:tmAbs val="0"/>
                                  </p:iterate>
                                  <p:childTnLst>
                                    <p:set>
                                      <p:cBhvr>
                                        <p:cTn id="10" fill="hold"/>
                                        <p:tgtEl>
                                          <p:spTgt spid="128"/>
                                        </p:tgtEl>
                                        <p:attrNameLst>
                                          <p:attrName>style.visibility</p:attrName>
                                        </p:attrNameLst>
                                      </p:cBhvr>
                                      <p:to>
                                        <p:strVal val="visible"/>
                                      </p:to>
                                    </p:set>
                                    <p:animEffect filter="wipe(down)" transition="in">
                                      <p:cBhvr>
                                        <p:cTn id="11" dur="1000"/>
                                        <p:tgtEl>
                                          <p:spTgt spid="128"/>
                                        </p:tgtEl>
                                      </p:cBhvr>
                                    </p:animEffec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8" presetID="22" grpId="3" fill="hold">
                                  <p:stCondLst>
                                    <p:cond delay="0"/>
                                  </p:stCondLst>
                                  <p:iterate type="el" backwards="0">
                                    <p:tmAbs val="0"/>
                                  </p:iterate>
                                  <p:childTnLst>
                                    <p:set>
                                      <p:cBhvr>
                                        <p:cTn id="15" fill="hold"/>
                                        <p:tgtEl>
                                          <p:spTgt spid="129">
                                            <p:bg/>
                                          </p:spTgt>
                                        </p:tgtEl>
                                        <p:attrNameLst>
                                          <p:attrName>style.visibility</p:attrName>
                                        </p:attrNameLst>
                                      </p:cBhvr>
                                      <p:to>
                                        <p:strVal val="visible"/>
                                      </p:to>
                                    </p:set>
                                    <p:animEffect filter="wipe(left)" transition="in">
                                      <p:cBhvr>
                                        <p:cTn id="16" dur="1000"/>
                                        <p:tgtEl>
                                          <p:spTgt spid="129">
                                            <p:bg/>
                                          </p:spTgt>
                                        </p:tgtEl>
                                      </p:cBhvr>
                                    </p:animEffect>
                                  </p:childTnLst>
                                </p:cTn>
                              </p:par>
                              <p:par>
                                <p:cTn id="17" presetClass="entr" nodeType="withEffect" presetSubtype="8" presetID="22" grpId="3" fill="hold">
                                  <p:stCondLst>
                                    <p:cond delay="0"/>
                                  </p:stCondLst>
                                  <p:iterate type="el" backwards="0">
                                    <p:tmAbs val="0"/>
                                  </p:iterate>
                                  <p:childTnLst>
                                    <p:set>
                                      <p:cBhvr>
                                        <p:cTn id="18" fill="hold"/>
                                        <p:tgtEl>
                                          <p:spTgt spid="129">
                                            <p:txEl>
                                              <p:pRg st="0" end="0"/>
                                            </p:txEl>
                                          </p:spTgt>
                                        </p:tgtEl>
                                        <p:attrNameLst>
                                          <p:attrName>style.visibility</p:attrName>
                                        </p:attrNameLst>
                                      </p:cBhvr>
                                      <p:to>
                                        <p:strVal val="visible"/>
                                      </p:to>
                                    </p:set>
                                    <p:animEffect filter="wipe(left)" transition="in">
                                      <p:cBhvr>
                                        <p:cTn id="19" dur="1000"/>
                                        <p:tgtEl>
                                          <p:spTgt spid="129">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8" presetID="22" grpId="3" fill="hold">
                                  <p:stCondLst>
                                    <p:cond delay="0"/>
                                  </p:stCondLst>
                                  <p:iterate type="el" backwards="0">
                                    <p:tmAbs val="0"/>
                                  </p:iterate>
                                  <p:childTnLst>
                                    <p:set>
                                      <p:cBhvr>
                                        <p:cTn id="23" fill="hold"/>
                                        <p:tgtEl>
                                          <p:spTgt spid="129">
                                            <p:txEl>
                                              <p:pRg st="1" end="1"/>
                                            </p:txEl>
                                          </p:spTgt>
                                        </p:tgtEl>
                                        <p:attrNameLst>
                                          <p:attrName>style.visibility</p:attrName>
                                        </p:attrNameLst>
                                      </p:cBhvr>
                                      <p:to>
                                        <p:strVal val="visible"/>
                                      </p:to>
                                    </p:set>
                                    <p:animEffect filter="wipe(left)" transition="in">
                                      <p:cBhvr>
                                        <p:cTn id="24" dur="1000"/>
                                        <p:tgtEl>
                                          <p:spTgt spid="129">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8" presetID="22" grpId="3" fill="hold">
                                  <p:stCondLst>
                                    <p:cond delay="0"/>
                                  </p:stCondLst>
                                  <p:iterate type="el" backwards="0">
                                    <p:tmAbs val="0"/>
                                  </p:iterate>
                                  <p:childTnLst>
                                    <p:set>
                                      <p:cBhvr>
                                        <p:cTn id="28" fill="hold"/>
                                        <p:tgtEl>
                                          <p:spTgt spid="129">
                                            <p:txEl>
                                              <p:pRg st="2" end="2"/>
                                            </p:txEl>
                                          </p:spTgt>
                                        </p:tgtEl>
                                        <p:attrNameLst>
                                          <p:attrName>style.visibility</p:attrName>
                                        </p:attrNameLst>
                                      </p:cBhvr>
                                      <p:to>
                                        <p:strVal val="visible"/>
                                      </p:to>
                                    </p:set>
                                    <p:animEffect filter="wipe(left)" transition="in">
                                      <p:cBhvr>
                                        <p:cTn id="29" dur="1000"/>
                                        <p:tgtEl>
                                          <p:spTgt spid="129">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Class="entr" nodeType="clickEffect" presetSubtype="8" presetID="22" grpId="4" fill="hold">
                                  <p:stCondLst>
                                    <p:cond delay="0"/>
                                  </p:stCondLst>
                                  <p:iterate type="el" backwards="0">
                                    <p:tmAbs val="0"/>
                                  </p:iterate>
                                  <p:childTnLst>
                                    <p:set>
                                      <p:cBhvr>
                                        <p:cTn id="33" fill="hold"/>
                                        <p:tgtEl>
                                          <p:spTgt spid="134"/>
                                        </p:tgtEl>
                                        <p:attrNameLst>
                                          <p:attrName>style.visibility</p:attrName>
                                        </p:attrNameLst>
                                      </p:cBhvr>
                                      <p:to>
                                        <p:strVal val="visible"/>
                                      </p:to>
                                    </p:set>
                                    <p:animEffect filter="wipe(left)" transition="in">
                                      <p:cBhvr>
                                        <p:cTn id="34" dur="10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4" grpId="4"/>
      <p:bldP build="whole" bldLvl="1" animBg="1" rev="0" advAuto="0" spid="125" grpId="1"/>
      <p:bldP build="p" bldLvl="1" animBg="1" rev="0" advAuto="0" spid="129" grpId="3"/>
      <p:bldP build="whole" bldLvl="1" animBg="1" rev="0" advAuto="0" spid="128" grpId="2"/>
    </p:bld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988" name="Group"/>
          <p:cNvGraphicFramePr/>
          <p:nvPr/>
        </p:nvGraphicFramePr>
        <p:xfrm>
          <a:off x="12073013" y="4338102"/>
          <a:ext cx="9664701" cy="61341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190816"/>
                <a:gridCol w="3287590"/>
                <a:gridCol w="3107786"/>
              </a:tblGrid>
              <a:tr h="1546434">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r h="2133286">
                <a:tc>
                  <a:txBody>
                    <a:bodyPr/>
                    <a:lstStyle/>
                    <a:p>
                      <a:pPr defTabSz="914400">
                        <a:defRPr sz="3600">
                          <a:solidFill>
                            <a:srgbClr val="FF2600"/>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660066"/>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r h="2378821">
                <a:tc>
                  <a:txBody>
                    <a:bodyPr/>
                    <a:lstStyle/>
                    <a:p>
                      <a:pPr defTabSz="914400">
                        <a:defRPr sz="3600">
                          <a:solidFill>
                            <a:srgbClr val="FF2600"/>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660066"/>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bl>
          </a:graphicData>
        </a:graphic>
      </p:graphicFrame>
      <p:sp>
        <p:nvSpPr>
          <p:cNvPr id="989" name="If country A cooperates"/>
          <p:cNvSpPr txBox="1"/>
          <p:nvPr/>
        </p:nvSpPr>
        <p:spPr>
          <a:xfrm>
            <a:off x="12414760" y="6184152"/>
            <a:ext cx="2830542" cy="11430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cooperates</a:t>
            </a:r>
          </a:p>
        </p:txBody>
      </p:sp>
      <p:sp>
        <p:nvSpPr>
          <p:cNvPr id="990" name="If country B cooperates"/>
          <p:cNvSpPr txBox="1"/>
          <p:nvPr/>
        </p:nvSpPr>
        <p:spPr>
          <a:xfrm>
            <a:off x="15642254" y="4662521"/>
            <a:ext cx="2612514"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cooperates</a:t>
            </a:r>
          </a:p>
        </p:txBody>
      </p:sp>
      <p:sp>
        <p:nvSpPr>
          <p:cNvPr id="991" name="Line"/>
          <p:cNvSpPr/>
          <p:nvPr/>
        </p:nvSpPr>
        <p:spPr>
          <a:xfrm>
            <a:off x="15274247" y="5950867"/>
            <a:ext cx="3348528" cy="2092172"/>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992" name="A gets:…"/>
          <p:cNvSpPr txBox="1"/>
          <p:nvPr/>
        </p:nvSpPr>
        <p:spPr>
          <a:xfrm>
            <a:off x="15396516" y="6958852"/>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$960</a:t>
            </a:r>
          </a:p>
        </p:txBody>
      </p:sp>
      <p:sp>
        <p:nvSpPr>
          <p:cNvPr id="993" name="B gets:…"/>
          <p:cNvSpPr txBox="1"/>
          <p:nvPr/>
        </p:nvSpPr>
        <p:spPr>
          <a:xfrm>
            <a:off x="16279810" y="5940053"/>
            <a:ext cx="2297808" cy="1157478"/>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$960</a:t>
            </a:r>
          </a:p>
        </p:txBody>
      </p:sp>
      <p:sp>
        <p:nvSpPr>
          <p:cNvPr id="994" name="If country B cheats"/>
          <p:cNvSpPr txBox="1"/>
          <p:nvPr/>
        </p:nvSpPr>
        <p:spPr>
          <a:xfrm>
            <a:off x="19012068" y="4662521"/>
            <a:ext cx="2297808"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cheats</a:t>
            </a:r>
          </a:p>
        </p:txBody>
      </p:sp>
      <p:sp>
        <p:nvSpPr>
          <p:cNvPr id="995" name="If country A cheats"/>
          <p:cNvSpPr txBox="1"/>
          <p:nvPr/>
        </p:nvSpPr>
        <p:spPr>
          <a:xfrm>
            <a:off x="12336231" y="8751365"/>
            <a:ext cx="2943166"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nSpc>
                <a:spcPct val="70000"/>
              </a:lnSpc>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cheats</a:t>
            </a:r>
          </a:p>
        </p:txBody>
      </p:sp>
      <p:sp>
        <p:nvSpPr>
          <p:cNvPr id="996" name="A gets:…"/>
          <p:cNvSpPr txBox="1"/>
          <p:nvPr/>
        </p:nvSpPr>
        <p:spPr>
          <a:xfrm>
            <a:off x="18653011" y="9224342"/>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$840</a:t>
            </a:r>
          </a:p>
        </p:txBody>
      </p:sp>
      <p:sp>
        <p:nvSpPr>
          <p:cNvPr id="997" name="B gets:…"/>
          <p:cNvSpPr txBox="1"/>
          <p:nvPr/>
        </p:nvSpPr>
        <p:spPr>
          <a:xfrm>
            <a:off x="19379834" y="8022988"/>
            <a:ext cx="2297807"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$840</a:t>
            </a:r>
          </a:p>
        </p:txBody>
      </p:sp>
      <p:sp>
        <p:nvSpPr>
          <p:cNvPr id="998" name="Line"/>
          <p:cNvSpPr/>
          <p:nvPr/>
        </p:nvSpPr>
        <p:spPr>
          <a:xfrm>
            <a:off x="18612698" y="8034820"/>
            <a:ext cx="3096550" cy="2419881"/>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999" name="A gets:…"/>
          <p:cNvSpPr txBox="1"/>
          <p:nvPr/>
        </p:nvSpPr>
        <p:spPr>
          <a:xfrm>
            <a:off x="15459952" y="9274764"/>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$1,260</a:t>
            </a:r>
          </a:p>
        </p:txBody>
      </p:sp>
      <p:sp>
        <p:nvSpPr>
          <p:cNvPr id="1000" name="B gets:…"/>
          <p:cNvSpPr txBox="1"/>
          <p:nvPr/>
        </p:nvSpPr>
        <p:spPr>
          <a:xfrm>
            <a:off x="16279810" y="8022988"/>
            <a:ext cx="229780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$720</a:t>
            </a:r>
          </a:p>
        </p:txBody>
      </p:sp>
      <p:sp>
        <p:nvSpPr>
          <p:cNvPr id="1001" name="Line"/>
          <p:cNvSpPr/>
          <p:nvPr/>
        </p:nvSpPr>
        <p:spPr>
          <a:xfrm>
            <a:off x="15294327" y="8057007"/>
            <a:ext cx="3308369" cy="2375507"/>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1002" name="A gets:…"/>
          <p:cNvSpPr txBox="1"/>
          <p:nvPr/>
        </p:nvSpPr>
        <p:spPr>
          <a:xfrm>
            <a:off x="18611217" y="6891106"/>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$720</a:t>
            </a:r>
          </a:p>
        </p:txBody>
      </p:sp>
      <p:sp>
        <p:nvSpPr>
          <p:cNvPr id="1003" name="B gets:…"/>
          <p:cNvSpPr txBox="1"/>
          <p:nvPr/>
        </p:nvSpPr>
        <p:spPr>
          <a:xfrm>
            <a:off x="19379834" y="5940053"/>
            <a:ext cx="2297807" cy="1157478"/>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$1,260</a:t>
            </a:r>
          </a:p>
        </p:txBody>
      </p:sp>
      <p:sp>
        <p:nvSpPr>
          <p:cNvPr id="1004" name="Line"/>
          <p:cNvSpPr/>
          <p:nvPr/>
        </p:nvSpPr>
        <p:spPr>
          <a:xfrm>
            <a:off x="18619157" y="5949964"/>
            <a:ext cx="3007432" cy="2093977"/>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1005" name="If country A cooperates"/>
          <p:cNvSpPr txBox="1"/>
          <p:nvPr/>
        </p:nvSpPr>
        <p:spPr>
          <a:xfrm>
            <a:off x="12379842" y="6185992"/>
            <a:ext cx="2830543" cy="11430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cooperates</a:t>
            </a:r>
          </a:p>
        </p:txBody>
      </p:sp>
      <p:sp>
        <p:nvSpPr>
          <p:cNvPr id="1006" name="If country B cooperates"/>
          <p:cNvSpPr txBox="1"/>
          <p:nvPr/>
        </p:nvSpPr>
        <p:spPr>
          <a:xfrm>
            <a:off x="15611806" y="4662621"/>
            <a:ext cx="2612515"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cooperates</a:t>
            </a:r>
          </a:p>
        </p:txBody>
      </p:sp>
      <p:sp>
        <p:nvSpPr>
          <p:cNvPr id="1007" name="If country A cheats"/>
          <p:cNvSpPr txBox="1"/>
          <p:nvPr/>
        </p:nvSpPr>
        <p:spPr>
          <a:xfrm>
            <a:off x="12300545" y="8751365"/>
            <a:ext cx="2943166"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nSpc>
                <a:spcPct val="70000"/>
              </a:lnSpc>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cheats</a:t>
            </a:r>
          </a:p>
        </p:txBody>
      </p:sp>
      <p:sp>
        <p:nvSpPr>
          <p:cNvPr id="1008" name="If country B cheats"/>
          <p:cNvSpPr txBox="1"/>
          <p:nvPr/>
        </p:nvSpPr>
        <p:spPr>
          <a:xfrm>
            <a:off x="18973968" y="4662521"/>
            <a:ext cx="2297808"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cheats</a:t>
            </a:r>
          </a:p>
        </p:txBody>
      </p:sp>
      <p:sp>
        <p:nvSpPr>
          <p:cNvPr id="1009" name="What should country B do if A cooperates?"/>
          <p:cNvSpPr txBox="1"/>
          <p:nvPr/>
        </p:nvSpPr>
        <p:spPr>
          <a:xfrm>
            <a:off x="867093" y="4029494"/>
            <a:ext cx="9949918"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300"/>
              </a:spcBef>
              <a:defRPr sz="4000">
                <a:latin typeface="Avenir Book"/>
                <a:ea typeface="Avenir Book"/>
                <a:cs typeface="Avenir Book"/>
                <a:sym typeface="Avenir Book"/>
              </a:defRPr>
            </a:pPr>
            <a:r>
              <a:t>What should country </a:t>
            </a:r>
            <a:r>
              <a:rPr>
                <a:solidFill>
                  <a:srgbClr val="0433FF"/>
                </a:solidFill>
              </a:rPr>
              <a:t>B</a:t>
            </a:r>
            <a:r>
              <a:rPr>
                <a:solidFill>
                  <a:srgbClr val="FF2600"/>
                </a:solidFill>
              </a:rPr>
              <a:t> </a:t>
            </a:r>
            <a:r>
              <a:t>do if </a:t>
            </a:r>
            <a:r>
              <a:rPr>
                <a:solidFill>
                  <a:srgbClr val="FF2600"/>
                </a:solidFill>
              </a:rPr>
              <a:t>A</a:t>
            </a:r>
            <a:r>
              <a:t> </a:t>
            </a:r>
            <a:r>
              <a:rPr>
                <a:solidFill>
                  <a:srgbClr val="FF2600"/>
                </a:solidFill>
              </a:rPr>
              <a:t>cooperates</a:t>
            </a:r>
            <a:r>
              <a:t>?</a:t>
            </a:r>
          </a:p>
        </p:txBody>
      </p:sp>
      <p:sp>
        <p:nvSpPr>
          <p:cNvPr id="1010" name="Rectangle"/>
          <p:cNvSpPr/>
          <p:nvPr/>
        </p:nvSpPr>
        <p:spPr>
          <a:xfrm>
            <a:off x="12182850" y="8064146"/>
            <a:ext cx="9470428" cy="2348529"/>
          </a:xfrm>
          <a:prstGeom prst="rect">
            <a:avLst/>
          </a:prstGeom>
          <a:solidFill>
            <a:srgbClr val="FFFFFF"/>
          </a:solidFill>
          <a:ln w="12700">
            <a:miter lim="400000"/>
          </a:ln>
        </p:spPr>
        <p:txBody>
          <a:bodyPr lIns="0" tIns="0" rIns="0" bIns="0" anchor="ctr"/>
          <a:lstStyle/>
          <a:p>
            <a:pPr>
              <a:defRPr sz="3200">
                <a:solidFill>
                  <a:srgbClr val="FFFFFF"/>
                </a:solidFill>
                <a:latin typeface="+mn-lt"/>
                <a:ea typeface="+mn-ea"/>
                <a:cs typeface="+mn-cs"/>
                <a:sym typeface="Avenir Medium"/>
              </a:defRPr>
            </a:pPr>
          </a:p>
        </p:txBody>
      </p:sp>
      <p:sp>
        <p:nvSpPr>
          <p:cNvPr id="1011" name="We ignore this side of the matrix"/>
          <p:cNvSpPr txBox="1"/>
          <p:nvPr/>
        </p:nvSpPr>
        <p:spPr>
          <a:xfrm>
            <a:off x="14959720" y="10526539"/>
            <a:ext cx="3891285" cy="13208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1300"/>
              </a:spcBef>
              <a:defRPr sz="3500">
                <a:latin typeface="Avenir Book"/>
                <a:ea typeface="Avenir Book"/>
                <a:cs typeface="Avenir Book"/>
                <a:sym typeface="Avenir Book"/>
              </a:defRPr>
            </a:lvl1pPr>
          </a:lstStyle>
          <a:p>
            <a:pPr/>
            <a:r>
              <a:t>We ignore this side of the matrix</a:t>
            </a:r>
          </a:p>
        </p:txBody>
      </p:sp>
      <p:sp>
        <p:nvSpPr>
          <p:cNvPr id="1012" name="We ignore A’s revenues"/>
          <p:cNvSpPr txBox="1"/>
          <p:nvPr/>
        </p:nvSpPr>
        <p:spPr>
          <a:xfrm>
            <a:off x="15063716" y="2746179"/>
            <a:ext cx="3683296" cy="13208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sz="3500">
                <a:latin typeface="Avenir Book"/>
                <a:ea typeface="Avenir Book"/>
                <a:cs typeface="Avenir Book"/>
                <a:sym typeface="Avenir Book"/>
              </a:defRPr>
            </a:pPr>
            <a:r>
              <a:t>We ignore </a:t>
            </a:r>
            <a:r>
              <a:rPr>
                <a:solidFill>
                  <a:srgbClr val="FF2600"/>
                </a:solidFill>
              </a:rPr>
              <a:t>A</a:t>
            </a:r>
            <a:r>
              <a:t>’s revenues</a:t>
            </a:r>
          </a:p>
        </p:txBody>
      </p:sp>
      <p:sp>
        <p:nvSpPr>
          <p:cNvPr id="1013" name="If B cheats, it gets $1,260 in revenue"/>
          <p:cNvSpPr txBox="1"/>
          <p:nvPr/>
        </p:nvSpPr>
        <p:spPr>
          <a:xfrm>
            <a:off x="1281876" y="10405526"/>
            <a:ext cx="9036306"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300"/>
              </a:spcBef>
              <a:defRPr sz="4000">
                <a:latin typeface="Avenir Book"/>
                <a:ea typeface="Avenir Book"/>
                <a:cs typeface="Avenir Book"/>
                <a:sym typeface="Avenir Book"/>
              </a:defRPr>
            </a:pPr>
            <a:r>
              <a:t>If </a:t>
            </a:r>
            <a:r>
              <a:rPr>
                <a:solidFill>
                  <a:srgbClr val="0433FF"/>
                </a:solidFill>
              </a:rPr>
              <a:t>B</a:t>
            </a:r>
            <a:r>
              <a:t> </a:t>
            </a:r>
            <a:r>
              <a:rPr>
                <a:solidFill>
                  <a:srgbClr val="0433FF"/>
                </a:solidFill>
              </a:rPr>
              <a:t>cheats</a:t>
            </a:r>
            <a:r>
              <a:t>, it gets </a:t>
            </a:r>
            <a:r>
              <a:rPr>
                <a:solidFill>
                  <a:srgbClr val="0433FF"/>
                </a:solidFill>
              </a:rPr>
              <a:t>$1,260</a:t>
            </a:r>
            <a:r>
              <a:t> in revenue</a:t>
            </a:r>
          </a:p>
        </p:txBody>
      </p:sp>
      <p:sp>
        <p:nvSpPr>
          <p:cNvPr id="1014" name="If B cooperates, it gets $960 in revenue"/>
          <p:cNvSpPr txBox="1"/>
          <p:nvPr/>
        </p:nvSpPr>
        <p:spPr>
          <a:xfrm>
            <a:off x="1281876" y="9524465"/>
            <a:ext cx="9007857"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1300"/>
              </a:spcBef>
              <a:defRPr sz="4000">
                <a:latin typeface="Avenir Book"/>
                <a:ea typeface="Avenir Book"/>
                <a:cs typeface="Avenir Book"/>
                <a:sym typeface="Avenir Book"/>
              </a:defRPr>
            </a:pPr>
            <a:r>
              <a:t>If </a:t>
            </a:r>
            <a:r>
              <a:rPr>
                <a:solidFill>
                  <a:srgbClr val="0433FF"/>
                </a:solidFill>
              </a:rPr>
              <a:t>B</a:t>
            </a:r>
            <a:r>
              <a:t> </a:t>
            </a:r>
            <a:r>
              <a:rPr>
                <a:solidFill>
                  <a:srgbClr val="0433FF"/>
                </a:solidFill>
              </a:rPr>
              <a:t>cooperates</a:t>
            </a:r>
            <a:r>
              <a:t>, it gets </a:t>
            </a:r>
            <a:r>
              <a:rPr>
                <a:solidFill>
                  <a:srgbClr val="0433FF"/>
                </a:solidFill>
              </a:rPr>
              <a:t>$960</a:t>
            </a:r>
            <a:r>
              <a:t> in revenue</a:t>
            </a:r>
          </a:p>
        </p:txBody>
      </p:sp>
      <p:sp>
        <p:nvSpPr>
          <p:cNvPr id="1015" name="Oval"/>
          <p:cNvSpPr/>
          <p:nvPr/>
        </p:nvSpPr>
        <p:spPr>
          <a:xfrm>
            <a:off x="17283782" y="6523045"/>
            <a:ext cx="1529713" cy="550032"/>
          </a:xfrm>
          <a:prstGeom prst="ellipse">
            <a:avLst/>
          </a:prstGeom>
          <a:ln w="25400">
            <a:solidFill>
              <a:srgbClr val="0433FF"/>
            </a:solidFill>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sp>
        <p:nvSpPr>
          <p:cNvPr id="1016" name="Oval"/>
          <p:cNvSpPr/>
          <p:nvPr/>
        </p:nvSpPr>
        <p:spPr>
          <a:xfrm>
            <a:off x="20156196" y="6433717"/>
            <a:ext cx="1656640" cy="639360"/>
          </a:xfrm>
          <a:prstGeom prst="ellipse">
            <a:avLst/>
          </a:prstGeom>
          <a:ln w="25400">
            <a:solidFill>
              <a:srgbClr val="0433FF"/>
            </a:solidFill>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sp>
        <p:nvSpPr>
          <p:cNvPr id="1017" name="Country B’s best strategy if A cooperates is to cheat"/>
          <p:cNvSpPr txBox="1"/>
          <p:nvPr/>
        </p:nvSpPr>
        <p:spPr>
          <a:xfrm>
            <a:off x="1959731" y="6247652"/>
            <a:ext cx="8048921" cy="14986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sz="4000">
                <a:latin typeface="Avenir Book"/>
                <a:ea typeface="Avenir Book"/>
                <a:cs typeface="Avenir Book"/>
                <a:sym typeface="Avenir Book"/>
              </a:defRPr>
            </a:pPr>
            <a:r>
              <a:t>Country </a:t>
            </a:r>
            <a:r>
              <a:rPr>
                <a:solidFill>
                  <a:srgbClr val="0433FF"/>
                </a:solidFill>
              </a:rPr>
              <a:t>B</a:t>
            </a:r>
            <a:r>
              <a:t>’s best strategy if </a:t>
            </a:r>
            <a:r>
              <a:rPr>
                <a:solidFill>
                  <a:srgbClr val="FF2600"/>
                </a:solidFill>
              </a:rPr>
              <a:t>A</a:t>
            </a:r>
            <a:r>
              <a:t> </a:t>
            </a:r>
            <a:r>
              <a:rPr>
                <a:solidFill>
                  <a:srgbClr val="FF2600"/>
                </a:solidFill>
              </a:rPr>
              <a:t>cooperates</a:t>
            </a:r>
            <a:r>
              <a:t> is to </a:t>
            </a:r>
            <a:r>
              <a:rPr>
                <a:solidFill>
                  <a:srgbClr val="0433FF"/>
                </a:solidFill>
              </a:rPr>
              <a:t>cheat</a:t>
            </a:r>
          </a:p>
        </p:txBody>
      </p:sp>
      <p:sp>
        <p:nvSpPr>
          <p:cNvPr id="1018" name="Let’s find the best strategy for Country B"/>
          <p:cNvSpPr txBox="1"/>
          <p:nvPr/>
        </p:nvSpPr>
        <p:spPr>
          <a:xfrm>
            <a:off x="953086" y="2788278"/>
            <a:ext cx="9777932"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300"/>
              </a:spcBef>
              <a:defRPr sz="4000">
                <a:latin typeface="Avenir Book"/>
                <a:ea typeface="Avenir Book"/>
                <a:cs typeface="Avenir Book"/>
                <a:sym typeface="Avenir Book"/>
              </a:defRPr>
            </a:pPr>
            <a:r>
              <a:t>Let’s find the best strategy for Country </a:t>
            </a:r>
            <a:r>
              <a:rPr>
                <a:solidFill>
                  <a:srgbClr val="0433FF"/>
                </a:solidFill>
              </a:rPr>
              <a:t>B</a:t>
            </a:r>
          </a:p>
        </p:txBody>
      </p:sp>
      <p:sp>
        <p:nvSpPr>
          <p:cNvPr id="1019" name="Country B only cares for its own revenue"/>
          <p:cNvSpPr txBox="1"/>
          <p:nvPr/>
        </p:nvSpPr>
        <p:spPr>
          <a:xfrm>
            <a:off x="867093" y="4650737"/>
            <a:ext cx="9949918"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300"/>
              </a:spcBef>
              <a:defRPr sz="4000">
                <a:latin typeface="Avenir Book"/>
                <a:ea typeface="Avenir Book"/>
                <a:cs typeface="Avenir Book"/>
                <a:sym typeface="Avenir Book"/>
              </a:defRPr>
            </a:pPr>
            <a:r>
              <a:t>Country </a:t>
            </a:r>
            <a:r>
              <a:rPr>
                <a:solidFill>
                  <a:srgbClr val="0433FF"/>
                </a:solidFill>
              </a:rPr>
              <a:t>B</a:t>
            </a:r>
            <a:r>
              <a:t> only cares for its own revenue</a:t>
            </a:r>
          </a:p>
        </p:txBody>
      </p:sp>
      <p:grpSp>
        <p:nvGrpSpPr>
          <p:cNvPr id="1022" name="Group"/>
          <p:cNvGrpSpPr/>
          <p:nvPr/>
        </p:nvGrpSpPr>
        <p:grpSpPr>
          <a:xfrm>
            <a:off x="20895414" y="2962941"/>
            <a:ext cx="2787318" cy="2450349"/>
            <a:chOff x="90027" y="6918"/>
            <a:chExt cx="2787316" cy="2450347"/>
          </a:xfrm>
        </p:grpSpPr>
        <p:sp>
          <p:nvSpPr>
            <p:cNvPr id="1020" name="Star"/>
            <p:cNvSpPr/>
            <p:nvPr/>
          </p:nvSpPr>
          <p:spPr>
            <a:xfrm rot="360000">
              <a:off x="197623" y="135339"/>
              <a:ext cx="2572124" cy="2193505"/>
            </a:xfrm>
            <a:prstGeom prst="star5">
              <a:avLst>
                <a:gd name="adj" fmla="val 26287"/>
                <a:gd name="hf" fmla="val 105146"/>
                <a:gd name="vf" fmla="val 110557"/>
              </a:avLst>
            </a:prstGeom>
            <a:solidFill>
              <a:srgbClr val="00F900"/>
            </a:solidFill>
            <a:ln w="12700" cap="flat">
              <a:noFill/>
              <a:miter lim="400000"/>
            </a:ln>
            <a:effectLst>
              <a:outerShdw sx="100000" sy="100000" kx="0" ky="0" algn="b" rotWithShape="0" blurRad="63500" dist="25400" dir="5400000">
                <a:srgbClr val="000000">
                  <a:alpha val="50000"/>
                </a:srgbClr>
              </a:outerShdw>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sp>
          <p:nvSpPr>
            <p:cNvPr id="1021" name="Best: cheat"/>
            <p:cNvSpPr txBox="1"/>
            <p:nvPr/>
          </p:nvSpPr>
          <p:spPr>
            <a:xfrm>
              <a:off x="756041" y="634758"/>
              <a:ext cx="1509415" cy="1277750"/>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nSpc>
                  <a:spcPct val="70000"/>
                </a:lnSpc>
                <a:defRPr>
                  <a:latin typeface="Avenir Book"/>
                  <a:ea typeface="Avenir Book"/>
                  <a:cs typeface="Avenir Book"/>
                  <a:sym typeface="Avenir Book"/>
                </a:defRPr>
              </a:lvl1pPr>
            </a:lstStyle>
            <a:p>
              <a:pPr/>
              <a:r>
                <a:t>Best: cheat</a:t>
              </a:r>
            </a:p>
          </p:txBody>
        </p:sp>
      </p:grpSp>
      <p:sp>
        <p:nvSpPr>
          <p:cNvPr id="1023" name="Games Without a Dominant Strategy"/>
          <p:cNvSpPr txBox="1"/>
          <p:nvPr>
            <p:ph type="title" idx="4294967295"/>
          </p:nvPr>
        </p:nvSpPr>
        <p:spPr>
          <a:xfrm>
            <a:off x="6148032" y="753489"/>
            <a:ext cx="12351275" cy="1272775"/>
          </a:xfrm>
          <a:prstGeom prst="rect">
            <a:avLst/>
          </a:prstGeom>
          <a:effectLst>
            <a:outerShdw sx="100000" sy="100000" kx="0" ky="0" algn="b" rotWithShape="0" blurRad="63500" dist="25400" dir="5400000">
              <a:srgbClr val="000000">
                <a:alpha val="50000"/>
              </a:srgbClr>
            </a:outerShdw>
          </a:effectLst>
        </p:spPr>
        <p:txBody>
          <a:bodyPr/>
          <a:lstStyle>
            <a:lvl1pPr defTabSz="792479">
              <a:defRPr sz="5760"/>
            </a:lvl1pPr>
          </a:lstStyle>
          <a:p>
            <a:pPr/>
            <a:r>
              <a:t>Games Without a Dominant Strategy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1009"/>
                                        </p:tgtEl>
                                        <p:attrNameLst>
                                          <p:attrName>style.visibility</p:attrName>
                                        </p:attrNameLst>
                                      </p:cBhvr>
                                      <p:to>
                                        <p:strVal val="visible"/>
                                      </p:to>
                                    </p:set>
                                    <p:animEffect filter="wipe(left)" transition="in">
                                      <p:cBhvr>
                                        <p:cTn id="7" dur="1000"/>
                                        <p:tgtEl>
                                          <p:spTgt spid="100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0" presetID="1" grpId="2" fill="hold">
                                  <p:stCondLst>
                                    <p:cond delay="0"/>
                                  </p:stCondLst>
                                  <p:iterate type="lt" backwards="0">
                                    <p:tmAbs val="100"/>
                                  </p:iterate>
                                  <p:childTnLst>
                                    <p:set>
                                      <p:cBhvr>
                                        <p:cTn id="11" fill="hold"/>
                                        <p:tgtEl>
                                          <p:spTgt spid="10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ID="9" grpId="3" fill="hold">
                                  <p:stCondLst>
                                    <p:cond delay="0"/>
                                  </p:stCondLst>
                                  <p:iterate type="el" backwards="0">
                                    <p:tmAbs val="0"/>
                                  </p:iterate>
                                  <p:childTnLst>
                                    <p:set>
                                      <p:cBhvr>
                                        <p:cTn id="15" fill="hold"/>
                                        <p:tgtEl>
                                          <p:spTgt spid="1010"/>
                                        </p:tgtEl>
                                        <p:attrNameLst>
                                          <p:attrName>style.visibility</p:attrName>
                                        </p:attrNameLst>
                                      </p:cBhvr>
                                      <p:to>
                                        <p:strVal val="visible"/>
                                      </p:to>
                                    </p:set>
                                    <p:animEffect filter="dissolve" transition="in">
                                      <p:cBhvr>
                                        <p:cTn id="16" dur="1500"/>
                                        <p:tgtEl>
                                          <p:spTgt spid="1010"/>
                                        </p:tgtEl>
                                      </p:cBhvr>
                                    </p:animEffec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8" presetID="22" grpId="4" fill="hold">
                                  <p:stCondLst>
                                    <p:cond delay="0"/>
                                  </p:stCondLst>
                                  <p:iterate type="el" backwards="0">
                                    <p:tmAbs val="0"/>
                                  </p:iterate>
                                  <p:childTnLst>
                                    <p:set>
                                      <p:cBhvr>
                                        <p:cTn id="20" fill="hold"/>
                                        <p:tgtEl>
                                          <p:spTgt spid="1019"/>
                                        </p:tgtEl>
                                        <p:attrNameLst>
                                          <p:attrName>style.visibility</p:attrName>
                                        </p:attrNameLst>
                                      </p:cBhvr>
                                      <p:to>
                                        <p:strVal val="visible"/>
                                      </p:to>
                                    </p:set>
                                    <p:animEffect filter="wipe(left)" transition="in">
                                      <p:cBhvr>
                                        <p:cTn id="21" dur="1000"/>
                                        <p:tgtEl>
                                          <p:spTgt spid="1019"/>
                                        </p:tgtEl>
                                      </p:cBhvr>
                                    </p:animEffec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0" presetID="1" grpId="5" fill="hold">
                                  <p:stCondLst>
                                    <p:cond delay="0"/>
                                  </p:stCondLst>
                                  <p:iterate type="lt" backwards="0">
                                    <p:tmAbs val="100"/>
                                  </p:iterate>
                                  <p:childTnLst>
                                    <p:set>
                                      <p:cBhvr>
                                        <p:cTn id="25" fill="hold"/>
                                        <p:tgtEl>
                                          <p:spTgt spid="10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Class="exit" nodeType="clickEffect" presetID="9" grpId="6" fill="hold">
                                  <p:stCondLst>
                                    <p:cond delay="0"/>
                                  </p:stCondLst>
                                  <p:iterate type="el" backwards="0">
                                    <p:tmAbs val="0"/>
                                  </p:iterate>
                                  <p:childTnLst>
                                    <p:animEffect filter="dissolve" transition="out">
                                      <p:cBhvr>
                                        <p:cTn id="29" dur="1500" fill="hold"/>
                                        <p:tgtEl>
                                          <p:spTgt spid="992"/>
                                        </p:tgtEl>
                                      </p:cBhvr>
                                    </p:animEffect>
                                    <p:set>
                                      <p:cBhvr>
                                        <p:cTn id="30" fill="hold">
                                          <p:stCondLst>
                                            <p:cond delay="1499"/>
                                          </p:stCondLst>
                                        </p:cTn>
                                        <p:tgtEl>
                                          <p:spTgt spid="99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Class="exit" nodeType="clickEffect" presetID="9" grpId="7" fill="hold">
                                  <p:stCondLst>
                                    <p:cond delay="0"/>
                                  </p:stCondLst>
                                  <p:iterate type="el" backwards="0">
                                    <p:tmAbs val="0"/>
                                  </p:iterate>
                                  <p:childTnLst>
                                    <p:animEffect filter="dissolve" transition="out">
                                      <p:cBhvr>
                                        <p:cTn id="34" dur="1500" fill="hold"/>
                                        <p:tgtEl>
                                          <p:spTgt spid="1002"/>
                                        </p:tgtEl>
                                      </p:cBhvr>
                                    </p:animEffect>
                                    <p:set>
                                      <p:cBhvr>
                                        <p:cTn id="35" fill="hold">
                                          <p:stCondLst>
                                            <p:cond delay="1499"/>
                                          </p:stCondLst>
                                        </p:cTn>
                                        <p:tgtEl>
                                          <p:spTgt spid="1002"/>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Class="exit" nodeType="clickEffect" presetID="9" grpId="8" fill="hold">
                                  <p:stCondLst>
                                    <p:cond delay="0"/>
                                  </p:stCondLst>
                                  <p:iterate type="el" backwards="0">
                                    <p:tmAbs val="0"/>
                                  </p:iterate>
                                  <p:childTnLst>
                                    <p:animEffect filter="dissolve" transition="out">
                                      <p:cBhvr>
                                        <p:cTn id="39" dur="1500" fill="hold"/>
                                        <p:tgtEl>
                                          <p:spTgt spid="1000"/>
                                        </p:tgtEl>
                                      </p:cBhvr>
                                    </p:animEffect>
                                    <p:set>
                                      <p:cBhvr>
                                        <p:cTn id="40" fill="hold">
                                          <p:stCondLst>
                                            <p:cond delay="1499"/>
                                          </p:stCondLst>
                                        </p:cTn>
                                        <p:tgtEl>
                                          <p:spTgt spid="1000"/>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8" presetID="22" grpId="9" fill="hold">
                                  <p:stCondLst>
                                    <p:cond delay="0"/>
                                  </p:stCondLst>
                                  <p:iterate type="el" backwards="0">
                                    <p:tmAbs val="0"/>
                                  </p:iterate>
                                  <p:childTnLst>
                                    <p:set>
                                      <p:cBhvr>
                                        <p:cTn id="44" fill="hold"/>
                                        <p:tgtEl>
                                          <p:spTgt spid="1014"/>
                                        </p:tgtEl>
                                        <p:attrNameLst>
                                          <p:attrName>style.visibility</p:attrName>
                                        </p:attrNameLst>
                                      </p:cBhvr>
                                      <p:to>
                                        <p:strVal val="visible"/>
                                      </p:to>
                                    </p:set>
                                    <p:animEffect filter="wipe(left)" transition="in">
                                      <p:cBhvr>
                                        <p:cTn id="45" dur="1000"/>
                                        <p:tgtEl>
                                          <p:spTgt spid="1014"/>
                                        </p:tgtEl>
                                      </p:cBhvr>
                                    </p:animEffect>
                                  </p:childTnLst>
                                </p:cTn>
                              </p:par>
                            </p:childTnLst>
                          </p:cTn>
                        </p:par>
                      </p:childTnLst>
                    </p:cTn>
                  </p:par>
                  <p:par>
                    <p:cTn id="46" fill="hold">
                      <p:stCondLst>
                        <p:cond delay="indefinite"/>
                      </p:stCondLst>
                      <p:childTnLst>
                        <p:par>
                          <p:cTn id="47" fill="hold">
                            <p:stCondLst>
                              <p:cond delay="0"/>
                            </p:stCondLst>
                            <p:childTnLst>
                              <p:par>
                                <p:cTn id="48" presetClass="entr" nodeType="clickEffect" presetID="9" grpId="10" fill="hold">
                                  <p:stCondLst>
                                    <p:cond delay="0"/>
                                  </p:stCondLst>
                                  <p:iterate type="el" backwards="0">
                                    <p:tmAbs val="0"/>
                                  </p:iterate>
                                  <p:childTnLst>
                                    <p:set>
                                      <p:cBhvr>
                                        <p:cTn id="49" fill="hold"/>
                                        <p:tgtEl>
                                          <p:spTgt spid="1015"/>
                                        </p:tgtEl>
                                        <p:attrNameLst>
                                          <p:attrName>style.visibility</p:attrName>
                                        </p:attrNameLst>
                                      </p:cBhvr>
                                      <p:to>
                                        <p:strVal val="visible"/>
                                      </p:to>
                                    </p:set>
                                    <p:animEffect filter="dissolve" transition="in">
                                      <p:cBhvr>
                                        <p:cTn id="50" dur="2000"/>
                                        <p:tgtEl>
                                          <p:spTgt spid="1015"/>
                                        </p:tgtEl>
                                      </p:cBhvr>
                                    </p:animEffect>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0" presetID="1" grpId="11" fill="hold">
                                  <p:stCondLst>
                                    <p:cond delay="0"/>
                                  </p:stCondLst>
                                  <p:iterate type="lt" backwards="0">
                                    <p:tmAbs val="100"/>
                                  </p:iterate>
                                  <p:childTnLst>
                                    <p:set>
                                      <p:cBhvr>
                                        <p:cTn id="54" fill="hold"/>
                                        <p:tgtEl>
                                          <p:spTgt spid="10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Class="entr" nodeType="clickEffect" presetID="9" grpId="12" fill="hold">
                                  <p:stCondLst>
                                    <p:cond delay="0"/>
                                  </p:stCondLst>
                                  <p:iterate type="el" backwards="0">
                                    <p:tmAbs val="0"/>
                                  </p:iterate>
                                  <p:childTnLst>
                                    <p:set>
                                      <p:cBhvr>
                                        <p:cTn id="58" fill="hold"/>
                                        <p:tgtEl>
                                          <p:spTgt spid="1016"/>
                                        </p:tgtEl>
                                        <p:attrNameLst>
                                          <p:attrName>style.visibility</p:attrName>
                                        </p:attrNameLst>
                                      </p:cBhvr>
                                      <p:to>
                                        <p:strVal val="visible"/>
                                      </p:to>
                                    </p:set>
                                    <p:animEffect filter="dissolve" transition="in">
                                      <p:cBhvr>
                                        <p:cTn id="59" dur="2000"/>
                                        <p:tgtEl>
                                          <p:spTgt spid="1016"/>
                                        </p:tgtEl>
                                      </p:cBhvr>
                                    </p:animEffect>
                                  </p:childTnLst>
                                </p:cTn>
                              </p:par>
                            </p:childTnLst>
                          </p:cTn>
                        </p:par>
                      </p:childTnLst>
                    </p:cTn>
                  </p:par>
                  <p:par>
                    <p:cTn id="60" fill="hold">
                      <p:stCondLst>
                        <p:cond delay="indefinite"/>
                      </p:stCondLst>
                      <p:childTnLst>
                        <p:par>
                          <p:cTn id="61" fill="hold">
                            <p:stCondLst>
                              <p:cond delay="0"/>
                            </p:stCondLst>
                            <p:childTnLst>
                              <p:par>
                                <p:cTn id="62" presetClass="entr" nodeType="clickEffect" presetSubtype="0" presetID="1" grpId="13" fill="hold">
                                  <p:stCondLst>
                                    <p:cond delay="0"/>
                                  </p:stCondLst>
                                  <p:iterate type="lt" backwards="0">
                                    <p:tmAbs val="100"/>
                                  </p:iterate>
                                  <p:childTnLst>
                                    <p:set>
                                      <p:cBhvr>
                                        <p:cTn id="63" fill="hold"/>
                                        <p:tgtEl>
                                          <p:spTgt spid="1017"/>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Class="entr" nodeType="clickEffect" presetID="9" grpId="14" fill="hold">
                                  <p:stCondLst>
                                    <p:cond delay="0"/>
                                  </p:stCondLst>
                                  <p:iterate type="el" backwards="0">
                                    <p:tmAbs val="0"/>
                                  </p:iterate>
                                  <p:childTnLst>
                                    <p:set>
                                      <p:cBhvr>
                                        <p:cTn id="67" fill="hold"/>
                                        <p:tgtEl>
                                          <p:spTgt spid="1022"/>
                                        </p:tgtEl>
                                        <p:attrNameLst>
                                          <p:attrName>style.visibility</p:attrName>
                                        </p:attrNameLst>
                                      </p:cBhvr>
                                      <p:to>
                                        <p:strVal val="visible"/>
                                      </p:to>
                                    </p:set>
                                    <p:animEffect filter="dissolve" transition="in">
                                      <p:cBhvr>
                                        <p:cTn id="68" dur="1500"/>
                                        <p:tgtEl>
                                          <p:spTgt spid="10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14" grpId="9"/>
      <p:bldP build="whole" bldLvl="1" animBg="1" rev="0" advAuto="0" spid="1002" grpId="7"/>
      <p:bldP build="whole" bldLvl="1" animBg="1" rev="0" advAuto="0" spid="1015" grpId="10"/>
      <p:bldP build="whole" bldLvl="1" animBg="1" rev="0" advAuto="0" spid="1000" grpId="8"/>
      <p:bldP build="whole" bldLvl="1" animBg="1" rev="0" advAuto="0" spid="1013" grpId="11"/>
      <p:bldP build="whole" bldLvl="1" animBg="1" rev="0" advAuto="0" spid="1017" grpId="13"/>
      <p:bldP build="whole" bldLvl="1" animBg="1" rev="0" advAuto="0" spid="1011" grpId="2"/>
      <p:bldP build="whole" bldLvl="1" animBg="1" rev="0" advAuto="0" spid="1012" grpId="5"/>
      <p:bldP build="whole" bldLvl="1" animBg="1" rev="0" advAuto="0" spid="1009" grpId="1"/>
      <p:bldP build="whole" bldLvl="1" animBg="1" rev="0" advAuto="0" spid="1019" grpId="4"/>
      <p:bldP build="whole" bldLvl="1" animBg="1" rev="0" advAuto="0" spid="1016" grpId="12"/>
      <p:bldP build="whole" bldLvl="1" animBg="1" rev="0" advAuto="0" spid="992" grpId="6"/>
      <p:bldP build="whole" bldLvl="1" animBg="1" rev="0" advAuto="0" spid="1010" grpId="3"/>
      <p:bldP build="whole" bldLvl="1" animBg="1" rev="0" advAuto="0" spid="1022" grpId="14"/>
    </p:bldLst>
  </p:timing>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1025" name="Group"/>
          <p:cNvGraphicFramePr/>
          <p:nvPr/>
        </p:nvGraphicFramePr>
        <p:xfrm>
          <a:off x="11252445" y="4314055"/>
          <a:ext cx="9664701" cy="61341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190816"/>
                <a:gridCol w="3287590"/>
                <a:gridCol w="3107786"/>
              </a:tblGrid>
              <a:tr h="1546434">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r h="2133286">
                <a:tc>
                  <a:txBody>
                    <a:bodyPr/>
                    <a:lstStyle/>
                    <a:p>
                      <a:pPr defTabSz="914400">
                        <a:defRPr sz="3600">
                          <a:solidFill>
                            <a:srgbClr val="FF2600"/>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660066"/>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r h="2378821">
                <a:tc>
                  <a:txBody>
                    <a:bodyPr/>
                    <a:lstStyle/>
                    <a:p>
                      <a:pPr defTabSz="914400">
                        <a:defRPr sz="3600">
                          <a:solidFill>
                            <a:srgbClr val="FF2600"/>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660066"/>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bl>
          </a:graphicData>
        </a:graphic>
      </p:graphicFrame>
      <p:sp>
        <p:nvSpPr>
          <p:cNvPr id="1026" name="If country A cooperates"/>
          <p:cNvSpPr txBox="1"/>
          <p:nvPr/>
        </p:nvSpPr>
        <p:spPr>
          <a:xfrm>
            <a:off x="11594192" y="6160105"/>
            <a:ext cx="2830543" cy="11430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cooperates</a:t>
            </a:r>
          </a:p>
        </p:txBody>
      </p:sp>
      <p:sp>
        <p:nvSpPr>
          <p:cNvPr id="1027" name="If country B cooperates"/>
          <p:cNvSpPr txBox="1"/>
          <p:nvPr/>
        </p:nvSpPr>
        <p:spPr>
          <a:xfrm>
            <a:off x="14821687" y="4638473"/>
            <a:ext cx="2612514"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cooperates</a:t>
            </a:r>
          </a:p>
        </p:txBody>
      </p:sp>
      <p:sp>
        <p:nvSpPr>
          <p:cNvPr id="1028" name="Line"/>
          <p:cNvSpPr/>
          <p:nvPr/>
        </p:nvSpPr>
        <p:spPr>
          <a:xfrm>
            <a:off x="14453680" y="5926819"/>
            <a:ext cx="3348528" cy="2092173"/>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1029" name="A gets:…"/>
          <p:cNvSpPr txBox="1"/>
          <p:nvPr/>
        </p:nvSpPr>
        <p:spPr>
          <a:xfrm>
            <a:off x="14575949" y="6934805"/>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$960</a:t>
            </a:r>
          </a:p>
        </p:txBody>
      </p:sp>
      <p:sp>
        <p:nvSpPr>
          <p:cNvPr id="1030" name="B gets:…"/>
          <p:cNvSpPr txBox="1"/>
          <p:nvPr/>
        </p:nvSpPr>
        <p:spPr>
          <a:xfrm>
            <a:off x="15459243" y="5916005"/>
            <a:ext cx="229780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$960</a:t>
            </a:r>
          </a:p>
        </p:txBody>
      </p:sp>
      <p:sp>
        <p:nvSpPr>
          <p:cNvPr id="1031" name="If country B cheats"/>
          <p:cNvSpPr txBox="1"/>
          <p:nvPr/>
        </p:nvSpPr>
        <p:spPr>
          <a:xfrm>
            <a:off x="18191502" y="4638473"/>
            <a:ext cx="2297807"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cheats</a:t>
            </a:r>
          </a:p>
        </p:txBody>
      </p:sp>
      <p:sp>
        <p:nvSpPr>
          <p:cNvPr id="1032" name="If country A cheats"/>
          <p:cNvSpPr txBox="1"/>
          <p:nvPr/>
        </p:nvSpPr>
        <p:spPr>
          <a:xfrm>
            <a:off x="11515663" y="8727318"/>
            <a:ext cx="2943166"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nSpc>
                <a:spcPct val="70000"/>
              </a:lnSpc>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cheats</a:t>
            </a:r>
          </a:p>
        </p:txBody>
      </p:sp>
      <p:sp>
        <p:nvSpPr>
          <p:cNvPr id="1033" name="A gets:…"/>
          <p:cNvSpPr txBox="1"/>
          <p:nvPr/>
        </p:nvSpPr>
        <p:spPr>
          <a:xfrm>
            <a:off x="17832444" y="9200295"/>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$700</a:t>
            </a:r>
          </a:p>
        </p:txBody>
      </p:sp>
      <p:sp>
        <p:nvSpPr>
          <p:cNvPr id="1034" name="B gets:…"/>
          <p:cNvSpPr txBox="1"/>
          <p:nvPr/>
        </p:nvSpPr>
        <p:spPr>
          <a:xfrm>
            <a:off x="18559267" y="7998941"/>
            <a:ext cx="229780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$700</a:t>
            </a:r>
          </a:p>
        </p:txBody>
      </p:sp>
      <p:sp>
        <p:nvSpPr>
          <p:cNvPr id="1035" name="Line"/>
          <p:cNvSpPr/>
          <p:nvPr/>
        </p:nvSpPr>
        <p:spPr>
          <a:xfrm>
            <a:off x="17792131" y="8010773"/>
            <a:ext cx="3096550" cy="2419880"/>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1036" name="A gets:…"/>
          <p:cNvSpPr txBox="1"/>
          <p:nvPr/>
        </p:nvSpPr>
        <p:spPr>
          <a:xfrm>
            <a:off x="14639385" y="9250716"/>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$1,260</a:t>
            </a:r>
          </a:p>
        </p:txBody>
      </p:sp>
      <p:sp>
        <p:nvSpPr>
          <p:cNvPr id="1037" name="B gets:…"/>
          <p:cNvSpPr txBox="1"/>
          <p:nvPr/>
        </p:nvSpPr>
        <p:spPr>
          <a:xfrm>
            <a:off x="15459243" y="7998941"/>
            <a:ext cx="229780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$720</a:t>
            </a:r>
          </a:p>
        </p:txBody>
      </p:sp>
      <p:sp>
        <p:nvSpPr>
          <p:cNvPr id="1038" name="Line"/>
          <p:cNvSpPr/>
          <p:nvPr/>
        </p:nvSpPr>
        <p:spPr>
          <a:xfrm>
            <a:off x="14473760" y="8032959"/>
            <a:ext cx="3308369" cy="2375508"/>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1039" name="A gets:…"/>
          <p:cNvSpPr txBox="1"/>
          <p:nvPr/>
        </p:nvSpPr>
        <p:spPr>
          <a:xfrm>
            <a:off x="17790650" y="6867059"/>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$720</a:t>
            </a:r>
          </a:p>
        </p:txBody>
      </p:sp>
      <p:sp>
        <p:nvSpPr>
          <p:cNvPr id="1040" name="B gets:…"/>
          <p:cNvSpPr txBox="1"/>
          <p:nvPr/>
        </p:nvSpPr>
        <p:spPr>
          <a:xfrm>
            <a:off x="18559267" y="5916005"/>
            <a:ext cx="229780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$1,260</a:t>
            </a:r>
          </a:p>
        </p:txBody>
      </p:sp>
      <p:sp>
        <p:nvSpPr>
          <p:cNvPr id="1041" name="Line"/>
          <p:cNvSpPr/>
          <p:nvPr/>
        </p:nvSpPr>
        <p:spPr>
          <a:xfrm>
            <a:off x="17798590" y="5925917"/>
            <a:ext cx="3007432" cy="2093977"/>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1042" name="If country A cooperates"/>
          <p:cNvSpPr txBox="1"/>
          <p:nvPr/>
        </p:nvSpPr>
        <p:spPr>
          <a:xfrm>
            <a:off x="11559275" y="6161944"/>
            <a:ext cx="2830542" cy="11430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cooperates</a:t>
            </a:r>
          </a:p>
        </p:txBody>
      </p:sp>
      <p:sp>
        <p:nvSpPr>
          <p:cNvPr id="1043" name="If country B cooperates"/>
          <p:cNvSpPr txBox="1"/>
          <p:nvPr/>
        </p:nvSpPr>
        <p:spPr>
          <a:xfrm>
            <a:off x="14791239" y="4638573"/>
            <a:ext cx="2612515"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cooperates</a:t>
            </a:r>
          </a:p>
        </p:txBody>
      </p:sp>
      <p:sp>
        <p:nvSpPr>
          <p:cNvPr id="1044" name="If country A cheats"/>
          <p:cNvSpPr txBox="1"/>
          <p:nvPr/>
        </p:nvSpPr>
        <p:spPr>
          <a:xfrm>
            <a:off x="11479977" y="8727318"/>
            <a:ext cx="2943166"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nSpc>
                <a:spcPct val="70000"/>
              </a:lnSpc>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cheats</a:t>
            </a:r>
          </a:p>
        </p:txBody>
      </p:sp>
      <p:sp>
        <p:nvSpPr>
          <p:cNvPr id="1045" name="If country B cheats"/>
          <p:cNvSpPr txBox="1"/>
          <p:nvPr/>
        </p:nvSpPr>
        <p:spPr>
          <a:xfrm>
            <a:off x="18153402" y="4638473"/>
            <a:ext cx="2297807"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cheats</a:t>
            </a:r>
          </a:p>
        </p:txBody>
      </p:sp>
      <p:sp>
        <p:nvSpPr>
          <p:cNvPr id="1046" name="Rectangle"/>
          <p:cNvSpPr/>
          <p:nvPr/>
        </p:nvSpPr>
        <p:spPr>
          <a:xfrm>
            <a:off x="11342849" y="5916005"/>
            <a:ext cx="9470428" cy="2080922"/>
          </a:xfrm>
          <a:prstGeom prst="rect">
            <a:avLst/>
          </a:prstGeom>
          <a:solidFill>
            <a:srgbClr val="FFFFFF"/>
          </a:solidFill>
          <a:ln w="12700">
            <a:miter lim="400000"/>
          </a:ln>
        </p:spPr>
        <p:txBody>
          <a:bodyPr lIns="0" tIns="0" rIns="0" bIns="0" anchor="ctr"/>
          <a:lstStyle/>
          <a:p>
            <a:pPr>
              <a:defRPr sz="3200">
                <a:solidFill>
                  <a:srgbClr val="FFFFFF"/>
                </a:solidFill>
                <a:latin typeface="+mn-lt"/>
                <a:ea typeface="+mn-ea"/>
                <a:cs typeface="+mn-cs"/>
                <a:sym typeface="Avenir Medium"/>
              </a:defRPr>
            </a:pPr>
          </a:p>
        </p:txBody>
      </p:sp>
      <p:sp>
        <p:nvSpPr>
          <p:cNvPr id="1047" name="We ignore this side of the matrix"/>
          <p:cNvSpPr txBox="1"/>
          <p:nvPr/>
        </p:nvSpPr>
        <p:spPr>
          <a:xfrm>
            <a:off x="20856187" y="5916005"/>
            <a:ext cx="3066505" cy="19304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1300"/>
              </a:spcBef>
              <a:defRPr sz="3500">
                <a:latin typeface="Avenir Book"/>
                <a:ea typeface="Avenir Book"/>
                <a:cs typeface="Avenir Book"/>
                <a:sym typeface="Avenir Book"/>
              </a:defRPr>
            </a:lvl1pPr>
          </a:lstStyle>
          <a:p>
            <a:pPr/>
            <a:r>
              <a:t>We ignore this side of the matrix</a:t>
            </a:r>
          </a:p>
        </p:txBody>
      </p:sp>
      <p:sp>
        <p:nvSpPr>
          <p:cNvPr id="1048" name="We ignore country A’s revenues"/>
          <p:cNvSpPr txBox="1"/>
          <p:nvPr/>
        </p:nvSpPr>
        <p:spPr>
          <a:xfrm>
            <a:off x="14243149" y="2417332"/>
            <a:ext cx="3683296" cy="19304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1300"/>
              </a:spcBef>
              <a:defRPr sz="3500">
                <a:latin typeface="Avenir Book"/>
                <a:ea typeface="Avenir Book"/>
                <a:cs typeface="Avenir Book"/>
                <a:sym typeface="Avenir Book"/>
              </a:defRPr>
            </a:lvl1pPr>
          </a:lstStyle>
          <a:p>
            <a:pPr/>
            <a:r>
              <a:t>We ignore country A’s revenues</a:t>
            </a:r>
          </a:p>
        </p:txBody>
      </p:sp>
      <p:sp>
        <p:nvSpPr>
          <p:cNvPr id="1049" name="If B cheats, it gets $700 in revenue"/>
          <p:cNvSpPr txBox="1"/>
          <p:nvPr/>
        </p:nvSpPr>
        <p:spPr>
          <a:xfrm>
            <a:off x="461309" y="10381479"/>
            <a:ext cx="9036305"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300"/>
              </a:spcBef>
              <a:defRPr sz="4000">
                <a:latin typeface="Avenir Book"/>
                <a:ea typeface="Avenir Book"/>
                <a:cs typeface="Avenir Book"/>
                <a:sym typeface="Avenir Book"/>
              </a:defRPr>
            </a:pPr>
            <a:r>
              <a:t>If </a:t>
            </a:r>
            <a:r>
              <a:rPr>
                <a:solidFill>
                  <a:srgbClr val="0433FF"/>
                </a:solidFill>
              </a:rPr>
              <a:t>B</a:t>
            </a:r>
            <a:r>
              <a:t> </a:t>
            </a:r>
            <a:r>
              <a:rPr>
                <a:solidFill>
                  <a:srgbClr val="0433FF"/>
                </a:solidFill>
              </a:rPr>
              <a:t>cheats</a:t>
            </a:r>
            <a:r>
              <a:t>, it gets </a:t>
            </a:r>
            <a:r>
              <a:rPr>
                <a:solidFill>
                  <a:srgbClr val="0433FF"/>
                </a:solidFill>
              </a:rPr>
              <a:t>$700</a:t>
            </a:r>
            <a:r>
              <a:t> in revenue</a:t>
            </a:r>
          </a:p>
        </p:txBody>
      </p:sp>
      <p:sp>
        <p:nvSpPr>
          <p:cNvPr id="1050" name="If B cooperates, it gets $720 in revenue"/>
          <p:cNvSpPr txBox="1"/>
          <p:nvPr/>
        </p:nvSpPr>
        <p:spPr>
          <a:xfrm>
            <a:off x="461309" y="9500417"/>
            <a:ext cx="9007857"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1300"/>
              </a:spcBef>
              <a:defRPr sz="4000">
                <a:latin typeface="Avenir Book"/>
                <a:ea typeface="Avenir Book"/>
                <a:cs typeface="Avenir Book"/>
                <a:sym typeface="Avenir Book"/>
              </a:defRPr>
            </a:pPr>
            <a:r>
              <a:t>If </a:t>
            </a:r>
            <a:r>
              <a:rPr>
                <a:solidFill>
                  <a:srgbClr val="0433FF"/>
                </a:solidFill>
              </a:rPr>
              <a:t>B</a:t>
            </a:r>
            <a:r>
              <a:t> </a:t>
            </a:r>
            <a:r>
              <a:rPr>
                <a:solidFill>
                  <a:srgbClr val="0433FF"/>
                </a:solidFill>
              </a:rPr>
              <a:t>cooperates</a:t>
            </a:r>
            <a:r>
              <a:t>, it gets </a:t>
            </a:r>
            <a:r>
              <a:rPr>
                <a:solidFill>
                  <a:srgbClr val="0433FF"/>
                </a:solidFill>
              </a:rPr>
              <a:t>$720</a:t>
            </a:r>
            <a:r>
              <a:t> in revenue</a:t>
            </a:r>
          </a:p>
        </p:txBody>
      </p:sp>
      <p:sp>
        <p:nvSpPr>
          <p:cNvPr id="1051" name="Oval"/>
          <p:cNvSpPr/>
          <p:nvPr/>
        </p:nvSpPr>
        <p:spPr>
          <a:xfrm>
            <a:off x="16518027" y="8494341"/>
            <a:ext cx="1529713" cy="550032"/>
          </a:xfrm>
          <a:prstGeom prst="ellipse">
            <a:avLst/>
          </a:prstGeom>
          <a:ln w="25400">
            <a:solidFill>
              <a:srgbClr val="0433FF"/>
            </a:solidFill>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sp>
        <p:nvSpPr>
          <p:cNvPr id="1052" name="Oval"/>
          <p:cNvSpPr/>
          <p:nvPr/>
        </p:nvSpPr>
        <p:spPr>
          <a:xfrm>
            <a:off x="19627729" y="8570996"/>
            <a:ext cx="1656640" cy="639361"/>
          </a:xfrm>
          <a:prstGeom prst="ellipse">
            <a:avLst/>
          </a:prstGeom>
          <a:ln w="25400">
            <a:solidFill>
              <a:srgbClr val="0433FF"/>
            </a:solidFill>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sp>
        <p:nvSpPr>
          <p:cNvPr id="1053" name="Country B’s best strategy if A cheats is to cooperate"/>
          <p:cNvSpPr txBox="1"/>
          <p:nvPr/>
        </p:nvSpPr>
        <p:spPr>
          <a:xfrm>
            <a:off x="1187258" y="6779011"/>
            <a:ext cx="8048921" cy="14986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sz="4000">
                <a:latin typeface="Avenir Book"/>
                <a:ea typeface="Avenir Book"/>
                <a:cs typeface="Avenir Book"/>
                <a:sym typeface="Avenir Book"/>
              </a:defRPr>
            </a:pPr>
            <a:r>
              <a:t>Country </a:t>
            </a:r>
            <a:r>
              <a:rPr>
                <a:solidFill>
                  <a:srgbClr val="0433FF"/>
                </a:solidFill>
              </a:rPr>
              <a:t>B</a:t>
            </a:r>
            <a:r>
              <a:t>’s best strategy if </a:t>
            </a:r>
            <a:r>
              <a:rPr>
                <a:solidFill>
                  <a:srgbClr val="FF2600"/>
                </a:solidFill>
              </a:rPr>
              <a:t>A</a:t>
            </a:r>
            <a:r>
              <a:t> </a:t>
            </a:r>
            <a:r>
              <a:rPr>
                <a:solidFill>
                  <a:srgbClr val="FF2600"/>
                </a:solidFill>
              </a:rPr>
              <a:t>cheats</a:t>
            </a:r>
            <a:r>
              <a:t> is to </a:t>
            </a:r>
            <a:r>
              <a:rPr>
                <a:solidFill>
                  <a:srgbClr val="0433FF"/>
                </a:solidFill>
                <a:latin typeface="Avenir Heavy"/>
                <a:ea typeface="Avenir Heavy"/>
                <a:cs typeface="Avenir Heavy"/>
                <a:sym typeface="Avenir Heavy"/>
              </a:rPr>
              <a:t>cooperate</a:t>
            </a:r>
          </a:p>
        </p:txBody>
      </p:sp>
      <p:sp>
        <p:nvSpPr>
          <p:cNvPr id="1054" name="What is the best strategy for Country B if A cheats?"/>
          <p:cNvSpPr txBox="1"/>
          <p:nvPr/>
        </p:nvSpPr>
        <p:spPr>
          <a:xfrm>
            <a:off x="6736381" y="1326447"/>
            <a:ext cx="12430358"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300"/>
              </a:spcBef>
              <a:defRPr sz="4000">
                <a:latin typeface="Avenir Book"/>
                <a:ea typeface="Avenir Book"/>
                <a:cs typeface="Avenir Book"/>
                <a:sym typeface="Avenir Book"/>
              </a:defRPr>
            </a:pPr>
            <a:r>
              <a:t>What is the best strategy for Country </a:t>
            </a:r>
            <a:r>
              <a:rPr>
                <a:solidFill>
                  <a:srgbClr val="0433FF"/>
                </a:solidFill>
              </a:rPr>
              <a:t>B</a:t>
            </a:r>
            <a:r>
              <a:t> if </a:t>
            </a:r>
            <a:r>
              <a:rPr>
                <a:solidFill>
                  <a:srgbClr val="FF2600"/>
                </a:solidFill>
              </a:rPr>
              <a:t>A</a:t>
            </a:r>
            <a:r>
              <a:t> </a:t>
            </a:r>
            <a:r>
              <a:rPr>
                <a:solidFill>
                  <a:srgbClr val="FF2600"/>
                </a:solidFill>
              </a:rPr>
              <a:t>cheats</a:t>
            </a:r>
            <a:r>
              <a:t>?</a:t>
            </a:r>
          </a:p>
        </p:txBody>
      </p:sp>
      <p:sp>
        <p:nvSpPr>
          <p:cNvPr id="1055" name="Country B only cares for its own revenue"/>
          <p:cNvSpPr txBox="1"/>
          <p:nvPr/>
        </p:nvSpPr>
        <p:spPr>
          <a:xfrm>
            <a:off x="551520" y="2783701"/>
            <a:ext cx="9949918"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300"/>
              </a:spcBef>
              <a:defRPr sz="4000">
                <a:latin typeface="Avenir Book"/>
                <a:ea typeface="Avenir Book"/>
                <a:cs typeface="Avenir Book"/>
                <a:sym typeface="Avenir Book"/>
              </a:defRPr>
            </a:pPr>
            <a:r>
              <a:t>Country </a:t>
            </a:r>
            <a:r>
              <a:rPr>
                <a:solidFill>
                  <a:srgbClr val="0433FF"/>
                </a:solidFill>
              </a:rPr>
              <a:t>B</a:t>
            </a:r>
            <a:r>
              <a:t> only cares for its own revenue</a:t>
            </a:r>
          </a:p>
        </p:txBody>
      </p:sp>
      <p:grpSp>
        <p:nvGrpSpPr>
          <p:cNvPr id="1058" name="Group"/>
          <p:cNvGrpSpPr/>
          <p:nvPr/>
        </p:nvGrpSpPr>
        <p:grpSpPr>
          <a:xfrm>
            <a:off x="13800157" y="8302963"/>
            <a:ext cx="3488257" cy="3066549"/>
            <a:chOff x="112666" y="8657"/>
            <a:chExt cx="3488256" cy="3066548"/>
          </a:xfrm>
        </p:grpSpPr>
        <p:sp>
          <p:nvSpPr>
            <p:cNvPr id="1056" name="Star"/>
            <p:cNvSpPr/>
            <p:nvPr/>
          </p:nvSpPr>
          <p:spPr>
            <a:xfrm rot="360000">
              <a:off x="247321" y="169374"/>
              <a:ext cx="3218948" cy="2745115"/>
            </a:xfrm>
            <a:prstGeom prst="star5">
              <a:avLst>
                <a:gd name="adj" fmla="val 26287"/>
                <a:gd name="hf" fmla="val 105146"/>
                <a:gd name="vf" fmla="val 110557"/>
              </a:avLst>
            </a:prstGeom>
            <a:solidFill>
              <a:srgbClr val="00F900"/>
            </a:solidFill>
            <a:ln w="12700" cap="flat">
              <a:noFill/>
              <a:miter lim="400000"/>
            </a:ln>
            <a:effectLst>
              <a:outerShdw sx="100000" sy="100000" kx="0" ky="0" algn="b" rotWithShape="0" blurRad="63500" dist="25400" dir="5400000">
                <a:srgbClr val="000000">
                  <a:alpha val="50000"/>
                </a:srgbClr>
              </a:outerShdw>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sp>
          <p:nvSpPr>
            <p:cNvPr id="1057" name="Best: cooperate"/>
            <p:cNvSpPr txBox="1"/>
            <p:nvPr/>
          </p:nvSpPr>
          <p:spPr>
            <a:xfrm>
              <a:off x="946167" y="499060"/>
              <a:ext cx="1888993" cy="2189719"/>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nSpc>
                  <a:spcPct val="70000"/>
                </a:lnSpc>
                <a:defRPr>
                  <a:latin typeface="Avenir Book"/>
                  <a:ea typeface="Avenir Book"/>
                  <a:cs typeface="Avenir Book"/>
                  <a:sym typeface="Avenir Book"/>
                </a:defRPr>
              </a:lvl1pPr>
            </a:lstStyle>
            <a:p>
              <a:pPr/>
              <a:r>
                <a:t>Best: cooperate</a:t>
              </a:r>
            </a:p>
          </p:txBody>
        </p:sp>
      </p:grpSp>
      <p:sp>
        <p:nvSpPr>
          <p:cNvPr id="1059" name="Country B’s best strategy if A cooperates was to cheat"/>
          <p:cNvSpPr txBox="1"/>
          <p:nvPr/>
        </p:nvSpPr>
        <p:spPr>
          <a:xfrm>
            <a:off x="1187258" y="4638473"/>
            <a:ext cx="8048921" cy="14986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sz="4000">
                <a:latin typeface="Avenir Book"/>
                <a:ea typeface="Avenir Book"/>
                <a:cs typeface="Avenir Book"/>
                <a:sym typeface="Avenir Book"/>
              </a:defRPr>
            </a:pPr>
            <a:r>
              <a:t>Country </a:t>
            </a:r>
            <a:r>
              <a:rPr>
                <a:solidFill>
                  <a:srgbClr val="0433FF"/>
                </a:solidFill>
              </a:rPr>
              <a:t>B</a:t>
            </a:r>
            <a:r>
              <a:t>’s best strategy if A </a:t>
            </a:r>
            <a:r>
              <a:rPr>
                <a:solidFill>
                  <a:srgbClr val="FF2600"/>
                </a:solidFill>
              </a:rPr>
              <a:t>cooperates</a:t>
            </a:r>
            <a:r>
              <a:t> was to </a:t>
            </a:r>
            <a:r>
              <a:rPr>
                <a:solidFill>
                  <a:srgbClr val="0433FF"/>
                </a:solidFill>
                <a:latin typeface="Avenir Heavy"/>
                <a:ea typeface="Avenir Heavy"/>
                <a:cs typeface="Avenir Heavy"/>
                <a:sym typeface="Avenir Heavy"/>
              </a:rPr>
              <a:t>cheat</a:t>
            </a:r>
          </a:p>
        </p:txBody>
      </p:sp>
      <p:grpSp>
        <p:nvGrpSpPr>
          <p:cNvPr id="1062" name="Group"/>
          <p:cNvGrpSpPr/>
          <p:nvPr/>
        </p:nvGrpSpPr>
        <p:grpSpPr>
          <a:xfrm rot="360000">
            <a:off x="8325571" y="5197497"/>
            <a:ext cx="3090259" cy="2512640"/>
            <a:chOff x="79515" y="0"/>
            <a:chExt cx="3090258" cy="2512638"/>
          </a:xfrm>
        </p:grpSpPr>
        <p:sp>
          <p:nvSpPr>
            <p:cNvPr id="1060" name="Star"/>
            <p:cNvSpPr/>
            <p:nvPr/>
          </p:nvSpPr>
          <p:spPr>
            <a:xfrm>
              <a:off x="79515" y="0"/>
              <a:ext cx="3090260" cy="2512639"/>
            </a:xfrm>
            <a:prstGeom prst="star5">
              <a:avLst>
                <a:gd name="adj" fmla="val 26287"/>
                <a:gd name="hf" fmla="val 105146"/>
                <a:gd name="vf" fmla="val 110557"/>
              </a:avLst>
            </a:prstGeom>
            <a:solidFill>
              <a:srgbClr val="D71E1D"/>
            </a:solidFill>
            <a:ln w="12700" cap="flat">
              <a:noFill/>
              <a:miter lim="400000"/>
            </a:ln>
            <a:effectLst>
              <a:outerShdw sx="100000" sy="100000" kx="0" ky="0" algn="b" rotWithShape="0" blurRad="63500" dist="25400" dir="5400000">
                <a:srgbClr val="000000">
                  <a:alpha val="50000"/>
                </a:srgbClr>
              </a:outerShdw>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sp>
          <p:nvSpPr>
            <p:cNvPr id="1061" name="NO Dominant Strategy"/>
            <p:cNvSpPr txBox="1"/>
            <p:nvPr/>
          </p:nvSpPr>
          <p:spPr>
            <a:xfrm>
              <a:off x="768400" y="752716"/>
              <a:ext cx="1821943" cy="1455421"/>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nSpc>
                  <a:spcPct val="80000"/>
                </a:lnSpc>
                <a:defRPr>
                  <a:solidFill>
                    <a:srgbClr val="FFFFFF"/>
                  </a:solidFill>
                  <a:latin typeface="Avenir Book"/>
                  <a:ea typeface="Avenir Book"/>
                  <a:cs typeface="Avenir Book"/>
                  <a:sym typeface="Avenir Book"/>
                </a:defRPr>
              </a:pPr>
              <a:r>
                <a:rPr>
                  <a:latin typeface="Avenir Heavy"/>
                  <a:ea typeface="Avenir Heavy"/>
                  <a:cs typeface="Avenir Heavy"/>
                  <a:sym typeface="Avenir Heavy"/>
                </a:rPr>
                <a:t>NO</a:t>
              </a:r>
              <a:r>
                <a:t> Dominant Strategy</a:t>
              </a:r>
            </a:p>
          </p:txBody>
        </p:sp>
      </p:grpSp>
      <p:sp>
        <p:nvSpPr>
          <p:cNvPr id="1063" name="What to do when there is no Dominant Strategy?"/>
          <p:cNvSpPr txBox="1"/>
          <p:nvPr/>
        </p:nvSpPr>
        <p:spPr>
          <a:xfrm>
            <a:off x="6526719" y="11661985"/>
            <a:ext cx="12430358"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1300"/>
              </a:spcBef>
              <a:defRPr sz="4000">
                <a:latin typeface="Avenir Book"/>
                <a:ea typeface="Avenir Book"/>
                <a:cs typeface="Avenir Book"/>
                <a:sym typeface="Avenir Book"/>
              </a:defRPr>
            </a:lvl1pPr>
          </a:lstStyle>
          <a:p>
            <a:pPr/>
            <a:r>
              <a:t>What to do when there is no Dominant Strategy?</a:t>
            </a:r>
          </a:p>
        </p:txBody>
      </p:sp>
      <p:grpSp>
        <p:nvGrpSpPr>
          <p:cNvPr id="1066" name="Group"/>
          <p:cNvGrpSpPr/>
          <p:nvPr/>
        </p:nvGrpSpPr>
        <p:grpSpPr>
          <a:xfrm>
            <a:off x="19715901" y="3278896"/>
            <a:ext cx="3631922" cy="3192846"/>
            <a:chOff x="117306" y="9014"/>
            <a:chExt cx="3631920" cy="3192845"/>
          </a:xfrm>
        </p:grpSpPr>
        <p:sp>
          <p:nvSpPr>
            <p:cNvPr id="1064" name="Star"/>
            <p:cNvSpPr/>
            <p:nvPr/>
          </p:nvSpPr>
          <p:spPr>
            <a:xfrm rot="360000">
              <a:off x="257507" y="176350"/>
              <a:ext cx="3351521" cy="2858174"/>
            </a:xfrm>
            <a:prstGeom prst="star5">
              <a:avLst>
                <a:gd name="adj" fmla="val 26287"/>
                <a:gd name="hf" fmla="val 105146"/>
                <a:gd name="vf" fmla="val 110557"/>
              </a:avLst>
            </a:prstGeom>
            <a:solidFill>
              <a:srgbClr val="00F900"/>
            </a:solidFill>
            <a:ln w="12700" cap="flat">
              <a:noFill/>
              <a:miter lim="400000"/>
            </a:ln>
            <a:effectLst>
              <a:outerShdw sx="100000" sy="100000" kx="0" ky="0" algn="b" rotWithShape="0" blurRad="63500" dist="25400" dir="5400000">
                <a:srgbClr val="000000">
                  <a:alpha val="50000"/>
                </a:srgbClr>
              </a:outerShdw>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sp>
          <p:nvSpPr>
            <p:cNvPr id="1065" name="Best: cheat"/>
            <p:cNvSpPr txBox="1"/>
            <p:nvPr/>
          </p:nvSpPr>
          <p:spPr>
            <a:xfrm>
              <a:off x="985135" y="827101"/>
              <a:ext cx="1966792" cy="1664930"/>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nSpc>
                  <a:spcPct val="70000"/>
                </a:lnSpc>
                <a:defRPr>
                  <a:latin typeface="Avenir Book"/>
                  <a:ea typeface="Avenir Book"/>
                  <a:cs typeface="Avenir Book"/>
                  <a:sym typeface="Avenir Book"/>
                </a:defRPr>
              </a:lvl1pPr>
            </a:lstStyle>
            <a:p>
              <a:pPr/>
              <a:r>
                <a:t>Best: cheat</a:t>
              </a:r>
            </a:p>
          </p:txBody>
        </p:sp>
      </p:grpSp>
      <p:sp>
        <p:nvSpPr>
          <p:cNvPr id="1067" name="Oval"/>
          <p:cNvSpPr/>
          <p:nvPr/>
        </p:nvSpPr>
        <p:spPr>
          <a:xfrm>
            <a:off x="19326207" y="6411925"/>
            <a:ext cx="1656641" cy="639361"/>
          </a:xfrm>
          <a:prstGeom prst="ellipse">
            <a:avLst/>
          </a:prstGeom>
          <a:ln w="25400">
            <a:solidFill>
              <a:srgbClr val="0433FF"/>
            </a:solidFill>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047"/>
                                        </p:tgtEl>
                                        <p:attrNameLst>
                                          <p:attrName>style.visibility</p:attrName>
                                        </p:attrNameLst>
                                      </p:cBhvr>
                                      <p:to>
                                        <p:strVal val="visible"/>
                                      </p:to>
                                    </p:set>
                                    <p:anim calcmode="lin" valueType="num">
                                      <p:cBhvr>
                                        <p:cTn id="7" dur="3000" fill="hold"/>
                                        <p:tgtEl>
                                          <p:spTgt spid="1047"/>
                                        </p:tgtEl>
                                        <p:attrNameLst>
                                          <p:attrName>ppt_x</p:attrName>
                                        </p:attrNameLst>
                                      </p:cBhvr>
                                      <p:tavLst>
                                        <p:tav tm="0">
                                          <p:val>
                                            <p:strVal val="0-#ppt_w/2"/>
                                          </p:val>
                                        </p:tav>
                                        <p:tav tm="100000">
                                          <p:val>
                                            <p:strVal val="#ppt_x"/>
                                          </p:val>
                                        </p:tav>
                                      </p:tavLst>
                                    </p:anim>
                                    <p:anim calcmode="lin" valueType="num">
                                      <p:cBhvr>
                                        <p:cTn id="8" dur="3000" fill="hold"/>
                                        <p:tgtEl>
                                          <p:spTgt spid="104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ID="9" grpId="2" fill="hold">
                                  <p:stCondLst>
                                    <p:cond delay="0"/>
                                  </p:stCondLst>
                                  <p:iterate type="el" backwards="0">
                                    <p:tmAbs val="0"/>
                                  </p:iterate>
                                  <p:childTnLst>
                                    <p:set>
                                      <p:cBhvr>
                                        <p:cTn id="12" fill="hold"/>
                                        <p:tgtEl>
                                          <p:spTgt spid="1046"/>
                                        </p:tgtEl>
                                        <p:attrNameLst>
                                          <p:attrName>style.visibility</p:attrName>
                                        </p:attrNameLst>
                                      </p:cBhvr>
                                      <p:to>
                                        <p:strVal val="visible"/>
                                      </p:to>
                                    </p:set>
                                    <p:animEffect filter="dissolve" transition="in">
                                      <p:cBhvr>
                                        <p:cTn id="13" dur="1500"/>
                                        <p:tgtEl>
                                          <p:spTgt spid="1046"/>
                                        </p:tgtEl>
                                      </p:cBhvr>
                                    </p:animEffect>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8" presetID="22" grpId="3" fill="hold">
                                  <p:stCondLst>
                                    <p:cond delay="0"/>
                                  </p:stCondLst>
                                  <p:iterate type="el" backwards="0">
                                    <p:tmAbs val="0"/>
                                  </p:iterate>
                                  <p:childTnLst>
                                    <p:set>
                                      <p:cBhvr>
                                        <p:cTn id="17" fill="hold"/>
                                        <p:tgtEl>
                                          <p:spTgt spid="1055"/>
                                        </p:tgtEl>
                                        <p:attrNameLst>
                                          <p:attrName>style.visibility</p:attrName>
                                        </p:attrNameLst>
                                      </p:cBhvr>
                                      <p:to>
                                        <p:strVal val="visible"/>
                                      </p:to>
                                    </p:set>
                                    <p:animEffect filter="wipe(left)" transition="in">
                                      <p:cBhvr>
                                        <p:cTn id="18" dur="1000"/>
                                        <p:tgtEl>
                                          <p:spTgt spid="1055"/>
                                        </p:tgtEl>
                                      </p:cBhvr>
                                    </p:animEffect>
                                  </p:childTnLst>
                                </p:cTn>
                              </p:par>
                            </p:childTnLst>
                          </p:cTn>
                        </p:par>
                      </p:childTnLst>
                    </p:cTn>
                  </p:par>
                  <p:par>
                    <p:cTn id="19" fill="hold">
                      <p:stCondLst>
                        <p:cond delay="indefinite"/>
                      </p:stCondLst>
                      <p:childTnLst>
                        <p:par>
                          <p:cTn id="20" fill="hold">
                            <p:stCondLst>
                              <p:cond delay="0"/>
                            </p:stCondLst>
                            <p:childTnLst>
                              <p:par>
                                <p:cTn id="21" presetClass="entr" nodeType="clickEffect" presetID="10" grpId="4" fill="hold">
                                  <p:stCondLst>
                                    <p:cond delay="0"/>
                                  </p:stCondLst>
                                  <p:iterate type="el" backwards="0">
                                    <p:tmAbs val="0"/>
                                  </p:iterate>
                                  <p:childTnLst>
                                    <p:set>
                                      <p:cBhvr>
                                        <p:cTn id="22" fill="hold"/>
                                        <p:tgtEl>
                                          <p:spTgt spid="1048"/>
                                        </p:tgtEl>
                                        <p:attrNameLst>
                                          <p:attrName>style.visibility</p:attrName>
                                        </p:attrNameLst>
                                      </p:cBhvr>
                                      <p:to>
                                        <p:strVal val="visible"/>
                                      </p:to>
                                    </p:set>
                                    <p:animEffect filter="fade" transition="in">
                                      <p:cBhvr>
                                        <p:cTn id="23" dur="3000"/>
                                        <p:tgtEl>
                                          <p:spTgt spid="1048"/>
                                        </p:tgtEl>
                                      </p:cBhvr>
                                    </p:animEffect>
                                  </p:childTnLst>
                                </p:cTn>
                              </p:par>
                            </p:childTnLst>
                          </p:cTn>
                        </p:par>
                      </p:childTnLst>
                    </p:cTn>
                  </p:par>
                  <p:par>
                    <p:cTn id="24" fill="hold">
                      <p:stCondLst>
                        <p:cond delay="indefinite"/>
                      </p:stCondLst>
                      <p:childTnLst>
                        <p:par>
                          <p:cTn id="25" fill="hold">
                            <p:stCondLst>
                              <p:cond delay="0"/>
                            </p:stCondLst>
                            <p:childTnLst>
                              <p:par>
                                <p:cTn id="26" presetClass="exit" nodeType="clickEffect" presetID="9" grpId="5" fill="hold">
                                  <p:stCondLst>
                                    <p:cond delay="0"/>
                                  </p:stCondLst>
                                  <p:iterate type="el" backwards="0">
                                    <p:tmAbs val="0"/>
                                  </p:iterate>
                                  <p:childTnLst>
                                    <p:animEffect filter="dissolve" transition="out">
                                      <p:cBhvr>
                                        <p:cTn id="27" dur="1500" fill="hold"/>
                                        <p:tgtEl>
                                          <p:spTgt spid="1036"/>
                                        </p:tgtEl>
                                      </p:cBhvr>
                                    </p:animEffect>
                                    <p:set>
                                      <p:cBhvr>
                                        <p:cTn id="28" fill="hold">
                                          <p:stCondLst>
                                            <p:cond delay="1499"/>
                                          </p:stCondLst>
                                        </p:cTn>
                                        <p:tgtEl>
                                          <p:spTgt spid="1036"/>
                                        </p:tgtEl>
                                        <p:attrNameLst>
                                          <p:attrName>style.visibility</p:attrName>
                                        </p:attrNameLst>
                                      </p:cBhvr>
                                      <p:to>
                                        <p:strVal val="hidden"/>
                                      </p:to>
                                    </p:set>
                                  </p:childTnLst>
                                </p:cTn>
                              </p:par>
                            </p:childTnLst>
                          </p:cTn>
                        </p:par>
                        <p:par>
                          <p:cTn id="29" fill="hold">
                            <p:stCondLst>
                              <p:cond delay="1500"/>
                            </p:stCondLst>
                            <p:childTnLst>
                              <p:par>
                                <p:cTn id="30" presetClass="exit" nodeType="afterEffect" presetID="9" grpId="6" fill="hold">
                                  <p:stCondLst>
                                    <p:cond delay="0"/>
                                  </p:stCondLst>
                                  <p:iterate type="el" backwards="0">
                                    <p:tmAbs val="0"/>
                                  </p:iterate>
                                  <p:childTnLst>
                                    <p:animEffect filter="dissolve" transition="out">
                                      <p:cBhvr>
                                        <p:cTn id="31" dur="1500" fill="hold"/>
                                        <p:tgtEl>
                                          <p:spTgt spid="1033"/>
                                        </p:tgtEl>
                                      </p:cBhvr>
                                    </p:animEffect>
                                    <p:set>
                                      <p:cBhvr>
                                        <p:cTn id="32" fill="hold">
                                          <p:stCondLst>
                                            <p:cond delay="1499"/>
                                          </p:stCondLst>
                                        </p:cTn>
                                        <p:tgtEl>
                                          <p:spTgt spid="103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8" presetID="22" grpId="7" fill="hold">
                                  <p:stCondLst>
                                    <p:cond delay="0"/>
                                  </p:stCondLst>
                                  <p:iterate type="el" backwards="0">
                                    <p:tmAbs val="0"/>
                                  </p:iterate>
                                  <p:childTnLst>
                                    <p:set>
                                      <p:cBhvr>
                                        <p:cTn id="36" fill="hold"/>
                                        <p:tgtEl>
                                          <p:spTgt spid="1050"/>
                                        </p:tgtEl>
                                        <p:attrNameLst>
                                          <p:attrName>style.visibility</p:attrName>
                                        </p:attrNameLst>
                                      </p:cBhvr>
                                      <p:to>
                                        <p:strVal val="visible"/>
                                      </p:to>
                                    </p:set>
                                    <p:animEffect filter="wipe(left)" transition="in">
                                      <p:cBhvr>
                                        <p:cTn id="37" dur="1000"/>
                                        <p:tgtEl>
                                          <p:spTgt spid="1050"/>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9" grpId="8" fill="hold">
                                  <p:stCondLst>
                                    <p:cond delay="0"/>
                                  </p:stCondLst>
                                  <p:iterate type="el" backwards="0">
                                    <p:tmAbs val="0"/>
                                  </p:iterate>
                                  <p:childTnLst>
                                    <p:set>
                                      <p:cBhvr>
                                        <p:cTn id="41" fill="hold"/>
                                        <p:tgtEl>
                                          <p:spTgt spid="1051"/>
                                        </p:tgtEl>
                                        <p:attrNameLst>
                                          <p:attrName>style.visibility</p:attrName>
                                        </p:attrNameLst>
                                      </p:cBhvr>
                                      <p:to>
                                        <p:strVal val="visible"/>
                                      </p:to>
                                    </p:set>
                                    <p:animEffect filter="dissolve" transition="in">
                                      <p:cBhvr>
                                        <p:cTn id="42" dur="2000"/>
                                        <p:tgtEl>
                                          <p:spTgt spid="1051"/>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0" presetID="1" grpId="9" fill="hold">
                                  <p:stCondLst>
                                    <p:cond delay="0"/>
                                  </p:stCondLst>
                                  <p:iterate type="lt" backwards="0">
                                    <p:tmAbs val="100"/>
                                  </p:iterate>
                                  <p:childTnLst>
                                    <p:set>
                                      <p:cBhvr>
                                        <p:cTn id="46" fill="hold"/>
                                        <p:tgtEl>
                                          <p:spTgt spid="104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Class="entr" nodeType="clickEffect" presetID="9" grpId="10" fill="hold">
                                  <p:stCondLst>
                                    <p:cond delay="0"/>
                                  </p:stCondLst>
                                  <p:iterate type="el" backwards="0">
                                    <p:tmAbs val="0"/>
                                  </p:iterate>
                                  <p:childTnLst>
                                    <p:set>
                                      <p:cBhvr>
                                        <p:cTn id="50" fill="hold"/>
                                        <p:tgtEl>
                                          <p:spTgt spid="1052"/>
                                        </p:tgtEl>
                                        <p:attrNameLst>
                                          <p:attrName>style.visibility</p:attrName>
                                        </p:attrNameLst>
                                      </p:cBhvr>
                                      <p:to>
                                        <p:strVal val="visible"/>
                                      </p:to>
                                    </p:set>
                                    <p:animEffect filter="dissolve" transition="in">
                                      <p:cBhvr>
                                        <p:cTn id="51" dur="2000"/>
                                        <p:tgtEl>
                                          <p:spTgt spid="1052"/>
                                        </p:tgtEl>
                                      </p:cBhvr>
                                    </p:animEffect>
                                  </p:childTnLst>
                                </p:cTn>
                              </p:par>
                            </p:childTnLst>
                          </p:cTn>
                        </p:par>
                      </p:childTnLst>
                    </p:cTn>
                  </p:par>
                  <p:par>
                    <p:cTn id="52" fill="hold">
                      <p:stCondLst>
                        <p:cond delay="indefinite"/>
                      </p:stCondLst>
                      <p:childTnLst>
                        <p:par>
                          <p:cTn id="53" fill="hold">
                            <p:stCondLst>
                              <p:cond delay="0"/>
                            </p:stCondLst>
                            <p:childTnLst>
                              <p:par>
                                <p:cTn id="54" presetClass="entr" nodeType="clickEffect" presetSubtype="0" presetID="1" grpId="11" fill="hold">
                                  <p:stCondLst>
                                    <p:cond delay="0"/>
                                  </p:stCondLst>
                                  <p:iterate type="lt" backwards="0">
                                    <p:tmAbs val="100"/>
                                  </p:iterate>
                                  <p:childTnLst>
                                    <p:set>
                                      <p:cBhvr>
                                        <p:cTn id="55" fill="hold"/>
                                        <p:tgtEl>
                                          <p:spTgt spid="1053"/>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Class="entr" nodeType="clickEffect" presetID="9" grpId="12" fill="hold">
                                  <p:stCondLst>
                                    <p:cond delay="0"/>
                                  </p:stCondLst>
                                  <p:iterate type="el" backwards="0">
                                    <p:tmAbs val="0"/>
                                  </p:iterate>
                                  <p:childTnLst>
                                    <p:set>
                                      <p:cBhvr>
                                        <p:cTn id="59" fill="hold"/>
                                        <p:tgtEl>
                                          <p:spTgt spid="1058"/>
                                        </p:tgtEl>
                                        <p:attrNameLst>
                                          <p:attrName>style.visibility</p:attrName>
                                        </p:attrNameLst>
                                      </p:cBhvr>
                                      <p:to>
                                        <p:strVal val="visible"/>
                                      </p:to>
                                    </p:set>
                                    <p:animEffect filter="dissolve" transition="in">
                                      <p:cBhvr>
                                        <p:cTn id="60" dur="1500"/>
                                        <p:tgtEl>
                                          <p:spTgt spid="1058"/>
                                        </p:tgtEl>
                                      </p:cBhvr>
                                    </p:animEffect>
                                  </p:childTnLst>
                                </p:cTn>
                              </p:par>
                            </p:childTnLst>
                          </p:cTn>
                        </p:par>
                      </p:childTnLst>
                    </p:cTn>
                  </p:par>
                  <p:par>
                    <p:cTn id="61" fill="hold">
                      <p:stCondLst>
                        <p:cond delay="indefinite"/>
                      </p:stCondLst>
                      <p:childTnLst>
                        <p:par>
                          <p:cTn id="62" fill="hold">
                            <p:stCondLst>
                              <p:cond delay="0"/>
                            </p:stCondLst>
                            <p:childTnLst>
                              <p:par>
                                <p:cTn id="63" presetClass="entr" nodeType="clickEffect" presetSubtype="0" presetID="1" grpId="13" fill="hold">
                                  <p:stCondLst>
                                    <p:cond delay="0"/>
                                  </p:stCondLst>
                                  <p:iterate type="lt" backwards="0">
                                    <p:tmAbs val="100"/>
                                  </p:iterate>
                                  <p:childTnLst>
                                    <p:set>
                                      <p:cBhvr>
                                        <p:cTn id="64" fill="hold"/>
                                        <p:tgtEl>
                                          <p:spTgt spid="1059"/>
                                        </p:tgtEl>
                                        <p:attrNameLst>
                                          <p:attrName>style.visibility</p:attrName>
                                        </p:attrNameLst>
                                      </p:cBhvr>
                                      <p:to>
                                        <p:strVal val="visible"/>
                                      </p:to>
                                    </p:set>
                                  </p:childTnLst>
                                </p:cTn>
                              </p:par>
                            </p:childTnLst>
                          </p:cTn>
                        </p:par>
                        <p:par>
                          <p:cTn id="65" fill="hold">
                            <p:stCondLst>
                              <p:cond delay="0"/>
                            </p:stCondLst>
                            <p:childTnLst>
                              <p:par>
                                <p:cTn id="66" presetClass="entr" nodeType="afterEffect" presetID="9" grpId="14" fill="hold">
                                  <p:stCondLst>
                                    <p:cond delay="0"/>
                                  </p:stCondLst>
                                  <p:iterate type="el" backwards="0">
                                    <p:tmAbs val="0"/>
                                  </p:iterate>
                                  <p:childTnLst>
                                    <p:set>
                                      <p:cBhvr>
                                        <p:cTn id="67" fill="hold"/>
                                        <p:tgtEl>
                                          <p:spTgt spid="1066"/>
                                        </p:tgtEl>
                                        <p:attrNameLst>
                                          <p:attrName>style.visibility</p:attrName>
                                        </p:attrNameLst>
                                      </p:cBhvr>
                                      <p:to>
                                        <p:strVal val="visible"/>
                                      </p:to>
                                    </p:set>
                                    <p:animEffect filter="dissolve" transition="in">
                                      <p:cBhvr>
                                        <p:cTn id="68" dur="1500"/>
                                        <p:tgtEl>
                                          <p:spTgt spid="1066"/>
                                        </p:tgtEl>
                                      </p:cBhvr>
                                    </p:animEffect>
                                  </p:childTnLst>
                                </p:cTn>
                              </p:par>
                            </p:childTnLst>
                          </p:cTn>
                        </p:par>
                        <p:par>
                          <p:cTn id="69" fill="hold">
                            <p:stCondLst>
                              <p:cond delay="1500"/>
                            </p:stCondLst>
                            <p:childTnLst>
                              <p:par>
                                <p:cTn id="70" presetClass="exit" nodeType="afterEffect" presetID="9" grpId="15" fill="hold">
                                  <p:stCondLst>
                                    <p:cond delay="0"/>
                                  </p:stCondLst>
                                  <p:iterate type="el" backwards="0">
                                    <p:tmAbs val="0"/>
                                  </p:iterate>
                                  <p:childTnLst>
                                    <p:animEffect filter="dissolve" transition="out">
                                      <p:cBhvr>
                                        <p:cTn id="71" dur="1500" fill="hold"/>
                                        <p:tgtEl>
                                          <p:spTgt spid="1046"/>
                                        </p:tgtEl>
                                      </p:cBhvr>
                                    </p:animEffect>
                                    <p:set>
                                      <p:cBhvr>
                                        <p:cTn id="72" fill="hold">
                                          <p:stCondLst>
                                            <p:cond delay="1499"/>
                                          </p:stCondLst>
                                        </p:cTn>
                                        <p:tgtEl>
                                          <p:spTgt spid="1046"/>
                                        </p:tgtEl>
                                        <p:attrNameLst>
                                          <p:attrName>style.visibility</p:attrName>
                                        </p:attrNameLst>
                                      </p:cBhvr>
                                      <p:to>
                                        <p:strVal val="hidden"/>
                                      </p:to>
                                    </p:set>
                                  </p:childTnLst>
                                </p:cTn>
                              </p:par>
                            </p:childTnLst>
                          </p:cTn>
                        </p:par>
                        <p:par>
                          <p:cTn id="73" fill="hold">
                            <p:stCondLst>
                              <p:cond delay="3000"/>
                            </p:stCondLst>
                            <p:childTnLst>
                              <p:par>
                                <p:cTn id="74" presetClass="exit" nodeType="afterEffect" presetID="9" grpId="16" fill="hold">
                                  <p:stCondLst>
                                    <p:cond delay="0"/>
                                  </p:stCondLst>
                                  <p:iterate type="el" backwards="0">
                                    <p:tmAbs val="0"/>
                                  </p:iterate>
                                  <p:childTnLst>
                                    <p:animEffect filter="dissolve" transition="out">
                                      <p:cBhvr>
                                        <p:cTn id="75" dur="1500" fill="hold"/>
                                        <p:tgtEl>
                                          <p:spTgt spid="1047"/>
                                        </p:tgtEl>
                                      </p:cBhvr>
                                    </p:animEffect>
                                    <p:set>
                                      <p:cBhvr>
                                        <p:cTn id="76" fill="hold">
                                          <p:stCondLst>
                                            <p:cond delay="1499"/>
                                          </p:stCondLst>
                                        </p:cTn>
                                        <p:tgtEl>
                                          <p:spTgt spid="1047"/>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Class="entr" nodeType="clickEffect" presetSubtype="1" presetID="2" grpId="17" fill="hold">
                                  <p:stCondLst>
                                    <p:cond delay="0"/>
                                  </p:stCondLst>
                                  <p:iterate type="el" backwards="0">
                                    <p:tmAbs val="0"/>
                                  </p:iterate>
                                  <p:childTnLst>
                                    <p:set>
                                      <p:cBhvr>
                                        <p:cTn id="80" fill="hold"/>
                                        <p:tgtEl>
                                          <p:spTgt spid="1067"/>
                                        </p:tgtEl>
                                        <p:attrNameLst>
                                          <p:attrName>style.visibility</p:attrName>
                                        </p:attrNameLst>
                                      </p:cBhvr>
                                      <p:to>
                                        <p:strVal val="visible"/>
                                      </p:to>
                                    </p:set>
                                    <p:anim calcmode="lin" valueType="num">
                                      <p:cBhvr>
                                        <p:cTn id="81" dur="2000" fill="hold"/>
                                        <p:tgtEl>
                                          <p:spTgt spid="1067"/>
                                        </p:tgtEl>
                                        <p:attrNameLst>
                                          <p:attrName>ppt_x</p:attrName>
                                        </p:attrNameLst>
                                      </p:cBhvr>
                                      <p:tavLst>
                                        <p:tav tm="0">
                                          <p:val>
                                            <p:strVal val="#ppt_x"/>
                                          </p:val>
                                        </p:tav>
                                        <p:tav tm="100000">
                                          <p:val>
                                            <p:strVal val="#ppt_x"/>
                                          </p:val>
                                        </p:tav>
                                      </p:tavLst>
                                    </p:anim>
                                    <p:anim calcmode="lin" valueType="num">
                                      <p:cBhvr>
                                        <p:cTn id="82" dur="2000" fill="hold"/>
                                        <p:tgtEl>
                                          <p:spTgt spid="1067"/>
                                        </p:tgtEl>
                                        <p:attrNameLst>
                                          <p:attrName>ppt_y</p:attrName>
                                        </p:attrNameLst>
                                      </p:cBhvr>
                                      <p:tavLst>
                                        <p:tav tm="0">
                                          <p:val>
                                            <p:strVal val="0-#ppt_h/2"/>
                                          </p:val>
                                        </p:tav>
                                        <p:tav tm="100000">
                                          <p:val>
                                            <p:strVal val="#ppt_y"/>
                                          </p:val>
                                        </p:tav>
                                      </p:tavLst>
                                    </p:anim>
                                  </p:childTnLst>
                                </p:cTn>
                              </p:par>
                            </p:childTnLst>
                          </p:cTn>
                        </p:par>
                        <p:par>
                          <p:cTn id="83" fill="hold">
                            <p:stCondLst>
                              <p:cond delay="2000"/>
                            </p:stCondLst>
                            <p:childTnLst>
                              <p:par>
                                <p:cTn id="84" presetClass="exit" nodeType="afterEffect" presetID="10" grpId="18" fill="hold">
                                  <p:stCondLst>
                                    <p:cond delay="0"/>
                                  </p:stCondLst>
                                  <p:iterate type="el" backwards="0">
                                    <p:tmAbs val="0"/>
                                  </p:iterate>
                                  <p:childTnLst>
                                    <p:animEffect filter="fade" transition="out">
                                      <p:cBhvr>
                                        <p:cTn id="85" dur="1000" fill="hold"/>
                                        <p:tgtEl>
                                          <p:spTgt spid="1052"/>
                                        </p:tgtEl>
                                      </p:cBhvr>
                                    </p:animEffect>
                                    <p:set>
                                      <p:cBhvr>
                                        <p:cTn id="86" fill="hold">
                                          <p:stCondLst>
                                            <p:cond delay="999"/>
                                          </p:stCondLst>
                                        </p:cTn>
                                        <p:tgtEl>
                                          <p:spTgt spid="1052"/>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Class="entr" nodeType="clickEffect" presetID="10" grpId="19" fill="hold">
                                  <p:stCondLst>
                                    <p:cond delay="0"/>
                                  </p:stCondLst>
                                  <p:iterate type="el" backwards="0">
                                    <p:tmAbs val="0"/>
                                  </p:iterate>
                                  <p:childTnLst>
                                    <p:set>
                                      <p:cBhvr>
                                        <p:cTn id="90" fill="hold"/>
                                        <p:tgtEl>
                                          <p:spTgt spid="1062"/>
                                        </p:tgtEl>
                                        <p:attrNameLst>
                                          <p:attrName>style.visibility</p:attrName>
                                        </p:attrNameLst>
                                      </p:cBhvr>
                                      <p:to>
                                        <p:strVal val="visible"/>
                                      </p:to>
                                    </p:set>
                                    <p:animEffect filter="fade" transition="in">
                                      <p:cBhvr>
                                        <p:cTn id="91" dur="1500"/>
                                        <p:tgtEl>
                                          <p:spTgt spid="1062"/>
                                        </p:tgtEl>
                                      </p:cBhvr>
                                    </p:animEffect>
                                  </p:childTnLst>
                                </p:cTn>
                              </p:par>
                            </p:childTnLst>
                          </p:cTn>
                        </p:par>
                      </p:childTnLst>
                    </p:cTn>
                  </p:par>
                  <p:par>
                    <p:cTn id="92" fill="hold">
                      <p:stCondLst>
                        <p:cond delay="indefinite"/>
                      </p:stCondLst>
                      <p:childTnLst>
                        <p:par>
                          <p:cTn id="93" fill="hold">
                            <p:stCondLst>
                              <p:cond delay="0"/>
                            </p:stCondLst>
                            <p:childTnLst>
                              <p:par>
                                <p:cTn id="94" presetClass="entr" nodeType="clickEffect" presetSubtype="8" presetID="2" grpId="20" fill="hold">
                                  <p:stCondLst>
                                    <p:cond delay="0"/>
                                  </p:stCondLst>
                                  <p:iterate type="el" backwards="0">
                                    <p:tmAbs val="0"/>
                                  </p:iterate>
                                  <p:childTnLst>
                                    <p:set>
                                      <p:cBhvr>
                                        <p:cTn id="95" fill="hold"/>
                                        <p:tgtEl>
                                          <p:spTgt spid="1063"/>
                                        </p:tgtEl>
                                        <p:attrNameLst>
                                          <p:attrName>style.visibility</p:attrName>
                                        </p:attrNameLst>
                                      </p:cBhvr>
                                      <p:to>
                                        <p:strVal val="visible"/>
                                      </p:to>
                                    </p:set>
                                    <p:anim calcmode="lin" valueType="num">
                                      <p:cBhvr>
                                        <p:cTn id="96" dur="1000" fill="hold"/>
                                        <p:tgtEl>
                                          <p:spTgt spid="1063"/>
                                        </p:tgtEl>
                                        <p:attrNameLst>
                                          <p:attrName>ppt_x</p:attrName>
                                        </p:attrNameLst>
                                      </p:cBhvr>
                                      <p:tavLst>
                                        <p:tav tm="0">
                                          <p:val>
                                            <p:strVal val="0-#ppt_w/2"/>
                                          </p:val>
                                        </p:tav>
                                        <p:tav tm="100000">
                                          <p:val>
                                            <p:strVal val="#ppt_x"/>
                                          </p:val>
                                        </p:tav>
                                      </p:tavLst>
                                    </p:anim>
                                    <p:anim calcmode="lin" valueType="num">
                                      <p:cBhvr>
                                        <p:cTn id="97" dur="1000" fill="hold"/>
                                        <p:tgtEl>
                                          <p:spTgt spid="10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52" grpId="10"/>
      <p:bldP build="whole" bldLvl="1" animBg="1" rev="0" advAuto="0" spid="1048" grpId="4"/>
      <p:bldP build="whole" bldLvl="1" animBg="1" rev="0" advAuto="0" spid="1049" grpId="9"/>
      <p:bldP build="whole" bldLvl="1" animBg="1" rev="0" advAuto="0" spid="1047" grpId="1"/>
      <p:bldP build="whole" bldLvl="1" animBg="1" rev="0" advAuto="0" spid="1046" grpId="15"/>
      <p:bldP build="whole" bldLvl="1" animBg="1" rev="0" advAuto="0" spid="1052" grpId="18"/>
      <p:bldP build="whole" bldLvl="1" animBg="1" rev="0" advAuto="0" spid="1036" grpId="5"/>
      <p:bldP build="whole" bldLvl="1" animBg="1" rev="0" advAuto="0" spid="1063" grpId="20"/>
      <p:bldP build="whole" bldLvl="1" animBg="1" rev="0" advAuto="0" spid="1067" grpId="17"/>
      <p:bldP build="whole" bldLvl="1" animBg="1" rev="0" advAuto="0" spid="1055" grpId="3"/>
      <p:bldP build="whole" bldLvl="1" animBg="1" rev="0" advAuto="0" spid="1033" grpId="6"/>
      <p:bldP build="whole" bldLvl="1" animBg="1" rev="0" advAuto="0" spid="1047" grpId="16"/>
      <p:bldP build="whole" bldLvl="1" animBg="1" rev="0" advAuto="0" spid="1058" grpId="12"/>
      <p:bldP build="whole" bldLvl="1" animBg="1" rev="0" advAuto="0" spid="1051" grpId="8"/>
      <p:bldP build="whole" bldLvl="1" animBg="1" rev="0" advAuto="0" spid="1062" grpId="19"/>
      <p:bldP build="whole" bldLvl="1" animBg="1" rev="0" advAuto="0" spid="1059" grpId="13"/>
      <p:bldP build="whole" bldLvl="1" animBg="1" rev="0" advAuto="0" spid="1066" grpId="14"/>
      <p:bldP build="whole" bldLvl="1" animBg="1" rev="0" advAuto="0" spid="1050" grpId="7"/>
      <p:bldP build="whole" bldLvl="1" animBg="1" rev="0" advAuto="0" spid="1046" grpId="2"/>
      <p:bldP build="whole" bldLvl="1" animBg="1" rev="0" advAuto="0" spid="1053" grpId="11"/>
    </p:bldLst>
  </p:timing>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1069" name="Group"/>
          <p:cNvGraphicFramePr/>
          <p:nvPr/>
        </p:nvGraphicFramePr>
        <p:xfrm>
          <a:off x="12073013" y="4338102"/>
          <a:ext cx="9664701" cy="61341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190816"/>
                <a:gridCol w="3287590"/>
                <a:gridCol w="3107786"/>
              </a:tblGrid>
              <a:tr h="1546434">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r h="2133286">
                <a:tc>
                  <a:txBody>
                    <a:bodyPr/>
                    <a:lstStyle/>
                    <a:p>
                      <a:pPr defTabSz="914400">
                        <a:defRPr sz="3600">
                          <a:solidFill>
                            <a:srgbClr val="FF2600"/>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660066"/>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r h="2378821">
                <a:tc>
                  <a:txBody>
                    <a:bodyPr/>
                    <a:lstStyle/>
                    <a:p>
                      <a:pPr defTabSz="914400">
                        <a:defRPr sz="3600">
                          <a:solidFill>
                            <a:srgbClr val="FF2600"/>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660066"/>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bl>
          </a:graphicData>
        </a:graphic>
      </p:graphicFrame>
      <p:sp>
        <p:nvSpPr>
          <p:cNvPr id="1070" name="If country A cooperates"/>
          <p:cNvSpPr txBox="1"/>
          <p:nvPr/>
        </p:nvSpPr>
        <p:spPr>
          <a:xfrm>
            <a:off x="12414760" y="6184152"/>
            <a:ext cx="2830542" cy="11430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cooperates</a:t>
            </a:r>
          </a:p>
        </p:txBody>
      </p:sp>
      <p:sp>
        <p:nvSpPr>
          <p:cNvPr id="1071" name="If country B cooperates"/>
          <p:cNvSpPr txBox="1"/>
          <p:nvPr/>
        </p:nvSpPr>
        <p:spPr>
          <a:xfrm>
            <a:off x="15642254" y="4662521"/>
            <a:ext cx="2612514"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cooperates</a:t>
            </a:r>
          </a:p>
        </p:txBody>
      </p:sp>
      <p:sp>
        <p:nvSpPr>
          <p:cNvPr id="1072" name="Line"/>
          <p:cNvSpPr/>
          <p:nvPr/>
        </p:nvSpPr>
        <p:spPr>
          <a:xfrm>
            <a:off x="15274247" y="5950867"/>
            <a:ext cx="3348528" cy="2092172"/>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1073" name="A gets:…"/>
          <p:cNvSpPr txBox="1"/>
          <p:nvPr/>
        </p:nvSpPr>
        <p:spPr>
          <a:xfrm>
            <a:off x="15396516" y="6958852"/>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$960</a:t>
            </a:r>
          </a:p>
        </p:txBody>
      </p:sp>
      <p:sp>
        <p:nvSpPr>
          <p:cNvPr id="1074" name="B gets:…"/>
          <p:cNvSpPr txBox="1"/>
          <p:nvPr/>
        </p:nvSpPr>
        <p:spPr>
          <a:xfrm>
            <a:off x="16279810" y="5940053"/>
            <a:ext cx="2297808" cy="1157478"/>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$960</a:t>
            </a:r>
          </a:p>
        </p:txBody>
      </p:sp>
      <p:sp>
        <p:nvSpPr>
          <p:cNvPr id="1075" name="If country B cheats"/>
          <p:cNvSpPr txBox="1"/>
          <p:nvPr/>
        </p:nvSpPr>
        <p:spPr>
          <a:xfrm>
            <a:off x="19012068" y="4662521"/>
            <a:ext cx="2297808"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cheats</a:t>
            </a:r>
          </a:p>
        </p:txBody>
      </p:sp>
      <p:sp>
        <p:nvSpPr>
          <p:cNvPr id="1076" name="If country A cheats"/>
          <p:cNvSpPr txBox="1"/>
          <p:nvPr/>
        </p:nvSpPr>
        <p:spPr>
          <a:xfrm>
            <a:off x="12336231" y="8751365"/>
            <a:ext cx="2943166"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nSpc>
                <a:spcPct val="70000"/>
              </a:lnSpc>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cheats</a:t>
            </a:r>
          </a:p>
        </p:txBody>
      </p:sp>
      <p:sp>
        <p:nvSpPr>
          <p:cNvPr id="1077" name="A gets:…"/>
          <p:cNvSpPr txBox="1"/>
          <p:nvPr/>
        </p:nvSpPr>
        <p:spPr>
          <a:xfrm>
            <a:off x="18653011" y="9224342"/>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$840</a:t>
            </a:r>
          </a:p>
        </p:txBody>
      </p:sp>
      <p:sp>
        <p:nvSpPr>
          <p:cNvPr id="1078" name="B gets:…"/>
          <p:cNvSpPr txBox="1"/>
          <p:nvPr/>
        </p:nvSpPr>
        <p:spPr>
          <a:xfrm>
            <a:off x="19379834" y="8022988"/>
            <a:ext cx="2297807"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$840</a:t>
            </a:r>
          </a:p>
        </p:txBody>
      </p:sp>
      <p:sp>
        <p:nvSpPr>
          <p:cNvPr id="1079" name="Line"/>
          <p:cNvSpPr/>
          <p:nvPr/>
        </p:nvSpPr>
        <p:spPr>
          <a:xfrm>
            <a:off x="18612698" y="8034820"/>
            <a:ext cx="3096550" cy="2419881"/>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1080" name="A gets:…"/>
          <p:cNvSpPr txBox="1"/>
          <p:nvPr/>
        </p:nvSpPr>
        <p:spPr>
          <a:xfrm>
            <a:off x="15459952" y="9274764"/>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$1,260</a:t>
            </a:r>
          </a:p>
        </p:txBody>
      </p:sp>
      <p:sp>
        <p:nvSpPr>
          <p:cNvPr id="1081" name="B gets:…"/>
          <p:cNvSpPr txBox="1"/>
          <p:nvPr/>
        </p:nvSpPr>
        <p:spPr>
          <a:xfrm>
            <a:off x="16279810" y="8022988"/>
            <a:ext cx="229780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$720</a:t>
            </a:r>
          </a:p>
        </p:txBody>
      </p:sp>
      <p:sp>
        <p:nvSpPr>
          <p:cNvPr id="1082" name="Line"/>
          <p:cNvSpPr/>
          <p:nvPr/>
        </p:nvSpPr>
        <p:spPr>
          <a:xfrm>
            <a:off x="15294327" y="8057007"/>
            <a:ext cx="3308369" cy="2375507"/>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1083" name="A gets:…"/>
          <p:cNvSpPr txBox="1"/>
          <p:nvPr/>
        </p:nvSpPr>
        <p:spPr>
          <a:xfrm>
            <a:off x="18611217" y="6891106"/>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$720</a:t>
            </a:r>
          </a:p>
        </p:txBody>
      </p:sp>
      <p:sp>
        <p:nvSpPr>
          <p:cNvPr id="1084" name="B gets:…"/>
          <p:cNvSpPr txBox="1"/>
          <p:nvPr/>
        </p:nvSpPr>
        <p:spPr>
          <a:xfrm>
            <a:off x="19379834" y="5940053"/>
            <a:ext cx="2297807" cy="1157478"/>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$1,260</a:t>
            </a:r>
          </a:p>
        </p:txBody>
      </p:sp>
      <p:sp>
        <p:nvSpPr>
          <p:cNvPr id="1085" name="Line"/>
          <p:cNvSpPr/>
          <p:nvPr/>
        </p:nvSpPr>
        <p:spPr>
          <a:xfrm>
            <a:off x="18619157" y="5949964"/>
            <a:ext cx="3007432" cy="2093977"/>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1086" name="If country A cooperates"/>
          <p:cNvSpPr txBox="1"/>
          <p:nvPr/>
        </p:nvSpPr>
        <p:spPr>
          <a:xfrm>
            <a:off x="12379842" y="6185992"/>
            <a:ext cx="2830543" cy="11430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cooperates</a:t>
            </a:r>
          </a:p>
        </p:txBody>
      </p:sp>
      <p:sp>
        <p:nvSpPr>
          <p:cNvPr id="1087" name="If country B cooperates"/>
          <p:cNvSpPr txBox="1"/>
          <p:nvPr/>
        </p:nvSpPr>
        <p:spPr>
          <a:xfrm>
            <a:off x="15611806" y="4662621"/>
            <a:ext cx="2612515"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cooperates</a:t>
            </a:r>
          </a:p>
        </p:txBody>
      </p:sp>
      <p:sp>
        <p:nvSpPr>
          <p:cNvPr id="1088" name="If country A cheats"/>
          <p:cNvSpPr txBox="1"/>
          <p:nvPr/>
        </p:nvSpPr>
        <p:spPr>
          <a:xfrm>
            <a:off x="12300545" y="8751365"/>
            <a:ext cx="2943166"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nSpc>
                <a:spcPct val="70000"/>
              </a:lnSpc>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cheats</a:t>
            </a:r>
          </a:p>
        </p:txBody>
      </p:sp>
      <p:sp>
        <p:nvSpPr>
          <p:cNvPr id="1089" name="If country B cheats"/>
          <p:cNvSpPr txBox="1"/>
          <p:nvPr/>
        </p:nvSpPr>
        <p:spPr>
          <a:xfrm>
            <a:off x="18973968" y="4662521"/>
            <a:ext cx="2297808"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cheats</a:t>
            </a:r>
          </a:p>
        </p:txBody>
      </p:sp>
      <p:sp>
        <p:nvSpPr>
          <p:cNvPr id="1090" name="What is the worst outcome for country B if A cooperates?"/>
          <p:cNvSpPr txBox="1"/>
          <p:nvPr/>
        </p:nvSpPr>
        <p:spPr>
          <a:xfrm>
            <a:off x="770904" y="4685120"/>
            <a:ext cx="9949918" cy="14986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300"/>
              </a:spcBef>
              <a:defRPr sz="4000">
                <a:latin typeface="Avenir Book"/>
                <a:ea typeface="Avenir Book"/>
                <a:cs typeface="Avenir Book"/>
                <a:sym typeface="Avenir Book"/>
              </a:defRPr>
            </a:pPr>
            <a:r>
              <a:t>What is the </a:t>
            </a:r>
            <a:r>
              <a:rPr>
                <a:solidFill>
                  <a:srgbClr val="9437FF"/>
                </a:solidFill>
              </a:rPr>
              <a:t>worst</a:t>
            </a:r>
            <a:r>
              <a:rPr>
                <a:solidFill>
                  <a:srgbClr val="0433FF"/>
                </a:solidFill>
              </a:rPr>
              <a:t> </a:t>
            </a:r>
            <a:r>
              <a:rPr>
                <a:solidFill>
                  <a:srgbClr val="9437FF"/>
                </a:solidFill>
              </a:rPr>
              <a:t>outcome</a:t>
            </a:r>
            <a:r>
              <a:t> for country </a:t>
            </a:r>
            <a:r>
              <a:rPr>
                <a:solidFill>
                  <a:srgbClr val="0433FF"/>
                </a:solidFill>
              </a:rPr>
              <a:t>B</a:t>
            </a:r>
            <a:r>
              <a:rPr>
                <a:solidFill>
                  <a:srgbClr val="FF2600"/>
                </a:solidFill>
              </a:rPr>
              <a:t> </a:t>
            </a:r>
            <a:r>
              <a:t>if </a:t>
            </a:r>
            <a:r>
              <a:rPr>
                <a:solidFill>
                  <a:srgbClr val="FF2600"/>
                </a:solidFill>
              </a:rPr>
              <a:t>A</a:t>
            </a:r>
            <a:r>
              <a:t> </a:t>
            </a:r>
            <a:r>
              <a:rPr>
                <a:solidFill>
                  <a:srgbClr val="FF2600"/>
                </a:solidFill>
              </a:rPr>
              <a:t>cooperates</a:t>
            </a:r>
            <a:r>
              <a:t>?</a:t>
            </a:r>
          </a:p>
        </p:txBody>
      </p:sp>
      <p:sp>
        <p:nvSpPr>
          <p:cNvPr id="1091" name="Rectangle"/>
          <p:cNvSpPr/>
          <p:nvPr/>
        </p:nvSpPr>
        <p:spPr>
          <a:xfrm>
            <a:off x="12182850" y="8064146"/>
            <a:ext cx="9470428" cy="2348529"/>
          </a:xfrm>
          <a:prstGeom prst="rect">
            <a:avLst/>
          </a:prstGeom>
          <a:solidFill>
            <a:srgbClr val="FFFFFF"/>
          </a:solidFill>
          <a:ln w="12700">
            <a:miter lim="400000"/>
          </a:ln>
        </p:spPr>
        <p:txBody>
          <a:bodyPr lIns="0" tIns="0" rIns="0" bIns="0" anchor="ctr"/>
          <a:lstStyle/>
          <a:p>
            <a:pPr>
              <a:defRPr sz="3200">
                <a:solidFill>
                  <a:srgbClr val="FFFFFF"/>
                </a:solidFill>
                <a:latin typeface="+mn-lt"/>
                <a:ea typeface="+mn-ea"/>
                <a:cs typeface="+mn-cs"/>
                <a:sym typeface="Avenir Medium"/>
              </a:defRPr>
            </a:pPr>
          </a:p>
        </p:txBody>
      </p:sp>
      <p:sp>
        <p:nvSpPr>
          <p:cNvPr id="1092" name="We ignore this side of the matrix"/>
          <p:cNvSpPr txBox="1"/>
          <p:nvPr/>
        </p:nvSpPr>
        <p:spPr>
          <a:xfrm>
            <a:off x="14959720" y="10526539"/>
            <a:ext cx="3891285" cy="13208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1300"/>
              </a:spcBef>
              <a:defRPr sz="3500">
                <a:latin typeface="Avenir Book"/>
                <a:ea typeface="Avenir Book"/>
                <a:cs typeface="Avenir Book"/>
                <a:sym typeface="Avenir Book"/>
              </a:defRPr>
            </a:lvl1pPr>
          </a:lstStyle>
          <a:p>
            <a:pPr/>
            <a:r>
              <a:t>We ignore this side of the matrix</a:t>
            </a:r>
          </a:p>
        </p:txBody>
      </p:sp>
      <p:sp>
        <p:nvSpPr>
          <p:cNvPr id="1093" name="We ignore A’s revenues"/>
          <p:cNvSpPr txBox="1"/>
          <p:nvPr/>
        </p:nvSpPr>
        <p:spPr>
          <a:xfrm>
            <a:off x="15063716" y="2746179"/>
            <a:ext cx="3683296" cy="13208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sz="3500">
                <a:latin typeface="Avenir Book"/>
                <a:ea typeface="Avenir Book"/>
                <a:cs typeface="Avenir Book"/>
                <a:sym typeface="Avenir Book"/>
              </a:defRPr>
            </a:pPr>
            <a:r>
              <a:t>We ignore </a:t>
            </a:r>
            <a:r>
              <a:rPr>
                <a:solidFill>
                  <a:srgbClr val="FF2600"/>
                </a:solidFill>
              </a:rPr>
              <a:t>A</a:t>
            </a:r>
            <a:r>
              <a:t>’s revenues</a:t>
            </a:r>
          </a:p>
        </p:txBody>
      </p:sp>
      <p:sp>
        <p:nvSpPr>
          <p:cNvPr id="1094" name="If B cheats, it gets $1,260 in revenue"/>
          <p:cNvSpPr txBox="1"/>
          <p:nvPr/>
        </p:nvSpPr>
        <p:spPr>
          <a:xfrm>
            <a:off x="1369849" y="11227420"/>
            <a:ext cx="9036306"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300"/>
              </a:spcBef>
              <a:defRPr sz="4000">
                <a:latin typeface="Avenir Book"/>
                <a:ea typeface="Avenir Book"/>
                <a:cs typeface="Avenir Book"/>
                <a:sym typeface="Avenir Book"/>
              </a:defRPr>
            </a:pPr>
            <a:r>
              <a:t>If </a:t>
            </a:r>
            <a:r>
              <a:rPr>
                <a:solidFill>
                  <a:srgbClr val="0433FF"/>
                </a:solidFill>
              </a:rPr>
              <a:t>B</a:t>
            </a:r>
            <a:r>
              <a:t> </a:t>
            </a:r>
            <a:r>
              <a:rPr>
                <a:solidFill>
                  <a:srgbClr val="0433FF"/>
                </a:solidFill>
              </a:rPr>
              <a:t>cheats</a:t>
            </a:r>
            <a:r>
              <a:t>, it gets </a:t>
            </a:r>
            <a:r>
              <a:rPr>
                <a:solidFill>
                  <a:srgbClr val="0433FF"/>
                </a:solidFill>
              </a:rPr>
              <a:t>$1,260</a:t>
            </a:r>
            <a:r>
              <a:t> in revenue</a:t>
            </a:r>
          </a:p>
        </p:txBody>
      </p:sp>
      <p:sp>
        <p:nvSpPr>
          <p:cNvPr id="1095" name="If B cooperates, it gets $960 in revenue"/>
          <p:cNvSpPr txBox="1"/>
          <p:nvPr/>
        </p:nvSpPr>
        <p:spPr>
          <a:xfrm>
            <a:off x="1369849" y="10346358"/>
            <a:ext cx="9007857"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1300"/>
              </a:spcBef>
              <a:defRPr sz="4000">
                <a:latin typeface="Avenir Book"/>
                <a:ea typeface="Avenir Book"/>
                <a:cs typeface="Avenir Book"/>
                <a:sym typeface="Avenir Book"/>
              </a:defRPr>
            </a:pPr>
            <a:r>
              <a:t>If </a:t>
            </a:r>
            <a:r>
              <a:rPr>
                <a:solidFill>
                  <a:srgbClr val="0433FF"/>
                </a:solidFill>
              </a:rPr>
              <a:t>B</a:t>
            </a:r>
            <a:r>
              <a:t> </a:t>
            </a:r>
            <a:r>
              <a:rPr>
                <a:solidFill>
                  <a:srgbClr val="0433FF"/>
                </a:solidFill>
              </a:rPr>
              <a:t>cooperates</a:t>
            </a:r>
            <a:r>
              <a:t>, it gets </a:t>
            </a:r>
            <a:r>
              <a:rPr>
                <a:solidFill>
                  <a:srgbClr val="0433FF"/>
                </a:solidFill>
              </a:rPr>
              <a:t>$960</a:t>
            </a:r>
            <a:r>
              <a:t> in revenue</a:t>
            </a:r>
          </a:p>
        </p:txBody>
      </p:sp>
      <p:sp>
        <p:nvSpPr>
          <p:cNvPr id="1096" name="Oval"/>
          <p:cNvSpPr/>
          <p:nvPr/>
        </p:nvSpPr>
        <p:spPr>
          <a:xfrm>
            <a:off x="17283782" y="6523045"/>
            <a:ext cx="1529713" cy="550032"/>
          </a:xfrm>
          <a:prstGeom prst="ellipse">
            <a:avLst/>
          </a:prstGeom>
          <a:ln w="38100">
            <a:solidFill>
              <a:srgbClr val="9437FF"/>
            </a:solidFill>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sp>
        <p:nvSpPr>
          <p:cNvPr id="1097" name="Oval"/>
          <p:cNvSpPr/>
          <p:nvPr/>
        </p:nvSpPr>
        <p:spPr>
          <a:xfrm>
            <a:off x="20156196" y="6433717"/>
            <a:ext cx="1656640" cy="639360"/>
          </a:xfrm>
          <a:prstGeom prst="ellipse">
            <a:avLst/>
          </a:prstGeom>
          <a:ln w="38100">
            <a:solidFill>
              <a:srgbClr val="9437FF"/>
            </a:solidFill>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sp>
        <p:nvSpPr>
          <p:cNvPr id="1098" name="Country B’s worst outcome occurs if it cooperates"/>
          <p:cNvSpPr txBox="1"/>
          <p:nvPr/>
        </p:nvSpPr>
        <p:spPr>
          <a:xfrm>
            <a:off x="13083579" y="8413396"/>
            <a:ext cx="8048921" cy="14986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sz="4000">
                <a:latin typeface="Avenir Book"/>
                <a:ea typeface="Avenir Book"/>
                <a:cs typeface="Avenir Book"/>
                <a:sym typeface="Avenir Book"/>
              </a:defRPr>
            </a:pPr>
            <a:r>
              <a:t>Country </a:t>
            </a:r>
            <a:r>
              <a:rPr>
                <a:solidFill>
                  <a:srgbClr val="0433FF"/>
                </a:solidFill>
              </a:rPr>
              <a:t>B</a:t>
            </a:r>
            <a:r>
              <a:t>’s </a:t>
            </a:r>
            <a:r>
              <a:rPr>
                <a:solidFill>
                  <a:srgbClr val="9437FF"/>
                </a:solidFill>
              </a:rPr>
              <a:t>worst outcome </a:t>
            </a:r>
            <a:r>
              <a:t>occurs if it </a:t>
            </a:r>
            <a:r>
              <a:rPr>
                <a:solidFill>
                  <a:srgbClr val="0433FF"/>
                </a:solidFill>
              </a:rPr>
              <a:t>cooperates</a:t>
            </a:r>
          </a:p>
        </p:txBody>
      </p:sp>
      <p:sp>
        <p:nvSpPr>
          <p:cNvPr id="1099" name="Let’s find the “worst outcome” for Country B"/>
          <p:cNvSpPr txBox="1"/>
          <p:nvPr/>
        </p:nvSpPr>
        <p:spPr>
          <a:xfrm>
            <a:off x="688566" y="3174624"/>
            <a:ext cx="10877827"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300"/>
              </a:spcBef>
              <a:defRPr sz="4000">
                <a:latin typeface="Avenir Book"/>
                <a:ea typeface="Avenir Book"/>
                <a:cs typeface="Avenir Book"/>
                <a:sym typeface="Avenir Book"/>
              </a:defRPr>
            </a:pPr>
            <a:r>
              <a:t>Let’s find the “</a:t>
            </a:r>
            <a:r>
              <a:rPr>
                <a:solidFill>
                  <a:srgbClr val="9437FF"/>
                </a:solidFill>
              </a:rPr>
              <a:t>worst outcome</a:t>
            </a:r>
            <a:r>
              <a:t>” for Country </a:t>
            </a:r>
            <a:r>
              <a:rPr>
                <a:solidFill>
                  <a:srgbClr val="0433FF"/>
                </a:solidFill>
              </a:rPr>
              <a:t>B</a:t>
            </a:r>
          </a:p>
        </p:txBody>
      </p:sp>
      <p:sp>
        <p:nvSpPr>
          <p:cNvPr id="1100" name="Country B only cares for its own revenue"/>
          <p:cNvSpPr txBox="1"/>
          <p:nvPr/>
        </p:nvSpPr>
        <p:spPr>
          <a:xfrm>
            <a:off x="770904" y="6659849"/>
            <a:ext cx="9949918"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300"/>
              </a:spcBef>
              <a:defRPr sz="4000">
                <a:latin typeface="Avenir Book"/>
                <a:ea typeface="Avenir Book"/>
                <a:cs typeface="Avenir Book"/>
                <a:sym typeface="Avenir Book"/>
              </a:defRPr>
            </a:pPr>
            <a:r>
              <a:t>Country </a:t>
            </a:r>
            <a:r>
              <a:rPr>
                <a:solidFill>
                  <a:srgbClr val="0433FF"/>
                </a:solidFill>
              </a:rPr>
              <a:t>B</a:t>
            </a:r>
            <a:r>
              <a:t> only cares for its own revenue</a:t>
            </a:r>
          </a:p>
        </p:txBody>
      </p:sp>
      <p:sp>
        <p:nvSpPr>
          <p:cNvPr id="1101" name="If there is no Dominant Strategy, choose the least worse…"/>
          <p:cNvSpPr txBox="1"/>
          <p:nvPr>
            <p:ph type="title" idx="4294967295"/>
          </p:nvPr>
        </p:nvSpPr>
        <p:spPr>
          <a:xfrm>
            <a:off x="3116049" y="1191453"/>
            <a:ext cx="20363432" cy="1272775"/>
          </a:xfrm>
          <a:prstGeom prst="rect">
            <a:avLst/>
          </a:prstGeom>
          <a:effectLst>
            <a:outerShdw sx="100000" sy="100000" kx="0" ky="0" algn="b" rotWithShape="0" blurRad="63500" dist="25400" dir="5400000">
              <a:srgbClr val="000000">
                <a:alpha val="50000"/>
              </a:srgbClr>
            </a:outerShdw>
          </a:effectLst>
        </p:spPr>
        <p:txBody>
          <a:bodyPr/>
          <a:lstStyle>
            <a:lvl1pPr>
              <a:defRPr sz="6000"/>
            </a:lvl1pPr>
          </a:lstStyle>
          <a:p>
            <a:pPr/>
            <a:r>
              <a:t>If there is no Dominant Strategy, choose the least worse…</a:t>
            </a:r>
          </a:p>
        </p:txBody>
      </p:sp>
      <p:sp>
        <p:nvSpPr>
          <p:cNvPr id="1102" name="The Maximin Criteria"/>
          <p:cNvSpPr txBox="1"/>
          <p:nvPr/>
        </p:nvSpPr>
        <p:spPr>
          <a:xfrm>
            <a:off x="7448025" y="1238270"/>
            <a:ext cx="9487950" cy="1272775"/>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6000">
                <a:latin typeface="+mn-lt"/>
                <a:ea typeface="+mn-ea"/>
                <a:cs typeface="+mn-cs"/>
                <a:sym typeface="Avenir Medium"/>
              </a:defRPr>
            </a:lvl1pPr>
          </a:lstStyle>
          <a:p>
            <a:pPr/>
            <a:r>
              <a:t>The Maximin Criteria</a:t>
            </a:r>
          </a:p>
        </p:txBody>
      </p:sp>
      <p:grpSp>
        <p:nvGrpSpPr>
          <p:cNvPr id="1105" name="Group"/>
          <p:cNvGrpSpPr/>
          <p:nvPr/>
        </p:nvGrpSpPr>
        <p:grpSpPr>
          <a:xfrm>
            <a:off x="15613092" y="2487585"/>
            <a:ext cx="2609945" cy="2231557"/>
            <a:chOff x="166610" y="0"/>
            <a:chExt cx="2609944" cy="2231556"/>
          </a:xfrm>
        </p:grpSpPr>
        <p:sp>
          <p:nvSpPr>
            <p:cNvPr id="1103" name="Polygon"/>
            <p:cNvSpPr/>
            <p:nvPr/>
          </p:nvSpPr>
          <p:spPr>
            <a:xfrm>
              <a:off x="197154" y="0"/>
              <a:ext cx="2548856" cy="22315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9437FF"/>
            </a:solidFill>
            <a:ln w="12700" cap="flat">
              <a:noFill/>
              <a:miter lim="400000"/>
            </a:ln>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sp>
          <p:nvSpPr>
            <p:cNvPr id="1104" name="Worst outcome: Cooperate"/>
            <p:cNvSpPr txBox="1"/>
            <p:nvPr/>
          </p:nvSpPr>
          <p:spPr>
            <a:xfrm>
              <a:off x="166610" y="310407"/>
              <a:ext cx="2609945" cy="1610742"/>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nSpc>
                  <a:spcPct val="70000"/>
                </a:lnSpc>
                <a:defRPr>
                  <a:solidFill>
                    <a:srgbClr val="FFFFFF"/>
                  </a:solidFill>
                </a:defRPr>
              </a:lvl1pPr>
            </a:lstStyle>
            <a:p>
              <a:pPr/>
              <a:r>
                <a:t>Worst outcome: Cooperate</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101"/>
                                        </p:tgtEl>
                                        <p:attrNameLst>
                                          <p:attrName>style.visibility</p:attrName>
                                        </p:attrNameLst>
                                      </p:cBhvr>
                                      <p:to>
                                        <p:strVal val="visible"/>
                                      </p:to>
                                    </p:set>
                                    <p:anim calcmode="lin" valueType="num">
                                      <p:cBhvr>
                                        <p:cTn id="7" dur="1000" fill="hold"/>
                                        <p:tgtEl>
                                          <p:spTgt spid="1101"/>
                                        </p:tgtEl>
                                        <p:attrNameLst>
                                          <p:attrName>ppt_x</p:attrName>
                                        </p:attrNameLst>
                                      </p:cBhvr>
                                      <p:tavLst>
                                        <p:tav tm="0">
                                          <p:val>
                                            <p:strVal val="0-#ppt_w/2"/>
                                          </p:val>
                                        </p:tav>
                                        <p:tav tm="100000">
                                          <p:val>
                                            <p:strVal val="#ppt_x"/>
                                          </p:val>
                                        </p:tav>
                                      </p:tavLst>
                                    </p:anim>
                                    <p:anim calcmode="lin" valueType="num">
                                      <p:cBhvr>
                                        <p:cTn id="8" dur="1000" fill="hold"/>
                                        <p:tgtEl>
                                          <p:spTgt spid="110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el" backwards="0">
                                    <p:tmAbs val="0"/>
                                  </p:iterate>
                                  <p:childTnLst>
                                    <p:set>
                                      <p:cBhvr>
                                        <p:cTn id="12" fill="hold"/>
                                        <p:tgtEl>
                                          <p:spTgt spid="1102"/>
                                        </p:tgtEl>
                                        <p:attrNameLst>
                                          <p:attrName>style.visibility</p:attrName>
                                        </p:attrNameLst>
                                      </p:cBhvr>
                                      <p:to>
                                        <p:strVal val="visible"/>
                                      </p:to>
                                    </p:set>
                                    <p:anim calcmode="lin" valueType="num">
                                      <p:cBhvr>
                                        <p:cTn id="13" dur="1000" fill="hold"/>
                                        <p:tgtEl>
                                          <p:spTgt spid="1102"/>
                                        </p:tgtEl>
                                        <p:attrNameLst>
                                          <p:attrName>ppt_x</p:attrName>
                                        </p:attrNameLst>
                                      </p:cBhvr>
                                      <p:tavLst>
                                        <p:tav tm="0">
                                          <p:val>
                                            <p:strVal val="0-#ppt_w/2"/>
                                          </p:val>
                                        </p:tav>
                                        <p:tav tm="100000">
                                          <p:val>
                                            <p:strVal val="#ppt_x"/>
                                          </p:val>
                                        </p:tav>
                                      </p:tavLst>
                                    </p:anim>
                                    <p:anim calcmode="lin" valueType="num">
                                      <p:cBhvr>
                                        <p:cTn id="14" dur="1000" fill="hold"/>
                                        <p:tgtEl>
                                          <p:spTgt spid="1102"/>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Class="exit" nodeType="afterEffect" presetSubtype="2" presetID="2" grpId="3" fill="hold">
                                  <p:stCondLst>
                                    <p:cond delay="0"/>
                                  </p:stCondLst>
                                  <p:iterate type="el" backwards="0">
                                    <p:tmAbs val="0"/>
                                  </p:iterate>
                                  <p:childTnLst>
                                    <p:anim calcmode="lin" valueType="num">
                                      <p:cBhvr>
                                        <p:cTn id="17" dur="1000" fill="hold"/>
                                        <p:tgtEl>
                                          <p:spTgt spid="1101"/>
                                        </p:tgtEl>
                                        <p:attrNameLst>
                                          <p:attrName>ppt_x</p:attrName>
                                        </p:attrNameLst>
                                      </p:cBhvr>
                                      <p:tavLst>
                                        <p:tav tm="0">
                                          <p:val>
                                            <p:strVal val="ppt_x"/>
                                          </p:val>
                                        </p:tav>
                                        <p:tav tm="100000">
                                          <p:val>
                                            <p:strVal val="1+ppt_w/2"/>
                                          </p:val>
                                        </p:tav>
                                      </p:tavLst>
                                    </p:anim>
                                    <p:anim calcmode="lin" valueType="num">
                                      <p:cBhvr>
                                        <p:cTn id="18" dur="1000" fill="hold"/>
                                        <p:tgtEl>
                                          <p:spTgt spid="1101"/>
                                        </p:tgtEl>
                                        <p:attrNameLst>
                                          <p:attrName>ppt_y</p:attrName>
                                        </p:attrNameLst>
                                      </p:cBhvr>
                                      <p:tavLst>
                                        <p:tav tm="0">
                                          <p:val>
                                            <p:strVal val="ppt_y"/>
                                          </p:val>
                                        </p:tav>
                                        <p:tav tm="100000">
                                          <p:val>
                                            <p:strVal val="ppt_y"/>
                                          </p:val>
                                        </p:tav>
                                      </p:tavLst>
                                    </p:anim>
                                    <p:set>
                                      <p:cBhvr>
                                        <p:cTn id="19" fill="hold">
                                          <p:stCondLst>
                                            <p:cond delay="999"/>
                                          </p:stCondLst>
                                        </p:cTn>
                                        <p:tgtEl>
                                          <p:spTgt spid="1101"/>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8" presetID="2" grpId="4" fill="hold">
                                  <p:stCondLst>
                                    <p:cond delay="0"/>
                                  </p:stCondLst>
                                  <p:iterate type="el" backwards="0">
                                    <p:tmAbs val="0"/>
                                  </p:iterate>
                                  <p:childTnLst>
                                    <p:set>
                                      <p:cBhvr>
                                        <p:cTn id="23" fill="hold"/>
                                        <p:tgtEl>
                                          <p:spTgt spid="1099"/>
                                        </p:tgtEl>
                                        <p:attrNameLst>
                                          <p:attrName>style.visibility</p:attrName>
                                        </p:attrNameLst>
                                      </p:cBhvr>
                                      <p:to>
                                        <p:strVal val="visible"/>
                                      </p:to>
                                    </p:set>
                                    <p:anim calcmode="lin" valueType="num">
                                      <p:cBhvr>
                                        <p:cTn id="24" dur="1000" fill="hold"/>
                                        <p:tgtEl>
                                          <p:spTgt spid="1099"/>
                                        </p:tgtEl>
                                        <p:attrNameLst>
                                          <p:attrName>ppt_x</p:attrName>
                                        </p:attrNameLst>
                                      </p:cBhvr>
                                      <p:tavLst>
                                        <p:tav tm="0">
                                          <p:val>
                                            <p:strVal val="0-#ppt_w/2"/>
                                          </p:val>
                                        </p:tav>
                                        <p:tav tm="100000">
                                          <p:val>
                                            <p:strVal val="#ppt_x"/>
                                          </p:val>
                                        </p:tav>
                                      </p:tavLst>
                                    </p:anim>
                                    <p:anim calcmode="lin" valueType="num">
                                      <p:cBhvr>
                                        <p:cTn id="25" dur="1000" fill="hold"/>
                                        <p:tgtEl>
                                          <p:spTgt spid="1099"/>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8" presetID="22" grpId="5" fill="hold">
                                  <p:stCondLst>
                                    <p:cond delay="0"/>
                                  </p:stCondLst>
                                  <p:iterate type="el" backwards="0">
                                    <p:tmAbs val="0"/>
                                  </p:iterate>
                                  <p:childTnLst>
                                    <p:set>
                                      <p:cBhvr>
                                        <p:cTn id="29" fill="hold"/>
                                        <p:tgtEl>
                                          <p:spTgt spid="1090"/>
                                        </p:tgtEl>
                                        <p:attrNameLst>
                                          <p:attrName>style.visibility</p:attrName>
                                        </p:attrNameLst>
                                      </p:cBhvr>
                                      <p:to>
                                        <p:strVal val="visible"/>
                                      </p:to>
                                    </p:set>
                                    <p:animEffect filter="wipe(left)" transition="in">
                                      <p:cBhvr>
                                        <p:cTn id="30" dur="1000"/>
                                        <p:tgtEl>
                                          <p:spTgt spid="1090"/>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4" presetID="2" grpId="6" fill="hold">
                                  <p:stCondLst>
                                    <p:cond delay="0"/>
                                  </p:stCondLst>
                                  <p:iterate type="el" backwards="0">
                                    <p:tmAbs val="0"/>
                                  </p:iterate>
                                  <p:childTnLst>
                                    <p:set>
                                      <p:cBhvr>
                                        <p:cTn id="34" fill="hold"/>
                                        <p:tgtEl>
                                          <p:spTgt spid="1092"/>
                                        </p:tgtEl>
                                        <p:attrNameLst>
                                          <p:attrName>style.visibility</p:attrName>
                                        </p:attrNameLst>
                                      </p:cBhvr>
                                      <p:to>
                                        <p:strVal val="visible"/>
                                      </p:to>
                                    </p:set>
                                    <p:anim calcmode="lin" valueType="num">
                                      <p:cBhvr>
                                        <p:cTn id="35" dur="3000" fill="hold"/>
                                        <p:tgtEl>
                                          <p:spTgt spid="1092"/>
                                        </p:tgtEl>
                                        <p:attrNameLst>
                                          <p:attrName>ppt_x</p:attrName>
                                        </p:attrNameLst>
                                      </p:cBhvr>
                                      <p:tavLst>
                                        <p:tav tm="0">
                                          <p:val>
                                            <p:strVal val="#ppt_x"/>
                                          </p:val>
                                        </p:tav>
                                        <p:tav tm="100000">
                                          <p:val>
                                            <p:strVal val="#ppt_x"/>
                                          </p:val>
                                        </p:tav>
                                      </p:tavLst>
                                    </p:anim>
                                    <p:anim calcmode="lin" valueType="num">
                                      <p:cBhvr>
                                        <p:cTn id="36" dur="3000" fill="hold"/>
                                        <p:tgtEl>
                                          <p:spTgt spid="1092"/>
                                        </p:tgtEl>
                                        <p:attrNameLst>
                                          <p:attrName>ppt_y</p:attrName>
                                        </p:attrNameLst>
                                      </p:cBhvr>
                                      <p:tavLst>
                                        <p:tav tm="0">
                                          <p:val>
                                            <p:strVal val="1+#ppt_h/2"/>
                                          </p:val>
                                        </p:tav>
                                        <p:tav tm="100000">
                                          <p:val>
                                            <p:strVal val="#ppt_y"/>
                                          </p:val>
                                        </p:tav>
                                      </p:tavLst>
                                    </p:anim>
                                  </p:childTnLst>
                                </p:cTn>
                              </p:par>
                            </p:childTnLst>
                          </p:cTn>
                        </p:par>
                        <p:par>
                          <p:cTn id="37" fill="hold">
                            <p:stCondLst>
                              <p:cond delay="3000"/>
                            </p:stCondLst>
                            <p:childTnLst>
                              <p:par>
                                <p:cTn id="38" presetClass="entr" nodeType="afterEffect" presetID="9" grpId="7" fill="hold">
                                  <p:stCondLst>
                                    <p:cond delay="0"/>
                                  </p:stCondLst>
                                  <p:iterate type="el" backwards="0">
                                    <p:tmAbs val="0"/>
                                  </p:iterate>
                                  <p:childTnLst>
                                    <p:set>
                                      <p:cBhvr>
                                        <p:cTn id="39" fill="hold"/>
                                        <p:tgtEl>
                                          <p:spTgt spid="1091"/>
                                        </p:tgtEl>
                                        <p:attrNameLst>
                                          <p:attrName>style.visibility</p:attrName>
                                        </p:attrNameLst>
                                      </p:cBhvr>
                                      <p:to>
                                        <p:strVal val="visible"/>
                                      </p:to>
                                    </p:set>
                                    <p:animEffect filter="dissolve" transition="in">
                                      <p:cBhvr>
                                        <p:cTn id="40" dur="1500"/>
                                        <p:tgtEl>
                                          <p:spTgt spid="1091"/>
                                        </p:tgtEl>
                                      </p:cBhvr>
                                    </p:animEffec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8" presetID="22" grpId="8" fill="hold">
                                  <p:stCondLst>
                                    <p:cond delay="0"/>
                                  </p:stCondLst>
                                  <p:iterate type="el" backwards="0">
                                    <p:tmAbs val="0"/>
                                  </p:iterate>
                                  <p:childTnLst>
                                    <p:set>
                                      <p:cBhvr>
                                        <p:cTn id="44" fill="hold"/>
                                        <p:tgtEl>
                                          <p:spTgt spid="1100"/>
                                        </p:tgtEl>
                                        <p:attrNameLst>
                                          <p:attrName>style.visibility</p:attrName>
                                        </p:attrNameLst>
                                      </p:cBhvr>
                                      <p:to>
                                        <p:strVal val="visible"/>
                                      </p:to>
                                    </p:set>
                                    <p:animEffect filter="wipe(left)" transition="in">
                                      <p:cBhvr>
                                        <p:cTn id="45" dur="1000"/>
                                        <p:tgtEl>
                                          <p:spTgt spid="1100"/>
                                        </p:tgtEl>
                                      </p:cBhvr>
                                    </p:animEffect>
                                  </p:childTnLst>
                                </p:cTn>
                              </p:par>
                            </p:childTnLst>
                          </p:cTn>
                        </p:par>
                        <p:par>
                          <p:cTn id="46" fill="hold">
                            <p:stCondLst>
                              <p:cond delay="1000"/>
                            </p:stCondLst>
                            <p:childTnLst>
                              <p:par>
                                <p:cTn id="47" presetClass="entr" nodeType="afterEffect" presetID="10" grpId="9" fill="hold">
                                  <p:stCondLst>
                                    <p:cond delay="0"/>
                                  </p:stCondLst>
                                  <p:iterate type="el" backwards="0">
                                    <p:tmAbs val="0"/>
                                  </p:iterate>
                                  <p:childTnLst>
                                    <p:set>
                                      <p:cBhvr>
                                        <p:cTn id="48" fill="hold"/>
                                        <p:tgtEl>
                                          <p:spTgt spid="1093"/>
                                        </p:tgtEl>
                                        <p:attrNameLst>
                                          <p:attrName>style.visibility</p:attrName>
                                        </p:attrNameLst>
                                      </p:cBhvr>
                                      <p:to>
                                        <p:strVal val="visible"/>
                                      </p:to>
                                    </p:set>
                                    <p:animEffect filter="fade" transition="in">
                                      <p:cBhvr>
                                        <p:cTn id="49" dur="3000"/>
                                        <p:tgtEl>
                                          <p:spTgt spid="1093"/>
                                        </p:tgtEl>
                                      </p:cBhvr>
                                    </p:animEffect>
                                  </p:childTnLst>
                                </p:cTn>
                              </p:par>
                            </p:childTnLst>
                          </p:cTn>
                        </p:par>
                        <p:par>
                          <p:cTn id="50" fill="hold">
                            <p:stCondLst>
                              <p:cond delay="4000"/>
                            </p:stCondLst>
                            <p:childTnLst>
                              <p:par>
                                <p:cTn id="51" presetClass="exit" nodeType="afterEffect" presetID="9" grpId="10" fill="hold">
                                  <p:stCondLst>
                                    <p:cond delay="0"/>
                                  </p:stCondLst>
                                  <p:iterate type="el" backwards="0">
                                    <p:tmAbs val="0"/>
                                  </p:iterate>
                                  <p:childTnLst>
                                    <p:animEffect filter="dissolve" transition="out">
                                      <p:cBhvr>
                                        <p:cTn id="52" dur="1500" fill="hold"/>
                                        <p:tgtEl>
                                          <p:spTgt spid="1073"/>
                                        </p:tgtEl>
                                      </p:cBhvr>
                                    </p:animEffect>
                                    <p:set>
                                      <p:cBhvr>
                                        <p:cTn id="53" fill="hold">
                                          <p:stCondLst>
                                            <p:cond delay="1499"/>
                                          </p:stCondLst>
                                        </p:cTn>
                                        <p:tgtEl>
                                          <p:spTgt spid="1073"/>
                                        </p:tgtEl>
                                        <p:attrNameLst>
                                          <p:attrName>style.visibility</p:attrName>
                                        </p:attrNameLst>
                                      </p:cBhvr>
                                      <p:to>
                                        <p:strVal val="hidden"/>
                                      </p:to>
                                    </p:set>
                                  </p:childTnLst>
                                </p:cTn>
                              </p:par>
                            </p:childTnLst>
                          </p:cTn>
                        </p:par>
                        <p:par>
                          <p:cTn id="54" fill="hold">
                            <p:stCondLst>
                              <p:cond delay="5500"/>
                            </p:stCondLst>
                            <p:childTnLst>
                              <p:par>
                                <p:cTn id="55" presetClass="exit" nodeType="afterEffect" presetID="9" grpId="11" fill="hold">
                                  <p:stCondLst>
                                    <p:cond delay="0"/>
                                  </p:stCondLst>
                                  <p:iterate type="el" backwards="0">
                                    <p:tmAbs val="0"/>
                                  </p:iterate>
                                  <p:childTnLst>
                                    <p:animEffect filter="dissolve" transition="out">
                                      <p:cBhvr>
                                        <p:cTn id="56" dur="1500" fill="hold"/>
                                        <p:tgtEl>
                                          <p:spTgt spid="1083"/>
                                        </p:tgtEl>
                                      </p:cBhvr>
                                    </p:animEffect>
                                    <p:set>
                                      <p:cBhvr>
                                        <p:cTn id="57" fill="hold">
                                          <p:stCondLst>
                                            <p:cond delay="1499"/>
                                          </p:stCondLst>
                                        </p:cTn>
                                        <p:tgtEl>
                                          <p:spTgt spid="108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Class="exit" nodeType="clickEffect" presetID="9" grpId="12" fill="hold">
                                  <p:stCondLst>
                                    <p:cond delay="0"/>
                                  </p:stCondLst>
                                  <p:iterate type="el" backwards="0">
                                    <p:tmAbs val="0"/>
                                  </p:iterate>
                                  <p:childTnLst>
                                    <p:animEffect filter="dissolve" transition="out">
                                      <p:cBhvr>
                                        <p:cTn id="61" dur="1500" fill="hold"/>
                                        <p:tgtEl>
                                          <p:spTgt spid="1081"/>
                                        </p:tgtEl>
                                      </p:cBhvr>
                                    </p:animEffect>
                                    <p:set>
                                      <p:cBhvr>
                                        <p:cTn id="62" fill="hold">
                                          <p:stCondLst>
                                            <p:cond delay="1499"/>
                                          </p:stCondLst>
                                        </p:cTn>
                                        <p:tgtEl>
                                          <p:spTgt spid="108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Class="entr" nodeType="clickEffect" presetSubtype="8" presetID="22" grpId="13" fill="hold">
                                  <p:stCondLst>
                                    <p:cond delay="0"/>
                                  </p:stCondLst>
                                  <p:iterate type="el" backwards="0">
                                    <p:tmAbs val="0"/>
                                  </p:iterate>
                                  <p:childTnLst>
                                    <p:set>
                                      <p:cBhvr>
                                        <p:cTn id="66" fill="hold"/>
                                        <p:tgtEl>
                                          <p:spTgt spid="1095"/>
                                        </p:tgtEl>
                                        <p:attrNameLst>
                                          <p:attrName>style.visibility</p:attrName>
                                        </p:attrNameLst>
                                      </p:cBhvr>
                                      <p:to>
                                        <p:strVal val="visible"/>
                                      </p:to>
                                    </p:set>
                                    <p:animEffect filter="wipe(left)" transition="in">
                                      <p:cBhvr>
                                        <p:cTn id="67" dur="1000"/>
                                        <p:tgtEl>
                                          <p:spTgt spid="1095"/>
                                        </p:tgtEl>
                                      </p:cBhvr>
                                    </p:animEffect>
                                  </p:childTnLst>
                                </p:cTn>
                              </p:par>
                            </p:childTnLst>
                          </p:cTn>
                        </p:par>
                      </p:childTnLst>
                    </p:cTn>
                  </p:par>
                  <p:par>
                    <p:cTn id="68" fill="hold">
                      <p:stCondLst>
                        <p:cond delay="indefinite"/>
                      </p:stCondLst>
                      <p:childTnLst>
                        <p:par>
                          <p:cTn id="69" fill="hold">
                            <p:stCondLst>
                              <p:cond delay="0"/>
                            </p:stCondLst>
                            <p:childTnLst>
                              <p:par>
                                <p:cTn id="70" presetClass="entr" nodeType="clickEffect" presetID="9" grpId="14" fill="hold">
                                  <p:stCondLst>
                                    <p:cond delay="0"/>
                                  </p:stCondLst>
                                  <p:iterate type="el" backwards="0">
                                    <p:tmAbs val="0"/>
                                  </p:iterate>
                                  <p:childTnLst>
                                    <p:set>
                                      <p:cBhvr>
                                        <p:cTn id="71" fill="hold"/>
                                        <p:tgtEl>
                                          <p:spTgt spid="1096"/>
                                        </p:tgtEl>
                                        <p:attrNameLst>
                                          <p:attrName>style.visibility</p:attrName>
                                        </p:attrNameLst>
                                      </p:cBhvr>
                                      <p:to>
                                        <p:strVal val="visible"/>
                                      </p:to>
                                    </p:set>
                                    <p:animEffect filter="dissolve" transition="in">
                                      <p:cBhvr>
                                        <p:cTn id="72" dur="2000"/>
                                        <p:tgtEl>
                                          <p:spTgt spid="1096"/>
                                        </p:tgtEl>
                                      </p:cBhvr>
                                    </p:animEffect>
                                  </p:childTnLst>
                                </p:cTn>
                              </p:par>
                            </p:childTnLst>
                          </p:cTn>
                        </p:par>
                      </p:childTnLst>
                    </p:cTn>
                  </p:par>
                  <p:par>
                    <p:cTn id="73" fill="hold">
                      <p:stCondLst>
                        <p:cond delay="indefinite"/>
                      </p:stCondLst>
                      <p:childTnLst>
                        <p:par>
                          <p:cTn id="74" fill="hold">
                            <p:stCondLst>
                              <p:cond delay="0"/>
                            </p:stCondLst>
                            <p:childTnLst>
                              <p:par>
                                <p:cTn id="75" presetClass="entr" nodeType="clickEffect" presetSubtype="0" presetID="1" grpId="15" fill="hold">
                                  <p:stCondLst>
                                    <p:cond delay="0"/>
                                  </p:stCondLst>
                                  <p:iterate type="lt" backwards="0">
                                    <p:tmAbs val="100"/>
                                  </p:iterate>
                                  <p:childTnLst>
                                    <p:set>
                                      <p:cBhvr>
                                        <p:cTn id="76" fill="hold"/>
                                        <p:tgtEl>
                                          <p:spTgt spid="109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Class="entr" nodeType="clickEffect" presetID="9" grpId="16" fill="hold">
                                  <p:stCondLst>
                                    <p:cond delay="0"/>
                                  </p:stCondLst>
                                  <p:iterate type="el" backwards="0">
                                    <p:tmAbs val="0"/>
                                  </p:iterate>
                                  <p:childTnLst>
                                    <p:set>
                                      <p:cBhvr>
                                        <p:cTn id="80" fill="hold"/>
                                        <p:tgtEl>
                                          <p:spTgt spid="1097"/>
                                        </p:tgtEl>
                                        <p:attrNameLst>
                                          <p:attrName>style.visibility</p:attrName>
                                        </p:attrNameLst>
                                      </p:cBhvr>
                                      <p:to>
                                        <p:strVal val="visible"/>
                                      </p:to>
                                    </p:set>
                                    <p:animEffect filter="dissolve" transition="in">
                                      <p:cBhvr>
                                        <p:cTn id="81" dur="2000"/>
                                        <p:tgtEl>
                                          <p:spTgt spid="1097"/>
                                        </p:tgtEl>
                                      </p:cBhvr>
                                    </p:animEffect>
                                  </p:childTnLst>
                                </p:cTn>
                              </p:par>
                            </p:childTnLst>
                          </p:cTn>
                        </p:par>
                      </p:childTnLst>
                    </p:cTn>
                  </p:par>
                  <p:par>
                    <p:cTn id="82" fill="hold">
                      <p:stCondLst>
                        <p:cond delay="indefinite"/>
                      </p:stCondLst>
                      <p:childTnLst>
                        <p:par>
                          <p:cTn id="83" fill="hold">
                            <p:stCondLst>
                              <p:cond delay="0"/>
                            </p:stCondLst>
                            <p:childTnLst>
                              <p:par>
                                <p:cTn id="84" presetClass="entr" nodeType="clickEffect" presetSubtype="1" presetID="2" grpId="17" fill="hold">
                                  <p:stCondLst>
                                    <p:cond delay="0"/>
                                  </p:stCondLst>
                                  <p:iterate type="el" backwards="0">
                                    <p:tmAbs val="0"/>
                                  </p:iterate>
                                  <p:childTnLst>
                                    <p:set>
                                      <p:cBhvr>
                                        <p:cTn id="85" fill="hold"/>
                                        <p:tgtEl>
                                          <p:spTgt spid="1098"/>
                                        </p:tgtEl>
                                        <p:attrNameLst>
                                          <p:attrName>style.visibility</p:attrName>
                                        </p:attrNameLst>
                                      </p:cBhvr>
                                      <p:to>
                                        <p:strVal val="visible"/>
                                      </p:to>
                                    </p:set>
                                    <p:anim calcmode="lin" valueType="num">
                                      <p:cBhvr>
                                        <p:cTn id="86" dur="3000" fill="hold"/>
                                        <p:tgtEl>
                                          <p:spTgt spid="1098"/>
                                        </p:tgtEl>
                                        <p:attrNameLst>
                                          <p:attrName>ppt_x</p:attrName>
                                        </p:attrNameLst>
                                      </p:cBhvr>
                                      <p:tavLst>
                                        <p:tav tm="0">
                                          <p:val>
                                            <p:strVal val="#ppt_x"/>
                                          </p:val>
                                        </p:tav>
                                        <p:tav tm="100000">
                                          <p:val>
                                            <p:strVal val="#ppt_x"/>
                                          </p:val>
                                        </p:tav>
                                      </p:tavLst>
                                    </p:anim>
                                    <p:anim calcmode="lin" valueType="num">
                                      <p:cBhvr>
                                        <p:cTn id="87" dur="3000" fill="hold"/>
                                        <p:tgtEl>
                                          <p:spTgt spid="1098"/>
                                        </p:tgtEl>
                                        <p:attrNameLst>
                                          <p:attrName>ppt_y</p:attrName>
                                        </p:attrNameLst>
                                      </p:cBhvr>
                                      <p:tavLst>
                                        <p:tav tm="0">
                                          <p:val>
                                            <p:strVal val="0-#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Class="entr" nodeType="clickEffect" presetSubtype="4" presetID="22" grpId="18" fill="hold">
                                  <p:stCondLst>
                                    <p:cond delay="0"/>
                                  </p:stCondLst>
                                  <p:iterate type="el" backwards="0">
                                    <p:tmAbs val="0"/>
                                  </p:iterate>
                                  <p:childTnLst>
                                    <p:set>
                                      <p:cBhvr>
                                        <p:cTn id="91" fill="hold"/>
                                        <p:tgtEl>
                                          <p:spTgt spid="1105"/>
                                        </p:tgtEl>
                                        <p:attrNameLst>
                                          <p:attrName>style.visibility</p:attrName>
                                        </p:attrNameLst>
                                      </p:cBhvr>
                                      <p:to>
                                        <p:strVal val="visible"/>
                                      </p:to>
                                    </p:set>
                                    <p:animEffect filter="wipe(down)" transition="in">
                                      <p:cBhvr>
                                        <p:cTn id="92" dur="2500"/>
                                        <p:tgtEl>
                                          <p:spTgt spid="1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97" grpId="16"/>
      <p:bldP build="whole" bldLvl="1" animBg="1" rev="0" advAuto="0" spid="1101" grpId="3"/>
      <p:bldP build="whole" bldLvl="1" animBg="1" rev="0" advAuto="0" spid="1094" grpId="15"/>
      <p:bldP build="whole" bldLvl="1" animBg="1" rev="0" advAuto="0" spid="1105" grpId="18"/>
      <p:bldP build="whole" bldLvl="1" animBg="1" rev="0" advAuto="0" spid="1099" grpId="4"/>
      <p:bldP build="whole" bldLvl="1" animBg="1" rev="0" advAuto="0" spid="1083" grpId="11"/>
      <p:bldP build="whole" bldLvl="1" animBg="1" rev="0" advAuto="0" spid="1098" grpId="17"/>
      <p:bldP build="whole" bldLvl="1" animBg="1" rev="0" advAuto="0" spid="1081" grpId="12"/>
      <p:bldP build="whole" bldLvl="1" animBg="1" rev="0" advAuto="0" spid="1093" grpId="9"/>
      <p:bldP build="whole" bldLvl="1" animBg="1" rev="0" advAuto="0" spid="1091" grpId="7"/>
      <p:bldP build="whole" bldLvl="1" animBg="1" rev="0" advAuto="0" spid="1090" grpId="5"/>
      <p:bldP build="whole" bldLvl="1" animBg="1" rev="0" advAuto="0" spid="1102" grpId="2"/>
      <p:bldP build="whole" bldLvl="1" animBg="1" rev="0" advAuto="0" spid="1073" grpId="10"/>
      <p:bldP build="whole" bldLvl="1" animBg="1" rev="0" advAuto="0" spid="1096" grpId="14"/>
      <p:bldP build="whole" bldLvl="1" animBg="1" rev="0" advAuto="0" spid="1100" grpId="8"/>
      <p:bldP build="whole" bldLvl="1" animBg="1" rev="0" advAuto="0" spid="1092" grpId="6"/>
      <p:bldP build="whole" bldLvl="1" animBg="1" rev="0" advAuto="0" spid="1095" grpId="13"/>
      <p:bldP build="whole" bldLvl="1" animBg="1" rev="0" advAuto="0" spid="1101" grpId="1"/>
    </p:bldLst>
  </p:timing>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1107" name="Group"/>
          <p:cNvGraphicFramePr/>
          <p:nvPr/>
        </p:nvGraphicFramePr>
        <p:xfrm>
          <a:off x="11252445" y="4314055"/>
          <a:ext cx="9664701" cy="61341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190816"/>
                <a:gridCol w="3287590"/>
                <a:gridCol w="3107786"/>
              </a:tblGrid>
              <a:tr h="1546434">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r h="2133286">
                <a:tc>
                  <a:txBody>
                    <a:bodyPr/>
                    <a:lstStyle/>
                    <a:p>
                      <a:pPr defTabSz="914400">
                        <a:defRPr sz="3600">
                          <a:solidFill>
                            <a:srgbClr val="FF2600"/>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660066"/>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r h="2378821">
                <a:tc>
                  <a:txBody>
                    <a:bodyPr/>
                    <a:lstStyle/>
                    <a:p>
                      <a:pPr defTabSz="914400">
                        <a:defRPr sz="3600">
                          <a:solidFill>
                            <a:srgbClr val="FF2600"/>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660066"/>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bl>
          </a:graphicData>
        </a:graphic>
      </p:graphicFrame>
      <p:sp>
        <p:nvSpPr>
          <p:cNvPr id="1108" name="If country A cooperates"/>
          <p:cNvSpPr txBox="1"/>
          <p:nvPr/>
        </p:nvSpPr>
        <p:spPr>
          <a:xfrm>
            <a:off x="11594192" y="6160105"/>
            <a:ext cx="2830543" cy="11430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cooperates</a:t>
            </a:r>
          </a:p>
        </p:txBody>
      </p:sp>
      <p:sp>
        <p:nvSpPr>
          <p:cNvPr id="1109" name="If country B cooperates"/>
          <p:cNvSpPr txBox="1"/>
          <p:nvPr/>
        </p:nvSpPr>
        <p:spPr>
          <a:xfrm>
            <a:off x="14821687" y="4638473"/>
            <a:ext cx="2612514"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cooperates</a:t>
            </a:r>
          </a:p>
        </p:txBody>
      </p:sp>
      <p:sp>
        <p:nvSpPr>
          <p:cNvPr id="1110" name="Line"/>
          <p:cNvSpPr/>
          <p:nvPr/>
        </p:nvSpPr>
        <p:spPr>
          <a:xfrm>
            <a:off x="14453680" y="5926819"/>
            <a:ext cx="3348528" cy="2092173"/>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1111" name="A gets:…"/>
          <p:cNvSpPr txBox="1"/>
          <p:nvPr/>
        </p:nvSpPr>
        <p:spPr>
          <a:xfrm>
            <a:off x="14575949" y="6934805"/>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$960</a:t>
            </a:r>
          </a:p>
        </p:txBody>
      </p:sp>
      <p:sp>
        <p:nvSpPr>
          <p:cNvPr id="1112" name="B gets:…"/>
          <p:cNvSpPr txBox="1"/>
          <p:nvPr/>
        </p:nvSpPr>
        <p:spPr>
          <a:xfrm>
            <a:off x="15459243" y="5916005"/>
            <a:ext cx="229780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$960</a:t>
            </a:r>
          </a:p>
        </p:txBody>
      </p:sp>
      <p:sp>
        <p:nvSpPr>
          <p:cNvPr id="1113" name="If country B cheats"/>
          <p:cNvSpPr txBox="1"/>
          <p:nvPr/>
        </p:nvSpPr>
        <p:spPr>
          <a:xfrm>
            <a:off x="18191502" y="4638473"/>
            <a:ext cx="2297807"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cheats</a:t>
            </a:r>
          </a:p>
        </p:txBody>
      </p:sp>
      <p:sp>
        <p:nvSpPr>
          <p:cNvPr id="1114" name="If country A cheats"/>
          <p:cNvSpPr txBox="1"/>
          <p:nvPr/>
        </p:nvSpPr>
        <p:spPr>
          <a:xfrm>
            <a:off x="11515663" y="8727318"/>
            <a:ext cx="2943166"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nSpc>
                <a:spcPct val="70000"/>
              </a:lnSpc>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cheats</a:t>
            </a:r>
          </a:p>
        </p:txBody>
      </p:sp>
      <p:sp>
        <p:nvSpPr>
          <p:cNvPr id="1115" name="A gets:…"/>
          <p:cNvSpPr txBox="1"/>
          <p:nvPr/>
        </p:nvSpPr>
        <p:spPr>
          <a:xfrm>
            <a:off x="17832444" y="9200295"/>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$700</a:t>
            </a:r>
          </a:p>
        </p:txBody>
      </p:sp>
      <p:sp>
        <p:nvSpPr>
          <p:cNvPr id="1116" name="B gets:…"/>
          <p:cNvSpPr txBox="1"/>
          <p:nvPr/>
        </p:nvSpPr>
        <p:spPr>
          <a:xfrm>
            <a:off x="18559267" y="7998941"/>
            <a:ext cx="229780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$700</a:t>
            </a:r>
          </a:p>
        </p:txBody>
      </p:sp>
      <p:sp>
        <p:nvSpPr>
          <p:cNvPr id="1117" name="Line"/>
          <p:cNvSpPr/>
          <p:nvPr/>
        </p:nvSpPr>
        <p:spPr>
          <a:xfrm>
            <a:off x="17792131" y="8010773"/>
            <a:ext cx="3096550" cy="2419880"/>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1118" name="A gets:…"/>
          <p:cNvSpPr txBox="1"/>
          <p:nvPr/>
        </p:nvSpPr>
        <p:spPr>
          <a:xfrm>
            <a:off x="14639385" y="9250716"/>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$1,260</a:t>
            </a:r>
          </a:p>
        </p:txBody>
      </p:sp>
      <p:sp>
        <p:nvSpPr>
          <p:cNvPr id="1119" name="B gets:…"/>
          <p:cNvSpPr txBox="1"/>
          <p:nvPr/>
        </p:nvSpPr>
        <p:spPr>
          <a:xfrm>
            <a:off x="15459243" y="7998941"/>
            <a:ext cx="229780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$720</a:t>
            </a:r>
          </a:p>
        </p:txBody>
      </p:sp>
      <p:sp>
        <p:nvSpPr>
          <p:cNvPr id="1120" name="Line"/>
          <p:cNvSpPr/>
          <p:nvPr/>
        </p:nvSpPr>
        <p:spPr>
          <a:xfrm>
            <a:off x="14473760" y="8032959"/>
            <a:ext cx="3308369" cy="2375508"/>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1121" name="A gets:…"/>
          <p:cNvSpPr txBox="1"/>
          <p:nvPr/>
        </p:nvSpPr>
        <p:spPr>
          <a:xfrm>
            <a:off x="17790650" y="6867059"/>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$720</a:t>
            </a:r>
          </a:p>
        </p:txBody>
      </p:sp>
      <p:sp>
        <p:nvSpPr>
          <p:cNvPr id="1122" name="B gets:…"/>
          <p:cNvSpPr txBox="1"/>
          <p:nvPr/>
        </p:nvSpPr>
        <p:spPr>
          <a:xfrm>
            <a:off x="18559267" y="5916005"/>
            <a:ext cx="229780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$1,260</a:t>
            </a:r>
          </a:p>
        </p:txBody>
      </p:sp>
      <p:sp>
        <p:nvSpPr>
          <p:cNvPr id="1123" name="Line"/>
          <p:cNvSpPr/>
          <p:nvPr/>
        </p:nvSpPr>
        <p:spPr>
          <a:xfrm>
            <a:off x="17798590" y="5925917"/>
            <a:ext cx="3007432" cy="2093977"/>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1124" name="If country A cooperates"/>
          <p:cNvSpPr txBox="1"/>
          <p:nvPr/>
        </p:nvSpPr>
        <p:spPr>
          <a:xfrm>
            <a:off x="11559275" y="6161944"/>
            <a:ext cx="2830542" cy="11430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cooperates</a:t>
            </a:r>
          </a:p>
        </p:txBody>
      </p:sp>
      <p:sp>
        <p:nvSpPr>
          <p:cNvPr id="1125" name="If country B cooperates"/>
          <p:cNvSpPr txBox="1"/>
          <p:nvPr/>
        </p:nvSpPr>
        <p:spPr>
          <a:xfrm>
            <a:off x="14791239" y="4638573"/>
            <a:ext cx="2612515"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cooperates</a:t>
            </a:r>
          </a:p>
        </p:txBody>
      </p:sp>
      <p:sp>
        <p:nvSpPr>
          <p:cNvPr id="1126" name="If country A cheats"/>
          <p:cNvSpPr txBox="1"/>
          <p:nvPr/>
        </p:nvSpPr>
        <p:spPr>
          <a:xfrm>
            <a:off x="11479977" y="8727318"/>
            <a:ext cx="2943166"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nSpc>
                <a:spcPct val="70000"/>
              </a:lnSpc>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cheats</a:t>
            </a:r>
          </a:p>
        </p:txBody>
      </p:sp>
      <p:sp>
        <p:nvSpPr>
          <p:cNvPr id="1127" name="If country B cheats"/>
          <p:cNvSpPr txBox="1"/>
          <p:nvPr/>
        </p:nvSpPr>
        <p:spPr>
          <a:xfrm>
            <a:off x="18153402" y="4638473"/>
            <a:ext cx="2297807"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cheats</a:t>
            </a:r>
          </a:p>
        </p:txBody>
      </p:sp>
      <p:sp>
        <p:nvSpPr>
          <p:cNvPr id="1128" name="Maximum of these: 720 (Cooperate)"/>
          <p:cNvSpPr txBox="1"/>
          <p:nvPr/>
        </p:nvSpPr>
        <p:spPr>
          <a:xfrm>
            <a:off x="645062" y="9001983"/>
            <a:ext cx="9664701" cy="8763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1300"/>
              </a:spcBef>
              <a:defRPr sz="4500">
                <a:latin typeface="Avenir Book"/>
                <a:ea typeface="Avenir Book"/>
                <a:cs typeface="Avenir Book"/>
                <a:sym typeface="Avenir Book"/>
              </a:defRPr>
            </a:lvl1pPr>
          </a:lstStyle>
          <a:p>
            <a:pPr/>
            <a:r>
              <a:t>Maximum of these: 720 (Cooperate)</a:t>
            </a:r>
          </a:p>
        </p:txBody>
      </p:sp>
      <p:sp>
        <p:nvSpPr>
          <p:cNvPr id="1129" name="Oval"/>
          <p:cNvSpPr/>
          <p:nvPr/>
        </p:nvSpPr>
        <p:spPr>
          <a:xfrm>
            <a:off x="16463215" y="6537087"/>
            <a:ext cx="1529713" cy="550032"/>
          </a:xfrm>
          <a:prstGeom prst="ellipse">
            <a:avLst/>
          </a:prstGeom>
          <a:ln w="38100">
            <a:solidFill>
              <a:srgbClr val="9437FF"/>
            </a:solidFill>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sp>
        <p:nvSpPr>
          <p:cNvPr id="1130" name="Oval"/>
          <p:cNvSpPr/>
          <p:nvPr/>
        </p:nvSpPr>
        <p:spPr>
          <a:xfrm>
            <a:off x="16399752" y="8505671"/>
            <a:ext cx="1656641" cy="639360"/>
          </a:xfrm>
          <a:prstGeom prst="ellipse">
            <a:avLst/>
          </a:prstGeom>
          <a:ln w="38100">
            <a:solidFill>
              <a:srgbClr val="FF40FF"/>
            </a:solidFill>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sp>
        <p:nvSpPr>
          <p:cNvPr id="1131" name="Country B’s worst outcome if it cheats: 700"/>
          <p:cNvSpPr txBox="1"/>
          <p:nvPr/>
        </p:nvSpPr>
        <p:spPr>
          <a:xfrm>
            <a:off x="1139164" y="6858000"/>
            <a:ext cx="8048920" cy="16510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sz="4500">
                <a:latin typeface="Avenir Book"/>
                <a:ea typeface="Avenir Book"/>
                <a:cs typeface="Avenir Book"/>
                <a:sym typeface="Avenir Book"/>
              </a:defRPr>
            </a:pPr>
            <a:r>
              <a:t>Country </a:t>
            </a:r>
            <a:r>
              <a:rPr>
                <a:solidFill>
                  <a:srgbClr val="0433FF"/>
                </a:solidFill>
              </a:rPr>
              <a:t>B</a:t>
            </a:r>
            <a:r>
              <a:t>’s </a:t>
            </a:r>
            <a:r>
              <a:rPr>
                <a:solidFill>
                  <a:srgbClr val="9437FF"/>
                </a:solidFill>
                <a:latin typeface="Avenir Heavy"/>
                <a:ea typeface="Avenir Heavy"/>
                <a:cs typeface="Avenir Heavy"/>
                <a:sym typeface="Avenir Heavy"/>
              </a:rPr>
              <a:t>worst outcome</a:t>
            </a:r>
            <a:r>
              <a:t> </a:t>
            </a:r>
            <a:r>
              <a:rPr>
                <a:solidFill>
                  <a:srgbClr val="0433FF"/>
                </a:solidFill>
              </a:rPr>
              <a:t>if it</a:t>
            </a:r>
            <a:r>
              <a:t> </a:t>
            </a:r>
            <a:r>
              <a:rPr>
                <a:solidFill>
                  <a:srgbClr val="0433FF"/>
                </a:solidFill>
              </a:rPr>
              <a:t>cheats: 700</a:t>
            </a:r>
          </a:p>
        </p:txBody>
      </p:sp>
      <p:sp>
        <p:nvSpPr>
          <p:cNvPr id="1132" name="Country B’s worst outcome if it cooperates: 720"/>
          <p:cNvSpPr txBox="1"/>
          <p:nvPr/>
        </p:nvSpPr>
        <p:spPr>
          <a:xfrm>
            <a:off x="1139164" y="4306368"/>
            <a:ext cx="8048920" cy="16510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sz="4500">
                <a:latin typeface="Avenir Book"/>
                <a:ea typeface="Avenir Book"/>
                <a:cs typeface="Avenir Book"/>
                <a:sym typeface="Avenir Book"/>
              </a:defRPr>
            </a:pPr>
            <a:r>
              <a:t>Country </a:t>
            </a:r>
            <a:r>
              <a:rPr>
                <a:solidFill>
                  <a:srgbClr val="0433FF"/>
                </a:solidFill>
              </a:rPr>
              <a:t>B</a:t>
            </a:r>
            <a:r>
              <a:t>’s </a:t>
            </a:r>
            <a:r>
              <a:rPr>
                <a:solidFill>
                  <a:srgbClr val="9437FF"/>
                </a:solidFill>
                <a:latin typeface="Avenir Heavy"/>
                <a:ea typeface="Avenir Heavy"/>
                <a:cs typeface="Avenir Heavy"/>
                <a:sym typeface="Avenir Heavy"/>
              </a:rPr>
              <a:t>worst outcome</a:t>
            </a:r>
            <a:r>
              <a:t> if it </a:t>
            </a:r>
            <a:r>
              <a:rPr>
                <a:solidFill>
                  <a:srgbClr val="0433FF"/>
                </a:solidFill>
              </a:rPr>
              <a:t>cooperates: 720</a:t>
            </a:r>
          </a:p>
        </p:txBody>
      </p:sp>
      <p:sp>
        <p:nvSpPr>
          <p:cNvPr id="1133" name="The Maximin Criteria: Choose the Strategy whith the maximum of the worst outcomes"/>
          <p:cNvSpPr txBox="1"/>
          <p:nvPr/>
        </p:nvSpPr>
        <p:spPr>
          <a:xfrm>
            <a:off x="417157" y="316059"/>
            <a:ext cx="23126580" cy="3080620"/>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sz="6000">
                <a:latin typeface="+mn-lt"/>
                <a:ea typeface="+mn-ea"/>
                <a:cs typeface="+mn-cs"/>
                <a:sym typeface="Avenir Medium"/>
              </a:defRPr>
            </a:pPr>
            <a:r>
              <a:t>The </a:t>
            </a:r>
            <a:r>
              <a:rPr>
                <a:solidFill>
                  <a:srgbClr val="FF2F92"/>
                </a:solidFill>
              </a:rPr>
              <a:t>Maxi</a:t>
            </a:r>
            <a:r>
              <a:rPr>
                <a:solidFill>
                  <a:srgbClr val="9437FF"/>
                </a:solidFill>
              </a:rPr>
              <a:t>min</a:t>
            </a:r>
            <a:r>
              <a:t> Criteria: Choose the Strategy whith the </a:t>
            </a:r>
            <a:r>
              <a:rPr>
                <a:solidFill>
                  <a:srgbClr val="FF2F92"/>
                </a:solidFill>
              </a:rPr>
              <a:t>maximum</a:t>
            </a:r>
            <a:r>
              <a:t> of the </a:t>
            </a:r>
            <a:r>
              <a:rPr>
                <a:solidFill>
                  <a:srgbClr val="9437FF"/>
                </a:solidFill>
              </a:rPr>
              <a:t>worst</a:t>
            </a:r>
            <a:r>
              <a:t> outcomes </a:t>
            </a:r>
          </a:p>
        </p:txBody>
      </p:sp>
      <p:grpSp>
        <p:nvGrpSpPr>
          <p:cNvPr id="1136" name="Group"/>
          <p:cNvGrpSpPr/>
          <p:nvPr/>
        </p:nvGrpSpPr>
        <p:grpSpPr>
          <a:xfrm>
            <a:off x="3843947" y="10038174"/>
            <a:ext cx="3266931" cy="2793293"/>
            <a:chOff x="208549" y="0"/>
            <a:chExt cx="3266930" cy="2793292"/>
          </a:xfrm>
        </p:grpSpPr>
        <p:sp>
          <p:nvSpPr>
            <p:cNvPr id="1134" name="Polygon"/>
            <p:cNvSpPr/>
            <p:nvPr/>
          </p:nvSpPr>
          <p:spPr>
            <a:xfrm>
              <a:off x="246783" y="0"/>
              <a:ext cx="3190464" cy="27932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2F92"/>
            </a:solidFill>
            <a:ln w="12700" cap="flat">
              <a:noFill/>
              <a:miter lim="400000"/>
            </a:ln>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sp>
          <p:nvSpPr>
            <p:cNvPr id="1135" name="Maximin strategy for B: Cooperate"/>
            <p:cNvSpPr txBox="1"/>
            <p:nvPr/>
          </p:nvSpPr>
          <p:spPr>
            <a:xfrm>
              <a:off x="208549" y="388544"/>
              <a:ext cx="3266932" cy="2016205"/>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nSpc>
                  <a:spcPct val="70000"/>
                </a:lnSpc>
                <a:defRPr sz="3500">
                  <a:solidFill>
                    <a:srgbClr val="FFFFFF"/>
                  </a:solidFill>
                </a:defRPr>
              </a:lvl1pPr>
            </a:lstStyle>
            <a:p>
              <a:pPr/>
              <a:r>
                <a:t>Maximin strategy for B: Cooperate</a:t>
              </a:r>
            </a:p>
          </p:txBody>
        </p:sp>
      </p:grpSp>
      <p:sp>
        <p:nvSpPr>
          <p:cNvPr id="1137" name="Oval"/>
          <p:cNvSpPr/>
          <p:nvPr/>
        </p:nvSpPr>
        <p:spPr>
          <a:xfrm>
            <a:off x="19530260" y="6537087"/>
            <a:ext cx="1529713" cy="550032"/>
          </a:xfrm>
          <a:prstGeom prst="ellipse">
            <a:avLst/>
          </a:prstGeom>
          <a:ln w="38100">
            <a:solidFill>
              <a:srgbClr val="9437FF"/>
            </a:solidFill>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sp>
        <p:nvSpPr>
          <p:cNvPr id="1138" name="Oval"/>
          <p:cNvSpPr/>
          <p:nvPr/>
        </p:nvSpPr>
        <p:spPr>
          <a:xfrm>
            <a:off x="19466797" y="8505671"/>
            <a:ext cx="1656641" cy="639360"/>
          </a:xfrm>
          <a:prstGeom prst="ellipse">
            <a:avLst/>
          </a:prstGeom>
          <a:ln w="38100">
            <a:solidFill>
              <a:srgbClr val="FF40FF"/>
            </a:solidFill>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11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xit" nodeType="clickEffect" presetSubtype="0" presetID="1" grpId="2" fill="hold">
                                  <p:stCondLst>
                                    <p:cond delay="0"/>
                                  </p:stCondLst>
                                  <p:iterate type="el" backwards="0">
                                    <p:tmAbs val="0"/>
                                  </p:iterate>
                                  <p:childTnLst>
                                    <p:set>
                                      <p:cBhvr>
                                        <p:cTn id="10" fill="hold">
                                          <p:stCondLst>
                                            <p:cond delay="0"/>
                                          </p:stCondLst>
                                        </p:cTn>
                                        <p:tgtEl>
                                          <p:spTgt spid="1111"/>
                                        </p:tgtEl>
                                        <p:attrNameLst>
                                          <p:attrName>style.visibility</p:attrName>
                                        </p:attrNameLst>
                                      </p:cBhvr>
                                      <p:to>
                                        <p:strVal val="hidden"/>
                                      </p:to>
                                    </p:set>
                                  </p:childTnLst>
                                </p:cTn>
                              </p:par>
                            </p:childTnLst>
                          </p:cTn>
                        </p:par>
                        <p:par>
                          <p:cTn id="11" fill="hold">
                            <p:stCondLst>
                              <p:cond delay="0"/>
                            </p:stCondLst>
                            <p:childTnLst>
                              <p:par>
                                <p:cTn id="12" presetClass="exit" nodeType="afterEffect" presetID="9" grpId="3" fill="hold">
                                  <p:stCondLst>
                                    <p:cond delay="0"/>
                                  </p:stCondLst>
                                  <p:iterate type="el" backwards="0">
                                    <p:tmAbs val="0"/>
                                  </p:iterate>
                                  <p:childTnLst>
                                    <p:animEffect filter="dissolve" transition="out">
                                      <p:cBhvr>
                                        <p:cTn id="13" dur="1500" fill="hold"/>
                                        <p:tgtEl>
                                          <p:spTgt spid="1118"/>
                                        </p:tgtEl>
                                      </p:cBhvr>
                                    </p:animEffect>
                                    <p:set>
                                      <p:cBhvr>
                                        <p:cTn id="14" fill="hold">
                                          <p:stCondLst>
                                            <p:cond delay="1499"/>
                                          </p:stCondLst>
                                        </p:cTn>
                                        <p:tgtEl>
                                          <p:spTgt spid="111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ID="9" grpId="4" fill="hold">
                                  <p:stCondLst>
                                    <p:cond delay="0"/>
                                  </p:stCondLst>
                                  <p:iterate type="el" backwards="0">
                                    <p:tmAbs val="0"/>
                                  </p:iterate>
                                  <p:childTnLst>
                                    <p:set>
                                      <p:cBhvr>
                                        <p:cTn id="18" fill="hold"/>
                                        <p:tgtEl>
                                          <p:spTgt spid="1129"/>
                                        </p:tgtEl>
                                        <p:attrNameLst>
                                          <p:attrName>style.visibility</p:attrName>
                                        </p:attrNameLst>
                                      </p:cBhvr>
                                      <p:to>
                                        <p:strVal val="visible"/>
                                      </p:to>
                                    </p:set>
                                    <p:animEffect filter="dissolve" transition="in">
                                      <p:cBhvr>
                                        <p:cTn id="19" dur="2000"/>
                                        <p:tgtEl>
                                          <p:spTgt spid="1129"/>
                                        </p:tgtEl>
                                      </p:cBhvr>
                                    </p:animEffect>
                                  </p:childTnLst>
                                </p:cTn>
                              </p:par>
                            </p:childTnLst>
                          </p:cTn>
                        </p:par>
                      </p:childTnLst>
                    </p:cTn>
                  </p:par>
                  <p:par>
                    <p:cTn id="20" fill="hold">
                      <p:stCondLst>
                        <p:cond delay="indefinite"/>
                      </p:stCondLst>
                      <p:childTnLst>
                        <p:par>
                          <p:cTn id="21" fill="hold">
                            <p:stCondLst>
                              <p:cond delay="0"/>
                            </p:stCondLst>
                            <p:childTnLst>
                              <p:par>
                                <p:cTn id="22" presetClass="entr" nodeType="clickEffect" presetID="9" grpId="5" fill="hold">
                                  <p:stCondLst>
                                    <p:cond delay="0"/>
                                  </p:stCondLst>
                                  <p:iterate type="el" backwards="0">
                                    <p:tmAbs val="0"/>
                                  </p:iterate>
                                  <p:childTnLst>
                                    <p:set>
                                      <p:cBhvr>
                                        <p:cTn id="23" fill="hold"/>
                                        <p:tgtEl>
                                          <p:spTgt spid="1130"/>
                                        </p:tgtEl>
                                        <p:attrNameLst>
                                          <p:attrName>style.visibility</p:attrName>
                                        </p:attrNameLst>
                                      </p:cBhvr>
                                      <p:to>
                                        <p:strVal val="visible"/>
                                      </p:to>
                                    </p:set>
                                    <p:animEffect filter="dissolve" transition="in">
                                      <p:cBhvr>
                                        <p:cTn id="24" dur="2000"/>
                                        <p:tgtEl>
                                          <p:spTgt spid="1130"/>
                                        </p:tgtEl>
                                      </p:cBhvr>
                                    </p:animEffec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6" fill="hold">
                                  <p:stCondLst>
                                    <p:cond delay="0"/>
                                  </p:stCondLst>
                                  <p:iterate type="lt" backwards="0">
                                    <p:tmAbs val="100"/>
                                  </p:iterate>
                                  <p:childTnLst>
                                    <p:set>
                                      <p:cBhvr>
                                        <p:cTn id="28" fill="hold"/>
                                        <p:tgtEl>
                                          <p:spTgt spid="11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xit" nodeType="clickEffect" presetSubtype="0" presetID="1" grpId="7" fill="hold">
                                  <p:stCondLst>
                                    <p:cond delay="0"/>
                                  </p:stCondLst>
                                  <p:iterate type="el" backwards="0">
                                    <p:tmAbs val="0"/>
                                  </p:iterate>
                                  <p:childTnLst>
                                    <p:set>
                                      <p:cBhvr>
                                        <p:cTn id="32" fill="hold">
                                          <p:stCondLst>
                                            <p:cond delay="0"/>
                                          </p:stCondLst>
                                        </p:cTn>
                                        <p:tgtEl>
                                          <p:spTgt spid="1121"/>
                                        </p:tgtEl>
                                        <p:attrNameLst>
                                          <p:attrName>style.visibility</p:attrName>
                                        </p:attrNameLst>
                                      </p:cBhvr>
                                      <p:to>
                                        <p:strVal val="hidden"/>
                                      </p:to>
                                    </p:set>
                                  </p:childTnLst>
                                </p:cTn>
                              </p:par>
                            </p:childTnLst>
                          </p:cTn>
                        </p:par>
                        <p:par>
                          <p:cTn id="33" fill="hold">
                            <p:stCondLst>
                              <p:cond delay="0"/>
                            </p:stCondLst>
                            <p:childTnLst>
                              <p:par>
                                <p:cTn id="34" presetClass="exit" nodeType="afterEffect" presetID="9" grpId="8" fill="hold">
                                  <p:stCondLst>
                                    <p:cond delay="0"/>
                                  </p:stCondLst>
                                  <p:iterate type="el" backwards="0">
                                    <p:tmAbs val="0"/>
                                  </p:iterate>
                                  <p:childTnLst>
                                    <p:animEffect filter="dissolve" transition="out">
                                      <p:cBhvr>
                                        <p:cTn id="35" dur="1500" fill="hold"/>
                                        <p:tgtEl>
                                          <p:spTgt spid="1115"/>
                                        </p:tgtEl>
                                      </p:cBhvr>
                                    </p:animEffect>
                                    <p:set>
                                      <p:cBhvr>
                                        <p:cTn id="36" fill="hold">
                                          <p:stCondLst>
                                            <p:cond delay="1499"/>
                                          </p:stCondLst>
                                        </p:cTn>
                                        <p:tgtEl>
                                          <p:spTgt spid="111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ID="9" grpId="9" fill="hold">
                                  <p:stCondLst>
                                    <p:cond delay="0"/>
                                  </p:stCondLst>
                                  <p:iterate type="el" backwards="0">
                                    <p:tmAbs val="0"/>
                                  </p:iterate>
                                  <p:childTnLst>
                                    <p:set>
                                      <p:cBhvr>
                                        <p:cTn id="40" fill="hold"/>
                                        <p:tgtEl>
                                          <p:spTgt spid="1137"/>
                                        </p:tgtEl>
                                        <p:attrNameLst>
                                          <p:attrName>style.visibility</p:attrName>
                                        </p:attrNameLst>
                                      </p:cBhvr>
                                      <p:to>
                                        <p:strVal val="visible"/>
                                      </p:to>
                                    </p:set>
                                    <p:animEffect filter="dissolve" transition="in">
                                      <p:cBhvr>
                                        <p:cTn id="41" dur="2000"/>
                                        <p:tgtEl>
                                          <p:spTgt spid="1137"/>
                                        </p:tgtEl>
                                      </p:cBhvr>
                                    </p:animEffect>
                                  </p:childTnLst>
                                </p:cTn>
                              </p:par>
                            </p:childTnLst>
                          </p:cTn>
                        </p:par>
                      </p:childTnLst>
                    </p:cTn>
                  </p:par>
                  <p:par>
                    <p:cTn id="42" fill="hold">
                      <p:stCondLst>
                        <p:cond delay="indefinite"/>
                      </p:stCondLst>
                      <p:childTnLst>
                        <p:par>
                          <p:cTn id="43" fill="hold">
                            <p:stCondLst>
                              <p:cond delay="0"/>
                            </p:stCondLst>
                            <p:childTnLst>
                              <p:par>
                                <p:cTn id="44" presetClass="entr" nodeType="clickEffect" presetID="9" grpId="10" fill="hold">
                                  <p:stCondLst>
                                    <p:cond delay="0"/>
                                  </p:stCondLst>
                                  <p:iterate type="el" backwards="0">
                                    <p:tmAbs val="0"/>
                                  </p:iterate>
                                  <p:childTnLst>
                                    <p:set>
                                      <p:cBhvr>
                                        <p:cTn id="45" fill="hold"/>
                                        <p:tgtEl>
                                          <p:spTgt spid="1138"/>
                                        </p:tgtEl>
                                        <p:attrNameLst>
                                          <p:attrName>style.visibility</p:attrName>
                                        </p:attrNameLst>
                                      </p:cBhvr>
                                      <p:to>
                                        <p:strVal val="visible"/>
                                      </p:to>
                                    </p:set>
                                    <p:animEffect filter="dissolve" transition="in">
                                      <p:cBhvr>
                                        <p:cTn id="46" dur="2000"/>
                                        <p:tgtEl>
                                          <p:spTgt spid="1138"/>
                                        </p:tgtEl>
                                      </p:cBhvr>
                                    </p:animEffect>
                                  </p:childTnLst>
                                </p:cTn>
                              </p:par>
                            </p:childTnLst>
                          </p:cTn>
                        </p:par>
                      </p:childTnLst>
                    </p:cTn>
                  </p:par>
                  <p:par>
                    <p:cTn id="47" fill="hold">
                      <p:stCondLst>
                        <p:cond delay="indefinite"/>
                      </p:stCondLst>
                      <p:childTnLst>
                        <p:par>
                          <p:cTn id="48" fill="hold">
                            <p:stCondLst>
                              <p:cond delay="0"/>
                            </p:stCondLst>
                            <p:childTnLst>
                              <p:par>
                                <p:cTn id="49" presetClass="entr" nodeType="clickEffect" presetSubtype="0" presetID="1" grpId="11" fill="hold">
                                  <p:stCondLst>
                                    <p:cond delay="0"/>
                                  </p:stCondLst>
                                  <p:iterate type="lt" backwards="0">
                                    <p:tmAbs val="100"/>
                                  </p:iterate>
                                  <p:childTnLst>
                                    <p:set>
                                      <p:cBhvr>
                                        <p:cTn id="50" fill="hold"/>
                                        <p:tgtEl>
                                          <p:spTgt spid="1128"/>
                                        </p:tgtEl>
                                        <p:attrNameLst>
                                          <p:attrName>style.visibility</p:attrName>
                                        </p:attrNameLst>
                                      </p:cBhvr>
                                      <p:to>
                                        <p:strVal val="visible"/>
                                      </p:to>
                                    </p:set>
                                  </p:childTnLst>
                                </p:cTn>
                              </p:par>
                            </p:childTnLst>
                          </p:cTn>
                        </p:par>
                        <p:par>
                          <p:cTn id="51" fill="hold">
                            <p:stCondLst>
                              <p:cond delay="0"/>
                            </p:stCondLst>
                            <p:childTnLst>
                              <p:par>
                                <p:cTn id="52" presetClass="exit" nodeType="afterEffect" presetSubtype="0" presetID="1" grpId="12" fill="hold">
                                  <p:stCondLst>
                                    <p:cond delay="0"/>
                                  </p:stCondLst>
                                  <p:iterate type="el" backwards="0">
                                    <p:tmAbs val="0"/>
                                  </p:iterate>
                                  <p:childTnLst>
                                    <p:set>
                                      <p:cBhvr>
                                        <p:cTn id="53" fill="hold">
                                          <p:stCondLst>
                                            <p:cond delay="0"/>
                                          </p:stCondLst>
                                        </p:cTn>
                                        <p:tgtEl>
                                          <p:spTgt spid="1129"/>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Class="entr" nodeType="clickEffect" presetSubtype="8" presetID="2" grpId="13" fill="hold">
                                  <p:stCondLst>
                                    <p:cond delay="0"/>
                                  </p:stCondLst>
                                  <p:iterate type="el" backwards="0">
                                    <p:tmAbs val="0"/>
                                  </p:iterate>
                                  <p:childTnLst>
                                    <p:set>
                                      <p:cBhvr>
                                        <p:cTn id="57" fill="hold"/>
                                        <p:tgtEl>
                                          <p:spTgt spid="1133"/>
                                        </p:tgtEl>
                                        <p:attrNameLst>
                                          <p:attrName>style.visibility</p:attrName>
                                        </p:attrNameLst>
                                      </p:cBhvr>
                                      <p:to>
                                        <p:strVal val="visible"/>
                                      </p:to>
                                    </p:set>
                                    <p:anim calcmode="lin" valueType="num">
                                      <p:cBhvr>
                                        <p:cTn id="58" dur="1000" fill="hold"/>
                                        <p:tgtEl>
                                          <p:spTgt spid="1133"/>
                                        </p:tgtEl>
                                        <p:attrNameLst>
                                          <p:attrName>ppt_x</p:attrName>
                                        </p:attrNameLst>
                                      </p:cBhvr>
                                      <p:tavLst>
                                        <p:tav tm="0">
                                          <p:val>
                                            <p:strVal val="0-#ppt_w/2"/>
                                          </p:val>
                                        </p:tav>
                                        <p:tav tm="100000">
                                          <p:val>
                                            <p:strVal val="#ppt_x"/>
                                          </p:val>
                                        </p:tav>
                                      </p:tavLst>
                                    </p:anim>
                                    <p:anim calcmode="lin" valueType="num">
                                      <p:cBhvr>
                                        <p:cTn id="59" dur="1000" fill="hold"/>
                                        <p:tgtEl>
                                          <p:spTgt spid="1133"/>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Class="entr" nodeType="clickEffect" presetSubtype="4" presetID="22" grpId="14" fill="hold">
                                  <p:stCondLst>
                                    <p:cond delay="0"/>
                                  </p:stCondLst>
                                  <p:iterate type="el" backwards="0">
                                    <p:tmAbs val="0"/>
                                  </p:iterate>
                                  <p:childTnLst>
                                    <p:set>
                                      <p:cBhvr>
                                        <p:cTn id="63" fill="hold"/>
                                        <p:tgtEl>
                                          <p:spTgt spid="1136"/>
                                        </p:tgtEl>
                                        <p:attrNameLst>
                                          <p:attrName>style.visibility</p:attrName>
                                        </p:attrNameLst>
                                      </p:cBhvr>
                                      <p:to>
                                        <p:strVal val="visible"/>
                                      </p:to>
                                    </p:set>
                                    <p:animEffect filter="wipe(down)" transition="in">
                                      <p:cBhvr>
                                        <p:cTn id="64" dur="2500"/>
                                        <p:tgtEl>
                                          <p:spTgt spid="1136"/>
                                        </p:tgtEl>
                                      </p:cBhvr>
                                    </p:animEffect>
                                  </p:childTnLst>
                                </p:cTn>
                              </p:par>
                            </p:childTnLst>
                          </p:cTn>
                        </p:par>
                        <p:par>
                          <p:cTn id="65" fill="hold">
                            <p:stCondLst>
                              <p:cond delay="2500"/>
                            </p:stCondLst>
                            <p:childTnLst>
                              <p:par>
                                <p:cTn id="66" presetClass="exit" nodeType="afterEffect" presetSubtype="0" presetID="1" grpId="15" fill="hold">
                                  <p:stCondLst>
                                    <p:cond delay="0"/>
                                  </p:stCondLst>
                                  <p:iterate type="el" backwards="0">
                                    <p:tmAbs val="0"/>
                                  </p:iterate>
                                  <p:childTnLst>
                                    <p:set>
                                      <p:cBhvr>
                                        <p:cTn id="67" fill="hold">
                                          <p:stCondLst>
                                            <p:cond delay="0"/>
                                          </p:stCondLst>
                                        </p:cTn>
                                        <p:tgtEl>
                                          <p:spTgt spid="113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18" grpId="3"/>
      <p:bldP build="whole" bldLvl="1" animBg="1" rev="0" advAuto="0" spid="1121" grpId="7"/>
      <p:bldP build="whole" bldLvl="1" animBg="1" rev="0" advAuto="0" spid="1111" grpId="2"/>
      <p:bldP build="whole" bldLvl="1" animBg="1" rev="0" advAuto="0" spid="1137" grpId="9"/>
      <p:bldP build="whole" bldLvl="1" animBg="1" rev="0" advAuto="0" spid="1129" grpId="12"/>
      <p:bldP build="whole" bldLvl="1" animBg="1" rev="0" advAuto="0" spid="1136" grpId="14"/>
      <p:bldP build="whole" bldLvl="1" animBg="1" rev="0" advAuto="0" spid="1130" grpId="5"/>
      <p:bldP build="whole" bldLvl="1" animBg="1" rev="0" advAuto="0" spid="1137" grpId="15"/>
      <p:bldP build="whole" bldLvl="1" animBg="1" rev="0" advAuto="0" spid="1133" grpId="13"/>
      <p:bldP build="whole" bldLvl="1" animBg="1" rev="0" advAuto="0" spid="1132" grpId="1"/>
      <p:bldP build="whole" bldLvl="1" animBg="1" rev="0" advAuto="0" spid="1128" grpId="11"/>
      <p:bldP build="whole" bldLvl="1" animBg="1" rev="0" advAuto="0" spid="1138" grpId="10"/>
      <p:bldP build="whole" bldLvl="1" animBg="1" rev="0" advAuto="0" spid="1115" grpId="8"/>
      <p:bldP build="whole" bldLvl="1" animBg="1" rev="0" advAuto="0" spid="1129" grpId="4"/>
      <p:bldP build="whole" bldLvl="1" animBg="1" rev="0" advAuto="0" spid="1131" grpId="6"/>
    </p:bldLst>
  </p:timing>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142" name="Group"/>
          <p:cNvGrpSpPr/>
          <p:nvPr/>
        </p:nvGrpSpPr>
        <p:grpSpPr>
          <a:xfrm>
            <a:off x="4788022" y="2776261"/>
            <a:ext cx="9624295" cy="7393206"/>
            <a:chOff x="38100" y="0"/>
            <a:chExt cx="9624293" cy="7393204"/>
          </a:xfrm>
        </p:grpSpPr>
        <p:graphicFrame>
          <p:nvGraphicFramePr>
            <p:cNvPr id="1140" name="Table"/>
            <p:cNvGraphicFramePr/>
            <p:nvPr/>
          </p:nvGraphicFramePr>
          <p:xfrm>
            <a:off x="38100" y="804567"/>
            <a:ext cx="9624294" cy="658863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190816"/>
                  <a:gridCol w="3287590"/>
                  <a:gridCol w="3107786"/>
                </a:tblGrid>
                <a:tr h="1546434">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r h="2133286">
                  <a:tc>
                    <a:txBody>
                      <a:bodyPr/>
                      <a:lstStyle/>
                      <a:p>
                        <a:pPr defTabSz="914400">
                          <a:defRPr sz="3600">
                            <a:solidFill>
                              <a:srgbClr val="FF2600"/>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660066"/>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r h="2378821">
                  <a:tc>
                    <a:txBody>
                      <a:bodyPr/>
                      <a:lstStyle/>
                      <a:p>
                        <a:pPr defTabSz="914400">
                          <a:defRPr sz="3600">
                            <a:solidFill>
                              <a:srgbClr val="FF2600"/>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660066"/>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bl>
            </a:graphicData>
          </a:graphic>
        </p:graphicFrame>
        <p:sp>
          <p:nvSpPr>
            <p:cNvPr id="1141" name="Revenues"/>
            <p:cNvSpPr txBox="1"/>
            <p:nvPr/>
          </p:nvSpPr>
          <p:spPr>
            <a:xfrm>
              <a:off x="3553324" y="0"/>
              <a:ext cx="2289049" cy="800101"/>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marL="685800" indent="-685800" algn="l">
                <a:spcBef>
                  <a:spcPts val="1300"/>
                </a:spcBef>
                <a:defRPr sz="4000">
                  <a:latin typeface="Avenir Book"/>
                  <a:ea typeface="Avenir Book"/>
                  <a:cs typeface="Avenir Book"/>
                  <a:sym typeface="Avenir Book"/>
                </a:defRPr>
              </a:lvl1pPr>
            </a:lstStyle>
            <a:p>
              <a:pPr/>
              <a:r>
                <a:t>Revenues</a:t>
              </a:r>
            </a:p>
          </p:txBody>
        </p:sp>
      </p:grpSp>
      <p:sp>
        <p:nvSpPr>
          <p:cNvPr id="1143" name="If country A cooperates"/>
          <p:cNvSpPr txBox="1"/>
          <p:nvPr/>
        </p:nvSpPr>
        <p:spPr>
          <a:xfrm>
            <a:off x="5091669" y="5388779"/>
            <a:ext cx="2830543" cy="11430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cooperates</a:t>
            </a:r>
          </a:p>
        </p:txBody>
      </p:sp>
      <p:sp>
        <p:nvSpPr>
          <p:cNvPr id="1144" name="Line"/>
          <p:cNvSpPr/>
          <p:nvPr/>
        </p:nvSpPr>
        <p:spPr>
          <a:xfrm>
            <a:off x="7951157" y="5155493"/>
            <a:ext cx="3348528" cy="2092172"/>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1145" name="A gets:…"/>
          <p:cNvSpPr txBox="1"/>
          <p:nvPr/>
        </p:nvSpPr>
        <p:spPr>
          <a:xfrm>
            <a:off x="8073425" y="6163478"/>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$960</a:t>
            </a:r>
          </a:p>
        </p:txBody>
      </p:sp>
      <p:sp>
        <p:nvSpPr>
          <p:cNvPr id="1146" name="B gets:…"/>
          <p:cNvSpPr txBox="1"/>
          <p:nvPr/>
        </p:nvSpPr>
        <p:spPr>
          <a:xfrm>
            <a:off x="8956720" y="5144679"/>
            <a:ext cx="229780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$960</a:t>
            </a:r>
          </a:p>
        </p:txBody>
      </p:sp>
      <p:sp>
        <p:nvSpPr>
          <p:cNvPr id="1147" name="If country B cheats"/>
          <p:cNvSpPr txBox="1"/>
          <p:nvPr/>
        </p:nvSpPr>
        <p:spPr>
          <a:xfrm>
            <a:off x="11688978" y="3867147"/>
            <a:ext cx="2297808"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cheats</a:t>
            </a:r>
          </a:p>
        </p:txBody>
      </p:sp>
      <p:sp>
        <p:nvSpPr>
          <p:cNvPr id="1148" name="If country A cheats"/>
          <p:cNvSpPr txBox="1"/>
          <p:nvPr/>
        </p:nvSpPr>
        <p:spPr>
          <a:xfrm>
            <a:off x="5013140" y="7955991"/>
            <a:ext cx="2943166"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nSpc>
                <a:spcPct val="70000"/>
              </a:lnSpc>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cheats</a:t>
            </a:r>
          </a:p>
        </p:txBody>
      </p:sp>
      <p:sp>
        <p:nvSpPr>
          <p:cNvPr id="1149" name="A gets:…"/>
          <p:cNvSpPr txBox="1"/>
          <p:nvPr/>
        </p:nvSpPr>
        <p:spPr>
          <a:xfrm>
            <a:off x="11329921" y="8428968"/>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$700</a:t>
            </a:r>
          </a:p>
        </p:txBody>
      </p:sp>
      <p:sp>
        <p:nvSpPr>
          <p:cNvPr id="1150" name="B gets:…"/>
          <p:cNvSpPr txBox="1"/>
          <p:nvPr/>
        </p:nvSpPr>
        <p:spPr>
          <a:xfrm>
            <a:off x="12056743" y="7227614"/>
            <a:ext cx="229780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$700</a:t>
            </a:r>
          </a:p>
        </p:txBody>
      </p:sp>
      <p:sp>
        <p:nvSpPr>
          <p:cNvPr id="1151" name="Line"/>
          <p:cNvSpPr/>
          <p:nvPr/>
        </p:nvSpPr>
        <p:spPr>
          <a:xfrm>
            <a:off x="11289607" y="7239446"/>
            <a:ext cx="3096551" cy="2419881"/>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1152" name="A gets:…"/>
          <p:cNvSpPr txBox="1"/>
          <p:nvPr/>
        </p:nvSpPr>
        <p:spPr>
          <a:xfrm>
            <a:off x="8136862" y="8479390"/>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$1,260</a:t>
            </a:r>
          </a:p>
        </p:txBody>
      </p:sp>
      <p:sp>
        <p:nvSpPr>
          <p:cNvPr id="1153" name="B gets:…"/>
          <p:cNvSpPr txBox="1"/>
          <p:nvPr/>
        </p:nvSpPr>
        <p:spPr>
          <a:xfrm>
            <a:off x="8956720" y="7227614"/>
            <a:ext cx="229780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$720</a:t>
            </a:r>
          </a:p>
        </p:txBody>
      </p:sp>
      <p:sp>
        <p:nvSpPr>
          <p:cNvPr id="1154" name="Line"/>
          <p:cNvSpPr/>
          <p:nvPr/>
        </p:nvSpPr>
        <p:spPr>
          <a:xfrm>
            <a:off x="7971237" y="7261633"/>
            <a:ext cx="3308369" cy="2375507"/>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1155" name="A gets:…"/>
          <p:cNvSpPr txBox="1"/>
          <p:nvPr/>
        </p:nvSpPr>
        <p:spPr>
          <a:xfrm>
            <a:off x="11288127" y="6095732"/>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$720</a:t>
            </a:r>
          </a:p>
        </p:txBody>
      </p:sp>
      <p:sp>
        <p:nvSpPr>
          <p:cNvPr id="1156" name="B gets:…"/>
          <p:cNvSpPr txBox="1"/>
          <p:nvPr/>
        </p:nvSpPr>
        <p:spPr>
          <a:xfrm>
            <a:off x="12056743" y="5144679"/>
            <a:ext cx="229780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$1,260</a:t>
            </a:r>
          </a:p>
        </p:txBody>
      </p:sp>
      <p:sp>
        <p:nvSpPr>
          <p:cNvPr id="1157" name="Line"/>
          <p:cNvSpPr/>
          <p:nvPr/>
        </p:nvSpPr>
        <p:spPr>
          <a:xfrm>
            <a:off x="11296067" y="5154591"/>
            <a:ext cx="3007432" cy="2093977"/>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1158" name="Be a pessimist: Assume the worst will happen and choose the strategy that gives you the highest of the worst outcomes"/>
          <p:cNvSpPr txBox="1"/>
          <p:nvPr>
            <p:ph type="title" idx="4294967295"/>
          </p:nvPr>
        </p:nvSpPr>
        <p:spPr>
          <a:xfrm>
            <a:off x="-106294" y="10761633"/>
            <a:ext cx="24384001" cy="1944241"/>
          </a:xfrm>
          <a:prstGeom prst="rect">
            <a:avLst/>
          </a:prstGeom>
          <a:effectLst>
            <a:outerShdw sx="100000" sy="100000" kx="0" ky="0" algn="b" rotWithShape="0" blurRad="63500" dist="25400" dir="5400000">
              <a:srgbClr val="000000">
                <a:alpha val="50000"/>
              </a:srgbClr>
            </a:outerShdw>
          </a:effectLst>
        </p:spPr>
        <p:txBody>
          <a:bodyPr/>
          <a:lstStyle/>
          <a:p>
            <a:pPr defTabSz="726440">
              <a:defRPr sz="5280"/>
            </a:pPr>
            <a:r>
              <a:t>Be a pessimist: Assume the </a:t>
            </a:r>
            <a:r>
              <a:rPr>
                <a:solidFill>
                  <a:srgbClr val="9437FF"/>
                </a:solidFill>
              </a:rPr>
              <a:t>worst</a:t>
            </a:r>
            <a:r>
              <a:t> will happen and choose the strategy that gives you the </a:t>
            </a:r>
            <a:r>
              <a:rPr>
                <a:solidFill>
                  <a:srgbClr val="FF2F92"/>
                </a:solidFill>
              </a:rPr>
              <a:t>highest</a:t>
            </a:r>
            <a:r>
              <a:t> of the </a:t>
            </a:r>
            <a:r>
              <a:rPr>
                <a:solidFill>
                  <a:srgbClr val="9437FF"/>
                </a:solidFill>
              </a:rPr>
              <a:t>worst</a:t>
            </a:r>
            <a:r>
              <a:t> outcomes</a:t>
            </a:r>
          </a:p>
        </p:txBody>
      </p:sp>
      <p:sp>
        <p:nvSpPr>
          <p:cNvPr id="1159" name="The Maximin Criteria"/>
          <p:cNvSpPr txBox="1"/>
          <p:nvPr/>
        </p:nvSpPr>
        <p:spPr>
          <a:xfrm>
            <a:off x="7093057" y="849678"/>
            <a:ext cx="9487951" cy="1272775"/>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sz="6000">
                <a:latin typeface="+mn-lt"/>
                <a:ea typeface="+mn-ea"/>
                <a:cs typeface="+mn-cs"/>
                <a:sym typeface="Avenir Medium"/>
              </a:defRPr>
            </a:pPr>
            <a:r>
              <a:t>The </a:t>
            </a:r>
            <a:r>
              <a:rPr>
                <a:solidFill>
                  <a:srgbClr val="FF2F92"/>
                </a:solidFill>
              </a:rPr>
              <a:t>Maxi</a:t>
            </a:r>
            <a:r>
              <a:rPr>
                <a:solidFill>
                  <a:srgbClr val="9437FF"/>
                </a:solidFill>
              </a:rPr>
              <a:t>min</a:t>
            </a:r>
            <a:r>
              <a:t> Criteria</a:t>
            </a:r>
          </a:p>
        </p:txBody>
      </p:sp>
      <p:grpSp>
        <p:nvGrpSpPr>
          <p:cNvPr id="1162" name="Group"/>
          <p:cNvGrpSpPr/>
          <p:nvPr/>
        </p:nvGrpSpPr>
        <p:grpSpPr>
          <a:xfrm>
            <a:off x="1367841" y="1320563"/>
            <a:ext cx="3190465" cy="2793293"/>
            <a:chOff x="246783" y="0"/>
            <a:chExt cx="3190463" cy="2793292"/>
          </a:xfrm>
        </p:grpSpPr>
        <p:sp>
          <p:nvSpPr>
            <p:cNvPr id="1160" name="Polygon"/>
            <p:cNvSpPr/>
            <p:nvPr/>
          </p:nvSpPr>
          <p:spPr>
            <a:xfrm>
              <a:off x="246783" y="0"/>
              <a:ext cx="3190464" cy="27932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2F92"/>
            </a:solidFill>
            <a:ln w="12700" cap="flat">
              <a:noFill/>
              <a:miter lim="400000"/>
            </a:ln>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sp>
          <p:nvSpPr>
            <p:cNvPr id="1161" name="Maximin strategy for A: Cooperate"/>
            <p:cNvSpPr txBox="1"/>
            <p:nvPr/>
          </p:nvSpPr>
          <p:spPr>
            <a:xfrm>
              <a:off x="406262" y="388544"/>
              <a:ext cx="2871506" cy="2016205"/>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nSpc>
                  <a:spcPct val="70000"/>
                </a:lnSpc>
                <a:defRPr sz="3500">
                  <a:solidFill>
                    <a:srgbClr val="FFFFFF"/>
                  </a:solidFill>
                </a:defRPr>
              </a:lvl1pPr>
            </a:lstStyle>
            <a:p>
              <a:pPr/>
              <a:r>
                <a:t>Maximin strategy for A: Cooperate</a:t>
              </a:r>
            </a:p>
          </p:txBody>
        </p:sp>
      </p:grpSp>
      <p:sp>
        <p:nvSpPr>
          <p:cNvPr id="1163" name="The maximum of these two “worst” outcomes is $720 when country A cooperates"/>
          <p:cNvSpPr txBox="1"/>
          <p:nvPr/>
        </p:nvSpPr>
        <p:spPr>
          <a:xfrm>
            <a:off x="15979066" y="5294417"/>
            <a:ext cx="6267841" cy="28956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sz="4000">
                <a:latin typeface="Avenir Book"/>
                <a:ea typeface="Avenir Book"/>
                <a:cs typeface="Avenir Book"/>
                <a:sym typeface="Avenir Book"/>
              </a:defRPr>
            </a:pPr>
            <a:r>
              <a:t>The </a:t>
            </a:r>
            <a:r>
              <a:rPr>
                <a:solidFill>
                  <a:srgbClr val="FF2F92"/>
                </a:solidFill>
                <a:latin typeface="Avenir Heavy"/>
                <a:ea typeface="Avenir Heavy"/>
                <a:cs typeface="Avenir Heavy"/>
                <a:sym typeface="Avenir Heavy"/>
              </a:rPr>
              <a:t>maximum</a:t>
            </a:r>
            <a:r>
              <a:t> of these two “</a:t>
            </a:r>
            <a:r>
              <a:rPr>
                <a:solidFill>
                  <a:srgbClr val="9437FF"/>
                </a:solidFill>
                <a:latin typeface="Avenir Heavy"/>
                <a:ea typeface="Avenir Heavy"/>
                <a:cs typeface="Avenir Heavy"/>
                <a:sym typeface="Avenir Heavy"/>
              </a:rPr>
              <a:t>worst</a:t>
            </a:r>
            <a:r>
              <a:t>” outcomes is </a:t>
            </a:r>
            <a:r>
              <a:rPr>
                <a:solidFill>
                  <a:srgbClr val="FF2F92"/>
                </a:solidFill>
                <a:latin typeface="Avenir Heavy"/>
                <a:ea typeface="Avenir Heavy"/>
                <a:cs typeface="Avenir Heavy"/>
                <a:sym typeface="Avenir Heavy"/>
              </a:rPr>
              <a:t>$720 when country A cooperates</a:t>
            </a:r>
          </a:p>
        </p:txBody>
      </p:sp>
      <p:sp>
        <p:nvSpPr>
          <p:cNvPr id="1164" name="If country B cooperates"/>
          <p:cNvSpPr txBox="1"/>
          <p:nvPr/>
        </p:nvSpPr>
        <p:spPr>
          <a:xfrm>
            <a:off x="8346292" y="3867147"/>
            <a:ext cx="2612515"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cooperates</a:t>
            </a:r>
          </a:p>
        </p:txBody>
      </p:sp>
      <p:sp>
        <p:nvSpPr>
          <p:cNvPr id="1165" name="Oval"/>
          <p:cNvSpPr/>
          <p:nvPr/>
        </p:nvSpPr>
        <p:spPr>
          <a:xfrm>
            <a:off x="11143212" y="8978139"/>
            <a:ext cx="1387641" cy="595230"/>
          </a:xfrm>
          <a:prstGeom prst="ellipse">
            <a:avLst/>
          </a:prstGeom>
          <a:ln w="127000">
            <a:solidFill>
              <a:srgbClr val="9437FF"/>
            </a:solidFill>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sp>
        <p:nvSpPr>
          <p:cNvPr id="1166" name="Oval"/>
          <p:cNvSpPr/>
          <p:nvPr/>
        </p:nvSpPr>
        <p:spPr>
          <a:xfrm>
            <a:off x="11072176" y="6594481"/>
            <a:ext cx="1529713" cy="595230"/>
          </a:xfrm>
          <a:prstGeom prst="ellipse">
            <a:avLst/>
          </a:prstGeom>
          <a:ln w="127000">
            <a:solidFill>
              <a:srgbClr val="9437FF"/>
            </a:solidFill>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159"/>
                                        </p:tgtEl>
                                        <p:attrNameLst>
                                          <p:attrName>style.visibility</p:attrName>
                                        </p:attrNameLst>
                                      </p:cBhvr>
                                      <p:to>
                                        <p:strVal val="visible"/>
                                      </p:to>
                                    </p:set>
                                    <p:anim calcmode="lin" valueType="num">
                                      <p:cBhvr>
                                        <p:cTn id="7" dur="1000" fill="hold"/>
                                        <p:tgtEl>
                                          <p:spTgt spid="1159"/>
                                        </p:tgtEl>
                                        <p:attrNameLst>
                                          <p:attrName>ppt_x</p:attrName>
                                        </p:attrNameLst>
                                      </p:cBhvr>
                                      <p:tavLst>
                                        <p:tav tm="0">
                                          <p:val>
                                            <p:strVal val="0-#ppt_w/2"/>
                                          </p:val>
                                        </p:tav>
                                        <p:tav tm="100000">
                                          <p:val>
                                            <p:strVal val="#ppt_x"/>
                                          </p:val>
                                        </p:tav>
                                      </p:tavLst>
                                    </p:anim>
                                    <p:anim calcmode="lin" valueType="num">
                                      <p:cBhvr>
                                        <p:cTn id="8" dur="1000" fill="hold"/>
                                        <p:tgtEl>
                                          <p:spTgt spid="11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el" backwards="0">
                                    <p:tmAbs val="0"/>
                                  </p:iterate>
                                  <p:childTnLst>
                                    <p:set>
                                      <p:cBhvr>
                                        <p:cTn id="12" fill="hold"/>
                                        <p:tgtEl>
                                          <p:spTgt spid="1158"/>
                                        </p:tgtEl>
                                        <p:attrNameLst>
                                          <p:attrName>style.visibility</p:attrName>
                                        </p:attrNameLst>
                                      </p:cBhvr>
                                      <p:to>
                                        <p:strVal val="visible"/>
                                      </p:to>
                                    </p:set>
                                    <p:anim calcmode="lin" valueType="num">
                                      <p:cBhvr>
                                        <p:cTn id="13" dur="1000" fill="hold"/>
                                        <p:tgtEl>
                                          <p:spTgt spid="1158"/>
                                        </p:tgtEl>
                                        <p:attrNameLst>
                                          <p:attrName>ppt_x</p:attrName>
                                        </p:attrNameLst>
                                      </p:cBhvr>
                                      <p:tavLst>
                                        <p:tav tm="0">
                                          <p:val>
                                            <p:strVal val="0-#ppt_w/2"/>
                                          </p:val>
                                        </p:tav>
                                        <p:tav tm="100000">
                                          <p:val>
                                            <p:strVal val="#ppt_x"/>
                                          </p:val>
                                        </p:tav>
                                      </p:tavLst>
                                    </p:anim>
                                    <p:anim calcmode="lin" valueType="num">
                                      <p:cBhvr>
                                        <p:cTn id="14" dur="1000" fill="hold"/>
                                        <p:tgtEl>
                                          <p:spTgt spid="1158"/>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Class="entr" nodeType="afterEffect" presetSubtype="1" presetID="2" grpId="3" fill="hold">
                                  <p:stCondLst>
                                    <p:cond delay="0"/>
                                  </p:stCondLst>
                                  <p:iterate type="el" backwards="0">
                                    <p:tmAbs val="0"/>
                                  </p:iterate>
                                  <p:childTnLst>
                                    <p:set>
                                      <p:cBhvr>
                                        <p:cTn id="17" fill="hold"/>
                                        <p:tgtEl>
                                          <p:spTgt spid="1165"/>
                                        </p:tgtEl>
                                        <p:attrNameLst>
                                          <p:attrName>style.visibility</p:attrName>
                                        </p:attrNameLst>
                                      </p:cBhvr>
                                      <p:to>
                                        <p:strVal val="visible"/>
                                      </p:to>
                                    </p:set>
                                    <p:anim calcmode="lin" valueType="num">
                                      <p:cBhvr>
                                        <p:cTn id="18" dur="2000" fill="hold"/>
                                        <p:tgtEl>
                                          <p:spTgt spid="1165"/>
                                        </p:tgtEl>
                                        <p:attrNameLst>
                                          <p:attrName>ppt_x</p:attrName>
                                        </p:attrNameLst>
                                      </p:cBhvr>
                                      <p:tavLst>
                                        <p:tav tm="0">
                                          <p:val>
                                            <p:strVal val="#ppt_x"/>
                                          </p:val>
                                        </p:tav>
                                        <p:tav tm="100000">
                                          <p:val>
                                            <p:strVal val="#ppt_x"/>
                                          </p:val>
                                        </p:tav>
                                      </p:tavLst>
                                    </p:anim>
                                    <p:anim calcmode="lin" valueType="num">
                                      <p:cBhvr>
                                        <p:cTn id="19" dur="2000" fill="hold"/>
                                        <p:tgtEl>
                                          <p:spTgt spid="1165"/>
                                        </p:tgtEl>
                                        <p:attrNameLst>
                                          <p:attrName>ppt_y</p:attrName>
                                        </p:attrNameLst>
                                      </p:cBhvr>
                                      <p:tavLst>
                                        <p:tav tm="0">
                                          <p:val>
                                            <p:strVal val="0-#ppt_h/2"/>
                                          </p:val>
                                        </p:tav>
                                        <p:tav tm="100000">
                                          <p:val>
                                            <p:strVal val="#ppt_y"/>
                                          </p:val>
                                        </p:tav>
                                      </p:tavLst>
                                    </p:anim>
                                  </p:childTnLst>
                                </p:cTn>
                              </p:par>
                            </p:childTnLst>
                          </p:cTn>
                        </p:par>
                        <p:par>
                          <p:cTn id="20" fill="hold">
                            <p:stCondLst>
                              <p:cond delay="3000"/>
                            </p:stCondLst>
                            <p:childTnLst>
                              <p:par>
                                <p:cTn id="21" presetClass="entr" nodeType="afterEffect" presetSubtype="1" presetID="2" grpId="4" fill="hold">
                                  <p:stCondLst>
                                    <p:cond delay="0"/>
                                  </p:stCondLst>
                                  <p:iterate type="el" backwards="0">
                                    <p:tmAbs val="0"/>
                                  </p:iterate>
                                  <p:childTnLst>
                                    <p:set>
                                      <p:cBhvr>
                                        <p:cTn id="22" fill="hold"/>
                                        <p:tgtEl>
                                          <p:spTgt spid="1166"/>
                                        </p:tgtEl>
                                        <p:attrNameLst>
                                          <p:attrName>style.visibility</p:attrName>
                                        </p:attrNameLst>
                                      </p:cBhvr>
                                      <p:to>
                                        <p:strVal val="visible"/>
                                      </p:to>
                                    </p:set>
                                    <p:anim calcmode="lin" valueType="num">
                                      <p:cBhvr>
                                        <p:cTn id="23" dur="2000" fill="hold"/>
                                        <p:tgtEl>
                                          <p:spTgt spid="1166"/>
                                        </p:tgtEl>
                                        <p:attrNameLst>
                                          <p:attrName>ppt_x</p:attrName>
                                        </p:attrNameLst>
                                      </p:cBhvr>
                                      <p:tavLst>
                                        <p:tav tm="0">
                                          <p:val>
                                            <p:strVal val="#ppt_x"/>
                                          </p:val>
                                        </p:tav>
                                        <p:tav tm="100000">
                                          <p:val>
                                            <p:strVal val="#ppt_x"/>
                                          </p:val>
                                        </p:tav>
                                      </p:tavLst>
                                    </p:anim>
                                    <p:anim calcmode="lin" valueType="num">
                                      <p:cBhvr>
                                        <p:cTn id="24" dur="2000" fill="hold"/>
                                        <p:tgtEl>
                                          <p:spTgt spid="1166"/>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1" presetID="2" grpId="5" fill="hold">
                                  <p:stCondLst>
                                    <p:cond delay="0"/>
                                  </p:stCondLst>
                                  <p:iterate type="el" backwards="0">
                                    <p:tmAbs val="0"/>
                                  </p:iterate>
                                  <p:childTnLst>
                                    <p:set>
                                      <p:cBhvr>
                                        <p:cTn id="28" fill="hold"/>
                                        <p:tgtEl>
                                          <p:spTgt spid="1163"/>
                                        </p:tgtEl>
                                        <p:attrNameLst>
                                          <p:attrName>style.visibility</p:attrName>
                                        </p:attrNameLst>
                                      </p:cBhvr>
                                      <p:to>
                                        <p:strVal val="visible"/>
                                      </p:to>
                                    </p:set>
                                    <p:anim calcmode="lin" valueType="num">
                                      <p:cBhvr>
                                        <p:cTn id="29" dur="1000" fill="hold"/>
                                        <p:tgtEl>
                                          <p:spTgt spid="1163"/>
                                        </p:tgtEl>
                                        <p:attrNameLst>
                                          <p:attrName>ppt_x</p:attrName>
                                        </p:attrNameLst>
                                      </p:cBhvr>
                                      <p:tavLst>
                                        <p:tav tm="0">
                                          <p:val>
                                            <p:strVal val="#ppt_x"/>
                                          </p:val>
                                        </p:tav>
                                        <p:tav tm="100000">
                                          <p:val>
                                            <p:strVal val="#ppt_x"/>
                                          </p:val>
                                        </p:tav>
                                      </p:tavLst>
                                    </p:anim>
                                    <p:anim calcmode="lin" valueType="num">
                                      <p:cBhvr>
                                        <p:cTn id="30" dur="1000" fill="hold"/>
                                        <p:tgtEl>
                                          <p:spTgt spid="1163"/>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4" presetID="22" grpId="6" fill="hold">
                                  <p:stCondLst>
                                    <p:cond delay="0"/>
                                  </p:stCondLst>
                                  <p:iterate type="el" backwards="0">
                                    <p:tmAbs val="0"/>
                                  </p:iterate>
                                  <p:childTnLst>
                                    <p:set>
                                      <p:cBhvr>
                                        <p:cTn id="34" fill="hold"/>
                                        <p:tgtEl>
                                          <p:spTgt spid="1162"/>
                                        </p:tgtEl>
                                        <p:attrNameLst>
                                          <p:attrName>style.visibility</p:attrName>
                                        </p:attrNameLst>
                                      </p:cBhvr>
                                      <p:to>
                                        <p:strVal val="visible"/>
                                      </p:to>
                                    </p:set>
                                    <p:animEffect filter="wipe(down)" transition="in">
                                      <p:cBhvr>
                                        <p:cTn id="35" dur="2500"/>
                                        <p:tgtEl>
                                          <p:spTgt spid="1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63" grpId="5"/>
      <p:bldP build="whole" bldLvl="1" animBg="1" rev="0" advAuto="0" spid="1166" grpId="4"/>
      <p:bldP build="whole" bldLvl="1" animBg="1" rev="0" advAuto="0" spid="1162" grpId="6"/>
      <p:bldP build="whole" bldLvl="1" animBg="1" rev="0" advAuto="0" spid="1158" grpId="2"/>
      <p:bldP build="whole" bldLvl="1" animBg="1" rev="0" advAuto="0" spid="1165" grpId="3"/>
      <p:bldP build="whole" bldLvl="1" animBg="1" rev="0" advAuto="0" spid="1159" grpId="1"/>
    </p:bldLst>
  </p:timing>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170" name="Group"/>
          <p:cNvGrpSpPr/>
          <p:nvPr/>
        </p:nvGrpSpPr>
        <p:grpSpPr>
          <a:xfrm>
            <a:off x="12579360" y="2968640"/>
            <a:ext cx="9624295" cy="7393205"/>
            <a:chOff x="38100" y="0"/>
            <a:chExt cx="9624293" cy="7393204"/>
          </a:xfrm>
        </p:grpSpPr>
        <p:graphicFrame>
          <p:nvGraphicFramePr>
            <p:cNvPr id="1168" name="Table"/>
            <p:cNvGraphicFramePr/>
            <p:nvPr/>
          </p:nvGraphicFramePr>
          <p:xfrm>
            <a:off x="38100" y="804567"/>
            <a:ext cx="9624294" cy="658863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190816"/>
                  <a:gridCol w="3287590"/>
                  <a:gridCol w="3107786"/>
                </a:tblGrid>
                <a:tr h="1546434">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r h="2133286">
                  <a:tc>
                    <a:txBody>
                      <a:bodyPr/>
                      <a:lstStyle/>
                      <a:p>
                        <a:pPr defTabSz="914400">
                          <a:defRPr sz="3600">
                            <a:solidFill>
                              <a:srgbClr val="FF2600"/>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660066"/>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r h="2378821">
                  <a:tc>
                    <a:txBody>
                      <a:bodyPr/>
                      <a:lstStyle/>
                      <a:p>
                        <a:pPr defTabSz="914400">
                          <a:defRPr sz="3600">
                            <a:solidFill>
                              <a:srgbClr val="FF2600"/>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660066"/>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bl>
            </a:graphicData>
          </a:graphic>
        </p:graphicFrame>
        <p:sp>
          <p:nvSpPr>
            <p:cNvPr id="1169" name="Revenues"/>
            <p:cNvSpPr txBox="1"/>
            <p:nvPr/>
          </p:nvSpPr>
          <p:spPr>
            <a:xfrm>
              <a:off x="3553324" y="0"/>
              <a:ext cx="2289049" cy="800101"/>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marL="685800" indent="-685800" algn="l">
                <a:spcBef>
                  <a:spcPts val="1300"/>
                </a:spcBef>
                <a:defRPr sz="4000">
                  <a:latin typeface="Avenir Book"/>
                  <a:ea typeface="Avenir Book"/>
                  <a:cs typeface="Avenir Book"/>
                  <a:sym typeface="Avenir Book"/>
                </a:defRPr>
              </a:lvl1pPr>
            </a:lstStyle>
            <a:p>
              <a:pPr/>
              <a:r>
                <a:t>Revenues</a:t>
              </a:r>
            </a:p>
          </p:txBody>
        </p:sp>
      </p:grpSp>
      <p:sp>
        <p:nvSpPr>
          <p:cNvPr id="1171" name="If country A cooperates"/>
          <p:cNvSpPr txBox="1"/>
          <p:nvPr/>
        </p:nvSpPr>
        <p:spPr>
          <a:xfrm>
            <a:off x="12883006" y="5581157"/>
            <a:ext cx="2830543" cy="11430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cooperates</a:t>
            </a:r>
          </a:p>
        </p:txBody>
      </p:sp>
      <p:sp>
        <p:nvSpPr>
          <p:cNvPr id="1172" name="If country B cooperates"/>
          <p:cNvSpPr txBox="1"/>
          <p:nvPr/>
        </p:nvSpPr>
        <p:spPr>
          <a:xfrm>
            <a:off x="16110501" y="4059526"/>
            <a:ext cx="2612515"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cooperates</a:t>
            </a:r>
          </a:p>
        </p:txBody>
      </p:sp>
      <p:sp>
        <p:nvSpPr>
          <p:cNvPr id="1173" name="Line"/>
          <p:cNvSpPr/>
          <p:nvPr/>
        </p:nvSpPr>
        <p:spPr>
          <a:xfrm>
            <a:off x="15742494" y="5347872"/>
            <a:ext cx="3348528" cy="2092172"/>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1174" name="A gets:…"/>
          <p:cNvSpPr txBox="1"/>
          <p:nvPr/>
        </p:nvSpPr>
        <p:spPr>
          <a:xfrm>
            <a:off x="15864763" y="6355857"/>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$960</a:t>
            </a:r>
          </a:p>
        </p:txBody>
      </p:sp>
      <p:sp>
        <p:nvSpPr>
          <p:cNvPr id="1175" name="B gets:…"/>
          <p:cNvSpPr txBox="1"/>
          <p:nvPr/>
        </p:nvSpPr>
        <p:spPr>
          <a:xfrm>
            <a:off x="16748058" y="5337058"/>
            <a:ext cx="229780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$960</a:t>
            </a:r>
          </a:p>
        </p:txBody>
      </p:sp>
      <p:sp>
        <p:nvSpPr>
          <p:cNvPr id="1176" name="If country B cheats"/>
          <p:cNvSpPr txBox="1"/>
          <p:nvPr/>
        </p:nvSpPr>
        <p:spPr>
          <a:xfrm>
            <a:off x="19480316" y="4059526"/>
            <a:ext cx="2297808"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cheats</a:t>
            </a:r>
          </a:p>
        </p:txBody>
      </p:sp>
      <p:sp>
        <p:nvSpPr>
          <p:cNvPr id="1177" name="If country A cheats"/>
          <p:cNvSpPr txBox="1"/>
          <p:nvPr/>
        </p:nvSpPr>
        <p:spPr>
          <a:xfrm>
            <a:off x="12804478" y="8148370"/>
            <a:ext cx="2943165"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nSpc>
                <a:spcPct val="70000"/>
              </a:lnSpc>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cheats</a:t>
            </a:r>
          </a:p>
        </p:txBody>
      </p:sp>
      <p:sp>
        <p:nvSpPr>
          <p:cNvPr id="1178" name="A gets:…"/>
          <p:cNvSpPr txBox="1"/>
          <p:nvPr/>
        </p:nvSpPr>
        <p:spPr>
          <a:xfrm>
            <a:off x="19121259" y="8621347"/>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$700</a:t>
            </a:r>
          </a:p>
        </p:txBody>
      </p:sp>
      <p:sp>
        <p:nvSpPr>
          <p:cNvPr id="1179" name="B gets:…"/>
          <p:cNvSpPr txBox="1"/>
          <p:nvPr/>
        </p:nvSpPr>
        <p:spPr>
          <a:xfrm>
            <a:off x="19848081" y="7419993"/>
            <a:ext cx="229780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$700</a:t>
            </a:r>
          </a:p>
        </p:txBody>
      </p:sp>
      <p:sp>
        <p:nvSpPr>
          <p:cNvPr id="1180" name="Line"/>
          <p:cNvSpPr/>
          <p:nvPr/>
        </p:nvSpPr>
        <p:spPr>
          <a:xfrm>
            <a:off x="19080945" y="7431825"/>
            <a:ext cx="3096550" cy="2419881"/>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1181" name="A gets:…"/>
          <p:cNvSpPr txBox="1"/>
          <p:nvPr/>
        </p:nvSpPr>
        <p:spPr>
          <a:xfrm>
            <a:off x="15928199" y="8671769"/>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$1,260</a:t>
            </a:r>
          </a:p>
        </p:txBody>
      </p:sp>
      <p:sp>
        <p:nvSpPr>
          <p:cNvPr id="1182" name="B gets:…"/>
          <p:cNvSpPr txBox="1"/>
          <p:nvPr/>
        </p:nvSpPr>
        <p:spPr>
          <a:xfrm>
            <a:off x="16748058" y="7419993"/>
            <a:ext cx="229780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$720</a:t>
            </a:r>
          </a:p>
        </p:txBody>
      </p:sp>
      <p:sp>
        <p:nvSpPr>
          <p:cNvPr id="1183" name="Line"/>
          <p:cNvSpPr/>
          <p:nvPr/>
        </p:nvSpPr>
        <p:spPr>
          <a:xfrm>
            <a:off x="15762574" y="7454012"/>
            <a:ext cx="3308369" cy="2375507"/>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1184" name="A gets:…"/>
          <p:cNvSpPr txBox="1"/>
          <p:nvPr/>
        </p:nvSpPr>
        <p:spPr>
          <a:xfrm>
            <a:off x="19079464" y="6288111"/>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$720</a:t>
            </a:r>
          </a:p>
        </p:txBody>
      </p:sp>
      <p:sp>
        <p:nvSpPr>
          <p:cNvPr id="1185" name="B gets:…"/>
          <p:cNvSpPr txBox="1"/>
          <p:nvPr/>
        </p:nvSpPr>
        <p:spPr>
          <a:xfrm>
            <a:off x="19848081" y="5337058"/>
            <a:ext cx="229780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$1,260</a:t>
            </a:r>
          </a:p>
        </p:txBody>
      </p:sp>
      <p:sp>
        <p:nvSpPr>
          <p:cNvPr id="1186" name="Line"/>
          <p:cNvSpPr/>
          <p:nvPr/>
        </p:nvSpPr>
        <p:spPr>
          <a:xfrm>
            <a:off x="19087404" y="5346969"/>
            <a:ext cx="3007432" cy="2093977"/>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1187" name="Nash Equilibrium"/>
          <p:cNvSpPr txBox="1"/>
          <p:nvPr>
            <p:ph type="title" idx="4294967295"/>
          </p:nvPr>
        </p:nvSpPr>
        <p:spPr>
          <a:xfrm>
            <a:off x="6148032" y="753489"/>
            <a:ext cx="12351275" cy="1272775"/>
          </a:xfrm>
          <a:prstGeom prst="rect">
            <a:avLst/>
          </a:prstGeom>
          <a:effectLst>
            <a:outerShdw sx="100000" sy="100000" kx="0" ky="0" algn="b" rotWithShape="0" blurRad="63500" dist="25400" dir="5400000">
              <a:srgbClr val="000000">
                <a:alpha val="50000"/>
              </a:srgbClr>
            </a:outerShdw>
          </a:effectLst>
        </p:spPr>
        <p:txBody>
          <a:bodyPr/>
          <a:lstStyle>
            <a:lvl1pPr>
              <a:defRPr sz="6000"/>
            </a:lvl1pPr>
          </a:lstStyle>
          <a:p>
            <a:pPr/>
            <a:r>
              <a:t>Nash Equilibrium</a:t>
            </a:r>
          </a:p>
        </p:txBody>
      </p:sp>
      <p:sp>
        <p:nvSpPr>
          <p:cNvPr id="1188" name="To find a Nash equilibrium:…"/>
          <p:cNvSpPr txBox="1"/>
          <p:nvPr/>
        </p:nvSpPr>
        <p:spPr>
          <a:xfrm>
            <a:off x="1113368" y="1744522"/>
            <a:ext cx="8048920" cy="28956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sz="4000">
                <a:latin typeface="Avenir Book"/>
                <a:ea typeface="Avenir Book"/>
                <a:cs typeface="Avenir Book"/>
                <a:sym typeface="Avenir Book"/>
              </a:defRPr>
            </a:pPr>
            <a:r>
              <a:t>To find a Nash equilibrium:</a:t>
            </a:r>
          </a:p>
          <a:p>
            <a:pPr algn="l">
              <a:defRPr sz="4000">
                <a:latin typeface="Avenir Book"/>
                <a:ea typeface="Avenir Book"/>
                <a:cs typeface="Avenir Book"/>
                <a:sym typeface="Avenir Book"/>
              </a:defRPr>
            </a:pPr>
            <a:r>
              <a:t>Find the </a:t>
            </a:r>
            <a:r>
              <a:rPr>
                <a:solidFill>
                  <a:srgbClr val="941751"/>
                </a:solidFill>
              </a:rPr>
              <a:t>best payoff for each alternative move </a:t>
            </a:r>
            <a:r>
              <a:t>of the other player</a:t>
            </a:r>
          </a:p>
        </p:txBody>
      </p:sp>
      <p:sp>
        <p:nvSpPr>
          <p:cNvPr id="1189" name="Rectangle"/>
          <p:cNvSpPr/>
          <p:nvPr/>
        </p:nvSpPr>
        <p:spPr>
          <a:xfrm>
            <a:off x="19121259" y="3785239"/>
            <a:ext cx="3015922" cy="5967722"/>
          </a:xfrm>
          <a:prstGeom prst="rect">
            <a:avLst/>
          </a:prstGeom>
          <a:solidFill>
            <a:srgbClr val="FFFFFF"/>
          </a:solidFill>
          <a:ln w="12700">
            <a:miter lim="400000"/>
          </a:ln>
        </p:spPr>
        <p:txBody>
          <a:bodyPr lIns="0" tIns="0" rIns="0" bIns="0" anchor="ctr"/>
          <a:lstStyle/>
          <a:p>
            <a:pPr>
              <a:defRPr sz="3200">
                <a:solidFill>
                  <a:srgbClr val="FFFFFF"/>
                </a:solidFill>
                <a:latin typeface="+mn-lt"/>
                <a:ea typeface="+mn-ea"/>
                <a:cs typeface="+mn-cs"/>
                <a:sym typeface="Avenir Medium"/>
              </a:defRPr>
            </a:pPr>
          </a:p>
        </p:txBody>
      </p:sp>
      <p:sp>
        <p:nvSpPr>
          <p:cNvPr id="1190" name="Oval"/>
          <p:cNvSpPr/>
          <p:nvPr/>
        </p:nvSpPr>
        <p:spPr>
          <a:xfrm>
            <a:off x="15808326" y="9098376"/>
            <a:ext cx="1560672" cy="874820"/>
          </a:xfrm>
          <a:prstGeom prst="ellipse">
            <a:avLst/>
          </a:prstGeom>
          <a:ln w="127000">
            <a:solidFill>
              <a:srgbClr val="941751"/>
            </a:solidFill>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sp>
        <p:nvSpPr>
          <p:cNvPr id="1191" name="If B cooperates, the best payoff for A (the highest between $960 and $1,260) is $1,260"/>
          <p:cNvSpPr txBox="1"/>
          <p:nvPr/>
        </p:nvSpPr>
        <p:spPr>
          <a:xfrm>
            <a:off x="777888" y="7902168"/>
            <a:ext cx="11653656" cy="14986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sz="4000">
                <a:latin typeface="Avenir Book"/>
                <a:ea typeface="Avenir Book"/>
                <a:cs typeface="Avenir Book"/>
                <a:sym typeface="Avenir Book"/>
              </a:defRPr>
            </a:pPr>
            <a:r>
              <a:t>If </a:t>
            </a:r>
            <a:r>
              <a:rPr>
                <a:solidFill>
                  <a:srgbClr val="0433FF"/>
                </a:solidFill>
              </a:rPr>
              <a:t>B</a:t>
            </a:r>
            <a:r>
              <a:t> </a:t>
            </a:r>
            <a:r>
              <a:rPr>
                <a:solidFill>
                  <a:srgbClr val="0433FF"/>
                </a:solidFill>
              </a:rPr>
              <a:t>cooperates</a:t>
            </a:r>
            <a:r>
              <a:t>, the </a:t>
            </a:r>
            <a:r>
              <a:rPr>
                <a:solidFill>
                  <a:srgbClr val="941751"/>
                </a:solidFill>
              </a:rPr>
              <a:t>best payoff </a:t>
            </a:r>
            <a:r>
              <a:t>for</a:t>
            </a:r>
            <a:r>
              <a:rPr>
                <a:solidFill>
                  <a:srgbClr val="941751"/>
                </a:solidFill>
              </a:rPr>
              <a:t> </a:t>
            </a:r>
            <a:r>
              <a:rPr>
                <a:solidFill>
                  <a:srgbClr val="FF2600"/>
                </a:solidFill>
              </a:rPr>
              <a:t>A</a:t>
            </a:r>
            <a:r>
              <a:rPr>
                <a:solidFill>
                  <a:srgbClr val="941751"/>
                </a:solidFill>
              </a:rPr>
              <a:t> (</a:t>
            </a:r>
            <a:r>
              <a:t>the highest between $</a:t>
            </a:r>
            <a:r>
              <a:rPr>
                <a:solidFill>
                  <a:srgbClr val="FF2600"/>
                </a:solidFill>
              </a:rPr>
              <a:t>960</a:t>
            </a:r>
            <a:r>
              <a:t> and $</a:t>
            </a:r>
            <a:r>
              <a:rPr>
                <a:solidFill>
                  <a:srgbClr val="FF2600"/>
                </a:solidFill>
              </a:rPr>
              <a:t>1,260</a:t>
            </a:r>
            <a:r>
              <a:rPr>
                <a:solidFill>
                  <a:srgbClr val="941751"/>
                </a:solidFill>
              </a:rPr>
              <a:t>) is $1,260</a:t>
            </a:r>
          </a:p>
        </p:txBody>
      </p:sp>
      <p:sp>
        <p:nvSpPr>
          <p:cNvPr id="1192" name="If B cheats, the best payoff for A (the highest between $720 and $700) is $720"/>
          <p:cNvSpPr txBox="1"/>
          <p:nvPr/>
        </p:nvSpPr>
        <p:spPr>
          <a:xfrm>
            <a:off x="664758" y="5644657"/>
            <a:ext cx="11879915" cy="14986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sz="4000">
                <a:latin typeface="Avenir Book"/>
                <a:ea typeface="Avenir Book"/>
                <a:cs typeface="Avenir Book"/>
                <a:sym typeface="Avenir Book"/>
              </a:defRPr>
            </a:pPr>
            <a:r>
              <a:t>If </a:t>
            </a:r>
            <a:r>
              <a:rPr>
                <a:solidFill>
                  <a:srgbClr val="0433FF"/>
                </a:solidFill>
              </a:rPr>
              <a:t>B</a:t>
            </a:r>
            <a:r>
              <a:t> </a:t>
            </a:r>
            <a:r>
              <a:rPr>
                <a:solidFill>
                  <a:srgbClr val="0433FF"/>
                </a:solidFill>
              </a:rPr>
              <a:t>cheats</a:t>
            </a:r>
            <a:r>
              <a:t>, the</a:t>
            </a:r>
            <a:r>
              <a:rPr>
                <a:solidFill>
                  <a:srgbClr val="941751"/>
                </a:solidFill>
              </a:rPr>
              <a:t> best payoff </a:t>
            </a:r>
            <a:r>
              <a:t>for</a:t>
            </a:r>
            <a:r>
              <a:rPr>
                <a:solidFill>
                  <a:srgbClr val="941751"/>
                </a:solidFill>
              </a:rPr>
              <a:t> </a:t>
            </a:r>
            <a:r>
              <a:rPr>
                <a:solidFill>
                  <a:srgbClr val="FF2600"/>
                </a:solidFill>
              </a:rPr>
              <a:t>A</a:t>
            </a:r>
            <a:r>
              <a:rPr>
                <a:solidFill>
                  <a:srgbClr val="941751"/>
                </a:solidFill>
              </a:rPr>
              <a:t> (</a:t>
            </a:r>
            <a:r>
              <a:t>the highest between $</a:t>
            </a:r>
            <a:r>
              <a:rPr>
                <a:solidFill>
                  <a:srgbClr val="FF2600"/>
                </a:solidFill>
              </a:rPr>
              <a:t>720</a:t>
            </a:r>
            <a:r>
              <a:t> and $</a:t>
            </a:r>
            <a:r>
              <a:rPr>
                <a:solidFill>
                  <a:srgbClr val="FF2600"/>
                </a:solidFill>
              </a:rPr>
              <a:t>700</a:t>
            </a:r>
            <a:r>
              <a:rPr>
                <a:solidFill>
                  <a:srgbClr val="941751"/>
                </a:solidFill>
              </a:rPr>
              <a:t>) is $720</a:t>
            </a:r>
          </a:p>
        </p:txBody>
      </p:sp>
      <p:sp>
        <p:nvSpPr>
          <p:cNvPr id="1193" name="Oval"/>
          <p:cNvSpPr/>
          <p:nvPr/>
        </p:nvSpPr>
        <p:spPr>
          <a:xfrm>
            <a:off x="18907255" y="6676358"/>
            <a:ext cx="1560672" cy="874819"/>
          </a:xfrm>
          <a:prstGeom prst="ellipse">
            <a:avLst/>
          </a:prstGeom>
          <a:ln w="127000">
            <a:solidFill>
              <a:srgbClr val="941751"/>
            </a:solidFill>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sp>
        <p:nvSpPr>
          <p:cNvPr id="1194" name="If A cooperates, the best payoff for B (the highest between $960 and $1,260) is $1,260"/>
          <p:cNvSpPr txBox="1"/>
          <p:nvPr/>
        </p:nvSpPr>
        <p:spPr>
          <a:xfrm>
            <a:off x="18117915" y="10159678"/>
            <a:ext cx="5758137" cy="28956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sz="4000">
                <a:latin typeface="Avenir Book"/>
                <a:ea typeface="Avenir Book"/>
                <a:cs typeface="Avenir Book"/>
                <a:sym typeface="Avenir Book"/>
              </a:defRPr>
            </a:pPr>
            <a:r>
              <a:t>If </a:t>
            </a:r>
            <a:r>
              <a:rPr>
                <a:solidFill>
                  <a:srgbClr val="FF2600"/>
                </a:solidFill>
              </a:rPr>
              <a:t>A</a:t>
            </a:r>
            <a:r>
              <a:t> </a:t>
            </a:r>
            <a:r>
              <a:rPr>
                <a:solidFill>
                  <a:srgbClr val="FF2600"/>
                </a:solidFill>
              </a:rPr>
              <a:t>cooperates</a:t>
            </a:r>
            <a:r>
              <a:t>, the</a:t>
            </a:r>
            <a:r>
              <a:rPr>
                <a:solidFill>
                  <a:srgbClr val="941751"/>
                </a:solidFill>
              </a:rPr>
              <a:t> best payoff </a:t>
            </a:r>
            <a:r>
              <a:t>for</a:t>
            </a:r>
            <a:r>
              <a:rPr>
                <a:solidFill>
                  <a:srgbClr val="941751"/>
                </a:solidFill>
              </a:rPr>
              <a:t> </a:t>
            </a:r>
            <a:r>
              <a:rPr>
                <a:solidFill>
                  <a:srgbClr val="0433FF"/>
                </a:solidFill>
              </a:rPr>
              <a:t>B</a:t>
            </a:r>
            <a:r>
              <a:rPr>
                <a:solidFill>
                  <a:srgbClr val="941751"/>
                </a:solidFill>
              </a:rPr>
              <a:t> (</a:t>
            </a:r>
            <a:r>
              <a:t>the highest between $</a:t>
            </a:r>
            <a:r>
              <a:rPr>
                <a:solidFill>
                  <a:srgbClr val="0433FF"/>
                </a:solidFill>
              </a:rPr>
              <a:t>960</a:t>
            </a:r>
            <a:r>
              <a:t> and $</a:t>
            </a:r>
            <a:r>
              <a:rPr>
                <a:solidFill>
                  <a:srgbClr val="0433FF"/>
                </a:solidFill>
              </a:rPr>
              <a:t>1,260</a:t>
            </a:r>
            <a:r>
              <a:rPr>
                <a:solidFill>
                  <a:srgbClr val="941751"/>
                </a:solidFill>
              </a:rPr>
              <a:t>) is $1,260</a:t>
            </a:r>
          </a:p>
        </p:txBody>
      </p:sp>
      <p:sp>
        <p:nvSpPr>
          <p:cNvPr id="1195" name="Rectangle"/>
          <p:cNvSpPr/>
          <p:nvPr/>
        </p:nvSpPr>
        <p:spPr>
          <a:xfrm>
            <a:off x="12724692" y="7479424"/>
            <a:ext cx="9384133" cy="2344088"/>
          </a:xfrm>
          <a:prstGeom prst="rect">
            <a:avLst/>
          </a:prstGeom>
          <a:solidFill>
            <a:srgbClr val="FFFFFF"/>
          </a:solidFill>
          <a:ln w="12700">
            <a:miter lim="400000"/>
          </a:ln>
        </p:spPr>
        <p:txBody>
          <a:bodyPr lIns="0" tIns="0" rIns="0" bIns="0" anchor="ctr"/>
          <a:lstStyle/>
          <a:p>
            <a:pPr>
              <a:defRPr sz="3200">
                <a:solidFill>
                  <a:srgbClr val="FFFFFF"/>
                </a:solidFill>
                <a:latin typeface="+mn-lt"/>
                <a:ea typeface="+mn-ea"/>
                <a:cs typeface="+mn-cs"/>
                <a:sym typeface="Avenir Medium"/>
              </a:defRPr>
            </a:pPr>
          </a:p>
        </p:txBody>
      </p:sp>
      <p:sp>
        <p:nvSpPr>
          <p:cNvPr id="1196" name="Oval"/>
          <p:cNvSpPr/>
          <p:nvPr/>
        </p:nvSpPr>
        <p:spPr>
          <a:xfrm>
            <a:off x="20789710" y="5715248"/>
            <a:ext cx="1560673" cy="874820"/>
          </a:xfrm>
          <a:prstGeom prst="ellipse">
            <a:avLst/>
          </a:prstGeom>
          <a:ln w="127000">
            <a:solidFill>
              <a:srgbClr val="941751"/>
            </a:solidFill>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sp>
        <p:nvSpPr>
          <p:cNvPr id="1197" name="If A cheats, the best payoff for B (the highest between $720 and $700) is $720"/>
          <p:cNvSpPr txBox="1"/>
          <p:nvPr/>
        </p:nvSpPr>
        <p:spPr>
          <a:xfrm>
            <a:off x="12305223" y="10150413"/>
            <a:ext cx="5758137" cy="28956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sz="4000">
                <a:latin typeface="Avenir Book"/>
                <a:ea typeface="Avenir Book"/>
                <a:cs typeface="Avenir Book"/>
                <a:sym typeface="Avenir Book"/>
              </a:defRPr>
            </a:pPr>
            <a:r>
              <a:t>If </a:t>
            </a:r>
            <a:r>
              <a:rPr>
                <a:solidFill>
                  <a:srgbClr val="FF2600"/>
                </a:solidFill>
              </a:rPr>
              <a:t>A</a:t>
            </a:r>
            <a:r>
              <a:t> </a:t>
            </a:r>
            <a:r>
              <a:rPr>
                <a:solidFill>
                  <a:srgbClr val="FF2600"/>
                </a:solidFill>
              </a:rPr>
              <a:t>cheats</a:t>
            </a:r>
            <a:r>
              <a:t>, the</a:t>
            </a:r>
            <a:r>
              <a:rPr>
                <a:solidFill>
                  <a:srgbClr val="941751"/>
                </a:solidFill>
              </a:rPr>
              <a:t> best payoff </a:t>
            </a:r>
            <a:r>
              <a:t>for</a:t>
            </a:r>
            <a:r>
              <a:rPr>
                <a:solidFill>
                  <a:srgbClr val="941751"/>
                </a:solidFill>
              </a:rPr>
              <a:t> </a:t>
            </a:r>
            <a:r>
              <a:rPr>
                <a:solidFill>
                  <a:srgbClr val="0433FF"/>
                </a:solidFill>
              </a:rPr>
              <a:t>B</a:t>
            </a:r>
            <a:r>
              <a:rPr>
                <a:solidFill>
                  <a:srgbClr val="941751"/>
                </a:solidFill>
              </a:rPr>
              <a:t> (</a:t>
            </a:r>
            <a:r>
              <a:t>the highest between $</a:t>
            </a:r>
            <a:r>
              <a:rPr>
                <a:solidFill>
                  <a:srgbClr val="0433FF"/>
                </a:solidFill>
              </a:rPr>
              <a:t>720</a:t>
            </a:r>
            <a:r>
              <a:t> and $</a:t>
            </a:r>
            <a:r>
              <a:rPr>
                <a:solidFill>
                  <a:srgbClr val="0433FF"/>
                </a:solidFill>
              </a:rPr>
              <a:t>700</a:t>
            </a:r>
            <a:r>
              <a:rPr>
                <a:solidFill>
                  <a:srgbClr val="941751"/>
                </a:solidFill>
              </a:rPr>
              <a:t>) is $720</a:t>
            </a:r>
          </a:p>
        </p:txBody>
      </p:sp>
      <p:sp>
        <p:nvSpPr>
          <p:cNvPr id="1198" name="Oval"/>
          <p:cNvSpPr/>
          <p:nvPr/>
        </p:nvSpPr>
        <p:spPr>
          <a:xfrm>
            <a:off x="17714828" y="7805339"/>
            <a:ext cx="1560673" cy="874819"/>
          </a:xfrm>
          <a:prstGeom prst="ellipse">
            <a:avLst/>
          </a:prstGeom>
          <a:ln w="127000">
            <a:solidFill>
              <a:srgbClr val="941751"/>
            </a:solidFill>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11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8" presetID="2" grpId="2" fill="hold">
                                  <p:stCondLst>
                                    <p:cond delay="0"/>
                                  </p:stCondLst>
                                  <p:iterate type="el" backwards="0">
                                    <p:tmAbs val="0"/>
                                  </p:iterate>
                                  <p:childTnLst>
                                    <p:set>
                                      <p:cBhvr>
                                        <p:cTn id="10" fill="hold"/>
                                        <p:tgtEl>
                                          <p:spTgt spid="1172"/>
                                        </p:tgtEl>
                                        <p:attrNameLst>
                                          <p:attrName>style.visibility</p:attrName>
                                        </p:attrNameLst>
                                      </p:cBhvr>
                                      <p:to>
                                        <p:strVal val="visible"/>
                                      </p:to>
                                    </p:set>
                                    <p:anim calcmode="lin" valueType="num">
                                      <p:cBhvr>
                                        <p:cTn id="11" dur="1000" fill="hold"/>
                                        <p:tgtEl>
                                          <p:spTgt spid="1172"/>
                                        </p:tgtEl>
                                        <p:attrNameLst>
                                          <p:attrName>ppt_x</p:attrName>
                                        </p:attrNameLst>
                                      </p:cBhvr>
                                      <p:tavLst>
                                        <p:tav tm="0">
                                          <p:val>
                                            <p:strVal val="0-#ppt_w/2"/>
                                          </p:val>
                                        </p:tav>
                                        <p:tav tm="100000">
                                          <p:val>
                                            <p:strVal val="#ppt_x"/>
                                          </p:val>
                                        </p:tav>
                                      </p:tavLst>
                                    </p:anim>
                                    <p:anim calcmode="lin" valueType="num">
                                      <p:cBhvr>
                                        <p:cTn id="12" dur="1000" fill="hold"/>
                                        <p:tgtEl>
                                          <p:spTgt spid="1172"/>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Class="entr" nodeType="afterEffect" presetID="9" grpId="3" fill="hold">
                                  <p:stCondLst>
                                    <p:cond delay="0"/>
                                  </p:stCondLst>
                                  <p:iterate type="el" backwards="0">
                                    <p:tmAbs val="0"/>
                                  </p:iterate>
                                  <p:childTnLst>
                                    <p:set>
                                      <p:cBhvr>
                                        <p:cTn id="15" fill="hold"/>
                                        <p:tgtEl>
                                          <p:spTgt spid="1189"/>
                                        </p:tgtEl>
                                        <p:attrNameLst>
                                          <p:attrName>style.visibility</p:attrName>
                                        </p:attrNameLst>
                                      </p:cBhvr>
                                      <p:to>
                                        <p:strVal val="visible"/>
                                      </p:to>
                                    </p:set>
                                    <p:animEffect filter="dissolve" transition="in">
                                      <p:cBhvr>
                                        <p:cTn id="16" dur="1500"/>
                                        <p:tgtEl>
                                          <p:spTgt spid="1189"/>
                                        </p:tgtEl>
                                      </p:cBhvr>
                                    </p:animEffec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8" presetID="22" grpId="4" fill="hold">
                                  <p:stCondLst>
                                    <p:cond delay="0"/>
                                  </p:stCondLst>
                                  <p:iterate type="el" backwards="0">
                                    <p:tmAbs val="0"/>
                                  </p:iterate>
                                  <p:childTnLst>
                                    <p:set>
                                      <p:cBhvr>
                                        <p:cTn id="20" fill="hold"/>
                                        <p:tgtEl>
                                          <p:spTgt spid="1191"/>
                                        </p:tgtEl>
                                        <p:attrNameLst>
                                          <p:attrName>style.visibility</p:attrName>
                                        </p:attrNameLst>
                                      </p:cBhvr>
                                      <p:to>
                                        <p:strVal val="visible"/>
                                      </p:to>
                                    </p:set>
                                    <p:animEffect filter="wipe(left)" transition="in">
                                      <p:cBhvr>
                                        <p:cTn id="21" dur="1000"/>
                                        <p:tgtEl>
                                          <p:spTgt spid="1191"/>
                                        </p:tgtEl>
                                      </p:cBhvr>
                                    </p:animEffect>
                                  </p:childTnLst>
                                </p:cTn>
                              </p:par>
                            </p:childTnLst>
                          </p:cTn>
                        </p:par>
                        <p:par>
                          <p:cTn id="22" fill="hold">
                            <p:stCondLst>
                              <p:cond delay="1000"/>
                            </p:stCondLst>
                            <p:childTnLst>
                              <p:par>
                                <p:cTn id="23" presetClass="entr" nodeType="afterEffect" presetSubtype="1" presetID="2" grpId="5" fill="hold">
                                  <p:stCondLst>
                                    <p:cond delay="0"/>
                                  </p:stCondLst>
                                  <p:iterate type="el" backwards="0">
                                    <p:tmAbs val="0"/>
                                  </p:iterate>
                                  <p:childTnLst>
                                    <p:set>
                                      <p:cBhvr>
                                        <p:cTn id="24" fill="hold"/>
                                        <p:tgtEl>
                                          <p:spTgt spid="1190"/>
                                        </p:tgtEl>
                                        <p:attrNameLst>
                                          <p:attrName>style.visibility</p:attrName>
                                        </p:attrNameLst>
                                      </p:cBhvr>
                                      <p:to>
                                        <p:strVal val="visible"/>
                                      </p:to>
                                    </p:set>
                                    <p:anim calcmode="lin" valueType="num">
                                      <p:cBhvr>
                                        <p:cTn id="25" dur="2000" fill="hold"/>
                                        <p:tgtEl>
                                          <p:spTgt spid="1190"/>
                                        </p:tgtEl>
                                        <p:attrNameLst>
                                          <p:attrName>ppt_x</p:attrName>
                                        </p:attrNameLst>
                                      </p:cBhvr>
                                      <p:tavLst>
                                        <p:tav tm="0">
                                          <p:val>
                                            <p:strVal val="#ppt_x"/>
                                          </p:val>
                                        </p:tav>
                                        <p:tav tm="100000">
                                          <p:val>
                                            <p:strVal val="#ppt_x"/>
                                          </p:val>
                                        </p:tav>
                                      </p:tavLst>
                                    </p:anim>
                                    <p:anim calcmode="lin" valueType="num">
                                      <p:cBhvr>
                                        <p:cTn id="26" dur="2000" fill="hold"/>
                                        <p:tgtEl>
                                          <p:spTgt spid="1190"/>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8" presetID="22" grpId="6" fill="hold">
                                  <p:stCondLst>
                                    <p:cond delay="0"/>
                                  </p:stCondLst>
                                  <p:iterate type="el" backwards="0">
                                    <p:tmAbs val="0"/>
                                  </p:iterate>
                                  <p:childTnLst>
                                    <p:set>
                                      <p:cBhvr>
                                        <p:cTn id="30" fill="hold"/>
                                        <p:tgtEl>
                                          <p:spTgt spid="1192"/>
                                        </p:tgtEl>
                                        <p:attrNameLst>
                                          <p:attrName>style.visibility</p:attrName>
                                        </p:attrNameLst>
                                      </p:cBhvr>
                                      <p:to>
                                        <p:strVal val="visible"/>
                                      </p:to>
                                    </p:set>
                                    <p:animEffect filter="wipe(left)" transition="in">
                                      <p:cBhvr>
                                        <p:cTn id="31" dur="1000"/>
                                        <p:tgtEl>
                                          <p:spTgt spid="1192"/>
                                        </p:tgtEl>
                                      </p:cBhvr>
                                    </p:animEffect>
                                  </p:childTnLst>
                                </p:cTn>
                              </p:par>
                            </p:childTnLst>
                          </p:cTn>
                        </p:par>
                        <p:par>
                          <p:cTn id="32" fill="hold">
                            <p:stCondLst>
                              <p:cond delay="1000"/>
                            </p:stCondLst>
                            <p:childTnLst>
                              <p:par>
                                <p:cTn id="33" presetClass="entr" nodeType="afterEffect" presetSubtype="8" presetID="2" grpId="7" fill="hold">
                                  <p:stCondLst>
                                    <p:cond delay="0"/>
                                  </p:stCondLst>
                                  <p:iterate type="el" backwards="0">
                                    <p:tmAbs val="0"/>
                                  </p:iterate>
                                  <p:childTnLst>
                                    <p:set>
                                      <p:cBhvr>
                                        <p:cTn id="34" fill="hold"/>
                                        <p:tgtEl>
                                          <p:spTgt spid="1176"/>
                                        </p:tgtEl>
                                        <p:attrNameLst>
                                          <p:attrName>style.visibility</p:attrName>
                                        </p:attrNameLst>
                                      </p:cBhvr>
                                      <p:to>
                                        <p:strVal val="visible"/>
                                      </p:to>
                                    </p:set>
                                    <p:anim calcmode="lin" valueType="num">
                                      <p:cBhvr>
                                        <p:cTn id="35" dur="1000" fill="hold"/>
                                        <p:tgtEl>
                                          <p:spTgt spid="1176"/>
                                        </p:tgtEl>
                                        <p:attrNameLst>
                                          <p:attrName>ppt_x</p:attrName>
                                        </p:attrNameLst>
                                      </p:cBhvr>
                                      <p:tavLst>
                                        <p:tav tm="0">
                                          <p:val>
                                            <p:strVal val="0-#ppt_w/2"/>
                                          </p:val>
                                        </p:tav>
                                        <p:tav tm="100000">
                                          <p:val>
                                            <p:strVal val="#ppt_x"/>
                                          </p:val>
                                        </p:tav>
                                      </p:tavLst>
                                    </p:anim>
                                    <p:anim calcmode="lin" valueType="num">
                                      <p:cBhvr>
                                        <p:cTn id="36" dur="1000" fill="hold"/>
                                        <p:tgtEl>
                                          <p:spTgt spid="1176"/>
                                        </p:tgtEl>
                                        <p:attrNameLst>
                                          <p:attrName>ppt_y</p:attrName>
                                        </p:attrNameLst>
                                      </p:cBhvr>
                                      <p:tavLst>
                                        <p:tav tm="0">
                                          <p:val>
                                            <p:strVal val="#ppt_y"/>
                                          </p:val>
                                        </p:tav>
                                        <p:tav tm="100000">
                                          <p:val>
                                            <p:strVal val="#ppt_y"/>
                                          </p:val>
                                        </p:tav>
                                      </p:tavLst>
                                    </p:anim>
                                  </p:childTnLst>
                                </p:cTn>
                              </p:par>
                            </p:childTnLst>
                          </p:cTn>
                        </p:par>
                        <p:par>
                          <p:cTn id="37" fill="hold">
                            <p:stCondLst>
                              <p:cond delay="2000"/>
                            </p:stCondLst>
                            <p:childTnLst>
                              <p:par>
                                <p:cTn id="38" presetClass="exit" nodeType="afterEffect" presetID="9" grpId="8" fill="hold">
                                  <p:stCondLst>
                                    <p:cond delay="0"/>
                                  </p:stCondLst>
                                  <p:iterate type="el" backwards="0">
                                    <p:tmAbs val="0"/>
                                  </p:iterate>
                                  <p:childTnLst>
                                    <p:animEffect filter="dissolve" transition="out">
                                      <p:cBhvr>
                                        <p:cTn id="39" dur="1500" fill="hold"/>
                                        <p:tgtEl>
                                          <p:spTgt spid="1189"/>
                                        </p:tgtEl>
                                      </p:cBhvr>
                                    </p:animEffect>
                                    <p:set>
                                      <p:cBhvr>
                                        <p:cTn id="40" fill="hold">
                                          <p:stCondLst>
                                            <p:cond delay="1499"/>
                                          </p:stCondLst>
                                        </p:cTn>
                                        <p:tgtEl>
                                          <p:spTgt spid="118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1" presetID="2" grpId="9" fill="hold">
                                  <p:stCondLst>
                                    <p:cond delay="0"/>
                                  </p:stCondLst>
                                  <p:iterate type="el" backwards="0">
                                    <p:tmAbs val="0"/>
                                  </p:iterate>
                                  <p:childTnLst>
                                    <p:set>
                                      <p:cBhvr>
                                        <p:cTn id="44" fill="hold"/>
                                        <p:tgtEl>
                                          <p:spTgt spid="1193"/>
                                        </p:tgtEl>
                                        <p:attrNameLst>
                                          <p:attrName>style.visibility</p:attrName>
                                        </p:attrNameLst>
                                      </p:cBhvr>
                                      <p:to>
                                        <p:strVal val="visible"/>
                                      </p:to>
                                    </p:set>
                                    <p:anim calcmode="lin" valueType="num">
                                      <p:cBhvr>
                                        <p:cTn id="45" dur="2000" fill="hold"/>
                                        <p:tgtEl>
                                          <p:spTgt spid="1193"/>
                                        </p:tgtEl>
                                        <p:attrNameLst>
                                          <p:attrName>ppt_x</p:attrName>
                                        </p:attrNameLst>
                                      </p:cBhvr>
                                      <p:tavLst>
                                        <p:tav tm="0">
                                          <p:val>
                                            <p:strVal val="#ppt_x"/>
                                          </p:val>
                                        </p:tav>
                                        <p:tav tm="100000">
                                          <p:val>
                                            <p:strVal val="#ppt_x"/>
                                          </p:val>
                                        </p:tav>
                                      </p:tavLst>
                                    </p:anim>
                                    <p:anim calcmode="lin" valueType="num">
                                      <p:cBhvr>
                                        <p:cTn id="46" dur="2000" fill="hold"/>
                                        <p:tgtEl>
                                          <p:spTgt spid="1193"/>
                                        </p:tgtEl>
                                        <p:attrNameLst>
                                          <p:attrName>ppt_y</p:attrName>
                                        </p:attrNameLst>
                                      </p:cBhvr>
                                      <p:tavLst>
                                        <p:tav tm="0">
                                          <p:val>
                                            <p:strVal val="0-#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Class="entr" nodeType="clickEffect" presetSubtype="8" presetID="22" grpId="10" fill="hold">
                                  <p:stCondLst>
                                    <p:cond delay="0"/>
                                  </p:stCondLst>
                                  <p:iterate type="el" backwards="0">
                                    <p:tmAbs val="0"/>
                                  </p:iterate>
                                  <p:childTnLst>
                                    <p:set>
                                      <p:cBhvr>
                                        <p:cTn id="50" fill="hold"/>
                                        <p:tgtEl>
                                          <p:spTgt spid="1194"/>
                                        </p:tgtEl>
                                        <p:attrNameLst>
                                          <p:attrName>style.visibility</p:attrName>
                                        </p:attrNameLst>
                                      </p:cBhvr>
                                      <p:to>
                                        <p:strVal val="visible"/>
                                      </p:to>
                                    </p:set>
                                    <p:animEffect filter="wipe(left)" transition="in">
                                      <p:cBhvr>
                                        <p:cTn id="51" dur="1000"/>
                                        <p:tgtEl>
                                          <p:spTgt spid="1194"/>
                                        </p:tgtEl>
                                      </p:cBhvr>
                                    </p:animEffect>
                                  </p:childTnLst>
                                </p:cTn>
                              </p:par>
                            </p:childTnLst>
                          </p:cTn>
                        </p:par>
                        <p:par>
                          <p:cTn id="52" fill="hold">
                            <p:stCondLst>
                              <p:cond delay="1000"/>
                            </p:stCondLst>
                            <p:childTnLst>
                              <p:par>
                                <p:cTn id="53" presetClass="entr" nodeType="afterEffect" presetID="9" grpId="11" fill="hold">
                                  <p:stCondLst>
                                    <p:cond delay="0"/>
                                  </p:stCondLst>
                                  <p:iterate type="el" backwards="0">
                                    <p:tmAbs val="0"/>
                                  </p:iterate>
                                  <p:childTnLst>
                                    <p:set>
                                      <p:cBhvr>
                                        <p:cTn id="54" fill="hold"/>
                                        <p:tgtEl>
                                          <p:spTgt spid="1195"/>
                                        </p:tgtEl>
                                        <p:attrNameLst>
                                          <p:attrName>style.visibility</p:attrName>
                                        </p:attrNameLst>
                                      </p:cBhvr>
                                      <p:to>
                                        <p:strVal val="visible"/>
                                      </p:to>
                                    </p:set>
                                    <p:animEffect filter="dissolve" transition="in">
                                      <p:cBhvr>
                                        <p:cTn id="55" dur="1500"/>
                                        <p:tgtEl>
                                          <p:spTgt spid="1195"/>
                                        </p:tgtEl>
                                      </p:cBhvr>
                                    </p:animEffect>
                                  </p:childTnLst>
                                </p:cTn>
                              </p:par>
                            </p:childTnLst>
                          </p:cTn>
                        </p:par>
                      </p:childTnLst>
                    </p:cTn>
                  </p:par>
                  <p:par>
                    <p:cTn id="56" fill="hold">
                      <p:stCondLst>
                        <p:cond delay="indefinite"/>
                      </p:stCondLst>
                      <p:childTnLst>
                        <p:par>
                          <p:cTn id="57" fill="hold">
                            <p:stCondLst>
                              <p:cond delay="0"/>
                            </p:stCondLst>
                            <p:childTnLst>
                              <p:par>
                                <p:cTn id="58" presetClass="entr" nodeType="clickEffect" presetSubtype="1" presetID="2" grpId="12" fill="hold">
                                  <p:stCondLst>
                                    <p:cond delay="0"/>
                                  </p:stCondLst>
                                  <p:iterate type="el" backwards="0">
                                    <p:tmAbs val="0"/>
                                  </p:iterate>
                                  <p:childTnLst>
                                    <p:set>
                                      <p:cBhvr>
                                        <p:cTn id="59" fill="hold"/>
                                        <p:tgtEl>
                                          <p:spTgt spid="1196"/>
                                        </p:tgtEl>
                                        <p:attrNameLst>
                                          <p:attrName>style.visibility</p:attrName>
                                        </p:attrNameLst>
                                      </p:cBhvr>
                                      <p:to>
                                        <p:strVal val="visible"/>
                                      </p:to>
                                    </p:set>
                                    <p:anim calcmode="lin" valueType="num">
                                      <p:cBhvr>
                                        <p:cTn id="60" dur="2000" fill="hold"/>
                                        <p:tgtEl>
                                          <p:spTgt spid="1196"/>
                                        </p:tgtEl>
                                        <p:attrNameLst>
                                          <p:attrName>ppt_x</p:attrName>
                                        </p:attrNameLst>
                                      </p:cBhvr>
                                      <p:tavLst>
                                        <p:tav tm="0">
                                          <p:val>
                                            <p:strVal val="#ppt_x"/>
                                          </p:val>
                                        </p:tav>
                                        <p:tav tm="100000">
                                          <p:val>
                                            <p:strVal val="#ppt_x"/>
                                          </p:val>
                                        </p:tav>
                                      </p:tavLst>
                                    </p:anim>
                                    <p:anim calcmode="lin" valueType="num">
                                      <p:cBhvr>
                                        <p:cTn id="61" dur="2000" fill="hold"/>
                                        <p:tgtEl>
                                          <p:spTgt spid="1196"/>
                                        </p:tgtEl>
                                        <p:attrNameLst>
                                          <p:attrName>ppt_y</p:attrName>
                                        </p:attrNameLst>
                                      </p:cBhvr>
                                      <p:tavLst>
                                        <p:tav tm="0">
                                          <p:val>
                                            <p:strVal val="0-#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Class="entr" nodeType="clickEffect" presetSubtype="8" presetID="22" grpId="13" fill="hold">
                                  <p:stCondLst>
                                    <p:cond delay="0"/>
                                  </p:stCondLst>
                                  <p:iterate type="el" backwards="0">
                                    <p:tmAbs val="0"/>
                                  </p:iterate>
                                  <p:childTnLst>
                                    <p:set>
                                      <p:cBhvr>
                                        <p:cTn id="65" fill="hold"/>
                                        <p:tgtEl>
                                          <p:spTgt spid="1197"/>
                                        </p:tgtEl>
                                        <p:attrNameLst>
                                          <p:attrName>style.visibility</p:attrName>
                                        </p:attrNameLst>
                                      </p:cBhvr>
                                      <p:to>
                                        <p:strVal val="visible"/>
                                      </p:to>
                                    </p:set>
                                    <p:animEffect filter="wipe(left)" transition="in">
                                      <p:cBhvr>
                                        <p:cTn id="66" dur="1000"/>
                                        <p:tgtEl>
                                          <p:spTgt spid="1197"/>
                                        </p:tgtEl>
                                      </p:cBhvr>
                                    </p:animEffect>
                                  </p:childTnLst>
                                </p:cTn>
                              </p:par>
                            </p:childTnLst>
                          </p:cTn>
                        </p:par>
                        <p:par>
                          <p:cTn id="67" fill="hold">
                            <p:stCondLst>
                              <p:cond delay="1000"/>
                            </p:stCondLst>
                            <p:childTnLst>
                              <p:par>
                                <p:cTn id="68" presetClass="exit" nodeType="afterEffect" presetID="9" grpId="14" fill="hold">
                                  <p:stCondLst>
                                    <p:cond delay="0"/>
                                  </p:stCondLst>
                                  <p:iterate type="el" backwards="0">
                                    <p:tmAbs val="0"/>
                                  </p:iterate>
                                  <p:childTnLst>
                                    <p:animEffect filter="dissolve" transition="out">
                                      <p:cBhvr>
                                        <p:cTn id="69" dur="1500" fill="hold"/>
                                        <p:tgtEl>
                                          <p:spTgt spid="1195"/>
                                        </p:tgtEl>
                                      </p:cBhvr>
                                    </p:animEffect>
                                    <p:set>
                                      <p:cBhvr>
                                        <p:cTn id="70" fill="hold">
                                          <p:stCondLst>
                                            <p:cond delay="1499"/>
                                          </p:stCondLst>
                                        </p:cTn>
                                        <p:tgtEl>
                                          <p:spTgt spid="1195"/>
                                        </p:tgtEl>
                                        <p:attrNameLst>
                                          <p:attrName>style.visibility</p:attrName>
                                        </p:attrNameLst>
                                      </p:cBhvr>
                                      <p:to>
                                        <p:strVal val="hidden"/>
                                      </p:to>
                                    </p:set>
                                  </p:childTnLst>
                                </p:cTn>
                              </p:par>
                            </p:childTnLst>
                          </p:cTn>
                        </p:par>
                        <p:par>
                          <p:cTn id="71" fill="hold">
                            <p:stCondLst>
                              <p:cond delay="2500"/>
                            </p:stCondLst>
                            <p:childTnLst>
                              <p:par>
                                <p:cTn id="72" presetClass="entr" nodeType="afterEffect" presetSubtype="1" presetID="2" grpId="15" fill="hold">
                                  <p:stCondLst>
                                    <p:cond delay="0"/>
                                  </p:stCondLst>
                                  <p:iterate type="el" backwards="0">
                                    <p:tmAbs val="0"/>
                                  </p:iterate>
                                  <p:childTnLst>
                                    <p:set>
                                      <p:cBhvr>
                                        <p:cTn id="73" fill="hold"/>
                                        <p:tgtEl>
                                          <p:spTgt spid="1198"/>
                                        </p:tgtEl>
                                        <p:attrNameLst>
                                          <p:attrName>style.visibility</p:attrName>
                                        </p:attrNameLst>
                                      </p:cBhvr>
                                      <p:to>
                                        <p:strVal val="visible"/>
                                      </p:to>
                                    </p:set>
                                    <p:anim calcmode="lin" valueType="num">
                                      <p:cBhvr>
                                        <p:cTn id="74" dur="2000" fill="hold"/>
                                        <p:tgtEl>
                                          <p:spTgt spid="1198"/>
                                        </p:tgtEl>
                                        <p:attrNameLst>
                                          <p:attrName>ppt_x</p:attrName>
                                        </p:attrNameLst>
                                      </p:cBhvr>
                                      <p:tavLst>
                                        <p:tav tm="0">
                                          <p:val>
                                            <p:strVal val="#ppt_x"/>
                                          </p:val>
                                        </p:tav>
                                        <p:tav tm="100000">
                                          <p:val>
                                            <p:strVal val="#ppt_x"/>
                                          </p:val>
                                        </p:tav>
                                      </p:tavLst>
                                    </p:anim>
                                    <p:anim calcmode="lin" valueType="num">
                                      <p:cBhvr>
                                        <p:cTn id="75" dur="2000" fill="hold"/>
                                        <p:tgtEl>
                                          <p:spTgt spid="119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94" grpId="10"/>
      <p:bldP build="whole" bldLvl="1" animBg="1" rev="0" advAuto="0" spid="1196" grpId="12"/>
      <p:bldP build="whole" bldLvl="1" animBg="1" rev="0" advAuto="0" spid="1188" grpId="1"/>
      <p:bldP build="whole" bldLvl="1" animBg="1" rev="0" advAuto="0" spid="1189" grpId="3"/>
      <p:bldP build="whole" bldLvl="1" animBg="1" rev="0" advAuto="0" spid="1191" grpId="4"/>
      <p:bldP build="whole" bldLvl="1" animBg="1" rev="0" advAuto="0" spid="1172" grpId="2"/>
      <p:bldP build="whole" bldLvl="1" animBg="1" rev="0" advAuto="0" spid="1198" grpId="15"/>
      <p:bldP build="whole" bldLvl="1" animBg="1" rev="0" advAuto="0" spid="1193" grpId="9"/>
      <p:bldP build="whole" bldLvl="1" animBg="1" rev="0" advAuto="0" spid="1195" grpId="11"/>
      <p:bldP build="whole" bldLvl="1" animBg="1" rev="0" advAuto="0" spid="1189" grpId="8"/>
      <p:bldP build="whole" bldLvl="1" animBg="1" rev="0" advAuto="0" spid="1197" grpId="13"/>
      <p:bldP build="whole" bldLvl="1" animBg="1" rev="0" advAuto="0" spid="1195" grpId="14"/>
      <p:bldP build="whole" bldLvl="1" animBg="1" rev="0" advAuto="0" spid="1176" grpId="7"/>
      <p:bldP build="whole" bldLvl="1" animBg="1" rev="0" advAuto="0" spid="1192" grpId="6"/>
      <p:bldP build="whole" bldLvl="1" animBg="1" rev="0" advAuto="0" spid="1190" grpId="5"/>
    </p:bldLst>
  </p:timing>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202" name="Group"/>
          <p:cNvGrpSpPr/>
          <p:nvPr/>
        </p:nvGrpSpPr>
        <p:grpSpPr>
          <a:xfrm>
            <a:off x="1734011" y="756285"/>
            <a:ext cx="9624294" cy="7393205"/>
            <a:chOff x="38100" y="0"/>
            <a:chExt cx="9624293" cy="7393204"/>
          </a:xfrm>
        </p:grpSpPr>
        <p:graphicFrame>
          <p:nvGraphicFramePr>
            <p:cNvPr id="1200" name="Table"/>
            <p:cNvGraphicFramePr/>
            <p:nvPr/>
          </p:nvGraphicFramePr>
          <p:xfrm>
            <a:off x="38100" y="804567"/>
            <a:ext cx="9624294" cy="658863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190816"/>
                  <a:gridCol w="3287590"/>
                  <a:gridCol w="3107786"/>
                </a:tblGrid>
                <a:tr h="1546434">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r h="2133286">
                  <a:tc>
                    <a:txBody>
                      <a:bodyPr/>
                      <a:lstStyle/>
                      <a:p>
                        <a:pPr defTabSz="914400">
                          <a:defRPr sz="3600">
                            <a:solidFill>
                              <a:srgbClr val="FF2600"/>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660066"/>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r h="2378821">
                  <a:tc>
                    <a:txBody>
                      <a:bodyPr/>
                      <a:lstStyle/>
                      <a:p>
                        <a:pPr defTabSz="914400">
                          <a:defRPr sz="3600">
                            <a:solidFill>
                              <a:srgbClr val="FF2600"/>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660066"/>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bl>
            </a:graphicData>
          </a:graphic>
        </p:graphicFrame>
        <p:sp>
          <p:nvSpPr>
            <p:cNvPr id="1201" name="Revenues"/>
            <p:cNvSpPr txBox="1"/>
            <p:nvPr/>
          </p:nvSpPr>
          <p:spPr>
            <a:xfrm>
              <a:off x="3553324" y="0"/>
              <a:ext cx="2289049" cy="800101"/>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marL="685800" indent="-685800" algn="l">
                <a:spcBef>
                  <a:spcPts val="1300"/>
                </a:spcBef>
                <a:defRPr sz="4000">
                  <a:latin typeface="Avenir Book"/>
                  <a:ea typeface="Avenir Book"/>
                  <a:cs typeface="Avenir Book"/>
                  <a:sym typeface="Avenir Book"/>
                </a:defRPr>
              </a:lvl1pPr>
            </a:lstStyle>
            <a:p>
              <a:pPr/>
              <a:r>
                <a:t>Revenues</a:t>
              </a:r>
            </a:p>
          </p:txBody>
        </p:sp>
      </p:grpSp>
      <p:sp>
        <p:nvSpPr>
          <p:cNvPr id="1203" name="If country A cooperates"/>
          <p:cNvSpPr txBox="1"/>
          <p:nvPr/>
        </p:nvSpPr>
        <p:spPr>
          <a:xfrm>
            <a:off x="2037657" y="3368802"/>
            <a:ext cx="2830543" cy="11430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cooperates</a:t>
            </a:r>
          </a:p>
        </p:txBody>
      </p:sp>
      <p:sp>
        <p:nvSpPr>
          <p:cNvPr id="1204" name="If country B cooperates"/>
          <p:cNvSpPr txBox="1"/>
          <p:nvPr/>
        </p:nvSpPr>
        <p:spPr>
          <a:xfrm>
            <a:off x="5265152" y="1847171"/>
            <a:ext cx="2612515"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cooperates</a:t>
            </a:r>
          </a:p>
        </p:txBody>
      </p:sp>
      <p:sp>
        <p:nvSpPr>
          <p:cNvPr id="1205" name="Line"/>
          <p:cNvSpPr/>
          <p:nvPr/>
        </p:nvSpPr>
        <p:spPr>
          <a:xfrm>
            <a:off x="4897145" y="3135517"/>
            <a:ext cx="3348528" cy="2092172"/>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1206" name="A gets:…"/>
          <p:cNvSpPr txBox="1"/>
          <p:nvPr/>
        </p:nvSpPr>
        <p:spPr>
          <a:xfrm>
            <a:off x="5019414" y="4143502"/>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$960</a:t>
            </a:r>
          </a:p>
        </p:txBody>
      </p:sp>
      <p:sp>
        <p:nvSpPr>
          <p:cNvPr id="1207" name="B gets:…"/>
          <p:cNvSpPr txBox="1"/>
          <p:nvPr/>
        </p:nvSpPr>
        <p:spPr>
          <a:xfrm>
            <a:off x="5902709" y="3124703"/>
            <a:ext cx="2297807"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$960</a:t>
            </a:r>
          </a:p>
        </p:txBody>
      </p:sp>
      <p:sp>
        <p:nvSpPr>
          <p:cNvPr id="1208" name="If country B cheats"/>
          <p:cNvSpPr txBox="1"/>
          <p:nvPr/>
        </p:nvSpPr>
        <p:spPr>
          <a:xfrm>
            <a:off x="8634967" y="1847171"/>
            <a:ext cx="2297808"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spcBef>
                <a:spcPts val="1300"/>
              </a:spcBef>
              <a:defRPr>
                <a:solidFill>
                  <a:srgbClr val="0433FF"/>
                </a:solidFill>
                <a:latin typeface="Avenir Book"/>
                <a:ea typeface="Avenir Book"/>
                <a:cs typeface="Avenir Book"/>
                <a:sym typeface="Avenir Book"/>
              </a:defRPr>
            </a:lvl1pPr>
          </a:lstStyle>
          <a:p>
            <a:pPr/>
            <a:r>
              <a:t>If country B cheats</a:t>
            </a:r>
          </a:p>
        </p:txBody>
      </p:sp>
      <p:sp>
        <p:nvSpPr>
          <p:cNvPr id="1209" name="If country A cheats"/>
          <p:cNvSpPr txBox="1"/>
          <p:nvPr/>
        </p:nvSpPr>
        <p:spPr>
          <a:xfrm>
            <a:off x="1959129" y="5936015"/>
            <a:ext cx="2943165"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nSpc>
                <a:spcPct val="70000"/>
              </a:lnSpc>
              <a:spcBef>
                <a:spcPts val="1300"/>
              </a:spcBef>
              <a:defRPr>
                <a:latin typeface="Avenir Book"/>
                <a:ea typeface="Avenir Book"/>
                <a:cs typeface="Avenir Book"/>
                <a:sym typeface="Avenir Book"/>
              </a:defRPr>
            </a:pPr>
            <a:r>
              <a:rPr>
                <a:solidFill>
                  <a:srgbClr val="FF2600"/>
                </a:solidFill>
              </a:rPr>
              <a:t>If country</a:t>
            </a:r>
            <a:r>
              <a:t> </a:t>
            </a:r>
            <a:r>
              <a:rPr>
                <a:solidFill>
                  <a:srgbClr val="FF2600"/>
                </a:solidFill>
              </a:rPr>
              <a:t>A</a:t>
            </a:r>
            <a:r>
              <a:t> </a:t>
            </a:r>
            <a:r>
              <a:rPr>
                <a:solidFill>
                  <a:srgbClr val="FF2600"/>
                </a:solidFill>
              </a:rPr>
              <a:t>cheats</a:t>
            </a:r>
          </a:p>
        </p:txBody>
      </p:sp>
      <p:sp>
        <p:nvSpPr>
          <p:cNvPr id="1210" name="A gets:…"/>
          <p:cNvSpPr txBox="1"/>
          <p:nvPr/>
        </p:nvSpPr>
        <p:spPr>
          <a:xfrm>
            <a:off x="8275910" y="6408992"/>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$700</a:t>
            </a:r>
          </a:p>
        </p:txBody>
      </p:sp>
      <p:sp>
        <p:nvSpPr>
          <p:cNvPr id="1211" name="B gets:…"/>
          <p:cNvSpPr txBox="1"/>
          <p:nvPr/>
        </p:nvSpPr>
        <p:spPr>
          <a:xfrm>
            <a:off x="9002732" y="5207638"/>
            <a:ext cx="229780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$700</a:t>
            </a:r>
          </a:p>
        </p:txBody>
      </p:sp>
      <p:sp>
        <p:nvSpPr>
          <p:cNvPr id="1212" name="Line"/>
          <p:cNvSpPr/>
          <p:nvPr/>
        </p:nvSpPr>
        <p:spPr>
          <a:xfrm>
            <a:off x="8235596" y="5219471"/>
            <a:ext cx="3096551" cy="2419880"/>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1213" name="A gets:…"/>
          <p:cNvSpPr txBox="1"/>
          <p:nvPr/>
        </p:nvSpPr>
        <p:spPr>
          <a:xfrm>
            <a:off x="5082850" y="6459414"/>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$1,260</a:t>
            </a:r>
          </a:p>
        </p:txBody>
      </p:sp>
      <p:sp>
        <p:nvSpPr>
          <p:cNvPr id="1214" name="B gets:…"/>
          <p:cNvSpPr txBox="1"/>
          <p:nvPr/>
        </p:nvSpPr>
        <p:spPr>
          <a:xfrm>
            <a:off x="5902709" y="5207638"/>
            <a:ext cx="2297807"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$720</a:t>
            </a:r>
          </a:p>
        </p:txBody>
      </p:sp>
      <p:sp>
        <p:nvSpPr>
          <p:cNvPr id="1215" name="Line"/>
          <p:cNvSpPr/>
          <p:nvPr/>
        </p:nvSpPr>
        <p:spPr>
          <a:xfrm>
            <a:off x="4917225" y="5241657"/>
            <a:ext cx="3308369" cy="2375508"/>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1216" name="A gets:…"/>
          <p:cNvSpPr txBox="1"/>
          <p:nvPr/>
        </p:nvSpPr>
        <p:spPr>
          <a:xfrm>
            <a:off x="8234116" y="4075756"/>
            <a:ext cx="132092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L="685800" indent="-685800" algn="l">
              <a:lnSpc>
                <a:spcPct val="70000"/>
              </a:lnSpc>
              <a:spcBef>
                <a:spcPts val="1300"/>
              </a:spcBef>
              <a:defRPr>
                <a:latin typeface="Avenir Book"/>
                <a:ea typeface="Avenir Book"/>
                <a:cs typeface="Avenir Book"/>
                <a:sym typeface="Avenir Book"/>
              </a:defRPr>
            </a:pPr>
            <a:r>
              <a:rPr>
                <a:solidFill>
                  <a:srgbClr val="FF2600"/>
                </a:solidFill>
              </a:rPr>
              <a:t>A</a:t>
            </a:r>
            <a:r>
              <a:t> </a:t>
            </a:r>
            <a:r>
              <a:rPr>
                <a:solidFill>
                  <a:srgbClr val="FF2600"/>
                </a:solidFill>
              </a:rPr>
              <a:t>gets:</a:t>
            </a:r>
            <a:endParaRPr>
              <a:solidFill>
                <a:srgbClr val="FF2600"/>
              </a:solidFill>
            </a:endParaRPr>
          </a:p>
          <a:p>
            <a:pPr marL="685800" indent="-685800" algn="l">
              <a:lnSpc>
                <a:spcPct val="70000"/>
              </a:lnSpc>
              <a:spcBef>
                <a:spcPts val="1300"/>
              </a:spcBef>
              <a:defRPr>
                <a:latin typeface="Avenir Book"/>
                <a:ea typeface="Avenir Book"/>
                <a:cs typeface="Avenir Book"/>
                <a:sym typeface="Avenir Book"/>
              </a:defRPr>
            </a:pPr>
            <a:r>
              <a:rPr>
                <a:solidFill>
                  <a:srgbClr val="FF2600"/>
                </a:solidFill>
              </a:rPr>
              <a:t>$720</a:t>
            </a:r>
          </a:p>
        </p:txBody>
      </p:sp>
      <p:sp>
        <p:nvSpPr>
          <p:cNvPr id="1217" name="B gets:…"/>
          <p:cNvSpPr txBox="1"/>
          <p:nvPr/>
        </p:nvSpPr>
        <p:spPr>
          <a:xfrm>
            <a:off x="9002732" y="3124703"/>
            <a:ext cx="2297808" cy="115747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r">
              <a:lnSpc>
                <a:spcPct val="70000"/>
              </a:lnSpc>
              <a:defRPr>
                <a:solidFill>
                  <a:srgbClr val="0433FF"/>
                </a:solidFill>
                <a:latin typeface="Avenir Book"/>
                <a:ea typeface="Avenir Book"/>
                <a:cs typeface="Avenir Book"/>
                <a:sym typeface="Avenir Book"/>
              </a:defRPr>
            </a:pPr>
            <a:r>
              <a:t>B gets:</a:t>
            </a:r>
          </a:p>
          <a:p>
            <a:pPr marL="685800" indent="-685800" algn="r">
              <a:lnSpc>
                <a:spcPct val="70000"/>
              </a:lnSpc>
              <a:spcBef>
                <a:spcPts val="1300"/>
              </a:spcBef>
              <a:defRPr>
                <a:solidFill>
                  <a:srgbClr val="0433FF"/>
                </a:solidFill>
                <a:latin typeface="Avenir Book"/>
                <a:ea typeface="Avenir Book"/>
                <a:cs typeface="Avenir Book"/>
                <a:sym typeface="Avenir Book"/>
              </a:defRPr>
            </a:pPr>
            <a:r>
              <a:t>$1,260</a:t>
            </a:r>
          </a:p>
        </p:txBody>
      </p:sp>
      <p:sp>
        <p:nvSpPr>
          <p:cNvPr id="1218" name="Line"/>
          <p:cNvSpPr/>
          <p:nvPr/>
        </p:nvSpPr>
        <p:spPr>
          <a:xfrm>
            <a:off x="8242056" y="3134614"/>
            <a:ext cx="3007431" cy="2093977"/>
          </a:xfrm>
          <a:prstGeom prst="line">
            <a:avLst/>
          </a:prstGeom>
          <a:ln w="25400">
            <a:solidFill>
              <a:srgbClr val="000000"/>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1219" name="Oval"/>
          <p:cNvSpPr/>
          <p:nvPr/>
        </p:nvSpPr>
        <p:spPr>
          <a:xfrm>
            <a:off x="4962977" y="6886021"/>
            <a:ext cx="1560672" cy="874820"/>
          </a:xfrm>
          <a:prstGeom prst="ellipse">
            <a:avLst/>
          </a:prstGeom>
          <a:ln w="127000">
            <a:solidFill>
              <a:srgbClr val="941751"/>
            </a:solidFill>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sp>
        <p:nvSpPr>
          <p:cNvPr id="1220" name="Oval"/>
          <p:cNvSpPr/>
          <p:nvPr/>
        </p:nvSpPr>
        <p:spPr>
          <a:xfrm>
            <a:off x="8061906" y="4464003"/>
            <a:ext cx="1560672" cy="874820"/>
          </a:xfrm>
          <a:prstGeom prst="ellipse">
            <a:avLst/>
          </a:prstGeom>
          <a:ln w="127000">
            <a:solidFill>
              <a:srgbClr val="941751"/>
            </a:solidFill>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sp>
        <p:nvSpPr>
          <p:cNvPr id="1221" name="Oval"/>
          <p:cNvSpPr/>
          <p:nvPr/>
        </p:nvSpPr>
        <p:spPr>
          <a:xfrm>
            <a:off x="9944361" y="3502893"/>
            <a:ext cx="1560673" cy="874820"/>
          </a:xfrm>
          <a:prstGeom prst="ellipse">
            <a:avLst/>
          </a:prstGeom>
          <a:ln w="127000">
            <a:solidFill>
              <a:srgbClr val="941751"/>
            </a:solidFill>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sp>
        <p:nvSpPr>
          <p:cNvPr id="1222" name="Oval"/>
          <p:cNvSpPr/>
          <p:nvPr/>
        </p:nvSpPr>
        <p:spPr>
          <a:xfrm>
            <a:off x="6869479" y="5592984"/>
            <a:ext cx="1560673" cy="874819"/>
          </a:xfrm>
          <a:prstGeom prst="ellipse">
            <a:avLst/>
          </a:prstGeom>
          <a:ln w="127000">
            <a:solidFill>
              <a:srgbClr val="941751"/>
            </a:solidFill>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sp>
        <p:nvSpPr>
          <p:cNvPr id="1223" name="Consider this situation when A cheats and B cooperates:This is a Nash equilibrium, because neither player has an incentive to do otherwise:"/>
          <p:cNvSpPr txBox="1"/>
          <p:nvPr/>
        </p:nvSpPr>
        <p:spPr>
          <a:xfrm>
            <a:off x="1642409" y="7758860"/>
            <a:ext cx="10203830" cy="28956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300"/>
              </a:spcBef>
              <a:defRPr sz="4000">
                <a:latin typeface="Avenir Book"/>
                <a:ea typeface="Avenir Book"/>
                <a:cs typeface="Avenir Book"/>
                <a:sym typeface="Avenir Book"/>
              </a:defRPr>
            </a:pPr>
            <a:r>
              <a:t>Consider this situation when </a:t>
            </a:r>
            <a:r>
              <a:rPr>
                <a:solidFill>
                  <a:srgbClr val="FF2600"/>
                </a:solidFill>
              </a:rPr>
              <a:t>A cheats </a:t>
            </a:r>
            <a:r>
              <a:t>and </a:t>
            </a:r>
            <a:r>
              <a:rPr>
                <a:solidFill>
                  <a:srgbClr val="0433FF"/>
                </a:solidFill>
              </a:rPr>
              <a:t>B cooperates:</a:t>
            </a:r>
            <a:r>
              <a:t>This is a Nash equilibrium, because neither player has an incentive to do otherwise:</a:t>
            </a:r>
          </a:p>
        </p:txBody>
      </p:sp>
      <p:sp>
        <p:nvSpPr>
          <p:cNvPr id="1224" name="Line"/>
          <p:cNvSpPr/>
          <p:nvPr/>
        </p:nvSpPr>
        <p:spPr>
          <a:xfrm>
            <a:off x="4951670" y="5294160"/>
            <a:ext cx="3264624" cy="1"/>
          </a:xfrm>
          <a:prstGeom prst="line">
            <a:avLst/>
          </a:prstGeom>
          <a:ln w="101600">
            <a:solidFill>
              <a:srgbClr val="FF40FF"/>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1225" name="Line"/>
          <p:cNvSpPr/>
          <p:nvPr/>
        </p:nvSpPr>
        <p:spPr>
          <a:xfrm>
            <a:off x="8190826" y="5307727"/>
            <a:ext cx="1" cy="2374333"/>
          </a:xfrm>
          <a:prstGeom prst="line">
            <a:avLst/>
          </a:prstGeom>
          <a:ln w="101600">
            <a:solidFill>
              <a:srgbClr val="FF40FF"/>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1226" name="Line"/>
          <p:cNvSpPr/>
          <p:nvPr/>
        </p:nvSpPr>
        <p:spPr>
          <a:xfrm flipH="1">
            <a:off x="4897793" y="7593289"/>
            <a:ext cx="3302724" cy="1"/>
          </a:xfrm>
          <a:prstGeom prst="line">
            <a:avLst/>
          </a:prstGeom>
          <a:ln w="101600">
            <a:solidFill>
              <a:srgbClr val="FF40FF"/>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1227" name="Line"/>
          <p:cNvSpPr/>
          <p:nvPr/>
        </p:nvSpPr>
        <p:spPr>
          <a:xfrm flipV="1">
            <a:off x="4926555" y="5269627"/>
            <a:ext cx="1" cy="2374333"/>
          </a:xfrm>
          <a:prstGeom prst="line">
            <a:avLst/>
          </a:prstGeom>
          <a:ln w="101600">
            <a:solidFill>
              <a:srgbClr val="FF40FF"/>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1228" name="A can not increase his payoff by switching to cooperate"/>
          <p:cNvSpPr txBox="1"/>
          <p:nvPr/>
        </p:nvSpPr>
        <p:spPr>
          <a:xfrm>
            <a:off x="1726632" y="10648819"/>
            <a:ext cx="12928390"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1300"/>
              </a:spcBef>
              <a:defRPr sz="4000">
                <a:solidFill>
                  <a:srgbClr val="FF2600"/>
                </a:solidFill>
                <a:latin typeface="Avenir Book"/>
                <a:ea typeface="Avenir Book"/>
                <a:cs typeface="Avenir Book"/>
                <a:sym typeface="Avenir Book"/>
              </a:defRPr>
            </a:lvl1pPr>
          </a:lstStyle>
          <a:p>
            <a:pPr>
              <a:defRPr>
                <a:solidFill>
                  <a:srgbClr val="000000"/>
                </a:solidFill>
              </a:defRPr>
            </a:pPr>
            <a:r>
              <a:rPr>
                <a:solidFill>
                  <a:srgbClr val="FF2600"/>
                </a:solidFill>
              </a:rPr>
              <a:t>A can not increase his payoff by switching to cooperate</a:t>
            </a:r>
          </a:p>
        </p:txBody>
      </p:sp>
      <p:sp>
        <p:nvSpPr>
          <p:cNvPr id="1229" name="B can not increase his payoff by switching to cheat"/>
          <p:cNvSpPr txBox="1"/>
          <p:nvPr/>
        </p:nvSpPr>
        <p:spPr>
          <a:xfrm>
            <a:off x="1760527" y="11490515"/>
            <a:ext cx="11778576"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1300"/>
              </a:spcBef>
              <a:defRPr sz="4000">
                <a:solidFill>
                  <a:srgbClr val="0433FF"/>
                </a:solidFill>
                <a:latin typeface="Avenir Book"/>
                <a:ea typeface="Avenir Book"/>
                <a:cs typeface="Avenir Book"/>
                <a:sym typeface="Avenir Book"/>
              </a:defRPr>
            </a:lvl1pPr>
          </a:lstStyle>
          <a:p>
            <a:pPr/>
            <a:r>
              <a:t>B can not increase his payoff by switching to cheat</a:t>
            </a:r>
          </a:p>
        </p:txBody>
      </p:sp>
      <p:sp>
        <p:nvSpPr>
          <p:cNvPr id="1242" name="Connection Line"/>
          <p:cNvSpPr/>
          <p:nvPr/>
        </p:nvSpPr>
        <p:spPr>
          <a:xfrm>
            <a:off x="4391409" y="4868481"/>
            <a:ext cx="601164" cy="2323825"/>
          </a:xfrm>
          <a:custGeom>
            <a:avLst/>
            <a:gdLst/>
            <a:ahLst/>
            <a:cxnLst>
              <a:cxn ang="0">
                <a:pos x="wd2" y="hd2"/>
              </a:cxn>
              <a:cxn ang="5400000">
                <a:pos x="wd2" y="hd2"/>
              </a:cxn>
              <a:cxn ang="10800000">
                <a:pos x="wd2" y="hd2"/>
              </a:cxn>
              <a:cxn ang="16200000">
                <a:pos x="wd2" y="hd2"/>
              </a:cxn>
            </a:cxnLst>
            <a:rect l="0" t="0" r="r" b="b"/>
            <a:pathLst>
              <a:path w="16247" h="21600" fill="norm" stroke="1" extrusionOk="0">
                <a:moveTo>
                  <a:pt x="12931" y="21600"/>
                </a:moveTo>
                <a:cubicBezTo>
                  <a:pt x="-5353" y="14048"/>
                  <a:pt x="-4248" y="6848"/>
                  <a:pt x="16247" y="0"/>
                </a:cubicBezTo>
              </a:path>
            </a:pathLst>
          </a:custGeom>
          <a:ln w="63500">
            <a:solidFill>
              <a:srgbClr val="941751"/>
            </a:solidFill>
            <a:miter lim="400000"/>
            <a:headEnd type="triangle"/>
            <a:tailEnd type="triangle"/>
          </a:ln>
          <a:effectLst>
            <a:outerShdw sx="100000" sy="100000" kx="0" ky="0" algn="b" rotWithShape="0" blurRad="63500" dist="25400" dir="5400000">
              <a:srgbClr val="000000">
                <a:alpha val="50000"/>
              </a:srgbClr>
            </a:outerShdw>
          </a:effectLst>
        </p:spPr>
        <p:txBody>
          <a:bodyPr/>
          <a:lstStyle/>
          <a:p>
            <a:pPr/>
          </a:p>
        </p:txBody>
      </p:sp>
      <p:sp>
        <p:nvSpPr>
          <p:cNvPr id="1243" name="Connection Line"/>
          <p:cNvSpPr/>
          <p:nvPr/>
        </p:nvSpPr>
        <p:spPr>
          <a:xfrm>
            <a:off x="7631058" y="5239385"/>
            <a:ext cx="2949664" cy="545968"/>
          </a:xfrm>
          <a:custGeom>
            <a:avLst/>
            <a:gdLst/>
            <a:ahLst/>
            <a:cxnLst>
              <a:cxn ang="0">
                <a:pos x="wd2" y="hd2"/>
              </a:cxn>
              <a:cxn ang="5400000">
                <a:pos x="wd2" y="hd2"/>
              </a:cxn>
              <a:cxn ang="10800000">
                <a:pos x="wd2" y="hd2"/>
              </a:cxn>
              <a:cxn ang="16200000">
                <a:pos x="wd2" y="hd2"/>
              </a:cxn>
            </a:cxnLst>
            <a:rect l="0" t="0" r="r" b="b"/>
            <a:pathLst>
              <a:path w="21600" h="16201" fill="norm" stroke="1" extrusionOk="0">
                <a:moveTo>
                  <a:pt x="0" y="15778"/>
                </a:moveTo>
                <a:cubicBezTo>
                  <a:pt x="7225" y="-5399"/>
                  <a:pt x="14425" y="-5258"/>
                  <a:pt x="21600" y="16201"/>
                </a:cubicBezTo>
              </a:path>
            </a:pathLst>
          </a:custGeom>
          <a:ln w="63500">
            <a:solidFill>
              <a:srgbClr val="941751"/>
            </a:solidFill>
            <a:miter lim="400000"/>
            <a:headEnd type="triangle"/>
            <a:tailEnd type="triangle"/>
          </a:ln>
          <a:effectLst>
            <a:outerShdw sx="100000" sy="100000" kx="0" ky="0" algn="b" rotWithShape="0" blurRad="63500" dist="25400" dir="5400000">
              <a:srgbClr val="000000">
                <a:alpha val="50000"/>
              </a:srgbClr>
            </a:outerShdw>
          </a:effectLst>
        </p:spPr>
        <p:txBody>
          <a:bodyPr/>
          <a:lstStyle/>
          <a:p>
            <a:pPr/>
          </a:p>
        </p:txBody>
      </p:sp>
      <p:sp>
        <p:nvSpPr>
          <p:cNvPr id="1232" name="Consider this situation when A cooperates and B cheats:This is also a Nash equilibrium, because neither player has an incentive to do otherwise:"/>
          <p:cNvSpPr txBox="1"/>
          <p:nvPr/>
        </p:nvSpPr>
        <p:spPr>
          <a:xfrm>
            <a:off x="13151200" y="1296890"/>
            <a:ext cx="10203830" cy="28956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300"/>
              </a:spcBef>
              <a:defRPr sz="4000">
                <a:latin typeface="Avenir Book"/>
                <a:ea typeface="Avenir Book"/>
                <a:cs typeface="Avenir Book"/>
                <a:sym typeface="Avenir Book"/>
              </a:defRPr>
            </a:pPr>
            <a:r>
              <a:t>Consider this situation when </a:t>
            </a:r>
            <a:r>
              <a:rPr>
                <a:solidFill>
                  <a:srgbClr val="FF2600"/>
                </a:solidFill>
              </a:rPr>
              <a:t>A cooperates </a:t>
            </a:r>
            <a:r>
              <a:t>and </a:t>
            </a:r>
            <a:r>
              <a:rPr>
                <a:solidFill>
                  <a:srgbClr val="0433FF"/>
                </a:solidFill>
              </a:rPr>
              <a:t>B cheats:</a:t>
            </a:r>
            <a:r>
              <a:t>This is also a Nash equilibrium, because neither player has an incentive to do otherwise:</a:t>
            </a:r>
          </a:p>
        </p:txBody>
      </p:sp>
      <p:sp>
        <p:nvSpPr>
          <p:cNvPr id="1233" name="A can not increase his payoff by switching to cheat"/>
          <p:cNvSpPr txBox="1"/>
          <p:nvPr/>
        </p:nvSpPr>
        <p:spPr>
          <a:xfrm>
            <a:off x="13234423" y="4152112"/>
            <a:ext cx="10203830" cy="14986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1300"/>
              </a:spcBef>
              <a:defRPr sz="4000">
                <a:solidFill>
                  <a:srgbClr val="FF2600"/>
                </a:solidFill>
                <a:latin typeface="Avenir Book"/>
                <a:ea typeface="Avenir Book"/>
                <a:cs typeface="Avenir Book"/>
                <a:sym typeface="Avenir Book"/>
              </a:defRPr>
            </a:lvl1pPr>
          </a:lstStyle>
          <a:p>
            <a:pPr>
              <a:defRPr>
                <a:solidFill>
                  <a:srgbClr val="000000"/>
                </a:solidFill>
              </a:defRPr>
            </a:pPr>
            <a:r>
              <a:rPr>
                <a:solidFill>
                  <a:srgbClr val="FF2600"/>
                </a:solidFill>
              </a:rPr>
              <a:t>A can not increase his payoff by switching to cheat</a:t>
            </a:r>
          </a:p>
        </p:txBody>
      </p:sp>
      <p:sp>
        <p:nvSpPr>
          <p:cNvPr id="1234" name="B can not increase his payoff by switching to cooperate"/>
          <p:cNvSpPr txBox="1"/>
          <p:nvPr/>
        </p:nvSpPr>
        <p:spPr>
          <a:xfrm>
            <a:off x="13234423" y="5494749"/>
            <a:ext cx="9789716" cy="14986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1300"/>
              </a:spcBef>
              <a:defRPr sz="4000">
                <a:solidFill>
                  <a:srgbClr val="0433FF"/>
                </a:solidFill>
                <a:latin typeface="Avenir Book"/>
                <a:ea typeface="Avenir Book"/>
                <a:cs typeface="Avenir Book"/>
                <a:sym typeface="Avenir Book"/>
              </a:defRPr>
            </a:lvl1pPr>
          </a:lstStyle>
          <a:p>
            <a:pPr/>
            <a:r>
              <a:t>B can not increase his payoff by switching to cooperate</a:t>
            </a:r>
          </a:p>
        </p:txBody>
      </p:sp>
      <p:sp>
        <p:nvSpPr>
          <p:cNvPr id="1244" name="Connection Line"/>
          <p:cNvSpPr/>
          <p:nvPr/>
        </p:nvSpPr>
        <p:spPr>
          <a:xfrm>
            <a:off x="9200931" y="4938124"/>
            <a:ext cx="725933" cy="2323825"/>
          </a:xfrm>
          <a:custGeom>
            <a:avLst/>
            <a:gdLst/>
            <a:ahLst/>
            <a:cxnLst>
              <a:cxn ang="0">
                <a:pos x="wd2" y="hd2"/>
              </a:cxn>
              <a:cxn ang="5400000">
                <a:pos x="wd2" y="hd2"/>
              </a:cxn>
              <a:cxn ang="10800000">
                <a:pos x="wd2" y="hd2"/>
              </a:cxn>
              <a:cxn ang="16200000">
                <a:pos x="wd2" y="hd2"/>
              </a:cxn>
            </a:cxnLst>
            <a:rect l="0" t="0" r="r" b="b"/>
            <a:pathLst>
              <a:path w="16232" h="21600" fill="norm" stroke="1" extrusionOk="0">
                <a:moveTo>
                  <a:pt x="0" y="21600"/>
                </a:moveTo>
                <a:cubicBezTo>
                  <a:pt x="20686" y="13577"/>
                  <a:pt x="21600" y="6377"/>
                  <a:pt x="2743" y="0"/>
                </a:cubicBezTo>
              </a:path>
            </a:pathLst>
          </a:custGeom>
          <a:ln w="63500">
            <a:solidFill>
              <a:srgbClr val="941751"/>
            </a:solidFill>
            <a:miter lim="400000"/>
            <a:headEnd type="triangle"/>
            <a:tailEnd type="triangle"/>
          </a:ln>
          <a:effectLst>
            <a:outerShdw sx="100000" sy="100000" kx="0" ky="0" algn="b" rotWithShape="0" blurRad="63500" dist="25400" dir="5400000">
              <a:srgbClr val="000000">
                <a:alpha val="50000"/>
              </a:srgbClr>
            </a:outerShdw>
          </a:effectLst>
        </p:spPr>
        <p:txBody>
          <a:bodyPr/>
          <a:lstStyle/>
          <a:p>
            <a:pPr/>
          </a:p>
        </p:txBody>
      </p:sp>
      <p:sp>
        <p:nvSpPr>
          <p:cNvPr id="1245" name="Connection Line"/>
          <p:cNvSpPr/>
          <p:nvPr/>
        </p:nvSpPr>
        <p:spPr>
          <a:xfrm>
            <a:off x="7892054" y="3007558"/>
            <a:ext cx="2949664" cy="545968"/>
          </a:xfrm>
          <a:custGeom>
            <a:avLst/>
            <a:gdLst/>
            <a:ahLst/>
            <a:cxnLst>
              <a:cxn ang="0">
                <a:pos x="wd2" y="hd2"/>
              </a:cxn>
              <a:cxn ang="5400000">
                <a:pos x="wd2" y="hd2"/>
              </a:cxn>
              <a:cxn ang="10800000">
                <a:pos x="wd2" y="hd2"/>
              </a:cxn>
              <a:cxn ang="16200000">
                <a:pos x="wd2" y="hd2"/>
              </a:cxn>
            </a:cxnLst>
            <a:rect l="0" t="0" r="r" b="b"/>
            <a:pathLst>
              <a:path w="21600" h="16201" fill="norm" stroke="1" extrusionOk="0">
                <a:moveTo>
                  <a:pt x="0" y="15778"/>
                </a:moveTo>
                <a:cubicBezTo>
                  <a:pt x="7225" y="-5399"/>
                  <a:pt x="14425" y="-5258"/>
                  <a:pt x="21600" y="16201"/>
                </a:cubicBezTo>
              </a:path>
            </a:pathLst>
          </a:custGeom>
          <a:ln w="63500">
            <a:solidFill>
              <a:srgbClr val="941751"/>
            </a:solidFill>
            <a:miter lim="400000"/>
            <a:headEnd type="triangle"/>
            <a:tailEnd type="triangle"/>
          </a:ln>
          <a:effectLst>
            <a:outerShdw sx="100000" sy="100000" kx="0" ky="0" algn="b" rotWithShape="0" blurRad="63500" dist="25400" dir="5400000">
              <a:srgbClr val="000000">
                <a:alpha val="50000"/>
              </a:srgbClr>
            </a:outerShdw>
          </a:effectLst>
        </p:spPr>
        <p:txBody>
          <a:bodyPr/>
          <a:lstStyle/>
          <a:p>
            <a:pPr/>
          </a:p>
        </p:txBody>
      </p:sp>
      <p:sp>
        <p:nvSpPr>
          <p:cNvPr id="1237" name="Line"/>
          <p:cNvSpPr/>
          <p:nvPr/>
        </p:nvSpPr>
        <p:spPr>
          <a:xfrm>
            <a:off x="8243749" y="3026611"/>
            <a:ext cx="3004044" cy="1"/>
          </a:xfrm>
          <a:prstGeom prst="line">
            <a:avLst/>
          </a:prstGeom>
          <a:ln w="101600">
            <a:solidFill>
              <a:srgbClr val="FF40FF"/>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1238" name="Line"/>
          <p:cNvSpPr/>
          <p:nvPr/>
        </p:nvSpPr>
        <p:spPr>
          <a:xfrm>
            <a:off x="11289165" y="3009639"/>
            <a:ext cx="1" cy="2374333"/>
          </a:xfrm>
          <a:prstGeom prst="line">
            <a:avLst/>
          </a:prstGeom>
          <a:ln w="101600">
            <a:solidFill>
              <a:srgbClr val="FF40FF"/>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1239" name="Line"/>
          <p:cNvSpPr/>
          <p:nvPr/>
        </p:nvSpPr>
        <p:spPr>
          <a:xfrm flipH="1" flipV="1">
            <a:off x="8221624" y="5258438"/>
            <a:ext cx="3118343" cy="1"/>
          </a:xfrm>
          <a:prstGeom prst="line">
            <a:avLst/>
          </a:prstGeom>
          <a:ln w="101600">
            <a:solidFill>
              <a:srgbClr val="FF40FF"/>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1240" name="Line"/>
          <p:cNvSpPr/>
          <p:nvPr/>
        </p:nvSpPr>
        <p:spPr>
          <a:xfrm flipV="1">
            <a:off x="8253461" y="3013486"/>
            <a:ext cx="1" cy="2374333"/>
          </a:xfrm>
          <a:prstGeom prst="line">
            <a:avLst/>
          </a:prstGeom>
          <a:ln w="101600">
            <a:solidFill>
              <a:srgbClr val="FF40FF"/>
            </a:solidFill>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p>
        </p:txBody>
      </p:sp>
      <p:sp>
        <p:nvSpPr>
          <p:cNvPr id="1241" name="Nash Equilibrium"/>
          <p:cNvSpPr txBox="1"/>
          <p:nvPr>
            <p:ph type="title" idx="4294967295"/>
          </p:nvPr>
        </p:nvSpPr>
        <p:spPr>
          <a:xfrm>
            <a:off x="11953644" y="8570273"/>
            <a:ext cx="12351275" cy="1272775"/>
          </a:xfrm>
          <a:prstGeom prst="rect">
            <a:avLst/>
          </a:prstGeom>
          <a:effectLst>
            <a:outerShdw sx="100000" sy="100000" kx="0" ky="0" algn="b" rotWithShape="0" blurRad="63500" dist="25400" dir="5400000">
              <a:srgbClr val="000000">
                <a:alpha val="50000"/>
              </a:srgbClr>
            </a:outerShdw>
          </a:effectLst>
        </p:spPr>
        <p:txBody>
          <a:bodyPr/>
          <a:lstStyle>
            <a:lvl1pPr>
              <a:defRPr sz="6000"/>
            </a:lvl1pPr>
          </a:lstStyle>
          <a:p>
            <a:pPr/>
            <a:r>
              <a:t>Nash Equilibrium</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1223"/>
                                        </p:tgtEl>
                                        <p:attrNameLst>
                                          <p:attrName>style.visibility</p:attrName>
                                        </p:attrNameLst>
                                      </p:cBhvr>
                                      <p:to>
                                        <p:strVal val="visible"/>
                                      </p:to>
                                    </p:set>
                                    <p:animEffect filter="wipe(left)" transition="in">
                                      <p:cBhvr>
                                        <p:cTn id="7" dur="3000"/>
                                        <p:tgtEl>
                                          <p:spTgt spid="1223"/>
                                        </p:tgtEl>
                                      </p:cBhvr>
                                    </p:animEffect>
                                  </p:childTnLst>
                                </p:cTn>
                              </p:par>
                            </p:childTnLst>
                          </p:cTn>
                        </p:par>
                        <p:par>
                          <p:cTn id="8" fill="hold">
                            <p:stCondLst>
                              <p:cond delay="3000"/>
                            </p:stCondLst>
                            <p:childTnLst>
                              <p:par>
                                <p:cTn id="9" presetClass="entr" nodeType="afterEffect" presetID="9" grpId="2" fill="hold">
                                  <p:stCondLst>
                                    <p:cond delay="0"/>
                                  </p:stCondLst>
                                  <p:iterate type="el" backwards="0">
                                    <p:tmAbs val="0"/>
                                  </p:iterate>
                                  <p:childTnLst>
                                    <p:set>
                                      <p:cBhvr>
                                        <p:cTn id="10" fill="hold"/>
                                        <p:tgtEl>
                                          <p:spTgt spid="1224"/>
                                        </p:tgtEl>
                                        <p:attrNameLst>
                                          <p:attrName>style.visibility</p:attrName>
                                        </p:attrNameLst>
                                      </p:cBhvr>
                                      <p:to>
                                        <p:strVal val="visible"/>
                                      </p:to>
                                    </p:set>
                                    <p:animEffect filter="dissolve" transition="in">
                                      <p:cBhvr>
                                        <p:cTn id="11" dur="2000"/>
                                        <p:tgtEl>
                                          <p:spTgt spid="1224"/>
                                        </p:tgtEl>
                                      </p:cBhvr>
                                    </p:animEffect>
                                  </p:childTnLst>
                                </p:cTn>
                              </p:par>
                            </p:childTnLst>
                          </p:cTn>
                        </p:par>
                        <p:par>
                          <p:cTn id="12" fill="hold">
                            <p:stCondLst>
                              <p:cond delay="5000"/>
                            </p:stCondLst>
                            <p:childTnLst>
                              <p:par>
                                <p:cTn id="13" presetClass="entr" nodeType="afterEffect" presetID="9" grpId="3" fill="hold">
                                  <p:stCondLst>
                                    <p:cond delay="0"/>
                                  </p:stCondLst>
                                  <p:iterate type="el" backwards="0">
                                    <p:tmAbs val="0"/>
                                  </p:iterate>
                                  <p:childTnLst>
                                    <p:set>
                                      <p:cBhvr>
                                        <p:cTn id="14" fill="hold"/>
                                        <p:tgtEl>
                                          <p:spTgt spid="1225"/>
                                        </p:tgtEl>
                                        <p:attrNameLst>
                                          <p:attrName>style.visibility</p:attrName>
                                        </p:attrNameLst>
                                      </p:cBhvr>
                                      <p:to>
                                        <p:strVal val="visible"/>
                                      </p:to>
                                    </p:set>
                                    <p:animEffect filter="dissolve" transition="in">
                                      <p:cBhvr>
                                        <p:cTn id="15" dur="2000"/>
                                        <p:tgtEl>
                                          <p:spTgt spid="1225"/>
                                        </p:tgtEl>
                                      </p:cBhvr>
                                    </p:animEffect>
                                  </p:childTnLst>
                                </p:cTn>
                              </p:par>
                            </p:childTnLst>
                          </p:cTn>
                        </p:par>
                        <p:par>
                          <p:cTn id="16" fill="hold">
                            <p:stCondLst>
                              <p:cond delay="7000"/>
                            </p:stCondLst>
                            <p:childTnLst>
                              <p:par>
                                <p:cTn id="17" presetClass="entr" nodeType="afterEffect" presetID="9" grpId="4" fill="hold">
                                  <p:stCondLst>
                                    <p:cond delay="0"/>
                                  </p:stCondLst>
                                  <p:iterate type="el" backwards="0">
                                    <p:tmAbs val="0"/>
                                  </p:iterate>
                                  <p:childTnLst>
                                    <p:set>
                                      <p:cBhvr>
                                        <p:cTn id="18" fill="hold"/>
                                        <p:tgtEl>
                                          <p:spTgt spid="1226"/>
                                        </p:tgtEl>
                                        <p:attrNameLst>
                                          <p:attrName>style.visibility</p:attrName>
                                        </p:attrNameLst>
                                      </p:cBhvr>
                                      <p:to>
                                        <p:strVal val="visible"/>
                                      </p:to>
                                    </p:set>
                                    <p:animEffect filter="dissolve" transition="in">
                                      <p:cBhvr>
                                        <p:cTn id="19" dur="2000"/>
                                        <p:tgtEl>
                                          <p:spTgt spid="1226"/>
                                        </p:tgtEl>
                                      </p:cBhvr>
                                    </p:animEffect>
                                  </p:childTnLst>
                                </p:cTn>
                              </p:par>
                            </p:childTnLst>
                          </p:cTn>
                        </p:par>
                        <p:par>
                          <p:cTn id="20" fill="hold">
                            <p:stCondLst>
                              <p:cond delay="9000"/>
                            </p:stCondLst>
                            <p:childTnLst>
                              <p:par>
                                <p:cTn id="21" presetClass="entr" nodeType="afterEffect" presetID="9" grpId="5" fill="hold">
                                  <p:stCondLst>
                                    <p:cond delay="0"/>
                                  </p:stCondLst>
                                  <p:iterate type="el" backwards="0">
                                    <p:tmAbs val="0"/>
                                  </p:iterate>
                                  <p:childTnLst>
                                    <p:set>
                                      <p:cBhvr>
                                        <p:cTn id="22" fill="hold"/>
                                        <p:tgtEl>
                                          <p:spTgt spid="1227"/>
                                        </p:tgtEl>
                                        <p:attrNameLst>
                                          <p:attrName>style.visibility</p:attrName>
                                        </p:attrNameLst>
                                      </p:cBhvr>
                                      <p:to>
                                        <p:strVal val="visible"/>
                                      </p:to>
                                    </p:set>
                                    <p:animEffect filter="dissolve" transition="in">
                                      <p:cBhvr>
                                        <p:cTn id="23" dur="2000"/>
                                        <p:tgtEl>
                                          <p:spTgt spid="1227"/>
                                        </p:tgtEl>
                                      </p:cBhvr>
                                    </p:animEffect>
                                  </p:childTnLst>
                                </p:cTn>
                              </p:par>
                            </p:childTnLst>
                          </p:cTn>
                        </p:par>
                        <p:par>
                          <p:cTn id="24" fill="hold">
                            <p:stCondLst>
                              <p:cond delay="11000"/>
                            </p:stCondLst>
                            <p:childTnLst>
                              <p:par>
                                <p:cTn id="25" presetClass="exit" nodeType="afterEffect" presetSubtype="0" presetID="1" grpId="6" fill="hold">
                                  <p:stCondLst>
                                    <p:cond delay="0"/>
                                  </p:stCondLst>
                                  <p:iterate type="el" backwards="0">
                                    <p:tmAbs val="0"/>
                                  </p:iterate>
                                  <p:childTnLst>
                                    <p:set>
                                      <p:cBhvr>
                                        <p:cTn id="26" fill="hold">
                                          <p:stCondLst>
                                            <p:cond delay="0"/>
                                          </p:stCondLst>
                                        </p:cTn>
                                        <p:tgtEl>
                                          <p:spTgt spid="1222"/>
                                        </p:tgtEl>
                                        <p:attrNameLst>
                                          <p:attrName>style.visibility</p:attrName>
                                        </p:attrNameLst>
                                      </p:cBhvr>
                                      <p:to>
                                        <p:strVal val="hidden"/>
                                      </p:to>
                                    </p:set>
                                  </p:childTnLst>
                                </p:cTn>
                              </p:par>
                            </p:childTnLst>
                          </p:cTn>
                        </p:par>
                        <p:par>
                          <p:cTn id="27" fill="hold">
                            <p:stCondLst>
                              <p:cond delay="11000"/>
                            </p:stCondLst>
                            <p:childTnLst>
                              <p:par>
                                <p:cTn id="28" presetClass="exit" nodeType="afterEffect" presetSubtype="0" presetID="1" grpId="7" fill="hold">
                                  <p:stCondLst>
                                    <p:cond delay="0"/>
                                  </p:stCondLst>
                                  <p:iterate type="el" backwards="0">
                                    <p:tmAbs val="0"/>
                                  </p:iterate>
                                  <p:childTnLst>
                                    <p:set>
                                      <p:cBhvr>
                                        <p:cTn id="29" fill="hold">
                                          <p:stCondLst>
                                            <p:cond delay="0"/>
                                          </p:stCondLst>
                                        </p:cTn>
                                        <p:tgtEl>
                                          <p:spTgt spid="1219"/>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Class="entr" nodeType="clickEffect" presetSubtype="8" presetID="22" grpId="8" fill="hold">
                                  <p:stCondLst>
                                    <p:cond delay="0"/>
                                  </p:stCondLst>
                                  <p:iterate type="el" backwards="0">
                                    <p:tmAbs val="0"/>
                                  </p:iterate>
                                  <p:childTnLst>
                                    <p:set>
                                      <p:cBhvr>
                                        <p:cTn id="33" fill="hold"/>
                                        <p:tgtEl>
                                          <p:spTgt spid="1228"/>
                                        </p:tgtEl>
                                        <p:attrNameLst>
                                          <p:attrName>style.visibility</p:attrName>
                                        </p:attrNameLst>
                                      </p:cBhvr>
                                      <p:to>
                                        <p:strVal val="visible"/>
                                      </p:to>
                                    </p:set>
                                    <p:animEffect filter="wipe(left)" transition="in">
                                      <p:cBhvr>
                                        <p:cTn id="34" dur="1000"/>
                                        <p:tgtEl>
                                          <p:spTgt spid="1228"/>
                                        </p:tgtEl>
                                      </p:cBhvr>
                                    </p:animEffect>
                                  </p:childTnLst>
                                </p:cTn>
                              </p:par>
                            </p:childTnLst>
                          </p:cTn>
                        </p:par>
                        <p:par>
                          <p:cTn id="35" fill="hold">
                            <p:stCondLst>
                              <p:cond delay="1000"/>
                            </p:stCondLst>
                            <p:childTnLst>
                              <p:par>
                                <p:cTn id="36" presetClass="entr" nodeType="afterEffect" presetSubtype="32" presetID="4" grpId="9" fill="hold">
                                  <p:stCondLst>
                                    <p:cond delay="0"/>
                                  </p:stCondLst>
                                  <p:iterate type="el" backwards="0">
                                    <p:tmAbs val="0"/>
                                  </p:iterate>
                                  <p:childTnLst>
                                    <p:set>
                                      <p:cBhvr>
                                        <p:cTn id="37" fill="hold"/>
                                        <p:tgtEl>
                                          <p:spTgt spid="1242"/>
                                        </p:tgtEl>
                                        <p:attrNameLst>
                                          <p:attrName>style.visibility</p:attrName>
                                        </p:attrNameLst>
                                      </p:cBhvr>
                                      <p:to>
                                        <p:strVal val="visible"/>
                                      </p:to>
                                    </p:set>
                                    <p:animEffect filter="box(out)" transition="in">
                                      <p:cBhvr>
                                        <p:cTn id="38" dur="1000"/>
                                        <p:tgtEl>
                                          <p:spTgt spid="1242"/>
                                        </p:tgtEl>
                                      </p:cBhvr>
                                    </p:animEffec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8" presetID="22" grpId="10" fill="hold">
                                  <p:stCondLst>
                                    <p:cond delay="0"/>
                                  </p:stCondLst>
                                  <p:iterate type="el" backwards="0">
                                    <p:tmAbs val="0"/>
                                  </p:iterate>
                                  <p:childTnLst>
                                    <p:set>
                                      <p:cBhvr>
                                        <p:cTn id="42" fill="hold"/>
                                        <p:tgtEl>
                                          <p:spTgt spid="1229"/>
                                        </p:tgtEl>
                                        <p:attrNameLst>
                                          <p:attrName>style.visibility</p:attrName>
                                        </p:attrNameLst>
                                      </p:cBhvr>
                                      <p:to>
                                        <p:strVal val="visible"/>
                                      </p:to>
                                    </p:set>
                                    <p:animEffect filter="wipe(left)" transition="in">
                                      <p:cBhvr>
                                        <p:cTn id="43" dur="1000"/>
                                        <p:tgtEl>
                                          <p:spTgt spid="1229"/>
                                        </p:tgtEl>
                                      </p:cBhvr>
                                    </p:animEffect>
                                  </p:childTnLst>
                                </p:cTn>
                              </p:par>
                            </p:childTnLst>
                          </p:cTn>
                        </p:par>
                        <p:par>
                          <p:cTn id="44" fill="hold">
                            <p:stCondLst>
                              <p:cond delay="1000"/>
                            </p:stCondLst>
                            <p:childTnLst>
                              <p:par>
                                <p:cTn id="45" presetClass="entr" nodeType="afterEffect" presetSubtype="32" presetID="4" grpId="11" fill="hold">
                                  <p:stCondLst>
                                    <p:cond delay="0"/>
                                  </p:stCondLst>
                                  <p:iterate type="el" backwards="0">
                                    <p:tmAbs val="0"/>
                                  </p:iterate>
                                  <p:childTnLst>
                                    <p:set>
                                      <p:cBhvr>
                                        <p:cTn id="46" fill="hold"/>
                                        <p:tgtEl>
                                          <p:spTgt spid="1243"/>
                                        </p:tgtEl>
                                        <p:attrNameLst>
                                          <p:attrName>style.visibility</p:attrName>
                                        </p:attrNameLst>
                                      </p:cBhvr>
                                      <p:to>
                                        <p:strVal val="visible"/>
                                      </p:to>
                                    </p:set>
                                    <p:animEffect filter="box(out)" transition="in">
                                      <p:cBhvr>
                                        <p:cTn id="47" dur="1000"/>
                                        <p:tgtEl>
                                          <p:spTgt spid="1243"/>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Subtype="8" presetID="22" grpId="12" fill="hold">
                                  <p:stCondLst>
                                    <p:cond delay="0"/>
                                  </p:stCondLst>
                                  <p:iterate type="el" backwards="0">
                                    <p:tmAbs val="0"/>
                                  </p:iterate>
                                  <p:childTnLst>
                                    <p:set>
                                      <p:cBhvr>
                                        <p:cTn id="51" fill="hold"/>
                                        <p:tgtEl>
                                          <p:spTgt spid="1232"/>
                                        </p:tgtEl>
                                        <p:attrNameLst>
                                          <p:attrName>style.visibility</p:attrName>
                                        </p:attrNameLst>
                                      </p:cBhvr>
                                      <p:to>
                                        <p:strVal val="visible"/>
                                      </p:to>
                                    </p:set>
                                    <p:animEffect filter="wipe(left)" transition="in">
                                      <p:cBhvr>
                                        <p:cTn id="52" dur="3000"/>
                                        <p:tgtEl>
                                          <p:spTgt spid="1232"/>
                                        </p:tgtEl>
                                      </p:cBhvr>
                                    </p:animEffect>
                                  </p:childTnLst>
                                </p:cTn>
                              </p:par>
                            </p:childTnLst>
                          </p:cTn>
                        </p:par>
                        <p:par>
                          <p:cTn id="53" fill="hold">
                            <p:stCondLst>
                              <p:cond delay="3000"/>
                            </p:stCondLst>
                            <p:childTnLst>
                              <p:par>
                                <p:cTn id="54" presetClass="entr" nodeType="afterEffect" presetID="9" grpId="13" fill="hold">
                                  <p:stCondLst>
                                    <p:cond delay="0"/>
                                  </p:stCondLst>
                                  <p:iterate type="el" backwards="0">
                                    <p:tmAbs val="0"/>
                                  </p:iterate>
                                  <p:childTnLst>
                                    <p:set>
                                      <p:cBhvr>
                                        <p:cTn id="55" fill="hold"/>
                                        <p:tgtEl>
                                          <p:spTgt spid="1237"/>
                                        </p:tgtEl>
                                        <p:attrNameLst>
                                          <p:attrName>style.visibility</p:attrName>
                                        </p:attrNameLst>
                                      </p:cBhvr>
                                      <p:to>
                                        <p:strVal val="visible"/>
                                      </p:to>
                                    </p:set>
                                    <p:animEffect filter="dissolve" transition="in">
                                      <p:cBhvr>
                                        <p:cTn id="56" dur="2000"/>
                                        <p:tgtEl>
                                          <p:spTgt spid="1237"/>
                                        </p:tgtEl>
                                      </p:cBhvr>
                                    </p:animEffect>
                                  </p:childTnLst>
                                </p:cTn>
                              </p:par>
                            </p:childTnLst>
                          </p:cTn>
                        </p:par>
                        <p:par>
                          <p:cTn id="57" fill="hold">
                            <p:stCondLst>
                              <p:cond delay="5000"/>
                            </p:stCondLst>
                            <p:childTnLst>
                              <p:par>
                                <p:cTn id="58" presetClass="entr" nodeType="afterEffect" presetID="9" grpId="14" fill="hold">
                                  <p:stCondLst>
                                    <p:cond delay="0"/>
                                  </p:stCondLst>
                                  <p:iterate type="el" backwards="0">
                                    <p:tmAbs val="0"/>
                                  </p:iterate>
                                  <p:childTnLst>
                                    <p:set>
                                      <p:cBhvr>
                                        <p:cTn id="59" fill="hold"/>
                                        <p:tgtEl>
                                          <p:spTgt spid="1238"/>
                                        </p:tgtEl>
                                        <p:attrNameLst>
                                          <p:attrName>style.visibility</p:attrName>
                                        </p:attrNameLst>
                                      </p:cBhvr>
                                      <p:to>
                                        <p:strVal val="visible"/>
                                      </p:to>
                                    </p:set>
                                    <p:animEffect filter="dissolve" transition="in">
                                      <p:cBhvr>
                                        <p:cTn id="60" dur="2000"/>
                                        <p:tgtEl>
                                          <p:spTgt spid="1238"/>
                                        </p:tgtEl>
                                      </p:cBhvr>
                                    </p:animEffect>
                                  </p:childTnLst>
                                </p:cTn>
                              </p:par>
                            </p:childTnLst>
                          </p:cTn>
                        </p:par>
                        <p:par>
                          <p:cTn id="61" fill="hold">
                            <p:stCondLst>
                              <p:cond delay="7000"/>
                            </p:stCondLst>
                            <p:childTnLst>
                              <p:par>
                                <p:cTn id="62" presetClass="entr" nodeType="afterEffect" presetID="9" grpId="15" fill="hold">
                                  <p:stCondLst>
                                    <p:cond delay="0"/>
                                  </p:stCondLst>
                                  <p:iterate type="el" backwards="0">
                                    <p:tmAbs val="0"/>
                                  </p:iterate>
                                  <p:childTnLst>
                                    <p:set>
                                      <p:cBhvr>
                                        <p:cTn id="63" fill="hold"/>
                                        <p:tgtEl>
                                          <p:spTgt spid="1239"/>
                                        </p:tgtEl>
                                        <p:attrNameLst>
                                          <p:attrName>style.visibility</p:attrName>
                                        </p:attrNameLst>
                                      </p:cBhvr>
                                      <p:to>
                                        <p:strVal val="visible"/>
                                      </p:to>
                                    </p:set>
                                    <p:animEffect filter="dissolve" transition="in">
                                      <p:cBhvr>
                                        <p:cTn id="64" dur="2000"/>
                                        <p:tgtEl>
                                          <p:spTgt spid="1239"/>
                                        </p:tgtEl>
                                      </p:cBhvr>
                                    </p:animEffect>
                                  </p:childTnLst>
                                </p:cTn>
                              </p:par>
                            </p:childTnLst>
                          </p:cTn>
                        </p:par>
                        <p:par>
                          <p:cTn id="65" fill="hold">
                            <p:stCondLst>
                              <p:cond delay="9000"/>
                            </p:stCondLst>
                            <p:childTnLst>
                              <p:par>
                                <p:cTn id="66" presetClass="entr" nodeType="afterEffect" presetID="9" grpId="16" fill="hold">
                                  <p:stCondLst>
                                    <p:cond delay="0"/>
                                  </p:stCondLst>
                                  <p:iterate type="el" backwards="0">
                                    <p:tmAbs val="0"/>
                                  </p:iterate>
                                  <p:childTnLst>
                                    <p:set>
                                      <p:cBhvr>
                                        <p:cTn id="67" fill="hold"/>
                                        <p:tgtEl>
                                          <p:spTgt spid="1240"/>
                                        </p:tgtEl>
                                        <p:attrNameLst>
                                          <p:attrName>style.visibility</p:attrName>
                                        </p:attrNameLst>
                                      </p:cBhvr>
                                      <p:to>
                                        <p:strVal val="visible"/>
                                      </p:to>
                                    </p:set>
                                    <p:animEffect filter="dissolve" transition="in">
                                      <p:cBhvr>
                                        <p:cTn id="68" dur="2000"/>
                                        <p:tgtEl>
                                          <p:spTgt spid="1240"/>
                                        </p:tgtEl>
                                      </p:cBhvr>
                                    </p:animEffect>
                                  </p:childTnLst>
                                </p:cTn>
                              </p:par>
                            </p:childTnLst>
                          </p:cTn>
                        </p:par>
                        <p:par>
                          <p:cTn id="69" fill="hold">
                            <p:stCondLst>
                              <p:cond delay="11000"/>
                            </p:stCondLst>
                            <p:childTnLst>
                              <p:par>
                                <p:cTn id="70" presetClass="exit" nodeType="afterEffect" presetSubtype="0" presetID="1" grpId="17" fill="hold">
                                  <p:stCondLst>
                                    <p:cond delay="0"/>
                                  </p:stCondLst>
                                  <p:iterate type="el" backwards="0">
                                    <p:tmAbs val="0"/>
                                  </p:iterate>
                                  <p:childTnLst>
                                    <p:set>
                                      <p:cBhvr>
                                        <p:cTn id="71" fill="hold">
                                          <p:stCondLst>
                                            <p:cond delay="0"/>
                                          </p:stCondLst>
                                        </p:cTn>
                                        <p:tgtEl>
                                          <p:spTgt spid="1243"/>
                                        </p:tgtEl>
                                        <p:attrNameLst>
                                          <p:attrName>style.visibility</p:attrName>
                                        </p:attrNameLst>
                                      </p:cBhvr>
                                      <p:to>
                                        <p:strVal val="hidden"/>
                                      </p:to>
                                    </p:set>
                                  </p:childTnLst>
                                </p:cTn>
                              </p:par>
                            </p:childTnLst>
                          </p:cTn>
                        </p:par>
                        <p:par>
                          <p:cTn id="72" fill="hold">
                            <p:stCondLst>
                              <p:cond delay="11000"/>
                            </p:stCondLst>
                            <p:childTnLst>
                              <p:par>
                                <p:cTn id="73" presetClass="exit" nodeType="afterEffect" presetSubtype="0" presetID="1" grpId="18" fill="hold">
                                  <p:stCondLst>
                                    <p:cond delay="0"/>
                                  </p:stCondLst>
                                  <p:iterate type="el" backwards="0">
                                    <p:tmAbs val="0"/>
                                  </p:iterate>
                                  <p:childTnLst>
                                    <p:set>
                                      <p:cBhvr>
                                        <p:cTn id="74" fill="hold">
                                          <p:stCondLst>
                                            <p:cond delay="0"/>
                                          </p:stCondLst>
                                        </p:cTn>
                                        <p:tgtEl>
                                          <p:spTgt spid="1242"/>
                                        </p:tgtEl>
                                        <p:attrNameLst>
                                          <p:attrName>style.visibility</p:attrName>
                                        </p:attrNameLst>
                                      </p:cBhvr>
                                      <p:to>
                                        <p:strVal val="hidden"/>
                                      </p:to>
                                    </p:set>
                                  </p:childTnLst>
                                </p:cTn>
                              </p:par>
                            </p:childTnLst>
                          </p:cTn>
                        </p:par>
                        <p:par>
                          <p:cTn id="75" fill="hold">
                            <p:stCondLst>
                              <p:cond delay="11000"/>
                            </p:stCondLst>
                            <p:childTnLst>
                              <p:par>
                                <p:cTn id="76" presetClass="exit" nodeType="afterEffect" presetSubtype="0" presetID="1" grpId="19" fill="hold">
                                  <p:stCondLst>
                                    <p:cond delay="0"/>
                                  </p:stCondLst>
                                  <p:iterate type="el" backwards="0">
                                    <p:tmAbs val="0"/>
                                  </p:iterate>
                                  <p:childTnLst>
                                    <p:set>
                                      <p:cBhvr>
                                        <p:cTn id="77" fill="hold">
                                          <p:stCondLst>
                                            <p:cond delay="0"/>
                                          </p:stCondLst>
                                        </p:cTn>
                                        <p:tgtEl>
                                          <p:spTgt spid="1221"/>
                                        </p:tgtEl>
                                        <p:attrNameLst>
                                          <p:attrName>style.visibility</p:attrName>
                                        </p:attrNameLst>
                                      </p:cBhvr>
                                      <p:to>
                                        <p:strVal val="hidden"/>
                                      </p:to>
                                    </p:set>
                                  </p:childTnLst>
                                </p:cTn>
                              </p:par>
                            </p:childTnLst>
                          </p:cTn>
                        </p:par>
                        <p:par>
                          <p:cTn id="78" fill="hold">
                            <p:stCondLst>
                              <p:cond delay="11000"/>
                            </p:stCondLst>
                            <p:childTnLst>
                              <p:par>
                                <p:cTn id="79" presetClass="exit" nodeType="afterEffect" presetSubtype="0" presetID="1" grpId="20" fill="hold">
                                  <p:stCondLst>
                                    <p:cond delay="0"/>
                                  </p:stCondLst>
                                  <p:iterate type="el" backwards="0">
                                    <p:tmAbs val="0"/>
                                  </p:iterate>
                                  <p:childTnLst>
                                    <p:set>
                                      <p:cBhvr>
                                        <p:cTn id="80" fill="hold">
                                          <p:stCondLst>
                                            <p:cond delay="0"/>
                                          </p:stCondLst>
                                        </p:cTn>
                                        <p:tgtEl>
                                          <p:spTgt spid="1220"/>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Class="entr" nodeType="clickEffect" presetSubtype="8" presetID="22" grpId="21" fill="hold">
                                  <p:stCondLst>
                                    <p:cond delay="0"/>
                                  </p:stCondLst>
                                  <p:iterate type="el" backwards="0">
                                    <p:tmAbs val="0"/>
                                  </p:iterate>
                                  <p:childTnLst>
                                    <p:set>
                                      <p:cBhvr>
                                        <p:cTn id="84" fill="hold"/>
                                        <p:tgtEl>
                                          <p:spTgt spid="1233"/>
                                        </p:tgtEl>
                                        <p:attrNameLst>
                                          <p:attrName>style.visibility</p:attrName>
                                        </p:attrNameLst>
                                      </p:cBhvr>
                                      <p:to>
                                        <p:strVal val="visible"/>
                                      </p:to>
                                    </p:set>
                                    <p:animEffect filter="wipe(left)" transition="in">
                                      <p:cBhvr>
                                        <p:cTn id="85" dur="1000"/>
                                        <p:tgtEl>
                                          <p:spTgt spid="1233"/>
                                        </p:tgtEl>
                                      </p:cBhvr>
                                    </p:animEffect>
                                  </p:childTnLst>
                                </p:cTn>
                              </p:par>
                            </p:childTnLst>
                          </p:cTn>
                        </p:par>
                        <p:par>
                          <p:cTn id="86" fill="hold">
                            <p:stCondLst>
                              <p:cond delay="1000"/>
                            </p:stCondLst>
                            <p:childTnLst>
                              <p:par>
                                <p:cTn id="87" presetClass="entr" nodeType="afterEffect" presetSubtype="32" presetID="4" grpId="22" fill="hold">
                                  <p:stCondLst>
                                    <p:cond delay="0"/>
                                  </p:stCondLst>
                                  <p:iterate type="el" backwards="0">
                                    <p:tmAbs val="0"/>
                                  </p:iterate>
                                  <p:childTnLst>
                                    <p:set>
                                      <p:cBhvr>
                                        <p:cTn id="88" fill="hold"/>
                                        <p:tgtEl>
                                          <p:spTgt spid="1244"/>
                                        </p:tgtEl>
                                        <p:attrNameLst>
                                          <p:attrName>style.visibility</p:attrName>
                                        </p:attrNameLst>
                                      </p:cBhvr>
                                      <p:to>
                                        <p:strVal val="visible"/>
                                      </p:to>
                                    </p:set>
                                    <p:animEffect filter="box(out)" transition="in">
                                      <p:cBhvr>
                                        <p:cTn id="89" dur="1000"/>
                                        <p:tgtEl>
                                          <p:spTgt spid="1244"/>
                                        </p:tgtEl>
                                      </p:cBhvr>
                                    </p:animEffect>
                                  </p:childTnLst>
                                </p:cTn>
                              </p:par>
                            </p:childTnLst>
                          </p:cTn>
                        </p:par>
                      </p:childTnLst>
                    </p:cTn>
                  </p:par>
                  <p:par>
                    <p:cTn id="90" fill="hold">
                      <p:stCondLst>
                        <p:cond delay="indefinite"/>
                      </p:stCondLst>
                      <p:childTnLst>
                        <p:par>
                          <p:cTn id="91" fill="hold">
                            <p:stCondLst>
                              <p:cond delay="0"/>
                            </p:stCondLst>
                            <p:childTnLst>
                              <p:par>
                                <p:cTn id="92" presetClass="entr" nodeType="clickEffect" presetSubtype="8" presetID="22" grpId="23" fill="hold">
                                  <p:stCondLst>
                                    <p:cond delay="0"/>
                                  </p:stCondLst>
                                  <p:iterate type="el" backwards="0">
                                    <p:tmAbs val="0"/>
                                  </p:iterate>
                                  <p:childTnLst>
                                    <p:set>
                                      <p:cBhvr>
                                        <p:cTn id="93" fill="hold"/>
                                        <p:tgtEl>
                                          <p:spTgt spid="1234"/>
                                        </p:tgtEl>
                                        <p:attrNameLst>
                                          <p:attrName>style.visibility</p:attrName>
                                        </p:attrNameLst>
                                      </p:cBhvr>
                                      <p:to>
                                        <p:strVal val="visible"/>
                                      </p:to>
                                    </p:set>
                                    <p:animEffect filter="wipe(left)" transition="in">
                                      <p:cBhvr>
                                        <p:cTn id="94" dur="1000"/>
                                        <p:tgtEl>
                                          <p:spTgt spid="1234"/>
                                        </p:tgtEl>
                                      </p:cBhvr>
                                    </p:animEffect>
                                  </p:childTnLst>
                                </p:cTn>
                              </p:par>
                            </p:childTnLst>
                          </p:cTn>
                        </p:par>
                        <p:par>
                          <p:cTn id="95" fill="hold">
                            <p:stCondLst>
                              <p:cond delay="1000"/>
                            </p:stCondLst>
                            <p:childTnLst>
                              <p:par>
                                <p:cTn id="96" presetClass="entr" nodeType="afterEffect" presetSubtype="32" presetID="4" grpId="24" fill="hold">
                                  <p:stCondLst>
                                    <p:cond delay="0"/>
                                  </p:stCondLst>
                                  <p:iterate type="el" backwards="0">
                                    <p:tmAbs val="0"/>
                                  </p:iterate>
                                  <p:childTnLst>
                                    <p:set>
                                      <p:cBhvr>
                                        <p:cTn id="97" fill="hold"/>
                                        <p:tgtEl>
                                          <p:spTgt spid="1245"/>
                                        </p:tgtEl>
                                        <p:attrNameLst>
                                          <p:attrName>style.visibility</p:attrName>
                                        </p:attrNameLst>
                                      </p:cBhvr>
                                      <p:to>
                                        <p:strVal val="visible"/>
                                      </p:to>
                                    </p:set>
                                    <p:animEffect filter="box(out)" transition="in">
                                      <p:cBhvr>
                                        <p:cTn id="98" dur="1000"/>
                                        <p:tgtEl>
                                          <p:spTgt spid="1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38" grpId="14"/>
      <p:bldP build="whole" bldLvl="1" animBg="1" rev="0" advAuto="0" spid="1237" grpId="13"/>
      <p:bldP build="whole" bldLvl="1" animBg="1" rev="0" advAuto="0" spid="1244" grpId="22"/>
      <p:bldP build="whole" bldLvl="1" animBg="1" rev="0" advAuto="0" spid="1245" grpId="24"/>
      <p:bldP build="whole" bldLvl="1" animBg="1" rev="0" advAuto="0" spid="1234" grpId="23"/>
      <p:bldP build="whole" bldLvl="1" animBg="1" rev="0" advAuto="0" spid="1227" grpId="5"/>
      <p:bldP build="whole" bldLvl="1" animBg="1" rev="0" advAuto="0" spid="1219" grpId="7"/>
      <p:bldP build="whole" bldLvl="1" animBg="1" rev="0" advAuto="0" spid="1228" grpId="8"/>
      <p:bldP build="whole" bldLvl="1" animBg="1" rev="0" advAuto="0" spid="1226" grpId="4"/>
      <p:bldP build="whole" bldLvl="1" animBg="1" rev="0" advAuto="0" spid="1225" grpId="3"/>
      <p:bldP build="whole" bldLvl="1" animBg="1" rev="0" advAuto="0" spid="1221" grpId="19"/>
      <p:bldP build="whole" bldLvl="1" animBg="1" rev="0" advAuto="0" spid="1224" grpId="2"/>
      <p:bldP build="whole" bldLvl="1" animBg="1" rev="0" advAuto="0" spid="1232" grpId="12"/>
      <p:bldP build="whole" bldLvl="1" animBg="1" rev="0" advAuto="0" spid="1223" grpId="1"/>
      <p:bldP build="whole" bldLvl="1" animBg="1" rev="0" advAuto="0" spid="1220" grpId="20"/>
      <p:bldP build="whole" bldLvl="1" animBg="1" rev="0" advAuto="0" spid="1233" grpId="21"/>
      <p:bldP build="whole" bldLvl="1" animBg="1" rev="0" advAuto="0" spid="1222" grpId="6"/>
      <p:bldP build="whole" bldLvl="1" animBg="1" rev="0" advAuto="0" spid="1243" grpId="11"/>
      <p:bldP build="whole" bldLvl="1" animBg="1" rev="0" advAuto="0" spid="1242" grpId="9"/>
      <p:bldP build="whole" bldLvl="1" animBg="1" rev="0" advAuto="0" spid="1243" grpId="17"/>
      <p:bldP build="whole" bldLvl="1" animBg="1" rev="0" advAuto="0" spid="1229" grpId="10"/>
      <p:bldP build="whole" bldLvl="1" animBg="1" rev="0" advAuto="0" spid="1242" grpId="18"/>
      <p:bldP build="whole" bldLvl="1" animBg="1" rev="0" advAuto="0" spid="1240" grpId="16"/>
      <p:bldP build="whole" bldLvl="1" animBg="1" rev="0" advAuto="0" spid="1239" grpId="15"/>
    </p:bldLst>
  </p:timing>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1247" name="Table"/>
          <p:cNvGraphicFramePr/>
          <p:nvPr/>
        </p:nvGraphicFramePr>
        <p:xfrm>
          <a:off x="7223161" y="1641144"/>
          <a:ext cx="9624295" cy="658863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09629"/>
                <a:gridCol w="2482710"/>
                <a:gridCol w="2346926"/>
                <a:gridCol w="2346926"/>
              </a:tblGrid>
              <a:tr h="1460500">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0433FF"/>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r h="1460500">
                <a:tc>
                  <a:txBody>
                    <a:bodyPr/>
                    <a:lstStyle/>
                    <a:p>
                      <a:pPr defTabSz="914400">
                        <a:defRPr sz="3600">
                          <a:solidFill>
                            <a:srgbClr val="FF2600"/>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660066"/>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660066"/>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r h="1460500">
                <a:tc>
                  <a:txBody>
                    <a:bodyPr/>
                    <a:lstStyle/>
                    <a:p>
                      <a:pPr defTabSz="914400">
                        <a:defRPr sz="3600">
                          <a:solidFill>
                            <a:srgbClr val="FF2600"/>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660066"/>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r h="1460500">
                <a:tc>
                  <a:txBody>
                    <a:bodyPr/>
                    <a:lstStyle/>
                    <a:p>
                      <a:pPr defTabSz="914400">
                        <a:defRPr sz="3600">
                          <a:solidFill>
                            <a:srgbClr val="FF2600"/>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olidFill>
                            <a:srgbClr val="660066"/>
                          </a:solidFill>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c>
                  <a:txBody>
                    <a:bodyPr/>
                    <a:lstStyle/>
                    <a:p>
                      <a:pPr defTabSz="914400">
                        <a:defRPr sz="3600">
                          <a:sym typeface="Avenir Book"/>
                        </a:defRPr>
                      </a:pPr>
                    </a:p>
                  </a:txBody>
                  <a:tcPr marL="45716" marR="45716" marT="45716" marB="45716" anchor="ctr" anchorCtr="0" horzOverflow="overflow">
                    <a:lnL w="38100">
                      <a:solidFill>
                        <a:srgbClr val="000000"/>
                      </a:solidFill>
                    </a:lnL>
                    <a:lnR w="38100">
                      <a:solidFill>
                        <a:srgbClr val="000000"/>
                      </a:solidFill>
                    </a:lnR>
                    <a:lnT w="38100">
                      <a:solidFill>
                        <a:srgbClr val="000000"/>
                      </a:solidFill>
                    </a:lnT>
                    <a:lnB w="38100">
                      <a:solidFill>
                        <a:srgbClr val="000000"/>
                      </a:solidFill>
                    </a:lnB>
                    <a:noFill/>
                  </a:tcPr>
                </a:tc>
              </a:tr>
            </a:tbl>
          </a:graphicData>
        </a:graphic>
      </p:graphicFrame>
      <p:grpSp>
        <p:nvGrpSpPr>
          <p:cNvPr id="1252" name="Group"/>
          <p:cNvGrpSpPr/>
          <p:nvPr/>
        </p:nvGrpSpPr>
        <p:grpSpPr>
          <a:xfrm>
            <a:off x="10232844" y="488141"/>
            <a:ext cx="6346823" cy="2533970"/>
            <a:chOff x="0" y="0"/>
            <a:chExt cx="6346822" cy="2533968"/>
          </a:xfrm>
        </p:grpSpPr>
        <p:sp>
          <p:nvSpPr>
            <p:cNvPr id="1248" name="A"/>
            <p:cNvSpPr/>
            <p:nvPr/>
          </p:nvSpPr>
          <p:spPr>
            <a:xfrm>
              <a:off x="250828" y="1263968"/>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1828800">
                <a:defRPr sz="5600">
                  <a:latin typeface="Avenir Book"/>
                  <a:ea typeface="Avenir Book"/>
                  <a:cs typeface="Avenir Book"/>
                  <a:sym typeface="Avenir Book"/>
                </a:defRPr>
              </a:lvl1pPr>
            </a:lstStyle>
            <a:p>
              <a:pPr/>
              <a:r>
                <a:t>A</a:t>
              </a:r>
            </a:p>
          </p:txBody>
        </p:sp>
        <p:sp>
          <p:nvSpPr>
            <p:cNvPr id="1249" name="B"/>
            <p:cNvSpPr/>
            <p:nvPr/>
          </p:nvSpPr>
          <p:spPr>
            <a:xfrm>
              <a:off x="2672333" y="1263968"/>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1828800">
                <a:defRPr sz="5600">
                  <a:latin typeface="Avenir Book"/>
                  <a:ea typeface="Avenir Book"/>
                  <a:cs typeface="Avenir Book"/>
                  <a:sym typeface="Avenir Book"/>
                </a:defRPr>
              </a:lvl1pPr>
            </a:lstStyle>
            <a:p>
              <a:pPr/>
              <a:r>
                <a:t>B</a:t>
              </a:r>
            </a:p>
          </p:txBody>
        </p:sp>
        <p:sp>
          <p:nvSpPr>
            <p:cNvPr id="1250" name="C"/>
            <p:cNvSpPr/>
            <p:nvPr/>
          </p:nvSpPr>
          <p:spPr>
            <a:xfrm>
              <a:off x="5076822" y="1263968"/>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1828800">
                <a:defRPr sz="5600">
                  <a:latin typeface="Avenir Book"/>
                  <a:ea typeface="Avenir Book"/>
                  <a:cs typeface="Avenir Book"/>
                  <a:sym typeface="Avenir Book"/>
                </a:defRPr>
              </a:lvl1pPr>
            </a:lstStyle>
            <a:p>
              <a:pPr/>
              <a:r>
                <a:t>C</a:t>
              </a:r>
            </a:p>
          </p:txBody>
        </p:sp>
        <p:sp>
          <p:nvSpPr>
            <p:cNvPr id="1251" name="Player 2 strategies"/>
            <p:cNvSpPr/>
            <p:nvPr/>
          </p:nvSpPr>
          <p:spPr>
            <a:xfrm>
              <a:off x="0" y="0"/>
              <a:ext cx="1270000" cy="1270000"/>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1828800">
                <a:defRPr sz="5600">
                  <a:latin typeface="Avenir Book"/>
                  <a:ea typeface="Avenir Book"/>
                  <a:cs typeface="Avenir Book"/>
                  <a:sym typeface="Avenir Book"/>
                </a:defRPr>
              </a:lvl1pPr>
            </a:lstStyle>
            <a:p>
              <a:pPr/>
              <a:r>
                <a:t>Player 2 strategies</a:t>
              </a:r>
            </a:p>
          </p:txBody>
        </p:sp>
      </p:grpSp>
      <p:grpSp>
        <p:nvGrpSpPr>
          <p:cNvPr id="1257" name="Group"/>
          <p:cNvGrpSpPr/>
          <p:nvPr/>
        </p:nvGrpSpPr>
        <p:grpSpPr>
          <a:xfrm>
            <a:off x="1132413" y="3168582"/>
            <a:ext cx="7707547" cy="4158016"/>
            <a:chOff x="0" y="0"/>
            <a:chExt cx="7707546" cy="4158014"/>
          </a:xfrm>
        </p:grpSpPr>
        <p:sp>
          <p:nvSpPr>
            <p:cNvPr id="1253" name="A"/>
            <p:cNvSpPr txBox="1"/>
            <p:nvPr/>
          </p:nvSpPr>
          <p:spPr>
            <a:xfrm>
              <a:off x="6947647" y="0"/>
              <a:ext cx="683464" cy="1148080"/>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1828800">
                <a:defRPr sz="5600">
                  <a:latin typeface="Avenir Book"/>
                  <a:ea typeface="Avenir Book"/>
                  <a:cs typeface="Avenir Book"/>
                  <a:sym typeface="Avenir Book"/>
                </a:defRPr>
              </a:lvl1pPr>
            </a:lstStyle>
            <a:p>
              <a:pPr/>
              <a:r>
                <a:t>A</a:t>
              </a:r>
            </a:p>
          </p:txBody>
        </p:sp>
        <p:sp>
          <p:nvSpPr>
            <p:cNvPr id="1254" name="B"/>
            <p:cNvSpPr txBox="1"/>
            <p:nvPr/>
          </p:nvSpPr>
          <p:spPr>
            <a:xfrm>
              <a:off x="7019789" y="1506583"/>
              <a:ext cx="643637" cy="1148081"/>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1828800">
                <a:defRPr sz="5600">
                  <a:latin typeface="Avenir Book"/>
                  <a:ea typeface="Avenir Book"/>
                  <a:cs typeface="Avenir Book"/>
                  <a:sym typeface="Avenir Book"/>
                </a:defRPr>
              </a:lvl1pPr>
            </a:lstStyle>
            <a:p>
              <a:pPr/>
              <a:r>
                <a:t>B</a:t>
              </a:r>
            </a:p>
          </p:txBody>
        </p:sp>
        <p:sp>
          <p:nvSpPr>
            <p:cNvPr id="1255" name="C"/>
            <p:cNvSpPr txBox="1"/>
            <p:nvPr/>
          </p:nvSpPr>
          <p:spPr>
            <a:xfrm>
              <a:off x="7011281" y="3009934"/>
              <a:ext cx="696266" cy="1148081"/>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1828800">
                <a:defRPr sz="5600">
                  <a:latin typeface="Avenir Book"/>
                  <a:ea typeface="Avenir Book"/>
                  <a:cs typeface="Avenir Book"/>
                  <a:sym typeface="Avenir Book"/>
                </a:defRPr>
              </a:lvl1pPr>
            </a:lstStyle>
            <a:p>
              <a:pPr/>
              <a:r>
                <a:t>C</a:t>
              </a:r>
            </a:p>
          </p:txBody>
        </p:sp>
        <p:sp>
          <p:nvSpPr>
            <p:cNvPr id="1256" name="Player 1 strategies"/>
            <p:cNvSpPr txBox="1"/>
            <p:nvPr/>
          </p:nvSpPr>
          <p:spPr>
            <a:xfrm>
              <a:off x="0" y="533059"/>
              <a:ext cx="5988304" cy="1148081"/>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l" defTabSz="1828800">
                <a:defRPr sz="5600">
                  <a:latin typeface="Avenir Book"/>
                  <a:ea typeface="Avenir Book"/>
                  <a:cs typeface="Avenir Book"/>
                  <a:sym typeface="Avenir Book"/>
                </a:defRPr>
              </a:lvl1pPr>
            </a:lstStyle>
            <a:p>
              <a:pPr/>
              <a:r>
                <a:t>Player 1 strategies</a:t>
              </a:r>
            </a:p>
          </p:txBody>
        </p:sp>
      </p:grpSp>
      <p:sp>
        <p:nvSpPr>
          <p:cNvPr id="1258" name="0,0"/>
          <p:cNvSpPr txBox="1"/>
          <p:nvPr/>
        </p:nvSpPr>
        <p:spPr>
          <a:xfrm>
            <a:off x="10262525" y="3112268"/>
            <a:ext cx="1184149" cy="114808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tIns="91439" bIns="91439">
            <a:spAutoFit/>
          </a:bodyPr>
          <a:lstStyle>
            <a:lvl1pPr algn="l" defTabSz="1828800">
              <a:defRPr sz="5600">
                <a:latin typeface="Avenir Book"/>
                <a:ea typeface="Avenir Book"/>
                <a:cs typeface="Avenir Book"/>
                <a:sym typeface="Avenir Book"/>
              </a:defRPr>
            </a:lvl1pPr>
          </a:lstStyle>
          <a:p>
            <a:pPr/>
            <a:r>
              <a:t>0,0</a:t>
            </a:r>
          </a:p>
        </p:txBody>
      </p:sp>
      <p:sp>
        <p:nvSpPr>
          <p:cNvPr id="1259" name="50,80"/>
          <p:cNvSpPr txBox="1"/>
          <p:nvPr/>
        </p:nvSpPr>
        <p:spPr>
          <a:xfrm>
            <a:off x="12215447" y="3112268"/>
            <a:ext cx="1975003" cy="114808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tIns="91439" bIns="91439">
            <a:spAutoFit/>
          </a:bodyPr>
          <a:lstStyle>
            <a:lvl1pPr algn="l" defTabSz="1828800">
              <a:defRPr sz="5600">
                <a:latin typeface="Avenir Book"/>
                <a:ea typeface="Avenir Book"/>
                <a:cs typeface="Avenir Book"/>
                <a:sym typeface="Avenir Book"/>
              </a:defRPr>
            </a:lvl1pPr>
          </a:lstStyle>
          <a:p>
            <a:pPr/>
            <a:r>
              <a:t>50,80</a:t>
            </a:r>
          </a:p>
        </p:txBody>
      </p:sp>
      <p:sp>
        <p:nvSpPr>
          <p:cNvPr id="1260" name="10,20"/>
          <p:cNvSpPr txBox="1"/>
          <p:nvPr/>
        </p:nvSpPr>
        <p:spPr>
          <a:xfrm>
            <a:off x="14646250" y="3112268"/>
            <a:ext cx="1975003" cy="114808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tIns="91439" bIns="91439">
            <a:spAutoFit/>
          </a:bodyPr>
          <a:lstStyle>
            <a:lvl1pPr algn="l" defTabSz="1828800">
              <a:defRPr sz="5600">
                <a:latin typeface="Avenir Book"/>
                <a:ea typeface="Avenir Book"/>
                <a:cs typeface="Avenir Book"/>
                <a:sym typeface="Avenir Book"/>
              </a:defRPr>
            </a:lvl1pPr>
          </a:lstStyle>
          <a:p>
            <a:pPr/>
            <a:r>
              <a:t>10,20</a:t>
            </a:r>
          </a:p>
        </p:txBody>
      </p:sp>
      <p:sp>
        <p:nvSpPr>
          <p:cNvPr id="1261" name="80,50"/>
          <p:cNvSpPr txBox="1"/>
          <p:nvPr/>
        </p:nvSpPr>
        <p:spPr>
          <a:xfrm>
            <a:off x="9939240" y="4675165"/>
            <a:ext cx="1975004" cy="114808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tIns="91439" bIns="91439">
            <a:spAutoFit/>
          </a:bodyPr>
          <a:lstStyle>
            <a:lvl1pPr algn="l" defTabSz="1828800">
              <a:defRPr sz="5600">
                <a:latin typeface="Avenir Book"/>
                <a:ea typeface="Avenir Book"/>
                <a:cs typeface="Avenir Book"/>
                <a:sym typeface="Avenir Book"/>
              </a:defRPr>
            </a:lvl1pPr>
          </a:lstStyle>
          <a:p>
            <a:pPr/>
            <a:r>
              <a:t>80,50</a:t>
            </a:r>
          </a:p>
        </p:txBody>
      </p:sp>
      <p:sp>
        <p:nvSpPr>
          <p:cNvPr id="1262" name="0,0"/>
          <p:cNvSpPr txBox="1"/>
          <p:nvPr/>
        </p:nvSpPr>
        <p:spPr>
          <a:xfrm>
            <a:off x="12731429" y="4647009"/>
            <a:ext cx="1184149" cy="114808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tIns="91439" bIns="91439">
            <a:spAutoFit/>
          </a:bodyPr>
          <a:lstStyle>
            <a:lvl1pPr algn="l" defTabSz="1828800">
              <a:defRPr sz="5600">
                <a:latin typeface="Avenir Book"/>
                <a:ea typeface="Avenir Book"/>
                <a:cs typeface="Avenir Book"/>
                <a:sym typeface="Avenir Book"/>
              </a:defRPr>
            </a:lvl1pPr>
          </a:lstStyle>
          <a:p>
            <a:pPr/>
            <a:r>
              <a:t>0,0</a:t>
            </a:r>
          </a:p>
        </p:txBody>
      </p:sp>
      <p:sp>
        <p:nvSpPr>
          <p:cNvPr id="1263" name="10,30"/>
          <p:cNvSpPr txBox="1"/>
          <p:nvPr/>
        </p:nvSpPr>
        <p:spPr>
          <a:xfrm>
            <a:off x="14732765" y="4675165"/>
            <a:ext cx="1975004" cy="114808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tIns="91439" bIns="91439">
            <a:spAutoFit/>
          </a:bodyPr>
          <a:lstStyle>
            <a:lvl1pPr algn="l" defTabSz="1828800">
              <a:defRPr sz="5600">
                <a:latin typeface="Avenir Book"/>
                <a:ea typeface="Avenir Book"/>
                <a:cs typeface="Avenir Book"/>
                <a:sym typeface="Avenir Book"/>
              </a:defRPr>
            </a:lvl1pPr>
          </a:lstStyle>
          <a:p>
            <a:pPr/>
            <a:r>
              <a:t>10,30</a:t>
            </a:r>
          </a:p>
        </p:txBody>
      </p:sp>
      <p:sp>
        <p:nvSpPr>
          <p:cNvPr id="1264" name="20,10"/>
          <p:cNvSpPr txBox="1"/>
          <p:nvPr/>
        </p:nvSpPr>
        <p:spPr>
          <a:xfrm>
            <a:off x="9939240" y="6178517"/>
            <a:ext cx="1975004" cy="114808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tIns="91439" bIns="91439">
            <a:spAutoFit/>
          </a:bodyPr>
          <a:lstStyle>
            <a:lvl1pPr algn="l" defTabSz="1828800">
              <a:defRPr sz="5600">
                <a:latin typeface="Avenir Book"/>
                <a:ea typeface="Avenir Book"/>
                <a:cs typeface="Avenir Book"/>
                <a:sym typeface="Avenir Book"/>
              </a:defRPr>
            </a:lvl1pPr>
          </a:lstStyle>
          <a:p>
            <a:pPr/>
            <a:r>
              <a:t>20,10</a:t>
            </a:r>
          </a:p>
        </p:txBody>
      </p:sp>
      <p:sp>
        <p:nvSpPr>
          <p:cNvPr id="1265" name="30,10"/>
          <p:cNvSpPr txBox="1"/>
          <p:nvPr/>
        </p:nvSpPr>
        <p:spPr>
          <a:xfrm>
            <a:off x="12245647" y="6178517"/>
            <a:ext cx="1975004" cy="114808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tIns="91439" bIns="91439">
            <a:spAutoFit/>
          </a:bodyPr>
          <a:lstStyle>
            <a:lvl1pPr algn="l" defTabSz="1828800">
              <a:defRPr sz="5600">
                <a:latin typeface="Avenir Book"/>
                <a:ea typeface="Avenir Book"/>
                <a:cs typeface="Avenir Book"/>
                <a:sym typeface="Avenir Book"/>
              </a:defRPr>
            </a:lvl1pPr>
          </a:lstStyle>
          <a:p>
            <a:pPr/>
            <a:r>
              <a:t>30,10</a:t>
            </a:r>
          </a:p>
        </p:txBody>
      </p:sp>
      <p:sp>
        <p:nvSpPr>
          <p:cNvPr id="1266" name="20,20"/>
          <p:cNvSpPr txBox="1"/>
          <p:nvPr/>
        </p:nvSpPr>
        <p:spPr>
          <a:xfrm>
            <a:off x="14676451" y="6178517"/>
            <a:ext cx="1975003" cy="114808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tIns="91439" bIns="91439">
            <a:spAutoFit/>
          </a:bodyPr>
          <a:lstStyle>
            <a:lvl1pPr algn="l" defTabSz="1828800">
              <a:defRPr sz="5600">
                <a:latin typeface="Avenir Book"/>
                <a:ea typeface="Avenir Book"/>
                <a:cs typeface="Avenir Book"/>
                <a:sym typeface="Avenir Book"/>
              </a:defRPr>
            </a:lvl1pPr>
          </a:lstStyle>
          <a:p>
            <a:pPr/>
            <a:r>
              <a:t>20,20</a:t>
            </a:r>
          </a:p>
        </p:txBody>
      </p:sp>
      <p:sp>
        <p:nvSpPr>
          <p:cNvPr id="1267" name="The first value in each cell is the payoff for player 1"/>
          <p:cNvSpPr txBox="1"/>
          <p:nvPr/>
        </p:nvSpPr>
        <p:spPr>
          <a:xfrm>
            <a:off x="17766785" y="662296"/>
            <a:ext cx="4749746" cy="122428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tIns="91439" bIns="91439">
            <a:spAutoFit/>
          </a:bodyPr>
          <a:lstStyle>
            <a:lvl1pPr algn="l" defTabSz="1828800">
              <a:defRPr>
                <a:latin typeface="Avenir Book"/>
                <a:ea typeface="Avenir Book"/>
                <a:cs typeface="Avenir Book"/>
                <a:sym typeface="Avenir Book"/>
              </a:defRPr>
            </a:lvl1pPr>
          </a:lstStyle>
          <a:p>
            <a:pPr/>
            <a:r>
              <a:t>The first value in each cell is the payoff for player 1</a:t>
            </a:r>
          </a:p>
        </p:txBody>
      </p:sp>
      <p:sp>
        <p:nvSpPr>
          <p:cNvPr id="1268" name="The second value in each cell is the payoff for player 2"/>
          <p:cNvSpPr txBox="1"/>
          <p:nvPr/>
        </p:nvSpPr>
        <p:spPr>
          <a:xfrm>
            <a:off x="17766785" y="2003944"/>
            <a:ext cx="5044887" cy="122428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tIns="91439" bIns="91439">
            <a:spAutoFit/>
          </a:bodyPr>
          <a:lstStyle>
            <a:lvl1pPr algn="l" defTabSz="1828800">
              <a:defRPr>
                <a:latin typeface="Avenir Book"/>
                <a:ea typeface="Avenir Book"/>
                <a:cs typeface="Avenir Book"/>
                <a:sym typeface="Avenir Book"/>
              </a:defRPr>
            </a:lvl1pPr>
          </a:lstStyle>
          <a:p>
            <a:pPr/>
            <a:r>
              <a:t>The second value in each cell is the payoff for player 2</a:t>
            </a:r>
          </a:p>
        </p:txBody>
      </p:sp>
      <p:sp>
        <p:nvSpPr>
          <p:cNvPr id="1269" name="An N×N matrix may have between 0 and N×N Nash equilibria."/>
          <p:cNvSpPr txBox="1"/>
          <p:nvPr/>
        </p:nvSpPr>
        <p:spPr>
          <a:xfrm>
            <a:off x="1626317" y="11528010"/>
            <a:ext cx="15262088" cy="88138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tIns="91439" bIns="91439">
            <a:spAutoFit/>
          </a:bodyPr>
          <a:lstStyle>
            <a:lvl1pPr marL="533400" indent="-533400" algn="l" defTabSz="1828800">
              <a:buClr>
                <a:srgbClr val="000000"/>
              </a:buClr>
              <a:buSzPct val="100000"/>
              <a:buAutoNum type="arabicPeriod" startAt="4"/>
              <a:defRPr sz="4000">
                <a:latin typeface="Avenir Book"/>
                <a:ea typeface="Avenir Book"/>
                <a:cs typeface="Avenir Book"/>
                <a:sym typeface="Avenir Book"/>
              </a:defRPr>
            </a:lvl1pPr>
          </a:lstStyle>
          <a:p>
            <a:pPr/>
            <a:r>
              <a:t>An N×N matrix may have between 0 and N×N Nash equilibria.</a:t>
            </a:r>
          </a:p>
        </p:txBody>
      </p:sp>
      <p:sp>
        <p:nvSpPr>
          <p:cNvPr id="1270" name="Find the maximum for each column: maximum payoff for player 1 (first value in each cell)"/>
          <p:cNvSpPr txBox="1"/>
          <p:nvPr/>
        </p:nvSpPr>
        <p:spPr>
          <a:xfrm>
            <a:off x="1724948" y="8387354"/>
            <a:ext cx="20934104"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marL="228600" indent="-228600" algn="l" defTabSz="1828800">
              <a:buSzPct val="100000"/>
              <a:buAutoNum type="arabicPeriod" startAt="1"/>
              <a:defRPr sz="4000">
                <a:latin typeface="Avenir Book"/>
                <a:ea typeface="Avenir Book"/>
                <a:cs typeface="Avenir Book"/>
                <a:sym typeface="Avenir Book"/>
              </a:defRPr>
            </a:lvl1pPr>
          </a:lstStyle>
          <a:p>
            <a:pPr/>
            <a:r>
              <a:t> Find the maximum for each column: maximum payoff for player 1 (first value in each cell)</a:t>
            </a:r>
          </a:p>
        </p:txBody>
      </p:sp>
      <p:sp>
        <p:nvSpPr>
          <p:cNvPr id="1271" name="To find the Nash equilibria:"/>
          <p:cNvSpPr txBox="1"/>
          <p:nvPr/>
        </p:nvSpPr>
        <p:spPr>
          <a:xfrm>
            <a:off x="1640542" y="7364228"/>
            <a:ext cx="6218937"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1828800">
              <a:defRPr sz="4000">
                <a:latin typeface="Avenir Book"/>
                <a:ea typeface="Avenir Book"/>
                <a:cs typeface="Avenir Book"/>
                <a:sym typeface="Avenir Book"/>
              </a:defRPr>
            </a:lvl1pPr>
          </a:lstStyle>
          <a:p>
            <a:pPr/>
            <a:r>
              <a:t>To find the Nash equilibria:</a:t>
            </a:r>
          </a:p>
        </p:txBody>
      </p:sp>
      <p:sp>
        <p:nvSpPr>
          <p:cNvPr id="1272" name="Rectangle"/>
          <p:cNvSpPr/>
          <p:nvPr/>
        </p:nvSpPr>
        <p:spPr>
          <a:xfrm>
            <a:off x="9627595" y="3077849"/>
            <a:ext cx="2454009" cy="4339482"/>
          </a:xfrm>
          <a:prstGeom prst="rect">
            <a:avLst/>
          </a:prstGeom>
          <a:ln w="76200">
            <a:solidFill>
              <a:srgbClr val="FF2600"/>
            </a:solidFill>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grpSp>
        <p:nvGrpSpPr>
          <p:cNvPr id="1275" name="Group"/>
          <p:cNvGrpSpPr/>
          <p:nvPr/>
        </p:nvGrpSpPr>
        <p:grpSpPr>
          <a:xfrm>
            <a:off x="9935456" y="4866218"/>
            <a:ext cx="1764510" cy="2139431"/>
            <a:chOff x="0" y="0"/>
            <a:chExt cx="1764508" cy="2139430"/>
          </a:xfrm>
        </p:grpSpPr>
        <p:sp>
          <p:nvSpPr>
            <p:cNvPr id="1273" name="Max"/>
            <p:cNvSpPr/>
            <p:nvPr/>
          </p:nvSpPr>
          <p:spPr>
            <a:xfrm>
              <a:off x="494508" y="869430"/>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FF2600"/>
                  </a:solidFill>
                  <a:latin typeface="Avenir Book"/>
                  <a:ea typeface="Avenir Book"/>
                  <a:cs typeface="Avenir Book"/>
                  <a:sym typeface="Avenir Book"/>
                </a:defRPr>
              </a:lvl1pPr>
            </a:lstStyle>
            <a:p>
              <a:pPr/>
              <a:r>
                <a:t>Max</a:t>
              </a:r>
            </a:p>
          </p:txBody>
        </p:sp>
        <p:sp>
          <p:nvSpPr>
            <p:cNvPr id="1274" name="Oval"/>
            <p:cNvSpPr/>
            <p:nvPr/>
          </p:nvSpPr>
          <p:spPr>
            <a:xfrm>
              <a:off x="0" y="0"/>
              <a:ext cx="989018" cy="709662"/>
            </a:xfrm>
            <a:prstGeom prst="ellipse">
              <a:avLst/>
            </a:prstGeom>
            <a:noFill/>
            <a:ln w="76200" cap="flat">
              <a:solidFill>
                <a:srgbClr val="FF2600"/>
              </a:solidFill>
              <a:prstDash val="solid"/>
              <a:miter lim="400000"/>
            </a:ln>
            <a:effectLst>
              <a:outerShdw sx="100000" sy="100000" kx="0" ky="0" algn="b" rotWithShape="0" blurRad="63500" dist="25400" dir="5400000">
                <a:srgbClr val="000000">
                  <a:alpha val="50000"/>
                </a:srgbClr>
              </a:outerShdw>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grpSp>
      <p:sp>
        <p:nvSpPr>
          <p:cNvPr id="1276" name="Rectangle"/>
          <p:cNvSpPr/>
          <p:nvPr/>
        </p:nvSpPr>
        <p:spPr>
          <a:xfrm>
            <a:off x="12130540" y="3077849"/>
            <a:ext cx="2329614" cy="4339482"/>
          </a:xfrm>
          <a:prstGeom prst="rect">
            <a:avLst/>
          </a:prstGeom>
          <a:ln w="76200">
            <a:solidFill>
              <a:srgbClr val="FF2600"/>
            </a:solidFill>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grpSp>
        <p:nvGrpSpPr>
          <p:cNvPr id="1279" name="Group"/>
          <p:cNvGrpSpPr/>
          <p:nvPr/>
        </p:nvGrpSpPr>
        <p:grpSpPr>
          <a:xfrm>
            <a:off x="12185378" y="3311936"/>
            <a:ext cx="1764510" cy="2286434"/>
            <a:chOff x="0" y="0"/>
            <a:chExt cx="1764508" cy="2286432"/>
          </a:xfrm>
        </p:grpSpPr>
        <p:sp>
          <p:nvSpPr>
            <p:cNvPr id="1277" name="Max"/>
            <p:cNvSpPr/>
            <p:nvPr/>
          </p:nvSpPr>
          <p:spPr>
            <a:xfrm>
              <a:off x="494508" y="1016432"/>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FF2600"/>
                  </a:solidFill>
                  <a:latin typeface="Avenir Book"/>
                  <a:ea typeface="Avenir Book"/>
                  <a:cs typeface="Avenir Book"/>
                  <a:sym typeface="Avenir Book"/>
                </a:defRPr>
              </a:lvl1pPr>
            </a:lstStyle>
            <a:p>
              <a:pPr/>
              <a:r>
                <a:t>Max</a:t>
              </a:r>
            </a:p>
          </p:txBody>
        </p:sp>
        <p:sp>
          <p:nvSpPr>
            <p:cNvPr id="1278" name="Oval"/>
            <p:cNvSpPr/>
            <p:nvPr/>
          </p:nvSpPr>
          <p:spPr>
            <a:xfrm>
              <a:off x="0" y="0"/>
              <a:ext cx="989018" cy="709662"/>
            </a:xfrm>
            <a:prstGeom prst="ellipse">
              <a:avLst/>
            </a:prstGeom>
            <a:noFill/>
            <a:ln w="76200" cap="flat">
              <a:solidFill>
                <a:srgbClr val="FF2600"/>
              </a:solidFill>
              <a:prstDash val="solid"/>
              <a:miter lim="400000"/>
            </a:ln>
            <a:effectLst>
              <a:outerShdw sx="100000" sy="100000" kx="0" ky="0" algn="b" rotWithShape="0" blurRad="63500" dist="25400" dir="5400000">
                <a:srgbClr val="000000">
                  <a:alpha val="50000"/>
                </a:srgbClr>
              </a:outerShdw>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grpSp>
      <p:sp>
        <p:nvSpPr>
          <p:cNvPr id="1280" name="Rectangle"/>
          <p:cNvSpPr/>
          <p:nvPr/>
        </p:nvSpPr>
        <p:spPr>
          <a:xfrm>
            <a:off x="14436948" y="3077849"/>
            <a:ext cx="2329613" cy="4339482"/>
          </a:xfrm>
          <a:prstGeom prst="rect">
            <a:avLst/>
          </a:prstGeom>
          <a:ln w="76200">
            <a:solidFill>
              <a:srgbClr val="FF2600"/>
            </a:solidFill>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grpSp>
        <p:nvGrpSpPr>
          <p:cNvPr id="1283" name="Group"/>
          <p:cNvGrpSpPr/>
          <p:nvPr/>
        </p:nvGrpSpPr>
        <p:grpSpPr>
          <a:xfrm>
            <a:off x="14616214" y="6377961"/>
            <a:ext cx="1764510" cy="2121056"/>
            <a:chOff x="0" y="0"/>
            <a:chExt cx="1764508" cy="2121055"/>
          </a:xfrm>
        </p:grpSpPr>
        <p:sp>
          <p:nvSpPr>
            <p:cNvPr id="1281" name="Max"/>
            <p:cNvSpPr/>
            <p:nvPr/>
          </p:nvSpPr>
          <p:spPr>
            <a:xfrm>
              <a:off x="494508" y="851055"/>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FF2600"/>
                  </a:solidFill>
                  <a:latin typeface="Avenir Book"/>
                  <a:ea typeface="Avenir Book"/>
                  <a:cs typeface="Avenir Book"/>
                  <a:sym typeface="Avenir Book"/>
                </a:defRPr>
              </a:lvl1pPr>
            </a:lstStyle>
            <a:p>
              <a:pPr/>
              <a:r>
                <a:t>Max</a:t>
              </a:r>
            </a:p>
          </p:txBody>
        </p:sp>
        <p:sp>
          <p:nvSpPr>
            <p:cNvPr id="1282" name="Oval"/>
            <p:cNvSpPr/>
            <p:nvPr/>
          </p:nvSpPr>
          <p:spPr>
            <a:xfrm>
              <a:off x="0" y="0"/>
              <a:ext cx="989018" cy="709662"/>
            </a:xfrm>
            <a:prstGeom prst="ellipse">
              <a:avLst/>
            </a:prstGeom>
            <a:noFill/>
            <a:ln w="76200" cap="flat">
              <a:solidFill>
                <a:srgbClr val="FF2600"/>
              </a:solidFill>
              <a:prstDash val="solid"/>
              <a:miter lim="400000"/>
            </a:ln>
            <a:effectLst>
              <a:outerShdw sx="100000" sy="100000" kx="0" ky="0" algn="b" rotWithShape="0" blurRad="63500" dist="25400" dir="5400000">
                <a:srgbClr val="000000">
                  <a:alpha val="50000"/>
                </a:srgbClr>
              </a:outerShdw>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grpSp>
      <p:sp>
        <p:nvSpPr>
          <p:cNvPr id="1284" name="Find the maximum for each row: maximum payoff for player 2 (second value in each cell)"/>
          <p:cNvSpPr txBox="1"/>
          <p:nvPr/>
        </p:nvSpPr>
        <p:spPr>
          <a:xfrm>
            <a:off x="1724948" y="9244766"/>
            <a:ext cx="21179304"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marL="228600" indent="-228600" algn="l" defTabSz="1828800">
              <a:buSzPct val="100000"/>
              <a:buAutoNum type="arabicPeriod" startAt="2"/>
              <a:defRPr sz="4000">
                <a:latin typeface="Avenir Book"/>
                <a:ea typeface="Avenir Book"/>
                <a:cs typeface="Avenir Book"/>
                <a:sym typeface="Avenir Book"/>
              </a:defRPr>
            </a:lvl1pPr>
          </a:lstStyle>
          <a:p>
            <a:pPr/>
            <a:r>
              <a:t> Find the maximum for each row: maximum payoff for player 2 (second value in each cell)</a:t>
            </a:r>
          </a:p>
        </p:txBody>
      </p:sp>
      <p:sp>
        <p:nvSpPr>
          <p:cNvPr id="1285" name="Rectangle"/>
          <p:cNvSpPr/>
          <p:nvPr/>
        </p:nvSpPr>
        <p:spPr>
          <a:xfrm>
            <a:off x="9627595" y="3077849"/>
            <a:ext cx="7150707" cy="1419658"/>
          </a:xfrm>
          <a:prstGeom prst="rect">
            <a:avLst/>
          </a:prstGeom>
          <a:ln w="76200">
            <a:solidFill>
              <a:srgbClr val="7A81FF"/>
            </a:solidFill>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grpSp>
        <p:nvGrpSpPr>
          <p:cNvPr id="1288" name="Group"/>
          <p:cNvGrpSpPr/>
          <p:nvPr/>
        </p:nvGrpSpPr>
        <p:grpSpPr>
          <a:xfrm>
            <a:off x="10916558" y="4884593"/>
            <a:ext cx="1764510" cy="2121057"/>
            <a:chOff x="0" y="0"/>
            <a:chExt cx="1764508" cy="2121055"/>
          </a:xfrm>
        </p:grpSpPr>
        <p:sp>
          <p:nvSpPr>
            <p:cNvPr id="1286" name="Max"/>
            <p:cNvSpPr/>
            <p:nvPr/>
          </p:nvSpPr>
          <p:spPr>
            <a:xfrm>
              <a:off x="494508" y="851055"/>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7A81FF"/>
                  </a:solidFill>
                  <a:latin typeface="Avenir Book"/>
                  <a:ea typeface="Avenir Book"/>
                  <a:cs typeface="Avenir Book"/>
                  <a:sym typeface="Avenir Book"/>
                </a:defRPr>
              </a:lvl1pPr>
            </a:lstStyle>
            <a:p>
              <a:pPr/>
              <a:r>
                <a:t>Max</a:t>
              </a:r>
            </a:p>
          </p:txBody>
        </p:sp>
        <p:sp>
          <p:nvSpPr>
            <p:cNvPr id="1287" name="Oval"/>
            <p:cNvSpPr/>
            <p:nvPr/>
          </p:nvSpPr>
          <p:spPr>
            <a:xfrm>
              <a:off x="0" y="0"/>
              <a:ext cx="989018" cy="709662"/>
            </a:xfrm>
            <a:prstGeom prst="ellipse">
              <a:avLst/>
            </a:prstGeom>
            <a:noFill/>
            <a:ln w="76200" cap="flat">
              <a:solidFill>
                <a:srgbClr val="7A81FF"/>
              </a:solidFill>
              <a:prstDash val="solid"/>
              <a:miter lim="400000"/>
            </a:ln>
            <a:effectLst>
              <a:outerShdw sx="100000" sy="100000" kx="0" ky="0" algn="b" rotWithShape="0" blurRad="63500" dist="25400" dir="5400000">
                <a:srgbClr val="000000">
                  <a:alpha val="50000"/>
                </a:srgbClr>
              </a:outerShdw>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grpSp>
      <p:grpSp>
        <p:nvGrpSpPr>
          <p:cNvPr id="1291" name="Group"/>
          <p:cNvGrpSpPr/>
          <p:nvPr/>
        </p:nvGrpSpPr>
        <p:grpSpPr>
          <a:xfrm>
            <a:off x="13235700" y="3311936"/>
            <a:ext cx="1764509" cy="2286434"/>
            <a:chOff x="0" y="0"/>
            <a:chExt cx="1764508" cy="2286432"/>
          </a:xfrm>
        </p:grpSpPr>
        <p:sp>
          <p:nvSpPr>
            <p:cNvPr id="1289" name="Max"/>
            <p:cNvSpPr/>
            <p:nvPr/>
          </p:nvSpPr>
          <p:spPr>
            <a:xfrm>
              <a:off x="494508" y="1016432"/>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7A81FF"/>
                  </a:solidFill>
                  <a:latin typeface="Avenir Book"/>
                  <a:ea typeface="Avenir Book"/>
                  <a:cs typeface="Avenir Book"/>
                  <a:sym typeface="Avenir Book"/>
                </a:defRPr>
              </a:lvl1pPr>
            </a:lstStyle>
            <a:p>
              <a:pPr/>
              <a:r>
                <a:t>Max</a:t>
              </a:r>
            </a:p>
          </p:txBody>
        </p:sp>
        <p:sp>
          <p:nvSpPr>
            <p:cNvPr id="1290" name="Oval"/>
            <p:cNvSpPr/>
            <p:nvPr/>
          </p:nvSpPr>
          <p:spPr>
            <a:xfrm>
              <a:off x="0" y="0"/>
              <a:ext cx="989018" cy="709662"/>
            </a:xfrm>
            <a:prstGeom prst="ellipse">
              <a:avLst/>
            </a:prstGeom>
            <a:noFill/>
            <a:ln w="76200" cap="flat">
              <a:solidFill>
                <a:srgbClr val="7A81FF"/>
              </a:solidFill>
              <a:prstDash val="solid"/>
              <a:miter lim="400000"/>
            </a:ln>
            <a:effectLst>
              <a:outerShdw sx="100000" sy="100000" kx="0" ky="0" algn="b" rotWithShape="0" blurRad="63500" dist="25400" dir="5400000">
                <a:srgbClr val="000000">
                  <a:alpha val="50000"/>
                </a:srgbClr>
              </a:outerShdw>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grpSp>
      <p:sp>
        <p:nvSpPr>
          <p:cNvPr id="1292" name="Rectangle"/>
          <p:cNvSpPr/>
          <p:nvPr/>
        </p:nvSpPr>
        <p:spPr>
          <a:xfrm>
            <a:off x="9627595" y="4537761"/>
            <a:ext cx="7150707" cy="1419658"/>
          </a:xfrm>
          <a:prstGeom prst="rect">
            <a:avLst/>
          </a:prstGeom>
          <a:ln w="76200">
            <a:solidFill>
              <a:srgbClr val="7A81FF"/>
            </a:solidFill>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sp>
        <p:nvSpPr>
          <p:cNvPr id="1293" name="Rectangle"/>
          <p:cNvSpPr/>
          <p:nvPr/>
        </p:nvSpPr>
        <p:spPr>
          <a:xfrm>
            <a:off x="9627595" y="6000905"/>
            <a:ext cx="7150707" cy="1419658"/>
          </a:xfrm>
          <a:prstGeom prst="rect">
            <a:avLst/>
          </a:prstGeom>
          <a:ln w="76200">
            <a:solidFill>
              <a:srgbClr val="7A81FF"/>
            </a:solidFill>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grpSp>
        <p:nvGrpSpPr>
          <p:cNvPr id="1296" name="Group"/>
          <p:cNvGrpSpPr/>
          <p:nvPr/>
        </p:nvGrpSpPr>
        <p:grpSpPr>
          <a:xfrm>
            <a:off x="15666220" y="6377961"/>
            <a:ext cx="1764510" cy="2121056"/>
            <a:chOff x="0" y="0"/>
            <a:chExt cx="1764508" cy="2121055"/>
          </a:xfrm>
        </p:grpSpPr>
        <p:sp>
          <p:nvSpPr>
            <p:cNvPr id="1294" name="Max"/>
            <p:cNvSpPr/>
            <p:nvPr/>
          </p:nvSpPr>
          <p:spPr>
            <a:xfrm>
              <a:off x="494508" y="851055"/>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7A81FF"/>
                  </a:solidFill>
                  <a:latin typeface="Avenir Book"/>
                  <a:ea typeface="Avenir Book"/>
                  <a:cs typeface="Avenir Book"/>
                  <a:sym typeface="Avenir Book"/>
                </a:defRPr>
              </a:lvl1pPr>
            </a:lstStyle>
            <a:p>
              <a:pPr/>
              <a:r>
                <a:t>Max</a:t>
              </a:r>
            </a:p>
          </p:txBody>
        </p:sp>
        <p:sp>
          <p:nvSpPr>
            <p:cNvPr id="1295" name="Oval"/>
            <p:cNvSpPr/>
            <p:nvPr/>
          </p:nvSpPr>
          <p:spPr>
            <a:xfrm>
              <a:off x="0" y="0"/>
              <a:ext cx="989018" cy="709662"/>
            </a:xfrm>
            <a:prstGeom prst="ellipse">
              <a:avLst/>
            </a:prstGeom>
            <a:noFill/>
            <a:ln w="76200" cap="flat">
              <a:solidFill>
                <a:srgbClr val="7A81FF"/>
              </a:solidFill>
              <a:prstDash val="solid"/>
              <a:miter lim="400000"/>
            </a:ln>
            <a:effectLst>
              <a:outerShdw sx="100000" sy="100000" kx="0" ky="0" algn="b" rotWithShape="0" blurRad="63500" dist="25400" dir="5400000">
                <a:srgbClr val="000000">
                  <a:alpha val="50000"/>
                </a:srgbClr>
              </a:outerShdw>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grpSp>
      <p:sp>
        <p:nvSpPr>
          <p:cNvPr id="1297" name="If the both members of a pair are the maximum for the respective row/column, the cell represents a Nash equilibrium."/>
          <p:cNvSpPr txBox="1"/>
          <p:nvPr/>
        </p:nvSpPr>
        <p:spPr>
          <a:xfrm>
            <a:off x="1656881" y="10072614"/>
            <a:ext cx="20217354" cy="14986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marL="558800" indent="-558800" algn="l" defTabSz="1828800">
              <a:buSzPct val="100000"/>
              <a:buAutoNum type="arabicPeriod" startAt="3"/>
              <a:defRPr sz="4000">
                <a:latin typeface="Avenir Book"/>
                <a:ea typeface="Avenir Book"/>
                <a:cs typeface="Avenir Book"/>
                <a:sym typeface="Avenir Book"/>
              </a:defRPr>
            </a:lvl1pPr>
          </a:lstStyle>
          <a:p>
            <a:pPr/>
            <a:r>
              <a:t>If the both members of a pair are the maximum for the respective row/column, the cell represents a Nash equilibrium.</a:t>
            </a:r>
          </a:p>
        </p:txBody>
      </p:sp>
      <p:sp>
        <p:nvSpPr>
          <p:cNvPr id="1298" name="Rectangle"/>
          <p:cNvSpPr/>
          <p:nvPr/>
        </p:nvSpPr>
        <p:spPr>
          <a:xfrm>
            <a:off x="9627595" y="4505857"/>
            <a:ext cx="2454009" cy="1483466"/>
          </a:xfrm>
          <a:prstGeom prst="rect">
            <a:avLst/>
          </a:prstGeom>
          <a:ln w="76200">
            <a:solidFill>
              <a:srgbClr val="FF2F92"/>
            </a:solidFill>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sp>
        <p:nvSpPr>
          <p:cNvPr id="1299" name="Rectangle"/>
          <p:cNvSpPr/>
          <p:nvPr/>
        </p:nvSpPr>
        <p:spPr>
          <a:xfrm>
            <a:off x="12096499" y="3081596"/>
            <a:ext cx="2413746" cy="1419658"/>
          </a:xfrm>
          <a:prstGeom prst="rect">
            <a:avLst/>
          </a:prstGeom>
          <a:ln w="76200">
            <a:solidFill>
              <a:srgbClr val="FF2F92"/>
            </a:solidFill>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sp>
        <p:nvSpPr>
          <p:cNvPr id="1300" name="Rectangle"/>
          <p:cNvSpPr/>
          <p:nvPr/>
        </p:nvSpPr>
        <p:spPr>
          <a:xfrm>
            <a:off x="14436948" y="6000905"/>
            <a:ext cx="2393608" cy="1419658"/>
          </a:xfrm>
          <a:prstGeom prst="rect">
            <a:avLst/>
          </a:prstGeom>
          <a:ln w="76200">
            <a:solidFill>
              <a:srgbClr val="FF2F92"/>
            </a:solidFill>
            <a:miter lim="400000"/>
          </a:ln>
          <a:effectLst>
            <a:outerShdw sx="100000" sy="100000" kx="0" ky="0" algn="b" rotWithShape="0" blurRad="63500" dist="25400" dir="5400000">
              <a:srgbClr val="000000">
                <a:alpha val="50000"/>
              </a:srgbClr>
            </a:outerShdw>
          </a:effectLst>
        </p:spPr>
        <p:txBody>
          <a:bodyPr lIns="0" tIns="0" rIns="0" bIns="0" anchor="ctr"/>
          <a:lstStyle/>
          <a:p>
            <a:pPr>
              <a:defRPr sz="3200">
                <a:solidFill>
                  <a:srgbClr val="FFFFFF"/>
                </a:solidFill>
                <a:latin typeface="+mn-lt"/>
                <a:ea typeface="+mn-ea"/>
                <a:cs typeface="+mn-cs"/>
                <a:sym typeface="Avenir Medium"/>
              </a:defRPr>
            </a:pPr>
          </a:p>
        </p:txBody>
      </p:sp>
      <p:sp>
        <p:nvSpPr>
          <p:cNvPr id="1301" name="In this example, there are three Nash equilibria"/>
          <p:cNvSpPr txBox="1"/>
          <p:nvPr/>
        </p:nvSpPr>
        <p:spPr>
          <a:xfrm>
            <a:off x="17524956" y="3798418"/>
            <a:ext cx="4749746" cy="2197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defTabSz="1828800">
              <a:defRPr sz="4000">
                <a:solidFill>
                  <a:srgbClr val="FF2F92"/>
                </a:solidFill>
                <a:latin typeface="Avenir Book"/>
                <a:ea typeface="Avenir Book"/>
                <a:cs typeface="Avenir Book"/>
                <a:sym typeface="Avenir Book"/>
              </a:defRPr>
            </a:lvl1pPr>
          </a:lstStyle>
          <a:p>
            <a:pPr/>
            <a:r>
              <a:t>In this example, there are three Nash equilibria</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1252"/>
                                        </p:tgtEl>
                                        <p:attrNameLst>
                                          <p:attrName>style.visibility</p:attrName>
                                        </p:attrNameLst>
                                      </p:cBhvr>
                                      <p:to>
                                        <p:strVal val="visible"/>
                                      </p:to>
                                    </p:set>
                                    <p:anim calcmode="lin" valueType="num">
                                      <p:cBhvr>
                                        <p:cTn id="7" dur="1000" fill="hold"/>
                                        <p:tgtEl>
                                          <p:spTgt spid="1252"/>
                                        </p:tgtEl>
                                        <p:attrNameLst>
                                          <p:attrName>ppt_x</p:attrName>
                                        </p:attrNameLst>
                                      </p:cBhvr>
                                      <p:tavLst>
                                        <p:tav tm="0">
                                          <p:val>
                                            <p:strVal val="#ppt_x"/>
                                          </p:val>
                                        </p:tav>
                                        <p:tav tm="100000">
                                          <p:val>
                                            <p:strVal val="#ppt_x"/>
                                          </p:val>
                                        </p:tav>
                                      </p:tavLst>
                                    </p:anim>
                                    <p:anim calcmode="lin" valueType="num">
                                      <p:cBhvr>
                                        <p:cTn id="8" dur="1000" fill="hold"/>
                                        <p:tgtEl>
                                          <p:spTgt spid="125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el" backwards="0">
                                    <p:tmAbs val="0"/>
                                  </p:iterate>
                                  <p:childTnLst>
                                    <p:set>
                                      <p:cBhvr>
                                        <p:cTn id="12" fill="hold"/>
                                        <p:tgtEl>
                                          <p:spTgt spid="1257"/>
                                        </p:tgtEl>
                                        <p:attrNameLst>
                                          <p:attrName>style.visibility</p:attrName>
                                        </p:attrNameLst>
                                      </p:cBhvr>
                                      <p:to>
                                        <p:strVal val="visible"/>
                                      </p:to>
                                    </p:set>
                                    <p:anim calcmode="lin" valueType="num">
                                      <p:cBhvr>
                                        <p:cTn id="13" dur="1000" fill="hold"/>
                                        <p:tgtEl>
                                          <p:spTgt spid="1257"/>
                                        </p:tgtEl>
                                        <p:attrNameLst>
                                          <p:attrName>ppt_x</p:attrName>
                                        </p:attrNameLst>
                                      </p:cBhvr>
                                      <p:tavLst>
                                        <p:tav tm="0">
                                          <p:val>
                                            <p:strVal val="0-#ppt_w/2"/>
                                          </p:val>
                                        </p:tav>
                                        <p:tav tm="100000">
                                          <p:val>
                                            <p:strVal val="#ppt_x"/>
                                          </p:val>
                                        </p:tav>
                                      </p:tavLst>
                                    </p:anim>
                                    <p:anim calcmode="lin" valueType="num">
                                      <p:cBhvr>
                                        <p:cTn id="14" dur="1000" fill="hold"/>
                                        <p:tgtEl>
                                          <p:spTgt spid="125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ID="10" grpId="3" fill="hold">
                                  <p:stCondLst>
                                    <p:cond delay="0"/>
                                  </p:stCondLst>
                                  <p:iterate type="el" backwards="0">
                                    <p:tmAbs val="0"/>
                                  </p:iterate>
                                  <p:childTnLst>
                                    <p:set>
                                      <p:cBhvr>
                                        <p:cTn id="18" fill="hold"/>
                                        <p:tgtEl>
                                          <p:spTgt spid="1258"/>
                                        </p:tgtEl>
                                        <p:attrNameLst>
                                          <p:attrName>style.visibility</p:attrName>
                                        </p:attrNameLst>
                                      </p:cBhvr>
                                      <p:to>
                                        <p:strVal val="visible"/>
                                      </p:to>
                                    </p:set>
                                    <p:animEffect filter="fade" transition="in">
                                      <p:cBhvr>
                                        <p:cTn id="19" dur="1000"/>
                                        <p:tgtEl>
                                          <p:spTgt spid="1258"/>
                                        </p:tgtEl>
                                      </p:cBhvr>
                                    </p:animEffect>
                                  </p:childTnLst>
                                </p:cTn>
                              </p:par>
                            </p:childTnLst>
                          </p:cTn>
                        </p:par>
                        <p:par>
                          <p:cTn id="20" fill="hold">
                            <p:stCondLst>
                              <p:cond delay="1000"/>
                            </p:stCondLst>
                            <p:childTnLst>
                              <p:par>
                                <p:cTn id="21" presetClass="entr" nodeType="afterEffect" presetID="10" grpId="4" fill="hold">
                                  <p:stCondLst>
                                    <p:cond delay="0"/>
                                  </p:stCondLst>
                                  <p:iterate type="el" backwards="0">
                                    <p:tmAbs val="0"/>
                                  </p:iterate>
                                  <p:childTnLst>
                                    <p:set>
                                      <p:cBhvr>
                                        <p:cTn id="22" fill="hold"/>
                                        <p:tgtEl>
                                          <p:spTgt spid="1259"/>
                                        </p:tgtEl>
                                        <p:attrNameLst>
                                          <p:attrName>style.visibility</p:attrName>
                                        </p:attrNameLst>
                                      </p:cBhvr>
                                      <p:to>
                                        <p:strVal val="visible"/>
                                      </p:to>
                                    </p:set>
                                    <p:animEffect filter="fade" transition="in">
                                      <p:cBhvr>
                                        <p:cTn id="23" dur="1000"/>
                                        <p:tgtEl>
                                          <p:spTgt spid="1259"/>
                                        </p:tgtEl>
                                      </p:cBhvr>
                                    </p:animEffect>
                                  </p:childTnLst>
                                </p:cTn>
                              </p:par>
                            </p:childTnLst>
                          </p:cTn>
                        </p:par>
                        <p:par>
                          <p:cTn id="24" fill="hold">
                            <p:stCondLst>
                              <p:cond delay="2000"/>
                            </p:stCondLst>
                            <p:childTnLst>
                              <p:par>
                                <p:cTn id="25" presetClass="entr" nodeType="afterEffect" presetID="10" grpId="5" fill="hold">
                                  <p:stCondLst>
                                    <p:cond delay="0"/>
                                  </p:stCondLst>
                                  <p:iterate type="el" backwards="0">
                                    <p:tmAbs val="0"/>
                                  </p:iterate>
                                  <p:childTnLst>
                                    <p:set>
                                      <p:cBhvr>
                                        <p:cTn id="26" fill="hold"/>
                                        <p:tgtEl>
                                          <p:spTgt spid="1260"/>
                                        </p:tgtEl>
                                        <p:attrNameLst>
                                          <p:attrName>style.visibility</p:attrName>
                                        </p:attrNameLst>
                                      </p:cBhvr>
                                      <p:to>
                                        <p:strVal val="visible"/>
                                      </p:to>
                                    </p:set>
                                    <p:animEffect filter="fade" transition="in">
                                      <p:cBhvr>
                                        <p:cTn id="27" dur="1000"/>
                                        <p:tgtEl>
                                          <p:spTgt spid="1260"/>
                                        </p:tgtEl>
                                      </p:cBhvr>
                                    </p:animEffect>
                                  </p:childTnLst>
                                </p:cTn>
                              </p:par>
                            </p:childTnLst>
                          </p:cTn>
                        </p:par>
                        <p:par>
                          <p:cTn id="28" fill="hold">
                            <p:stCondLst>
                              <p:cond delay="3000"/>
                            </p:stCondLst>
                            <p:childTnLst>
                              <p:par>
                                <p:cTn id="29" presetClass="entr" nodeType="afterEffect" presetID="10" grpId="6" fill="hold">
                                  <p:stCondLst>
                                    <p:cond delay="0"/>
                                  </p:stCondLst>
                                  <p:iterate type="el" backwards="0">
                                    <p:tmAbs val="0"/>
                                  </p:iterate>
                                  <p:childTnLst>
                                    <p:set>
                                      <p:cBhvr>
                                        <p:cTn id="30" fill="hold"/>
                                        <p:tgtEl>
                                          <p:spTgt spid="1262"/>
                                        </p:tgtEl>
                                        <p:attrNameLst>
                                          <p:attrName>style.visibility</p:attrName>
                                        </p:attrNameLst>
                                      </p:cBhvr>
                                      <p:to>
                                        <p:strVal val="visible"/>
                                      </p:to>
                                    </p:set>
                                    <p:animEffect filter="fade" transition="in">
                                      <p:cBhvr>
                                        <p:cTn id="31" dur="1000"/>
                                        <p:tgtEl>
                                          <p:spTgt spid="1262"/>
                                        </p:tgtEl>
                                      </p:cBhvr>
                                    </p:animEffect>
                                  </p:childTnLst>
                                </p:cTn>
                              </p:par>
                            </p:childTnLst>
                          </p:cTn>
                        </p:par>
                        <p:par>
                          <p:cTn id="32" fill="hold">
                            <p:stCondLst>
                              <p:cond delay="4000"/>
                            </p:stCondLst>
                            <p:childTnLst>
                              <p:par>
                                <p:cTn id="33" presetClass="entr" nodeType="afterEffect" presetID="10" grpId="7" fill="hold">
                                  <p:stCondLst>
                                    <p:cond delay="0"/>
                                  </p:stCondLst>
                                  <p:iterate type="el" backwards="0">
                                    <p:tmAbs val="0"/>
                                  </p:iterate>
                                  <p:childTnLst>
                                    <p:set>
                                      <p:cBhvr>
                                        <p:cTn id="34" fill="hold"/>
                                        <p:tgtEl>
                                          <p:spTgt spid="1261"/>
                                        </p:tgtEl>
                                        <p:attrNameLst>
                                          <p:attrName>style.visibility</p:attrName>
                                        </p:attrNameLst>
                                      </p:cBhvr>
                                      <p:to>
                                        <p:strVal val="visible"/>
                                      </p:to>
                                    </p:set>
                                    <p:animEffect filter="fade" transition="in">
                                      <p:cBhvr>
                                        <p:cTn id="35" dur="1000"/>
                                        <p:tgtEl>
                                          <p:spTgt spid="1261"/>
                                        </p:tgtEl>
                                      </p:cBhvr>
                                    </p:animEffect>
                                  </p:childTnLst>
                                </p:cTn>
                              </p:par>
                            </p:childTnLst>
                          </p:cTn>
                        </p:par>
                        <p:par>
                          <p:cTn id="36" fill="hold">
                            <p:stCondLst>
                              <p:cond delay="5000"/>
                            </p:stCondLst>
                            <p:childTnLst>
                              <p:par>
                                <p:cTn id="37" presetClass="entr" nodeType="afterEffect" presetID="10" grpId="8" fill="hold">
                                  <p:stCondLst>
                                    <p:cond delay="0"/>
                                  </p:stCondLst>
                                  <p:iterate type="el" backwards="0">
                                    <p:tmAbs val="0"/>
                                  </p:iterate>
                                  <p:childTnLst>
                                    <p:set>
                                      <p:cBhvr>
                                        <p:cTn id="38" fill="hold"/>
                                        <p:tgtEl>
                                          <p:spTgt spid="1263"/>
                                        </p:tgtEl>
                                        <p:attrNameLst>
                                          <p:attrName>style.visibility</p:attrName>
                                        </p:attrNameLst>
                                      </p:cBhvr>
                                      <p:to>
                                        <p:strVal val="visible"/>
                                      </p:to>
                                    </p:set>
                                    <p:animEffect filter="fade" transition="in">
                                      <p:cBhvr>
                                        <p:cTn id="39" dur="1000"/>
                                        <p:tgtEl>
                                          <p:spTgt spid="1263"/>
                                        </p:tgtEl>
                                      </p:cBhvr>
                                    </p:animEffect>
                                  </p:childTnLst>
                                </p:cTn>
                              </p:par>
                            </p:childTnLst>
                          </p:cTn>
                        </p:par>
                        <p:par>
                          <p:cTn id="40" fill="hold">
                            <p:stCondLst>
                              <p:cond delay="6000"/>
                            </p:stCondLst>
                            <p:childTnLst>
                              <p:par>
                                <p:cTn id="41" presetClass="entr" nodeType="afterEffect" presetID="10" grpId="9" fill="hold">
                                  <p:stCondLst>
                                    <p:cond delay="0"/>
                                  </p:stCondLst>
                                  <p:iterate type="el" backwards="0">
                                    <p:tmAbs val="0"/>
                                  </p:iterate>
                                  <p:childTnLst>
                                    <p:set>
                                      <p:cBhvr>
                                        <p:cTn id="42" fill="hold"/>
                                        <p:tgtEl>
                                          <p:spTgt spid="1264"/>
                                        </p:tgtEl>
                                        <p:attrNameLst>
                                          <p:attrName>style.visibility</p:attrName>
                                        </p:attrNameLst>
                                      </p:cBhvr>
                                      <p:to>
                                        <p:strVal val="visible"/>
                                      </p:to>
                                    </p:set>
                                    <p:animEffect filter="fade" transition="in">
                                      <p:cBhvr>
                                        <p:cTn id="43" dur="1000"/>
                                        <p:tgtEl>
                                          <p:spTgt spid="1264"/>
                                        </p:tgtEl>
                                      </p:cBhvr>
                                    </p:animEffect>
                                  </p:childTnLst>
                                </p:cTn>
                              </p:par>
                            </p:childTnLst>
                          </p:cTn>
                        </p:par>
                        <p:par>
                          <p:cTn id="44" fill="hold">
                            <p:stCondLst>
                              <p:cond delay="7000"/>
                            </p:stCondLst>
                            <p:childTnLst>
                              <p:par>
                                <p:cTn id="45" presetClass="entr" nodeType="afterEffect" presetID="10" grpId="10" fill="hold">
                                  <p:stCondLst>
                                    <p:cond delay="0"/>
                                  </p:stCondLst>
                                  <p:iterate type="el" backwards="0">
                                    <p:tmAbs val="0"/>
                                  </p:iterate>
                                  <p:childTnLst>
                                    <p:set>
                                      <p:cBhvr>
                                        <p:cTn id="46" fill="hold"/>
                                        <p:tgtEl>
                                          <p:spTgt spid="1265"/>
                                        </p:tgtEl>
                                        <p:attrNameLst>
                                          <p:attrName>style.visibility</p:attrName>
                                        </p:attrNameLst>
                                      </p:cBhvr>
                                      <p:to>
                                        <p:strVal val="visible"/>
                                      </p:to>
                                    </p:set>
                                    <p:animEffect filter="fade" transition="in">
                                      <p:cBhvr>
                                        <p:cTn id="47" dur="1000"/>
                                        <p:tgtEl>
                                          <p:spTgt spid="1265"/>
                                        </p:tgtEl>
                                      </p:cBhvr>
                                    </p:animEffect>
                                  </p:childTnLst>
                                </p:cTn>
                              </p:par>
                            </p:childTnLst>
                          </p:cTn>
                        </p:par>
                        <p:par>
                          <p:cTn id="48" fill="hold">
                            <p:stCondLst>
                              <p:cond delay="8000"/>
                            </p:stCondLst>
                            <p:childTnLst>
                              <p:par>
                                <p:cTn id="49" presetClass="entr" nodeType="afterEffect" presetID="10" grpId="11" fill="hold">
                                  <p:stCondLst>
                                    <p:cond delay="0"/>
                                  </p:stCondLst>
                                  <p:iterate type="el" backwards="0">
                                    <p:tmAbs val="0"/>
                                  </p:iterate>
                                  <p:childTnLst>
                                    <p:set>
                                      <p:cBhvr>
                                        <p:cTn id="50" fill="hold"/>
                                        <p:tgtEl>
                                          <p:spTgt spid="1266"/>
                                        </p:tgtEl>
                                        <p:attrNameLst>
                                          <p:attrName>style.visibility</p:attrName>
                                        </p:attrNameLst>
                                      </p:cBhvr>
                                      <p:to>
                                        <p:strVal val="visible"/>
                                      </p:to>
                                    </p:set>
                                    <p:animEffect filter="fade" transition="in">
                                      <p:cBhvr>
                                        <p:cTn id="51" dur="1000"/>
                                        <p:tgtEl>
                                          <p:spTgt spid="1266"/>
                                        </p:tgtEl>
                                      </p:cBhvr>
                                    </p:animEffect>
                                  </p:childTnLst>
                                </p:cTn>
                              </p:par>
                            </p:childTnLst>
                          </p:cTn>
                        </p:par>
                      </p:childTnLst>
                    </p:cTn>
                  </p:par>
                  <p:par>
                    <p:cTn id="52" fill="hold">
                      <p:stCondLst>
                        <p:cond delay="indefinite"/>
                      </p:stCondLst>
                      <p:childTnLst>
                        <p:par>
                          <p:cTn id="53" fill="hold">
                            <p:stCondLst>
                              <p:cond delay="0"/>
                            </p:stCondLst>
                            <p:childTnLst>
                              <p:par>
                                <p:cTn id="54" presetClass="entr" nodeType="clickEffect" presetSubtype="1" presetID="2" grpId="12" fill="hold">
                                  <p:stCondLst>
                                    <p:cond delay="0"/>
                                  </p:stCondLst>
                                  <p:iterate type="el" backwards="0">
                                    <p:tmAbs val="0"/>
                                  </p:iterate>
                                  <p:childTnLst>
                                    <p:set>
                                      <p:cBhvr>
                                        <p:cTn id="55" fill="hold"/>
                                        <p:tgtEl>
                                          <p:spTgt spid="1267"/>
                                        </p:tgtEl>
                                        <p:attrNameLst>
                                          <p:attrName>style.visibility</p:attrName>
                                        </p:attrNameLst>
                                      </p:cBhvr>
                                      <p:to>
                                        <p:strVal val="visible"/>
                                      </p:to>
                                    </p:set>
                                    <p:anim calcmode="lin" valueType="num">
                                      <p:cBhvr>
                                        <p:cTn id="56" dur="1000" fill="hold"/>
                                        <p:tgtEl>
                                          <p:spTgt spid="1267"/>
                                        </p:tgtEl>
                                        <p:attrNameLst>
                                          <p:attrName>ppt_x</p:attrName>
                                        </p:attrNameLst>
                                      </p:cBhvr>
                                      <p:tavLst>
                                        <p:tav tm="0">
                                          <p:val>
                                            <p:strVal val="#ppt_x"/>
                                          </p:val>
                                        </p:tav>
                                        <p:tav tm="100000">
                                          <p:val>
                                            <p:strVal val="#ppt_x"/>
                                          </p:val>
                                        </p:tav>
                                      </p:tavLst>
                                    </p:anim>
                                    <p:anim calcmode="lin" valueType="num">
                                      <p:cBhvr>
                                        <p:cTn id="57" dur="1000" fill="hold"/>
                                        <p:tgtEl>
                                          <p:spTgt spid="1267"/>
                                        </p:tgtEl>
                                        <p:attrNameLst>
                                          <p:attrName>ppt_y</p:attrName>
                                        </p:attrNameLst>
                                      </p:cBhvr>
                                      <p:tavLst>
                                        <p:tav tm="0">
                                          <p:val>
                                            <p:strVal val="0-#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Class="entr" nodeType="clickEffect" presetSubtype="8" presetID="2" grpId="13" fill="hold">
                                  <p:stCondLst>
                                    <p:cond delay="0"/>
                                  </p:stCondLst>
                                  <p:iterate type="el" backwards="0">
                                    <p:tmAbs val="0"/>
                                  </p:iterate>
                                  <p:childTnLst>
                                    <p:set>
                                      <p:cBhvr>
                                        <p:cTn id="61" fill="hold"/>
                                        <p:tgtEl>
                                          <p:spTgt spid="1268"/>
                                        </p:tgtEl>
                                        <p:attrNameLst>
                                          <p:attrName>style.visibility</p:attrName>
                                        </p:attrNameLst>
                                      </p:cBhvr>
                                      <p:to>
                                        <p:strVal val="visible"/>
                                      </p:to>
                                    </p:set>
                                    <p:anim calcmode="lin" valueType="num">
                                      <p:cBhvr>
                                        <p:cTn id="62" dur="1000" fill="hold"/>
                                        <p:tgtEl>
                                          <p:spTgt spid="1268"/>
                                        </p:tgtEl>
                                        <p:attrNameLst>
                                          <p:attrName>ppt_x</p:attrName>
                                        </p:attrNameLst>
                                      </p:cBhvr>
                                      <p:tavLst>
                                        <p:tav tm="0">
                                          <p:val>
                                            <p:strVal val="0-#ppt_w/2"/>
                                          </p:val>
                                        </p:tav>
                                        <p:tav tm="100000">
                                          <p:val>
                                            <p:strVal val="#ppt_x"/>
                                          </p:val>
                                        </p:tav>
                                      </p:tavLst>
                                    </p:anim>
                                    <p:anim calcmode="lin" valueType="num">
                                      <p:cBhvr>
                                        <p:cTn id="63" dur="1000" fill="hold"/>
                                        <p:tgtEl>
                                          <p:spTgt spid="1268"/>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Class="entr" nodeType="clickEffect" presetSubtype="8" presetID="2" grpId="14" fill="hold">
                                  <p:stCondLst>
                                    <p:cond delay="0"/>
                                  </p:stCondLst>
                                  <p:iterate type="el" backwards="0">
                                    <p:tmAbs val="0"/>
                                  </p:iterate>
                                  <p:childTnLst>
                                    <p:set>
                                      <p:cBhvr>
                                        <p:cTn id="67" fill="hold"/>
                                        <p:tgtEl>
                                          <p:spTgt spid="1271"/>
                                        </p:tgtEl>
                                        <p:attrNameLst>
                                          <p:attrName>style.visibility</p:attrName>
                                        </p:attrNameLst>
                                      </p:cBhvr>
                                      <p:to>
                                        <p:strVal val="visible"/>
                                      </p:to>
                                    </p:set>
                                    <p:anim calcmode="lin" valueType="num">
                                      <p:cBhvr>
                                        <p:cTn id="68" dur="1000" fill="hold"/>
                                        <p:tgtEl>
                                          <p:spTgt spid="1271"/>
                                        </p:tgtEl>
                                        <p:attrNameLst>
                                          <p:attrName>ppt_x</p:attrName>
                                        </p:attrNameLst>
                                      </p:cBhvr>
                                      <p:tavLst>
                                        <p:tav tm="0">
                                          <p:val>
                                            <p:strVal val="0-#ppt_w/2"/>
                                          </p:val>
                                        </p:tav>
                                        <p:tav tm="100000">
                                          <p:val>
                                            <p:strVal val="#ppt_x"/>
                                          </p:val>
                                        </p:tav>
                                      </p:tavLst>
                                    </p:anim>
                                    <p:anim calcmode="lin" valueType="num">
                                      <p:cBhvr>
                                        <p:cTn id="69" dur="1000" fill="hold"/>
                                        <p:tgtEl>
                                          <p:spTgt spid="1271"/>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Class="entr" nodeType="clickEffect" presetSubtype="8" presetID="2" grpId="15" fill="hold">
                                  <p:stCondLst>
                                    <p:cond delay="0"/>
                                  </p:stCondLst>
                                  <p:iterate type="el" backwards="0">
                                    <p:tmAbs val="0"/>
                                  </p:iterate>
                                  <p:childTnLst>
                                    <p:set>
                                      <p:cBhvr>
                                        <p:cTn id="73" fill="hold"/>
                                        <p:tgtEl>
                                          <p:spTgt spid="1270"/>
                                        </p:tgtEl>
                                        <p:attrNameLst>
                                          <p:attrName>style.visibility</p:attrName>
                                        </p:attrNameLst>
                                      </p:cBhvr>
                                      <p:to>
                                        <p:strVal val="visible"/>
                                      </p:to>
                                    </p:set>
                                    <p:anim calcmode="lin" valueType="num">
                                      <p:cBhvr>
                                        <p:cTn id="74" dur="1000" fill="hold"/>
                                        <p:tgtEl>
                                          <p:spTgt spid="1270"/>
                                        </p:tgtEl>
                                        <p:attrNameLst>
                                          <p:attrName>ppt_x</p:attrName>
                                        </p:attrNameLst>
                                      </p:cBhvr>
                                      <p:tavLst>
                                        <p:tav tm="0">
                                          <p:val>
                                            <p:strVal val="0-#ppt_w/2"/>
                                          </p:val>
                                        </p:tav>
                                        <p:tav tm="100000">
                                          <p:val>
                                            <p:strVal val="#ppt_x"/>
                                          </p:val>
                                        </p:tav>
                                      </p:tavLst>
                                    </p:anim>
                                    <p:anim calcmode="lin" valueType="num">
                                      <p:cBhvr>
                                        <p:cTn id="75" dur="1000" fill="hold"/>
                                        <p:tgtEl>
                                          <p:spTgt spid="1270"/>
                                        </p:tgtEl>
                                        <p:attrNameLst>
                                          <p:attrName>ppt_y</p:attrName>
                                        </p:attrNameLst>
                                      </p:cBhvr>
                                      <p:tavLst>
                                        <p:tav tm="0">
                                          <p:val>
                                            <p:strVal val="#ppt_y"/>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Class="entr" nodeType="clickEffect" presetSubtype="32" presetID="4" grpId="16" fill="hold">
                                  <p:stCondLst>
                                    <p:cond delay="0"/>
                                  </p:stCondLst>
                                  <p:iterate type="el" backwards="0">
                                    <p:tmAbs val="0"/>
                                  </p:iterate>
                                  <p:childTnLst>
                                    <p:set>
                                      <p:cBhvr>
                                        <p:cTn id="79" fill="hold"/>
                                        <p:tgtEl>
                                          <p:spTgt spid="1272"/>
                                        </p:tgtEl>
                                        <p:attrNameLst>
                                          <p:attrName>style.visibility</p:attrName>
                                        </p:attrNameLst>
                                      </p:cBhvr>
                                      <p:to>
                                        <p:strVal val="visible"/>
                                      </p:to>
                                    </p:set>
                                    <p:animEffect filter="box(out)" transition="in">
                                      <p:cBhvr>
                                        <p:cTn id="80" dur="1000"/>
                                        <p:tgtEl>
                                          <p:spTgt spid="1272"/>
                                        </p:tgtEl>
                                      </p:cBhvr>
                                    </p:animEffect>
                                  </p:childTnLst>
                                </p:cTn>
                              </p:par>
                            </p:childTnLst>
                          </p:cTn>
                        </p:par>
                      </p:childTnLst>
                    </p:cTn>
                  </p:par>
                  <p:par>
                    <p:cTn id="81" fill="hold">
                      <p:stCondLst>
                        <p:cond delay="indefinite"/>
                      </p:stCondLst>
                      <p:childTnLst>
                        <p:par>
                          <p:cTn id="82" fill="hold">
                            <p:stCondLst>
                              <p:cond delay="0"/>
                            </p:stCondLst>
                            <p:childTnLst>
                              <p:par>
                                <p:cTn id="83" presetClass="entr" nodeType="clickEffect" presetSubtype="32" presetID="4" grpId="17" fill="hold">
                                  <p:stCondLst>
                                    <p:cond delay="0"/>
                                  </p:stCondLst>
                                  <p:iterate type="el" backwards="0">
                                    <p:tmAbs val="0"/>
                                  </p:iterate>
                                  <p:childTnLst>
                                    <p:set>
                                      <p:cBhvr>
                                        <p:cTn id="84" fill="hold"/>
                                        <p:tgtEl>
                                          <p:spTgt spid="1275"/>
                                        </p:tgtEl>
                                        <p:attrNameLst>
                                          <p:attrName>style.visibility</p:attrName>
                                        </p:attrNameLst>
                                      </p:cBhvr>
                                      <p:to>
                                        <p:strVal val="visible"/>
                                      </p:to>
                                    </p:set>
                                    <p:animEffect filter="box(out)" transition="in">
                                      <p:cBhvr>
                                        <p:cTn id="85" dur="1000"/>
                                        <p:tgtEl>
                                          <p:spTgt spid="1275"/>
                                        </p:tgtEl>
                                      </p:cBhvr>
                                    </p:animEffect>
                                  </p:childTnLst>
                                </p:cTn>
                              </p:par>
                            </p:childTnLst>
                          </p:cTn>
                        </p:par>
                      </p:childTnLst>
                    </p:cTn>
                  </p:par>
                  <p:par>
                    <p:cTn id="86" fill="hold">
                      <p:stCondLst>
                        <p:cond delay="indefinite"/>
                      </p:stCondLst>
                      <p:childTnLst>
                        <p:par>
                          <p:cTn id="87" fill="hold">
                            <p:stCondLst>
                              <p:cond delay="0"/>
                            </p:stCondLst>
                            <p:childTnLst>
                              <p:par>
                                <p:cTn id="88" presetClass="entr" nodeType="clickEffect" presetSubtype="32" presetID="4" grpId="18" fill="hold">
                                  <p:stCondLst>
                                    <p:cond delay="0"/>
                                  </p:stCondLst>
                                  <p:iterate type="el" backwards="0">
                                    <p:tmAbs val="0"/>
                                  </p:iterate>
                                  <p:childTnLst>
                                    <p:set>
                                      <p:cBhvr>
                                        <p:cTn id="89" fill="hold"/>
                                        <p:tgtEl>
                                          <p:spTgt spid="1276"/>
                                        </p:tgtEl>
                                        <p:attrNameLst>
                                          <p:attrName>style.visibility</p:attrName>
                                        </p:attrNameLst>
                                      </p:cBhvr>
                                      <p:to>
                                        <p:strVal val="visible"/>
                                      </p:to>
                                    </p:set>
                                    <p:animEffect filter="box(out)" transition="in">
                                      <p:cBhvr>
                                        <p:cTn id="90" dur="1000"/>
                                        <p:tgtEl>
                                          <p:spTgt spid="1276"/>
                                        </p:tgtEl>
                                      </p:cBhvr>
                                    </p:animEffect>
                                  </p:childTnLst>
                                </p:cTn>
                              </p:par>
                            </p:childTnLst>
                          </p:cTn>
                        </p:par>
                      </p:childTnLst>
                    </p:cTn>
                  </p:par>
                  <p:par>
                    <p:cTn id="91" fill="hold">
                      <p:stCondLst>
                        <p:cond delay="indefinite"/>
                      </p:stCondLst>
                      <p:childTnLst>
                        <p:par>
                          <p:cTn id="92" fill="hold">
                            <p:stCondLst>
                              <p:cond delay="0"/>
                            </p:stCondLst>
                            <p:childTnLst>
                              <p:par>
                                <p:cTn id="93" presetClass="entr" nodeType="clickEffect" presetSubtype="32" presetID="4" grpId="19" fill="hold">
                                  <p:stCondLst>
                                    <p:cond delay="0"/>
                                  </p:stCondLst>
                                  <p:iterate type="el" backwards="0">
                                    <p:tmAbs val="0"/>
                                  </p:iterate>
                                  <p:childTnLst>
                                    <p:set>
                                      <p:cBhvr>
                                        <p:cTn id="94" fill="hold"/>
                                        <p:tgtEl>
                                          <p:spTgt spid="1279"/>
                                        </p:tgtEl>
                                        <p:attrNameLst>
                                          <p:attrName>style.visibility</p:attrName>
                                        </p:attrNameLst>
                                      </p:cBhvr>
                                      <p:to>
                                        <p:strVal val="visible"/>
                                      </p:to>
                                    </p:set>
                                    <p:animEffect filter="box(out)" transition="in">
                                      <p:cBhvr>
                                        <p:cTn id="95" dur="1000"/>
                                        <p:tgtEl>
                                          <p:spTgt spid="1279"/>
                                        </p:tgtEl>
                                      </p:cBhvr>
                                    </p:animEffect>
                                  </p:childTnLst>
                                </p:cTn>
                              </p:par>
                            </p:childTnLst>
                          </p:cTn>
                        </p:par>
                      </p:childTnLst>
                    </p:cTn>
                  </p:par>
                  <p:par>
                    <p:cTn id="96" fill="hold">
                      <p:stCondLst>
                        <p:cond delay="indefinite"/>
                      </p:stCondLst>
                      <p:childTnLst>
                        <p:par>
                          <p:cTn id="97" fill="hold">
                            <p:stCondLst>
                              <p:cond delay="0"/>
                            </p:stCondLst>
                            <p:childTnLst>
                              <p:par>
                                <p:cTn id="98" presetClass="entr" nodeType="clickEffect" presetSubtype="32" presetID="4" grpId="20" fill="hold">
                                  <p:stCondLst>
                                    <p:cond delay="0"/>
                                  </p:stCondLst>
                                  <p:iterate type="el" backwards="0">
                                    <p:tmAbs val="0"/>
                                  </p:iterate>
                                  <p:childTnLst>
                                    <p:set>
                                      <p:cBhvr>
                                        <p:cTn id="99" fill="hold"/>
                                        <p:tgtEl>
                                          <p:spTgt spid="1280"/>
                                        </p:tgtEl>
                                        <p:attrNameLst>
                                          <p:attrName>style.visibility</p:attrName>
                                        </p:attrNameLst>
                                      </p:cBhvr>
                                      <p:to>
                                        <p:strVal val="visible"/>
                                      </p:to>
                                    </p:set>
                                    <p:animEffect filter="box(out)" transition="in">
                                      <p:cBhvr>
                                        <p:cTn id="100" dur="1000"/>
                                        <p:tgtEl>
                                          <p:spTgt spid="1280"/>
                                        </p:tgtEl>
                                      </p:cBhvr>
                                    </p:animEffect>
                                  </p:childTnLst>
                                </p:cTn>
                              </p:par>
                            </p:childTnLst>
                          </p:cTn>
                        </p:par>
                      </p:childTnLst>
                    </p:cTn>
                  </p:par>
                  <p:par>
                    <p:cTn id="101" fill="hold">
                      <p:stCondLst>
                        <p:cond delay="indefinite"/>
                      </p:stCondLst>
                      <p:childTnLst>
                        <p:par>
                          <p:cTn id="102" fill="hold">
                            <p:stCondLst>
                              <p:cond delay="0"/>
                            </p:stCondLst>
                            <p:childTnLst>
                              <p:par>
                                <p:cTn id="103" presetClass="entr" nodeType="clickEffect" presetSubtype="32" presetID="4" grpId="21" fill="hold">
                                  <p:stCondLst>
                                    <p:cond delay="0"/>
                                  </p:stCondLst>
                                  <p:iterate type="el" backwards="0">
                                    <p:tmAbs val="0"/>
                                  </p:iterate>
                                  <p:childTnLst>
                                    <p:set>
                                      <p:cBhvr>
                                        <p:cTn id="104" fill="hold"/>
                                        <p:tgtEl>
                                          <p:spTgt spid="1283"/>
                                        </p:tgtEl>
                                        <p:attrNameLst>
                                          <p:attrName>style.visibility</p:attrName>
                                        </p:attrNameLst>
                                      </p:cBhvr>
                                      <p:to>
                                        <p:strVal val="visible"/>
                                      </p:to>
                                    </p:set>
                                    <p:animEffect filter="box(out)" transition="in">
                                      <p:cBhvr>
                                        <p:cTn id="105" dur="1000"/>
                                        <p:tgtEl>
                                          <p:spTgt spid="1283"/>
                                        </p:tgtEl>
                                      </p:cBhvr>
                                    </p:animEffect>
                                  </p:childTnLst>
                                </p:cTn>
                              </p:par>
                            </p:childTnLst>
                          </p:cTn>
                        </p:par>
                      </p:childTnLst>
                    </p:cTn>
                  </p:par>
                  <p:par>
                    <p:cTn id="106" fill="hold">
                      <p:stCondLst>
                        <p:cond delay="indefinite"/>
                      </p:stCondLst>
                      <p:childTnLst>
                        <p:par>
                          <p:cTn id="107" fill="hold">
                            <p:stCondLst>
                              <p:cond delay="0"/>
                            </p:stCondLst>
                            <p:childTnLst>
                              <p:par>
                                <p:cTn id="108" presetClass="entr" nodeType="clickEffect" presetSubtype="8" presetID="2" grpId="22" fill="hold">
                                  <p:stCondLst>
                                    <p:cond delay="0"/>
                                  </p:stCondLst>
                                  <p:iterate type="el" backwards="0">
                                    <p:tmAbs val="0"/>
                                  </p:iterate>
                                  <p:childTnLst>
                                    <p:set>
                                      <p:cBhvr>
                                        <p:cTn id="109" fill="hold"/>
                                        <p:tgtEl>
                                          <p:spTgt spid="1284"/>
                                        </p:tgtEl>
                                        <p:attrNameLst>
                                          <p:attrName>style.visibility</p:attrName>
                                        </p:attrNameLst>
                                      </p:cBhvr>
                                      <p:to>
                                        <p:strVal val="visible"/>
                                      </p:to>
                                    </p:set>
                                    <p:anim calcmode="lin" valueType="num">
                                      <p:cBhvr>
                                        <p:cTn id="110" dur="1000" fill="hold"/>
                                        <p:tgtEl>
                                          <p:spTgt spid="1284"/>
                                        </p:tgtEl>
                                        <p:attrNameLst>
                                          <p:attrName>ppt_x</p:attrName>
                                        </p:attrNameLst>
                                      </p:cBhvr>
                                      <p:tavLst>
                                        <p:tav tm="0">
                                          <p:val>
                                            <p:strVal val="0-#ppt_w/2"/>
                                          </p:val>
                                        </p:tav>
                                        <p:tav tm="100000">
                                          <p:val>
                                            <p:strVal val="#ppt_x"/>
                                          </p:val>
                                        </p:tav>
                                      </p:tavLst>
                                    </p:anim>
                                    <p:anim calcmode="lin" valueType="num">
                                      <p:cBhvr>
                                        <p:cTn id="111" dur="1000" fill="hold"/>
                                        <p:tgtEl>
                                          <p:spTgt spid="1284"/>
                                        </p:tgtEl>
                                        <p:attrNameLst>
                                          <p:attrName>ppt_y</p:attrName>
                                        </p:attrNameLst>
                                      </p:cBhvr>
                                      <p:tavLst>
                                        <p:tav tm="0">
                                          <p:val>
                                            <p:strVal val="#ppt_y"/>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Class="entr" nodeType="clickEffect" presetSubtype="32" presetID="4" grpId="23" fill="hold">
                                  <p:stCondLst>
                                    <p:cond delay="0"/>
                                  </p:stCondLst>
                                  <p:iterate type="el" backwards="0">
                                    <p:tmAbs val="0"/>
                                  </p:iterate>
                                  <p:childTnLst>
                                    <p:set>
                                      <p:cBhvr>
                                        <p:cTn id="115" fill="hold"/>
                                        <p:tgtEl>
                                          <p:spTgt spid="1285"/>
                                        </p:tgtEl>
                                        <p:attrNameLst>
                                          <p:attrName>style.visibility</p:attrName>
                                        </p:attrNameLst>
                                      </p:cBhvr>
                                      <p:to>
                                        <p:strVal val="visible"/>
                                      </p:to>
                                    </p:set>
                                    <p:animEffect filter="box(out)" transition="in">
                                      <p:cBhvr>
                                        <p:cTn id="116" dur="1000"/>
                                        <p:tgtEl>
                                          <p:spTgt spid="1285"/>
                                        </p:tgtEl>
                                      </p:cBhvr>
                                    </p:animEffect>
                                  </p:childTnLst>
                                </p:cTn>
                              </p:par>
                            </p:childTnLst>
                          </p:cTn>
                        </p:par>
                        <p:par>
                          <p:cTn id="117" fill="hold">
                            <p:stCondLst>
                              <p:cond delay="1000"/>
                            </p:stCondLst>
                            <p:childTnLst>
                              <p:par>
                                <p:cTn id="118" presetClass="exit" nodeType="afterEffect" presetSubtype="0" presetID="1" grpId="24" fill="hold">
                                  <p:stCondLst>
                                    <p:cond delay="0"/>
                                  </p:stCondLst>
                                  <p:iterate type="el" backwards="0">
                                    <p:tmAbs val="0"/>
                                  </p:iterate>
                                  <p:childTnLst>
                                    <p:set>
                                      <p:cBhvr>
                                        <p:cTn id="119" fill="hold">
                                          <p:stCondLst>
                                            <p:cond delay="0"/>
                                          </p:stCondLst>
                                        </p:cTn>
                                        <p:tgtEl>
                                          <p:spTgt spid="1272"/>
                                        </p:tgtEl>
                                        <p:attrNameLst>
                                          <p:attrName>style.visibility</p:attrName>
                                        </p:attrNameLst>
                                      </p:cBhvr>
                                      <p:to>
                                        <p:strVal val="hidden"/>
                                      </p:to>
                                    </p:set>
                                  </p:childTnLst>
                                </p:cTn>
                              </p:par>
                            </p:childTnLst>
                          </p:cTn>
                        </p:par>
                        <p:par>
                          <p:cTn id="120" fill="hold">
                            <p:stCondLst>
                              <p:cond delay="1000"/>
                            </p:stCondLst>
                            <p:childTnLst>
                              <p:par>
                                <p:cTn id="121" presetClass="exit" nodeType="afterEffect" presetSubtype="0" presetID="1" grpId="25" fill="hold">
                                  <p:stCondLst>
                                    <p:cond delay="0"/>
                                  </p:stCondLst>
                                  <p:iterate type="el" backwards="0">
                                    <p:tmAbs val="0"/>
                                  </p:iterate>
                                  <p:childTnLst>
                                    <p:set>
                                      <p:cBhvr>
                                        <p:cTn id="122" fill="hold">
                                          <p:stCondLst>
                                            <p:cond delay="0"/>
                                          </p:stCondLst>
                                        </p:cTn>
                                        <p:tgtEl>
                                          <p:spTgt spid="1276"/>
                                        </p:tgtEl>
                                        <p:attrNameLst>
                                          <p:attrName>style.visibility</p:attrName>
                                        </p:attrNameLst>
                                      </p:cBhvr>
                                      <p:to>
                                        <p:strVal val="hidden"/>
                                      </p:to>
                                    </p:set>
                                  </p:childTnLst>
                                </p:cTn>
                              </p:par>
                            </p:childTnLst>
                          </p:cTn>
                        </p:par>
                        <p:par>
                          <p:cTn id="123" fill="hold">
                            <p:stCondLst>
                              <p:cond delay="1000"/>
                            </p:stCondLst>
                            <p:childTnLst>
                              <p:par>
                                <p:cTn id="124" presetClass="exit" nodeType="afterEffect" presetSubtype="0" presetID="1" grpId="26" fill="hold">
                                  <p:stCondLst>
                                    <p:cond delay="0"/>
                                  </p:stCondLst>
                                  <p:iterate type="el" backwards="0">
                                    <p:tmAbs val="0"/>
                                  </p:iterate>
                                  <p:childTnLst>
                                    <p:set>
                                      <p:cBhvr>
                                        <p:cTn id="125" fill="hold">
                                          <p:stCondLst>
                                            <p:cond delay="0"/>
                                          </p:stCondLst>
                                        </p:cTn>
                                        <p:tgtEl>
                                          <p:spTgt spid="1280"/>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Class="entr" nodeType="clickEffect" presetSubtype="32" presetID="4" grpId="27" fill="hold">
                                  <p:stCondLst>
                                    <p:cond delay="0"/>
                                  </p:stCondLst>
                                  <p:iterate type="el" backwards="0">
                                    <p:tmAbs val="0"/>
                                  </p:iterate>
                                  <p:childTnLst>
                                    <p:set>
                                      <p:cBhvr>
                                        <p:cTn id="129" fill="hold"/>
                                        <p:tgtEl>
                                          <p:spTgt spid="1291"/>
                                        </p:tgtEl>
                                        <p:attrNameLst>
                                          <p:attrName>style.visibility</p:attrName>
                                        </p:attrNameLst>
                                      </p:cBhvr>
                                      <p:to>
                                        <p:strVal val="visible"/>
                                      </p:to>
                                    </p:set>
                                    <p:animEffect filter="box(out)" transition="in">
                                      <p:cBhvr>
                                        <p:cTn id="130" dur="1000"/>
                                        <p:tgtEl>
                                          <p:spTgt spid="1291"/>
                                        </p:tgtEl>
                                      </p:cBhvr>
                                    </p:animEffect>
                                  </p:childTnLst>
                                </p:cTn>
                              </p:par>
                            </p:childTnLst>
                          </p:cTn>
                        </p:par>
                      </p:childTnLst>
                    </p:cTn>
                  </p:par>
                  <p:par>
                    <p:cTn id="131" fill="hold">
                      <p:stCondLst>
                        <p:cond delay="indefinite"/>
                      </p:stCondLst>
                      <p:childTnLst>
                        <p:par>
                          <p:cTn id="132" fill="hold">
                            <p:stCondLst>
                              <p:cond delay="0"/>
                            </p:stCondLst>
                            <p:childTnLst>
                              <p:par>
                                <p:cTn id="133" presetClass="entr" nodeType="clickEffect" presetSubtype="32" presetID="4" grpId="28" fill="hold">
                                  <p:stCondLst>
                                    <p:cond delay="0"/>
                                  </p:stCondLst>
                                  <p:iterate type="el" backwards="0">
                                    <p:tmAbs val="0"/>
                                  </p:iterate>
                                  <p:childTnLst>
                                    <p:set>
                                      <p:cBhvr>
                                        <p:cTn id="134" fill="hold"/>
                                        <p:tgtEl>
                                          <p:spTgt spid="1292"/>
                                        </p:tgtEl>
                                        <p:attrNameLst>
                                          <p:attrName>style.visibility</p:attrName>
                                        </p:attrNameLst>
                                      </p:cBhvr>
                                      <p:to>
                                        <p:strVal val="visible"/>
                                      </p:to>
                                    </p:set>
                                    <p:animEffect filter="box(out)" transition="in">
                                      <p:cBhvr>
                                        <p:cTn id="135" dur="1000"/>
                                        <p:tgtEl>
                                          <p:spTgt spid="1292"/>
                                        </p:tgtEl>
                                      </p:cBhvr>
                                    </p:animEffect>
                                  </p:childTnLst>
                                </p:cTn>
                              </p:par>
                            </p:childTnLst>
                          </p:cTn>
                        </p:par>
                      </p:childTnLst>
                    </p:cTn>
                  </p:par>
                  <p:par>
                    <p:cTn id="136" fill="hold">
                      <p:stCondLst>
                        <p:cond delay="indefinite"/>
                      </p:stCondLst>
                      <p:childTnLst>
                        <p:par>
                          <p:cTn id="137" fill="hold">
                            <p:stCondLst>
                              <p:cond delay="0"/>
                            </p:stCondLst>
                            <p:childTnLst>
                              <p:par>
                                <p:cTn id="138" presetClass="entr" nodeType="clickEffect" presetSubtype="32" presetID="4" grpId="29" fill="hold">
                                  <p:stCondLst>
                                    <p:cond delay="0"/>
                                  </p:stCondLst>
                                  <p:iterate type="el" backwards="0">
                                    <p:tmAbs val="0"/>
                                  </p:iterate>
                                  <p:childTnLst>
                                    <p:set>
                                      <p:cBhvr>
                                        <p:cTn id="139" fill="hold"/>
                                        <p:tgtEl>
                                          <p:spTgt spid="1288"/>
                                        </p:tgtEl>
                                        <p:attrNameLst>
                                          <p:attrName>style.visibility</p:attrName>
                                        </p:attrNameLst>
                                      </p:cBhvr>
                                      <p:to>
                                        <p:strVal val="visible"/>
                                      </p:to>
                                    </p:set>
                                    <p:animEffect filter="box(out)" transition="in">
                                      <p:cBhvr>
                                        <p:cTn id="140" dur="1000"/>
                                        <p:tgtEl>
                                          <p:spTgt spid="1288"/>
                                        </p:tgtEl>
                                      </p:cBhvr>
                                    </p:animEffect>
                                  </p:childTnLst>
                                </p:cTn>
                              </p:par>
                            </p:childTnLst>
                          </p:cTn>
                        </p:par>
                      </p:childTnLst>
                    </p:cTn>
                  </p:par>
                  <p:par>
                    <p:cTn id="141" fill="hold">
                      <p:stCondLst>
                        <p:cond delay="indefinite"/>
                      </p:stCondLst>
                      <p:childTnLst>
                        <p:par>
                          <p:cTn id="142" fill="hold">
                            <p:stCondLst>
                              <p:cond delay="0"/>
                            </p:stCondLst>
                            <p:childTnLst>
                              <p:par>
                                <p:cTn id="143" presetClass="entr" nodeType="clickEffect" presetSubtype="32" presetID="4" grpId="30" fill="hold">
                                  <p:stCondLst>
                                    <p:cond delay="0"/>
                                  </p:stCondLst>
                                  <p:iterate type="el" backwards="0">
                                    <p:tmAbs val="0"/>
                                  </p:iterate>
                                  <p:childTnLst>
                                    <p:set>
                                      <p:cBhvr>
                                        <p:cTn id="144" fill="hold"/>
                                        <p:tgtEl>
                                          <p:spTgt spid="1293"/>
                                        </p:tgtEl>
                                        <p:attrNameLst>
                                          <p:attrName>style.visibility</p:attrName>
                                        </p:attrNameLst>
                                      </p:cBhvr>
                                      <p:to>
                                        <p:strVal val="visible"/>
                                      </p:to>
                                    </p:set>
                                    <p:animEffect filter="box(out)" transition="in">
                                      <p:cBhvr>
                                        <p:cTn id="145" dur="1000"/>
                                        <p:tgtEl>
                                          <p:spTgt spid="1293"/>
                                        </p:tgtEl>
                                      </p:cBhvr>
                                    </p:animEffect>
                                  </p:childTnLst>
                                </p:cTn>
                              </p:par>
                            </p:childTnLst>
                          </p:cTn>
                        </p:par>
                      </p:childTnLst>
                    </p:cTn>
                  </p:par>
                  <p:par>
                    <p:cTn id="146" fill="hold">
                      <p:stCondLst>
                        <p:cond delay="indefinite"/>
                      </p:stCondLst>
                      <p:childTnLst>
                        <p:par>
                          <p:cTn id="147" fill="hold">
                            <p:stCondLst>
                              <p:cond delay="0"/>
                            </p:stCondLst>
                            <p:childTnLst>
                              <p:par>
                                <p:cTn id="148" presetClass="entr" nodeType="clickEffect" presetSubtype="32" presetID="4" grpId="31" fill="hold">
                                  <p:stCondLst>
                                    <p:cond delay="0"/>
                                  </p:stCondLst>
                                  <p:iterate type="el" backwards="0">
                                    <p:tmAbs val="0"/>
                                  </p:iterate>
                                  <p:childTnLst>
                                    <p:set>
                                      <p:cBhvr>
                                        <p:cTn id="149" fill="hold"/>
                                        <p:tgtEl>
                                          <p:spTgt spid="1296"/>
                                        </p:tgtEl>
                                        <p:attrNameLst>
                                          <p:attrName>style.visibility</p:attrName>
                                        </p:attrNameLst>
                                      </p:cBhvr>
                                      <p:to>
                                        <p:strVal val="visible"/>
                                      </p:to>
                                    </p:set>
                                    <p:animEffect filter="box(out)" transition="in">
                                      <p:cBhvr>
                                        <p:cTn id="150" dur="1000"/>
                                        <p:tgtEl>
                                          <p:spTgt spid="1296"/>
                                        </p:tgtEl>
                                      </p:cBhvr>
                                    </p:animEffect>
                                  </p:childTnLst>
                                </p:cTn>
                              </p:par>
                            </p:childTnLst>
                          </p:cTn>
                        </p:par>
                      </p:childTnLst>
                    </p:cTn>
                  </p:par>
                  <p:par>
                    <p:cTn id="151" fill="hold">
                      <p:stCondLst>
                        <p:cond delay="indefinite"/>
                      </p:stCondLst>
                      <p:childTnLst>
                        <p:par>
                          <p:cTn id="152" fill="hold">
                            <p:stCondLst>
                              <p:cond delay="0"/>
                            </p:stCondLst>
                            <p:childTnLst>
                              <p:par>
                                <p:cTn id="153" presetClass="entr" nodeType="clickEffect" presetSubtype="8" presetID="2" grpId="32" fill="hold">
                                  <p:stCondLst>
                                    <p:cond delay="0"/>
                                  </p:stCondLst>
                                  <p:iterate type="el" backwards="0">
                                    <p:tmAbs val="0"/>
                                  </p:iterate>
                                  <p:childTnLst>
                                    <p:set>
                                      <p:cBhvr>
                                        <p:cTn id="154" fill="hold"/>
                                        <p:tgtEl>
                                          <p:spTgt spid="1297"/>
                                        </p:tgtEl>
                                        <p:attrNameLst>
                                          <p:attrName>style.visibility</p:attrName>
                                        </p:attrNameLst>
                                      </p:cBhvr>
                                      <p:to>
                                        <p:strVal val="visible"/>
                                      </p:to>
                                    </p:set>
                                    <p:anim calcmode="lin" valueType="num">
                                      <p:cBhvr>
                                        <p:cTn id="155" dur="1000" fill="hold"/>
                                        <p:tgtEl>
                                          <p:spTgt spid="1297"/>
                                        </p:tgtEl>
                                        <p:attrNameLst>
                                          <p:attrName>ppt_x</p:attrName>
                                        </p:attrNameLst>
                                      </p:cBhvr>
                                      <p:tavLst>
                                        <p:tav tm="0">
                                          <p:val>
                                            <p:strVal val="0-#ppt_w/2"/>
                                          </p:val>
                                        </p:tav>
                                        <p:tav tm="100000">
                                          <p:val>
                                            <p:strVal val="#ppt_x"/>
                                          </p:val>
                                        </p:tav>
                                      </p:tavLst>
                                    </p:anim>
                                    <p:anim calcmode="lin" valueType="num">
                                      <p:cBhvr>
                                        <p:cTn id="156" dur="1000" fill="hold"/>
                                        <p:tgtEl>
                                          <p:spTgt spid="1297"/>
                                        </p:tgtEl>
                                        <p:attrNameLst>
                                          <p:attrName>ppt_y</p:attrName>
                                        </p:attrNameLst>
                                      </p:cBhvr>
                                      <p:tavLst>
                                        <p:tav tm="0">
                                          <p:val>
                                            <p:strVal val="#ppt_y"/>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Class="entr" nodeType="clickEffect" presetSubtype="8" presetID="22" grpId="33" fill="hold">
                                  <p:stCondLst>
                                    <p:cond delay="0"/>
                                  </p:stCondLst>
                                  <p:iterate type="el" backwards="0">
                                    <p:tmAbs val="0"/>
                                  </p:iterate>
                                  <p:childTnLst>
                                    <p:set>
                                      <p:cBhvr>
                                        <p:cTn id="160" fill="hold"/>
                                        <p:tgtEl>
                                          <p:spTgt spid="1269"/>
                                        </p:tgtEl>
                                        <p:attrNameLst>
                                          <p:attrName>style.visibility</p:attrName>
                                        </p:attrNameLst>
                                      </p:cBhvr>
                                      <p:to>
                                        <p:strVal val="visible"/>
                                      </p:to>
                                    </p:set>
                                    <p:animEffect filter="wipe(left)" transition="in">
                                      <p:cBhvr>
                                        <p:cTn id="161" dur="1000"/>
                                        <p:tgtEl>
                                          <p:spTgt spid="1269"/>
                                        </p:tgtEl>
                                      </p:cBhvr>
                                    </p:animEffect>
                                  </p:childTnLst>
                                </p:cTn>
                              </p:par>
                            </p:childTnLst>
                          </p:cTn>
                        </p:par>
                      </p:childTnLst>
                    </p:cTn>
                  </p:par>
                  <p:par>
                    <p:cTn id="162" fill="hold">
                      <p:stCondLst>
                        <p:cond delay="indefinite"/>
                      </p:stCondLst>
                      <p:childTnLst>
                        <p:par>
                          <p:cTn id="163" fill="hold">
                            <p:stCondLst>
                              <p:cond delay="0"/>
                            </p:stCondLst>
                            <p:childTnLst>
                              <p:par>
                                <p:cTn id="164" presetClass="entr" nodeType="clickEffect" presetSubtype="12" presetID="2" grpId="34" fill="hold">
                                  <p:stCondLst>
                                    <p:cond delay="0"/>
                                  </p:stCondLst>
                                  <p:iterate type="el" backwards="0">
                                    <p:tmAbs val="0"/>
                                  </p:iterate>
                                  <p:childTnLst>
                                    <p:set>
                                      <p:cBhvr>
                                        <p:cTn id="165" fill="hold"/>
                                        <p:tgtEl>
                                          <p:spTgt spid="1301"/>
                                        </p:tgtEl>
                                        <p:attrNameLst>
                                          <p:attrName>style.visibility</p:attrName>
                                        </p:attrNameLst>
                                      </p:cBhvr>
                                      <p:to>
                                        <p:strVal val="visible"/>
                                      </p:to>
                                    </p:set>
                                    <p:anim calcmode="lin" valueType="num">
                                      <p:cBhvr>
                                        <p:cTn id="166" dur="1000" fill="hold"/>
                                        <p:tgtEl>
                                          <p:spTgt spid="1301"/>
                                        </p:tgtEl>
                                        <p:attrNameLst>
                                          <p:attrName>ppt_x</p:attrName>
                                        </p:attrNameLst>
                                      </p:cBhvr>
                                      <p:tavLst>
                                        <p:tav tm="0">
                                          <p:val>
                                            <p:strVal val="0-#ppt_w/2"/>
                                          </p:val>
                                        </p:tav>
                                        <p:tav tm="100000">
                                          <p:val>
                                            <p:strVal val="#ppt_x"/>
                                          </p:val>
                                        </p:tav>
                                      </p:tavLst>
                                    </p:anim>
                                    <p:anim calcmode="lin" valueType="num">
                                      <p:cBhvr>
                                        <p:cTn id="167" dur="1000" fill="hold"/>
                                        <p:tgtEl>
                                          <p:spTgt spid="1301"/>
                                        </p:tgtEl>
                                        <p:attrNameLst>
                                          <p:attrName>ppt_y</p:attrName>
                                        </p:attrNameLst>
                                      </p:cBhvr>
                                      <p:tavLst>
                                        <p:tav tm="0">
                                          <p:val>
                                            <p:strVal val="1+#ppt_h/2"/>
                                          </p:val>
                                        </p:tav>
                                        <p:tav tm="100000">
                                          <p:val>
                                            <p:strVal val="#ppt_y"/>
                                          </p:val>
                                        </p:tav>
                                      </p:tavLst>
                                    </p:anim>
                                  </p:childTnLst>
                                </p:cTn>
                              </p:par>
                            </p:childTnLst>
                          </p:cTn>
                        </p:par>
                      </p:childTnLst>
                    </p:cTn>
                  </p:par>
                  <p:par>
                    <p:cTn id="168" fill="hold">
                      <p:stCondLst>
                        <p:cond delay="indefinite"/>
                      </p:stCondLst>
                      <p:childTnLst>
                        <p:par>
                          <p:cTn id="169" fill="hold">
                            <p:stCondLst>
                              <p:cond delay="0"/>
                            </p:stCondLst>
                            <p:childTnLst>
                              <p:par>
                                <p:cTn id="170" presetClass="entr" nodeType="clickEffect" presetSubtype="32" presetID="4" grpId="35" fill="hold">
                                  <p:stCondLst>
                                    <p:cond delay="0"/>
                                  </p:stCondLst>
                                  <p:iterate type="el" backwards="0">
                                    <p:tmAbs val="0"/>
                                  </p:iterate>
                                  <p:childTnLst>
                                    <p:set>
                                      <p:cBhvr>
                                        <p:cTn id="171" fill="hold"/>
                                        <p:tgtEl>
                                          <p:spTgt spid="1298"/>
                                        </p:tgtEl>
                                        <p:attrNameLst>
                                          <p:attrName>style.visibility</p:attrName>
                                        </p:attrNameLst>
                                      </p:cBhvr>
                                      <p:to>
                                        <p:strVal val="visible"/>
                                      </p:to>
                                    </p:set>
                                    <p:animEffect filter="box(out)" transition="in">
                                      <p:cBhvr>
                                        <p:cTn id="172" dur="1000"/>
                                        <p:tgtEl>
                                          <p:spTgt spid="1298"/>
                                        </p:tgtEl>
                                      </p:cBhvr>
                                    </p:animEffect>
                                  </p:childTnLst>
                                </p:cTn>
                              </p:par>
                            </p:childTnLst>
                          </p:cTn>
                        </p:par>
                        <p:par>
                          <p:cTn id="173" fill="hold">
                            <p:stCondLst>
                              <p:cond delay="1000"/>
                            </p:stCondLst>
                            <p:childTnLst>
                              <p:par>
                                <p:cTn id="174" presetClass="exit" nodeType="afterEffect" presetSubtype="0" presetID="1" grpId="36" fill="hold">
                                  <p:stCondLst>
                                    <p:cond delay="0"/>
                                  </p:stCondLst>
                                  <p:iterate type="el" backwards="0">
                                    <p:tmAbs val="0"/>
                                  </p:iterate>
                                  <p:childTnLst>
                                    <p:set>
                                      <p:cBhvr>
                                        <p:cTn id="175" fill="hold">
                                          <p:stCondLst>
                                            <p:cond delay="0"/>
                                          </p:stCondLst>
                                        </p:cTn>
                                        <p:tgtEl>
                                          <p:spTgt spid="1285"/>
                                        </p:tgtEl>
                                        <p:attrNameLst>
                                          <p:attrName>style.visibility</p:attrName>
                                        </p:attrNameLst>
                                      </p:cBhvr>
                                      <p:to>
                                        <p:strVal val="hidden"/>
                                      </p:to>
                                    </p:set>
                                  </p:childTnLst>
                                </p:cTn>
                              </p:par>
                            </p:childTnLst>
                          </p:cTn>
                        </p:par>
                        <p:par>
                          <p:cTn id="176" fill="hold">
                            <p:stCondLst>
                              <p:cond delay="1000"/>
                            </p:stCondLst>
                            <p:childTnLst>
                              <p:par>
                                <p:cTn id="177" presetClass="exit" nodeType="afterEffect" presetSubtype="0" presetID="1" grpId="37" fill="hold">
                                  <p:stCondLst>
                                    <p:cond delay="0"/>
                                  </p:stCondLst>
                                  <p:iterate type="el" backwards="0">
                                    <p:tmAbs val="0"/>
                                  </p:iterate>
                                  <p:childTnLst>
                                    <p:set>
                                      <p:cBhvr>
                                        <p:cTn id="178" fill="hold">
                                          <p:stCondLst>
                                            <p:cond delay="0"/>
                                          </p:stCondLst>
                                        </p:cTn>
                                        <p:tgtEl>
                                          <p:spTgt spid="1292"/>
                                        </p:tgtEl>
                                        <p:attrNameLst>
                                          <p:attrName>style.visibility</p:attrName>
                                        </p:attrNameLst>
                                      </p:cBhvr>
                                      <p:to>
                                        <p:strVal val="hidden"/>
                                      </p:to>
                                    </p:set>
                                  </p:childTnLst>
                                </p:cTn>
                              </p:par>
                            </p:childTnLst>
                          </p:cTn>
                        </p:par>
                        <p:par>
                          <p:cTn id="179" fill="hold">
                            <p:stCondLst>
                              <p:cond delay="1000"/>
                            </p:stCondLst>
                            <p:childTnLst>
                              <p:par>
                                <p:cTn id="180" presetClass="exit" nodeType="afterEffect" presetSubtype="0" presetID="1" grpId="38" fill="hold">
                                  <p:stCondLst>
                                    <p:cond delay="0"/>
                                  </p:stCondLst>
                                  <p:iterate type="el" backwards="0">
                                    <p:tmAbs val="0"/>
                                  </p:iterate>
                                  <p:childTnLst>
                                    <p:set>
                                      <p:cBhvr>
                                        <p:cTn id="181" fill="hold">
                                          <p:stCondLst>
                                            <p:cond delay="0"/>
                                          </p:stCondLst>
                                        </p:cTn>
                                        <p:tgtEl>
                                          <p:spTgt spid="1293"/>
                                        </p:tgtEl>
                                        <p:attrNameLst>
                                          <p:attrName>style.visibility</p:attrName>
                                        </p:attrNameLst>
                                      </p:cBhvr>
                                      <p:to>
                                        <p:strVal val="hidden"/>
                                      </p:to>
                                    </p:set>
                                  </p:childTnLst>
                                </p:cTn>
                              </p:par>
                            </p:childTnLst>
                          </p:cTn>
                        </p:par>
                      </p:childTnLst>
                    </p:cTn>
                  </p:par>
                  <p:par>
                    <p:cTn id="182" fill="hold">
                      <p:stCondLst>
                        <p:cond delay="indefinite"/>
                      </p:stCondLst>
                      <p:childTnLst>
                        <p:par>
                          <p:cTn id="183" fill="hold">
                            <p:stCondLst>
                              <p:cond delay="0"/>
                            </p:stCondLst>
                            <p:childTnLst>
                              <p:par>
                                <p:cTn id="184" presetClass="entr" nodeType="clickEffect" presetSubtype="32" presetID="4" grpId="39" fill="hold">
                                  <p:stCondLst>
                                    <p:cond delay="0"/>
                                  </p:stCondLst>
                                  <p:iterate type="el" backwards="0">
                                    <p:tmAbs val="0"/>
                                  </p:iterate>
                                  <p:childTnLst>
                                    <p:set>
                                      <p:cBhvr>
                                        <p:cTn id="185" fill="hold"/>
                                        <p:tgtEl>
                                          <p:spTgt spid="1299"/>
                                        </p:tgtEl>
                                        <p:attrNameLst>
                                          <p:attrName>style.visibility</p:attrName>
                                        </p:attrNameLst>
                                      </p:cBhvr>
                                      <p:to>
                                        <p:strVal val="visible"/>
                                      </p:to>
                                    </p:set>
                                    <p:animEffect filter="box(out)" transition="in">
                                      <p:cBhvr>
                                        <p:cTn id="186" dur="1000"/>
                                        <p:tgtEl>
                                          <p:spTgt spid="1299"/>
                                        </p:tgtEl>
                                      </p:cBhvr>
                                    </p:animEffect>
                                  </p:childTnLst>
                                </p:cTn>
                              </p:par>
                            </p:childTnLst>
                          </p:cTn>
                        </p:par>
                      </p:childTnLst>
                    </p:cTn>
                  </p:par>
                  <p:par>
                    <p:cTn id="187" fill="hold">
                      <p:stCondLst>
                        <p:cond delay="indefinite"/>
                      </p:stCondLst>
                      <p:childTnLst>
                        <p:par>
                          <p:cTn id="188" fill="hold">
                            <p:stCondLst>
                              <p:cond delay="0"/>
                            </p:stCondLst>
                            <p:childTnLst>
                              <p:par>
                                <p:cTn id="189" presetClass="entr" nodeType="clickEffect" presetSubtype="32" presetID="4" grpId="40" fill="hold">
                                  <p:stCondLst>
                                    <p:cond delay="0"/>
                                  </p:stCondLst>
                                  <p:iterate type="el" backwards="0">
                                    <p:tmAbs val="0"/>
                                  </p:iterate>
                                  <p:childTnLst>
                                    <p:set>
                                      <p:cBhvr>
                                        <p:cTn id="190" fill="hold"/>
                                        <p:tgtEl>
                                          <p:spTgt spid="1300"/>
                                        </p:tgtEl>
                                        <p:attrNameLst>
                                          <p:attrName>style.visibility</p:attrName>
                                        </p:attrNameLst>
                                      </p:cBhvr>
                                      <p:to>
                                        <p:strVal val="visible"/>
                                      </p:to>
                                    </p:set>
                                    <p:animEffect filter="box(out)" transition="in">
                                      <p:cBhvr>
                                        <p:cTn id="191" dur="1000"/>
                                        <p:tgtEl>
                                          <p:spTgt spid="1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61" grpId="7"/>
      <p:bldP build="whole" bldLvl="1" animBg="1" rev="0" advAuto="0" spid="1268" grpId="13"/>
      <p:bldP build="whole" bldLvl="1" animBg="1" rev="0" advAuto="0" spid="1270" grpId="15"/>
      <p:bldP build="whole" bldLvl="1" animBg="1" rev="0" advAuto="0" spid="1301" grpId="34"/>
      <p:bldP build="whole" bldLvl="1" animBg="1" rev="0" advAuto="0" spid="1252" grpId="1"/>
      <p:bldP build="whole" bldLvl="1" animBg="1" rev="0" advAuto="0" spid="1266" grpId="11"/>
      <p:bldP build="whole" bldLvl="1" animBg="1" rev="0" advAuto="0" spid="1276" grpId="18"/>
      <p:bldP build="whole" bldLvl="1" animBg="1" rev="0" advAuto="0" spid="1292" grpId="28"/>
      <p:bldP build="whole" bldLvl="1" animBg="1" rev="0" advAuto="0" spid="1262" grpId="6"/>
      <p:bldP build="whole" bldLvl="1" animBg="1" rev="0" advAuto="0" spid="1257" grpId="2"/>
      <p:bldP build="whole" bldLvl="1" animBg="1" rev="0" advAuto="0" spid="1276" grpId="25"/>
      <p:bldP build="whole" bldLvl="1" animBg="1" rev="0" advAuto="0" spid="1272" grpId="16"/>
      <p:bldP build="whole" bldLvl="1" animBg="1" rev="0" advAuto="0" spid="1296" grpId="31"/>
      <p:bldP build="whole" bldLvl="1" animBg="1" rev="0" advAuto="0" spid="1292" grpId="37"/>
      <p:bldP build="whole" bldLvl="1" animBg="1" rev="0" advAuto="0" spid="1263" grpId="8"/>
      <p:bldP build="whole" bldLvl="1" animBg="1" rev="0" advAuto="0" spid="1272" grpId="24"/>
      <p:bldP build="whole" bldLvl="1" animBg="1" rev="0" advAuto="0" spid="1269" grpId="33"/>
      <p:bldP build="whole" bldLvl="1" animBg="1" rev="0" advAuto="0" spid="1288" grpId="29"/>
      <p:bldP build="whole" bldLvl="1" animBg="1" rev="0" advAuto="0" spid="1299" grpId="39"/>
      <p:bldP build="whole" bldLvl="1" animBg="1" rev="0" advAuto="0" spid="1300" grpId="40"/>
      <p:bldP build="whole" bldLvl="1" animBg="1" rev="0" advAuto="0" spid="1297" grpId="32"/>
      <p:bldP build="whole" bldLvl="1" animBg="1" rev="0" advAuto="0" spid="1298" grpId="35"/>
      <p:bldP build="whole" bldLvl="1" animBg="1" rev="0" advAuto="0" spid="1264" grpId="9"/>
      <p:bldP build="whole" bldLvl="1" animBg="1" rev="0" advAuto="0" spid="1284" grpId="22"/>
      <p:bldP build="whole" bldLvl="1" animBg="1" rev="0" advAuto="0" spid="1271" grpId="14"/>
      <p:bldP build="whole" bldLvl="1" animBg="1" rev="0" advAuto="0" spid="1280" grpId="20"/>
      <p:bldP build="whole" bldLvl="1" animBg="1" rev="0" advAuto="0" spid="1283" grpId="21"/>
      <p:bldP build="whole" bldLvl="1" animBg="1" rev="0" advAuto="0" spid="1265" grpId="10"/>
      <p:bldP build="whole" bldLvl="1" animBg="1" rev="0" advAuto="0" spid="1280" grpId="26"/>
      <p:bldP build="whole" bldLvl="1" animBg="1" rev="0" advAuto="0" spid="1259" grpId="4"/>
      <p:bldP build="whole" bldLvl="1" animBg="1" rev="0" advAuto="0" spid="1285" grpId="23"/>
      <p:bldP build="whole" bldLvl="1" animBg="1" rev="0" advAuto="0" spid="1258" grpId="3"/>
      <p:bldP build="whole" bldLvl="1" animBg="1" rev="0" advAuto="0" spid="1293" grpId="30"/>
      <p:bldP build="whole" bldLvl="1" animBg="1" rev="0" advAuto="0" spid="1293" grpId="38"/>
      <p:bldP build="whole" bldLvl="1" animBg="1" rev="0" advAuto="0" spid="1279" grpId="19"/>
      <p:bldP build="whole" bldLvl="1" animBg="1" rev="0" advAuto="0" spid="1260" grpId="5"/>
      <p:bldP build="whole" bldLvl="1" animBg="1" rev="0" advAuto="0" spid="1275" grpId="17"/>
      <p:bldP build="whole" bldLvl="1" animBg="1" rev="0" advAuto="0" spid="1291" grpId="27"/>
      <p:bldP build="whole" bldLvl="1" animBg="1" rev="0" advAuto="0" spid="1267" grpId="12"/>
      <p:bldP build="whole" bldLvl="1" animBg="1" rev="0" advAuto="0" spid="1285" grpId="36"/>
    </p:bldLst>
  </p:timing>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03" name="Image" descr="Image"/>
          <p:cNvPicPr>
            <a:picLocks noChangeAspect="1"/>
          </p:cNvPicPr>
          <p:nvPr/>
        </p:nvPicPr>
        <p:blipFill>
          <a:blip r:embed="rId2">
            <a:extLst/>
          </a:blip>
          <a:stretch>
            <a:fillRect/>
          </a:stretch>
        </p:blipFill>
        <p:spPr>
          <a:xfrm>
            <a:off x="3346278" y="903783"/>
            <a:ext cx="11798472" cy="7941767"/>
          </a:xfrm>
          <a:prstGeom prst="rect">
            <a:avLst/>
          </a:prstGeom>
          <a:ln w="12700">
            <a:miter lim="400000"/>
          </a:ln>
        </p:spPr>
      </p:pic>
      <p:grpSp>
        <p:nvGrpSpPr>
          <p:cNvPr id="1306" name="Group"/>
          <p:cNvGrpSpPr/>
          <p:nvPr/>
        </p:nvGrpSpPr>
        <p:grpSpPr>
          <a:xfrm>
            <a:off x="10604178" y="3984205"/>
            <a:ext cx="1607323" cy="2268058"/>
            <a:chOff x="41011" y="0"/>
            <a:chExt cx="1607321" cy="2268057"/>
          </a:xfrm>
        </p:grpSpPr>
        <p:sp>
          <p:nvSpPr>
            <p:cNvPr id="1304" name="Min"/>
            <p:cNvSpPr/>
            <p:nvPr/>
          </p:nvSpPr>
          <p:spPr>
            <a:xfrm>
              <a:off x="378332" y="998057"/>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7A81FF"/>
                  </a:solidFill>
                  <a:latin typeface="Avenir Book"/>
                  <a:ea typeface="Avenir Book"/>
                  <a:cs typeface="Avenir Book"/>
                  <a:sym typeface="Avenir Book"/>
                </a:defRPr>
              </a:lvl1pPr>
            </a:lstStyle>
            <a:p>
              <a:pPr/>
              <a:r>
                <a:t>Min</a:t>
              </a:r>
            </a:p>
          </p:txBody>
        </p:sp>
        <p:sp>
          <p:nvSpPr>
            <p:cNvPr id="1305" name="Oval"/>
            <p:cNvSpPr/>
            <p:nvPr/>
          </p:nvSpPr>
          <p:spPr>
            <a:xfrm>
              <a:off x="41011" y="0"/>
              <a:ext cx="674644" cy="709662"/>
            </a:xfrm>
            <a:prstGeom prst="ellipse">
              <a:avLst/>
            </a:prstGeom>
            <a:noFill/>
            <a:ln w="76200" cap="flat">
              <a:solidFill>
                <a:srgbClr val="7A81FF"/>
              </a:solidFill>
              <a:prstDash val="solid"/>
              <a:miter lim="400000"/>
            </a:ln>
            <a:effectLst>
              <a:outerShdw sx="100000" sy="100000" kx="0" ky="0" algn="b" rotWithShape="0" blurRad="63500" dist="25400" dir="5400000">
                <a:srgbClr val="000000">
                  <a:alpha val="50000"/>
                </a:srgbClr>
              </a:outerShdw>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grpSp>
      <p:sp>
        <p:nvSpPr>
          <p:cNvPr id="1307" name="The Maximin for player 2: The maximum of these minimum payoffs is 10: using either strategy A or strategy B"/>
          <p:cNvSpPr txBox="1"/>
          <p:nvPr/>
        </p:nvSpPr>
        <p:spPr>
          <a:xfrm>
            <a:off x="8062173" y="9348160"/>
            <a:ext cx="7291152" cy="16637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defRPr>
                <a:latin typeface="Avenir Book"/>
                <a:ea typeface="Avenir Book"/>
                <a:cs typeface="Avenir Book"/>
                <a:sym typeface="Avenir Book"/>
              </a:defRPr>
            </a:lvl1pPr>
          </a:lstStyle>
          <a:p>
            <a:pPr/>
            <a:r>
              <a:t>The Maximin for player 2: The maximum of these minimum payoffs is 10: using either strategy A or strategy B</a:t>
            </a:r>
          </a:p>
        </p:txBody>
      </p:sp>
      <p:grpSp>
        <p:nvGrpSpPr>
          <p:cNvPr id="1310" name="Group"/>
          <p:cNvGrpSpPr/>
          <p:nvPr/>
        </p:nvGrpSpPr>
        <p:grpSpPr>
          <a:xfrm>
            <a:off x="12348202" y="5783355"/>
            <a:ext cx="1607323" cy="2268059"/>
            <a:chOff x="41011" y="0"/>
            <a:chExt cx="1607321" cy="2268057"/>
          </a:xfrm>
        </p:grpSpPr>
        <p:sp>
          <p:nvSpPr>
            <p:cNvPr id="1308" name="Min"/>
            <p:cNvSpPr/>
            <p:nvPr/>
          </p:nvSpPr>
          <p:spPr>
            <a:xfrm>
              <a:off x="378332" y="998057"/>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7A81FF"/>
                  </a:solidFill>
                  <a:latin typeface="Avenir Book"/>
                  <a:ea typeface="Avenir Book"/>
                  <a:cs typeface="Avenir Book"/>
                  <a:sym typeface="Avenir Book"/>
                </a:defRPr>
              </a:lvl1pPr>
            </a:lstStyle>
            <a:p>
              <a:pPr/>
              <a:r>
                <a:t>Min</a:t>
              </a:r>
            </a:p>
          </p:txBody>
        </p:sp>
        <p:sp>
          <p:nvSpPr>
            <p:cNvPr id="1309" name="Oval"/>
            <p:cNvSpPr/>
            <p:nvPr/>
          </p:nvSpPr>
          <p:spPr>
            <a:xfrm>
              <a:off x="41011" y="0"/>
              <a:ext cx="674644" cy="709662"/>
            </a:xfrm>
            <a:prstGeom prst="ellipse">
              <a:avLst/>
            </a:prstGeom>
            <a:noFill/>
            <a:ln w="76200" cap="flat">
              <a:solidFill>
                <a:srgbClr val="7A81FF"/>
              </a:solidFill>
              <a:prstDash val="solid"/>
              <a:miter lim="400000"/>
            </a:ln>
            <a:effectLst>
              <a:outerShdw sx="100000" sy="100000" kx="0" ky="0" algn="b" rotWithShape="0" blurRad="63500" dist="25400" dir="5400000">
                <a:srgbClr val="000000">
                  <a:alpha val="50000"/>
                </a:srgbClr>
              </a:outerShdw>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grpSp>
      <p:grpSp>
        <p:nvGrpSpPr>
          <p:cNvPr id="1313" name="Group"/>
          <p:cNvGrpSpPr/>
          <p:nvPr/>
        </p:nvGrpSpPr>
        <p:grpSpPr>
          <a:xfrm>
            <a:off x="10767928" y="7565758"/>
            <a:ext cx="1607323" cy="2268058"/>
            <a:chOff x="41011" y="0"/>
            <a:chExt cx="1607321" cy="2268057"/>
          </a:xfrm>
        </p:grpSpPr>
        <p:sp>
          <p:nvSpPr>
            <p:cNvPr id="1311" name="Min"/>
            <p:cNvSpPr/>
            <p:nvPr/>
          </p:nvSpPr>
          <p:spPr>
            <a:xfrm>
              <a:off x="378332" y="998057"/>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7A81FF"/>
                  </a:solidFill>
                  <a:latin typeface="Avenir Book"/>
                  <a:ea typeface="Avenir Book"/>
                  <a:cs typeface="Avenir Book"/>
                  <a:sym typeface="Avenir Book"/>
                </a:defRPr>
              </a:lvl1pPr>
            </a:lstStyle>
            <a:p>
              <a:pPr/>
              <a:r>
                <a:t>Min</a:t>
              </a:r>
            </a:p>
          </p:txBody>
        </p:sp>
        <p:sp>
          <p:nvSpPr>
            <p:cNvPr id="1312" name="Oval"/>
            <p:cNvSpPr/>
            <p:nvPr/>
          </p:nvSpPr>
          <p:spPr>
            <a:xfrm>
              <a:off x="41011" y="0"/>
              <a:ext cx="674644" cy="709662"/>
            </a:xfrm>
            <a:prstGeom prst="ellipse">
              <a:avLst/>
            </a:prstGeom>
            <a:noFill/>
            <a:ln w="76200" cap="flat">
              <a:solidFill>
                <a:srgbClr val="7A81FF"/>
              </a:solidFill>
              <a:prstDash val="solid"/>
              <a:miter lim="400000"/>
            </a:ln>
            <a:effectLst>
              <a:outerShdw sx="100000" sy="100000" kx="0" ky="0" algn="b" rotWithShape="0" blurRad="63500" dist="25400" dir="5400000">
                <a:srgbClr val="000000">
                  <a:alpha val="50000"/>
                </a:srgbClr>
              </a:outerShdw>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grpSp>
      <p:grpSp>
        <p:nvGrpSpPr>
          <p:cNvPr id="1316" name="Group"/>
          <p:cNvGrpSpPr/>
          <p:nvPr/>
        </p:nvGrpSpPr>
        <p:grpSpPr>
          <a:xfrm>
            <a:off x="12348202" y="7565758"/>
            <a:ext cx="1607323" cy="2268058"/>
            <a:chOff x="41011" y="0"/>
            <a:chExt cx="1607321" cy="2268057"/>
          </a:xfrm>
        </p:grpSpPr>
        <p:sp>
          <p:nvSpPr>
            <p:cNvPr id="1314" name="Min"/>
            <p:cNvSpPr/>
            <p:nvPr/>
          </p:nvSpPr>
          <p:spPr>
            <a:xfrm>
              <a:off x="378332" y="998057"/>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7A81FF"/>
                  </a:solidFill>
                  <a:latin typeface="Avenir Book"/>
                  <a:ea typeface="Avenir Book"/>
                  <a:cs typeface="Avenir Book"/>
                  <a:sym typeface="Avenir Book"/>
                </a:defRPr>
              </a:lvl1pPr>
            </a:lstStyle>
            <a:p>
              <a:pPr/>
              <a:r>
                <a:t>Min</a:t>
              </a:r>
            </a:p>
          </p:txBody>
        </p:sp>
        <p:sp>
          <p:nvSpPr>
            <p:cNvPr id="1315" name="Oval"/>
            <p:cNvSpPr/>
            <p:nvPr/>
          </p:nvSpPr>
          <p:spPr>
            <a:xfrm>
              <a:off x="41011" y="0"/>
              <a:ext cx="674644" cy="709662"/>
            </a:xfrm>
            <a:prstGeom prst="ellipse">
              <a:avLst/>
            </a:prstGeom>
            <a:noFill/>
            <a:ln w="76200" cap="flat">
              <a:solidFill>
                <a:srgbClr val="7A81FF"/>
              </a:solidFill>
              <a:prstDash val="solid"/>
              <a:miter lim="400000"/>
            </a:ln>
            <a:effectLst>
              <a:outerShdw sx="100000" sy="100000" kx="0" ky="0" algn="b" rotWithShape="0" blurRad="63500" dist="25400" dir="5400000">
                <a:srgbClr val="000000">
                  <a:alpha val="50000"/>
                </a:srgbClr>
              </a:outerShdw>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1306"/>
                                        </p:tgtEl>
                                        <p:attrNameLst>
                                          <p:attrName>style.visibility</p:attrName>
                                        </p:attrNameLst>
                                      </p:cBhvr>
                                      <p:to>
                                        <p:strVal val="visible"/>
                                      </p:to>
                                    </p:set>
                                    <p:animEffect filter="box(out)" transition="in">
                                      <p:cBhvr>
                                        <p:cTn id="7" dur="1000"/>
                                        <p:tgtEl>
                                          <p:spTgt spid="1306"/>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32" presetID="4" grpId="2" fill="hold">
                                  <p:stCondLst>
                                    <p:cond delay="0"/>
                                  </p:stCondLst>
                                  <p:iterate type="el" backwards="0">
                                    <p:tmAbs val="0"/>
                                  </p:iterate>
                                  <p:childTnLst>
                                    <p:set>
                                      <p:cBhvr>
                                        <p:cTn id="11" fill="hold"/>
                                        <p:tgtEl>
                                          <p:spTgt spid="1310"/>
                                        </p:tgtEl>
                                        <p:attrNameLst>
                                          <p:attrName>style.visibility</p:attrName>
                                        </p:attrNameLst>
                                      </p:cBhvr>
                                      <p:to>
                                        <p:strVal val="visible"/>
                                      </p:to>
                                    </p:set>
                                    <p:animEffect filter="box(out)" transition="in">
                                      <p:cBhvr>
                                        <p:cTn id="12" dur="1000"/>
                                        <p:tgtEl>
                                          <p:spTgt spid="1310"/>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32" presetID="4" grpId="3" fill="hold">
                                  <p:stCondLst>
                                    <p:cond delay="0"/>
                                  </p:stCondLst>
                                  <p:iterate type="el" backwards="0">
                                    <p:tmAbs val="0"/>
                                  </p:iterate>
                                  <p:childTnLst>
                                    <p:set>
                                      <p:cBhvr>
                                        <p:cTn id="16" fill="hold"/>
                                        <p:tgtEl>
                                          <p:spTgt spid="1313"/>
                                        </p:tgtEl>
                                        <p:attrNameLst>
                                          <p:attrName>style.visibility</p:attrName>
                                        </p:attrNameLst>
                                      </p:cBhvr>
                                      <p:to>
                                        <p:strVal val="visible"/>
                                      </p:to>
                                    </p:set>
                                    <p:animEffect filter="box(out)" transition="in">
                                      <p:cBhvr>
                                        <p:cTn id="17" dur="1000"/>
                                        <p:tgtEl>
                                          <p:spTgt spid="1313"/>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32" presetID="4" grpId="4" fill="hold">
                                  <p:stCondLst>
                                    <p:cond delay="0"/>
                                  </p:stCondLst>
                                  <p:iterate type="el" backwards="0">
                                    <p:tmAbs val="0"/>
                                  </p:iterate>
                                  <p:childTnLst>
                                    <p:set>
                                      <p:cBhvr>
                                        <p:cTn id="21" fill="hold"/>
                                        <p:tgtEl>
                                          <p:spTgt spid="1316"/>
                                        </p:tgtEl>
                                        <p:attrNameLst>
                                          <p:attrName>style.visibility</p:attrName>
                                        </p:attrNameLst>
                                      </p:cBhvr>
                                      <p:to>
                                        <p:strVal val="visible"/>
                                      </p:to>
                                    </p:set>
                                    <p:animEffect filter="box(out)" transition="in">
                                      <p:cBhvr>
                                        <p:cTn id="22" dur="1000"/>
                                        <p:tgtEl>
                                          <p:spTgt spid="13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16" grpId="4"/>
      <p:bldP build="whole" bldLvl="1" animBg="1" rev="0" advAuto="0" spid="1310" grpId="2"/>
      <p:bldP build="whole" bldLvl="1" animBg="1" rev="0" advAuto="0" spid="1313" grpId="3"/>
      <p:bldP build="whole" bldLvl="1" animBg="1" rev="0" advAuto="0" spid="1306" grpId="1"/>
    </p:bldLst>
  </p:timing>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8" name="Determining  Industry Structure"/>
          <p:cNvSpPr txBox="1"/>
          <p:nvPr>
            <p:ph type="title" idx="4294967295"/>
          </p:nvPr>
        </p:nvSpPr>
        <p:spPr>
          <a:xfrm>
            <a:off x="6465243" y="1220205"/>
            <a:ext cx="11368791" cy="1386261"/>
          </a:xfrm>
          <a:prstGeom prst="rect">
            <a:avLst/>
          </a:prstGeom>
          <a:effectLst>
            <a:outerShdw sx="100000" sy="100000" kx="0" ky="0" algn="b" rotWithShape="0" blurRad="63500" dist="25400" dir="5400000">
              <a:srgbClr val="000000">
                <a:alpha val="50000"/>
              </a:srgbClr>
            </a:outerShdw>
          </a:effectLst>
        </p:spPr>
        <p:txBody>
          <a:bodyPr/>
          <a:lstStyle>
            <a:lvl1pPr>
              <a:defRPr sz="6000"/>
            </a:lvl1pPr>
          </a:lstStyle>
          <a:p>
            <a:pPr/>
            <a:r>
              <a:t>Determining  Industry Structure</a:t>
            </a:r>
          </a:p>
        </p:txBody>
      </p:sp>
      <p:sp>
        <p:nvSpPr>
          <p:cNvPr id="1319" name="Economists use one of two methods to measure industry structure:"/>
          <p:cNvSpPr txBox="1"/>
          <p:nvPr/>
        </p:nvSpPr>
        <p:spPr>
          <a:xfrm>
            <a:off x="2342961" y="2571680"/>
            <a:ext cx="18856250" cy="9398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4800">
                <a:latin typeface="Avenir Book"/>
                <a:ea typeface="Avenir Book"/>
                <a:cs typeface="Avenir Book"/>
                <a:sym typeface="Avenir Book"/>
              </a:defRPr>
            </a:lvl1pPr>
          </a:lstStyle>
          <a:p>
            <a:pPr/>
            <a:r>
              <a:t>Economists use one of two methods to measure industry structure:</a:t>
            </a:r>
          </a:p>
        </p:txBody>
      </p:sp>
      <p:sp>
        <p:nvSpPr>
          <p:cNvPr id="1320" name="The Concentration Ratio"/>
          <p:cNvSpPr txBox="1"/>
          <p:nvPr/>
        </p:nvSpPr>
        <p:spPr>
          <a:xfrm>
            <a:off x="1821211" y="3720229"/>
            <a:ext cx="7502653" cy="9398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lvl="1" indent="0" algn="l">
              <a:spcBef>
                <a:spcPts val="5900"/>
              </a:spcBef>
              <a:defRPr sz="4800">
                <a:latin typeface="Avenir Book"/>
                <a:ea typeface="Avenir Book"/>
                <a:cs typeface="Avenir Book"/>
                <a:sym typeface="Avenir Book"/>
              </a:defRPr>
            </a:pPr>
            <a:r>
              <a:t>The Concentration Ratio</a:t>
            </a:r>
          </a:p>
        </p:txBody>
      </p:sp>
      <p:sp>
        <p:nvSpPr>
          <p:cNvPr id="1321" name="The value of sales by the top n firms of an industry as a percentage of total industry sales.…"/>
          <p:cNvSpPr txBox="1"/>
          <p:nvPr/>
        </p:nvSpPr>
        <p:spPr>
          <a:xfrm>
            <a:off x="590484" y="4509205"/>
            <a:ext cx="10855965" cy="70866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defRPr sz="4000">
                <a:latin typeface="Avenir Book"/>
                <a:ea typeface="Avenir Book"/>
                <a:cs typeface="Avenir Book"/>
                <a:sym typeface="Avenir Book"/>
              </a:defRPr>
            </a:pPr>
            <a:r>
              <a:t>The value of sales by </a:t>
            </a:r>
            <a:r>
              <a:rPr>
                <a:solidFill>
                  <a:srgbClr val="FF2600"/>
                </a:solidFill>
              </a:rPr>
              <a:t>the top n firms</a:t>
            </a:r>
            <a:r>
              <a:rPr>
                <a:solidFill>
                  <a:srgbClr val="660066"/>
                </a:solidFill>
              </a:rPr>
              <a:t> </a:t>
            </a:r>
            <a:r>
              <a:t>of an industry as a percentage of total industry sales.</a:t>
            </a:r>
          </a:p>
          <a:p>
            <a:pPr algn="l">
              <a:defRPr sz="4000">
                <a:latin typeface="Avenir Book"/>
                <a:ea typeface="Avenir Book"/>
                <a:cs typeface="Avenir Book"/>
                <a:sym typeface="Avenir Book"/>
              </a:defRPr>
            </a:pPr>
            <a:r>
              <a:t>The most commonly used concentration ratio is the </a:t>
            </a:r>
            <a:r>
              <a:rPr>
                <a:solidFill>
                  <a:srgbClr val="FF2600"/>
                </a:solidFill>
              </a:rPr>
              <a:t>four-firm</a:t>
            </a:r>
            <a:r>
              <a:t> concentration ratio.</a:t>
            </a:r>
          </a:p>
          <a:p>
            <a:pPr algn="l">
              <a:defRPr sz="4000">
                <a:latin typeface="Avenir Book"/>
                <a:ea typeface="Avenir Book"/>
                <a:cs typeface="Avenir Book"/>
                <a:sym typeface="Avenir Book"/>
              </a:defRPr>
            </a:pPr>
            <a:r>
              <a:t>The </a:t>
            </a:r>
            <a:r>
              <a:rPr>
                <a:solidFill>
                  <a:srgbClr val="FF2600"/>
                </a:solidFill>
              </a:rPr>
              <a:t>higher the ratio</a:t>
            </a:r>
            <a:r>
              <a:t>, the closer to an </a:t>
            </a:r>
            <a:r>
              <a:rPr>
                <a:solidFill>
                  <a:srgbClr val="FF2600"/>
                </a:solidFill>
              </a:rPr>
              <a:t>oligopolistic or monopolistic</a:t>
            </a:r>
            <a:r>
              <a:rPr>
                <a:solidFill>
                  <a:srgbClr val="660066"/>
                </a:solidFill>
              </a:rPr>
              <a:t> </a:t>
            </a:r>
            <a:r>
              <a:t>type of market structure</a:t>
            </a:r>
          </a:p>
          <a:p>
            <a:pPr algn="l">
              <a:defRPr sz="4000">
                <a:latin typeface="Avenir Book"/>
                <a:ea typeface="Avenir Book"/>
                <a:cs typeface="Avenir Book"/>
                <a:sym typeface="Avenir Book"/>
              </a:defRPr>
            </a:pPr>
            <a:r>
              <a:t>A ratio of 40% or more means that an oligopoly exists because power is concentrated in a few firms in the industry</a:t>
            </a:r>
          </a:p>
        </p:txBody>
      </p:sp>
      <p:sp>
        <p:nvSpPr>
          <p:cNvPr id="1322" name="The Herfindahl–Hirschman Index"/>
          <p:cNvSpPr txBox="1"/>
          <p:nvPr/>
        </p:nvSpPr>
        <p:spPr>
          <a:xfrm>
            <a:off x="13133340" y="3524540"/>
            <a:ext cx="8968132" cy="9398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4800">
                <a:latin typeface="Avenir Book"/>
                <a:ea typeface="Avenir Book"/>
                <a:cs typeface="Avenir Book"/>
                <a:sym typeface="Avenir Book"/>
              </a:defRPr>
            </a:lvl1pPr>
          </a:lstStyle>
          <a:p>
            <a:pPr/>
            <a:r>
              <a:t>The Herfindahl–Hirschman Index</a:t>
            </a:r>
          </a:p>
        </p:txBody>
      </p:sp>
      <p:sp>
        <p:nvSpPr>
          <p:cNvPr id="1323" name="Is calculated by adding the squared value of the individual market shares of all firms in the industry…"/>
          <p:cNvSpPr txBox="1"/>
          <p:nvPr/>
        </p:nvSpPr>
        <p:spPr>
          <a:xfrm>
            <a:off x="11729593" y="4847020"/>
            <a:ext cx="12366127" cy="73279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90000"/>
              </a:lnSpc>
              <a:spcBef>
                <a:spcPts val="5900"/>
              </a:spcBef>
              <a:defRPr sz="4000">
                <a:latin typeface="Avenir Book"/>
                <a:ea typeface="Avenir Book"/>
                <a:cs typeface="Avenir Book"/>
                <a:sym typeface="Avenir Book"/>
              </a:defRPr>
            </a:pPr>
            <a:r>
              <a:t>Is calculated by adding the </a:t>
            </a:r>
            <a:r>
              <a:rPr>
                <a:solidFill>
                  <a:srgbClr val="FF2600"/>
                </a:solidFill>
              </a:rPr>
              <a:t>squared</a:t>
            </a:r>
            <a:r>
              <a:t> value of the individual </a:t>
            </a:r>
            <a:r>
              <a:rPr>
                <a:solidFill>
                  <a:srgbClr val="FF2600"/>
                </a:solidFill>
              </a:rPr>
              <a:t>market</a:t>
            </a:r>
            <a:r>
              <a:t> </a:t>
            </a:r>
            <a:r>
              <a:rPr>
                <a:solidFill>
                  <a:srgbClr val="FF2600"/>
                </a:solidFill>
              </a:rPr>
              <a:t>shares</a:t>
            </a:r>
            <a:r>
              <a:t> of </a:t>
            </a:r>
            <a:r>
              <a:rPr>
                <a:solidFill>
                  <a:srgbClr val="FF2600"/>
                </a:solidFill>
              </a:rPr>
              <a:t>all</a:t>
            </a:r>
            <a:r>
              <a:t> firms </a:t>
            </a:r>
            <a:r>
              <a:t>in the industry</a:t>
            </a:r>
          </a:p>
          <a:p>
            <a:pPr algn="l">
              <a:lnSpc>
                <a:spcPct val="90000"/>
              </a:lnSpc>
              <a:spcBef>
                <a:spcPts val="5900"/>
              </a:spcBef>
              <a:defRPr sz="4000">
                <a:latin typeface="Avenir Book"/>
                <a:ea typeface="Avenir Book"/>
                <a:cs typeface="Avenir Book"/>
                <a:sym typeface="Avenir Book"/>
              </a:defRPr>
            </a:pPr>
            <a:r>
              <a:t>The Herfindahl index gives higher weights (than those given by the concentration ratio) to the largest firms in the industry because it </a:t>
            </a:r>
            <a:r>
              <a:t>squares</a:t>
            </a:r>
            <a:r>
              <a:t> market shares.</a:t>
            </a:r>
          </a:p>
          <a:p>
            <a:pPr algn="l">
              <a:lnSpc>
                <a:spcPct val="90000"/>
              </a:lnSpc>
              <a:spcBef>
                <a:spcPts val="5900"/>
              </a:spcBef>
              <a:defRPr sz="4000">
                <a:latin typeface="Avenir Book"/>
                <a:ea typeface="Avenir Book"/>
                <a:cs typeface="Avenir Book"/>
                <a:sym typeface="Avenir Book"/>
              </a:defRPr>
            </a:pPr>
            <a:r>
              <a:t>Used by the Department of Justice to determine whether a merger is allowed to take place: Less than. 1,000 is considered competitive and the merger is allowed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1319"/>
                                        </p:tgtEl>
                                        <p:attrNameLst>
                                          <p:attrName>style.visibility</p:attrName>
                                        </p:attrNameLst>
                                      </p:cBhvr>
                                      <p:to>
                                        <p:strVal val="visible"/>
                                      </p:to>
                                    </p:set>
                                    <p:animEffect filter="wipe(left)" transition="in">
                                      <p:cBhvr>
                                        <p:cTn id="7" dur="1000"/>
                                        <p:tgtEl>
                                          <p:spTgt spid="131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0" presetID="1" grpId="2" fill="hold">
                                  <p:stCondLst>
                                    <p:cond delay="0"/>
                                  </p:stCondLst>
                                  <p:iterate type="lt" backwards="0">
                                    <p:tmAbs val="100"/>
                                  </p:iterate>
                                  <p:childTnLst>
                                    <p:set>
                                      <p:cBhvr>
                                        <p:cTn id="11" fill="hold"/>
                                        <p:tgtEl>
                                          <p:spTgt spid="132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8" presetID="22" grpId="3" fill="hold">
                                  <p:stCondLst>
                                    <p:cond delay="0"/>
                                  </p:stCondLst>
                                  <p:iterate type="el" backwards="0">
                                    <p:tmAbs val="0"/>
                                  </p:iterate>
                                  <p:childTnLst>
                                    <p:set>
                                      <p:cBhvr>
                                        <p:cTn id="15" fill="hold"/>
                                        <p:tgtEl>
                                          <p:spTgt spid="1321">
                                            <p:bg/>
                                          </p:spTgt>
                                        </p:tgtEl>
                                        <p:attrNameLst>
                                          <p:attrName>style.visibility</p:attrName>
                                        </p:attrNameLst>
                                      </p:cBhvr>
                                      <p:to>
                                        <p:strVal val="visible"/>
                                      </p:to>
                                    </p:set>
                                    <p:animEffect filter="wipe(left)" transition="in">
                                      <p:cBhvr>
                                        <p:cTn id="16" dur="1000"/>
                                        <p:tgtEl>
                                          <p:spTgt spid="1321">
                                            <p:bg/>
                                          </p:spTgt>
                                        </p:tgtEl>
                                      </p:cBhvr>
                                    </p:animEffect>
                                  </p:childTnLst>
                                </p:cTn>
                              </p:par>
                              <p:par>
                                <p:cTn id="17" presetClass="entr" nodeType="withEffect" presetSubtype="8" presetID="22" grpId="3" fill="hold">
                                  <p:stCondLst>
                                    <p:cond delay="0"/>
                                  </p:stCondLst>
                                  <p:iterate type="el" backwards="0">
                                    <p:tmAbs val="0"/>
                                  </p:iterate>
                                  <p:childTnLst>
                                    <p:set>
                                      <p:cBhvr>
                                        <p:cTn id="18" fill="hold"/>
                                        <p:tgtEl>
                                          <p:spTgt spid="1321">
                                            <p:txEl>
                                              <p:pRg st="0" end="0"/>
                                            </p:txEl>
                                          </p:spTgt>
                                        </p:tgtEl>
                                        <p:attrNameLst>
                                          <p:attrName>style.visibility</p:attrName>
                                        </p:attrNameLst>
                                      </p:cBhvr>
                                      <p:to>
                                        <p:strVal val="visible"/>
                                      </p:to>
                                    </p:set>
                                    <p:animEffect filter="wipe(left)" transition="in">
                                      <p:cBhvr>
                                        <p:cTn id="19" dur="1000"/>
                                        <p:tgtEl>
                                          <p:spTgt spid="1321">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8" presetID="22" grpId="3" fill="hold">
                                  <p:stCondLst>
                                    <p:cond delay="0"/>
                                  </p:stCondLst>
                                  <p:iterate type="el" backwards="0">
                                    <p:tmAbs val="0"/>
                                  </p:iterate>
                                  <p:childTnLst>
                                    <p:set>
                                      <p:cBhvr>
                                        <p:cTn id="23" fill="hold"/>
                                        <p:tgtEl>
                                          <p:spTgt spid="1321">
                                            <p:txEl>
                                              <p:pRg st="1" end="1"/>
                                            </p:txEl>
                                          </p:spTgt>
                                        </p:tgtEl>
                                        <p:attrNameLst>
                                          <p:attrName>style.visibility</p:attrName>
                                        </p:attrNameLst>
                                      </p:cBhvr>
                                      <p:to>
                                        <p:strVal val="visible"/>
                                      </p:to>
                                    </p:set>
                                    <p:animEffect filter="wipe(left)" transition="in">
                                      <p:cBhvr>
                                        <p:cTn id="24" dur="1000"/>
                                        <p:tgtEl>
                                          <p:spTgt spid="1321">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8" presetID="22" grpId="3" fill="hold">
                                  <p:stCondLst>
                                    <p:cond delay="0"/>
                                  </p:stCondLst>
                                  <p:iterate type="el" backwards="0">
                                    <p:tmAbs val="0"/>
                                  </p:iterate>
                                  <p:childTnLst>
                                    <p:set>
                                      <p:cBhvr>
                                        <p:cTn id="28" fill="hold"/>
                                        <p:tgtEl>
                                          <p:spTgt spid="1321">
                                            <p:txEl>
                                              <p:pRg st="2" end="2"/>
                                            </p:txEl>
                                          </p:spTgt>
                                        </p:tgtEl>
                                        <p:attrNameLst>
                                          <p:attrName>style.visibility</p:attrName>
                                        </p:attrNameLst>
                                      </p:cBhvr>
                                      <p:to>
                                        <p:strVal val="visible"/>
                                      </p:to>
                                    </p:set>
                                    <p:animEffect filter="wipe(left)" transition="in">
                                      <p:cBhvr>
                                        <p:cTn id="29" dur="1000"/>
                                        <p:tgtEl>
                                          <p:spTgt spid="1321">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Class="entr" nodeType="clickEffect" presetSubtype="8" presetID="22" grpId="3" fill="hold">
                                  <p:stCondLst>
                                    <p:cond delay="0"/>
                                  </p:stCondLst>
                                  <p:iterate type="el" backwards="0">
                                    <p:tmAbs val="0"/>
                                  </p:iterate>
                                  <p:childTnLst>
                                    <p:set>
                                      <p:cBhvr>
                                        <p:cTn id="33" fill="hold"/>
                                        <p:tgtEl>
                                          <p:spTgt spid="1321">
                                            <p:txEl>
                                              <p:pRg st="3" end="3"/>
                                            </p:txEl>
                                          </p:spTgt>
                                        </p:tgtEl>
                                        <p:attrNameLst>
                                          <p:attrName>style.visibility</p:attrName>
                                        </p:attrNameLst>
                                      </p:cBhvr>
                                      <p:to>
                                        <p:strVal val="visible"/>
                                      </p:to>
                                    </p:set>
                                    <p:animEffect filter="wipe(left)" transition="in">
                                      <p:cBhvr>
                                        <p:cTn id="34" dur="1000"/>
                                        <p:tgtEl>
                                          <p:spTgt spid="1321">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4" fill="hold">
                                  <p:stCondLst>
                                    <p:cond delay="0"/>
                                  </p:stCondLst>
                                  <p:iterate type="lt" backwards="0">
                                    <p:tmAbs val="100"/>
                                  </p:iterate>
                                  <p:childTnLst>
                                    <p:set>
                                      <p:cBhvr>
                                        <p:cTn id="38" fill="hold"/>
                                        <p:tgtEl>
                                          <p:spTgt spid="13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8" presetID="22" grpId="5" fill="hold">
                                  <p:stCondLst>
                                    <p:cond delay="0"/>
                                  </p:stCondLst>
                                  <p:iterate type="el" backwards="0">
                                    <p:tmAbs val="0"/>
                                  </p:iterate>
                                  <p:childTnLst>
                                    <p:set>
                                      <p:cBhvr>
                                        <p:cTn id="42" fill="hold"/>
                                        <p:tgtEl>
                                          <p:spTgt spid="1323">
                                            <p:bg/>
                                          </p:spTgt>
                                        </p:tgtEl>
                                        <p:attrNameLst>
                                          <p:attrName>style.visibility</p:attrName>
                                        </p:attrNameLst>
                                      </p:cBhvr>
                                      <p:to>
                                        <p:strVal val="visible"/>
                                      </p:to>
                                    </p:set>
                                    <p:animEffect filter="wipe(left)" transition="in">
                                      <p:cBhvr>
                                        <p:cTn id="43" dur="1000"/>
                                        <p:tgtEl>
                                          <p:spTgt spid="1323">
                                            <p:bg/>
                                          </p:spTgt>
                                        </p:tgtEl>
                                      </p:cBhvr>
                                    </p:animEffect>
                                  </p:childTnLst>
                                </p:cTn>
                              </p:par>
                              <p:par>
                                <p:cTn id="44" presetClass="entr" nodeType="withEffect" presetSubtype="8" presetID="22" grpId="5" fill="hold">
                                  <p:stCondLst>
                                    <p:cond delay="0"/>
                                  </p:stCondLst>
                                  <p:iterate type="el" backwards="0">
                                    <p:tmAbs val="0"/>
                                  </p:iterate>
                                  <p:childTnLst>
                                    <p:set>
                                      <p:cBhvr>
                                        <p:cTn id="45" fill="hold"/>
                                        <p:tgtEl>
                                          <p:spTgt spid="1323">
                                            <p:txEl>
                                              <p:pRg st="0" end="0"/>
                                            </p:txEl>
                                          </p:spTgt>
                                        </p:tgtEl>
                                        <p:attrNameLst>
                                          <p:attrName>style.visibility</p:attrName>
                                        </p:attrNameLst>
                                      </p:cBhvr>
                                      <p:to>
                                        <p:strVal val="visible"/>
                                      </p:to>
                                    </p:set>
                                    <p:animEffect filter="wipe(left)" transition="in">
                                      <p:cBhvr>
                                        <p:cTn id="46" dur="1000"/>
                                        <p:tgtEl>
                                          <p:spTgt spid="1323">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Class="entr" nodeType="clickEffect" presetSubtype="8" presetID="22" grpId="5" fill="hold">
                                  <p:stCondLst>
                                    <p:cond delay="0"/>
                                  </p:stCondLst>
                                  <p:iterate type="el" backwards="0">
                                    <p:tmAbs val="0"/>
                                  </p:iterate>
                                  <p:childTnLst>
                                    <p:set>
                                      <p:cBhvr>
                                        <p:cTn id="50" fill="hold"/>
                                        <p:tgtEl>
                                          <p:spTgt spid="1323">
                                            <p:txEl>
                                              <p:pRg st="1" end="1"/>
                                            </p:txEl>
                                          </p:spTgt>
                                        </p:tgtEl>
                                        <p:attrNameLst>
                                          <p:attrName>style.visibility</p:attrName>
                                        </p:attrNameLst>
                                      </p:cBhvr>
                                      <p:to>
                                        <p:strVal val="visible"/>
                                      </p:to>
                                    </p:set>
                                    <p:animEffect filter="wipe(left)" transition="in">
                                      <p:cBhvr>
                                        <p:cTn id="51" dur="1000"/>
                                        <p:tgtEl>
                                          <p:spTgt spid="1323">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Class="entr" nodeType="clickEffect" presetSubtype="8" presetID="22" grpId="5" fill="hold">
                                  <p:stCondLst>
                                    <p:cond delay="0"/>
                                  </p:stCondLst>
                                  <p:iterate type="el" backwards="0">
                                    <p:tmAbs val="0"/>
                                  </p:iterate>
                                  <p:childTnLst>
                                    <p:set>
                                      <p:cBhvr>
                                        <p:cTn id="55" fill="hold"/>
                                        <p:tgtEl>
                                          <p:spTgt spid="1323">
                                            <p:txEl>
                                              <p:pRg st="2" end="2"/>
                                            </p:txEl>
                                          </p:spTgt>
                                        </p:tgtEl>
                                        <p:attrNameLst>
                                          <p:attrName>style.visibility</p:attrName>
                                        </p:attrNameLst>
                                      </p:cBhvr>
                                      <p:to>
                                        <p:strVal val="visible"/>
                                      </p:to>
                                    </p:set>
                                    <p:animEffect filter="wipe(left)" transition="in">
                                      <p:cBhvr>
                                        <p:cTn id="56" dur="1000"/>
                                        <p:tgtEl>
                                          <p:spTgt spid="1323">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19" grpId="1"/>
      <p:bldP build="whole" bldLvl="1" animBg="1" rev="0" advAuto="0" spid="1322" grpId="4"/>
      <p:bldP build="p" bldLvl="1" animBg="1" rev="0" advAuto="0" spid="1321" grpId="3"/>
      <p:bldP build="p" bldLvl="1" animBg="1" rev="0" advAuto="0" spid="1323" grpId="5"/>
      <p:bldP build="whole" bldLvl="1" animBg="1" rev="0" advAuto="0" spid="1320" grpId="2"/>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Oligopoly: Competition has a face and a name"/>
          <p:cNvSpPr txBox="1"/>
          <p:nvPr>
            <p:ph type="title" idx="4294967295"/>
          </p:nvPr>
        </p:nvSpPr>
        <p:spPr>
          <a:prstGeom prst="rect">
            <a:avLst/>
          </a:prstGeom>
          <a:effectLst>
            <a:outerShdw sx="100000" sy="100000" kx="0" ky="0" algn="b" rotWithShape="0" blurRad="63500" dist="25400" dir="5400000">
              <a:srgbClr val="000000">
                <a:alpha val="50000"/>
              </a:srgbClr>
            </a:outerShdw>
          </a:effectLst>
        </p:spPr>
        <p:txBody>
          <a:bodyPr/>
          <a:lstStyle>
            <a:lvl1pPr>
              <a:defRPr sz="6000"/>
            </a:lvl1pPr>
          </a:lstStyle>
          <a:p>
            <a:pPr/>
            <a:r>
              <a:t>Oligopoly: Competition has a face and a name</a:t>
            </a:r>
          </a:p>
        </p:txBody>
      </p:sp>
      <p:sp>
        <p:nvSpPr>
          <p:cNvPr id="137" name="Slide Number"/>
          <p:cNvSpPr txBox="1"/>
          <p:nvPr>
            <p:ph type="sldNum" sz="quarter" idx="4294967295"/>
          </p:nvPr>
        </p:nvSpPr>
        <p:spPr>
          <a:xfrm>
            <a:off x="12049252" y="13081000"/>
            <a:ext cx="272797" cy="5207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8" name="A market dominated by a few firms"/>
          <p:cNvSpPr txBox="1"/>
          <p:nvPr/>
        </p:nvSpPr>
        <p:spPr>
          <a:xfrm>
            <a:off x="7166927" y="2618836"/>
            <a:ext cx="10050146" cy="9652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000">
                <a:latin typeface="Avenir Book"/>
                <a:ea typeface="Avenir Book"/>
                <a:cs typeface="Avenir Book"/>
                <a:sym typeface="Avenir Book"/>
              </a:defRPr>
            </a:pPr>
            <a:r>
              <a:t>A market dominated by a </a:t>
            </a:r>
            <a:r>
              <a:rPr>
                <a:solidFill>
                  <a:srgbClr val="FF2600"/>
                </a:solidFill>
              </a:rPr>
              <a:t>few</a:t>
            </a:r>
            <a:r>
              <a:t> firms</a:t>
            </a:r>
          </a:p>
        </p:txBody>
      </p:sp>
      <p:sp>
        <p:nvSpPr>
          <p:cNvPr id="139" name="These firms:…"/>
          <p:cNvSpPr txBox="1"/>
          <p:nvPr/>
        </p:nvSpPr>
        <p:spPr>
          <a:xfrm>
            <a:off x="2054409" y="3910659"/>
            <a:ext cx="21228721" cy="70104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defRPr sz="5000">
                <a:latin typeface="Avenir Book"/>
                <a:ea typeface="Avenir Book"/>
                <a:cs typeface="Avenir Book"/>
                <a:sym typeface="Avenir Book"/>
              </a:defRPr>
            </a:pPr>
            <a:r>
              <a:t>These firms:</a:t>
            </a:r>
          </a:p>
          <a:p>
            <a:pPr marL="635000" indent="-635000" algn="l">
              <a:buSzPct val="30000"/>
              <a:buBlip>
                <a:blip r:embed="rId2"/>
              </a:buBlip>
              <a:defRPr sz="5000">
                <a:latin typeface="Avenir Book"/>
                <a:ea typeface="Avenir Book"/>
                <a:cs typeface="Avenir Book"/>
                <a:sym typeface="Avenir Book"/>
              </a:defRPr>
            </a:pPr>
            <a:r>
              <a:t>May </a:t>
            </a:r>
            <a:r>
              <a:rPr>
                <a:solidFill>
                  <a:srgbClr val="FF2600"/>
                </a:solidFill>
              </a:rPr>
              <a:t>compete</a:t>
            </a:r>
            <a:r>
              <a:t> (non-cooperative oligopoly) or may </a:t>
            </a:r>
            <a:r>
              <a:rPr>
                <a:solidFill>
                  <a:srgbClr val="FF2600"/>
                </a:solidFill>
              </a:rPr>
              <a:t>cooperate</a:t>
            </a:r>
            <a:r>
              <a:t> (cooperative oligopoly)</a:t>
            </a:r>
          </a:p>
          <a:p>
            <a:pPr marL="635000" indent="-635000" algn="l">
              <a:buSzPct val="30000"/>
              <a:buBlip>
                <a:blip r:embed="rId2"/>
              </a:buBlip>
              <a:defRPr sz="5000">
                <a:latin typeface="Avenir Book"/>
                <a:ea typeface="Avenir Book"/>
                <a:cs typeface="Avenir Book"/>
                <a:sym typeface="Avenir Book"/>
              </a:defRPr>
            </a:pPr>
            <a:r>
              <a:t>May sell </a:t>
            </a:r>
            <a:r>
              <a:rPr>
                <a:solidFill>
                  <a:srgbClr val="FF2600"/>
                </a:solidFill>
              </a:rPr>
              <a:t>identical</a:t>
            </a:r>
            <a:r>
              <a:t> or </a:t>
            </a:r>
            <a:r>
              <a:rPr>
                <a:solidFill>
                  <a:srgbClr val="FF2600"/>
                </a:solidFill>
              </a:rPr>
              <a:t>differentiated</a:t>
            </a:r>
            <a:r>
              <a:t> products</a:t>
            </a:r>
          </a:p>
          <a:p>
            <a:pPr marL="635000" indent="-635000" algn="l">
              <a:buSzPct val="30000"/>
              <a:buBlip>
                <a:blip r:embed="rId2"/>
              </a:buBlip>
              <a:defRPr sz="5000">
                <a:latin typeface="Avenir Book"/>
                <a:ea typeface="Avenir Book"/>
                <a:cs typeface="Avenir Book"/>
                <a:sym typeface="Avenir Book"/>
              </a:defRPr>
            </a:pPr>
            <a:r>
              <a:t>Are interdependent: when making decisions, must take into account the expected reaction of their competitors</a:t>
            </a:r>
          </a:p>
          <a:p>
            <a:pPr marL="635000" indent="-635000" algn="l">
              <a:buSzPct val="30000"/>
              <a:buBlip>
                <a:blip r:embed="rId2"/>
              </a:buBlip>
              <a:defRPr sz="5000">
                <a:latin typeface="Avenir Book"/>
                <a:ea typeface="Avenir Book"/>
                <a:cs typeface="Avenir Book"/>
                <a:sym typeface="Avenir Book"/>
              </a:defRPr>
            </a:pPr>
            <a:r>
              <a:t>Are price setters, but their control over the price depends on the level of coordination among the firms in the oligopoly</a:t>
            </a:r>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138"/>
                                        </p:tgtEl>
                                        <p:attrNameLst>
                                          <p:attrName>style.visibility</p:attrName>
                                        </p:attrNameLst>
                                      </p:cBhvr>
                                      <p:to>
                                        <p:strVal val="visible"/>
                                      </p:to>
                                    </p:set>
                                    <p:animEffect filter="wipe(left)" transition="in">
                                      <p:cBhvr>
                                        <p:cTn id="7" dur="1000"/>
                                        <p:tgtEl>
                                          <p:spTgt spid="138"/>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2" fill="hold">
                                  <p:stCondLst>
                                    <p:cond delay="0"/>
                                  </p:stCondLst>
                                  <p:iterate type="el" backwards="0">
                                    <p:tmAbs val="0"/>
                                  </p:iterate>
                                  <p:childTnLst>
                                    <p:set>
                                      <p:cBhvr>
                                        <p:cTn id="11" fill="hold"/>
                                        <p:tgtEl>
                                          <p:spTgt spid="139">
                                            <p:bg/>
                                          </p:spTgt>
                                        </p:tgtEl>
                                        <p:attrNameLst>
                                          <p:attrName>style.visibility</p:attrName>
                                        </p:attrNameLst>
                                      </p:cBhvr>
                                      <p:to>
                                        <p:strVal val="visible"/>
                                      </p:to>
                                    </p:set>
                                    <p:animEffect filter="wipe(left)" transition="in">
                                      <p:cBhvr>
                                        <p:cTn id="12" dur="1000"/>
                                        <p:tgtEl>
                                          <p:spTgt spid="139">
                                            <p:bg/>
                                          </p:spTgt>
                                        </p:tgtEl>
                                      </p:cBhvr>
                                    </p:animEffect>
                                  </p:childTnLst>
                                </p:cTn>
                              </p:par>
                              <p:par>
                                <p:cTn id="13" presetClass="entr" nodeType="withEffect" presetSubtype="8" presetID="22" grpId="2" fill="hold">
                                  <p:stCondLst>
                                    <p:cond delay="0"/>
                                  </p:stCondLst>
                                  <p:iterate type="el" backwards="0">
                                    <p:tmAbs val="0"/>
                                  </p:iterate>
                                  <p:childTnLst>
                                    <p:set>
                                      <p:cBhvr>
                                        <p:cTn id="14" fill="hold"/>
                                        <p:tgtEl>
                                          <p:spTgt spid="139">
                                            <p:txEl>
                                              <p:pRg st="0" end="0"/>
                                            </p:txEl>
                                          </p:spTgt>
                                        </p:tgtEl>
                                        <p:attrNameLst>
                                          <p:attrName>style.visibility</p:attrName>
                                        </p:attrNameLst>
                                      </p:cBhvr>
                                      <p:to>
                                        <p:strVal val="visible"/>
                                      </p:to>
                                    </p:set>
                                    <p:animEffect filter="wipe(left)" transition="in">
                                      <p:cBhvr>
                                        <p:cTn id="15" dur="1000"/>
                                        <p:tgtEl>
                                          <p:spTgt spid="13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8" presetID="22" grpId="2" fill="hold">
                                  <p:stCondLst>
                                    <p:cond delay="0"/>
                                  </p:stCondLst>
                                  <p:iterate type="el" backwards="0">
                                    <p:tmAbs val="0"/>
                                  </p:iterate>
                                  <p:childTnLst>
                                    <p:set>
                                      <p:cBhvr>
                                        <p:cTn id="19" fill="hold"/>
                                        <p:tgtEl>
                                          <p:spTgt spid="139">
                                            <p:txEl>
                                              <p:pRg st="1" end="1"/>
                                            </p:txEl>
                                          </p:spTgt>
                                        </p:tgtEl>
                                        <p:attrNameLst>
                                          <p:attrName>style.visibility</p:attrName>
                                        </p:attrNameLst>
                                      </p:cBhvr>
                                      <p:to>
                                        <p:strVal val="visible"/>
                                      </p:to>
                                    </p:set>
                                    <p:animEffect filter="wipe(left)" transition="in">
                                      <p:cBhvr>
                                        <p:cTn id="20" dur="1000"/>
                                        <p:tgtEl>
                                          <p:spTgt spid="139">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8" presetID="22" grpId="2" fill="hold">
                                  <p:stCondLst>
                                    <p:cond delay="0"/>
                                  </p:stCondLst>
                                  <p:iterate type="el" backwards="0">
                                    <p:tmAbs val="0"/>
                                  </p:iterate>
                                  <p:childTnLst>
                                    <p:set>
                                      <p:cBhvr>
                                        <p:cTn id="24" fill="hold"/>
                                        <p:tgtEl>
                                          <p:spTgt spid="139">
                                            <p:txEl>
                                              <p:pRg st="2" end="2"/>
                                            </p:txEl>
                                          </p:spTgt>
                                        </p:tgtEl>
                                        <p:attrNameLst>
                                          <p:attrName>style.visibility</p:attrName>
                                        </p:attrNameLst>
                                      </p:cBhvr>
                                      <p:to>
                                        <p:strVal val="visible"/>
                                      </p:to>
                                    </p:set>
                                    <p:animEffect filter="wipe(left)" transition="in">
                                      <p:cBhvr>
                                        <p:cTn id="25" dur="1000"/>
                                        <p:tgtEl>
                                          <p:spTgt spid="139">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8" presetID="22" grpId="2" fill="hold">
                                  <p:stCondLst>
                                    <p:cond delay="0"/>
                                  </p:stCondLst>
                                  <p:iterate type="el" backwards="0">
                                    <p:tmAbs val="0"/>
                                  </p:iterate>
                                  <p:childTnLst>
                                    <p:set>
                                      <p:cBhvr>
                                        <p:cTn id="29" fill="hold"/>
                                        <p:tgtEl>
                                          <p:spTgt spid="139">
                                            <p:txEl>
                                              <p:pRg st="3" end="3"/>
                                            </p:txEl>
                                          </p:spTgt>
                                        </p:tgtEl>
                                        <p:attrNameLst>
                                          <p:attrName>style.visibility</p:attrName>
                                        </p:attrNameLst>
                                      </p:cBhvr>
                                      <p:to>
                                        <p:strVal val="visible"/>
                                      </p:to>
                                    </p:set>
                                    <p:animEffect filter="wipe(left)" transition="in">
                                      <p:cBhvr>
                                        <p:cTn id="30" dur="1000"/>
                                        <p:tgtEl>
                                          <p:spTgt spid="139">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8" presetID="22" grpId="2" fill="hold">
                                  <p:stCondLst>
                                    <p:cond delay="0"/>
                                  </p:stCondLst>
                                  <p:iterate type="el" backwards="0">
                                    <p:tmAbs val="0"/>
                                  </p:iterate>
                                  <p:childTnLst>
                                    <p:set>
                                      <p:cBhvr>
                                        <p:cTn id="34" fill="hold"/>
                                        <p:tgtEl>
                                          <p:spTgt spid="139">
                                            <p:txEl>
                                              <p:pRg st="4" end="4"/>
                                            </p:txEl>
                                          </p:spTgt>
                                        </p:tgtEl>
                                        <p:attrNameLst>
                                          <p:attrName>style.visibility</p:attrName>
                                        </p:attrNameLst>
                                      </p:cBhvr>
                                      <p:to>
                                        <p:strVal val="visible"/>
                                      </p:to>
                                    </p:set>
                                    <p:animEffect filter="wipe(left)" transition="in">
                                      <p:cBhvr>
                                        <p:cTn id="35" dur="1000"/>
                                        <p:tgtEl>
                                          <p:spTgt spid="139">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39" grpId="2"/>
      <p:bldP build="whole" bldLvl="1" animBg="1" rev="0" advAuto="0" spid="138" grpId="1"/>
    </p:bldLst>
  </p:timing>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1325" name="Table"/>
          <p:cNvGraphicFramePr/>
          <p:nvPr/>
        </p:nvGraphicFramePr>
        <p:xfrm>
          <a:off x="5069964" y="2117391"/>
          <a:ext cx="2147697" cy="10160001"/>
        </p:xfrm>
        <a:graphic xmlns:a="http://schemas.openxmlformats.org/drawingml/2006/main">
          <a:graphicData uri="http://schemas.openxmlformats.org/drawingml/2006/table">
            <a:tbl>
              <a:tblPr firstCol="0" firstRow="0" lastCol="0" lastRow="0" bandCol="0" bandRow="1" rtl="0">
                <a:tableStyleId>{C7B018BB-80A7-4F77-B60F-C8B233D01FF8}</a:tableStyleId>
              </a:tblPr>
              <a:tblGrid>
                <a:gridCol w="1030371"/>
                <a:gridCol w="2294067"/>
              </a:tblGrid>
              <a:tr h="1014730">
                <a:tc>
                  <a:txBody>
                    <a:bodyPr/>
                    <a:lstStyle/>
                    <a:p>
                      <a:pPr defTabSz="914400">
                        <a:defRPr sz="3200">
                          <a:latin typeface="Avenir Heavy"/>
                          <a:ea typeface="Avenir Heavy"/>
                          <a:cs typeface="Avenir Heavy"/>
                          <a:sym typeface="Avenir Heavy"/>
                        </a:defRPr>
                      </a:pPr>
                    </a:p>
                  </a:txBody>
                  <a:tcPr marL="50800" marR="50800" marT="50800" marB="50800" anchor="ctr" anchorCtr="0" horzOverflow="overflow">
                    <a:lnL w="12700">
                      <a:solidFill>
                        <a:srgbClr val="606060"/>
                      </a:solidFill>
                      <a:miter lim="400000"/>
                    </a:lnL>
                    <a:lnT w="12700">
                      <a:solidFill>
                        <a:srgbClr val="606060"/>
                      </a:solidFill>
                      <a:miter lim="400000"/>
                    </a:lnT>
                    <a:noFill/>
                  </a:tcPr>
                </a:tc>
                <a:tc>
                  <a:txBody>
                    <a:bodyPr/>
                    <a:lstStyle/>
                    <a:p>
                      <a:pPr defTabSz="914400">
                        <a:defRPr sz="3200">
                          <a:latin typeface="Avenir Heavy"/>
                          <a:ea typeface="Avenir Heavy"/>
                          <a:cs typeface="Avenir Heavy"/>
                          <a:sym typeface="Avenir Heavy"/>
                        </a:defRPr>
                      </a:pPr>
                    </a:p>
                  </a:txBody>
                  <a:tcPr marL="50800" marR="50800" marT="50800" marB="50800" anchor="ctr" anchorCtr="0" horzOverflow="overflow">
                    <a:lnR w="12700">
                      <a:solidFill>
                        <a:srgbClr val="606060"/>
                      </a:solidFill>
                      <a:miter lim="400000"/>
                    </a:lnR>
                    <a:lnT w="12700">
                      <a:solidFill>
                        <a:srgbClr val="606060"/>
                      </a:solidFill>
                      <a:miter lim="400000"/>
                    </a:lnT>
                    <a:noFill/>
                  </a:tcPr>
                </a:tc>
              </a:tr>
              <a:tr h="1014730">
                <a:tc>
                  <a:txBody>
                    <a:bodyPr/>
                    <a:lstStyle/>
                    <a:p>
                      <a:pPr defTabSz="914400">
                        <a:defRPr sz="3200">
                          <a:latin typeface="Avenir Heavy"/>
                          <a:ea typeface="Avenir Heavy"/>
                          <a:cs typeface="Avenir Heavy"/>
                          <a:sym typeface="Avenir Heavy"/>
                        </a:defRPr>
                      </a:pPr>
                    </a:p>
                  </a:txBody>
                  <a:tcPr marL="50800" marR="50800" marT="50800" marB="50800" anchor="ctr" anchorCtr="0" horzOverflow="overflow">
                    <a:lnL w="12700">
                      <a:solidFill>
                        <a:srgbClr val="606060"/>
                      </a:solidFill>
                      <a:miter lim="400000"/>
                    </a:lnL>
                    <a:noFill/>
                  </a:tcPr>
                </a:tc>
                <a:tc>
                  <a:txBody>
                    <a:bodyPr/>
                    <a:lstStyle/>
                    <a:p>
                      <a:pPr defTabSz="914400">
                        <a:defRPr sz="3200">
                          <a:latin typeface="Avenir Heavy"/>
                          <a:ea typeface="Avenir Heavy"/>
                          <a:cs typeface="Avenir Heavy"/>
                          <a:sym typeface="Avenir Heavy"/>
                        </a:defRPr>
                      </a:pPr>
                    </a:p>
                  </a:txBody>
                  <a:tcPr marL="50800" marR="50800" marT="50800" marB="50800" anchor="ctr" anchorCtr="0" horzOverflow="overflow">
                    <a:lnR w="12700">
                      <a:solidFill>
                        <a:srgbClr val="606060"/>
                      </a:solidFill>
                      <a:miter lim="400000"/>
                    </a:lnR>
                    <a:noFill/>
                  </a:tcPr>
                </a:tc>
              </a:tr>
              <a:tr h="1014730">
                <a:tc>
                  <a:txBody>
                    <a:bodyPr/>
                    <a:lstStyle/>
                    <a:p>
                      <a:pPr defTabSz="914400">
                        <a:defRPr sz="3200">
                          <a:latin typeface="Avenir Heavy"/>
                          <a:ea typeface="Avenir Heavy"/>
                          <a:cs typeface="Avenir Heavy"/>
                          <a:sym typeface="Avenir Heavy"/>
                        </a:defRPr>
                      </a:pPr>
                    </a:p>
                  </a:txBody>
                  <a:tcPr marL="50800" marR="50800" marT="50800" marB="50800" anchor="ctr" anchorCtr="0" horzOverflow="overflow">
                    <a:lnL w="12700">
                      <a:solidFill>
                        <a:srgbClr val="606060"/>
                      </a:solidFill>
                      <a:miter lim="400000"/>
                    </a:lnL>
                    <a:noFill/>
                  </a:tcPr>
                </a:tc>
                <a:tc>
                  <a:txBody>
                    <a:bodyPr/>
                    <a:lstStyle/>
                    <a:p>
                      <a:pPr defTabSz="914400">
                        <a:defRPr sz="3200">
                          <a:latin typeface="Avenir Heavy"/>
                          <a:ea typeface="Avenir Heavy"/>
                          <a:cs typeface="Avenir Heavy"/>
                          <a:sym typeface="Avenir Heavy"/>
                        </a:defRPr>
                      </a:pPr>
                    </a:p>
                  </a:txBody>
                  <a:tcPr marL="50800" marR="50800" marT="50800" marB="50800" anchor="ctr" anchorCtr="0" horzOverflow="overflow">
                    <a:lnR w="12700">
                      <a:solidFill>
                        <a:srgbClr val="606060"/>
                      </a:solidFill>
                      <a:miter lim="400000"/>
                    </a:lnR>
                    <a:noFill/>
                  </a:tcPr>
                </a:tc>
              </a:tr>
              <a:tr h="1014730">
                <a:tc>
                  <a:txBody>
                    <a:bodyPr/>
                    <a:lstStyle/>
                    <a:p>
                      <a:pPr defTabSz="914400">
                        <a:defRPr sz="3200">
                          <a:latin typeface="Avenir Heavy"/>
                          <a:ea typeface="Avenir Heavy"/>
                          <a:cs typeface="Avenir Heavy"/>
                          <a:sym typeface="Avenir Heavy"/>
                        </a:defRPr>
                      </a:pPr>
                    </a:p>
                  </a:txBody>
                  <a:tcPr marL="50800" marR="50800" marT="50800" marB="50800" anchor="ctr" anchorCtr="0" horzOverflow="overflow">
                    <a:lnL w="12700">
                      <a:solidFill>
                        <a:srgbClr val="606060"/>
                      </a:solidFill>
                      <a:miter lim="400000"/>
                    </a:lnL>
                    <a:noFill/>
                  </a:tcPr>
                </a:tc>
                <a:tc>
                  <a:txBody>
                    <a:bodyPr/>
                    <a:lstStyle/>
                    <a:p>
                      <a:pPr defTabSz="914400">
                        <a:defRPr sz="3200">
                          <a:latin typeface="Avenir Heavy"/>
                          <a:ea typeface="Avenir Heavy"/>
                          <a:cs typeface="Avenir Heavy"/>
                          <a:sym typeface="Avenir Heavy"/>
                        </a:defRPr>
                      </a:pPr>
                    </a:p>
                  </a:txBody>
                  <a:tcPr marL="50800" marR="50800" marT="50800" marB="50800" anchor="ctr" anchorCtr="0" horzOverflow="overflow">
                    <a:lnR w="12700">
                      <a:solidFill>
                        <a:srgbClr val="606060"/>
                      </a:solidFill>
                      <a:miter lim="400000"/>
                    </a:lnR>
                    <a:noFill/>
                  </a:tcPr>
                </a:tc>
              </a:tr>
              <a:tr h="1014730">
                <a:tc>
                  <a:txBody>
                    <a:bodyPr/>
                    <a:lstStyle/>
                    <a:p>
                      <a:pPr defTabSz="914400">
                        <a:defRPr sz="3200">
                          <a:latin typeface="Avenir Heavy"/>
                          <a:ea typeface="Avenir Heavy"/>
                          <a:cs typeface="Avenir Heavy"/>
                          <a:sym typeface="Avenir Heavy"/>
                        </a:defRPr>
                      </a:pPr>
                    </a:p>
                  </a:txBody>
                  <a:tcPr marL="50800" marR="50800" marT="50800" marB="50800" anchor="ctr" anchorCtr="0" horzOverflow="overflow">
                    <a:lnL w="12700">
                      <a:solidFill>
                        <a:srgbClr val="606060"/>
                      </a:solidFill>
                      <a:miter lim="400000"/>
                    </a:lnL>
                    <a:noFill/>
                  </a:tcPr>
                </a:tc>
                <a:tc>
                  <a:txBody>
                    <a:bodyPr/>
                    <a:lstStyle/>
                    <a:p>
                      <a:pPr defTabSz="914400">
                        <a:defRPr sz="3200">
                          <a:latin typeface="Avenir Heavy"/>
                          <a:ea typeface="Avenir Heavy"/>
                          <a:cs typeface="Avenir Heavy"/>
                          <a:sym typeface="Avenir Heavy"/>
                        </a:defRPr>
                      </a:pPr>
                    </a:p>
                  </a:txBody>
                  <a:tcPr marL="50800" marR="50800" marT="50800" marB="50800" anchor="ctr" anchorCtr="0" horzOverflow="overflow">
                    <a:lnR w="12700">
                      <a:solidFill>
                        <a:srgbClr val="606060"/>
                      </a:solidFill>
                      <a:miter lim="400000"/>
                    </a:lnR>
                    <a:noFill/>
                  </a:tcPr>
                </a:tc>
              </a:tr>
              <a:tr h="1014730">
                <a:tc>
                  <a:txBody>
                    <a:bodyPr/>
                    <a:lstStyle/>
                    <a:p>
                      <a:pPr defTabSz="914400">
                        <a:defRPr sz="3200">
                          <a:latin typeface="Avenir Heavy"/>
                          <a:ea typeface="Avenir Heavy"/>
                          <a:cs typeface="Avenir Heavy"/>
                          <a:sym typeface="Avenir Heavy"/>
                        </a:defRPr>
                      </a:pPr>
                    </a:p>
                  </a:txBody>
                  <a:tcPr marL="50800" marR="50800" marT="50800" marB="50800" anchor="ctr" anchorCtr="0" horzOverflow="overflow">
                    <a:lnL w="12700">
                      <a:solidFill>
                        <a:srgbClr val="606060"/>
                      </a:solidFill>
                      <a:miter lim="400000"/>
                    </a:lnL>
                    <a:noFill/>
                  </a:tcPr>
                </a:tc>
                <a:tc>
                  <a:txBody>
                    <a:bodyPr/>
                    <a:lstStyle/>
                    <a:p>
                      <a:pPr defTabSz="914400">
                        <a:defRPr sz="3200">
                          <a:latin typeface="Avenir Heavy"/>
                          <a:ea typeface="Avenir Heavy"/>
                          <a:cs typeface="Avenir Heavy"/>
                          <a:sym typeface="Avenir Heavy"/>
                        </a:defRPr>
                      </a:pPr>
                    </a:p>
                  </a:txBody>
                  <a:tcPr marL="50800" marR="50800" marT="50800" marB="50800" anchor="ctr" anchorCtr="0" horzOverflow="overflow">
                    <a:lnR w="12700">
                      <a:solidFill>
                        <a:srgbClr val="606060"/>
                      </a:solidFill>
                      <a:miter lim="400000"/>
                    </a:lnR>
                    <a:noFill/>
                  </a:tcPr>
                </a:tc>
              </a:tr>
              <a:tr h="1014730">
                <a:tc>
                  <a:txBody>
                    <a:bodyPr/>
                    <a:lstStyle/>
                    <a:p>
                      <a:pPr defTabSz="914400">
                        <a:defRPr sz="3200">
                          <a:latin typeface="Avenir Heavy"/>
                          <a:ea typeface="Avenir Heavy"/>
                          <a:cs typeface="Avenir Heavy"/>
                          <a:sym typeface="Avenir Heavy"/>
                        </a:defRPr>
                      </a:pPr>
                    </a:p>
                  </a:txBody>
                  <a:tcPr marL="50800" marR="50800" marT="50800" marB="50800" anchor="ctr" anchorCtr="0" horzOverflow="overflow">
                    <a:lnL w="12700">
                      <a:solidFill>
                        <a:srgbClr val="606060"/>
                      </a:solidFill>
                      <a:miter lim="400000"/>
                    </a:lnL>
                    <a:noFill/>
                  </a:tcPr>
                </a:tc>
                <a:tc>
                  <a:txBody>
                    <a:bodyPr/>
                    <a:lstStyle/>
                    <a:p>
                      <a:pPr defTabSz="914400">
                        <a:defRPr sz="3200">
                          <a:latin typeface="Avenir Heavy"/>
                          <a:ea typeface="Avenir Heavy"/>
                          <a:cs typeface="Avenir Heavy"/>
                          <a:sym typeface="Avenir Heavy"/>
                        </a:defRPr>
                      </a:pPr>
                    </a:p>
                  </a:txBody>
                  <a:tcPr marL="50800" marR="50800" marT="50800" marB="50800" anchor="ctr" anchorCtr="0" horzOverflow="overflow">
                    <a:lnR w="12700">
                      <a:solidFill>
                        <a:srgbClr val="606060"/>
                      </a:solidFill>
                      <a:miter lim="400000"/>
                    </a:lnR>
                    <a:noFill/>
                  </a:tcPr>
                </a:tc>
              </a:tr>
              <a:tr h="1014730">
                <a:tc>
                  <a:txBody>
                    <a:bodyPr/>
                    <a:lstStyle/>
                    <a:p>
                      <a:pPr defTabSz="914400">
                        <a:defRPr sz="3200">
                          <a:latin typeface="Avenir Heavy"/>
                          <a:ea typeface="Avenir Heavy"/>
                          <a:cs typeface="Avenir Heavy"/>
                          <a:sym typeface="Avenir Heavy"/>
                        </a:defRPr>
                      </a:pPr>
                    </a:p>
                  </a:txBody>
                  <a:tcPr marL="50800" marR="50800" marT="50800" marB="50800" anchor="ctr" anchorCtr="0" horzOverflow="overflow">
                    <a:lnL w="12700">
                      <a:solidFill>
                        <a:srgbClr val="606060"/>
                      </a:solidFill>
                      <a:miter lim="400000"/>
                    </a:lnL>
                    <a:noFill/>
                  </a:tcPr>
                </a:tc>
                <a:tc>
                  <a:txBody>
                    <a:bodyPr/>
                    <a:lstStyle/>
                    <a:p>
                      <a:pPr defTabSz="914400">
                        <a:defRPr sz="3200">
                          <a:latin typeface="Avenir Heavy"/>
                          <a:ea typeface="Avenir Heavy"/>
                          <a:cs typeface="Avenir Heavy"/>
                          <a:sym typeface="Avenir Heavy"/>
                        </a:defRPr>
                      </a:pPr>
                    </a:p>
                  </a:txBody>
                  <a:tcPr marL="50800" marR="50800" marT="50800" marB="50800" anchor="ctr" anchorCtr="0" horzOverflow="overflow">
                    <a:lnR w="12700">
                      <a:solidFill>
                        <a:srgbClr val="606060"/>
                      </a:solidFill>
                      <a:miter lim="400000"/>
                    </a:lnR>
                    <a:noFill/>
                  </a:tcPr>
                </a:tc>
              </a:tr>
              <a:tr h="1014730">
                <a:tc>
                  <a:txBody>
                    <a:bodyPr/>
                    <a:lstStyle/>
                    <a:p>
                      <a:pPr defTabSz="914400">
                        <a:defRPr sz="3200">
                          <a:latin typeface="Avenir Heavy"/>
                          <a:ea typeface="Avenir Heavy"/>
                          <a:cs typeface="Avenir Heavy"/>
                          <a:sym typeface="Avenir Heavy"/>
                        </a:defRPr>
                      </a:pPr>
                    </a:p>
                  </a:txBody>
                  <a:tcPr marL="50800" marR="50800" marT="50800" marB="50800" anchor="ctr" anchorCtr="0" horzOverflow="overflow">
                    <a:lnL w="12700">
                      <a:solidFill>
                        <a:srgbClr val="606060"/>
                      </a:solidFill>
                      <a:miter lim="400000"/>
                    </a:lnL>
                    <a:noFill/>
                  </a:tcPr>
                </a:tc>
                <a:tc>
                  <a:txBody>
                    <a:bodyPr/>
                    <a:lstStyle/>
                    <a:p>
                      <a:pPr defTabSz="914400">
                        <a:defRPr sz="3200">
                          <a:latin typeface="Avenir Heavy"/>
                          <a:ea typeface="Avenir Heavy"/>
                          <a:cs typeface="Avenir Heavy"/>
                          <a:sym typeface="Avenir Heavy"/>
                        </a:defRPr>
                      </a:pPr>
                    </a:p>
                  </a:txBody>
                  <a:tcPr marL="50800" marR="50800" marT="50800" marB="50800" anchor="ctr" anchorCtr="0" horzOverflow="overflow">
                    <a:lnR w="12700">
                      <a:solidFill>
                        <a:srgbClr val="606060"/>
                      </a:solidFill>
                      <a:miter lim="400000"/>
                    </a:lnR>
                    <a:noFill/>
                  </a:tcPr>
                </a:tc>
              </a:tr>
              <a:tr h="1014730">
                <a:tc>
                  <a:txBody>
                    <a:bodyPr/>
                    <a:lstStyle/>
                    <a:p>
                      <a:pPr defTabSz="914400">
                        <a:defRPr sz="3200">
                          <a:latin typeface="Avenir Heavy"/>
                          <a:ea typeface="Avenir Heavy"/>
                          <a:cs typeface="Avenir Heavy"/>
                          <a:sym typeface="Avenir Heavy"/>
                        </a:defRPr>
                      </a:pPr>
                    </a:p>
                  </a:txBody>
                  <a:tcPr marL="50800" marR="50800" marT="50800" marB="50800" anchor="ctr" anchorCtr="0" horzOverflow="overflow">
                    <a:lnL w="12700">
                      <a:solidFill>
                        <a:srgbClr val="606060"/>
                      </a:solidFill>
                      <a:miter lim="400000"/>
                    </a:lnL>
                    <a:lnB w="12700">
                      <a:solidFill>
                        <a:srgbClr val="606060"/>
                      </a:solidFill>
                      <a:miter lim="400000"/>
                    </a:lnB>
                    <a:noFill/>
                  </a:tcPr>
                </a:tc>
                <a:tc>
                  <a:txBody>
                    <a:bodyPr/>
                    <a:lstStyle/>
                    <a:p>
                      <a:pPr defTabSz="914400">
                        <a:defRPr sz="3200">
                          <a:latin typeface="Avenir Heavy"/>
                          <a:ea typeface="Avenir Heavy"/>
                          <a:cs typeface="Avenir Heavy"/>
                          <a:sym typeface="Avenir Heavy"/>
                        </a:defRPr>
                      </a:pPr>
                    </a:p>
                  </a:txBody>
                  <a:tcPr marL="50800" marR="50800" marT="50800" marB="50800" anchor="ctr" anchorCtr="0" horzOverflow="overflow">
                    <a:lnR w="12700">
                      <a:solidFill>
                        <a:srgbClr val="606060"/>
                      </a:solidFill>
                      <a:miter lim="400000"/>
                    </a:lnR>
                    <a:lnB w="12700">
                      <a:solidFill>
                        <a:srgbClr val="606060"/>
                      </a:solidFill>
                      <a:miter lim="400000"/>
                    </a:lnB>
                    <a:noFill/>
                  </a:tcPr>
                </a:tc>
              </a:tr>
            </a:tbl>
          </a:graphicData>
        </a:graphic>
      </p:graphicFrame>
      <p:sp>
        <p:nvSpPr>
          <p:cNvPr id="1326" name="Line"/>
          <p:cNvSpPr/>
          <p:nvPr/>
        </p:nvSpPr>
        <p:spPr>
          <a:xfrm>
            <a:off x="6104104" y="3153352"/>
            <a:ext cx="2276309" cy="1"/>
          </a:xfrm>
          <a:prstGeom prst="line">
            <a:avLst/>
          </a:prstGeom>
          <a:ln w="101600">
            <a:solidFill>
              <a:srgbClr val="FF2600"/>
            </a:solidFill>
            <a:miter lim="400000"/>
          </a:ln>
        </p:spPr>
        <p:txBody>
          <a:bodyPr lIns="50800" tIns="50800" rIns="50800" bIns="50800" anchor="ctr"/>
          <a:lstStyle/>
          <a:p>
            <a:pPr/>
          </a:p>
        </p:txBody>
      </p:sp>
      <p:sp>
        <p:nvSpPr>
          <p:cNvPr id="1327" name="Line"/>
          <p:cNvSpPr/>
          <p:nvPr/>
        </p:nvSpPr>
        <p:spPr>
          <a:xfrm flipH="1">
            <a:off x="8374062" y="3128820"/>
            <a:ext cx="1" cy="4039410"/>
          </a:xfrm>
          <a:prstGeom prst="line">
            <a:avLst/>
          </a:prstGeom>
          <a:ln w="101600">
            <a:solidFill>
              <a:srgbClr val="FF2600"/>
            </a:solidFill>
            <a:miter lim="400000"/>
          </a:ln>
        </p:spPr>
        <p:txBody>
          <a:bodyPr lIns="50800" tIns="50800" rIns="50800" bIns="50800" anchor="ctr"/>
          <a:lstStyle/>
          <a:p>
            <a:pPr/>
          </a:p>
        </p:txBody>
      </p:sp>
      <p:grpSp>
        <p:nvGrpSpPr>
          <p:cNvPr id="1330" name="Group"/>
          <p:cNvGrpSpPr/>
          <p:nvPr/>
        </p:nvGrpSpPr>
        <p:grpSpPr>
          <a:xfrm>
            <a:off x="8391616" y="2111041"/>
            <a:ext cx="3707336" cy="10147301"/>
            <a:chOff x="25400" y="25400"/>
            <a:chExt cx="3707334" cy="10147300"/>
          </a:xfrm>
        </p:grpSpPr>
        <p:graphicFrame>
          <p:nvGraphicFramePr>
            <p:cNvPr id="1328" name="Table"/>
            <p:cNvGraphicFramePr/>
            <p:nvPr/>
          </p:nvGraphicFramePr>
          <p:xfrm>
            <a:off x="25400" y="25400"/>
            <a:ext cx="3621291" cy="10147300"/>
          </p:xfrm>
          <a:graphic xmlns:a="http://schemas.openxmlformats.org/drawingml/2006/main">
            <a:graphicData uri="http://schemas.openxmlformats.org/drawingml/2006/table">
              <a:tbl>
                <a:tblPr firstCol="0" firstRow="0" lastCol="0" lastRow="0" bandCol="0" bandRow="1" rtl="0">
                  <a:tableStyleId>{C7B018BB-80A7-4F77-B60F-C8B233D01FF8}</a:tableStyleId>
                </a:tblPr>
                <a:tblGrid>
                  <a:gridCol w="3621290"/>
                </a:tblGrid>
                <a:tr h="1014730">
                  <a:tc>
                    <a:txBody>
                      <a:bodyPr/>
                      <a:lstStyle/>
                      <a:p>
                        <a:pPr defTabSz="914400">
                          <a:defRPr sz="3200">
                            <a:latin typeface="Avenir Heavy"/>
                            <a:ea typeface="Avenir Heavy"/>
                            <a:cs typeface="Avenir Heavy"/>
                          </a:defRPr>
                        </a:pPr>
                      </a:p>
                    </a:txBody>
                    <a:tcPr marL="50800" marR="50800" marT="50800" marB="50800" anchor="ctr" anchorCtr="0" horzOverflow="overflow">
                      <a:lnL w="12700">
                        <a:solidFill>
                          <a:srgbClr val="606060"/>
                        </a:solidFill>
                        <a:miter lim="400000"/>
                      </a:lnL>
                      <a:lnR w="12700">
                        <a:solidFill>
                          <a:srgbClr val="606060"/>
                        </a:solidFill>
                        <a:miter lim="400000"/>
                      </a:lnR>
                      <a:lnT w="12700">
                        <a:solidFill>
                          <a:srgbClr val="606060"/>
                        </a:solidFill>
                        <a:miter lim="400000"/>
                      </a:lnT>
                      <a:noFill/>
                    </a:tcPr>
                  </a:tc>
                </a:tr>
                <a:tr h="1014730">
                  <a:tc rowSpan="4">
                    <a:txBody>
                      <a:bodyPr/>
                      <a:lstStyle/>
                      <a:p>
                        <a:pPr defTabSz="914400">
                          <a:defRPr sz="3200">
                            <a:latin typeface="Avenir Heavy"/>
                            <a:ea typeface="Avenir Heavy"/>
                            <a:cs typeface="Avenir Heavy"/>
                          </a:defRPr>
                        </a:pPr>
                      </a:p>
                    </a:txBody>
                    <a:tcPr marL="50800" marR="50800" marT="50800" marB="50800" anchor="ctr" anchorCtr="0" horzOverflow="overflow">
                      <a:lnL w="12700">
                        <a:solidFill>
                          <a:srgbClr val="606060"/>
                        </a:solidFill>
                        <a:miter lim="400000"/>
                      </a:lnL>
                      <a:lnR w="12700">
                        <a:solidFill>
                          <a:srgbClr val="606060"/>
                        </a:solidFill>
                        <a:miter lim="400000"/>
                      </a:lnR>
                      <a:noFill/>
                    </a:tcPr>
                  </a:tc>
                </a:tr>
                <a:tr h="1014730">
                  <a:tc vMerge="1">
                    <a:tcPr/>
                  </a:tc>
                </a:tr>
                <a:tr h="1014730">
                  <a:tc vMerge="1">
                    <a:tcPr/>
                  </a:tc>
                </a:tr>
                <a:tr h="1014730">
                  <a:tc vMerge="1">
                    <a:tcPr/>
                  </a:tc>
                </a:tr>
                <a:tr h="1014730">
                  <a:tc>
                    <a:txBody>
                      <a:bodyPr/>
                      <a:lstStyle/>
                      <a:p>
                        <a:pPr defTabSz="914400">
                          <a:defRPr sz="3200">
                            <a:latin typeface="Avenir Heavy"/>
                            <a:ea typeface="Avenir Heavy"/>
                            <a:cs typeface="Avenir Heavy"/>
                          </a:defRPr>
                        </a:pPr>
                      </a:p>
                    </a:txBody>
                    <a:tcPr marL="50800" marR="50800" marT="50800" marB="50800" anchor="ctr" anchorCtr="0" horzOverflow="overflow">
                      <a:lnL w="12700">
                        <a:solidFill>
                          <a:srgbClr val="606060"/>
                        </a:solidFill>
                        <a:miter lim="400000"/>
                      </a:lnL>
                      <a:lnR w="12700">
                        <a:solidFill>
                          <a:srgbClr val="606060"/>
                        </a:solidFill>
                        <a:miter lim="400000"/>
                      </a:lnR>
                      <a:noFill/>
                    </a:tcPr>
                  </a:tc>
                </a:tr>
                <a:tr h="1014730">
                  <a:tc>
                    <a:txBody>
                      <a:bodyPr/>
                      <a:lstStyle/>
                      <a:p>
                        <a:pPr defTabSz="914400">
                          <a:defRPr sz="3200">
                            <a:latin typeface="Avenir Heavy"/>
                            <a:ea typeface="Avenir Heavy"/>
                            <a:cs typeface="Avenir Heavy"/>
                          </a:defRPr>
                        </a:pPr>
                      </a:p>
                    </a:txBody>
                    <a:tcPr marL="50800" marR="50800" marT="50800" marB="50800" anchor="ctr" anchorCtr="0" horzOverflow="overflow">
                      <a:lnL w="12700">
                        <a:solidFill>
                          <a:srgbClr val="606060"/>
                        </a:solidFill>
                        <a:miter lim="400000"/>
                      </a:lnL>
                      <a:lnR w="12700">
                        <a:solidFill>
                          <a:srgbClr val="606060"/>
                        </a:solidFill>
                        <a:miter lim="400000"/>
                      </a:lnR>
                      <a:noFill/>
                    </a:tcPr>
                  </a:tc>
                </a:tr>
                <a:tr h="1014730">
                  <a:tc>
                    <a:txBody>
                      <a:bodyPr/>
                      <a:lstStyle/>
                      <a:p>
                        <a:pPr defTabSz="914400">
                          <a:defRPr sz="3200">
                            <a:latin typeface="Avenir Heavy"/>
                            <a:ea typeface="Avenir Heavy"/>
                            <a:cs typeface="Avenir Heavy"/>
                          </a:defRPr>
                        </a:pPr>
                      </a:p>
                    </a:txBody>
                    <a:tcPr marL="50800" marR="50800" marT="50800" marB="50800" anchor="ctr" anchorCtr="0" horzOverflow="overflow">
                      <a:lnL w="12700">
                        <a:solidFill>
                          <a:srgbClr val="606060"/>
                        </a:solidFill>
                        <a:miter lim="400000"/>
                      </a:lnL>
                      <a:lnR w="12700">
                        <a:solidFill>
                          <a:srgbClr val="606060"/>
                        </a:solidFill>
                        <a:miter lim="400000"/>
                      </a:lnR>
                      <a:noFill/>
                    </a:tcPr>
                  </a:tc>
                </a:tr>
                <a:tr h="1014730">
                  <a:tc>
                    <a:txBody>
                      <a:bodyPr/>
                      <a:lstStyle/>
                      <a:p>
                        <a:pPr defTabSz="914400">
                          <a:defRPr sz="3200">
                            <a:latin typeface="Avenir Heavy"/>
                            <a:ea typeface="Avenir Heavy"/>
                            <a:cs typeface="Avenir Heavy"/>
                          </a:defRPr>
                        </a:pPr>
                      </a:p>
                    </a:txBody>
                    <a:tcPr marL="50800" marR="50800" marT="50800" marB="50800" anchor="ctr" anchorCtr="0" horzOverflow="overflow">
                      <a:lnL w="12700">
                        <a:solidFill>
                          <a:srgbClr val="606060"/>
                        </a:solidFill>
                        <a:miter lim="400000"/>
                      </a:lnL>
                      <a:lnR w="12700">
                        <a:solidFill>
                          <a:srgbClr val="606060"/>
                        </a:solidFill>
                        <a:miter lim="400000"/>
                      </a:lnR>
                      <a:noFill/>
                    </a:tcPr>
                  </a:tc>
                </a:tr>
                <a:tr h="1014730">
                  <a:tc>
                    <a:txBody>
                      <a:bodyPr/>
                      <a:lstStyle/>
                      <a:p>
                        <a:pPr defTabSz="914400">
                          <a:defRPr sz="3200">
                            <a:latin typeface="Avenir Heavy"/>
                            <a:ea typeface="Avenir Heavy"/>
                            <a:cs typeface="Avenir Heavy"/>
                          </a:defRPr>
                        </a:pPr>
                      </a:p>
                    </a:txBody>
                    <a:tcPr marL="50800" marR="50800" marT="50800" marB="50800" anchor="ctr" anchorCtr="0" horzOverflow="overflow">
                      <a:lnL w="12700">
                        <a:solidFill>
                          <a:srgbClr val="606060"/>
                        </a:solidFill>
                        <a:miter lim="400000"/>
                      </a:lnL>
                      <a:lnR w="12700">
                        <a:solidFill>
                          <a:srgbClr val="606060"/>
                        </a:solidFill>
                        <a:miter lim="400000"/>
                      </a:lnR>
                      <a:lnB w="12700">
                        <a:solidFill>
                          <a:srgbClr val="606060"/>
                        </a:solidFill>
                        <a:miter lim="400000"/>
                      </a:lnB>
                      <a:noFill/>
                    </a:tcPr>
                  </a:tc>
                </a:tr>
              </a:tbl>
            </a:graphicData>
          </a:graphic>
        </p:graphicFrame>
        <p:sp>
          <p:nvSpPr>
            <p:cNvPr id="1329" name="4 Firm Concentration Ratio"/>
            <p:cNvSpPr txBox="1"/>
            <p:nvPr/>
          </p:nvSpPr>
          <p:spPr>
            <a:xfrm>
              <a:off x="89598" y="59208"/>
              <a:ext cx="3643137" cy="1038861"/>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nSpc>
                  <a:spcPct val="80000"/>
                </a:lnSpc>
                <a:defRPr>
                  <a:solidFill>
                    <a:srgbClr val="FF2600"/>
                  </a:solidFill>
                  <a:latin typeface="Avenir Book"/>
                  <a:ea typeface="Avenir Book"/>
                  <a:cs typeface="Avenir Book"/>
                  <a:sym typeface="Avenir Book"/>
                </a:defRPr>
              </a:lvl1pPr>
            </a:lstStyle>
            <a:p>
              <a:pPr/>
              <a:r>
                <a:t>4 Firm Concentration Ratio</a:t>
              </a:r>
            </a:p>
          </p:txBody>
        </p:sp>
      </p:grpSp>
      <p:sp>
        <p:nvSpPr>
          <p:cNvPr id="1331" name="50+25+4+4 = 83%"/>
          <p:cNvSpPr txBox="1"/>
          <p:nvPr/>
        </p:nvSpPr>
        <p:spPr>
          <a:xfrm>
            <a:off x="8529943" y="4760963"/>
            <a:ext cx="3350740" cy="6223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defRPr>
                <a:latin typeface="Avenir Book"/>
                <a:ea typeface="Avenir Book"/>
                <a:cs typeface="Avenir Book"/>
                <a:sym typeface="Avenir Book"/>
              </a:defRPr>
            </a:pPr>
            <a:r>
              <a:t>50+25+4+4 = </a:t>
            </a:r>
            <a:r>
              <a:rPr>
                <a:solidFill>
                  <a:srgbClr val="FF2600"/>
                </a:solidFill>
              </a:rPr>
              <a:t>83%</a:t>
            </a:r>
          </a:p>
        </p:txBody>
      </p:sp>
      <p:sp>
        <p:nvSpPr>
          <p:cNvPr id="1332" name="Firm"/>
          <p:cNvSpPr txBox="1"/>
          <p:nvPr/>
        </p:nvSpPr>
        <p:spPr>
          <a:xfrm>
            <a:off x="5149143" y="2304451"/>
            <a:ext cx="875539" cy="6223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venir Book"/>
                <a:ea typeface="Avenir Book"/>
                <a:cs typeface="Avenir Book"/>
                <a:sym typeface="Avenir Book"/>
              </a:defRPr>
            </a:lvl1pPr>
          </a:lstStyle>
          <a:p>
            <a:pPr/>
            <a:r>
              <a:t>Firm</a:t>
            </a:r>
          </a:p>
        </p:txBody>
      </p:sp>
      <p:sp>
        <p:nvSpPr>
          <p:cNvPr id="1333" name="Share of the market"/>
          <p:cNvSpPr txBox="1"/>
          <p:nvPr/>
        </p:nvSpPr>
        <p:spPr>
          <a:xfrm>
            <a:off x="5780996" y="2096171"/>
            <a:ext cx="2922524" cy="103886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80000"/>
              </a:lnSpc>
              <a:defRPr>
                <a:latin typeface="Avenir Book"/>
                <a:ea typeface="Avenir Book"/>
                <a:cs typeface="Avenir Book"/>
                <a:sym typeface="Avenir Book"/>
              </a:defRPr>
            </a:lvl1pPr>
          </a:lstStyle>
          <a:p>
            <a:pPr/>
            <a:r>
              <a:t>Share of the market</a:t>
            </a:r>
          </a:p>
        </p:txBody>
      </p:sp>
      <p:sp>
        <p:nvSpPr>
          <p:cNvPr id="1334" name="A"/>
          <p:cNvSpPr txBox="1"/>
          <p:nvPr/>
        </p:nvSpPr>
        <p:spPr>
          <a:xfrm>
            <a:off x="5399079" y="3358252"/>
            <a:ext cx="375667" cy="6223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venir Book"/>
                <a:ea typeface="Avenir Book"/>
                <a:cs typeface="Avenir Book"/>
                <a:sym typeface="Avenir Book"/>
              </a:defRPr>
            </a:lvl1pPr>
          </a:lstStyle>
          <a:p>
            <a:pPr/>
            <a:r>
              <a:t>A</a:t>
            </a:r>
          </a:p>
        </p:txBody>
      </p:sp>
      <p:sp>
        <p:nvSpPr>
          <p:cNvPr id="1335" name="B"/>
          <p:cNvSpPr txBox="1"/>
          <p:nvPr/>
        </p:nvSpPr>
        <p:spPr>
          <a:xfrm>
            <a:off x="5409747" y="4268464"/>
            <a:ext cx="354331" cy="6223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venir Book"/>
                <a:ea typeface="Avenir Book"/>
                <a:cs typeface="Avenir Book"/>
                <a:sym typeface="Avenir Book"/>
              </a:defRPr>
            </a:lvl1pPr>
          </a:lstStyle>
          <a:p>
            <a:pPr/>
            <a:r>
              <a:t>B</a:t>
            </a:r>
          </a:p>
        </p:txBody>
      </p:sp>
      <p:sp>
        <p:nvSpPr>
          <p:cNvPr id="1336" name="C"/>
          <p:cNvSpPr txBox="1"/>
          <p:nvPr/>
        </p:nvSpPr>
        <p:spPr>
          <a:xfrm>
            <a:off x="5395650" y="5391068"/>
            <a:ext cx="382525" cy="6223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venir Book"/>
                <a:ea typeface="Avenir Book"/>
                <a:cs typeface="Avenir Book"/>
                <a:sym typeface="Avenir Book"/>
              </a:defRPr>
            </a:lvl1pPr>
          </a:lstStyle>
          <a:p>
            <a:pPr/>
            <a:r>
              <a:t>C</a:t>
            </a:r>
          </a:p>
        </p:txBody>
      </p:sp>
      <p:sp>
        <p:nvSpPr>
          <p:cNvPr id="1337" name="D"/>
          <p:cNvSpPr txBox="1"/>
          <p:nvPr/>
        </p:nvSpPr>
        <p:spPr>
          <a:xfrm>
            <a:off x="5388601" y="6301280"/>
            <a:ext cx="396622" cy="6223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venir Book"/>
                <a:ea typeface="Avenir Book"/>
                <a:cs typeface="Avenir Book"/>
                <a:sym typeface="Avenir Book"/>
              </a:defRPr>
            </a:lvl1pPr>
          </a:lstStyle>
          <a:p>
            <a:pPr/>
            <a:r>
              <a:t>D</a:t>
            </a:r>
          </a:p>
        </p:txBody>
      </p:sp>
      <p:sp>
        <p:nvSpPr>
          <p:cNvPr id="1338" name="E"/>
          <p:cNvSpPr txBox="1"/>
          <p:nvPr/>
        </p:nvSpPr>
        <p:spPr>
          <a:xfrm>
            <a:off x="5416795" y="7423884"/>
            <a:ext cx="340234" cy="6223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venir Book"/>
                <a:ea typeface="Avenir Book"/>
                <a:cs typeface="Avenir Book"/>
                <a:sym typeface="Avenir Book"/>
              </a:defRPr>
            </a:lvl1pPr>
          </a:lstStyle>
          <a:p>
            <a:pPr/>
            <a:r>
              <a:t>E</a:t>
            </a:r>
          </a:p>
        </p:txBody>
      </p:sp>
      <p:sp>
        <p:nvSpPr>
          <p:cNvPr id="1339" name="F"/>
          <p:cNvSpPr txBox="1"/>
          <p:nvPr/>
        </p:nvSpPr>
        <p:spPr>
          <a:xfrm>
            <a:off x="5423844" y="8334095"/>
            <a:ext cx="326137" cy="6223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venir Book"/>
                <a:ea typeface="Avenir Book"/>
                <a:cs typeface="Avenir Book"/>
                <a:sym typeface="Avenir Book"/>
              </a:defRPr>
            </a:lvl1pPr>
          </a:lstStyle>
          <a:p>
            <a:pPr/>
            <a:r>
              <a:t>F</a:t>
            </a:r>
          </a:p>
        </p:txBody>
      </p:sp>
      <p:sp>
        <p:nvSpPr>
          <p:cNvPr id="1340" name="G"/>
          <p:cNvSpPr txBox="1"/>
          <p:nvPr/>
        </p:nvSpPr>
        <p:spPr>
          <a:xfrm>
            <a:off x="5381553" y="9456700"/>
            <a:ext cx="410719" cy="6223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venir Book"/>
                <a:ea typeface="Avenir Book"/>
                <a:cs typeface="Avenir Book"/>
                <a:sym typeface="Avenir Book"/>
              </a:defRPr>
            </a:lvl1pPr>
          </a:lstStyle>
          <a:p>
            <a:pPr/>
            <a:r>
              <a:t>G</a:t>
            </a:r>
          </a:p>
        </p:txBody>
      </p:sp>
      <p:sp>
        <p:nvSpPr>
          <p:cNvPr id="1341" name="H"/>
          <p:cNvSpPr txBox="1"/>
          <p:nvPr/>
        </p:nvSpPr>
        <p:spPr>
          <a:xfrm>
            <a:off x="5392221" y="10366912"/>
            <a:ext cx="389383" cy="6223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venir Book"/>
                <a:ea typeface="Avenir Book"/>
                <a:cs typeface="Avenir Book"/>
                <a:sym typeface="Avenir Book"/>
              </a:defRPr>
            </a:lvl1pPr>
          </a:lstStyle>
          <a:p>
            <a:pPr/>
            <a:r>
              <a:t>H</a:t>
            </a:r>
          </a:p>
        </p:txBody>
      </p:sp>
      <p:sp>
        <p:nvSpPr>
          <p:cNvPr id="1342" name="I"/>
          <p:cNvSpPr txBox="1"/>
          <p:nvPr/>
        </p:nvSpPr>
        <p:spPr>
          <a:xfrm>
            <a:off x="5479470" y="11489515"/>
            <a:ext cx="214885" cy="6223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venir Book"/>
                <a:ea typeface="Avenir Book"/>
                <a:cs typeface="Avenir Book"/>
                <a:sym typeface="Avenir Book"/>
              </a:defRPr>
            </a:lvl1pPr>
          </a:lstStyle>
          <a:p>
            <a:pPr/>
            <a:r>
              <a:t>I</a:t>
            </a:r>
          </a:p>
        </p:txBody>
      </p:sp>
      <p:sp>
        <p:nvSpPr>
          <p:cNvPr id="1343" name="50%"/>
          <p:cNvSpPr txBox="1"/>
          <p:nvPr/>
        </p:nvSpPr>
        <p:spPr>
          <a:xfrm>
            <a:off x="6696021" y="3358252"/>
            <a:ext cx="855346" cy="6223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venir Book"/>
                <a:ea typeface="Avenir Book"/>
                <a:cs typeface="Avenir Book"/>
                <a:sym typeface="Avenir Book"/>
              </a:defRPr>
            </a:lvl1pPr>
          </a:lstStyle>
          <a:p>
            <a:pPr/>
            <a:r>
              <a:t>50%</a:t>
            </a:r>
          </a:p>
        </p:txBody>
      </p:sp>
      <p:sp>
        <p:nvSpPr>
          <p:cNvPr id="1344" name="25%"/>
          <p:cNvSpPr txBox="1"/>
          <p:nvPr/>
        </p:nvSpPr>
        <p:spPr>
          <a:xfrm>
            <a:off x="6696021" y="4268464"/>
            <a:ext cx="855346" cy="6223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venir Book"/>
                <a:ea typeface="Avenir Book"/>
                <a:cs typeface="Avenir Book"/>
                <a:sym typeface="Avenir Book"/>
              </a:defRPr>
            </a:lvl1pPr>
          </a:lstStyle>
          <a:p>
            <a:pPr/>
            <a:r>
              <a:t>25%</a:t>
            </a:r>
          </a:p>
        </p:txBody>
      </p:sp>
      <p:sp>
        <p:nvSpPr>
          <p:cNvPr id="1345" name="4%"/>
          <p:cNvSpPr txBox="1"/>
          <p:nvPr/>
        </p:nvSpPr>
        <p:spPr>
          <a:xfrm>
            <a:off x="6801939" y="5270051"/>
            <a:ext cx="643510" cy="6223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venir Book"/>
                <a:ea typeface="Avenir Book"/>
                <a:cs typeface="Avenir Book"/>
                <a:sym typeface="Avenir Book"/>
              </a:defRPr>
            </a:lvl1pPr>
          </a:lstStyle>
          <a:p>
            <a:pPr/>
            <a:r>
              <a:t>4%</a:t>
            </a:r>
          </a:p>
        </p:txBody>
      </p:sp>
      <p:sp>
        <p:nvSpPr>
          <p:cNvPr id="1346" name="4%"/>
          <p:cNvSpPr txBox="1"/>
          <p:nvPr/>
        </p:nvSpPr>
        <p:spPr>
          <a:xfrm>
            <a:off x="6801939" y="6415226"/>
            <a:ext cx="643510" cy="6223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venir Book"/>
                <a:ea typeface="Avenir Book"/>
                <a:cs typeface="Avenir Book"/>
                <a:sym typeface="Avenir Book"/>
              </a:defRPr>
            </a:lvl1pPr>
          </a:lstStyle>
          <a:p>
            <a:pPr/>
            <a:r>
              <a:t>4%</a:t>
            </a:r>
          </a:p>
        </p:txBody>
      </p:sp>
      <p:sp>
        <p:nvSpPr>
          <p:cNvPr id="1347" name="4%"/>
          <p:cNvSpPr txBox="1"/>
          <p:nvPr/>
        </p:nvSpPr>
        <p:spPr>
          <a:xfrm>
            <a:off x="6801939" y="7302866"/>
            <a:ext cx="643510" cy="6223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venir Book"/>
                <a:ea typeface="Avenir Book"/>
                <a:cs typeface="Avenir Book"/>
                <a:sym typeface="Avenir Book"/>
              </a:defRPr>
            </a:lvl1pPr>
          </a:lstStyle>
          <a:p>
            <a:pPr/>
            <a:r>
              <a:t>4%</a:t>
            </a:r>
          </a:p>
        </p:txBody>
      </p:sp>
      <p:sp>
        <p:nvSpPr>
          <p:cNvPr id="1348" name="4%"/>
          <p:cNvSpPr txBox="1"/>
          <p:nvPr/>
        </p:nvSpPr>
        <p:spPr>
          <a:xfrm>
            <a:off x="6801939" y="8448042"/>
            <a:ext cx="643510" cy="6223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venir Book"/>
                <a:ea typeface="Avenir Book"/>
                <a:cs typeface="Avenir Book"/>
                <a:sym typeface="Avenir Book"/>
              </a:defRPr>
            </a:lvl1pPr>
          </a:lstStyle>
          <a:p>
            <a:pPr/>
            <a:r>
              <a:t>4%</a:t>
            </a:r>
          </a:p>
        </p:txBody>
      </p:sp>
      <p:sp>
        <p:nvSpPr>
          <p:cNvPr id="1349" name="4%"/>
          <p:cNvSpPr txBox="1"/>
          <p:nvPr/>
        </p:nvSpPr>
        <p:spPr>
          <a:xfrm>
            <a:off x="6801939" y="9472200"/>
            <a:ext cx="643510" cy="6223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venir Book"/>
                <a:ea typeface="Avenir Book"/>
                <a:cs typeface="Avenir Book"/>
                <a:sym typeface="Avenir Book"/>
              </a:defRPr>
            </a:lvl1pPr>
          </a:lstStyle>
          <a:p>
            <a:pPr/>
            <a:r>
              <a:t>4%</a:t>
            </a:r>
          </a:p>
        </p:txBody>
      </p:sp>
      <p:sp>
        <p:nvSpPr>
          <p:cNvPr id="1350" name="4%"/>
          <p:cNvSpPr txBox="1"/>
          <p:nvPr/>
        </p:nvSpPr>
        <p:spPr>
          <a:xfrm>
            <a:off x="6801939" y="10617375"/>
            <a:ext cx="643510" cy="6223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venir Book"/>
                <a:ea typeface="Avenir Book"/>
                <a:cs typeface="Avenir Book"/>
                <a:sym typeface="Avenir Book"/>
              </a:defRPr>
            </a:lvl1pPr>
          </a:lstStyle>
          <a:p>
            <a:pPr/>
            <a:r>
              <a:t>4%</a:t>
            </a:r>
          </a:p>
        </p:txBody>
      </p:sp>
      <p:sp>
        <p:nvSpPr>
          <p:cNvPr id="1351" name="1%"/>
          <p:cNvSpPr txBox="1"/>
          <p:nvPr/>
        </p:nvSpPr>
        <p:spPr>
          <a:xfrm>
            <a:off x="6801939" y="11489515"/>
            <a:ext cx="643510" cy="6223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venir Book"/>
                <a:ea typeface="Avenir Book"/>
                <a:cs typeface="Avenir Book"/>
                <a:sym typeface="Avenir Book"/>
              </a:defRPr>
            </a:lvl1pPr>
          </a:lstStyle>
          <a:p>
            <a:pPr/>
            <a:r>
              <a:t>1%</a:t>
            </a:r>
          </a:p>
        </p:txBody>
      </p:sp>
      <p:sp>
        <p:nvSpPr>
          <p:cNvPr id="1352" name="Line"/>
          <p:cNvSpPr/>
          <p:nvPr/>
        </p:nvSpPr>
        <p:spPr>
          <a:xfrm flipH="1">
            <a:off x="6059654" y="7197391"/>
            <a:ext cx="2365209" cy="1"/>
          </a:xfrm>
          <a:prstGeom prst="line">
            <a:avLst/>
          </a:prstGeom>
          <a:ln w="101600">
            <a:solidFill>
              <a:srgbClr val="FF2600"/>
            </a:solidFill>
            <a:miter lim="400000"/>
          </a:ln>
        </p:spPr>
        <p:txBody>
          <a:bodyPr lIns="50800" tIns="50800" rIns="50800" bIns="50800" anchor="ctr"/>
          <a:lstStyle/>
          <a:p>
            <a:pPr/>
          </a:p>
        </p:txBody>
      </p:sp>
      <p:sp>
        <p:nvSpPr>
          <p:cNvPr id="1353" name="Line"/>
          <p:cNvSpPr/>
          <p:nvPr/>
        </p:nvSpPr>
        <p:spPr>
          <a:xfrm flipV="1">
            <a:off x="6078989" y="3128820"/>
            <a:ext cx="1" cy="4039410"/>
          </a:xfrm>
          <a:prstGeom prst="line">
            <a:avLst/>
          </a:prstGeom>
          <a:ln w="101600">
            <a:solidFill>
              <a:srgbClr val="FF2600"/>
            </a:solidFill>
            <a:miter lim="400000"/>
          </a:ln>
        </p:spPr>
        <p:txBody>
          <a:bodyPr lIns="50800" tIns="50800" rIns="50800" bIns="50800" anchor="ctr"/>
          <a:lstStyle/>
          <a:p>
            <a:pPr/>
          </a:p>
        </p:txBody>
      </p:sp>
      <p:grpSp>
        <p:nvGrpSpPr>
          <p:cNvPr id="1356" name="Group"/>
          <p:cNvGrpSpPr/>
          <p:nvPr/>
        </p:nvGrpSpPr>
        <p:grpSpPr>
          <a:xfrm>
            <a:off x="12011831" y="2111041"/>
            <a:ext cx="6863407" cy="10147301"/>
            <a:chOff x="25400" y="25400"/>
            <a:chExt cx="6863405" cy="10147300"/>
          </a:xfrm>
        </p:grpSpPr>
        <p:graphicFrame>
          <p:nvGraphicFramePr>
            <p:cNvPr id="1354" name="Table"/>
            <p:cNvGraphicFramePr/>
            <p:nvPr/>
          </p:nvGraphicFramePr>
          <p:xfrm>
            <a:off x="25400" y="25400"/>
            <a:ext cx="6863406" cy="10147300"/>
          </p:xfrm>
          <a:graphic xmlns:a="http://schemas.openxmlformats.org/drawingml/2006/main">
            <a:graphicData uri="http://schemas.openxmlformats.org/drawingml/2006/table">
              <a:tbl>
                <a:tblPr firstCol="0" firstRow="0" lastCol="0" lastRow="0" bandCol="0" bandRow="1" rtl="0">
                  <a:tableStyleId>{C7B018BB-80A7-4F77-B60F-C8B233D01FF8}</a:tableStyleId>
                </a:tblPr>
                <a:tblGrid>
                  <a:gridCol w="6863406"/>
                </a:tblGrid>
                <a:tr h="1014730">
                  <a:tc>
                    <a:txBody>
                      <a:bodyPr/>
                      <a:lstStyle/>
                      <a:p>
                        <a:pPr defTabSz="914400">
                          <a:defRPr sz="3200">
                            <a:latin typeface="Avenir Heavy"/>
                            <a:ea typeface="Avenir Heavy"/>
                            <a:cs typeface="Avenir Heavy"/>
                          </a:defRPr>
                        </a:pPr>
                      </a:p>
                    </a:txBody>
                    <a:tcPr marL="50800" marR="50800" marT="50800" marB="50800" anchor="ctr" anchorCtr="0" horzOverflow="overflow">
                      <a:lnL w="12700">
                        <a:solidFill>
                          <a:srgbClr val="606060"/>
                        </a:solidFill>
                        <a:miter lim="400000"/>
                      </a:lnL>
                      <a:lnR w="12700">
                        <a:solidFill>
                          <a:srgbClr val="606060"/>
                        </a:solidFill>
                        <a:miter lim="400000"/>
                      </a:lnR>
                      <a:lnT w="12700">
                        <a:solidFill>
                          <a:srgbClr val="606060"/>
                        </a:solidFill>
                        <a:miter lim="400000"/>
                      </a:lnT>
                      <a:noFill/>
                    </a:tcPr>
                  </a:tc>
                </a:tr>
                <a:tr h="1014730">
                  <a:tc rowSpan="9">
                    <a:txBody>
                      <a:bodyPr/>
                      <a:lstStyle/>
                      <a:p>
                        <a:pPr defTabSz="914400">
                          <a:defRPr sz="3200">
                            <a:latin typeface="Avenir Heavy"/>
                            <a:ea typeface="Avenir Heavy"/>
                            <a:cs typeface="Avenir Heavy"/>
                          </a:defRPr>
                        </a:pPr>
                      </a:p>
                    </a:txBody>
                    <a:tcPr marL="50800" marR="50800" marT="50800" marB="50800" anchor="ctr" anchorCtr="0" horzOverflow="overflow">
                      <a:lnL w="12700">
                        <a:solidFill>
                          <a:srgbClr val="606060"/>
                        </a:solidFill>
                        <a:miter lim="400000"/>
                      </a:lnL>
                      <a:lnR w="12700">
                        <a:solidFill>
                          <a:srgbClr val="606060"/>
                        </a:solidFill>
                        <a:miter lim="400000"/>
                      </a:lnR>
                      <a:lnB w="12700">
                        <a:solidFill>
                          <a:srgbClr val="606060"/>
                        </a:solidFill>
                        <a:miter lim="400000"/>
                      </a:lnB>
                      <a:noFill/>
                    </a:tcPr>
                  </a:tc>
                </a:tr>
                <a:tr h="1014730">
                  <a:tc vMerge="1">
                    <a:tcPr/>
                  </a:tc>
                </a:tr>
                <a:tr h="1014730">
                  <a:tc vMerge="1">
                    <a:tcPr/>
                  </a:tc>
                </a:tr>
                <a:tr h="1014730">
                  <a:tc vMerge="1">
                    <a:tcPr/>
                  </a:tc>
                </a:tr>
                <a:tr h="1014730">
                  <a:tc vMerge="1">
                    <a:tcPr/>
                  </a:tc>
                </a:tr>
                <a:tr h="1014730">
                  <a:tc vMerge="1">
                    <a:tcPr/>
                  </a:tc>
                </a:tr>
                <a:tr h="1014730">
                  <a:tc vMerge="1">
                    <a:tcPr/>
                  </a:tc>
                </a:tr>
                <a:tr h="1014730">
                  <a:tc vMerge="1">
                    <a:tcPr/>
                  </a:tc>
                </a:tr>
                <a:tr h="1014730">
                  <a:tc vMerge="1">
                    <a:tcPr/>
                  </a:tc>
                </a:tr>
              </a:tbl>
            </a:graphicData>
          </a:graphic>
        </p:graphicFrame>
        <p:sp>
          <p:nvSpPr>
            <p:cNvPr id="1355" name="The Herfindahl–Hirschman Index"/>
            <p:cNvSpPr txBox="1"/>
            <p:nvPr/>
          </p:nvSpPr>
          <p:spPr>
            <a:xfrm>
              <a:off x="1420418" y="118846"/>
              <a:ext cx="3643137" cy="1038861"/>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nSpc>
                  <a:spcPct val="80000"/>
                </a:lnSpc>
                <a:defRPr>
                  <a:solidFill>
                    <a:srgbClr val="0433FF"/>
                  </a:solidFill>
                  <a:latin typeface="Avenir Book"/>
                  <a:ea typeface="Avenir Book"/>
                  <a:cs typeface="Avenir Book"/>
                  <a:sym typeface="Avenir Book"/>
                </a:defRPr>
              </a:lvl1pPr>
            </a:lstStyle>
            <a:p>
              <a:pPr/>
              <a:r>
                <a:t>The Herfindahl–Hirschman Index</a:t>
              </a:r>
            </a:p>
          </p:txBody>
        </p:sp>
      </p:grpSp>
      <p:sp>
        <p:nvSpPr>
          <p:cNvPr id="1357" name="502+252+42+42+42+42+42+42+12 ="/>
          <p:cNvSpPr txBox="1"/>
          <p:nvPr/>
        </p:nvSpPr>
        <p:spPr>
          <a:xfrm>
            <a:off x="12295268" y="4538006"/>
            <a:ext cx="6291129" cy="7366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defRPr>
                <a:latin typeface="Avenir Book"/>
                <a:ea typeface="Avenir Book"/>
                <a:cs typeface="Avenir Book"/>
                <a:sym typeface="Avenir Book"/>
              </a:defRPr>
            </a:pPr>
            <a:r>
              <a:t>50</a:t>
            </a:r>
            <a:r>
              <a:rPr baseline="62000"/>
              <a:t>2</a:t>
            </a:r>
            <a:r>
              <a:t>+25</a:t>
            </a:r>
            <a:r>
              <a:rPr baseline="62000"/>
              <a:t>2</a:t>
            </a:r>
            <a:r>
              <a:t>+4</a:t>
            </a:r>
            <a:r>
              <a:rPr baseline="62000"/>
              <a:t>2</a:t>
            </a:r>
            <a:r>
              <a:t>+4</a:t>
            </a:r>
            <a:r>
              <a:rPr baseline="62000"/>
              <a:t>2</a:t>
            </a:r>
            <a:r>
              <a:t>+4</a:t>
            </a:r>
            <a:r>
              <a:rPr baseline="62000"/>
              <a:t>2</a:t>
            </a:r>
            <a:r>
              <a:t>+4</a:t>
            </a:r>
            <a:r>
              <a:rPr baseline="62000"/>
              <a:t>2</a:t>
            </a:r>
            <a:r>
              <a:t>+4</a:t>
            </a:r>
            <a:r>
              <a:rPr baseline="62000"/>
              <a:t>2</a:t>
            </a:r>
            <a:r>
              <a:t>+4</a:t>
            </a:r>
            <a:r>
              <a:rPr baseline="62000"/>
              <a:t>2</a:t>
            </a:r>
            <a:r>
              <a:t>+1</a:t>
            </a:r>
            <a:r>
              <a:rPr baseline="62000"/>
              <a:t>2</a:t>
            </a:r>
            <a:r>
              <a:t> =</a:t>
            </a:r>
          </a:p>
        </p:txBody>
      </p:sp>
      <p:sp>
        <p:nvSpPr>
          <p:cNvPr id="1358" name="2,500+625+16+16+16+16+16+16+1 = 3,222"/>
          <p:cNvSpPr txBox="1"/>
          <p:nvPr/>
        </p:nvSpPr>
        <p:spPr>
          <a:xfrm>
            <a:off x="12097305" y="5571356"/>
            <a:ext cx="6687055" cy="11430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defRPr>
                <a:latin typeface="Avenir Book"/>
                <a:ea typeface="Avenir Book"/>
                <a:cs typeface="Avenir Book"/>
                <a:sym typeface="Avenir Book"/>
              </a:defRPr>
            </a:pPr>
            <a:r>
              <a:t>2,500+625+16+16+16+16+16+16+1 = </a:t>
            </a:r>
            <a:r>
              <a:rPr>
                <a:solidFill>
                  <a:srgbClr val="FF2600"/>
                </a:solidFill>
              </a:rPr>
              <a:t>3,222</a:t>
            </a:r>
          </a:p>
        </p:txBody>
      </p:sp>
      <p:sp>
        <p:nvSpPr>
          <p:cNvPr id="1359" name="Line"/>
          <p:cNvSpPr/>
          <p:nvPr/>
        </p:nvSpPr>
        <p:spPr>
          <a:xfrm>
            <a:off x="6118218" y="3170521"/>
            <a:ext cx="2276309" cy="1"/>
          </a:xfrm>
          <a:prstGeom prst="line">
            <a:avLst/>
          </a:prstGeom>
          <a:ln w="101600">
            <a:solidFill>
              <a:srgbClr val="0433FF"/>
            </a:solidFill>
            <a:miter lim="400000"/>
          </a:ln>
        </p:spPr>
        <p:txBody>
          <a:bodyPr lIns="50800" tIns="50800" rIns="50800" bIns="50800" anchor="ctr"/>
          <a:lstStyle/>
          <a:p>
            <a:pPr/>
          </a:p>
        </p:txBody>
      </p:sp>
      <p:sp>
        <p:nvSpPr>
          <p:cNvPr id="1360" name="Line"/>
          <p:cNvSpPr/>
          <p:nvPr/>
        </p:nvSpPr>
        <p:spPr>
          <a:xfrm flipH="1">
            <a:off x="8374062" y="3117120"/>
            <a:ext cx="1" cy="9155866"/>
          </a:xfrm>
          <a:prstGeom prst="line">
            <a:avLst/>
          </a:prstGeom>
          <a:ln w="101600">
            <a:solidFill>
              <a:srgbClr val="0433FF"/>
            </a:solidFill>
            <a:miter lim="400000"/>
          </a:ln>
        </p:spPr>
        <p:txBody>
          <a:bodyPr lIns="50800" tIns="50800" rIns="50800" bIns="50800" anchor="ctr"/>
          <a:lstStyle/>
          <a:p>
            <a:pPr/>
          </a:p>
        </p:txBody>
      </p:sp>
      <p:sp>
        <p:nvSpPr>
          <p:cNvPr id="1361" name="Line"/>
          <p:cNvSpPr/>
          <p:nvPr/>
        </p:nvSpPr>
        <p:spPr>
          <a:xfrm flipH="1">
            <a:off x="6073768" y="12302147"/>
            <a:ext cx="2365209" cy="1"/>
          </a:xfrm>
          <a:prstGeom prst="line">
            <a:avLst/>
          </a:prstGeom>
          <a:ln w="101600">
            <a:solidFill>
              <a:srgbClr val="0433FF"/>
            </a:solidFill>
            <a:miter lim="400000"/>
          </a:ln>
        </p:spPr>
        <p:txBody>
          <a:bodyPr lIns="50800" tIns="50800" rIns="50800" bIns="50800" anchor="ctr"/>
          <a:lstStyle/>
          <a:p>
            <a:pPr/>
          </a:p>
        </p:txBody>
      </p:sp>
      <p:sp>
        <p:nvSpPr>
          <p:cNvPr id="1362" name="Line"/>
          <p:cNvSpPr/>
          <p:nvPr/>
        </p:nvSpPr>
        <p:spPr>
          <a:xfrm flipV="1">
            <a:off x="6093102" y="3117120"/>
            <a:ext cx="1" cy="9155866"/>
          </a:xfrm>
          <a:prstGeom prst="line">
            <a:avLst/>
          </a:prstGeom>
          <a:ln w="101600">
            <a:solidFill>
              <a:srgbClr val="0433FF"/>
            </a:solidFill>
            <a:miter lim="400000"/>
          </a:ln>
        </p:spPr>
        <p:txBody>
          <a:bodyPr lIns="50800" tIns="50800" rIns="50800" bIns="50800" anchor="ctr"/>
          <a:lstStyle/>
          <a:p>
            <a:pPr/>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1330"/>
                                        </p:tgtEl>
                                        <p:attrNameLst>
                                          <p:attrName>style.visibility</p:attrName>
                                        </p:attrNameLst>
                                      </p:cBhvr>
                                      <p:to>
                                        <p:strVal val="visible"/>
                                      </p:to>
                                    </p:set>
                                    <p:animEffect filter="wipe(left)" transition="in">
                                      <p:cBhvr>
                                        <p:cTn id="7" dur="1000"/>
                                        <p:tgtEl>
                                          <p:spTgt spid="1330"/>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1326"/>
                                        </p:tgtEl>
                                        <p:attrNameLst>
                                          <p:attrName>style.visibility</p:attrName>
                                        </p:attrNameLst>
                                      </p:cBhvr>
                                      <p:to>
                                        <p:strVal val="visible"/>
                                      </p:to>
                                    </p:set>
                                    <p:animEffect filter="dissolve" transition="in">
                                      <p:cBhvr>
                                        <p:cTn id="12" dur="2000"/>
                                        <p:tgtEl>
                                          <p:spTgt spid="1326"/>
                                        </p:tgtEl>
                                      </p:cBhvr>
                                    </p:animEffect>
                                  </p:childTnLst>
                                </p:cTn>
                              </p:par>
                            </p:childTnLst>
                          </p:cTn>
                        </p:par>
                        <p:par>
                          <p:cTn id="13" fill="hold">
                            <p:stCondLst>
                              <p:cond delay="2000"/>
                            </p:stCondLst>
                            <p:childTnLst>
                              <p:par>
                                <p:cTn id="14" presetClass="entr" nodeType="afterEffect" presetID="9" grpId="3" fill="hold">
                                  <p:stCondLst>
                                    <p:cond delay="0"/>
                                  </p:stCondLst>
                                  <p:iterate type="el" backwards="0">
                                    <p:tmAbs val="0"/>
                                  </p:iterate>
                                  <p:childTnLst>
                                    <p:set>
                                      <p:cBhvr>
                                        <p:cTn id="15" fill="hold"/>
                                        <p:tgtEl>
                                          <p:spTgt spid="1327"/>
                                        </p:tgtEl>
                                        <p:attrNameLst>
                                          <p:attrName>style.visibility</p:attrName>
                                        </p:attrNameLst>
                                      </p:cBhvr>
                                      <p:to>
                                        <p:strVal val="visible"/>
                                      </p:to>
                                    </p:set>
                                    <p:animEffect filter="dissolve" transition="in">
                                      <p:cBhvr>
                                        <p:cTn id="16" dur="2000"/>
                                        <p:tgtEl>
                                          <p:spTgt spid="1327"/>
                                        </p:tgtEl>
                                      </p:cBhvr>
                                    </p:animEffect>
                                  </p:childTnLst>
                                </p:cTn>
                              </p:par>
                            </p:childTnLst>
                          </p:cTn>
                        </p:par>
                        <p:par>
                          <p:cTn id="17" fill="hold">
                            <p:stCondLst>
                              <p:cond delay="4000"/>
                            </p:stCondLst>
                            <p:childTnLst>
                              <p:par>
                                <p:cTn id="18" presetClass="entr" nodeType="afterEffect" presetID="9" grpId="4" fill="hold">
                                  <p:stCondLst>
                                    <p:cond delay="0"/>
                                  </p:stCondLst>
                                  <p:iterate type="el" backwards="0">
                                    <p:tmAbs val="0"/>
                                  </p:iterate>
                                  <p:childTnLst>
                                    <p:set>
                                      <p:cBhvr>
                                        <p:cTn id="19" fill="hold"/>
                                        <p:tgtEl>
                                          <p:spTgt spid="1352"/>
                                        </p:tgtEl>
                                        <p:attrNameLst>
                                          <p:attrName>style.visibility</p:attrName>
                                        </p:attrNameLst>
                                      </p:cBhvr>
                                      <p:to>
                                        <p:strVal val="visible"/>
                                      </p:to>
                                    </p:set>
                                    <p:animEffect filter="dissolve" transition="in">
                                      <p:cBhvr>
                                        <p:cTn id="20" dur="2000"/>
                                        <p:tgtEl>
                                          <p:spTgt spid="1352"/>
                                        </p:tgtEl>
                                      </p:cBhvr>
                                    </p:animEffect>
                                  </p:childTnLst>
                                </p:cTn>
                              </p:par>
                            </p:childTnLst>
                          </p:cTn>
                        </p:par>
                        <p:par>
                          <p:cTn id="21" fill="hold">
                            <p:stCondLst>
                              <p:cond delay="6000"/>
                            </p:stCondLst>
                            <p:childTnLst>
                              <p:par>
                                <p:cTn id="22" presetClass="entr" nodeType="afterEffect" presetID="9" grpId="5" fill="hold">
                                  <p:stCondLst>
                                    <p:cond delay="0"/>
                                  </p:stCondLst>
                                  <p:iterate type="el" backwards="0">
                                    <p:tmAbs val="0"/>
                                  </p:iterate>
                                  <p:childTnLst>
                                    <p:set>
                                      <p:cBhvr>
                                        <p:cTn id="23" fill="hold"/>
                                        <p:tgtEl>
                                          <p:spTgt spid="1353"/>
                                        </p:tgtEl>
                                        <p:attrNameLst>
                                          <p:attrName>style.visibility</p:attrName>
                                        </p:attrNameLst>
                                      </p:cBhvr>
                                      <p:to>
                                        <p:strVal val="visible"/>
                                      </p:to>
                                    </p:set>
                                    <p:animEffect filter="dissolve" transition="in">
                                      <p:cBhvr>
                                        <p:cTn id="24" dur="2000"/>
                                        <p:tgtEl>
                                          <p:spTgt spid="1353"/>
                                        </p:tgtEl>
                                      </p:cBhvr>
                                    </p:animEffec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8" presetID="2" grpId="6" fill="hold">
                                  <p:stCondLst>
                                    <p:cond delay="0"/>
                                  </p:stCondLst>
                                  <p:iterate type="el" backwards="0">
                                    <p:tmAbs val="0"/>
                                  </p:iterate>
                                  <p:childTnLst>
                                    <p:set>
                                      <p:cBhvr>
                                        <p:cTn id="28" fill="hold"/>
                                        <p:tgtEl>
                                          <p:spTgt spid="1331"/>
                                        </p:tgtEl>
                                        <p:attrNameLst>
                                          <p:attrName>style.visibility</p:attrName>
                                        </p:attrNameLst>
                                      </p:cBhvr>
                                      <p:to>
                                        <p:strVal val="visible"/>
                                      </p:to>
                                    </p:set>
                                    <p:anim calcmode="lin" valueType="num">
                                      <p:cBhvr>
                                        <p:cTn id="29" dur="1000" fill="hold"/>
                                        <p:tgtEl>
                                          <p:spTgt spid="1331"/>
                                        </p:tgtEl>
                                        <p:attrNameLst>
                                          <p:attrName>ppt_x</p:attrName>
                                        </p:attrNameLst>
                                      </p:cBhvr>
                                      <p:tavLst>
                                        <p:tav tm="0">
                                          <p:val>
                                            <p:strVal val="0-#ppt_w/2"/>
                                          </p:val>
                                        </p:tav>
                                        <p:tav tm="100000">
                                          <p:val>
                                            <p:strVal val="#ppt_x"/>
                                          </p:val>
                                        </p:tav>
                                      </p:tavLst>
                                    </p:anim>
                                    <p:anim calcmode="lin" valueType="num">
                                      <p:cBhvr>
                                        <p:cTn id="30" dur="1000" fill="hold"/>
                                        <p:tgtEl>
                                          <p:spTgt spid="1331"/>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8" presetID="22" grpId="7" fill="hold">
                                  <p:stCondLst>
                                    <p:cond delay="0"/>
                                  </p:stCondLst>
                                  <p:iterate type="el" backwards="0">
                                    <p:tmAbs val="0"/>
                                  </p:iterate>
                                  <p:childTnLst>
                                    <p:set>
                                      <p:cBhvr>
                                        <p:cTn id="34" fill="hold"/>
                                        <p:tgtEl>
                                          <p:spTgt spid="1356"/>
                                        </p:tgtEl>
                                        <p:attrNameLst>
                                          <p:attrName>style.visibility</p:attrName>
                                        </p:attrNameLst>
                                      </p:cBhvr>
                                      <p:to>
                                        <p:strVal val="visible"/>
                                      </p:to>
                                    </p:set>
                                    <p:animEffect filter="wipe(left)" transition="in">
                                      <p:cBhvr>
                                        <p:cTn id="35" dur="1000"/>
                                        <p:tgtEl>
                                          <p:spTgt spid="1356"/>
                                        </p:tgtEl>
                                      </p:cBhvr>
                                    </p:animEffect>
                                  </p:childTnLst>
                                </p:cTn>
                              </p:par>
                            </p:childTnLst>
                          </p:cTn>
                        </p:par>
                      </p:childTnLst>
                    </p:cTn>
                  </p:par>
                  <p:par>
                    <p:cTn id="36" fill="hold">
                      <p:stCondLst>
                        <p:cond delay="indefinite"/>
                      </p:stCondLst>
                      <p:childTnLst>
                        <p:par>
                          <p:cTn id="37" fill="hold">
                            <p:stCondLst>
                              <p:cond delay="0"/>
                            </p:stCondLst>
                            <p:childTnLst>
                              <p:par>
                                <p:cTn id="38" presetClass="entr" nodeType="clickEffect" presetID="9" grpId="8" fill="hold">
                                  <p:stCondLst>
                                    <p:cond delay="0"/>
                                  </p:stCondLst>
                                  <p:iterate type="el" backwards="0">
                                    <p:tmAbs val="0"/>
                                  </p:iterate>
                                  <p:childTnLst>
                                    <p:set>
                                      <p:cBhvr>
                                        <p:cTn id="39" fill="hold"/>
                                        <p:tgtEl>
                                          <p:spTgt spid="1359"/>
                                        </p:tgtEl>
                                        <p:attrNameLst>
                                          <p:attrName>style.visibility</p:attrName>
                                        </p:attrNameLst>
                                      </p:cBhvr>
                                      <p:to>
                                        <p:strVal val="visible"/>
                                      </p:to>
                                    </p:set>
                                    <p:animEffect filter="dissolve" transition="in">
                                      <p:cBhvr>
                                        <p:cTn id="40" dur="2000"/>
                                        <p:tgtEl>
                                          <p:spTgt spid="1359"/>
                                        </p:tgtEl>
                                      </p:cBhvr>
                                    </p:animEffect>
                                  </p:childTnLst>
                                </p:cTn>
                              </p:par>
                            </p:childTnLst>
                          </p:cTn>
                        </p:par>
                        <p:par>
                          <p:cTn id="41" fill="hold">
                            <p:stCondLst>
                              <p:cond delay="2000"/>
                            </p:stCondLst>
                            <p:childTnLst>
                              <p:par>
                                <p:cTn id="42" presetClass="entr" nodeType="afterEffect" presetID="9" grpId="9" fill="hold">
                                  <p:stCondLst>
                                    <p:cond delay="0"/>
                                  </p:stCondLst>
                                  <p:iterate type="el" backwards="0">
                                    <p:tmAbs val="0"/>
                                  </p:iterate>
                                  <p:childTnLst>
                                    <p:set>
                                      <p:cBhvr>
                                        <p:cTn id="43" fill="hold"/>
                                        <p:tgtEl>
                                          <p:spTgt spid="1360"/>
                                        </p:tgtEl>
                                        <p:attrNameLst>
                                          <p:attrName>style.visibility</p:attrName>
                                        </p:attrNameLst>
                                      </p:cBhvr>
                                      <p:to>
                                        <p:strVal val="visible"/>
                                      </p:to>
                                    </p:set>
                                    <p:animEffect filter="dissolve" transition="in">
                                      <p:cBhvr>
                                        <p:cTn id="44" dur="2000"/>
                                        <p:tgtEl>
                                          <p:spTgt spid="1360"/>
                                        </p:tgtEl>
                                      </p:cBhvr>
                                    </p:animEffect>
                                  </p:childTnLst>
                                </p:cTn>
                              </p:par>
                            </p:childTnLst>
                          </p:cTn>
                        </p:par>
                        <p:par>
                          <p:cTn id="45" fill="hold">
                            <p:stCondLst>
                              <p:cond delay="4000"/>
                            </p:stCondLst>
                            <p:childTnLst>
                              <p:par>
                                <p:cTn id="46" presetClass="entr" nodeType="afterEffect" presetID="9" grpId="10" fill="hold">
                                  <p:stCondLst>
                                    <p:cond delay="0"/>
                                  </p:stCondLst>
                                  <p:iterate type="el" backwards="0">
                                    <p:tmAbs val="0"/>
                                  </p:iterate>
                                  <p:childTnLst>
                                    <p:set>
                                      <p:cBhvr>
                                        <p:cTn id="47" fill="hold"/>
                                        <p:tgtEl>
                                          <p:spTgt spid="1361"/>
                                        </p:tgtEl>
                                        <p:attrNameLst>
                                          <p:attrName>style.visibility</p:attrName>
                                        </p:attrNameLst>
                                      </p:cBhvr>
                                      <p:to>
                                        <p:strVal val="visible"/>
                                      </p:to>
                                    </p:set>
                                    <p:animEffect filter="dissolve" transition="in">
                                      <p:cBhvr>
                                        <p:cTn id="48" dur="2000"/>
                                        <p:tgtEl>
                                          <p:spTgt spid="1361"/>
                                        </p:tgtEl>
                                      </p:cBhvr>
                                    </p:animEffect>
                                  </p:childTnLst>
                                </p:cTn>
                              </p:par>
                            </p:childTnLst>
                          </p:cTn>
                        </p:par>
                        <p:par>
                          <p:cTn id="49" fill="hold">
                            <p:stCondLst>
                              <p:cond delay="6000"/>
                            </p:stCondLst>
                            <p:childTnLst>
                              <p:par>
                                <p:cTn id="50" presetClass="entr" nodeType="afterEffect" presetID="9" grpId="11" fill="hold">
                                  <p:stCondLst>
                                    <p:cond delay="0"/>
                                  </p:stCondLst>
                                  <p:iterate type="el" backwards="0">
                                    <p:tmAbs val="0"/>
                                  </p:iterate>
                                  <p:childTnLst>
                                    <p:set>
                                      <p:cBhvr>
                                        <p:cTn id="51" fill="hold"/>
                                        <p:tgtEl>
                                          <p:spTgt spid="1362"/>
                                        </p:tgtEl>
                                        <p:attrNameLst>
                                          <p:attrName>style.visibility</p:attrName>
                                        </p:attrNameLst>
                                      </p:cBhvr>
                                      <p:to>
                                        <p:strVal val="visible"/>
                                      </p:to>
                                    </p:set>
                                    <p:animEffect filter="dissolve" transition="in">
                                      <p:cBhvr>
                                        <p:cTn id="52" dur="2000"/>
                                        <p:tgtEl>
                                          <p:spTgt spid="1362"/>
                                        </p:tgtEl>
                                      </p:cBhvr>
                                    </p:animEffect>
                                  </p:childTnLst>
                                </p:cTn>
                              </p:par>
                            </p:childTnLst>
                          </p:cTn>
                        </p:par>
                        <p:par>
                          <p:cTn id="53" fill="hold">
                            <p:stCondLst>
                              <p:cond delay="8000"/>
                            </p:stCondLst>
                            <p:childTnLst>
                              <p:par>
                                <p:cTn id="54" presetClass="exit" nodeType="afterEffect" presetID="9" grpId="12" fill="hold">
                                  <p:stCondLst>
                                    <p:cond delay="0"/>
                                  </p:stCondLst>
                                  <p:iterate type="el" backwards="0">
                                    <p:tmAbs val="0"/>
                                  </p:iterate>
                                  <p:childTnLst>
                                    <p:animEffect filter="dissolve" transition="out">
                                      <p:cBhvr>
                                        <p:cTn id="55" dur="1500" fill="hold"/>
                                        <p:tgtEl>
                                          <p:spTgt spid="1326"/>
                                        </p:tgtEl>
                                      </p:cBhvr>
                                    </p:animEffect>
                                    <p:set>
                                      <p:cBhvr>
                                        <p:cTn id="56" fill="hold">
                                          <p:stCondLst>
                                            <p:cond delay="1499"/>
                                          </p:stCondLst>
                                        </p:cTn>
                                        <p:tgtEl>
                                          <p:spTgt spid="1326"/>
                                        </p:tgtEl>
                                        <p:attrNameLst>
                                          <p:attrName>style.visibility</p:attrName>
                                        </p:attrNameLst>
                                      </p:cBhvr>
                                      <p:to>
                                        <p:strVal val="hidden"/>
                                      </p:to>
                                    </p:set>
                                  </p:childTnLst>
                                </p:cTn>
                              </p:par>
                            </p:childTnLst>
                          </p:cTn>
                        </p:par>
                        <p:par>
                          <p:cTn id="57" fill="hold">
                            <p:stCondLst>
                              <p:cond delay="9500"/>
                            </p:stCondLst>
                            <p:childTnLst>
                              <p:par>
                                <p:cTn id="58" presetClass="exit" nodeType="afterEffect" presetID="9" grpId="13" fill="hold">
                                  <p:stCondLst>
                                    <p:cond delay="0"/>
                                  </p:stCondLst>
                                  <p:iterate type="el" backwards="0">
                                    <p:tmAbs val="0"/>
                                  </p:iterate>
                                  <p:childTnLst>
                                    <p:animEffect filter="dissolve" transition="out">
                                      <p:cBhvr>
                                        <p:cTn id="59" dur="1500" fill="hold"/>
                                        <p:tgtEl>
                                          <p:spTgt spid="1353"/>
                                        </p:tgtEl>
                                      </p:cBhvr>
                                    </p:animEffect>
                                    <p:set>
                                      <p:cBhvr>
                                        <p:cTn id="60" fill="hold">
                                          <p:stCondLst>
                                            <p:cond delay="1499"/>
                                          </p:stCondLst>
                                        </p:cTn>
                                        <p:tgtEl>
                                          <p:spTgt spid="1353"/>
                                        </p:tgtEl>
                                        <p:attrNameLst>
                                          <p:attrName>style.visibility</p:attrName>
                                        </p:attrNameLst>
                                      </p:cBhvr>
                                      <p:to>
                                        <p:strVal val="hidden"/>
                                      </p:to>
                                    </p:set>
                                  </p:childTnLst>
                                </p:cTn>
                              </p:par>
                            </p:childTnLst>
                          </p:cTn>
                        </p:par>
                        <p:par>
                          <p:cTn id="61" fill="hold">
                            <p:stCondLst>
                              <p:cond delay="11000"/>
                            </p:stCondLst>
                            <p:childTnLst>
                              <p:par>
                                <p:cTn id="62" presetClass="exit" nodeType="afterEffect" presetID="9" grpId="14" fill="hold">
                                  <p:stCondLst>
                                    <p:cond delay="0"/>
                                  </p:stCondLst>
                                  <p:iterate type="el" backwards="0">
                                    <p:tmAbs val="0"/>
                                  </p:iterate>
                                  <p:childTnLst>
                                    <p:animEffect filter="dissolve" transition="out">
                                      <p:cBhvr>
                                        <p:cTn id="63" dur="1500" fill="hold"/>
                                        <p:tgtEl>
                                          <p:spTgt spid="1352"/>
                                        </p:tgtEl>
                                      </p:cBhvr>
                                    </p:animEffect>
                                    <p:set>
                                      <p:cBhvr>
                                        <p:cTn id="64" fill="hold">
                                          <p:stCondLst>
                                            <p:cond delay="1499"/>
                                          </p:stCondLst>
                                        </p:cTn>
                                        <p:tgtEl>
                                          <p:spTgt spid="1352"/>
                                        </p:tgtEl>
                                        <p:attrNameLst>
                                          <p:attrName>style.visibility</p:attrName>
                                        </p:attrNameLst>
                                      </p:cBhvr>
                                      <p:to>
                                        <p:strVal val="hidden"/>
                                      </p:to>
                                    </p:set>
                                  </p:childTnLst>
                                </p:cTn>
                              </p:par>
                            </p:childTnLst>
                          </p:cTn>
                        </p:par>
                        <p:par>
                          <p:cTn id="65" fill="hold">
                            <p:stCondLst>
                              <p:cond delay="12500"/>
                            </p:stCondLst>
                            <p:childTnLst>
                              <p:par>
                                <p:cTn id="66" presetClass="exit" nodeType="afterEffect" presetID="9" grpId="15" fill="hold">
                                  <p:stCondLst>
                                    <p:cond delay="0"/>
                                  </p:stCondLst>
                                  <p:iterate type="el" backwards="0">
                                    <p:tmAbs val="0"/>
                                  </p:iterate>
                                  <p:childTnLst>
                                    <p:animEffect filter="dissolve" transition="out">
                                      <p:cBhvr>
                                        <p:cTn id="67" dur="1500" fill="hold"/>
                                        <p:tgtEl>
                                          <p:spTgt spid="1327"/>
                                        </p:tgtEl>
                                      </p:cBhvr>
                                    </p:animEffect>
                                    <p:set>
                                      <p:cBhvr>
                                        <p:cTn id="68" fill="hold">
                                          <p:stCondLst>
                                            <p:cond delay="1499"/>
                                          </p:stCondLst>
                                        </p:cTn>
                                        <p:tgtEl>
                                          <p:spTgt spid="132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Class="entr" nodeType="clickEffect" presetSubtype="8" presetID="22" grpId="16" fill="hold">
                                  <p:stCondLst>
                                    <p:cond delay="0"/>
                                  </p:stCondLst>
                                  <p:iterate type="el" backwards="0">
                                    <p:tmAbs val="0"/>
                                  </p:iterate>
                                  <p:childTnLst>
                                    <p:set>
                                      <p:cBhvr>
                                        <p:cTn id="72" fill="hold"/>
                                        <p:tgtEl>
                                          <p:spTgt spid="1357"/>
                                        </p:tgtEl>
                                        <p:attrNameLst>
                                          <p:attrName>style.visibility</p:attrName>
                                        </p:attrNameLst>
                                      </p:cBhvr>
                                      <p:to>
                                        <p:strVal val="visible"/>
                                      </p:to>
                                    </p:set>
                                    <p:animEffect filter="wipe(left)" transition="in">
                                      <p:cBhvr>
                                        <p:cTn id="73" dur="1000"/>
                                        <p:tgtEl>
                                          <p:spTgt spid="1357"/>
                                        </p:tgtEl>
                                      </p:cBhvr>
                                    </p:animEffect>
                                  </p:childTnLst>
                                </p:cTn>
                              </p:par>
                            </p:childTnLst>
                          </p:cTn>
                        </p:par>
                      </p:childTnLst>
                    </p:cTn>
                  </p:par>
                  <p:par>
                    <p:cTn id="74" fill="hold">
                      <p:stCondLst>
                        <p:cond delay="indefinite"/>
                      </p:stCondLst>
                      <p:childTnLst>
                        <p:par>
                          <p:cTn id="75" fill="hold">
                            <p:stCondLst>
                              <p:cond delay="0"/>
                            </p:stCondLst>
                            <p:childTnLst>
                              <p:par>
                                <p:cTn id="76" presetClass="entr" nodeType="clickEffect" presetSubtype="8" presetID="22" grpId="17" fill="hold">
                                  <p:stCondLst>
                                    <p:cond delay="0"/>
                                  </p:stCondLst>
                                  <p:iterate type="el" backwards="0">
                                    <p:tmAbs val="0"/>
                                  </p:iterate>
                                  <p:childTnLst>
                                    <p:set>
                                      <p:cBhvr>
                                        <p:cTn id="77" fill="hold"/>
                                        <p:tgtEl>
                                          <p:spTgt spid="1358"/>
                                        </p:tgtEl>
                                        <p:attrNameLst>
                                          <p:attrName>style.visibility</p:attrName>
                                        </p:attrNameLst>
                                      </p:cBhvr>
                                      <p:to>
                                        <p:strVal val="visible"/>
                                      </p:to>
                                    </p:set>
                                    <p:animEffect filter="wipe(left)" transition="in">
                                      <p:cBhvr>
                                        <p:cTn id="78" dur="1000"/>
                                        <p:tgtEl>
                                          <p:spTgt spid="13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59" grpId="8"/>
      <p:bldP build="whole" bldLvl="1" animBg="1" rev="0" advAuto="0" spid="1327" grpId="15"/>
      <p:bldP build="whole" bldLvl="1" animBg="1" rev="0" advAuto="0" spid="1357" grpId="16"/>
      <p:bldP build="whole" bldLvl="1" animBg="1" rev="0" advAuto="0" spid="1352" grpId="14"/>
      <p:bldP build="whole" bldLvl="1" animBg="1" rev="0" advAuto="0" spid="1327" grpId="3"/>
      <p:bldP build="whole" bldLvl="1" animBg="1" rev="0" advAuto="0" spid="1353" grpId="5"/>
      <p:bldP build="whole" bldLvl="1" animBg="1" rev="0" advAuto="0" spid="1362" grpId="11"/>
      <p:bldP build="whole" bldLvl="1" animBg="1" rev="0" advAuto="0" spid="1326" grpId="2"/>
      <p:bldP build="whole" bldLvl="1" animBg="1" rev="0" advAuto="0" spid="1360" grpId="9"/>
      <p:bldP build="whole" bldLvl="1" animBg="1" rev="0" advAuto="0" spid="1353" grpId="13"/>
      <p:bldP build="whole" bldLvl="1" animBg="1" rev="0" advAuto="0" spid="1358" grpId="17"/>
      <p:bldP build="whole" bldLvl="1" animBg="1" rev="0" advAuto="0" spid="1326" grpId="12"/>
      <p:bldP build="whole" bldLvl="1" animBg="1" rev="0" advAuto="0" spid="1352" grpId="4"/>
      <p:bldP build="whole" bldLvl="1" animBg="1" rev="0" advAuto="0" spid="1331" grpId="6"/>
      <p:bldP build="whole" bldLvl="1" animBg="1" rev="0" advAuto="0" spid="1356" grpId="7"/>
      <p:bldP build="whole" bldLvl="1" animBg="1" rev="0" advAuto="0" spid="1361" grpId="10"/>
      <p:bldP build="whole" bldLvl="1" animBg="1" rev="0" advAuto="0" spid="1330" grpId="1"/>
    </p:bldLst>
  </p:timing>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1364" name="Table"/>
          <p:cNvGraphicFramePr/>
          <p:nvPr/>
        </p:nvGraphicFramePr>
        <p:xfrm>
          <a:off x="14121308" y="4747855"/>
          <a:ext cx="6876107" cy="3811188"/>
        </p:xfrm>
        <a:graphic xmlns:a="http://schemas.openxmlformats.org/drawingml/2006/main">
          <a:graphicData uri="http://schemas.openxmlformats.org/drawingml/2006/table">
            <a:tbl>
              <a:tblPr firstCol="0" firstRow="0" lastCol="0" lastRow="0" bandCol="0" bandRow="1" rtl="0">
                <a:tableStyleId>{C7B018BB-80A7-4F77-B60F-C8B233D01FF8}</a:tableStyleId>
              </a:tblPr>
              <a:tblGrid>
                <a:gridCol w="6863406"/>
              </a:tblGrid>
              <a:tr h="902766">
                <a:tc>
                  <a:txBody>
                    <a:bodyPr/>
                    <a:lstStyle/>
                    <a:p>
                      <a:pPr defTabSz="914400">
                        <a:defRPr sz="3200">
                          <a:latin typeface="Avenir Heavy"/>
                          <a:ea typeface="Avenir Heavy"/>
                          <a:cs typeface="Avenir Heavy"/>
                          <a:sym typeface="Avenir Heavy"/>
                        </a:defRPr>
                      </a:pPr>
                    </a:p>
                  </a:txBody>
                  <a:tcPr marL="50800" marR="50800" marT="50800" marB="50800" anchor="ctr" anchorCtr="0" horzOverflow="overflow">
                    <a:lnL w="12700">
                      <a:solidFill>
                        <a:srgbClr val="606060"/>
                      </a:solidFill>
                      <a:miter lim="400000"/>
                    </a:lnL>
                    <a:lnR w="12700">
                      <a:solidFill>
                        <a:srgbClr val="606060"/>
                      </a:solidFill>
                      <a:miter lim="400000"/>
                    </a:lnR>
                    <a:lnT w="12700">
                      <a:solidFill>
                        <a:srgbClr val="606060"/>
                      </a:solidFill>
                      <a:miter lim="400000"/>
                    </a:lnT>
                    <a:noFill/>
                  </a:tcPr>
                </a:tc>
              </a:tr>
              <a:tr h="902787">
                <a:tc>
                  <a:txBody>
                    <a:bodyPr/>
                    <a:lstStyle/>
                    <a:p>
                      <a:pPr defTabSz="914400">
                        <a:defRPr sz="3200">
                          <a:latin typeface="Avenir Heavy"/>
                          <a:ea typeface="Avenir Heavy"/>
                          <a:cs typeface="Avenir Heavy"/>
                          <a:sym typeface="Avenir Heavy"/>
                        </a:defRPr>
                      </a:pPr>
                    </a:p>
                  </a:txBody>
                  <a:tcPr marL="50800" marR="50800" marT="50800" marB="50800" anchor="ctr" anchorCtr="0" horzOverflow="overflow">
                    <a:lnL w="12700">
                      <a:solidFill>
                        <a:srgbClr val="606060"/>
                      </a:solidFill>
                      <a:miter lim="400000"/>
                    </a:lnL>
                    <a:lnR w="12700">
                      <a:solidFill>
                        <a:srgbClr val="606060"/>
                      </a:solidFill>
                      <a:miter lim="400000"/>
                    </a:lnR>
                    <a:noFill/>
                  </a:tcPr>
                </a:tc>
              </a:tr>
              <a:tr h="919715">
                <a:tc>
                  <a:txBody>
                    <a:bodyPr/>
                    <a:lstStyle/>
                    <a:p>
                      <a:pPr defTabSz="914400">
                        <a:defRPr sz="3200">
                          <a:sym typeface="Avenir Book"/>
                        </a:defRPr>
                      </a:pPr>
                    </a:p>
                  </a:txBody>
                  <a:tcPr marL="50800" marR="50800" marT="50800" marB="50800" anchor="ctr" anchorCtr="0" horzOverflow="overflow">
                    <a:lnL w="12700">
                      <a:solidFill>
                        <a:srgbClr val="606060"/>
                      </a:solidFill>
                      <a:miter lim="400000"/>
                    </a:lnL>
                    <a:lnR w="12700">
                      <a:solidFill>
                        <a:srgbClr val="606060"/>
                      </a:solidFill>
                      <a:miter lim="400000"/>
                    </a:lnR>
                    <a:noFill/>
                  </a:tcPr>
                </a:tc>
              </a:tr>
              <a:tr h="1084324">
                <a:tc>
                  <a:txBody>
                    <a:bodyPr/>
                    <a:lstStyle/>
                    <a:p>
                      <a:pPr defTabSz="914400">
                        <a:defRPr sz="3200">
                          <a:sym typeface="Avenir Book"/>
                        </a:defRPr>
                      </a:pPr>
                    </a:p>
                  </a:txBody>
                  <a:tcPr marL="50800" marR="50800" marT="50800" marB="50800" anchor="ctr" anchorCtr="0" horzOverflow="overflow">
                    <a:lnL w="12700">
                      <a:solidFill>
                        <a:srgbClr val="606060"/>
                      </a:solidFill>
                      <a:miter lim="400000"/>
                    </a:lnL>
                    <a:lnR w="12700">
                      <a:solidFill>
                        <a:srgbClr val="606060"/>
                      </a:solidFill>
                      <a:miter lim="400000"/>
                    </a:lnR>
                    <a:lnB w="12700">
                      <a:solidFill>
                        <a:srgbClr val="606060"/>
                      </a:solidFill>
                      <a:miter lim="400000"/>
                    </a:lnB>
                    <a:noFill/>
                  </a:tcPr>
                </a:tc>
              </a:tr>
            </a:tbl>
          </a:graphicData>
        </a:graphic>
      </p:graphicFrame>
      <p:graphicFrame>
        <p:nvGraphicFramePr>
          <p:cNvPr id="1365" name="Table"/>
          <p:cNvGraphicFramePr/>
          <p:nvPr/>
        </p:nvGraphicFramePr>
        <p:xfrm>
          <a:off x="4169271" y="4754205"/>
          <a:ext cx="4429512" cy="3651142"/>
        </p:xfrm>
        <a:graphic xmlns:a="http://schemas.openxmlformats.org/drawingml/2006/main">
          <a:graphicData uri="http://schemas.openxmlformats.org/drawingml/2006/table">
            <a:tbl>
              <a:tblPr firstCol="0" firstRow="0" lastCol="0" lastRow="0" bandCol="0" bandRow="1" rtl="0">
                <a:tableStyleId>{C7B018BB-80A7-4F77-B60F-C8B233D01FF8}</a:tableStyleId>
              </a:tblPr>
              <a:tblGrid>
                <a:gridCol w="2104051"/>
                <a:gridCol w="2312760"/>
              </a:tblGrid>
              <a:tr h="909610">
                <a:tc>
                  <a:txBody>
                    <a:bodyPr/>
                    <a:lstStyle/>
                    <a:p>
                      <a:pPr defTabSz="914400">
                        <a:defRPr sz="3200">
                          <a:latin typeface="Avenir Heavy"/>
                          <a:ea typeface="Avenir Heavy"/>
                          <a:cs typeface="Avenir Heavy"/>
                          <a:sym typeface="Avenir Heavy"/>
                        </a:defRPr>
                      </a:pPr>
                    </a:p>
                  </a:txBody>
                  <a:tcPr marL="50800" marR="50800" marT="50800" marB="50800" anchor="ctr" anchorCtr="0" horzOverflow="overflow">
                    <a:lnL w="12700">
                      <a:solidFill>
                        <a:srgbClr val="606060"/>
                      </a:solidFill>
                      <a:miter lim="400000"/>
                    </a:lnL>
                    <a:lnT w="12700">
                      <a:solidFill>
                        <a:srgbClr val="606060"/>
                      </a:solidFill>
                      <a:miter lim="400000"/>
                    </a:lnT>
                    <a:noFill/>
                  </a:tcPr>
                </a:tc>
                <a:tc>
                  <a:txBody>
                    <a:bodyPr/>
                    <a:lstStyle/>
                    <a:p>
                      <a:pPr defTabSz="914400">
                        <a:defRPr sz="3200">
                          <a:latin typeface="Avenir Heavy"/>
                          <a:ea typeface="Avenir Heavy"/>
                          <a:cs typeface="Avenir Heavy"/>
                          <a:sym typeface="Avenir Heavy"/>
                        </a:defRPr>
                      </a:pPr>
                    </a:p>
                  </a:txBody>
                  <a:tcPr marL="50800" marR="50800" marT="50800" marB="50800" anchor="ctr" anchorCtr="0" horzOverflow="overflow">
                    <a:lnR w="12700">
                      <a:solidFill>
                        <a:srgbClr val="606060"/>
                      </a:solidFill>
                      <a:miter lim="400000"/>
                    </a:lnR>
                    <a:lnT w="12700">
                      <a:solidFill>
                        <a:srgbClr val="606060"/>
                      </a:solidFill>
                      <a:miter lim="400000"/>
                    </a:lnT>
                    <a:noFill/>
                  </a:tcPr>
                </a:tc>
              </a:tr>
              <a:tr h="909610">
                <a:tc>
                  <a:txBody>
                    <a:bodyPr/>
                    <a:lstStyle/>
                    <a:p>
                      <a:pPr defTabSz="914400">
                        <a:defRPr sz="3200">
                          <a:latin typeface="Avenir Heavy"/>
                          <a:ea typeface="Avenir Heavy"/>
                          <a:cs typeface="Avenir Heavy"/>
                          <a:sym typeface="Avenir Heavy"/>
                        </a:defRPr>
                      </a:pPr>
                    </a:p>
                  </a:txBody>
                  <a:tcPr marL="50800" marR="50800" marT="50800" marB="50800" anchor="ctr" anchorCtr="0" horzOverflow="overflow">
                    <a:lnL w="12700">
                      <a:solidFill>
                        <a:srgbClr val="606060"/>
                      </a:solidFill>
                      <a:miter lim="400000"/>
                    </a:lnL>
                    <a:noFill/>
                  </a:tcPr>
                </a:tc>
                <a:tc>
                  <a:txBody>
                    <a:bodyPr/>
                    <a:lstStyle/>
                    <a:p>
                      <a:pPr defTabSz="914400">
                        <a:defRPr sz="3200">
                          <a:latin typeface="Avenir Heavy"/>
                          <a:ea typeface="Avenir Heavy"/>
                          <a:cs typeface="Avenir Heavy"/>
                          <a:sym typeface="Avenir Heavy"/>
                        </a:defRPr>
                      </a:pPr>
                    </a:p>
                  </a:txBody>
                  <a:tcPr marL="50800" marR="50800" marT="50800" marB="50800" anchor="ctr" anchorCtr="0" horzOverflow="overflow">
                    <a:lnR w="12700">
                      <a:solidFill>
                        <a:srgbClr val="606060"/>
                      </a:solidFill>
                      <a:miter lim="400000"/>
                    </a:lnR>
                    <a:noFill/>
                  </a:tcPr>
                </a:tc>
              </a:tr>
              <a:tr h="909610">
                <a:tc>
                  <a:txBody>
                    <a:bodyPr/>
                    <a:lstStyle/>
                    <a:p>
                      <a:pPr defTabSz="914400">
                        <a:defRPr sz="3200">
                          <a:latin typeface="Avenir Heavy"/>
                          <a:ea typeface="Avenir Heavy"/>
                          <a:cs typeface="Avenir Heavy"/>
                          <a:sym typeface="Avenir Heavy"/>
                        </a:defRPr>
                      </a:pPr>
                    </a:p>
                  </a:txBody>
                  <a:tcPr marL="50800" marR="50800" marT="50800" marB="50800" anchor="ctr" anchorCtr="0" horzOverflow="overflow">
                    <a:lnL w="12700">
                      <a:solidFill>
                        <a:srgbClr val="606060"/>
                      </a:solidFill>
                      <a:miter lim="400000"/>
                    </a:lnL>
                    <a:noFill/>
                  </a:tcPr>
                </a:tc>
                <a:tc>
                  <a:txBody>
                    <a:bodyPr/>
                    <a:lstStyle/>
                    <a:p>
                      <a:pPr defTabSz="914400">
                        <a:defRPr sz="3200">
                          <a:latin typeface="Avenir Heavy"/>
                          <a:ea typeface="Avenir Heavy"/>
                          <a:cs typeface="Avenir Heavy"/>
                          <a:sym typeface="Avenir Heavy"/>
                        </a:defRPr>
                      </a:pPr>
                    </a:p>
                  </a:txBody>
                  <a:tcPr marL="50800" marR="50800" marT="50800" marB="50800" anchor="ctr" anchorCtr="0" horzOverflow="overflow">
                    <a:lnR w="12700">
                      <a:solidFill>
                        <a:srgbClr val="606060"/>
                      </a:solidFill>
                      <a:miter lim="400000"/>
                    </a:lnR>
                    <a:noFill/>
                  </a:tcPr>
                </a:tc>
              </a:tr>
              <a:tr h="1082356">
                <a:tc>
                  <a:txBody>
                    <a:bodyPr/>
                    <a:lstStyle/>
                    <a:p>
                      <a:pPr defTabSz="914400">
                        <a:defRPr sz="3200">
                          <a:latin typeface="Avenir Heavy"/>
                          <a:ea typeface="Avenir Heavy"/>
                          <a:cs typeface="Avenir Heavy"/>
                          <a:sym typeface="Avenir Heavy"/>
                        </a:defRPr>
                      </a:pPr>
                    </a:p>
                  </a:txBody>
                  <a:tcPr marL="50800" marR="50800" marT="50800" marB="50800" anchor="ctr" anchorCtr="0" horzOverflow="overflow">
                    <a:lnL w="12700">
                      <a:solidFill>
                        <a:srgbClr val="606060"/>
                      </a:solidFill>
                      <a:miter lim="400000"/>
                    </a:lnL>
                    <a:lnB w="12700">
                      <a:solidFill>
                        <a:srgbClr val="606060"/>
                      </a:solidFill>
                      <a:miter lim="400000"/>
                    </a:lnB>
                    <a:noFill/>
                  </a:tcPr>
                </a:tc>
                <a:tc>
                  <a:txBody>
                    <a:bodyPr/>
                    <a:lstStyle/>
                    <a:p>
                      <a:pPr defTabSz="914400">
                        <a:defRPr sz="3200">
                          <a:latin typeface="Avenir Heavy"/>
                          <a:ea typeface="Avenir Heavy"/>
                          <a:cs typeface="Avenir Heavy"/>
                          <a:sym typeface="Avenir Heavy"/>
                        </a:defRPr>
                      </a:pPr>
                    </a:p>
                  </a:txBody>
                  <a:tcPr marL="50800" marR="50800" marT="50800" marB="50800" anchor="ctr" anchorCtr="0" horzOverflow="overflow">
                    <a:lnR w="12700">
                      <a:solidFill>
                        <a:srgbClr val="606060"/>
                      </a:solidFill>
                      <a:miter lim="400000"/>
                    </a:lnR>
                    <a:lnB w="12700">
                      <a:solidFill>
                        <a:srgbClr val="606060"/>
                      </a:solidFill>
                      <a:miter lim="400000"/>
                    </a:lnB>
                    <a:noFill/>
                  </a:tcPr>
                </a:tc>
              </a:tr>
            </a:tbl>
          </a:graphicData>
        </a:graphic>
      </p:graphicFrame>
      <p:graphicFrame>
        <p:nvGraphicFramePr>
          <p:cNvPr id="1366" name="Table"/>
          <p:cNvGraphicFramePr/>
          <p:nvPr/>
        </p:nvGraphicFramePr>
        <p:xfrm>
          <a:off x="8586327" y="4747855"/>
          <a:ext cx="3633992" cy="3811188"/>
        </p:xfrm>
        <a:graphic xmlns:a="http://schemas.openxmlformats.org/drawingml/2006/main">
          <a:graphicData uri="http://schemas.openxmlformats.org/drawingml/2006/table">
            <a:tbl>
              <a:tblPr firstCol="0" firstRow="0" lastCol="0" lastRow="0" bandCol="0" bandRow="1" rtl="0">
                <a:tableStyleId>{C7B018BB-80A7-4F77-B60F-C8B233D01FF8}</a:tableStyleId>
              </a:tblPr>
              <a:tblGrid>
                <a:gridCol w="5536521"/>
              </a:tblGrid>
              <a:tr h="906691">
                <a:tc>
                  <a:txBody>
                    <a:bodyPr/>
                    <a:lstStyle/>
                    <a:p>
                      <a:pPr defTabSz="914400">
                        <a:defRPr sz="3200">
                          <a:latin typeface="Avenir Heavy"/>
                          <a:ea typeface="Avenir Heavy"/>
                          <a:cs typeface="Avenir Heavy"/>
                          <a:sym typeface="Avenir Heavy"/>
                        </a:defRPr>
                      </a:pPr>
                    </a:p>
                  </a:txBody>
                  <a:tcPr marL="50800" marR="50800" marT="50800" marB="50800" anchor="ctr" anchorCtr="0" horzOverflow="overflow">
                    <a:lnL w="12700">
                      <a:solidFill>
                        <a:srgbClr val="606060"/>
                      </a:solidFill>
                      <a:miter lim="400000"/>
                    </a:lnL>
                    <a:lnR w="12700">
                      <a:solidFill>
                        <a:srgbClr val="606060"/>
                      </a:solidFill>
                      <a:miter lim="400000"/>
                    </a:lnR>
                    <a:lnT w="12700">
                      <a:solidFill>
                        <a:srgbClr val="606060"/>
                      </a:solidFill>
                      <a:miter lim="400000"/>
                    </a:lnT>
                    <a:noFill/>
                  </a:tcPr>
                </a:tc>
              </a:tr>
              <a:tr h="914986">
                <a:tc>
                  <a:txBody>
                    <a:bodyPr/>
                    <a:lstStyle/>
                    <a:p>
                      <a:pPr defTabSz="914400">
                        <a:defRPr sz="3200">
                          <a:latin typeface="Avenir Heavy"/>
                          <a:ea typeface="Avenir Heavy"/>
                          <a:cs typeface="Avenir Heavy"/>
                          <a:sym typeface="Avenir Heavy"/>
                        </a:defRPr>
                      </a:pPr>
                    </a:p>
                  </a:txBody>
                  <a:tcPr marL="50800" marR="50800" marT="50800" marB="50800" anchor="ctr" anchorCtr="0" horzOverflow="overflow">
                    <a:lnL w="12700">
                      <a:solidFill>
                        <a:srgbClr val="606060"/>
                      </a:solidFill>
                      <a:miter lim="400000"/>
                    </a:lnL>
                    <a:lnR w="12700">
                      <a:solidFill>
                        <a:srgbClr val="606060"/>
                      </a:solidFill>
                      <a:miter lim="400000"/>
                    </a:lnR>
                    <a:noFill/>
                  </a:tcPr>
                </a:tc>
              </a:tr>
              <a:tr h="897026">
                <a:tc>
                  <a:txBody>
                    <a:bodyPr/>
                    <a:lstStyle/>
                    <a:p>
                      <a:pPr defTabSz="914400">
                        <a:defRPr sz="3200">
                          <a:sym typeface="Avenir Book"/>
                        </a:defRPr>
                      </a:pPr>
                    </a:p>
                  </a:txBody>
                  <a:tcPr marL="50800" marR="50800" marT="50800" marB="50800" anchor="ctr" anchorCtr="0" horzOverflow="overflow">
                    <a:lnL w="12700">
                      <a:solidFill>
                        <a:srgbClr val="606060"/>
                      </a:solidFill>
                      <a:miter lim="400000"/>
                    </a:lnL>
                    <a:lnR w="12700">
                      <a:solidFill>
                        <a:srgbClr val="606060"/>
                      </a:solidFill>
                      <a:miter lim="400000"/>
                    </a:lnR>
                    <a:noFill/>
                  </a:tcPr>
                </a:tc>
              </a:tr>
              <a:tr h="1096768">
                <a:tc>
                  <a:txBody>
                    <a:bodyPr/>
                    <a:lstStyle/>
                    <a:p>
                      <a:pPr defTabSz="914400">
                        <a:defRPr sz="3200">
                          <a:sym typeface="Avenir Book"/>
                        </a:defRPr>
                      </a:pPr>
                    </a:p>
                  </a:txBody>
                  <a:tcPr marL="50800" marR="50800" marT="50800" marB="50800" anchor="ctr" anchorCtr="0" horzOverflow="overflow">
                    <a:lnL w="12700">
                      <a:solidFill>
                        <a:srgbClr val="606060"/>
                      </a:solidFill>
                      <a:miter lim="400000"/>
                    </a:lnL>
                    <a:lnR w="12700">
                      <a:solidFill>
                        <a:srgbClr val="606060"/>
                      </a:solidFill>
                      <a:miter lim="400000"/>
                    </a:lnR>
                    <a:lnB w="12700">
                      <a:solidFill>
                        <a:srgbClr val="606060"/>
                      </a:solidFill>
                      <a:miter lim="400000"/>
                    </a:lnB>
                    <a:noFill/>
                  </a:tcPr>
                </a:tc>
              </a:tr>
            </a:tbl>
          </a:graphicData>
        </a:graphic>
      </p:graphicFrame>
      <p:sp>
        <p:nvSpPr>
          <p:cNvPr id="1367" name="4 Firm Concentration Ratio"/>
          <p:cNvSpPr txBox="1"/>
          <p:nvPr/>
        </p:nvSpPr>
        <p:spPr>
          <a:xfrm>
            <a:off x="9533020" y="4759020"/>
            <a:ext cx="3643137"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defRPr>
                <a:solidFill>
                  <a:srgbClr val="FF2600"/>
                </a:solidFill>
                <a:latin typeface="Avenir Book"/>
                <a:ea typeface="Avenir Book"/>
                <a:cs typeface="Avenir Book"/>
                <a:sym typeface="Avenir Book"/>
              </a:defRPr>
            </a:lvl1pPr>
          </a:lstStyle>
          <a:p>
            <a:pPr/>
            <a:r>
              <a:t>4 Firm Concentration Ratio</a:t>
            </a:r>
          </a:p>
        </p:txBody>
      </p:sp>
      <p:sp>
        <p:nvSpPr>
          <p:cNvPr id="1368" name="100+0+0+0 = 100%"/>
          <p:cNvSpPr txBox="1"/>
          <p:nvPr/>
        </p:nvSpPr>
        <p:spPr>
          <a:xfrm>
            <a:off x="9209809" y="5774716"/>
            <a:ext cx="3633992" cy="6223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defRPr>
                <a:latin typeface="Avenir Book"/>
                <a:ea typeface="Avenir Book"/>
                <a:cs typeface="Avenir Book"/>
                <a:sym typeface="Avenir Book"/>
              </a:defRPr>
            </a:pPr>
            <a:r>
              <a:t>100+0+0+0 = </a:t>
            </a:r>
            <a:r>
              <a:rPr>
                <a:solidFill>
                  <a:srgbClr val="FF2600"/>
                </a:solidFill>
              </a:rPr>
              <a:t>100%</a:t>
            </a:r>
          </a:p>
        </p:txBody>
      </p:sp>
      <p:sp>
        <p:nvSpPr>
          <p:cNvPr id="1369" name="Number of Firms"/>
          <p:cNvSpPr txBox="1"/>
          <p:nvPr/>
        </p:nvSpPr>
        <p:spPr>
          <a:xfrm>
            <a:off x="4116832" y="4759020"/>
            <a:ext cx="2235270"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defRPr>
                <a:latin typeface="Avenir Book"/>
                <a:ea typeface="Avenir Book"/>
                <a:cs typeface="Avenir Book"/>
                <a:sym typeface="Avenir Book"/>
              </a:defRPr>
            </a:lvl1pPr>
          </a:lstStyle>
          <a:p>
            <a:pPr/>
            <a:r>
              <a:t>Number of Firms</a:t>
            </a:r>
          </a:p>
        </p:txBody>
      </p:sp>
      <p:sp>
        <p:nvSpPr>
          <p:cNvPr id="1370" name="Share of the market"/>
          <p:cNvSpPr txBox="1"/>
          <p:nvPr/>
        </p:nvSpPr>
        <p:spPr>
          <a:xfrm>
            <a:off x="6012106" y="4759020"/>
            <a:ext cx="2922525"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defRPr>
                <a:latin typeface="Avenir Book"/>
                <a:ea typeface="Avenir Book"/>
                <a:cs typeface="Avenir Book"/>
                <a:sym typeface="Avenir Book"/>
              </a:defRPr>
            </a:lvl1pPr>
          </a:lstStyle>
          <a:p>
            <a:pPr/>
            <a:r>
              <a:t>Share of the market</a:t>
            </a:r>
          </a:p>
        </p:txBody>
      </p:sp>
      <p:sp>
        <p:nvSpPr>
          <p:cNvPr id="1371" name="1"/>
          <p:cNvSpPr txBox="1"/>
          <p:nvPr/>
        </p:nvSpPr>
        <p:spPr>
          <a:xfrm>
            <a:off x="5071398" y="5800823"/>
            <a:ext cx="326137" cy="6223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venir Book"/>
                <a:ea typeface="Avenir Book"/>
                <a:cs typeface="Avenir Book"/>
                <a:sym typeface="Avenir Book"/>
              </a:defRPr>
            </a:lvl1pPr>
          </a:lstStyle>
          <a:p>
            <a:pPr/>
            <a:r>
              <a:t>1</a:t>
            </a:r>
          </a:p>
        </p:txBody>
      </p:sp>
      <p:sp>
        <p:nvSpPr>
          <p:cNvPr id="1372" name="2"/>
          <p:cNvSpPr txBox="1"/>
          <p:nvPr/>
        </p:nvSpPr>
        <p:spPr>
          <a:xfrm>
            <a:off x="5071398" y="6735581"/>
            <a:ext cx="326137" cy="6223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venir Book"/>
                <a:ea typeface="Avenir Book"/>
                <a:cs typeface="Avenir Book"/>
                <a:sym typeface="Avenir Book"/>
              </a:defRPr>
            </a:lvl1pPr>
          </a:lstStyle>
          <a:p>
            <a:pPr/>
            <a:r>
              <a:t>2</a:t>
            </a:r>
          </a:p>
        </p:txBody>
      </p:sp>
      <p:sp>
        <p:nvSpPr>
          <p:cNvPr id="1373" name="10,000"/>
          <p:cNvSpPr txBox="1"/>
          <p:nvPr/>
        </p:nvSpPr>
        <p:spPr>
          <a:xfrm>
            <a:off x="4594767" y="7670341"/>
            <a:ext cx="1279399" cy="6223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venir Book"/>
                <a:ea typeface="Avenir Book"/>
                <a:cs typeface="Avenir Book"/>
                <a:sym typeface="Avenir Book"/>
              </a:defRPr>
            </a:lvl1pPr>
          </a:lstStyle>
          <a:p>
            <a:pPr/>
            <a:r>
              <a:t>10,000</a:t>
            </a:r>
          </a:p>
        </p:txBody>
      </p:sp>
      <p:sp>
        <p:nvSpPr>
          <p:cNvPr id="1374" name="100%"/>
          <p:cNvSpPr txBox="1"/>
          <p:nvPr/>
        </p:nvSpPr>
        <p:spPr>
          <a:xfrm>
            <a:off x="6770082" y="5800823"/>
            <a:ext cx="1067182" cy="6223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venir Book"/>
                <a:ea typeface="Avenir Book"/>
                <a:cs typeface="Avenir Book"/>
                <a:sym typeface="Avenir Book"/>
              </a:defRPr>
            </a:lvl1pPr>
          </a:lstStyle>
          <a:p>
            <a:pPr/>
            <a:r>
              <a:t>100%</a:t>
            </a:r>
          </a:p>
        </p:txBody>
      </p:sp>
      <p:sp>
        <p:nvSpPr>
          <p:cNvPr id="1375" name="50%"/>
          <p:cNvSpPr txBox="1"/>
          <p:nvPr/>
        </p:nvSpPr>
        <p:spPr>
          <a:xfrm>
            <a:off x="6876000" y="6735581"/>
            <a:ext cx="855346" cy="6223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venir Book"/>
                <a:ea typeface="Avenir Book"/>
                <a:cs typeface="Avenir Book"/>
                <a:sym typeface="Avenir Book"/>
              </a:defRPr>
            </a:lvl1pPr>
          </a:lstStyle>
          <a:p>
            <a:pPr/>
            <a:r>
              <a:t>50%</a:t>
            </a:r>
          </a:p>
        </p:txBody>
      </p:sp>
      <p:sp>
        <p:nvSpPr>
          <p:cNvPr id="1376" name="100/10,000 =0.01%"/>
          <p:cNvSpPr txBox="1"/>
          <p:nvPr/>
        </p:nvSpPr>
        <p:spPr>
          <a:xfrm>
            <a:off x="6290764" y="7436838"/>
            <a:ext cx="2365209" cy="11430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defRPr>
                <a:latin typeface="Avenir Book"/>
                <a:ea typeface="Avenir Book"/>
                <a:cs typeface="Avenir Book"/>
                <a:sym typeface="Avenir Book"/>
              </a:defRPr>
            </a:lvl1pPr>
          </a:lstStyle>
          <a:p>
            <a:pPr/>
            <a:r>
              <a:t>100/10,000 =0.01%</a:t>
            </a:r>
          </a:p>
        </p:txBody>
      </p:sp>
      <p:sp>
        <p:nvSpPr>
          <p:cNvPr id="1377" name="The Herfindahl–Hirschman Index HHI"/>
          <p:cNvSpPr txBox="1"/>
          <p:nvPr/>
        </p:nvSpPr>
        <p:spPr>
          <a:xfrm>
            <a:off x="15520077" y="4732985"/>
            <a:ext cx="4429512" cy="103886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80000"/>
              </a:lnSpc>
              <a:defRPr>
                <a:solidFill>
                  <a:srgbClr val="0433FF"/>
                </a:solidFill>
                <a:latin typeface="Avenir Book"/>
                <a:ea typeface="Avenir Book"/>
                <a:cs typeface="Avenir Book"/>
                <a:sym typeface="Avenir Book"/>
              </a:defRPr>
            </a:lvl1pPr>
          </a:lstStyle>
          <a:p>
            <a:pPr/>
            <a:r>
              <a:t>The Herfindahl–Hirschman Index HHI</a:t>
            </a:r>
          </a:p>
        </p:txBody>
      </p:sp>
      <p:sp>
        <p:nvSpPr>
          <p:cNvPr id="1378" name="1002= 10,000"/>
          <p:cNvSpPr txBox="1"/>
          <p:nvPr/>
        </p:nvSpPr>
        <p:spPr>
          <a:xfrm>
            <a:off x="14196082" y="5743673"/>
            <a:ext cx="6291129" cy="7366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defRPr>
                <a:latin typeface="Avenir Book"/>
                <a:ea typeface="Avenir Book"/>
                <a:cs typeface="Avenir Book"/>
                <a:sym typeface="Avenir Book"/>
              </a:defRPr>
            </a:pPr>
            <a:r>
              <a:t>100</a:t>
            </a:r>
            <a:r>
              <a:rPr baseline="62000"/>
              <a:t>2</a:t>
            </a:r>
            <a:r>
              <a:t>= 10,000</a:t>
            </a:r>
          </a:p>
        </p:txBody>
      </p:sp>
      <p:sp>
        <p:nvSpPr>
          <p:cNvPr id="1379" name="50+50+0+0 = 100%"/>
          <p:cNvSpPr txBox="1"/>
          <p:nvPr/>
        </p:nvSpPr>
        <p:spPr>
          <a:xfrm>
            <a:off x="9209809" y="6709474"/>
            <a:ext cx="3633992" cy="6223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defRPr>
                <a:latin typeface="Avenir Book"/>
                <a:ea typeface="Avenir Book"/>
                <a:cs typeface="Avenir Book"/>
                <a:sym typeface="Avenir Book"/>
              </a:defRPr>
            </a:pPr>
            <a:r>
              <a:t>50+50+0+0 = </a:t>
            </a:r>
            <a:r>
              <a:rPr>
                <a:solidFill>
                  <a:srgbClr val="FF2600"/>
                </a:solidFill>
              </a:rPr>
              <a:t>100%</a:t>
            </a:r>
          </a:p>
        </p:txBody>
      </p:sp>
      <p:sp>
        <p:nvSpPr>
          <p:cNvPr id="1380" name="0.01+0.01+0.01+0.01 = 0.04%"/>
          <p:cNvSpPr txBox="1"/>
          <p:nvPr/>
        </p:nvSpPr>
        <p:spPr>
          <a:xfrm>
            <a:off x="8579977" y="7697188"/>
            <a:ext cx="5420546" cy="6223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defRPr>
                <a:latin typeface="Avenir Book"/>
                <a:ea typeface="Avenir Book"/>
                <a:cs typeface="Avenir Book"/>
                <a:sym typeface="Avenir Book"/>
              </a:defRPr>
            </a:pPr>
            <a:r>
              <a:t>0.01+0.01+0.01+0.01 = </a:t>
            </a:r>
            <a:r>
              <a:rPr>
                <a:solidFill>
                  <a:srgbClr val="FF2600"/>
                </a:solidFill>
              </a:rPr>
              <a:t>0.04%</a:t>
            </a:r>
          </a:p>
        </p:txBody>
      </p:sp>
      <p:sp>
        <p:nvSpPr>
          <p:cNvPr id="1381" name="502+502= 2 x (502) = 5,000"/>
          <p:cNvSpPr txBox="1"/>
          <p:nvPr/>
        </p:nvSpPr>
        <p:spPr>
          <a:xfrm>
            <a:off x="14310028" y="6549456"/>
            <a:ext cx="6291129" cy="7366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defRPr>
                <a:latin typeface="Avenir Book"/>
                <a:ea typeface="Avenir Book"/>
                <a:cs typeface="Avenir Book"/>
                <a:sym typeface="Avenir Book"/>
              </a:defRPr>
            </a:pPr>
            <a:r>
              <a:t>50</a:t>
            </a:r>
            <a:r>
              <a:rPr baseline="62000"/>
              <a:t>2</a:t>
            </a:r>
            <a:r>
              <a:t>+50</a:t>
            </a:r>
            <a:r>
              <a:rPr baseline="62000"/>
              <a:t>2</a:t>
            </a:r>
            <a:r>
              <a:t>= 2 x (50</a:t>
            </a:r>
            <a:r>
              <a:rPr baseline="62000"/>
              <a:t>2</a:t>
            </a:r>
            <a:r>
              <a:t>) = 5,000</a:t>
            </a:r>
          </a:p>
        </p:txBody>
      </p:sp>
      <p:sp>
        <p:nvSpPr>
          <p:cNvPr id="1382" name="10,000 x (0.012) = 1"/>
          <p:cNvSpPr txBox="1"/>
          <p:nvPr/>
        </p:nvSpPr>
        <p:spPr>
          <a:xfrm>
            <a:off x="14196082" y="7613191"/>
            <a:ext cx="6291129" cy="7366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defRPr>
                <a:latin typeface="Avenir Book"/>
                <a:ea typeface="Avenir Book"/>
                <a:cs typeface="Avenir Book"/>
                <a:sym typeface="Avenir Book"/>
              </a:defRPr>
            </a:pPr>
            <a:r>
              <a:t>10,000 x (0.01</a:t>
            </a:r>
            <a:r>
              <a:rPr baseline="62000"/>
              <a:t>2</a:t>
            </a:r>
            <a:r>
              <a:t>) = 1</a:t>
            </a:r>
          </a:p>
        </p:txBody>
      </p:sp>
      <p:graphicFrame>
        <p:nvGraphicFramePr>
          <p:cNvPr id="1383" name="Table"/>
          <p:cNvGraphicFramePr/>
          <p:nvPr/>
        </p:nvGraphicFramePr>
        <p:xfrm>
          <a:off x="1168016" y="4754205"/>
          <a:ext cx="4429512" cy="3651142"/>
        </p:xfrm>
        <a:graphic xmlns:a="http://schemas.openxmlformats.org/drawingml/2006/main">
          <a:graphicData uri="http://schemas.openxmlformats.org/drawingml/2006/table">
            <a:tbl>
              <a:tblPr firstCol="0" firstRow="0" lastCol="0" lastRow="0" bandCol="0" bandRow="1" rtl="0">
                <a:tableStyleId>{C7B018BB-80A7-4F77-B60F-C8B233D01FF8}</a:tableStyleId>
              </a:tblPr>
              <a:tblGrid>
                <a:gridCol w="2997453"/>
              </a:tblGrid>
              <a:tr h="909610">
                <a:tc>
                  <a:txBody>
                    <a:bodyPr/>
                    <a:lstStyle/>
                    <a:p>
                      <a:pPr defTabSz="914400">
                        <a:defRPr sz="3200">
                          <a:latin typeface="Avenir Heavy"/>
                          <a:ea typeface="Avenir Heavy"/>
                          <a:cs typeface="Avenir Heavy"/>
                          <a:sym typeface="Avenir Heavy"/>
                        </a:defRPr>
                      </a:pPr>
                    </a:p>
                  </a:txBody>
                  <a:tcPr marL="50800" marR="50800" marT="50800" marB="50800" anchor="ctr" anchorCtr="0" horzOverflow="overflow">
                    <a:lnL w="12700">
                      <a:solidFill>
                        <a:srgbClr val="606060"/>
                      </a:solidFill>
                      <a:miter lim="400000"/>
                    </a:lnL>
                    <a:lnR w="12700">
                      <a:solidFill>
                        <a:srgbClr val="606060"/>
                      </a:solidFill>
                      <a:miter lim="400000"/>
                    </a:lnR>
                    <a:lnT w="12700">
                      <a:solidFill>
                        <a:srgbClr val="606060"/>
                      </a:solidFill>
                      <a:miter lim="400000"/>
                    </a:lnT>
                    <a:noFill/>
                  </a:tcPr>
                </a:tc>
              </a:tr>
              <a:tr h="909610">
                <a:tc>
                  <a:txBody>
                    <a:bodyPr/>
                    <a:lstStyle/>
                    <a:p>
                      <a:pPr defTabSz="914400">
                        <a:defRPr sz="3200">
                          <a:latin typeface="Avenir Heavy"/>
                          <a:ea typeface="Avenir Heavy"/>
                          <a:cs typeface="Avenir Heavy"/>
                          <a:sym typeface="Avenir Heavy"/>
                        </a:defRPr>
                      </a:pPr>
                    </a:p>
                  </a:txBody>
                  <a:tcPr marL="50800" marR="50800" marT="50800" marB="50800" anchor="ctr" anchorCtr="0" horzOverflow="overflow">
                    <a:lnL w="12700">
                      <a:solidFill>
                        <a:srgbClr val="606060"/>
                      </a:solidFill>
                      <a:miter lim="400000"/>
                    </a:lnL>
                    <a:lnR w="12700">
                      <a:solidFill>
                        <a:srgbClr val="606060"/>
                      </a:solidFill>
                      <a:miter lim="400000"/>
                    </a:lnR>
                    <a:noFill/>
                  </a:tcPr>
                </a:tc>
              </a:tr>
              <a:tr h="909610">
                <a:tc>
                  <a:txBody>
                    <a:bodyPr/>
                    <a:lstStyle/>
                    <a:p>
                      <a:pPr defTabSz="914400">
                        <a:defRPr sz="3200">
                          <a:latin typeface="Avenir Heavy"/>
                          <a:ea typeface="Avenir Heavy"/>
                          <a:cs typeface="Avenir Heavy"/>
                          <a:sym typeface="Avenir Heavy"/>
                        </a:defRPr>
                      </a:pPr>
                    </a:p>
                  </a:txBody>
                  <a:tcPr marL="50800" marR="50800" marT="50800" marB="50800" anchor="ctr" anchorCtr="0" horzOverflow="overflow">
                    <a:lnL w="12700">
                      <a:solidFill>
                        <a:srgbClr val="606060"/>
                      </a:solidFill>
                      <a:miter lim="400000"/>
                    </a:lnL>
                    <a:lnR w="12700">
                      <a:solidFill>
                        <a:srgbClr val="606060"/>
                      </a:solidFill>
                      <a:miter lim="400000"/>
                    </a:lnR>
                    <a:noFill/>
                  </a:tcPr>
                </a:tc>
              </a:tr>
              <a:tr h="1082356">
                <a:tc>
                  <a:txBody>
                    <a:bodyPr/>
                    <a:lstStyle/>
                    <a:p>
                      <a:pPr defTabSz="914400">
                        <a:defRPr sz="3200">
                          <a:latin typeface="Avenir Heavy"/>
                          <a:ea typeface="Avenir Heavy"/>
                          <a:cs typeface="Avenir Heavy"/>
                          <a:sym typeface="Avenir Heavy"/>
                        </a:defRPr>
                      </a:pPr>
                    </a:p>
                  </a:txBody>
                  <a:tcPr marL="50800" marR="50800" marT="50800" marB="50800" anchor="ctr" anchorCtr="0" horzOverflow="overflow">
                    <a:lnL w="12700">
                      <a:solidFill>
                        <a:srgbClr val="606060"/>
                      </a:solidFill>
                      <a:miter lim="400000"/>
                    </a:lnL>
                    <a:lnR w="12700">
                      <a:solidFill>
                        <a:srgbClr val="606060"/>
                      </a:solidFill>
                      <a:miter lim="400000"/>
                    </a:lnR>
                    <a:lnB w="12700">
                      <a:solidFill>
                        <a:srgbClr val="606060"/>
                      </a:solidFill>
                      <a:miter lim="400000"/>
                    </a:lnB>
                    <a:noFill/>
                  </a:tcPr>
                </a:tc>
              </a:tr>
            </a:tbl>
          </a:graphicData>
        </a:graphic>
      </p:graphicFrame>
      <p:sp>
        <p:nvSpPr>
          <p:cNvPr id="1384" name="Monopoly"/>
          <p:cNvSpPr txBox="1"/>
          <p:nvPr/>
        </p:nvSpPr>
        <p:spPr>
          <a:xfrm>
            <a:off x="1549108" y="5800823"/>
            <a:ext cx="2235270" cy="6223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defRPr>
                <a:latin typeface="Avenir Book"/>
                <a:ea typeface="Avenir Book"/>
                <a:cs typeface="Avenir Book"/>
                <a:sym typeface="Avenir Book"/>
              </a:defRPr>
            </a:lvl1pPr>
          </a:lstStyle>
          <a:p>
            <a:pPr/>
            <a:r>
              <a:t>Monopoly</a:t>
            </a:r>
          </a:p>
        </p:txBody>
      </p:sp>
      <p:sp>
        <p:nvSpPr>
          <p:cNvPr id="1385" name="Duopoly"/>
          <p:cNvSpPr txBox="1"/>
          <p:nvPr/>
        </p:nvSpPr>
        <p:spPr>
          <a:xfrm>
            <a:off x="1549108" y="6606606"/>
            <a:ext cx="2235270" cy="6223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defRPr>
                <a:latin typeface="Avenir Book"/>
                <a:ea typeface="Avenir Book"/>
                <a:cs typeface="Avenir Book"/>
                <a:sym typeface="Avenir Book"/>
              </a:defRPr>
            </a:lvl1pPr>
          </a:lstStyle>
          <a:p>
            <a:pPr/>
            <a:r>
              <a:t>Duopoly</a:t>
            </a:r>
          </a:p>
        </p:txBody>
      </p:sp>
      <p:sp>
        <p:nvSpPr>
          <p:cNvPr id="1386" name="Perfect Competition"/>
          <p:cNvSpPr txBox="1"/>
          <p:nvPr/>
        </p:nvSpPr>
        <p:spPr>
          <a:xfrm>
            <a:off x="1422583" y="7514943"/>
            <a:ext cx="2488319" cy="98679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70000"/>
              </a:lnSpc>
              <a:defRPr>
                <a:latin typeface="Avenir Book"/>
                <a:ea typeface="Avenir Book"/>
                <a:cs typeface="Avenir Book"/>
                <a:sym typeface="Avenir Book"/>
              </a:defRPr>
            </a:lvl1pPr>
          </a:lstStyle>
          <a:p>
            <a:pPr/>
            <a:r>
              <a:t>Perfect Competition</a:t>
            </a:r>
          </a:p>
        </p:txBody>
      </p:sp>
      <p:sp>
        <p:nvSpPr>
          <p:cNvPr id="1387" name="Oval"/>
          <p:cNvSpPr/>
          <p:nvPr/>
        </p:nvSpPr>
        <p:spPr>
          <a:xfrm>
            <a:off x="11557000" y="5591108"/>
            <a:ext cx="1484049" cy="1901892"/>
          </a:xfrm>
          <a:prstGeom prst="ellipse">
            <a:avLst/>
          </a:prstGeom>
          <a:ln w="63500">
            <a:solidFill>
              <a:srgbClr val="FF2600"/>
            </a:solidFill>
            <a:miter lim="400000"/>
          </a:ln>
        </p:spPr>
        <p:txBody>
          <a:bodyPr lIns="0" tIns="0" rIns="0" bIns="0" anchor="ctr"/>
          <a:lstStyle/>
          <a:p>
            <a:pPr>
              <a:defRPr sz="3200">
                <a:solidFill>
                  <a:srgbClr val="FFFFFF"/>
                </a:solidFill>
                <a:latin typeface="+mn-lt"/>
                <a:ea typeface="+mn-ea"/>
                <a:cs typeface="+mn-cs"/>
                <a:sym typeface="Avenir Medium"/>
              </a:defRPr>
            </a:pPr>
          </a:p>
        </p:txBody>
      </p:sp>
      <p:grpSp>
        <p:nvGrpSpPr>
          <p:cNvPr id="1390" name="Group"/>
          <p:cNvGrpSpPr/>
          <p:nvPr/>
        </p:nvGrpSpPr>
        <p:grpSpPr>
          <a:xfrm>
            <a:off x="13533319" y="791684"/>
            <a:ext cx="5318500" cy="3392464"/>
            <a:chOff x="0" y="0"/>
            <a:chExt cx="5318499" cy="3392463"/>
          </a:xfrm>
        </p:grpSpPr>
        <p:sp>
          <p:nvSpPr>
            <p:cNvPr id="1388" name="Quote Bubble"/>
            <p:cNvSpPr/>
            <p:nvPr/>
          </p:nvSpPr>
          <p:spPr>
            <a:xfrm>
              <a:off x="0" y="0"/>
              <a:ext cx="5318500" cy="3392464"/>
            </a:xfrm>
            <a:prstGeom prst="wedgeEllipseCallout">
              <a:avLst>
                <a:gd name="adj1" fmla="val -61132"/>
                <a:gd name="adj2" fmla="val 112270"/>
              </a:avLst>
            </a:prstGeom>
            <a:solidFill>
              <a:srgbClr val="FF2600">
                <a:alpha val="62700"/>
              </a:srgbClr>
            </a:solidFill>
            <a:ln w="12700" cap="flat">
              <a:solidFill>
                <a:srgbClr val="FF2600"/>
              </a:solidFill>
              <a:prstDash val="solid"/>
              <a:miter lim="400000"/>
            </a:ln>
            <a:effectLst>
              <a:outerShdw sx="100000" sy="100000" kx="0" ky="0" algn="b" rotWithShape="0" blurRad="63500" dist="25400" dir="5400000">
                <a:srgbClr val="000000">
                  <a:alpha val="50000"/>
                </a:srgbClr>
              </a:outerShdw>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sp>
          <p:nvSpPr>
            <p:cNvPr id="1389" name="The four firm concentration ratio gives the same value for a Duopoly and a Monopoly"/>
            <p:cNvSpPr txBox="1"/>
            <p:nvPr/>
          </p:nvSpPr>
          <p:spPr>
            <a:xfrm>
              <a:off x="251849" y="234243"/>
              <a:ext cx="4895397" cy="2755901"/>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nSpc>
                  <a:spcPct val="70000"/>
                </a:lnSpc>
                <a:defRPr sz="4000">
                  <a:solidFill>
                    <a:srgbClr val="FFFFFF"/>
                  </a:solidFill>
                  <a:latin typeface="Avenir Book"/>
                  <a:ea typeface="Avenir Book"/>
                  <a:cs typeface="Avenir Book"/>
                  <a:sym typeface="Avenir Book"/>
                </a:defRPr>
              </a:pPr>
              <a:r>
                <a:t>The four firm concentration ratio gives the </a:t>
              </a:r>
              <a:r>
                <a:rPr>
                  <a:latin typeface="Avenir Heavy"/>
                  <a:ea typeface="Avenir Heavy"/>
                  <a:cs typeface="Avenir Heavy"/>
                  <a:sym typeface="Avenir Heavy"/>
                </a:rPr>
                <a:t>same</a:t>
              </a:r>
              <a:r>
                <a:t> value for a Duopoly and a Monopoly</a:t>
              </a:r>
            </a:p>
          </p:txBody>
        </p:sp>
      </p:grpSp>
      <p:sp>
        <p:nvSpPr>
          <p:cNvPr id="1391" name="Oval"/>
          <p:cNvSpPr/>
          <p:nvPr/>
        </p:nvSpPr>
        <p:spPr>
          <a:xfrm>
            <a:off x="17118697" y="5572223"/>
            <a:ext cx="1484050" cy="1079501"/>
          </a:xfrm>
          <a:prstGeom prst="ellipse">
            <a:avLst/>
          </a:prstGeom>
          <a:ln w="63500">
            <a:solidFill>
              <a:srgbClr val="0433FF"/>
            </a:solidFill>
            <a:miter lim="400000"/>
          </a:ln>
        </p:spPr>
        <p:txBody>
          <a:bodyPr lIns="0" tIns="0" rIns="0" bIns="0" anchor="ctr"/>
          <a:lstStyle/>
          <a:p>
            <a:pPr>
              <a:defRPr sz="3200">
                <a:solidFill>
                  <a:srgbClr val="FFFFFF"/>
                </a:solidFill>
                <a:latin typeface="+mn-lt"/>
                <a:ea typeface="+mn-ea"/>
                <a:cs typeface="+mn-cs"/>
                <a:sym typeface="Avenir Medium"/>
              </a:defRPr>
            </a:pPr>
          </a:p>
        </p:txBody>
      </p:sp>
      <p:grpSp>
        <p:nvGrpSpPr>
          <p:cNvPr id="1394" name="Group"/>
          <p:cNvGrpSpPr/>
          <p:nvPr/>
        </p:nvGrpSpPr>
        <p:grpSpPr>
          <a:xfrm>
            <a:off x="18926686" y="766110"/>
            <a:ext cx="5318500" cy="3392465"/>
            <a:chOff x="0" y="0"/>
            <a:chExt cx="5318499" cy="3392463"/>
          </a:xfrm>
        </p:grpSpPr>
        <p:sp>
          <p:nvSpPr>
            <p:cNvPr id="1392" name="Quote Bubble"/>
            <p:cNvSpPr/>
            <p:nvPr/>
          </p:nvSpPr>
          <p:spPr>
            <a:xfrm>
              <a:off x="0" y="0"/>
              <a:ext cx="5318500" cy="3392464"/>
            </a:xfrm>
            <a:prstGeom prst="wedgeEllipseCallout">
              <a:avLst>
                <a:gd name="adj1" fmla="val -48482"/>
                <a:gd name="adj2" fmla="val 114769"/>
              </a:avLst>
            </a:prstGeom>
            <a:solidFill>
              <a:srgbClr val="0096FF"/>
            </a:solidFill>
            <a:ln w="12700" cap="flat">
              <a:solidFill>
                <a:srgbClr val="0096FF"/>
              </a:solidFill>
              <a:prstDash val="solid"/>
              <a:miter lim="400000"/>
            </a:ln>
            <a:effectLst>
              <a:outerShdw sx="100000" sy="100000" kx="0" ky="0" algn="b" rotWithShape="0" blurRad="63500" dist="25400" dir="5400000">
                <a:srgbClr val="000000">
                  <a:alpha val="50000"/>
                </a:srgbClr>
              </a:outerShdw>
            </a:effectLst>
          </p:spPr>
          <p:txBody>
            <a:bodyPr wrap="square" lIns="0" tIns="0" rIns="0" bIns="0" numCol="1" anchor="ctr">
              <a:noAutofit/>
            </a:bodyPr>
            <a:lstStyle/>
            <a:p>
              <a:pPr>
                <a:defRPr sz="3200">
                  <a:solidFill>
                    <a:srgbClr val="FFFFFF"/>
                  </a:solidFill>
                  <a:latin typeface="+mn-lt"/>
                  <a:ea typeface="+mn-ea"/>
                  <a:cs typeface="+mn-cs"/>
                  <a:sym typeface="Avenir Medium"/>
                </a:defRPr>
              </a:pPr>
            </a:p>
          </p:txBody>
        </p:sp>
        <p:sp>
          <p:nvSpPr>
            <p:cNvPr id="1393" name="The four firm concentration ratio gives a higher value for a Duopoly than a Monopoly"/>
            <p:cNvSpPr txBox="1"/>
            <p:nvPr/>
          </p:nvSpPr>
          <p:spPr>
            <a:xfrm>
              <a:off x="251849" y="234243"/>
              <a:ext cx="4895397" cy="2755901"/>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nSpc>
                  <a:spcPct val="70000"/>
                </a:lnSpc>
                <a:defRPr sz="4000">
                  <a:solidFill>
                    <a:srgbClr val="FFFFFF"/>
                  </a:solidFill>
                  <a:latin typeface="Avenir Book"/>
                  <a:ea typeface="Avenir Book"/>
                  <a:cs typeface="Avenir Book"/>
                  <a:sym typeface="Avenir Book"/>
                </a:defRPr>
              </a:pPr>
              <a:r>
                <a:t>The four firm concentration ratio gives a </a:t>
              </a:r>
              <a:r>
                <a:rPr>
                  <a:latin typeface="Avenir Heavy"/>
                  <a:ea typeface="Avenir Heavy"/>
                  <a:cs typeface="Avenir Heavy"/>
                  <a:sym typeface="Avenir Heavy"/>
                </a:rPr>
                <a:t>higher</a:t>
              </a:r>
              <a:r>
                <a:t> value for a Duopoly than a Monopoly</a:t>
              </a:r>
            </a:p>
          </p:txBody>
        </p:sp>
      </p:grpSp>
      <p:sp>
        <p:nvSpPr>
          <p:cNvPr id="1395" name="Oval"/>
          <p:cNvSpPr/>
          <p:nvPr/>
        </p:nvSpPr>
        <p:spPr>
          <a:xfrm>
            <a:off x="18569108" y="6378006"/>
            <a:ext cx="1484049" cy="1079501"/>
          </a:xfrm>
          <a:prstGeom prst="ellipse">
            <a:avLst/>
          </a:prstGeom>
          <a:ln w="63500">
            <a:solidFill>
              <a:srgbClr val="0433FF"/>
            </a:solidFill>
            <a:miter lim="400000"/>
          </a:ln>
        </p:spPr>
        <p:txBody>
          <a:bodyPr lIns="0" tIns="0" rIns="0" bIns="0" anchor="ctr"/>
          <a:lstStyle/>
          <a:p>
            <a:pPr>
              <a:defRPr sz="3200">
                <a:solidFill>
                  <a:srgbClr val="0433FF"/>
                </a:solidFill>
                <a:latin typeface="+mn-lt"/>
                <a:ea typeface="+mn-ea"/>
                <a:cs typeface="+mn-cs"/>
                <a:sym typeface="Avenir Medium"/>
              </a:defRPr>
            </a:pPr>
          </a:p>
        </p:txBody>
      </p:sp>
      <p:sp>
        <p:nvSpPr>
          <p:cNvPr id="1396" name="The Herfindahl–Hirschman Index HHI is a more accurate measure of concentration"/>
          <p:cNvSpPr txBox="1"/>
          <p:nvPr/>
        </p:nvSpPr>
        <p:spPr>
          <a:xfrm>
            <a:off x="1583797" y="10270866"/>
            <a:ext cx="19541584" cy="800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nSpc>
                <a:spcPct val="80000"/>
              </a:lnSpc>
              <a:defRPr sz="4000">
                <a:solidFill>
                  <a:srgbClr val="0433FF"/>
                </a:solidFill>
                <a:latin typeface="Avenir Book"/>
                <a:ea typeface="Avenir Book"/>
                <a:cs typeface="Avenir Book"/>
                <a:sym typeface="Avenir Book"/>
              </a:defRPr>
            </a:lvl1pPr>
          </a:lstStyle>
          <a:p>
            <a:pPr/>
            <a:r>
              <a:t>The Herfindahl–Hirschman Index HHI is a more accurate measure of concentration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384"/>
                                        </p:tgtEl>
                                        <p:attrNameLst>
                                          <p:attrName>style.visibility</p:attrName>
                                        </p:attrNameLst>
                                      </p:cBhvr>
                                      <p:to>
                                        <p:strVal val="visible"/>
                                      </p:to>
                                    </p:set>
                                    <p:anim calcmode="lin" valueType="num">
                                      <p:cBhvr>
                                        <p:cTn id="7" dur="1000" fill="hold"/>
                                        <p:tgtEl>
                                          <p:spTgt spid="1384"/>
                                        </p:tgtEl>
                                        <p:attrNameLst>
                                          <p:attrName>ppt_x</p:attrName>
                                        </p:attrNameLst>
                                      </p:cBhvr>
                                      <p:tavLst>
                                        <p:tav tm="0">
                                          <p:val>
                                            <p:strVal val="0-#ppt_w/2"/>
                                          </p:val>
                                        </p:tav>
                                        <p:tav tm="100000">
                                          <p:val>
                                            <p:strVal val="#ppt_x"/>
                                          </p:val>
                                        </p:tav>
                                      </p:tavLst>
                                    </p:anim>
                                    <p:anim calcmode="lin" valueType="num">
                                      <p:cBhvr>
                                        <p:cTn id="8" dur="1000" fill="hold"/>
                                        <p:tgtEl>
                                          <p:spTgt spid="138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el" backwards="0">
                                    <p:tmAbs val="0"/>
                                  </p:iterate>
                                  <p:childTnLst>
                                    <p:set>
                                      <p:cBhvr>
                                        <p:cTn id="12" fill="hold"/>
                                        <p:tgtEl>
                                          <p:spTgt spid="1371"/>
                                        </p:tgtEl>
                                        <p:attrNameLst>
                                          <p:attrName>style.visibility</p:attrName>
                                        </p:attrNameLst>
                                      </p:cBhvr>
                                      <p:to>
                                        <p:strVal val="visible"/>
                                      </p:to>
                                    </p:set>
                                    <p:anim calcmode="lin" valueType="num">
                                      <p:cBhvr>
                                        <p:cTn id="13" dur="1000" fill="hold"/>
                                        <p:tgtEl>
                                          <p:spTgt spid="1371"/>
                                        </p:tgtEl>
                                        <p:attrNameLst>
                                          <p:attrName>ppt_x</p:attrName>
                                        </p:attrNameLst>
                                      </p:cBhvr>
                                      <p:tavLst>
                                        <p:tav tm="0">
                                          <p:val>
                                            <p:strVal val="0-#ppt_w/2"/>
                                          </p:val>
                                        </p:tav>
                                        <p:tav tm="100000">
                                          <p:val>
                                            <p:strVal val="#ppt_x"/>
                                          </p:val>
                                        </p:tav>
                                      </p:tavLst>
                                    </p:anim>
                                    <p:anim calcmode="lin" valueType="num">
                                      <p:cBhvr>
                                        <p:cTn id="14" dur="1000" fill="hold"/>
                                        <p:tgtEl>
                                          <p:spTgt spid="137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ID="10" grpId="3" fill="hold">
                                  <p:stCondLst>
                                    <p:cond delay="0"/>
                                  </p:stCondLst>
                                  <p:iterate type="el" backwards="0">
                                    <p:tmAbs val="0"/>
                                  </p:iterate>
                                  <p:childTnLst>
                                    <p:set>
                                      <p:cBhvr>
                                        <p:cTn id="18" fill="hold"/>
                                        <p:tgtEl>
                                          <p:spTgt spid="1370"/>
                                        </p:tgtEl>
                                        <p:attrNameLst>
                                          <p:attrName>style.visibility</p:attrName>
                                        </p:attrNameLst>
                                      </p:cBhvr>
                                      <p:to>
                                        <p:strVal val="visible"/>
                                      </p:to>
                                    </p:set>
                                    <p:animEffect filter="fade" transition="in">
                                      <p:cBhvr>
                                        <p:cTn id="19" dur="1000"/>
                                        <p:tgtEl>
                                          <p:spTgt spid="1370"/>
                                        </p:tgtEl>
                                      </p:cBhvr>
                                    </p:animEffect>
                                  </p:childTnLst>
                                </p:cTn>
                              </p:par>
                            </p:childTnLst>
                          </p:cTn>
                        </p:par>
                      </p:childTnLst>
                    </p:cTn>
                  </p:par>
                  <p:par>
                    <p:cTn id="20" fill="hold">
                      <p:stCondLst>
                        <p:cond delay="indefinite"/>
                      </p:stCondLst>
                      <p:childTnLst>
                        <p:par>
                          <p:cTn id="21" fill="hold">
                            <p:stCondLst>
                              <p:cond delay="0"/>
                            </p:stCondLst>
                            <p:childTnLst>
                              <p:par>
                                <p:cTn id="22" presetClass="entr" nodeType="clickEffect" presetID="10" grpId="4" fill="hold">
                                  <p:stCondLst>
                                    <p:cond delay="0"/>
                                  </p:stCondLst>
                                  <p:iterate type="el" backwards="0">
                                    <p:tmAbs val="0"/>
                                  </p:iterate>
                                  <p:childTnLst>
                                    <p:set>
                                      <p:cBhvr>
                                        <p:cTn id="23" fill="hold"/>
                                        <p:tgtEl>
                                          <p:spTgt spid="1374"/>
                                        </p:tgtEl>
                                        <p:attrNameLst>
                                          <p:attrName>style.visibility</p:attrName>
                                        </p:attrNameLst>
                                      </p:cBhvr>
                                      <p:to>
                                        <p:strVal val="visible"/>
                                      </p:to>
                                    </p:set>
                                    <p:animEffect filter="fade" transition="in">
                                      <p:cBhvr>
                                        <p:cTn id="24" dur="1000"/>
                                        <p:tgtEl>
                                          <p:spTgt spid="1374"/>
                                        </p:tgtEl>
                                      </p:cBhvr>
                                    </p:animEffect>
                                  </p:childTnLst>
                                </p:cTn>
                              </p:par>
                            </p:childTnLst>
                          </p:cTn>
                        </p:par>
                      </p:childTnLst>
                    </p:cTn>
                  </p:par>
                  <p:par>
                    <p:cTn id="25" fill="hold">
                      <p:stCondLst>
                        <p:cond delay="indefinite"/>
                      </p:stCondLst>
                      <p:childTnLst>
                        <p:par>
                          <p:cTn id="26" fill="hold">
                            <p:stCondLst>
                              <p:cond delay="0"/>
                            </p:stCondLst>
                            <p:childTnLst>
                              <p:par>
                                <p:cTn id="27" presetClass="entr" nodeType="clickEffect" presetID="10" grpId="5" fill="hold">
                                  <p:stCondLst>
                                    <p:cond delay="0"/>
                                  </p:stCondLst>
                                  <p:iterate type="el" backwards="0">
                                    <p:tmAbs val="0"/>
                                  </p:iterate>
                                  <p:childTnLst>
                                    <p:set>
                                      <p:cBhvr>
                                        <p:cTn id="28" fill="hold"/>
                                        <p:tgtEl>
                                          <p:spTgt spid="1367"/>
                                        </p:tgtEl>
                                        <p:attrNameLst>
                                          <p:attrName>style.visibility</p:attrName>
                                        </p:attrNameLst>
                                      </p:cBhvr>
                                      <p:to>
                                        <p:strVal val="visible"/>
                                      </p:to>
                                    </p:set>
                                    <p:animEffect filter="fade" transition="in">
                                      <p:cBhvr>
                                        <p:cTn id="29" dur="1000"/>
                                        <p:tgtEl>
                                          <p:spTgt spid="1367"/>
                                        </p:tgtEl>
                                      </p:cBhvr>
                                    </p:animEffect>
                                  </p:childTnLst>
                                </p:cTn>
                              </p:par>
                            </p:childTnLst>
                          </p:cTn>
                        </p:par>
                      </p:childTnLst>
                    </p:cTn>
                  </p:par>
                  <p:par>
                    <p:cTn id="30" fill="hold">
                      <p:stCondLst>
                        <p:cond delay="indefinite"/>
                      </p:stCondLst>
                      <p:childTnLst>
                        <p:par>
                          <p:cTn id="31" fill="hold">
                            <p:stCondLst>
                              <p:cond delay="0"/>
                            </p:stCondLst>
                            <p:childTnLst>
                              <p:par>
                                <p:cTn id="32" presetClass="entr" nodeType="clickEffect" presetSubtype="8" presetID="2" grpId="6" fill="hold">
                                  <p:stCondLst>
                                    <p:cond delay="0"/>
                                  </p:stCondLst>
                                  <p:iterate type="el" backwards="0">
                                    <p:tmAbs val="0"/>
                                  </p:iterate>
                                  <p:childTnLst>
                                    <p:set>
                                      <p:cBhvr>
                                        <p:cTn id="33" fill="hold"/>
                                        <p:tgtEl>
                                          <p:spTgt spid="1368"/>
                                        </p:tgtEl>
                                        <p:attrNameLst>
                                          <p:attrName>style.visibility</p:attrName>
                                        </p:attrNameLst>
                                      </p:cBhvr>
                                      <p:to>
                                        <p:strVal val="visible"/>
                                      </p:to>
                                    </p:set>
                                    <p:anim calcmode="lin" valueType="num">
                                      <p:cBhvr>
                                        <p:cTn id="34" dur="1000" fill="hold"/>
                                        <p:tgtEl>
                                          <p:spTgt spid="1368"/>
                                        </p:tgtEl>
                                        <p:attrNameLst>
                                          <p:attrName>ppt_x</p:attrName>
                                        </p:attrNameLst>
                                      </p:cBhvr>
                                      <p:tavLst>
                                        <p:tav tm="0">
                                          <p:val>
                                            <p:strVal val="0-#ppt_w/2"/>
                                          </p:val>
                                        </p:tav>
                                        <p:tav tm="100000">
                                          <p:val>
                                            <p:strVal val="#ppt_x"/>
                                          </p:val>
                                        </p:tav>
                                      </p:tavLst>
                                    </p:anim>
                                    <p:anim calcmode="lin" valueType="num">
                                      <p:cBhvr>
                                        <p:cTn id="35" dur="1000" fill="hold"/>
                                        <p:tgtEl>
                                          <p:spTgt spid="1368"/>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Class="entr" nodeType="clickEffect" presetID="10" grpId="7" fill="hold">
                                  <p:stCondLst>
                                    <p:cond delay="0"/>
                                  </p:stCondLst>
                                  <p:iterate type="el" backwards="0">
                                    <p:tmAbs val="0"/>
                                  </p:iterate>
                                  <p:childTnLst>
                                    <p:set>
                                      <p:cBhvr>
                                        <p:cTn id="39" fill="hold"/>
                                        <p:tgtEl>
                                          <p:spTgt spid="1377"/>
                                        </p:tgtEl>
                                        <p:attrNameLst>
                                          <p:attrName>style.visibility</p:attrName>
                                        </p:attrNameLst>
                                      </p:cBhvr>
                                      <p:to>
                                        <p:strVal val="visible"/>
                                      </p:to>
                                    </p:set>
                                    <p:animEffect filter="fade" transition="in">
                                      <p:cBhvr>
                                        <p:cTn id="40" dur="1000"/>
                                        <p:tgtEl>
                                          <p:spTgt spid="1377"/>
                                        </p:tgtEl>
                                      </p:cBhvr>
                                    </p:animEffec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8" presetID="22" grpId="8" fill="hold">
                                  <p:stCondLst>
                                    <p:cond delay="0"/>
                                  </p:stCondLst>
                                  <p:iterate type="el" backwards="0">
                                    <p:tmAbs val="0"/>
                                  </p:iterate>
                                  <p:childTnLst>
                                    <p:set>
                                      <p:cBhvr>
                                        <p:cTn id="44" fill="hold"/>
                                        <p:tgtEl>
                                          <p:spTgt spid="1378"/>
                                        </p:tgtEl>
                                        <p:attrNameLst>
                                          <p:attrName>style.visibility</p:attrName>
                                        </p:attrNameLst>
                                      </p:cBhvr>
                                      <p:to>
                                        <p:strVal val="visible"/>
                                      </p:to>
                                    </p:set>
                                    <p:animEffect filter="wipe(left)" transition="in">
                                      <p:cBhvr>
                                        <p:cTn id="45" dur="1000"/>
                                        <p:tgtEl>
                                          <p:spTgt spid="1378"/>
                                        </p:tgtEl>
                                      </p:cBhvr>
                                    </p:animEffect>
                                  </p:childTnLst>
                                </p:cTn>
                              </p:par>
                            </p:childTnLst>
                          </p:cTn>
                        </p:par>
                      </p:childTnLst>
                    </p:cTn>
                  </p:par>
                  <p:par>
                    <p:cTn id="46" fill="hold">
                      <p:stCondLst>
                        <p:cond delay="indefinite"/>
                      </p:stCondLst>
                      <p:childTnLst>
                        <p:par>
                          <p:cTn id="47" fill="hold">
                            <p:stCondLst>
                              <p:cond delay="0"/>
                            </p:stCondLst>
                            <p:childTnLst>
                              <p:par>
                                <p:cTn id="48" presetClass="entr" nodeType="clickEffect" presetSubtype="8" presetID="2" grpId="9" fill="hold">
                                  <p:stCondLst>
                                    <p:cond delay="0"/>
                                  </p:stCondLst>
                                  <p:iterate type="el" backwards="0">
                                    <p:tmAbs val="0"/>
                                  </p:iterate>
                                  <p:childTnLst>
                                    <p:set>
                                      <p:cBhvr>
                                        <p:cTn id="49" fill="hold"/>
                                        <p:tgtEl>
                                          <p:spTgt spid="1385"/>
                                        </p:tgtEl>
                                        <p:attrNameLst>
                                          <p:attrName>style.visibility</p:attrName>
                                        </p:attrNameLst>
                                      </p:cBhvr>
                                      <p:to>
                                        <p:strVal val="visible"/>
                                      </p:to>
                                    </p:set>
                                    <p:anim calcmode="lin" valueType="num">
                                      <p:cBhvr>
                                        <p:cTn id="50" dur="1000" fill="hold"/>
                                        <p:tgtEl>
                                          <p:spTgt spid="1385"/>
                                        </p:tgtEl>
                                        <p:attrNameLst>
                                          <p:attrName>ppt_x</p:attrName>
                                        </p:attrNameLst>
                                      </p:cBhvr>
                                      <p:tavLst>
                                        <p:tav tm="0">
                                          <p:val>
                                            <p:strVal val="0-#ppt_w/2"/>
                                          </p:val>
                                        </p:tav>
                                        <p:tav tm="100000">
                                          <p:val>
                                            <p:strVal val="#ppt_x"/>
                                          </p:val>
                                        </p:tav>
                                      </p:tavLst>
                                    </p:anim>
                                    <p:anim calcmode="lin" valueType="num">
                                      <p:cBhvr>
                                        <p:cTn id="51" dur="1000" fill="hold"/>
                                        <p:tgtEl>
                                          <p:spTgt spid="1385"/>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Class="entr" nodeType="clickEffect" presetSubtype="8" presetID="2" grpId="10" fill="hold">
                                  <p:stCondLst>
                                    <p:cond delay="0"/>
                                  </p:stCondLst>
                                  <p:iterate type="el" backwards="0">
                                    <p:tmAbs val="0"/>
                                  </p:iterate>
                                  <p:childTnLst>
                                    <p:set>
                                      <p:cBhvr>
                                        <p:cTn id="55" fill="hold"/>
                                        <p:tgtEl>
                                          <p:spTgt spid="1372"/>
                                        </p:tgtEl>
                                        <p:attrNameLst>
                                          <p:attrName>style.visibility</p:attrName>
                                        </p:attrNameLst>
                                      </p:cBhvr>
                                      <p:to>
                                        <p:strVal val="visible"/>
                                      </p:to>
                                    </p:set>
                                    <p:anim calcmode="lin" valueType="num">
                                      <p:cBhvr>
                                        <p:cTn id="56" dur="1000" fill="hold"/>
                                        <p:tgtEl>
                                          <p:spTgt spid="1372"/>
                                        </p:tgtEl>
                                        <p:attrNameLst>
                                          <p:attrName>ppt_x</p:attrName>
                                        </p:attrNameLst>
                                      </p:cBhvr>
                                      <p:tavLst>
                                        <p:tav tm="0">
                                          <p:val>
                                            <p:strVal val="0-#ppt_w/2"/>
                                          </p:val>
                                        </p:tav>
                                        <p:tav tm="100000">
                                          <p:val>
                                            <p:strVal val="#ppt_x"/>
                                          </p:val>
                                        </p:tav>
                                      </p:tavLst>
                                    </p:anim>
                                    <p:anim calcmode="lin" valueType="num">
                                      <p:cBhvr>
                                        <p:cTn id="57" dur="1000" fill="hold"/>
                                        <p:tgtEl>
                                          <p:spTgt spid="1372"/>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Class="entr" nodeType="clickEffect" presetID="10" grpId="11" fill="hold">
                                  <p:stCondLst>
                                    <p:cond delay="0"/>
                                  </p:stCondLst>
                                  <p:iterate type="el" backwards="0">
                                    <p:tmAbs val="0"/>
                                  </p:iterate>
                                  <p:childTnLst>
                                    <p:set>
                                      <p:cBhvr>
                                        <p:cTn id="61" fill="hold"/>
                                        <p:tgtEl>
                                          <p:spTgt spid="1375"/>
                                        </p:tgtEl>
                                        <p:attrNameLst>
                                          <p:attrName>style.visibility</p:attrName>
                                        </p:attrNameLst>
                                      </p:cBhvr>
                                      <p:to>
                                        <p:strVal val="visible"/>
                                      </p:to>
                                    </p:set>
                                    <p:animEffect filter="fade" transition="in">
                                      <p:cBhvr>
                                        <p:cTn id="62" dur="1000"/>
                                        <p:tgtEl>
                                          <p:spTgt spid="1375"/>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Subtype="8" presetID="2" grpId="12" fill="hold">
                                  <p:stCondLst>
                                    <p:cond delay="0"/>
                                  </p:stCondLst>
                                  <p:iterate type="el" backwards="0">
                                    <p:tmAbs val="0"/>
                                  </p:iterate>
                                  <p:childTnLst>
                                    <p:set>
                                      <p:cBhvr>
                                        <p:cTn id="66" fill="hold"/>
                                        <p:tgtEl>
                                          <p:spTgt spid="1379"/>
                                        </p:tgtEl>
                                        <p:attrNameLst>
                                          <p:attrName>style.visibility</p:attrName>
                                        </p:attrNameLst>
                                      </p:cBhvr>
                                      <p:to>
                                        <p:strVal val="visible"/>
                                      </p:to>
                                    </p:set>
                                    <p:anim calcmode="lin" valueType="num">
                                      <p:cBhvr>
                                        <p:cTn id="67" dur="1000" fill="hold"/>
                                        <p:tgtEl>
                                          <p:spTgt spid="1379"/>
                                        </p:tgtEl>
                                        <p:attrNameLst>
                                          <p:attrName>ppt_x</p:attrName>
                                        </p:attrNameLst>
                                      </p:cBhvr>
                                      <p:tavLst>
                                        <p:tav tm="0">
                                          <p:val>
                                            <p:strVal val="0-#ppt_w/2"/>
                                          </p:val>
                                        </p:tav>
                                        <p:tav tm="100000">
                                          <p:val>
                                            <p:strVal val="#ppt_x"/>
                                          </p:val>
                                        </p:tav>
                                      </p:tavLst>
                                    </p:anim>
                                    <p:anim calcmode="lin" valueType="num">
                                      <p:cBhvr>
                                        <p:cTn id="68" dur="1000" fill="hold"/>
                                        <p:tgtEl>
                                          <p:spTgt spid="1379"/>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Class="entr" nodeType="clickEffect" presetSubtype="8" presetID="22" grpId="13" fill="hold">
                                  <p:stCondLst>
                                    <p:cond delay="0"/>
                                  </p:stCondLst>
                                  <p:iterate type="el" backwards="0">
                                    <p:tmAbs val="0"/>
                                  </p:iterate>
                                  <p:childTnLst>
                                    <p:set>
                                      <p:cBhvr>
                                        <p:cTn id="72" fill="hold"/>
                                        <p:tgtEl>
                                          <p:spTgt spid="1381"/>
                                        </p:tgtEl>
                                        <p:attrNameLst>
                                          <p:attrName>style.visibility</p:attrName>
                                        </p:attrNameLst>
                                      </p:cBhvr>
                                      <p:to>
                                        <p:strVal val="visible"/>
                                      </p:to>
                                    </p:set>
                                    <p:animEffect filter="wipe(left)" transition="in">
                                      <p:cBhvr>
                                        <p:cTn id="73" dur="1000"/>
                                        <p:tgtEl>
                                          <p:spTgt spid="1381"/>
                                        </p:tgtEl>
                                      </p:cBhvr>
                                    </p:animEffect>
                                  </p:childTnLst>
                                </p:cTn>
                              </p:par>
                            </p:childTnLst>
                          </p:cTn>
                        </p:par>
                      </p:childTnLst>
                    </p:cTn>
                  </p:par>
                  <p:par>
                    <p:cTn id="74" fill="hold">
                      <p:stCondLst>
                        <p:cond delay="indefinite"/>
                      </p:stCondLst>
                      <p:childTnLst>
                        <p:par>
                          <p:cTn id="75" fill="hold">
                            <p:stCondLst>
                              <p:cond delay="0"/>
                            </p:stCondLst>
                            <p:childTnLst>
                              <p:par>
                                <p:cTn id="76" presetClass="entr" nodeType="clickEffect" presetSubtype="8" presetID="2" grpId="14" fill="hold">
                                  <p:stCondLst>
                                    <p:cond delay="0"/>
                                  </p:stCondLst>
                                  <p:iterate type="el" backwards="0">
                                    <p:tmAbs val="0"/>
                                  </p:iterate>
                                  <p:childTnLst>
                                    <p:set>
                                      <p:cBhvr>
                                        <p:cTn id="77" fill="hold"/>
                                        <p:tgtEl>
                                          <p:spTgt spid="1386"/>
                                        </p:tgtEl>
                                        <p:attrNameLst>
                                          <p:attrName>style.visibility</p:attrName>
                                        </p:attrNameLst>
                                      </p:cBhvr>
                                      <p:to>
                                        <p:strVal val="visible"/>
                                      </p:to>
                                    </p:set>
                                    <p:anim calcmode="lin" valueType="num">
                                      <p:cBhvr>
                                        <p:cTn id="78" dur="1000" fill="hold"/>
                                        <p:tgtEl>
                                          <p:spTgt spid="1386"/>
                                        </p:tgtEl>
                                        <p:attrNameLst>
                                          <p:attrName>ppt_x</p:attrName>
                                        </p:attrNameLst>
                                      </p:cBhvr>
                                      <p:tavLst>
                                        <p:tav tm="0">
                                          <p:val>
                                            <p:strVal val="0-#ppt_w/2"/>
                                          </p:val>
                                        </p:tav>
                                        <p:tav tm="100000">
                                          <p:val>
                                            <p:strVal val="#ppt_x"/>
                                          </p:val>
                                        </p:tav>
                                      </p:tavLst>
                                    </p:anim>
                                    <p:anim calcmode="lin" valueType="num">
                                      <p:cBhvr>
                                        <p:cTn id="79" dur="1000" fill="hold"/>
                                        <p:tgtEl>
                                          <p:spTgt spid="1386"/>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Class="entr" nodeType="clickEffect" presetSubtype="8" presetID="2" grpId="15" fill="hold">
                                  <p:stCondLst>
                                    <p:cond delay="0"/>
                                  </p:stCondLst>
                                  <p:iterate type="el" backwards="0">
                                    <p:tmAbs val="0"/>
                                  </p:iterate>
                                  <p:childTnLst>
                                    <p:set>
                                      <p:cBhvr>
                                        <p:cTn id="83" fill="hold"/>
                                        <p:tgtEl>
                                          <p:spTgt spid="1373"/>
                                        </p:tgtEl>
                                        <p:attrNameLst>
                                          <p:attrName>style.visibility</p:attrName>
                                        </p:attrNameLst>
                                      </p:cBhvr>
                                      <p:to>
                                        <p:strVal val="visible"/>
                                      </p:to>
                                    </p:set>
                                    <p:anim calcmode="lin" valueType="num">
                                      <p:cBhvr>
                                        <p:cTn id="84" dur="1000" fill="hold"/>
                                        <p:tgtEl>
                                          <p:spTgt spid="1373"/>
                                        </p:tgtEl>
                                        <p:attrNameLst>
                                          <p:attrName>ppt_x</p:attrName>
                                        </p:attrNameLst>
                                      </p:cBhvr>
                                      <p:tavLst>
                                        <p:tav tm="0">
                                          <p:val>
                                            <p:strVal val="0-#ppt_w/2"/>
                                          </p:val>
                                        </p:tav>
                                        <p:tav tm="100000">
                                          <p:val>
                                            <p:strVal val="#ppt_x"/>
                                          </p:val>
                                        </p:tav>
                                      </p:tavLst>
                                    </p:anim>
                                    <p:anim calcmode="lin" valueType="num">
                                      <p:cBhvr>
                                        <p:cTn id="85" dur="1000" fill="hold"/>
                                        <p:tgtEl>
                                          <p:spTgt spid="1373"/>
                                        </p:tgtEl>
                                        <p:attrNameLst>
                                          <p:attrName>ppt_y</p:attrName>
                                        </p:attrNameLst>
                                      </p:cBhvr>
                                      <p:tavLst>
                                        <p:tav tm="0">
                                          <p:val>
                                            <p:strVal val="#ppt_y"/>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Class="entr" nodeType="clickEffect" presetID="10" grpId="16" fill="hold">
                                  <p:stCondLst>
                                    <p:cond delay="0"/>
                                  </p:stCondLst>
                                  <p:iterate type="el" backwards="0">
                                    <p:tmAbs val="0"/>
                                  </p:iterate>
                                  <p:childTnLst>
                                    <p:set>
                                      <p:cBhvr>
                                        <p:cTn id="89" fill="hold"/>
                                        <p:tgtEl>
                                          <p:spTgt spid="1376"/>
                                        </p:tgtEl>
                                        <p:attrNameLst>
                                          <p:attrName>style.visibility</p:attrName>
                                        </p:attrNameLst>
                                      </p:cBhvr>
                                      <p:to>
                                        <p:strVal val="visible"/>
                                      </p:to>
                                    </p:set>
                                    <p:animEffect filter="fade" transition="in">
                                      <p:cBhvr>
                                        <p:cTn id="90" dur="1000"/>
                                        <p:tgtEl>
                                          <p:spTgt spid="1376"/>
                                        </p:tgtEl>
                                      </p:cBhvr>
                                    </p:animEffect>
                                  </p:childTnLst>
                                </p:cTn>
                              </p:par>
                            </p:childTnLst>
                          </p:cTn>
                        </p:par>
                      </p:childTnLst>
                    </p:cTn>
                  </p:par>
                  <p:par>
                    <p:cTn id="91" fill="hold">
                      <p:stCondLst>
                        <p:cond delay="indefinite"/>
                      </p:stCondLst>
                      <p:childTnLst>
                        <p:par>
                          <p:cTn id="92" fill="hold">
                            <p:stCondLst>
                              <p:cond delay="0"/>
                            </p:stCondLst>
                            <p:childTnLst>
                              <p:par>
                                <p:cTn id="93" presetClass="entr" nodeType="clickEffect" presetSubtype="8" presetID="2" grpId="17" fill="hold">
                                  <p:stCondLst>
                                    <p:cond delay="0"/>
                                  </p:stCondLst>
                                  <p:iterate type="el" backwards="0">
                                    <p:tmAbs val="0"/>
                                  </p:iterate>
                                  <p:childTnLst>
                                    <p:set>
                                      <p:cBhvr>
                                        <p:cTn id="94" fill="hold"/>
                                        <p:tgtEl>
                                          <p:spTgt spid="1380"/>
                                        </p:tgtEl>
                                        <p:attrNameLst>
                                          <p:attrName>style.visibility</p:attrName>
                                        </p:attrNameLst>
                                      </p:cBhvr>
                                      <p:to>
                                        <p:strVal val="visible"/>
                                      </p:to>
                                    </p:set>
                                    <p:anim calcmode="lin" valueType="num">
                                      <p:cBhvr>
                                        <p:cTn id="95" dur="1000" fill="hold"/>
                                        <p:tgtEl>
                                          <p:spTgt spid="1380"/>
                                        </p:tgtEl>
                                        <p:attrNameLst>
                                          <p:attrName>ppt_x</p:attrName>
                                        </p:attrNameLst>
                                      </p:cBhvr>
                                      <p:tavLst>
                                        <p:tav tm="0">
                                          <p:val>
                                            <p:strVal val="0-#ppt_w/2"/>
                                          </p:val>
                                        </p:tav>
                                        <p:tav tm="100000">
                                          <p:val>
                                            <p:strVal val="#ppt_x"/>
                                          </p:val>
                                        </p:tav>
                                      </p:tavLst>
                                    </p:anim>
                                    <p:anim calcmode="lin" valueType="num">
                                      <p:cBhvr>
                                        <p:cTn id="96" dur="1000" fill="hold"/>
                                        <p:tgtEl>
                                          <p:spTgt spid="1380"/>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Class="entr" nodeType="clickEffect" presetSubtype="8" presetID="22" grpId="18" fill="hold">
                                  <p:stCondLst>
                                    <p:cond delay="0"/>
                                  </p:stCondLst>
                                  <p:iterate type="el" backwards="0">
                                    <p:tmAbs val="0"/>
                                  </p:iterate>
                                  <p:childTnLst>
                                    <p:set>
                                      <p:cBhvr>
                                        <p:cTn id="100" fill="hold"/>
                                        <p:tgtEl>
                                          <p:spTgt spid="1382"/>
                                        </p:tgtEl>
                                        <p:attrNameLst>
                                          <p:attrName>style.visibility</p:attrName>
                                        </p:attrNameLst>
                                      </p:cBhvr>
                                      <p:to>
                                        <p:strVal val="visible"/>
                                      </p:to>
                                    </p:set>
                                    <p:animEffect filter="wipe(left)" transition="in">
                                      <p:cBhvr>
                                        <p:cTn id="101" dur="1000"/>
                                        <p:tgtEl>
                                          <p:spTgt spid="1382"/>
                                        </p:tgtEl>
                                      </p:cBhvr>
                                    </p:animEffect>
                                  </p:childTnLst>
                                </p:cTn>
                              </p:par>
                            </p:childTnLst>
                          </p:cTn>
                        </p:par>
                      </p:childTnLst>
                    </p:cTn>
                  </p:par>
                  <p:par>
                    <p:cTn id="102" fill="hold">
                      <p:stCondLst>
                        <p:cond delay="indefinite"/>
                      </p:stCondLst>
                      <p:childTnLst>
                        <p:par>
                          <p:cTn id="103" fill="hold">
                            <p:stCondLst>
                              <p:cond delay="0"/>
                            </p:stCondLst>
                            <p:childTnLst>
                              <p:par>
                                <p:cTn id="104" presetClass="entr" nodeType="clickEffect" presetSubtype="1" presetID="22" grpId="19" fill="hold">
                                  <p:stCondLst>
                                    <p:cond delay="0"/>
                                  </p:stCondLst>
                                  <p:iterate type="el" backwards="0">
                                    <p:tmAbs val="0"/>
                                  </p:iterate>
                                  <p:childTnLst>
                                    <p:set>
                                      <p:cBhvr>
                                        <p:cTn id="105" fill="hold"/>
                                        <p:tgtEl>
                                          <p:spTgt spid="1390"/>
                                        </p:tgtEl>
                                        <p:attrNameLst>
                                          <p:attrName>style.visibility</p:attrName>
                                        </p:attrNameLst>
                                      </p:cBhvr>
                                      <p:to>
                                        <p:strVal val="visible"/>
                                      </p:to>
                                    </p:set>
                                    <p:animEffect filter="wipe(up)" transition="in">
                                      <p:cBhvr>
                                        <p:cTn id="106" dur="1000"/>
                                        <p:tgtEl>
                                          <p:spTgt spid="1390"/>
                                        </p:tgtEl>
                                      </p:cBhvr>
                                    </p:animEffect>
                                  </p:childTnLst>
                                </p:cTn>
                              </p:par>
                            </p:childTnLst>
                          </p:cTn>
                        </p:par>
                        <p:par>
                          <p:cTn id="107" fill="hold">
                            <p:stCondLst>
                              <p:cond delay="1000"/>
                            </p:stCondLst>
                            <p:childTnLst>
                              <p:par>
                                <p:cTn id="108" presetClass="entr" nodeType="afterEffect" presetSubtype="32" presetID="4" grpId="20" fill="hold">
                                  <p:stCondLst>
                                    <p:cond delay="0"/>
                                  </p:stCondLst>
                                  <p:iterate type="el" backwards="0">
                                    <p:tmAbs val="0"/>
                                  </p:iterate>
                                  <p:childTnLst>
                                    <p:set>
                                      <p:cBhvr>
                                        <p:cTn id="109" fill="hold"/>
                                        <p:tgtEl>
                                          <p:spTgt spid="1387"/>
                                        </p:tgtEl>
                                        <p:attrNameLst>
                                          <p:attrName>style.visibility</p:attrName>
                                        </p:attrNameLst>
                                      </p:cBhvr>
                                      <p:to>
                                        <p:strVal val="visible"/>
                                      </p:to>
                                    </p:set>
                                    <p:animEffect filter="box(out)" transition="in">
                                      <p:cBhvr>
                                        <p:cTn id="110" dur="1000"/>
                                        <p:tgtEl>
                                          <p:spTgt spid="1387"/>
                                        </p:tgtEl>
                                      </p:cBhvr>
                                    </p:animEffect>
                                  </p:childTnLst>
                                </p:cTn>
                              </p:par>
                            </p:childTnLst>
                          </p:cTn>
                        </p:par>
                      </p:childTnLst>
                    </p:cTn>
                  </p:par>
                  <p:par>
                    <p:cTn id="111" fill="hold">
                      <p:stCondLst>
                        <p:cond delay="indefinite"/>
                      </p:stCondLst>
                      <p:childTnLst>
                        <p:par>
                          <p:cTn id="112" fill="hold">
                            <p:stCondLst>
                              <p:cond delay="0"/>
                            </p:stCondLst>
                            <p:childTnLst>
                              <p:par>
                                <p:cTn id="113" presetClass="entr" nodeType="clickEffect" presetSubtype="1" presetID="22" grpId="21" fill="hold">
                                  <p:stCondLst>
                                    <p:cond delay="0"/>
                                  </p:stCondLst>
                                  <p:iterate type="el" backwards="0">
                                    <p:tmAbs val="0"/>
                                  </p:iterate>
                                  <p:childTnLst>
                                    <p:set>
                                      <p:cBhvr>
                                        <p:cTn id="114" fill="hold"/>
                                        <p:tgtEl>
                                          <p:spTgt spid="1394"/>
                                        </p:tgtEl>
                                        <p:attrNameLst>
                                          <p:attrName>style.visibility</p:attrName>
                                        </p:attrNameLst>
                                      </p:cBhvr>
                                      <p:to>
                                        <p:strVal val="visible"/>
                                      </p:to>
                                    </p:set>
                                    <p:animEffect filter="wipe(up)" transition="in">
                                      <p:cBhvr>
                                        <p:cTn id="115" dur="1000"/>
                                        <p:tgtEl>
                                          <p:spTgt spid="1394"/>
                                        </p:tgtEl>
                                      </p:cBhvr>
                                    </p:animEffect>
                                  </p:childTnLst>
                                </p:cTn>
                              </p:par>
                            </p:childTnLst>
                          </p:cTn>
                        </p:par>
                        <p:par>
                          <p:cTn id="116" fill="hold">
                            <p:stCondLst>
                              <p:cond delay="1000"/>
                            </p:stCondLst>
                            <p:childTnLst>
                              <p:par>
                                <p:cTn id="117" presetClass="entr" nodeType="afterEffect" presetSubtype="32" presetID="4" grpId="22" fill="hold">
                                  <p:stCondLst>
                                    <p:cond delay="0"/>
                                  </p:stCondLst>
                                  <p:iterate type="el" backwards="0">
                                    <p:tmAbs val="0"/>
                                  </p:iterate>
                                  <p:childTnLst>
                                    <p:set>
                                      <p:cBhvr>
                                        <p:cTn id="118" fill="hold"/>
                                        <p:tgtEl>
                                          <p:spTgt spid="1391"/>
                                        </p:tgtEl>
                                        <p:attrNameLst>
                                          <p:attrName>style.visibility</p:attrName>
                                        </p:attrNameLst>
                                      </p:cBhvr>
                                      <p:to>
                                        <p:strVal val="visible"/>
                                      </p:to>
                                    </p:set>
                                    <p:animEffect filter="box(out)" transition="in">
                                      <p:cBhvr>
                                        <p:cTn id="119" dur="1000"/>
                                        <p:tgtEl>
                                          <p:spTgt spid="1391"/>
                                        </p:tgtEl>
                                      </p:cBhvr>
                                    </p:animEffect>
                                  </p:childTnLst>
                                </p:cTn>
                              </p:par>
                            </p:childTnLst>
                          </p:cTn>
                        </p:par>
                        <p:par>
                          <p:cTn id="120" fill="hold">
                            <p:stCondLst>
                              <p:cond delay="2000"/>
                            </p:stCondLst>
                            <p:childTnLst>
                              <p:par>
                                <p:cTn id="121" presetClass="entr" nodeType="afterEffect" presetSubtype="32" presetID="4" grpId="23" fill="hold">
                                  <p:stCondLst>
                                    <p:cond delay="0"/>
                                  </p:stCondLst>
                                  <p:iterate type="el" backwards="0">
                                    <p:tmAbs val="0"/>
                                  </p:iterate>
                                  <p:childTnLst>
                                    <p:set>
                                      <p:cBhvr>
                                        <p:cTn id="122" fill="hold"/>
                                        <p:tgtEl>
                                          <p:spTgt spid="1395"/>
                                        </p:tgtEl>
                                        <p:attrNameLst>
                                          <p:attrName>style.visibility</p:attrName>
                                        </p:attrNameLst>
                                      </p:cBhvr>
                                      <p:to>
                                        <p:strVal val="visible"/>
                                      </p:to>
                                    </p:set>
                                    <p:animEffect filter="box(out)" transition="in">
                                      <p:cBhvr>
                                        <p:cTn id="123" dur="1000"/>
                                        <p:tgtEl>
                                          <p:spTgt spid="1395"/>
                                        </p:tgtEl>
                                      </p:cBhvr>
                                    </p:animEffect>
                                  </p:childTnLst>
                                </p:cTn>
                              </p:par>
                            </p:childTnLst>
                          </p:cTn>
                        </p:par>
                      </p:childTnLst>
                    </p:cTn>
                  </p:par>
                  <p:par>
                    <p:cTn id="124" fill="hold">
                      <p:stCondLst>
                        <p:cond delay="indefinite"/>
                      </p:stCondLst>
                      <p:childTnLst>
                        <p:par>
                          <p:cTn id="125" fill="hold">
                            <p:stCondLst>
                              <p:cond delay="0"/>
                            </p:stCondLst>
                            <p:childTnLst>
                              <p:par>
                                <p:cTn id="126" presetClass="entr" nodeType="clickEffect" presetID="10" grpId="24" fill="hold">
                                  <p:stCondLst>
                                    <p:cond delay="0"/>
                                  </p:stCondLst>
                                  <p:iterate type="el" backwards="0">
                                    <p:tmAbs val="0"/>
                                  </p:iterate>
                                  <p:childTnLst>
                                    <p:set>
                                      <p:cBhvr>
                                        <p:cTn id="127" fill="hold"/>
                                        <p:tgtEl>
                                          <p:spTgt spid="1396"/>
                                        </p:tgtEl>
                                        <p:attrNameLst>
                                          <p:attrName>style.visibility</p:attrName>
                                        </p:attrNameLst>
                                      </p:cBhvr>
                                      <p:to>
                                        <p:strVal val="visible"/>
                                      </p:to>
                                    </p:set>
                                    <p:animEffect filter="fade" transition="in">
                                      <p:cBhvr>
                                        <p:cTn id="128" dur="1000"/>
                                        <p:tgtEl>
                                          <p:spTgt spid="13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79" grpId="12"/>
      <p:bldP build="whole" bldLvl="1" animBg="1" rev="0" advAuto="0" spid="1380" grpId="17"/>
      <p:bldP build="whole" bldLvl="1" animBg="1" rev="0" advAuto="0" spid="1374" grpId="4"/>
      <p:bldP build="whole" bldLvl="1" animBg="1" rev="0" advAuto="0" spid="1377" grpId="7"/>
      <p:bldP build="whole" bldLvl="1" animBg="1" rev="0" advAuto="0" spid="1371" grpId="2"/>
      <p:bldP build="whole" bldLvl="1" animBg="1" rev="0" advAuto="0" spid="1390" grpId="19"/>
      <p:bldP build="whole" bldLvl="1" animBg="1" rev="0" advAuto="0" spid="1370" grpId="3"/>
      <p:bldP build="whole" bldLvl="1" animBg="1" rev="0" advAuto="0" spid="1372" grpId="10"/>
      <p:bldP build="whole" bldLvl="1" animBg="1" rev="0" advAuto="0" spid="1376" grpId="16"/>
      <p:bldP build="whole" bldLvl="1" animBg="1" rev="0" advAuto="0" spid="1373" grpId="15"/>
      <p:bldP build="whole" bldLvl="1" animBg="1" rev="0" advAuto="0" spid="1367" grpId="5"/>
      <p:bldP build="whole" bldLvl="1" animBg="1" rev="0" advAuto="0" spid="1368" grpId="6"/>
      <p:bldP build="whole" bldLvl="1" animBg="1" rev="0" advAuto="0" spid="1384" grpId="1"/>
      <p:bldP build="whole" bldLvl="1" animBg="1" rev="0" advAuto="0" spid="1375" grpId="11"/>
      <p:bldP build="whole" bldLvl="1" animBg="1" rev="0" advAuto="0" spid="1395" grpId="23"/>
      <p:bldP build="whole" bldLvl="1" animBg="1" rev="0" advAuto="0" spid="1396" grpId="24"/>
      <p:bldP build="whole" bldLvl="1" animBg="1" rev="0" advAuto="0" spid="1385" grpId="9"/>
      <p:bldP build="whole" bldLvl="1" animBg="1" rev="0" advAuto="0" spid="1391" grpId="22"/>
      <p:bldP build="whole" bldLvl="1" animBg="1" rev="0" advAuto="0" spid="1386" grpId="14"/>
      <p:bldP build="whole" bldLvl="1" animBg="1" rev="0" advAuto="0" spid="1387" grpId="20"/>
      <p:bldP build="whole" bldLvl="1" animBg="1" rev="0" advAuto="0" spid="1394" grpId="21"/>
      <p:bldP build="whole" bldLvl="1" animBg="1" rev="0" advAuto="0" spid="1381" grpId="13"/>
      <p:bldP build="whole" bldLvl="1" animBg="1" rev="0" advAuto="0" spid="1382" grpId="18"/>
      <p:bldP build="whole" bldLvl="1" animBg="1" rev="0" advAuto="0" spid="1378" grpId="8"/>
    </p:bldLst>
  </p:timing>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8" name="© 2000 Claudia Garcia - Szekely"/>
          <p:cNvSpPr txBox="1"/>
          <p:nvPr/>
        </p:nvSpPr>
        <p:spPr>
          <a:xfrm>
            <a:off x="9255125" y="13109574"/>
            <a:ext cx="5791200" cy="1079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800"/>
            </a:lvl1pPr>
          </a:lstStyle>
          <a:p>
            <a:pPr/>
            <a:r>
              <a:t>© 2000 Claudia Garcia - Szekely</a:t>
            </a:r>
            <a:endParaRPr b="1">
              <a:latin typeface="Comic Sans MS"/>
              <a:ea typeface="Comic Sans MS"/>
              <a:cs typeface="Comic Sans MS"/>
              <a:sym typeface="Comic Sans MS"/>
            </a:endParaRPr>
          </a:p>
        </p:txBody>
      </p:sp>
      <p:sp>
        <p:nvSpPr>
          <p:cNvPr id="139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400" name="image.png" descr="image.png"/>
          <p:cNvPicPr>
            <a:picLocks noChangeAspect="1"/>
          </p:cNvPicPr>
          <p:nvPr/>
        </p:nvPicPr>
        <p:blipFill>
          <a:blip r:embed="rId2">
            <a:extLst/>
          </a:blip>
          <a:stretch>
            <a:fillRect/>
          </a:stretch>
        </p:blipFill>
        <p:spPr>
          <a:xfrm>
            <a:off x="3048000" y="0"/>
            <a:ext cx="18288000" cy="13716000"/>
          </a:xfrm>
          <a:prstGeom prst="rect">
            <a:avLst/>
          </a:prstGeom>
          <a:ln w="12700">
            <a:miter lim="400000"/>
          </a:ln>
        </p:spPr>
      </p:pic>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02" name="Intro to Game Theory" descr="Intro to Game Theory"/>
          <p:cNvPicPr>
            <a:picLocks noChangeAspect="0"/>
          </p:cNvPicPr>
          <p:nvPr>
            <a:videoFile xmlns:mc="http://schemas.openxmlformats.org/markup-compatibility/2006" xmlns:aiw="http://developer.apple.com/namespaces/iwork" r:link="rId2" mc:Ignorable="aiw" aiw:title="Intro to Game Theory" aiw:author="Katherine Silz-Carson"/>
          </p:nvPr>
        </p:nvPicPr>
        <p:blipFill>
          <a:blip r:embed="rId3">
            <a:extLst/>
          </a:blip>
          <a:stretch>
            <a:fillRect/>
          </a:stretch>
        </p:blipFill>
        <p:spPr>
          <a:xfrm>
            <a:off x="4064000" y="2286000"/>
            <a:ext cx="16256000" cy="9144000"/>
          </a:xfrm>
          <a:prstGeom prst="rect">
            <a:avLst/>
          </a:prstGeom>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1" fill="hold"/>
                                        <p:tgtEl>
                                          <p:spTgt spid="1402"/>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80000">
                <p:cTn id="7" fill="hold" display="0">
                  <p:stCondLst>
                    <p:cond delay="indefinite"/>
                  </p:stCondLst>
                </p:cTn>
                <p:tgtEl>
                  <p:spTgt spid="1402"/>
                </p:tgtEl>
              </p:cMediaNode>
            </p:video>
            <p:seq concurrent="1" prevAc="none" nextAc="seek">
              <p:cTn id="8" evtFilter="cancelBubble" nodeType="interactiveSeq" restart="whenNotActive" fill="hold">
                <p:stCondLst>
                  <p:cond delay="0" evt="onClick">
                    <p:tgtEl>
                      <p:spTgt spid="1402"/>
                    </p:tgtEl>
                  </p:cond>
                </p:stCondLst>
                <p:endSync delay="0" evt="end">
                  <p:rtn val="all"/>
                </p:endSync>
                <p:childTnLst>
                  <p:par>
                    <p:cTn id="9" fill="hold">
                      <p:stCondLst>
                        <p:cond delay="0"/>
                      </p:stCondLst>
                      <p:childTnLst>
                        <p:par>
                          <p:cTn id="10" fill="hold">
                            <p:stCondLst>
                              <p:cond delay="0"/>
                            </p:stCondLst>
                            <p:childTnLst>
                              <p:par>
                                <p:cTn id="11" presetClass="mediacall" nodeType="clickEffect" presetSubtype="0" presetID="2" fill="hold">
                                  <p:stCondLst>
                                    <p:cond delay="0"/>
                                  </p:stCondLst>
                                  <p:childTnLst>
                                    <p:cmd type="call" cmd="togglePause">
                                      <p:cBhvr>
                                        <p:cTn id="12" dur="1" fill="hold"/>
                                        <p:tgtEl>
                                          <p:spTgt spid="1402"/>
                                        </p:tgtEl>
                                      </p:cBhvr>
                                    </p:cmd>
                                  </p:childTnLst>
                                </p:cTn>
                              </p:par>
                            </p:childTnLst>
                          </p:cTn>
                        </p:par>
                      </p:childTnLst>
                    </p:cTn>
                  </p:par>
                </p:childTnLst>
              </p:cTn>
              <p:nextCondLst>
                <p:cond delay="0" evt="onClick">
                  <p:tgtEl>
                    <p:spTgt spid="1402"/>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Examples of Oligopolies"/>
          <p:cNvSpPr txBox="1"/>
          <p:nvPr>
            <p:ph type="title" idx="4294967295"/>
          </p:nvPr>
        </p:nvSpPr>
        <p:spPr>
          <a:xfrm>
            <a:off x="1800638" y="-444063"/>
            <a:ext cx="21005801" cy="2286001"/>
          </a:xfrm>
          <a:prstGeom prst="rect">
            <a:avLst/>
          </a:prstGeom>
          <a:effectLst>
            <a:outerShdw sx="100000" sy="100000" kx="0" ky="0" algn="b" rotWithShape="0" blurRad="63500" dist="25400" dir="5400000">
              <a:srgbClr val="000000">
                <a:alpha val="50000"/>
              </a:srgbClr>
            </a:outerShdw>
          </a:effectLst>
        </p:spPr>
        <p:txBody>
          <a:bodyPr/>
          <a:lstStyle>
            <a:lvl1pPr>
              <a:defRPr sz="6000"/>
            </a:lvl1pPr>
          </a:lstStyle>
          <a:p>
            <a:pPr/>
            <a:r>
              <a:t>Examples of Oligopolies</a:t>
            </a:r>
          </a:p>
        </p:txBody>
      </p:sp>
      <p:sp>
        <p:nvSpPr>
          <p:cNvPr id="142" name="Slide Number"/>
          <p:cNvSpPr txBox="1"/>
          <p:nvPr>
            <p:ph type="sldNum" sz="quarter" idx="4294967295"/>
          </p:nvPr>
        </p:nvSpPr>
        <p:spPr>
          <a:xfrm>
            <a:off x="12049252" y="13081000"/>
            <a:ext cx="272797" cy="5207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45" name="Group"/>
          <p:cNvGrpSpPr/>
          <p:nvPr/>
        </p:nvGrpSpPr>
        <p:grpSpPr>
          <a:xfrm>
            <a:off x="674792" y="4924682"/>
            <a:ext cx="6154798" cy="7960372"/>
            <a:chOff x="0" y="0"/>
            <a:chExt cx="6154797" cy="7960371"/>
          </a:xfrm>
        </p:grpSpPr>
        <p:sp>
          <p:nvSpPr>
            <p:cNvPr id="143" name="Baby Formula"/>
            <p:cNvSpPr txBox="1"/>
            <p:nvPr/>
          </p:nvSpPr>
          <p:spPr>
            <a:xfrm>
              <a:off x="667120" y="0"/>
              <a:ext cx="4042411" cy="965201"/>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5000">
                  <a:latin typeface="Avenir Book"/>
                  <a:ea typeface="Avenir Book"/>
                  <a:cs typeface="Avenir Book"/>
                  <a:sym typeface="Avenir Book"/>
                </a:defRPr>
              </a:lvl1pPr>
            </a:lstStyle>
            <a:p>
              <a:pPr/>
              <a:r>
                <a:t>Baby Formula</a:t>
              </a:r>
            </a:p>
          </p:txBody>
        </p:sp>
        <p:sp>
          <p:nvSpPr>
            <p:cNvPr id="144" name="Three companies—Abbott, Mead, and Nestle—account for the vast majority of formula sold in the U.S.…"/>
            <p:cNvSpPr txBox="1"/>
            <p:nvPr/>
          </p:nvSpPr>
          <p:spPr>
            <a:xfrm>
              <a:off x="0" y="975371"/>
              <a:ext cx="6154798" cy="6985001"/>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gn="l" defTabSz="457200">
                <a:spcBef>
                  <a:spcPts val="2500"/>
                </a:spcBef>
                <a:defRPr>
                  <a:latin typeface="Avenir Book"/>
                  <a:ea typeface="Avenir Book"/>
                  <a:cs typeface="Avenir Book"/>
                  <a:sym typeface="Avenir Book"/>
                </a:defRPr>
              </a:pPr>
              <a:r>
                <a:rPr>
                  <a:solidFill>
                    <a:srgbClr val="FF2600"/>
                  </a:solidFill>
                </a:rPr>
                <a:t>Three</a:t>
              </a:r>
              <a:r>
                <a:t> companies—</a:t>
              </a:r>
              <a:r>
                <a:rPr>
                  <a:solidFill>
                    <a:srgbClr val="FF2600"/>
                  </a:solidFill>
                </a:rPr>
                <a:t>Abbott, Mead, and Nestle</a:t>
              </a:r>
              <a:r>
                <a:t>—account for the vast majority of formula sold in the U.S.</a:t>
              </a:r>
            </a:p>
            <a:p>
              <a:pPr algn="l" defTabSz="457200">
                <a:spcBef>
                  <a:spcPts val="2500"/>
                </a:spcBef>
                <a:defRPr>
                  <a:latin typeface="Avenir Book"/>
                  <a:ea typeface="Avenir Book"/>
                  <a:cs typeface="Avenir Book"/>
                  <a:sym typeface="Avenir Book"/>
                </a:defRPr>
              </a:pPr>
              <a:r>
                <a:t>Abbott alone has more than 40% of the market</a:t>
              </a:r>
            </a:p>
            <a:p>
              <a:pPr algn="l" defTabSz="457200">
                <a:spcBef>
                  <a:spcPts val="2500"/>
                </a:spcBef>
                <a:defRPr>
                  <a:latin typeface="Avenir Book"/>
                  <a:ea typeface="Avenir Book"/>
                  <a:cs typeface="Avenir Book"/>
                  <a:sym typeface="Avenir Book"/>
                </a:defRPr>
              </a:pPr>
              <a:r>
                <a:t>98% of the formula sold in the U.S. is made in the U.S. there is no foreign competition because the U.S. has a tariff and regulatory system effectively designed to keep foreign production out of the U.S market. </a:t>
              </a:r>
            </a:p>
          </p:txBody>
        </p:sp>
      </p:grpSp>
      <p:grpSp>
        <p:nvGrpSpPr>
          <p:cNvPr id="148" name="Group"/>
          <p:cNvGrpSpPr/>
          <p:nvPr/>
        </p:nvGrpSpPr>
        <p:grpSpPr>
          <a:xfrm>
            <a:off x="674792" y="1199547"/>
            <a:ext cx="6154798" cy="1844435"/>
            <a:chOff x="0" y="482599"/>
            <a:chExt cx="6154797" cy="1844434"/>
          </a:xfrm>
        </p:grpSpPr>
        <p:sp>
          <p:nvSpPr>
            <p:cNvPr id="146" name="Film and Television"/>
            <p:cNvSpPr/>
            <p:nvPr/>
          </p:nvSpPr>
          <p:spPr>
            <a:xfrm>
              <a:off x="2772572" y="482599"/>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5000">
                  <a:latin typeface="Avenir Book"/>
                  <a:ea typeface="Avenir Book"/>
                  <a:cs typeface="Avenir Book"/>
                  <a:sym typeface="Avenir Book"/>
                </a:defRPr>
              </a:lvl1pPr>
            </a:lstStyle>
            <a:p>
              <a:pPr/>
              <a:r>
                <a:t>Film and Television</a:t>
              </a:r>
            </a:p>
          </p:txBody>
        </p:sp>
        <p:sp>
          <p:nvSpPr>
            <p:cNvPr id="147" name="Film and television production in the U.S. is dominated by five media conglomerates: The Walt Disney Company, WarnerMedia, NBCUniversal, Sony, and Viacom."/>
            <p:cNvSpPr/>
            <p:nvPr/>
          </p:nvSpPr>
          <p:spPr>
            <a:xfrm>
              <a:off x="0" y="2327034"/>
              <a:ext cx="6154798"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gn="l" defTabSz="457200">
                <a:spcBef>
                  <a:spcPts val="2500"/>
                </a:spcBef>
                <a:defRPr>
                  <a:latin typeface="Avenir Book"/>
                  <a:ea typeface="Avenir Book"/>
                  <a:cs typeface="Avenir Book"/>
                  <a:sym typeface="Avenir Book"/>
                </a:defRPr>
              </a:pPr>
              <a:r>
                <a:t>Film and television production in the U.S. is dominated by </a:t>
              </a:r>
              <a:r>
                <a:rPr>
                  <a:solidFill>
                    <a:srgbClr val="FF2600"/>
                  </a:solidFill>
                </a:rPr>
                <a:t>five</a:t>
              </a:r>
              <a:r>
                <a:t> media conglomerates: </a:t>
              </a:r>
              <a:r>
                <a:rPr>
                  <a:solidFill>
                    <a:srgbClr val="FF2600"/>
                  </a:solidFill>
                </a:rPr>
                <a:t>The Walt Disney Company, WarnerMedia, NBCUniversal, Sony, and Viacom</a:t>
              </a:r>
              <a:r>
                <a:t>.</a:t>
              </a:r>
            </a:p>
          </p:txBody>
        </p:sp>
      </p:grpSp>
      <p:grpSp>
        <p:nvGrpSpPr>
          <p:cNvPr id="151" name="Group"/>
          <p:cNvGrpSpPr/>
          <p:nvPr/>
        </p:nvGrpSpPr>
        <p:grpSpPr>
          <a:xfrm>
            <a:off x="6896214" y="1675197"/>
            <a:ext cx="6154798" cy="3700264"/>
            <a:chOff x="0" y="0"/>
            <a:chExt cx="6154797" cy="3700262"/>
          </a:xfrm>
        </p:grpSpPr>
        <p:sp>
          <p:nvSpPr>
            <p:cNvPr id="149" name="Wireless Carriers"/>
            <p:cNvSpPr txBox="1"/>
            <p:nvPr/>
          </p:nvSpPr>
          <p:spPr>
            <a:xfrm>
              <a:off x="297776" y="0"/>
              <a:ext cx="4841876" cy="965201"/>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5000">
                  <a:latin typeface="Avenir Book"/>
                  <a:ea typeface="Avenir Book"/>
                  <a:cs typeface="Avenir Book"/>
                  <a:sym typeface="Avenir Book"/>
                </a:defRPr>
              </a:lvl1pPr>
            </a:lstStyle>
            <a:p>
              <a:pPr/>
              <a:r>
                <a:t>Wireless Carriers</a:t>
              </a:r>
            </a:p>
          </p:txBody>
        </p:sp>
        <p:sp>
          <p:nvSpPr>
            <p:cNvPr id="150" name="The combined market share of the four major wireless carrier companies in the U.S.—Sprint-Nextel, T-Mobile, Verizon, and AT&amp;T—is over 98%."/>
            <p:cNvSpPr txBox="1"/>
            <p:nvPr/>
          </p:nvSpPr>
          <p:spPr>
            <a:xfrm>
              <a:off x="0" y="995162"/>
              <a:ext cx="6154798" cy="2705101"/>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gn="l" defTabSz="457200">
                <a:spcBef>
                  <a:spcPts val="2500"/>
                </a:spcBef>
                <a:defRPr>
                  <a:latin typeface="Avenir Book"/>
                  <a:ea typeface="Avenir Book"/>
                  <a:cs typeface="Avenir Book"/>
                  <a:sym typeface="Avenir Book"/>
                </a:defRPr>
              </a:pPr>
              <a:r>
                <a:t>The combined market share of the </a:t>
              </a:r>
              <a:r>
                <a:rPr>
                  <a:solidFill>
                    <a:srgbClr val="FF2600"/>
                  </a:solidFill>
                </a:rPr>
                <a:t>four</a:t>
              </a:r>
              <a:r>
                <a:t> major wireless carrier companies in the U.S.—</a:t>
              </a:r>
              <a:r>
                <a:rPr>
                  <a:solidFill>
                    <a:srgbClr val="FF2600"/>
                  </a:solidFill>
                </a:rPr>
                <a:t>Sprint-Nextel, T-Mobile, Verizon, and AT&amp;T</a:t>
              </a:r>
              <a:r>
                <a:t>—is over 98%. </a:t>
              </a:r>
            </a:p>
          </p:txBody>
        </p:sp>
      </p:grpSp>
      <p:grpSp>
        <p:nvGrpSpPr>
          <p:cNvPr id="154" name="Group"/>
          <p:cNvGrpSpPr/>
          <p:nvPr/>
        </p:nvGrpSpPr>
        <p:grpSpPr>
          <a:xfrm>
            <a:off x="17644268" y="304596"/>
            <a:ext cx="6154798" cy="2485666"/>
            <a:chOff x="0" y="0"/>
            <a:chExt cx="6154797" cy="2485665"/>
          </a:xfrm>
        </p:grpSpPr>
        <p:sp>
          <p:nvSpPr>
            <p:cNvPr id="152" name="Music Industry"/>
            <p:cNvSpPr txBox="1"/>
            <p:nvPr/>
          </p:nvSpPr>
          <p:spPr>
            <a:xfrm>
              <a:off x="794757" y="0"/>
              <a:ext cx="4197986" cy="965201"/>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5000">
                  <a:latin typeface="Avenir Book"/>
                  <a:ea typeface="Avenir Book"/>
                  <a:cs typeface="Avenir Book"/>
                  <a:sym typeface="Avenir Book"/>
                </a:defRPr>
              </a:lvl1pPr>
            </a:lstStyle>
            <a:p>
              <a:pPr/>
              <a:r>
                <a:t>Music Industry</a:t>
              </a:r>
            </a:p>
          </p:txBody>
        </p:sp>
        <p:sp>
          <p:nvSpPr>
            <p:cNvPr id="153" name="The music industry is dominated by three major recording labels: Sony, Universal, and Warner"/>
            <p:cNvSpPr txBox="1"/>
            <p:nvPr/>
          </p:nvSpPr>
          <p:spPr>
            <a:xfrm>
              <a:off x="0" y="821965"/>
              <a:ext cx="6154798" cy="1663701"/>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gn="l" defTabSz="457200">
                <a:spcBef>
                  <a:spcPts val="2500"/>
                </a:spcBef>
                <a:defRPr>
                  <a:latin typeface="Avenir Book"/>
                  <a:ea typeface="Avenir Book"/>
                  <a:cs typeface="Avenir Book"/>
                  <a:sym typeface="Avenir Book"/>
                </a:defRPr>
              </a:pPr>
              <a:r>
                <a:t>The music industry is dominated by </a:t>
              </a:r>
              <a:r>
                <a:rPr>
                  <a:solidFill>
                    <a:srgbClr val="FF2600"/>
                  </a:solidFill>
                </a:rPr>
                <a:t>three</a:t>
              </a:r>
              <a:r>
                <a:t> major recording labels: </a:t>
              </a:r>
              <a:r>
                <a:rPr>
                  <a:solidFill>
                    <a:srgbClr val="FF2600"/>
                  </a:solidFill>
                </a:rPr>
                <a:t>Sony, Universal, and Warner</a:t>
              </a:r>
            </a:p>
          </p:txBody>
        </p:sp>
      </p:grpSp>
      <p:grpSp>
        <p:nvGrpSpPr>
          <p:cNvPr id="157" name="Group"/>
          <p:cNvGrpSpPr/>
          <p:nvPr/>
        </p:nvGrpSpPr>
        <p:grpSpPr>
          <a:xfrm>
            <a:off x="16346924" y="3827669"/>
            <a:ext cx="6154799" cy="1772703"/>
            <a:chOff x="0" y="482599"/>
            <a:chExt cx="6154797" cy="1772701"/>
          </a:xfrm>
        </p:grpSpPr>
        <p:sp>
          <p:nvSpPr>
            <p:cNvPr id="155" name="Domestic Airlines"/>
            <p:cNvSpPr/>
            <p:nvPr/>
          </p:nvSpPr>
          <p:spPr>
            <a:xfrm>
              <a:off x="2799500" y="482599"/>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5000">
                  <a:latin typeface="Avenir Book"/>
                  <a:ea typeface="Avenir Book"/>
                  <a:cs typeface="Avenir Book"/>
                  <a:sym typeface="Avenir Book"/>
                </a:defRPr>
              </a:lvl1pPr>
            </a:lstStyle>
            <a:p>
              <a:pPr/>
              <a:r>
                <a:t>Domestic Airlines</a:t>
              </a:r>
            </a:p>
          </p:txBody>
        </p:sp>
        <p:sp>
          <p:nvSpPr>
            <p:cNvPr id="156" name="With four major domestic airlines- American Airlines, Delta Air Lines, Southwest Airlines, and United Airlines - flying about 80% of all domestic passengers in 2017"/>
            <p:cNvSpPr/>
            <p:nvPr/>
          </p:nvSpPr>
          <p:spPr>
            <a:xfrm>
              <a:off x="0" y="2255301"/>
              <a:ext cx="6154798"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gn="l" defTabSz="457200">
                <a:spcBef>
                  <a:spcPts val="2500"/>
                </a:spcBef>
                <a:defRPr>
                  <a:latin typeface="Avenir Book"/>
                  <a:ea typeface="Avenir Book"/>
                  <a:cs typeface="Avenir Book"/>
                  <a:sym typeface="Avenir Book"/>
                </a:defRPr>
              </a:pPr>
              <a:r>
                <a:t>With </a:t>
              </a:r>
              <a:r>
                <a:rPr>
                  <a:solidFill>
                    <a:srgbClr val="FF2600"/>
                  </a:solidFill>
                </a:rPr>
                <a:t>four</a:t>
              </a:r>
              <a:r>
                <a:t> major domestic airlines- </a:t>
              </a:r>
              <a:r>
                <a:rPr>
                  <a:solidFill>
                    <a:srgbClr val="FF2600"/>
                  </a:solidFill>
                </a:rPr>
                <a:t>American Airlines, Delta Air Lines, Southwest Airlines, and United Airlines </a:t>
              </a:r>
              <a:r>
                <a:t>-</a:t>
              </a:r>
              <a:r>
                <a:rPr>
                  <a:solidFill>
                    <a:srgbClr val="FF2600"/>
                  </a:solidFill>
                </a:rPr>
                <a:t> </a:t>
              </a:r>
              <a:r>
                <a:t>flying about 80% of all domestic passengers in 2017</a:t>
              </a:r>
            </a:p>
          </p:txBody>
        </p:sp>
      </p:grpSp>
      <p:grpSp>
        <p:nvGrpSpPr>
          <p:cNvPr id="160" name="Group"/>
          <p:cNvGrpSpPr/>
          <p:nvPr/>
        </p:nvGrpSpPr>
        <p:grpSpPr>
          <a:xfrm>
            <a:off x="9998151" y="6005631"/>
            <a:ext cx="6103862" cy="1962937"/>
            <a:chOff x="384227" y="482599"/>
            <a:chExt cx="6103860" cy="1962935"/>
          </a:xfrm>
        </p:grpSpPr>
        <p:sp>
          <p:nvSpPr>
            <p:cNvPr id="158" name="U.S. Car Manufacture"/>
            <p:cNvSpPr/>
            <p:nvPr/>
          </p:nvSpPr>
          <p:spPr>
            <a:xfrm>
              <a:off x="3068637" y="482599"/>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5000">
                  <a:latin typeface="Avenir Book"/>
                  <a:ea typeface="Avenir Book"/>
                  <a:cs typeface="Avenir Book"/>
                  <a:sym typeface="Avenir Book"/>
                </a:defRPr>
              </a:lvl1pPr>
            </a:lstStyle>
            <a:p>
              <a:pPr/>
              <a:r>
                <a:t>U.S. Car Manufacture</a:t>
              </a:r>
            </a:p>
          </p:txBody>
        </p:sp>
        <p:sp>
          <p:nvSpPr>
            <p:cNvPr id="159" name="With three leading auto manufacturers in the United States: Ford, GM, and Stellantis (the new iteration of Chrysler through mergers)."/>
            <p:cNvSpPr/>
            <p:nvPr/>
          </p:nvSpPr>
          <p:spPr>
            <a:xfrm>
              <a:off x="384227" y="2445535"/>
              <a:ext cx="6103862"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gn="l" defTabSz="457200">
                <a:spcBef>
                  <a:spcPts val="2500"/>
                </a:spcBef>
                <a:defRPr>
                  <a:latin typeface="Avenir Book"/>
                  <a:ea typeface="Avenir Book"/>
                  <a:cs typeface="Avenir Book"/>
                  <a:sym typeface="Avenir Book"/>
                </a:defRPr>
              </a:pPr>
              <a:r>
                <a:t>With </a:t>
              </a:r>
              <a:r>
                <a:rPr>
                  <a:solidFill>
                    <a:srgbClr val="FF2600"/>
                  </a:solidFill>
                </a:rPr>
                <a:t>three</a:t>
              </a:r>
              <a:r>
                <a:t> leading auto manufacturers in the United States: </a:t>
              </a:r>
              <a:r>
                <a:rPr>
                  <a:solidFill>
                    <a:srgbClr val="FF2600"/>
                  </a:solidFill>
                </a:rPr>
                <a:t>Ford, GM, and Stellantis</a:t>
              </a:r>
              <a:r>
                <a:t> (the new iteration of Chrysler through mergers).</a:t>
              </a:r>
            </a:p>
          </p:txBody>
        </p:sp>
      </p:grpSp>
      <p:grpSp>
        <p:nvGrpSpPr>
          <p:cNvPr id="163" name="Group"/>
          <p:cNvGrpSpPr/>
          <p:nvPr/>
        </p:nvGrpSpPr>
        <p:grpSpPr>
          <a:xfrm>
            <a:off x="7357423" y="9468688"/>
            <a:ext cx="6888481" cy="3623050"/>
            <a:chOff x="0" y="0"/>
            <a:chExt cx="6888480" cy="3623048"/>
          </a:xfrm>
        </p:grpSpPr>
        <p:sp>
          <p:nvSpPr>
            <p:cNvPr id="161" name="Global Car Manufacture"/>
            <p:cNvSpPr txBox="1"/>
            <p:nvPr/>
          </p:nvSpPr>
          <p:spPr>
            <a:xfrm>
              <a:off x="-1" y="0"/>
              <a:ext cx="6888481" cy="965201"/>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5000">
                  <a:latin typeface="Avenir Book"/>
                  <a:ea typeface="Avenir Book"/>
                  <a:cs typeface="Avenir Book"/>
                  <a:sym typeface="Avenir Book"/>
                </a:defRPr>
              </a:lvl1pPr>
            </a:lstStyle>
            <a:p>
              <a:pPr/>
              <a:r>
                <a:t>Global Car Manufacture</a:t>
              </a:r>
            </a:p>
          </p:txBody>
        </p:sp>
        <p:sp>
          <p:nvSpPr>
            <p:cNvPr id="162" name="Twelve key manufacturers: Toyota, Honda, Volkswagen, Renault-Nissan-Mitsubishi, Daimler, Ford, GM, Stellantis, BMW, SAIC, Hyundai"/>
            <p:cNvSpPr txBox="1"/>
            <p:nvPr/>
          </p:nvSpPr>
          <p:spPr>
            <a:xfrm>
              <a:off x="366841" y="917948"/>
              <a:ext cx="6154798" cy="2705101"/>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gn="l" defTabSz="457200">
                <a:spcBef>
                  <a:spcPts val="2500"/>
                </a:spcBef>
                <a:defRPr>
                  <a:latin typeface="Avenir Book"/>
                  <a:ea typeface="Avenir Book"/>
                  <a:cs typeface="Avenir Book"/>
                  <a:sym typeface="Avenir Book"/>
                </a:defRPr>
              </a:pPr>
              <a:r>
                <a:rPr>
                  <a:solidFill>
                    <a:srgbClr val="FF2600"/>
                  </a:solidFill>
                </a:rPr>
                <a:t>Twelve</a:t>
              </a:r>
              <a:r>
                <a:t> key manufacturers: </a:t>
              </a:r>
              <a:r>
                <a:rPr>
                  <a:solidFill>
                    <a:srgbClr val="FF2600"/>
                  </a:solidFill>
                </a:rPr>
                <a:t>Toyota, Honda, Volkswagen, Renault-Nissan-Mitsubishi, Daimler, Ford, GM, Stellantis, BMW, SAIC, Hyundai</a:t>
              </a:r>
            </a:p>
          </p:txBody>
        </p:sp>
      </p:grpSp>
      <p:grpSp>
        <p:nvGrpSpPr>
          <p:cNvPr id="166" name="Group"/>
          <p:cNvGrpSpPr/>
          <p:nvPr/>
        </p:nvGrpSpPr>
        <p:grpSpPr>
          <a:xfrm>
            <a:off x="16922404" y="8251120"/>
            <a:ext cx="7129102" cy="2622692"/>
            <a:chOff x="0" y="482599"/>
            <a:chExt cx="7129101" cy="2622690"/>
          </a:xfrm>
        </p:grpSpPr>
        <p:sp>
          <p:nvSpPr>
            <p:cNvPr id="164" name="Aircraft Manufacture"/>
            <p:cNvSpPr/>
            <p:nvPr/>
          </p:nvSpPr>
          <p:spPr>
            <a:xfrm>
              <a:off x="3432340" y="482599"/>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5000">
                  <a:latin typeface="Avenir Book"/>
                  <a:ea typeface="Avenir Book"/>
                  <a:cs typeface="Avenir Book"/>
                  <a:sym typeface="Avenir Book"/>
                </a:defRPr>
              </a:lvl1pPr>
            </a:lstStyle>
            <a:p>
              <a:pPr/>
              <a:r>
                <a:t>Aircraft Manufacture</a:t>
              </a:r>
            </a:p>
          </p:txBody>
        </p:sp>
        <p:sp>
          <p:nvSpPr>
            <p:cNvPr id="165" name="Ten key manufacturers: Lockheed Martin, Airbus, Boeing, Raytheon Technologies, Northrop Grumman, General Electric, Safran, Leonardo, Bombardier, and United Aircraft Corporation. Boeing and Airbus are the two biggest airplane manufacturers in the world. T"/>
            <p:cNvSpPr/>
            <p:nvPr/>
          </p:nvSpPr>
          <p:spPr>
            <a:xfrm>
              <a:off x="0" y="3105290"/>
              <a:ext cx="7129102"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gn="l" defTabSz="457200">
                <a:spcBef>
                  <a:spcPts val="2500"/>
                </a:spcBef>
                <a:defRPr>
                  <a:latin typeface="Avenir Book"/>
                  <a:ea typeface="Avenir Book"/>
                  <a:cs typeface="Avenir Book"/>
                  <a:sym typeface="Avenir Book"/>
                </a:defRPr>
              </a:pPr>
              <a:r>
                <a:rPr>
                  <a:solidFill>
                    <a:srgbClr val="FF2600"/>
                  </a:solidFill>
                </a:rPr>
                <a:t>Ten</a:t>
              </a:r>
              <a:r>
                <a:t> key manufacturers: </a:t>
              </a:r>
              <a:r>
                <a:rPr>
                  <a:solidFill>
                    <a:srgbClr val="FF2600"/>
                  </a:solidFill>
                </a:rPr>
                <a:t>Lockheed Martin, Airbus, Boeing, Raytheon Technologies, Northrop Grumman, General Electric, Safran, Leonardo, Bombardier, and United Aircraft Corporation.</a:t>
              </a:r>
              <a:r>
                <a:t> Boeing and Airbus are the two biggest </a:t>
              </a:r>
              <a:r>
                <a:rPr>
                  <a:solidFill>
                    <a:srgbClr val="5F6368"/>
                  </a:solidFill>
                  <a:latin typeface="Avenir Heavy"/>
                  <a:ea typeface="Avenir Heavy"/>
                  <a:cs typeface="Avenir Heavy"/>
                  <a:sym typeface="Avenir Heavy"/>
                </a:rPr>
                <a:t>airplane manufacturers</a:t>
              </a:r>
              <a:r>
                <a:t> in the world. Together, they own nearly 90% of the market.</a:t>
              </a:r>
            </a:p>
          </p:txBody>
        </p:sp>
      </p:gr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2" grpId="1" fill="hold">
                                  <p:stCondLst>
                                    <p:cond delay="0"/>
                                  </p:stCondLst>
                                  <p:iterate type="el" backwards="0">
                                    <p:tmAbs val="0"/>
                                  </p:iterate>
                                  <p:childTnLst>
                                    <p:set>
                                      <p:cBhvr>
                                        <p:cTn id="6" fill="hold"/>
                                        <p:tgtEl>
                                          <p:spTgt spid="145"/>
                                        </p:tgtEl>
                                        <p:attrNameLst>
                                          <p:attrName>style.visibility</p:attrName>
                                        </p:attrNameLst>
                                      </p:cBhvr>
                                      <p:to>
                                        <p:strVal val="visible"/>
                                      </p:to>
                                    </p:set>
                                    <p:animEffect filter="wipe(up)" transition="in">
                                      <p:cBhvr>
                                        <p:cTn id="7" dur="1000"/>
                                        <p:tgtEl>
                                          <p:spTgt spid="145"/>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1" presetID="2" grpId="2" fill="hold">
                                  <p:stCondLst>
                                    <p:cond delay="0"/>
                                  </p:stCondLst>
                                  <p:iterate type="el" backwards="0">
                                    <p:tmAbs val="0"/>
                                  </p:iterate>
                                  <p:childTnLst>
                                    <p:set>
                                      <p:cBhvr>
                                        <p:cTn id="11" fill="hold"/>
                                        <p:tgtEl>
                                          <p:spTgt spid="148"/>
                                        </p:tgtEl>
                                        <p:attrNameLst>
                                          <p:attrName>style.visibility</p:attrName>
                                        </p:attrNameLst>
                                      </p:cBhvr>
                                      <p:to>
                                        <p:strVal val="visible"/>
                                      </p:to>
                                    </p:set>
                                    <p:anim calcmode="lin" valueType="num">
                                      <p:cBhvr>
                                        <p:cTn id="12" dur="1000" fill="hold"/>
                                        <p:tgtEl>
                                          <p:spTgt spid="148"/>
                                        </p:tgtEl>
                                        <p:attrNameLst>
                                          <p:attrName>ppt_x</p:attrName>
                                        </p:attrNameLst>
                                      </p:cBhvr>
                                      <p:tavLst>
                                        <p:tav tm="0">
                                          <p:val>
                                            <p:strVal val="#ppt_x"/>
                                          </p:val>
                                        </p:tav>
                                        <p:tav tm="100000">
                                          <p:val>
                                            <p:strVal val="#ppt_x"/>
                                          </p:val>
                                        </p:tav>
                                      </p:tavLst>
                                    </p:anim>
                                    <p:anim calcmode="lin" valueType="num">
                                      <p:cBhvr>
                                        <p:cTn id="13" dur="1000" fill="hold"/>
                                        <p:tgtEl>
                                          <p:spTgt spid="148"/>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Class="entr" nodeType="clickEffect" presetID="9" grpId="3" fill="hold">
                                  <p:stCondLst>
                                    <p:cond delay="0"/>
                                  </p:stCondLst>
                                  <p:iterate type="el" backwards="0">
                                    <p:tmAbs val="0"/>
                                  </p:iterate>
                                  <p:childTnLst>
                                    <p:set>
                                      <p:cBhvr>
                                        <p:cTn id="17" fill="hold"/>
                                        <p:tgtEl>
                                          <p:spTgt spid="151"/>
                                        </p:tgtEl>
                                        <p:attrNameLst>
                                          <p:attrName>style.visibility</p:attrName>
                                        </p:attrNameLst>
                                      </p:cBhvr>
                                      <p:to>
                                        <p:strVal val="visible"/>
                                      </p:to>
                                    </p:set>
                                    <p:animEffect filter="dissolve" transition="in">
                                      <p:cBhvr>
                                        <p:cTn id="18" dur="1000"/>
                                        <p:tgtEl>
                                          <p:spTgt spid="151"/>
                                        </p:tgtEl>
                                      </p:cBhvr>
                                    </p:animEffec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2" grpId="4" fill="hold">
                                  <p:stCondLst>
                                    <p:cond delay="0"/>
                                  </p:stCondLst>
                                  <p:iterate type="el" backwards="0">
                                    <p:tmAbs val="0"/>
                                  </p:iterate>
                                  <p:childTnLst>
                                    <p:set>
                                      <p:cBhvr>
                                        <p:cTn id="22" fill="hold"/>
                                        <p:tgtEl>
                                          <p:spTgt spid="154"/>
                                        </p:tgtEl>
                                        <p:attrNameLst>
                                          <p:attrName>style.visibility</p:attrName>
                                        </p:attrNameLst>
                                      </p:cBhvr>
                                      <p:to>
                                        <p:strVal val="visible"/>
                                      </p:to>
                                    </p:set>
                                    <p:animEffect filter="wipe(left)" transition="in">
                                      <p:cBhvr>
                                        <p:cTn id="23" dur="1000"/>
                                        <p:tgtEl>
                                          <p:spTgt spid="154"/>
                                        </p:tgtEl>
                                      </p:cBhvr>
                                    </p:animEffect>
                                  </p:childTnLst>
                                </p:cTn>
                              </p:par>
                            </p:childTnLst>
                          </p:cTn>
                        </p:par>
                      </p:childTnLst>
                    </p:cTn>
                  </p:par>
                  <p:par>
                    <p:cTn id="24" fill="hold">
                      <p:stCondLst>
                        <p:cond delay="indefinite"/>
                      </p:stCondLst>
                      <p:childTnLst>
                        <p:par>
                          <p:cTn id="25" fill="hold">
                            <p:stCondLst>
                              <p:cond delay="0"/>
                            </p:stCondLst>
                            <p:childTnLst>
                              <p:par>
                                <p:cTn id="26" presetClass="entr" nodeType="clickEffect" presetID="9" grpId="5" fill="hold">
                                  <p:stCondLst>
                                    <p:cond delay="0"/>
                                  </p:stCondLst>
                                  <p:iterate type="el" backwards="0">
                                    <p:tmAbs val="0"/>
                                  </p:iterate>
                                  <p:childTnLst>
                                    <p:set>
                                      <p:cBhvr>
                                        <p:cTn id="27" fill="hold"/>
                                        <p:tgtEl>
                                          <p:spTgt spid="163"/>
                                        </p:tgtEl>
                                        <p:attrNameLst>
                                          <p:attrName>style.visibility</p:attrName>
                                        </p:attrNameLst>
                                      </p:cBhvr>
                                      <p:to>
                                        <p:strVal val="visible"/>
                                      </p:to>
                                    </p:set>
                                    <p:animEffect filter="dissolve" transition="in">
                                      <p:cBhvr>
                                        <p:cTn id="28" dur="1500"/>
                                        <p:tgtEl>
                                          <p:spTgt spid="163"/>
                                        </p:tgtEl>
                                      </p:cBhvr>
                                    </p:animEffec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4" presetID="22" grpId="6" fill="hold">
                                  <p:stCondLst>
                                    <p:cond delay="0"/>
                                  </p:stCondLst>
                                  <p:iterate type="el" backwards="0">
                                    <p:tmAbs val="0"/>
                                  </p:iterate>
                                  <p:childTnLst>
                                    <p:set>
                                      <p:cBhvr>
                                        <p:cTn id="32" fill="hold"/>
                                        <p:tgtEl>
                                          <p:spTgt spid="160"/>
                                        </p:tgtEl>
                                        <p:attrNameLst>
                                          <p:attrName>style.visibility</p:attrName>
                                        </p:attrNameLst>
                                      </p:cBhvr>
                                      <p:to>
                                        <p:strVal val="visible"/>
                                      </p:to>
                                    </p:set>
                                    <p:animEffect filter="wipe(down)" transition="in">
                                      <p:cBhvr>
                                        <p:cTn id="33" dur="2500"/>
                                        <p:tgtEl>
                                          <p:spTgt spid="160"/>
                                        </p:tgtEl>
                                      </p:cBhvr>
                                    </p:animEffect>
                                  </p:childTnLst>
                                </p:cTn>
                              </p:par>
                            </p:childTnLst>
                          </p:cTn>
                        </p:par>
                      </p:childTnLst>
                    </p:cTn>
                  </p:par>
                  <p:par>
                    <p:cTn id="34" fill="hold">
                      <p:stCondLst>
                        <p:cond delay="indefinite"/>
                      </p:stCondLst>
                      <p:childTnLst>
                        <p:par>
                          <p:cTn id="35" fill="hold">
                            <p:stCondLst>
                              <p:cond delay="0"/>
                            </p:stCondLst>
                            <p:childTnLst>
                              <p:par>
                                <p:cTn id="36" presetClass="entr" nodeType="clickEffect" presetSubtype="8" presetID="22" grpId="7" fill="hold">
                                  <p:stCondLst>
                                    <p:cond delay="0"/>
                                  </p:stCondLst>
                                  <p:iterate type="el" backwards="0">
                                    <p:tmAbs val="0"/>
                                  </p:iterate>
                                  <p:childTnLst>
                                    <p:set>
                                      <p:cBhvr>
                                        <p:cTn id="37" fill="hold"/>
                                        <p:tgtEl>
                                          <p:spTgt spid="157"/>
                                        </p:tgtEl>
                                        <p:attrNameLst>
                                          <p:attrName>style.visibility</p:attrName>
                                        </p:attrNameLst>
                                      </p:cBhvr>
                                      <p:to>
                                        <p:strVal val="visible"/>
                                      </p:to>
                                    </p:set>
                                    <p:animEffect filter="wipe(left)" transition="in">
                                      <p:cBhvr>
                                        <p:cTn id="38" dur="500"/>
                                        <p:tgtEl>
                                          <p:spTgt spid="157"/>
                                        </p:tgtEl>
                                      </p:cBhvr>
                                    </p:animEffect>
                                  </p:childTnLst>
                                </p:cTn>
                              </p:par>
                            </p:childTnLst>
                          </p:cTn>
                        </p:par>
                      </p:childTnLst>
                    </p:cTn>
                  </p:par>
                  <p:par>
                    <p:cTn id="39" fill="hold">
                      <p:stCondLst>
                        <p:cond delay="indefinite"/>
                      </p:stCondLst>
                      <p:childTnLst>
                        <p:par>
                          <p:cTn id="40" fill="hold">
                            <p:stCondLst>
                              <p:cond delay="0"/>
                            </p:stCondLst>
                            <p:childTnLst>
                              <p:par>
                                <p:cTn id="41" presetClass="entr" nodeType="clickEffect" presetID="9" grpId="8" fill="hold">
                                  <p:stCondLst>
                                    <p:cond delay="0"/>
                                  </p:stCondLst>
                                  <p:iterate type="el" backwards="0">
                                    <p:tmAbs val="0"/>
                                  </p:iterate>
                                  <p:childTnLst>
                                    <p:set>
                                      <p:cBhvr>
                                        <p:cTn id="42" fill="hold"/>
                                        <p:tgtEl>
                                          <p:spTgt spid="166"/>
                                        </p:tgtEl>
                                        <p:attrNameLst>
                                          <p:attrName>style.visibility</p:attrName>
                                        </p:attrNameLst>
                                      </p:cBhvr>
                                      <p:to>
                                        <p:strVal val="visible"/>
                                      </p:to>
                                    </p:set>
                                    <p:animEffect filter="dissolve" transition="in">
                                      <p:cBhvr>
                                        <p:cTn id="43" dur="15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4" grpId="4"/>
      <p:bldP build="whole" bldLvl="1" animBg="1" rev="0" advAuto="0" spid="157" grpId="7"/>
      <p:bldP build="whole" bldLvl="1" animBg="1" rev="0" advAuto="0" spid="160" grpId="6"/>
      <p:bldP build="whole" bldLvl="1" animBg="1" rev="0" advAuto="0" spid="148" grpId="2"/>
      <p:bldP build="whole" bldLvl="1" animBg="1" rev="0" advAuto="0" spid="151" grpId="3"/>
      <p:bldP build="whole" bldLvl="1" animBg="1" rev="0" advAuto="0" spid="145" grpId="1"/>
      <p:bldP build="whole" bldLvl="1" animBg="1" rev="0" advAuto="0" spid="166" grpId="8"/>
      <p:bldP build="whole" bldLvl="1" animBg="1" rev="0" advAuto="0" spid="163" grpId="5"/>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Models of Oligopoly Behavior"/>
          <p:cNvSpPr txBox="1"/>
          <p:nvPr>
            <p:ph type="title" idx="4294967295"/>
          </p:nvPr>
        </p:nvSpPr>
        <p:spPr>
          <a:prstGeom prst="rect">
            <a:avLst/>
          </a:prstGeom>
          <a:effectLst>
            <a:outerShdw sx="100000" sy="100000" kx="0" ky="0" algn="b" rotWithShape="0" blurRad="63500" dist="25400" dir="5400000">
              <a:srgbClr val="000000">
                <a:alpha val="50000"/>
              </a:srgbClr>
            </a:outerShdw>
          </a:effectLst>
        </p:spPr>
        <p:txBody>
          <a:bodyPr lIns="88900" tIns="88900" rIns="88900" bIns="88900"/>
          <a:lstStyle>
            <a:lvl1pPr>
              <a:defRPr sz="6000"/>
            </a:lvl1pPr>
          </a:lstStyle>
          <a:p>
            <a:pPr/>
            <a:r>
              <a:t>Models of Oligopoly Behavior</a:t>
            </a:r>
          </a:p>
        </p:txBody>
      </p:sp>
      <p:sp>
        <p:nvSpPr>
          <p:cNvPr id="169" name="No single general model of oligopoly behavior exists. These are models of oligopoly behavior:…"/>
          <p:cNvSpPr txBox="1"/>
          <p:nvPr>
            <p:ph type="body" idx="4294967295"/>
          </p:nvPr>
        </p:nvSpPr>
        <p:spPr>
          <a:xfrm>
            <a:off x="1181617" y="1952082"/>
            <a:ext cx="21513283" cy="10493918"/>
          </a:xfrm>
          <a:prstGeom prst="rect">
            <a:avLst/>
          </a:prstGeom>
          <a:effectLst>
            <a:outerShdw sx="100000" sy="100000" kx="0" ky="0" algn="b" rotWithShape="0" blurRad="63500" dist="25400" dir="5400000">
              <a:srgbClr val="000000">
                <a:alpha val="50000"/>
              </a:srgbClr>
            </a:outerShdw>
          </a:effectLst>
        </p:spPr>
        <p:txBody>
          <a:bodyPr lIns="88900" tIns="88900" rIns="88900" bIns="88900"/>
          <a:lstStyle/>
          <a:p>
            <a:pPr marL="582930" indent="-582930" defTabSz="701675">
              <a:lnSpc>
                <a:spcPct val="90000"/>
              </a:lnSpc>
              <a:spcBef>
                <a:spcPts val="5000"/>
              </a:spcBef>
              <a:buSzTx/>
              <a:buNone/>
              <a:defRPr sz="3825"/>
            </a:pPr>
            <a:r>
              <a:t>No single general model of oligopoly behavior exists. These are models of oligopoly behavior:</a:t>
            </a:r>
          </a:p>
          <a:p>
            <a:pPr marL="847898" indent="-847898" defTabSz="701675">
              <a:lnSpc>
                <a:spcPct val="90000"/>
              </a:lnSpc>
              <a:spcBef>
                <a:spcPts val="5000"/>
              </a:spcBef>
              <a:buSzPct val="40000"/>
              <a:buBlip>
                <a:blip r:embed="rId2"/>
              </a:buBlip>
              <a:defRPr sz="3825"/>
            </a:pPr>
            <a:r>
              <a:t>Collusion: </a:t>
            </a:r>
          </a:p>
          <a:p>
            <a:pPr marL="1560368" indent="-847898" defTabSz="701675">
              <a:lnSpc>
                <a:spcPct val="90000"/>
              </a:lnSpc>
              <a:spcBef>
                <a:spcPts val="5000"/>
              </a:spcBef>
              <a:buSzPct val="40000"/>
              <a:buBlip>
                <a:blip r:embed="rId3"/>
              </a:buBlip>
              <a:defRPr sz="3825"/>
            </a:pPr>
            <a:r>
              <a:t>The Cartel model: Firms agree to act as one</a:t>
            </a:r>
          </a:p>
          <a:p>
            <a:pPr marL="1560368" indent="-847898" defTabSz="701675">
              <a:lnSpc>
                <a:spcPct val="90000"/>
              </a:lnSpc>
              <a:spcBef>
                <a:spcPts val="5000"/>
              </a:spcBef>
              <a:buSzPct val="40000"/>
              <a:buBlip>
                <a:blip r:embed="rId3"/>
              </a:buBlip>
              <a:defRPr sz="3825"/>
            </a:pPr>
            <a:r>
              <a:t>Price Leadership model: One firm in the group (often the largest) makes pricing decisions and the rest “tacitly” follow.</a:t>
            </a:r>
          </a:p>
          <a:p>
            <a:pPr marL="847898" indent="-847898" defTabSz="701675">
              <a:lnSpc>
                <a:spcPct val="90000"/>
              </a:lnSpc>
              <a:spcBef>
                <a:spcPts val="5000"/>
              </a:spcBef>
              <a:buSzPct val="40000"/>
              <a:buBlip>
                <a:blip r:embed="rId2"/>
              </a:buBlip>
              <a:defRPr sz="3825"/>
            </a:pPr>
            <a:r>
              <a:t>The Kinked Demand Model (for the special oligopoly case of Duopoly) Explains “price stickiness”: the fact that oligopoly prices change less frequently than in perfectly competitive markets</a:t>
            </a:r>
          </a:p>
          <a:p>
            <a:pPr marL="847898" indent="-847898" defTabSz="701675">
              <a:lnSpc>
                <a:spcPct val="90000"/>
              </a:lnSpc>
              <a:spcBef>
                <a:spcPts val="5000"/>
              </a:spcBef>
              <a:buSzPct val="40000"/>
              <a:buBlip>
                <a:blip r:embed="rId2"/>
              </a:buBlip>
              <a:defRPr sz="3825"/>
            </a:pPr>
            <a:r>
              <a:t>The contestable market model:The group behaves as PC market.</a:t>
            </a:r>
          </a:p>
          <a:p>
            <a:pPr marL="847898" indent="-847898" defTabSz="701675">
              <a:lnSpc>
                <a:spcPct val="90000"/>
              </a:lnSpc>
              <a:spcBef>
                <a:spcPts val="5000"/>
              </a:spcBef>
              <a:buSzPct val="40000"/>
              <a:buBlip>
                <a:blip r:embed="rId2"/>
              </a:buBlip>
              <a:defRPr sz="3825"/>
            </a:pPr>
            <a:r>
              <a:t>Strategic Interaction: Game Theory</a:t>
            </a:r>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169">
                                            <p:bg/>
                                          </p:spTgt>
                                        </p:tgtEl>
                                        <p:attrNameLst>
                                          <p:attrName>style.visibility</p:attrName>
                                        </p:attrNameLst>
                                      </p:cBhvr>
                                      <p:to>
                                        <p:strVal val="visible"/>
                                      </p:to>
                                    </p:set>
                                    <p:animEffect filter="wipe(left)" transition="in">
                                      <p:cBhvr>
                                        <p:cTn id="7" dur="500"/>
                                        <p:tgtEl>
                                          <p:spTgt spid="169">
                                            <p:bg/>
                                          </p:spTgt>
                                        </p:tgtEl>
                                      </p:cBhvr>
                                    </p:animEffect>
                                  </p:childTnLst>
                                </p:cTn>
                              </p:par>
                              <p:par>
                                <p:cTn id="8" presetClass="entr" nodeType="withEffect" presetSubtype="8" presetID="22" grpId="1" fill="hold">
                                  <p:stCondLst>
                                    <p:cond delay="0"/>
                                  </p:stCondLst>
                                  <p:iterate type="el" backwards="0">
                                    <p:tmAbs val="0"/>
                                  </p:iterate>
                                  <p:childTnLst>
                                    <p:set>
                                      <p:cBhvr>
                                        <p:cTn id="9" fill="hold"/>
                                        <p:tgtEl>
                                          <p:spTgt spid="169">
                                            <p:txEl>
                                              <p:pRg st="0" end="0"/>
                                            </p:txEl>
                                          </p:spTgt>
                                        </p:tgtEl>
                                        <p:attrNameLst>
                                          <p:attrName>style.visibility</p:attrName>
                                        </p:attrNameLst>
                                      </p:cBhvr>
                                      <p:to>
                                        <p:strVal val="visible"/>
                                      </p:to>
                                    </p:set>
                                    <p:animEffect filter="wipe(left)" transition="in">
                                      <p:cBhvr>
                                        <p:cTn id="10" dur="500"/>
                                        <p:tgtEl>
                                          <p:spTgt spid="16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8" presetID="22" grpId="1" fill="hold">
                                  <p:stCondLst>
                                    <p:cond delay="0"/>
                                  </p:stCondLst>
                                  <p:iterate type="el" backwards="0">
                                    <p:tmAbs val="0"/>
                                  </p:iterate>
                                  <p:childTnLst>
                                    <p:set>
                                      <p:cBhvr>
                                        <p:cTn id="14" fill="hold"/>
                                        <p:tgtEl>
                                          <p:spTgt spid="169">
                                            <p:txEl>
                                              <p:pRg st="1" end="1"/>
                                            </p:txEl>
                                          </p:spTgt>
                                        </p:tgtEl>
                                        <p:attrNameLst>
                                          <p:attrName>style.visibility</p:attrName>
                                        </p:attrNameLst>
                                      </p:cBhvr>
                                      <p:to>
                                        <p:strVal val="visible"/>
                                      </p:to>
                                    </p:set>
                                    <p:animEffect filter="wipe(left)" transition="in">
                                      <p:cBhvr>
                                        <p:cTn id="15" dur="500"/>
                                        <p:tgtEl>
                                          <p:spTgt spid="16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8" presetID="22" grpId="1" fill="hold">
                                  <p:stCondLst>
                                    <p:cond delay="0"/>
                                  </p:stCondLst>
                                  <p:iterate type="el" backwards="0">
                                    <p:tmAbs val="0"/>
                                  </p:iterate>
                                  <p:childTnLst>
                                    <p:set>
                                      <p:cBhvr>
                                        <p:cTn id="19" fill="hold"/>
                                        <p:tgtEl>
                                          <p:spTgt spid="169">
                                            <p:txEl>
                                              <p:pRg st="2" end="2"/>
                                            </p:txEl>
                                          </p:spTgt>
                                        </p:tgtEl>
                                        <p:attrNameLst>
                                          <p:attrName>style.visibility</p:attrName>
                                        </p:attrNameLst>
                                      </p:cBhvr>
                                      <p:to>
                                        <p:strVal val="visible"/>
                                      </p:to>
                                    </p:set>
                                    <p:animEffect filter="wipe(left)" transition="in">
                                      <p:cBhvr>
                                        <p:cTn id="20" dur="500"/>
                                        <p:tgtEl>
                                          <p:spTgt spid="16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8" presetID="22" grpId="1" fill="hold">
                                  <p:stCondLst>
                                    <p:cond delay="0"/>
                                  </p:stCondLst>
                                  <p:iterate type="el" backwards="0">
                                    <p:tmAbs val="0"/>
                                  </p:iterate>
                                  <p:childTnLst>
                                    <p:set>
                                      <p:cBhvr>
                                        <p:cTn id="24" fill="hold"/>
                                        <p:tgtEl>
                                          <p:spTgt spid="169">
                                            <p:txEl>
                                              <p:pRg st="3" end="3"/>
                                            </p:txEl>
                                          </p:spTgt>
                                        </p:tgtEl>
                                        <p:attrNameLst>
                                          <p:attrName>style.visibility</p:attrName>
                                        </p:attrNameLst>
                                      </p:cBhvr>
                                      <p:to>
                                        <p:strVal val="visible"/>
                                      </p:to>
                                    </p:set>
                                    <p:animEffect filter="wipe(left)" transition="in">
                                      <p:cBhvr>
                                        <p:cTn id="25" dur="500"/>
                                        <p:tgtEl>
                                          <p:spTgt spid="16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8" presetID="22" grpId="1" fill="hold">
                                  <p:stCondLst>
                                    <p:cond delay="0"/>
                                  </p:stCondLst>
                                  <p:iterate type="el" backwards="0">
                                    <p:tmAbs val="0"/>
                                  </p:iterate>
                                  <p:childTnLst>
                                    <p:set>
                                      <p:cBhvr>
                                        <p:cTn id="29" fill="hold"/>
                                        <p:tgtEl>
                                          <p:spTgt spid="169">
                                            <p:txEl>
                                              <p:pRg st="4" end="4"/>
                                            </p:txEl>
                                          </p:spTgt>
                                        </p:tgtEl>
                                        <p:attrNameLst>
                                          <p:attrName>style.visibility</p:attrName>
                                        </p:attrNameLst>
                                      </p:cBhvr>
                                      <p:to>
                                        <p:strVal val="visible"/>
                                      </p:to>
                                    </p:set>
                                    <p:animEffect filter="wipe(left)" transition="in">
                                      <p:cBhvr>
                                        <p:cTn id="30" dur="500"/>
                                        <p:tgtEl>
                                          <p:spTgt spid="16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8" presetID="22" grpId="1" fill="hold">
                                  <p:stCondLst>
                                    <p:cond delay="0"/>
                                  </p:stCondLst>
                                  <p:iterate type="el" backwards="0">
                                    <p:tmAbs val="0"/>
                                  </p:iterate>
                                  <p:childTnLst>
                                    <p:set>
                                      <p:cBhvr>
                                        <p:cTn id="34" fill="hold"/>
                                        <p:tgtEl>
                                          <p:spTgt spid="169">
                                            <p:txEl>
                                              <p:pRg st="5" end="5"/>
                                            </p:txEl>
                                          </p:spTgt>
                                        </p:tgtEl>
                                        <p:attrNameLst>
                                          <p:attrName>style.visibility</p:attrName>
                                        </p:attrNameLst>
                                      </p:cBhvr>
                                      <p:to>
                                        <p:strVal val="visible"/>
                                      </p:to>
                                    </p:set>
                                    <p:animEffect filter="wipe(left)" transition="in">
                                      <p:cBhvr>
                                        <p:cTn id="35" dur="500"/>
                                        <p:tgtEl>
                                          <p:spTgt spid="16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Class="entr" nodeType="clickEffect" presetSubtype="8" presetID="22" grpId="1" fill="hold">
                                  <p:stCondLst>
                                    <p:cond delay="0"/>
                                  </p:stCondLst>
                                  <p:iterate type="el" backwards="0">
                                    <p:tmAbs val="0"/>
                                  </p:iterate>
                                  <p:childTnLst>
                                    <p:set>
                                      <p:cBhvr>
                                        <p:cTn id="39" fill="hold"/>
                                        <p:tgtEl>
                                          <p:spTgt spid="169">
                                            <p:txEl>
                                              <p:pRg st="6" end="6"/>
                                            </p:txEl>
                                          </p:spTgt>
                                        </p:tgtEl>
                                        <p:attrNameLst>
                                          <p:attrName>style.visibility</p:attrName>
                                        </p:attrNameLst>
                                      </p:cBhvr>
                                      <p:to>
                                        <p:strVal val="visible"/>
                                      </p:to>
                                    </p:set>
                                    <p:animEffect filter="wipe(left)" transition="in">
                                      <p:cBhvr>
                                        <p:cTn id="40" dur="500"/>
                                        <p:tgtEl>
                                          <p:spTgt spid="169">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69"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The Cartel (Collusion) Model"/>
          <p:cNvSpPr txBox="1"/>
          <p:nvPr>
            <p:ph type="title" idx="4294967295"/>
          </p:nvPr>
        </p:nvSpPr>
        <p:spPr>
          <a:prstGeom prst="rect">
            <a:avLst/>
          </a:prstGeom>
          <a:effectLst>
            <a:outerShdw sx="100000" sy="100000" kx="0" ky="0" algn="b" rotWithShape="0" blurRad="63500" dist="25400" dir="5400000">
              <a:srgbClr val="000000">
                <a:alpha val="50000"/>
              </a:srgbClr>
            </a:outerShdw>
          </a:effectLst>
        </p:spPr>
        <p:txBody>
          <a:bodyPr lIns="88900" tIns="88900" rIns="88900" bIns="88900"/>
          <a:lstStyle>
            <a:lvl1pPr>
              <a:defRPr sz="6000"/>
            </a:lvl1pPr>
          </a:lstStyle>
          <a:p>
            <a:pPr/>
            <a:r>
              <a:t>The Cartel (Collusion) Model</a:t>
            </a:r>
          </a:p>
        </p:txBody>
      </p:sp>
      <p:sp>
        <p:nvSpPr>
          <p:cNvPr id="172" name="A cartel is a combination of firms which “Collude” (agree to act as a single firm).…"/>
          <p:cNvSpPr txBox="1"/>
          <p:nvPr>
            <p:ph type="body" idx="4294967295"/>
          </p:nvPr>
        </p:nvSpPr>
        <p:spPr>
          <a:xfrm>
            <a:off x="1308109" y="1889443"/>
            <a:ext cx="22567670" cy="8784542"/>
          </a:xfrm>
          <a:prstGeom prst="rect">
            <a:avLst/>
          </a:prstGeom>
          <a:effectLst>
            <a:outerShdw sx="100000" sy="100000" kx="0" ky="0" algn="b" rotWithShape="0" blurRad="63500" dist="25400" dir="5400000">
              <a:srgbClr val="000000">
                <a:alpha val="50000"/>
              </a:srgbClr>
            </a:outerShdw>
          </a:effectLst>
        </p:spPr>
        <p:txBody>
          <a:bodyPr lIns="88900" tIns="88900" rIns="88900" bIns="88900"/>
          <a:lstStyle/>
          <a:p>
            <a:pPr marL="831272" indent="-831272">
              <a:lnSpc>
                <a:spcPct val="90000"/>
              </a:lnSpc>
              <a:buSzPct val="40000"/>
              <a:buBlip>
                <a:blip r:embed="rId2"/>
              </a:buBlip>
              <a:defRPr sz="4500"/>
            </a:pPr>
            <a:r>
              <a:t>A cartel is a combination of firms which “Collude” (agree to act as a single firm).</a:t>
            </a:r>
          </a:p>
          <a:p>
            <a:pPr marL="831272" indent="-831272">
              <a:lnSpc>
                <a:spcPct val="90000"/>
              </a:lnSpc>
              <a:buSzPct val="40000"/>
              <a:buBlip>
                <a:blip r:embed="rId2"/>
              </a:buBlip>
              <a:defRPr sz="4500"/>
            </a:pPr>
            <a:r>
              <a:t>The oligopoly sets price and quantity as if they were a single firm (a monopoly): all firms must charge the same price and each firm must produce only a portion (quota) of the total amount produced.</a:t>
            </a:r>
          </a:p>
          <a:p>
            <a:pPr marL="935181" indent="-935181">
              <a:lnSpc>
                <a:spcPct val="90000"/>
              </a:lnSpc>
              <a:buSzPct val="40000"/>
              <a:buBlip>
                <a:blip r:embed="rId2"/>
              </a:buBlip>
              <a:defRPr sz="4500"/>
            </a:pPr>
            <a:r>
              <a:t>Collusion is ilegal in the U.S. (Antitrust laws prohibit price fixing) </a:t>
            </a:r>
          </a:p>
          <a:p>
            <a:pPr marL="831272" indent="-831272">
              <a:lnSpc>
                <a:spcPct val="90000"/>
              </a:lnSpc>
              <a:buSzPct val="40000"/>
              <a:buBlip>
                <a:blip r:embed="rId2"/>
              </a:buBlip>
              <a:defRPr sz="4500"/>
            </a:pPr>
            <a:r>
              <a:t>If the cartel can limit the entry of other firms, they can increase their profits.</a:t>
            </a:r>
          </a:p>
        </p:txBody>
      </p:sp>
      <p:sp>
        <p:nvSpPr>
          <p:cNvPr id="173" name="Examples of Cartels: OPEC, drug cartels"/>
          <p:cNvSpPr txBox="1"/>
          <p:nvPr/>
        </p:nvSpPr>
        <p:spPr>
          <a:xfrm>
            <a:off x="6334245" y="10549687"/>
            <a:ext cx="11293621" cy="8763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spcBef>
                <a:spcPts val="5900"/>
              </a:spcBef>
              <a:defRPr sz="4500">
                <a:latin typeface="Avenir Book"/>
                <a:ea typeface="Avenir Book"/>
                <a:cs typeface="Avenir Book"/>
                <a:sym typeface="Avenir Book"/>
              </a:defRPr>
            </a:lvl1pPr>
          </a:lstStyle>
          <a:p>
            <a:pPr/>
            <a:r>
              <a:t>Examples of Cartels: OPEC, drug cartels</a:t>
            </a:r>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172">
                                            <p:bg/>
                                          </p:spTgt>
                                        </p:tgtEl>
                                        <p:attrNameLst>
                                          <p:attrName>style.visibility</p:attrName>
                                        </p:attrNameLst>
                                      </p:cBhvr>
                                      <p:to>
                                        <p:strVal val="visible"/>
                                      </p:to>
                                    </p:set>
                                    <p:animEffect filter="wipe(left)" transition="in">
                                      <p:cBhvr>
                                        <p:cTn id="7" dur="500"/>
                                        <p:tgtEl>
                                          <p:spTgt spid="172">
                                            <p:bg/>
                                          </p:spTgt>
                                        </p:tgtEl>
                                      </p:cBhvr>
                                    </p:animEffect>
                                  </p:childTnLst>
                                </p:cTn>
                              </p:par>
                              <p:par>
                                <p:cTn id="8" presetClass="entr" nodeType="withEffect" presetSubtype="8" presetID="22" grpId="1" fill="hold">
                                  <p:stCondLst>
                                    <p:cond delay="0"/>
                                  </p:stCondLst>
                                  <p:iterate type="el" backwards="0">
                                    <p:tmAbs val="0"/>
                                  </p:iterate>
                                  <p:childTnLst>
                                    <p:set>
                                      <p:cBhvr>
                                        <p:cTn id="9" fill="hold"/>
                                        <p:tgtEl>
                                          <p:spTgt spid="172">
                                            <p:txEl>
                                              <p:pRg st="0" end="0"/>
                                            </p:txEl>
                                          </p:spTgt>
                                        </p:tgtEl>
                                        <p:attrNameLst>
                                          <p:attrName>style.visibility</p:attrName>
                                        </p:attrNameLst>
                                      </p:cBhvr>
                                      <p:to>
                                        <p:strVal val="visible"/>
                                      </p:to>
                                    </p:set>
                                    <p:animEffect filter="wipe(left)" transition="in">
                                      <p:cBhvr>
                                        <p:cTn id="10" dur="500"/>
                                        <p:tgtEl>
                                          <p:spTgt spid="17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8" presetID="22" grpId="1" fill="hold">
                                  <p:stCondLst>
                                    <p:cond delay="0"/>
                                  </p:stCondLst>
                                  <p:iterate type="el" backwards="0">
                                    <p:tmAbs val="0"/>
                                  </p:iterate>
                                  <p:childTnLst>
                                    <p:set>
                                      <p:cBhvr>
                                        <p:cTn id="14" fill="hold"/>
                                        <p:tgtEl>
                                          <p:spTgt spid="172">
                                            <p:txEl>
                                              <p:pRg st="1" end="1"/>
                                            </p:txEl>
                                          </p:spTgt>
                                        </p:tgtEl>
                                        <p:attrNameLst>
                                          <p:attrName>style.visibility</p:attrName>
                                        </p:attrNameLst>
                                      </p:cBhvr>
                                      <p:to>
                                        <p:strVal val="visible"/>
                                      </p:to>
                                    </p:set>
                                    <p:animEffect filter="wipe(left)" transition="in">
                                      <p:cBhvr>
                                        <p:cTn id="15" dur="500"/>
                                        <p:tgtEl>
                                          <p:spTgt spid="17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8" presetID="22" grpId="1" fill="hold">
                                  <p:stCondLst>
                                    <p:cond delay="0"/>
                                  </p:stCondLst>
                                  <p:iterate type="el" backwards="0">
                                    <p:tmAbs val="0"/>
                                  </p:iterate>
                                  <p:childTnLst>
                                    <p:set>
                                      <p:cBhvr>
                                        <p:cTn id="19" fill="hold"/>
                                        <p:tgtEl>
                                          <p:spTgt spid="172">
                                            <p:txEl>
                                              <p:pRg st="2" end="2"/>
                                            </p:txEl>
                                          </p:spTgt>
                                        </p:tgtEl>
                                        <p:attrNameLst>
                                          <p:attrName>style.visibility</p:attrName>
                                        </p:attrNameLst>
                                      </p:cBhvr>
                                      <p:to>
                                        <p:strVal val="visible"/>
                                      </p:to>
                                    </p:set>
                                    <p:animEffect filter="wipe(left)" transition="in">
                                      <p:cBhvr>
                                        <p:cTn id="20" dur="500"/>
                                        <p:tgtEl>
                                          <p:spTgt spid="17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8" presetID="22" grpId="1" fill="hold">
                                  <p:stCondLst>
                                    <p:cond delay="0"/>
                                  </p:stCondLst>
                                  <p:iterate type="el" backwards="0">
                                    <p:tmAbs val="0"/>
                                  </p:iterate>
                                  <p:childTnLst>
                                    <p:set>
                                      <p:cBhvr>
                                        <p:cTn id="24" fill="hold"/>
                                        <p:tgtEl>
                                          <p:spTgt spid="172">
                                            <p:txEl>
                                              <p:pRg st="3" end="3"/>
                                            </p:txEl>
                                          </p:spTgt>
                                        </p:tgtEl>
                                        <p:attrNameLst>
                                          <p:attrName>style.visibility</p:attrName>
                                        </p:attrNameLst>
                                      </p:cBhvr>
                                      <p:to>
                                        <p:strVal val="visible"/>
                                      </p:to>
                                    </p:set>
                                    <p:animEffect filter="wipe(left)" transition="in">
                                      <p:cBhvr>
                                        <p:cTn id="25" dur="500"/>
                                        <p:tgtEl>
                                          <p:spTgt spid="17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0" presetID="1" grpId="2" fill="hold">
                                  <p:stCondLst>
                                    <p:cond delay="0"/>
                                  </p:stCondLst>
                                  <p:iterate type="lt" backwards="0">
                                    <p:tmAbs val="100"/>
                                  </p:iterate>
                                  <p:childTnLst>
                                    <p:set>
                                      <p:cBhvr>
                                        <p:cTn id="29" fill="hold"/>
                                        <p:tgtEl>
                                          <p:spTgt spid="1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72" grpId="1"/>
      <p:bldP build="whole" bldLvl="1" animBg="1" rev="0" advAuto="0" spid="173" grpId="2"/>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5" name="Image" descr="Image"/>
          <p:cNvPicPr>
            <a:picLocks noChangeAspect="1"/>
          </p:cNvPicPr>
          <p:nvPr/>
        </p:nvPicPr>
        <p:blipFill>
          <a:blip r:embed="rId3">
            <a:extLst/>
          </a:blip>
          <a:stretch>
            <a:fillRect/>
          </a:stretch>
        </p:blipFill>
        <p:spPr>
          <a:xfrm>
            <a:off x="6167954" y="-35772"/>
            <a:ext cx="19481801" cy="9334501"/>
          </a:xfrm>
          <a:prstGeom prst="rect">
            <a:avLst/>
          </a:prstGeom>
          <a:ln w="12700">
            <a:miter lim="400000"/>
          </a:ln>
        </p:spPr>
      </p:pic>
      <p:sp>
        <p:nvSpPr>
          <p:cNvPr id="176" name="Group"/>
          <p:cNvSpPr/>
          <p:nvPr/>
        </p:nvSpPr>
        <p:spPr>
          <a:xfrm>
            <a:off x="13202151" y="9355654"/>
            <a:ext cx="1270001" cy="1270001"/>
          </a:xfrm>
          <a:prstGeom prst="line">
            <a:avLst/>
          </a:prstGeom>
          <a:ln w="12700">
            <a:miter lim="400000"/>
          </a:ln>
          <a:effectLst>
            <a:outerShdw sx="100000" sy="100000" kx="0" ky="0" algn="b" rotWithShape="0" blurRad="63500" dist="25400" dir="5400000">
              <a:srgbClr val="000000">
                <a:alpha val="36429"/>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200">
                <a:solidFill>
                  <a:srgbClr val="0065AC"/>
                </a:solidFill>
                <a:effectLst>
                  <a:outerShdw sx="100000" sy="100000" kx="0" ky="0" algn="b" rotWithShape="0" blurRad="12700" dist="25400" dir="2700000">
                    <a:srgbClr val="000000"/>
                  </a:outerShdw>
                </a:effectLst>
              </a:defRPr>
            </a:lvl1pPr>
          </a:lstStyle>
          <a:p>
            <a:pPr/>
            <a:r>
              <a:t>The Most Famous Oligopoly</a:t>
            </a:r>
          </a:p>
        </p:txBody>
      </p:sp>
      <p:sp>
        <p:nvSpPr>
          <p:cNvPr id="177" name="Founded in Baghdad, Iraq, on September 1960 by the first five members Iran, Iraq, Kuwait, Saudi Arabia and Venezuela.…"/>
          <p:cNvSpPr txBox="1"/>
          <p:nvPr/>
        </p:nvSpPr>
        <p:spPr>
          <a:xfrm>
            <a:off x="4498341" y="9865838"/>
            <a:ext cx="18093513" cy="35941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defRPr sz="4000">
                <a:latin typeface="Avenir Book"/>
                <a:ea typeface="Avenir Book"/>
                <a:cs typeface="Avenir Book"/>
                <a:sym typeface="Avenir Book"/>
              </a:defRPr>
            </a:pPr>
            <a:r>
              <a:t>Founded in Baghdad, Iraq, on September 1960 by the </a:t>
            </a:r>
            <a:r>
              <a:rPr>
                <a:latin typeface="Avenir Heavy"/>
                <a:ea typeface="Avenir Heavy"/>
                <a:cs typeface="Avenir Heavy"/>
                <a:sym typeface="Avenir Heavy"/>
              </a:rPr>
              <a:t>first five members</a:t>
            </a:r>
            <a:r>
              <a:t> Iran, Iraq, Kuwait, Saudi Arabia and Venezuela.</a:t>
            </a:r>
          </a:p>
          <a:p>
            <a:pPr>
              <a:defRPr sz="4000">
                <a:latin typeface="Avenir Book"/>
                <a:ea typeface="Avenir Book"/>
                <a:cs typeface="Avenir Book"/>
                <a:sym typeface="Avenir Book"/>
              </a:defRPr>
            </a:pPr>
            <a:r>
              <a:t>Qatar (1961), Indonesia (1962), Libya (1962), the United Arab Emirates (1967), Algeria (1969), Nigeria (1971), Ecuador (1973), Gabon (1975), Angola (2007), Gabon (2016), Equatorial Guinea (2017), Republic of the Congo (2018),</a:t>
            </a:r>
          </a:p>
        </p:txBody>
      </p:sp>
      <p:sp>
        <p:nvSpPr>
          <p:cNvPr id="178" name="Non-OPEC member countries (Azerbaijan, Bahrain, Brunei Darussalam, Kazakhstan, Malaysia, Mexico, Oman, Philippines, Russia, Sudan and South Sudan ) also participate in voluntary supply cuts to bind policy objectives between OPEC and non-OPEC members. The"/>
          <p:cNvSpPr txBox="1"/>
          <p:nvPr/>
        </p:nvSpPr>
        <p:spPr>
          <a:xfrm>
            <a:off x="332828" y="4095946"/>
            <a:ext cx="7917374" cy="42672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5900"/>
              </a:spcBef>
              <a:defRPr>
                <a:latin typeface="Avenir Book"/>
                <a:ea typeface="Avenir Book"/>
                <a:cs typeface="Avenir Book"/>
                <a:sym typeface="Avenir Book"/>
              </a:defRPr>
            </a:pPr>
            <a:r>
              <a:t>Non-OPEC member countries (</a:t>
            </a:r>
            <a:r>
              <a:rPr>
                <a:solidFill>
                  <a:srgbClr val="0096FF"/>
                </a:solidFill>
              </a:rPr>
              <a:t>Azerbaijan, Bahrain, Brunei Darussalam, Kazakhstan, Malaysia, Mexico, Oman, Philippines, </a:t>
            </a:r>
            <a:r>
              <a:rPr>
                <a:solidFill>
                  <a:srgbClr val="0096FF"/>
                </a:solidFill>
                <a:latin typeface="Avenir Heavy"/>
                <a:ea typeface="Avenir Heavy"/>
                <a:cs typeface="Avenir Heavy"/>
                <a:sym typeface="Avenir Heavy"/>
              </a:rPr>
              <a:t>Russia</a:t>
            </a:r>
            <a:r>
              <a:rPr>
                <a:solidFill>
                  <a:srgbClr val="0096FF"/>
                </a:solidFill>
              </a:rPr>
              <a:t>, Sudan and South Sudan</a:t>
            </a:r>
            <a:r>
              <a:rPr>
                <a:solidFill>
                  <a:srgbClr val="0645AD"/>
                </a:solidFill>
              </a:rPr>
              <a:t> ) </a:t>
            </a:r>
            <a:r>
              <a:t>also participate in voluntary supply cuts to bind policy objectives between OPEC and non-OPEC members. The group including these countries is known as </a:t>
            </a:r>
            <a:r>
              <a:rPr>
                <a:solidFill>
                  <a:srgbClr val="0065AC"/>
                </a:solidFill>
                <a:latin typeface="Avenir Heavy"/>
                <a:ea typeface="Avenir Heavy"/>
                <a:cs typeface="Avenir Heavy"/>
                <a:sym typeface="Avenir Heavy"/>
              </a:rPr>
              <a:t>OPEC+</a:t>
            </a:r>
          </a:p>
        </p:txBody>
      </p:sp>
      <p:sp>
        <p:nvSpPr>
          <p:cNvPr id="179" name="Group"/>
          <p:cNvSpPr/>
          <p:nvPr/>
        </p:nvSpPr>
        <p:spPr>
          <a:xfrm>
            <a:off x="11928598" y="774083"/>
            <a:ext cx="1270001" cy="1270001"/>
          </a:xfrm>
          <a:prstGeom prst="line">
            <a:avLst/>
          </a:prstGeom>
          <a:ln w="12700">
            <a:miter lim="400000"/>
          </a:ln>
          <a:effectLst>
            <a:outerShdw sx="100000" sy="100000" kx="0" ky="0" algn="b" rotWithShape="0" blurRad="63500" dist="25400" dir="5400000">
              <a:srgbClr val="000000">
                <a:alpha val="36429"/>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defRPr sz="7200">
                <a:solidFill>
                  <a:srgbClr val="0065AC"/>
                </a:solidFill>
                <a:effectLst>
                  <a:outerShdw sx="100000" sy="100000" kx="0" ky="0" algn="b" rotWithShape="0" blurRad="12700" dist="25400" dir="2700000">
                    <a:srgbClr val="000000"/>
                  </a:outerShdw>
                </a:effectLst>
              </a:defRPr>
            </a:pPr>
            <a:r>
              <a:t>O</a:t>
            </a:r>
            <a:r>
              <a:rPr>
                <a:solidFill>
                  <a:srgbClr val="000000"/>
                </a:solidFill>
              </a:rPr>
              <a:t>rganization</a:t>
            </a:r>
            <a:r>
              <a:t> </a:t>
            </a:r>
            <a:r>
              <a:rPr>
                <a:solidFill>
                  <a:srgbClr val="000000"/>
                </a:solidFill>
              </a:rPr>
              <a:t>of</a:t>
            </a:r>
            <a:r>
              <a:t> P</a:t>
            </a:r>
            <a:r>
              <a:rPr>
                <a:solidFill>
                  <a:srgbClr val="000000"/>
                </a:solidFill>
              </a:rPr>
              <a:t>etroleum</a:t>
            </a:r>
            <a:r>
              <a:t> E</a:t>
            </a:r>
            <a:r>
              <a:rPr>
                <a:solidFill>
                  <a:srgbClr val="000000"/>
                </a:solidFill>
              </a:rPr>
              <a:t>xporting</a:t>
            </a:r>
            <a:r>
              <a:t> C</a:t>
            </a:r>
            <a:r>
              <a:rPr>
                <a:solidFill>
                  <a:srgbClr val="000000"/>
                </a:solidFill>
              </a:rPr>
              <a:t>ountries</a:t>
            </a:r>
          </a:p>
        </p:txBody>
      </p:sp>
      <p:sp>
        <p:nvSpPr>
          <p:cNvPr id="180" name="O"/>
          <p:cNvSpPr txBox="1"/>
          <p:nvPr/>
        </p:nvSpPr>
        <p:spPr>
          <a:xfrm>
            <a:off x="10963946" y="2934896"/>
            <a:ext cx="875996" cy="13462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200">
                <a:solidFill>
                  <a:srgbClr val="0065AC"/>
                </a:solidFill>
                <a:effectLst>
                  <a:outerShdw sx="100000" sy="100000" kx="0" ky="0" algn="b" rotWithShape="0" blurRad="12700" dist="25400" dir="2700000">
                    <a:srgbClr val="000000"/>
                  </a:outerShdw>
                </a:effectLst>
              </a:defRPr>
            </a:lvl1pPr>
          </a:lstStyle>
          <a:p>
            <a:pPr/>
            <a:r>
              <a:t>O</a:t>
            </a:r>
          </a:p>
        </p:txBody>
      </p:sp>
      <p:sp>
        <p:nvSpPr>
          <p:cNvPr id="181" name="P"/>
          <p:cNvSpPr txBox="1"/>
          <p:nvPr/>
        </p:nvSpPr>
        <p:spPr>
          <a:xfrm>
            <a:off x="11783677" y="2934896"/>
            <a:ext cx="672999" cy="13462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200">
                <a:solidFill>
                  <a:srgbClr val="0065AC"/>
                </a:solidFill>
                <a:effectLst>
                  <a:outerShdw sx="100000" sy="100000" kx="0" ky="0" algn="b" rotWithShape="0" blurRad="12700" dist="25400" dir="2700000">
                    <a:srgbClr val="000000"/>
                  </a:outerShdw>
                </a:effectLst>
              </a:defRPr>
            </a:lvl1pPr>
          </a:lstStyle>
          <a:p>
            <a:pPr/>
            <a:r>
              <a:t>P</a:t>
            </a:r>
          </a:p>
        </p:txBody>
      </p:sp>
      <p:sp>
        <p:nvSpPr>
          <p:cNvPr id="182" name="E"/>
          <p:cNvSpPr txBox="1"/>
          <p:nvPr/>
        </p:nvSpPr>
        <p:spPr>
          <a:xfrm>
            <a:off x="12430086" y="2934896"/>
            <a:ext cx="673000" cy="13462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200">
                <a:solidFill>
                  <a:srgbClr val="0065AC"/>
                </a:solidFill>
                <a:effectLst>
                  <a:outerShdw sx="100000" sy="100000" kx="0" ky="0" algn="b" rotWithShape="0" blurRad="12700" dist="25400" dir="2700000">
                    <a:srgbClr val="000000"/>
                  </a:outerShdw>
                </a:effectLst>
              </a:defRPr>
            </a:lvl1pPr>
          </a:lstStyle>
          <a:p>
            <a:pPr/>
            <a:r>
              <a:t>E</a:t>
            </a:r>
          </a:p>
        </p:txBody>
      </p:sp>
      <p:sp>
        <p:nvSpPr>
          <p:cNvPr id="183" name="C"/>
          <p:cNvSpPr txBox="1"/>
          <p:nvPr/>
        </p:nvSpPr>
        <p:spPr>
          <a:xfrm>
            <a:off x="13008060" y="2934896"/>
            <a:ext cx="740665" cy="1346201"/>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200">
                <a:solidFill>
                  <a:srgbClr val="0065AC"/>
                </a:solidFill>
                <a:effectLst>
                  <a:outerShdw sx="100000" sy="100000" kx="0" ky="0" algn="b" rotWithShape="0" blurRad="12700" dist="25400" dir="2700000">
                    <a:srgbClr val="000000"/>
                  </a:outerShdw>
                </a:effectLst>
              </a:defRPr>
            </a:lvl1pPr>
          </a:lstStyle>
          <a:p>
            <a:pPr/>
            <a:r>
              <a:t>C</a:t>
            </a:r>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179"/>
                                        </p:tgtEl>
                                        <p:attrNameLst>
                                          <p:attrName>style.visibility</p:attrName>
                                        </p:attrNameLst>
                                      </p:cBhvr>
                                      <p:to>
                                        <p:strVal val="visible"/>
                                      </p:to>
                                    </p:set>
                                    <p:animEffect filter="wipe(left)" transition="in">
                                      <p:cBhvr>
                                        <p:cTn id="7" dur="500"/>
                                        <p:tgtEl>
                                          <p:spTgt spid="17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1" presetID="2" grpId="2" fill="hold">
                                  <p:stCondLst>
                                    <p:cond delay="0"/>
                                  </p:stCondLst>
                                  <p:iterate type="el" backwards="0">
                                    <p:tmAbs val="0"/>
                                  </p:iterate>
                                  <p:childTnLst>
                                    <p:set>
                                      <p:cBhvr>
                                        <p:cTn id="11" fill="hold"/>
                                        <p:tgtEl>
                                          <p:spTgt spid="180"/>
                                        </p:tgtEl>
                                        <p:attrNameLst>
                                          <p:attrName>style.visibility</p:attrName>
                                        </p:attrNameLst>
                                      </p:cBhvr>
                                      <p:to>
                                        <p:strVal val="visible"/>
                                      </p:to>
                                    </p:set>
                                    <p:anim calcmode="lin" valueType="num">
                                      <p:cBhvr>
                                        <p:cTn id="12" dur="1000" fill="hold"/>
                                        <p:tgtEl>
                                          <p:spTgt spid="180"/>
                                        </p:tgtEl>
                                        <p:attrNameLst>
                                          <p:attrName>ppt_x</p:attrName>
                                        </p:attrNameLst>
                                      </p:cBhvr>
                                      <p:tavLst>
                                        <p:tav tm="0">
                                          <p:val>
                                            <p:strVal val="#ppt_x"/>
                                          </p:val>
                                        </p:tav>
                                        <p:tav tm="100000">
                                          <p:val>
                                            <p:strVal val="#ppt_x"/>
                                          </p:val>
                                        </p:tav>
                                      </p:tavLst>
                                    </p:anim>
                                    <p:anim calcmode="lin" valueType="num">
                                      <p:cBhvr>
                                        <p:cTn id="13" dur="1000" fill="hold"/>
                                        <p:tgtEl>
                                          <p:spTgt spid="180"/>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Class="entr" nodeType="afterEffect" presetSubtype="1" presetID="2" grpId="3" fill="hold">
                                  <p:stCondLst>
                                    <p:cond delay="0"/>
                                  </p:stCondLst>
                                  <p:iterate type="el" backwards="0">
                                    <p:tmAbs val="0"/>
                                  </p:iterate>
                                  <p:childTnLst>
                                    <p:set>
                                      <p:cBhvr>
                                        <p:cTn id="16" fill="hold"/>
                                        <p:tgtEl>
                                          <p:spTgt spid="181"/>
                                        </p:tgtEl>
                                        <p:attrNameLst>
                                          <p:attrName>style.visibility</p:attrName>
                                        </p:attrNameLst>
                                      </p:cBhvr>
                                      <p:to>
                                        <p:strVal val="visible"/>
                                      </p:to>
                                    </p:set>
                                    <p:anim calcmode="lin" valueType="num">
                                      <p:cBhvr>
                                        <p:cTn id="17" dur="1000" fill="hold"/>
                                        <p:tgtEl>
                                          <p:spTgt spid="181"/>
                                        </p:tgtEl>
                                        <p:attrNameLst>
                                          <p:attrName>ppt_x</p:attrName>
                                        </p:attrNameLst>
                                      </p:cBhvr>
                                      <p:tavLst>
                                        <p:tav tm="0">
                                          <p:val>
                                            <p:strVal val="#ppt_x"/>
                                          </p:val>
                                        </p:tav>
                                        <p:tav tm="100000">
                                          <p:val>
                                            <p:strVal val="#ppt_x"/>
                                          </p:val>
                                        </p:tav>
                                      </p:tavLst>
                                    </p:anim>
                                    <p:anim calcmode="lin" valueType="num">
                                      <p:cBhvr>
                                        <p:cTn id="18" dur="1000" fill="hold"/>
                                        <p:tgtEl>
                                          <p:spTgt spid="181"/>
                                        </p:tgtEl>
                                        <p:attrNameLst>
                                          <p:attrName>ppt_y</p:attrName>
                                        </p:attrNameLst>
                                      </p:cBhvr>
                                      <p:tavLst>
                                        <p:tav tm="0">
                                          <p:val>
                                            <p:strVal val="0-#ppt_h/2"/>
                                          </p:val>
                                        </p:tav>
                                        <p:tav tm="100000">
                                          <p:val>
                                            <p:strVal val="#ppt_y"/>
                                          </p:val>
                                        </p:tav>
                                      </p:tavLst>
                                    </p:anim>
                                  </p:childTnLst>
                                </p:cTn>
                              </p:par>
                            </p:childTnLst>
                          </p:cTn>
                        </p:par>
                        <p:par>
                          <p:cTn id="19" fill="hold">
                            <p:stCondLst>
                              <p:cond delay="2000"/>
                            </p:stCondLst>
                            <p:childTnLst>
                              <p:par>
                                <p:cTn id="20" presetClass="entr" nodeType="afterEffect" presetSubtype="1" presetID="2" grpId="4" fill="hold">
                                  <p:stCondLst>
                                    <p:cond delay="0"/>
                                  </p:stCondLst>
                                  <p:iterate type="el" backwards="0">
                                    <p:tmAbs val="0"/>
                                  </p:iterate>
                                  <p:childTnLst>
                                    <p:set>
                                      <p:cBhvr>
                                        <p:cTn id="21" fill="hold"/>
                                        <p:tgtEl>
                                          <p:spTgt spid="182"/>
                                        </p:tgtEl>
                                        <p:attrNameLst>
                                          <p:attrName>style.visibility</p:attrName>
                                        </p:attrNameLst>
                                      </p:cBhvr>
                                      <p:to>
                                        <p:strVal val="visible"/>
                                      </p:to>
                                    </p:set>
                                    <p:anim calcmode="lin" valueType="num">
                                      <p:cBhvr>
                                        <p:cTn id="22" dur="1000" fill="hold"/>
                                        <p:tgtEl>
                                          <p:spTgt spid="182"/>
                                        </p:tgtEl>
                                        <p:attrNameLst>
                                          <p:attrName>ppt_x</p:attrName>
                                        </p:attrNameLst>
                                      </p:cBhvr>
                                      <p:tavLst>
                                        <p:tav tm="0">
                                          <p:val>
                                            <p:strVal val="#ppt_x"/>
                                          </p:val>
                                        </p:tav>
                                        <p:tav tm="100000">
                                          <p:val>
                                            <p:strVal val="#ppt_x"/>
                                          </p:val>
                                        </p:tav>
                                      </p:tavLst>
                                    </p:anim>
                                    <p:anim calcmode="lin" valueType="num">
                                      <p:cBhvr>
                                        <p:cTn id="23" dur="1000" fill="hold"/>
                                        <p:tgtEl>
                                          <p:spTgt spid="182"/>
                                        </p:tgtEl>
                                        <p:attrNameLst>
                                          <p:attrName>ppt_y</p:attrName>
                                        </p:attrNameLst>
                                      </p:cBhvr>
                                      <p:tavLst>
                                        <p:tav tm="0">
                                          <p:val>
                                            <p:strVal val="0-#ppt_h/2"/>
                                          </p:val>
                                        </p:tav>
                                        <p:tav tm="100000">
                                          <p:val>
                                            <p:strVal val="#ppt_y"/>
                                          </p:val>
                                        </p:tav>
                                      </p:tavLst>
                                    </p:anim>
                                  </p:childTnLst>
                                </p:cTn>
                              </p:par>
                            </p:childTnLst>
                          </p:cTn>
                        </p:par>
                        <p:par>
                          <p:cTn id="24" fill="hold">
                            <p:stCondLst>
                              <p:cond delay="3000"/>
                            </p:stCondLst>
                            <p:childTnLst>
                              <p:par>
                                <p:cTn id="25" presetClass="entr" nodeType="afterEffect" presetSubtype="1" presetID="2" grpId="5" fill="hold">
                                  <p:stCondLst>
                                    <p:cond delay="0"/>
                                  </p:stCondLst>
                                  <p:iterate type="el" backwards="0">
                                    <p:tmAbs val="0"/>
                                  </p:iterate>
                                  <p:childTnLst>
                                    <p:set>
                                      <p:cBhvr>
                                        <p:cTn id="26" fill="hold"/>
                                        <p:tgtEl>
                                          <p:spTgt spid="183"/>
                                        </p:tgtEl>
                                        <p:attrNameLst>
                                          <p:attrName>style.visibility</p:attrName>
                                        </p:attrNameLst>
                                      </p:cBhvr>
                                      <p:to>
                                        <p:strVal val="visible"/>
                                      </p:to>
                                    </p:set>
                                    <p:anim calcmode="lin" valueType="num">
                                      <p:cBhvr>
                                        <p:cTn id="27" dur="1000" fill="hold"/>
                                        <p:tgtEl>
                                          <p:spTgt spid="183"/>
                                        </p:tgtEl>
                                        <p:attrNameLst>
                                          <p:attrName>ppt_x</p:attrName>
                                        </p:attrNameLst>
                                      </p:cBhvr>
                                      <p:tavLst>
                                        <p:tav tm="0">
                                          <p:val>
                                            <p:strVal val="#ppt_x"/>
                                          </p:val>
                                        </p:tav>
                                        <p:tav tm="100000">
                                          <p:val>
                                            <p:strVal val="#ppt_x"/>
                                          </p:val>
                                        </p:tav>
                                      </p:tavLst>
                                    </p:anim>
                                    <p:anim calcmode="lin" valueType="num">
                                      <p:cBhvr>
                                        <p:cTn id="28" dur="1000" fill="hold"/>
                                        <p:tgtEl>
                                          <p:spTgt spid="183"/>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Class="entr" nodeType="clickEffect" presetID="9" grpId="6" fill="hold">
                                  <p:stCondLst>
                                    <p:cond delay="0"/>
                                  </p:stCondLst>
                                  <p:iterate type="el" backwards="0">
                                    <p:tmAbs val="0"/>
                                  </p:iterate>
                                  <p:childTnLst>
                                    <p:set>
                                      <p:cBhvr>
                                        <p:cTn id="32" fill="hold"/>
                                        <p:tgtEl>
                                          <p:spTgt spid="175"/>
                                        </p:tgtEl>
                                        <p:attrNameLst>
                                          <p:attrName>style.visibility</p:attrName>
                                        </p:attrNameLst>
                                      </p:cBhvr>
                                      <p:to>
                                        <p:strVal val="visible"/>
                                      </p:to>
                                    </p:set>
                                    <p:animEffect filter="dissolve" transition="in">
                                      <p:cBhvr>
                                        <p:cTn id="33" dur="1500"/>
                                        <p:tgtEl>
                                          <p:spTgt spid="175"/>
                                        </p:tgtEl>
                                      </p:cBhvr>
                                    </p:animEffect>
                                  </p:childTnLst>
                                </p:cTn>
                              </p:par>
                            </p:childTnLst>
                          </p:cTn>
                        </p:par>
                        <p:par>
                          <p:cTn id="34" fill="hold">
                            <p:stCondLst>
                              <p:cond delay="1500"/>
                            </p:stCondLst>
                            <p:childTnLst>
                              <p:par>
                                <p:cTn id="35" presetClass="exit" nodeType="afterEffect" presetSubtype="0" presetID="1" grpId="7" fill="hold">
                                  <p:stCondLst>
                                    <p:cond delay="0"/>
                                  </p:stCondLst>
                                  <p:iterate type="el" backwards="0">
                                    <p:tmAbs val="0"/>
                                  </p:iterate>
                                  <p:childTnLst>
                                    <p:set>
                                      <p:cBhvr>
                                        <p:cTn id="36" fill="hold">
                                          <p:stCondLst>
                                            <p:cond delay="0"/>
                                          </p:stCondLst>
                                        </p:cTn>
                                        <p:tgtEl>
                                          <p:spTgt spid="17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16" presetID="23" grpId="8" fill="hold">
                                  <p:stCondLst>
                                    <p:cond delay="0"/>
                                  </p:stCondLst>
                                  <p:iterate type="el" backwards="0">
                                    <p:tmAbs val="0"/>
                                  </p:iterate>
                                  <p:childTnLst>
                                    <p:set>
                                      <p:cBhvr>
                                        <p:cTn id="40" fill="hold"/>
                                        <p:tgtEl>
                                          <p:spTgt spid="176"/>
                                        </p:tgtEl>
                                        <p:attrNameLst>
                                          <p:attrName>style.visibility</p:attrName>
                                        </p:attrNameLst>
                                      </p:cBhvr>
                                      <p:to>
                                        <p:strVal val="visible"/>
                                      </p:to>
                                    </p:set>
                                    <p:anim calcmode="lin" valueType="num">
                                      <p:cBhvr>
                                        <p:cTn id="41" dur="500" fill="hold"/>
                                        <p:tgtEl>
                                          <p:spTgt spid="176"/>
                                        </p:tgtEl>
                                        <p:attrNameLst>
                                          <p:attrName>ppt_w</p:attrName>
                                        </p:attrNameLst>
                                      </p:cBhvr>
                                      <p:tavLst>
                                        <p:tav tm="0">
                                          <p:val>
                                            <p:fltVal val="0"/>
                                          </p:val>
                                        </p:tav>
                                        <p:tav tm="100000">
                                          <p:val>
                                            <p:strVal val="#ppt_w"/>
                                          </p:val>
                                        </p:tav>
                                      </p:tavLst>
                                    </p:anim>
                                    <p:anim calcmode="lin" valueType="num">
                                      <p:cBhvr>
                                        <p:cTn id="42" dur="500" fill="hold"/>
                                        <p:tgtEl>
                                          <p:spTgt spid="176"/>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0" presetID="1" grpId="9" fill="hold">
                                  <p:stCondLst>
                                    <p:cond delay="0"/>
                                  </p:stCondLst>
                                  <p:iterate type="lt" backwards="0">
                                    <p:tmAbs val="100"/>
                                  </p:iterate>
                                  <p:childTnLst>
                                    <p:set>
                                      <p:cBhvr>
                                        <p:cTn id="46" fill="hold"/>
                                        <p:tgtEl>
                                          <p:spTgt spid="17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Class="entr" nodeType="clickEffect" presetID="9" grpId="10" fill="hold">
                                  <p:stCondLst>
                                    <p:cond delay="0"/>
                                  </p:stCondLst>
                                  <p:iterate type="el" backwards="0">
                                    <p:tmAbs val="0"/>
                                  </p:iterate>
                                  <p:childTnLst>
                                    <p:set>
                                      <p:cBhvr>
                                        <p:cTn id="50" fill="hold"/>
                                        <p:tgtEl>
                                          <p:spTgt spid="178"/>
                                        </p:tgtEl>
                                        <p:attrNameLst>
                                          <p:attrName>style.visibility</p:attrName>
                                        </p:attrNameLst>
                                      </p:cBhvr>
                                      <p:to>
                                        <p:strVal val="visible"/>
                                      </p:to>
                                    </p:set>
                                    <p:animEffect filter="dissolve" transition="in">
                                      <p:cBhvr>
                                        <p:cTn id="51" dur="15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9" grpId="1"/>
      <p:bldP build="whole" bldLvl="1" animBg="1" rev="0" advAuto="0" spid="183" grpId="5"/>
      <p:bldP build="whole" bldLvl="1" animBg="1" rev="0" advAuto="0" spid="176" grpId="8"/>
      <p:bldP build="whole" bldLvl="1" animBg="1" rev="0" advAuto="0" spid="182" grpId="4"/>
      <p:bldP build="whole" bldLvl="1" animBg="1" rev="0" advAuto="0" spid="180" grpId="2"/>
      <p:bldP build="whole" bldLvl="1" animBg="1" rev="0" advAuto="0" spid="175" grpId="6"/>
      <p:bldP build="whole" bldLvl="1" animBg="1" rev="0" advAuto="0" spid="179" grpId="7"/>
      <p:bldP build="whole" bldLvl="1" animBg="1" rev="0" advAuto="0" spid="177" grpId="9"/>
      <p:bldP build="whole" bldLvl="1" animBg="1" rev="0" advAuto="0" spid="178" grpId="10"/>
      <p:bldP build="whole" bldLvl="1" animBg="1" rev="0" advAuto="0" spid="181" grpId="3"/>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Text Box 28"/>
          <p:cNvSpPr txBox="1"/>
          <p:nvPr/>
        </p:nvSpPr>
        <p:spPr>
          <a:xfrm>
            <a:off x="20667876" y="3295331"/>
            <a:ext cx="924053" cy="800101"/>
          </a:xfrm>
          <a:prstGeom prst="rect">
            <a:avLst/>
          </a:prstGeom>
          <a:ln w="12700">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2438338">
              <a:lnSpc>
                <a:spcPct val="90000"/>
              </a:lnSpc>
              <a:spcBef>
                <a:spcPts val="4500"/>
              </a:spcBef>
              <a:defRPr sz="4000">
                <a:solidFill>
                  <a:srgbClr val="0000FF"/>
                </a:solidFill>
                <a:effectLst>
                  <a:outerShdw sx="100000" sy="100000" kx="0" ky="0" algn="b" rotWithShape="0" blurRad="38100" dist="20320" dir="1800000">
                    <a:srgbClr val="000000">
                      <a:alpha val="40000"/>
                    </a:srgbClr>
                  </a:outerShdw>
                </a:effectLst>
                <a:latin typeface="Avenir Book"/>
                <a:ea typeface="Avenir Book"/>
                <a:cs typeface="Avenir Book"/>
                <a:sym typeface="Avenir Book"/>
              </a:defRPr>
            </a:lvl1pPr>
          </a:lstStyle>
          <a:p>
            <a:pPr/>
            <a:r>
              <a:t>MC</a:t>
            </a:r>
          </a:p>
        </p:txBody>
      </p:sp>
      <p:grpSp>
        <p:nvGrpSpPr>
          <p:cNvPr id="190" name="Group"/>
          <p:cNvGrpSpPr/>
          <p:nvPr/>
        </p:nvGrpSpPr>
        <p:grpSpPr>
          <a:xfrm>
            <a:off x="10187269" y="3253099"/>
            <a:ext cx="5502006" cy="8964928"/>
            <a:chOff x="0" y="0"/>
            <a:chExt cx="5502004" cy="8964927"/>
          </a:xfrm>
        </p:grpSpPr>
        <p:sp>
          <p:nvSpPr>
            <p:cNvPr id="188" name="Text Box 6"/>
            <p:cNvSpPr txBox="1"/>
            <p:nvPr/>
          </p:nvSpPr>
          <p:spPr>
            <a:xfrm>
              <a:off x="4634340" y="8164827"/>
              <a:ext cx="867665" cy="800101"/>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2438338">
                <a:lnSpc>
                  <a:spcPct val="90000"/>
                </a:lnSpc>
                <a:spcBef>
                  <a:spcPts val="3800"/>
                </a:spcBef>
                <a:defRPr sz="4000">
                  <a:solidFill>
                    <a:srgbClr val="941100"/>
                  </a:solidFill>
                  <a:effectLst>
                    <a:outerShdw sx="100000" sy="100000" kx="0" ky="0" algn="b" rotWithShape="0" blurRad="25400" dist="23000" dir="7020000">
                      <a:srgbClr val="000000">
                        <a:alpha val="50000"/>
                      </a:srgbClr>
                    </a:outerShdw>
                  </a:effectLst>
                  <a:latin typeface="Avenir Book"/>
                  <a:ea typeface="Avenir Book"/>
                  <a:cs typeface="Avenir Book"/>
                  <a:sym typeface="Avenir Book"/>
                </a:defRPr>
              </a:lvl1pPr>
            </a:lstStyle>
            <a:p>
              <a:pPr/>
              <a:r>
                <a:t>MR</a:t>
              </a:r>
            </a:p>
          </p:txBody>
        </p:sp>
        <p:sp>
          <p:nvSpPr>
            <p:cNvPr id="189" name="Line 4"/>
            <p:cNvSpPr/>
            <p:nvPr/>
          </p:nvSpPr>
          <p:spPr>
            <a:xfrm>
              <a:off x="0" y="0"/>
              <a:ext cx="4866870" cy="8101924"/>
            </a:xfrm>
            <a:prstGeom prst="line">
              <a:avLst/>
            </a:prstGeom>
            <a:noFill/>
            <a:ln w="38100" cap="flat">
              <a:solidFill>
                <a:srgbClr val="941100"/>
              </a:solidFill>
              <a:prstDash val="solid"/>
              <a:round/>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lgn="l" defTabSz="2438338">
                <a:lnSpc>
                  <a:spcPct val="90000"/>
                </a:lnSpc>
                <a:spcBef>
                  <a:spcPts val="4500"/>
                </a:spcBef>
                <a:defRPr sz="4800">
                  <a:latin typeface="Avenir Book"/>
                  <a:ea typeface="Avenir Book"/>
                  <a:cs typeface="Avenir Book"/>
                  <a:sym typeface="Avenir Book"/>
                </a:defRPr>
              </a:pPr>
            </a:p>
          </p:txBody>
        </p:sp>
      </p:grpSp>
      <p:sp>
        <p:nvSpPr>
          <p:cNvPr id="241" name="Connection Line"/>
          <p:cNvSpPr/>
          <p:nvPr/>
        </p:nvSpPr>
        <p:spPr>
          <a:xfrm>
            <a:off x="11066157" y="3892627"/>
            <a:ext cx="9508508" cy="4773811"/>
          </a:xfrm>
          <a:custGeom>
            <a:avLst/>
            <a:gdLst/>
            <a:ahLst/>
            <a:cxnLst>
              <a:cxn ang="0">
                <a:pos x="wd2" y="hd2"/>
              </a:cxn>
              <a:cxn ang="5400000">
                <a:pos x="wd2" y="hd2"/>
              </a:cxn>
              <a:cxn ang="10800000">
                <a:pos x="wd2" y="hd2"/>
              </a:cxn>
              <a:cxn ang="16200000">
                <a:pos x="wd2" y="hd2"/>
              </a:cxn>
            </a:cxnLst>
            <a:rect l="0" t="0" r="r" b="b"/>
            <a:pathLst>
              <a:path w="21600" h="16618" fill="norm" stroke="1" extrusionOk="0">
                <a:moveTo>
                  <a:pt x="21600" y="0"/>
                </a:moveTo>
                <a:cubicBezTo>
                  <a:pt x="12715" y="18645"/>
                  <a:pt x="5515" y="21600"/>
                  <a:pt x="0" y="8866"/>
                </a:cubicBezTo>
              </a:path>
            </a:pathLst>
          </a:custGeom>
          <a:ln w="25400">
            <a:solidFill>
              <a:srgbClr val="0433FF"/>
            </a:solidFill>
            <a:miter lim="400000"/>
          </a:ln>
          <a:effectLst>
            <a:outerShdw sx="100000" sy="100000" kx="0" ky="0" algn="b" rotWithShape="0" blurRad="63500" dist="25400" dir="5400000">
              <a:srgbClr val="000000">
                <a:alpha val="50000"/>
              </a:srgbClr>
            </a:outerShdw>
          </a:effectLst>
        </p:spPr>
        <p:txBody>
          <a:bodyPr/>
          <a:lstStyle/>
          <a:p>
            <a:pPr/>
          </a:p>
        </p:txBody>
      </p:sp>
      <p:grpSp>
        <p:nvGrpSpPr>
          <p:cNvPr id="194" name="Group"/>
          <p:cNvGrpSpPr/>
          <p:nvPr/>
        </p:nvGrpSpPr>
        <p:grpSpPr>
          <a:xfrm>
            <a:off x="9464726" y="2125920"/>
            <a:ext cx="924053" cy="7794795"/>
            <a:chOff x="0" y="0"/>
            <a:chExt cx="924052" cy="7794793"/>
          </a:xfrm>
        </p:grpSpPr>
        <p:sp>
          <p:nvSpPr>
            <p:cNvPr id="192" name="Line 2"/>
            <p:cNvSpPr/>
            <p:nvPr/>
          </p:nvSpPr>
          <p:spPr>
            <a:xfrm flipH="1">
              <a:off x="711202" y="685252"/>
              <a:ext cx="1" cy="7109542"/>
            </a:xfrm>
            <a:prstGeom prst="line">
              <a:avLst/>
            </a:prstGeom>
            <a:noFill/>
            <a:ln w="25400" cap="flat">
              <a:solidFill>
                <a:srgbClr val="000000"/>
              </a:solidFill>
              <a:prstDash val="solid"/>
              <a:round/>
              <a:headEnd type="triangle" w="med" len="med"/>
            </a:ln>
            <a:effectLst/>
          </p:spPr>
          <p:txBody>
            <a:bodyPr wrap="square" lIns="50800" tIns="50800" rIns="50800" bIns="50800" numCol="1" anchor="ctr">
              <a:noAutofit/>
            </a:bodyPr>
            <a:lstStyle/>
            <a:p>
              <a:pPr algn="l" defTabSz="2438338">
                <a:lnSpc>
                  <a:spcPct val="90000"/>
                </a:lnSpc>
                <a:spcBef>
                  <a:spcPts val="4500"/>
                </a:spcBef>
                <a:defRPr sz="4800">
                  <a:latin typeface="Avenir Book"/>
                  <a:ea typeface="Avenir Book"/>
                  <a:cs typeface="Avenir Book"/>
                  <a:sym typeface="Avenir Book"/>
                </a:defRPr>
              </a:pPr>
            </a:p>
          </p:txBody>
        </p:sp>
        <p:sp>
          <p:nvSpPr>
            <p:cNvPr id="193" name="Text Box 28"/>
            <p:cNvSpPr txBox="1"/>
            <p:nvPr/>
          </p:nvSpPr>
          <p:spPr>
            <a:xfrm>
              <a:off x="0" y="-1"/>
              <a:ext cx="924053" cy="800101"/>
            </a:xfrm>
            <a:prstGeom prst="rect">
              <a:avLst/>
            </a:prstGeom>
            <a:noFill/>
            <a:ln w="12700" cap="flat">
              <a:noFill/>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2438338">
                <a:lnSpc>
                  <a:spcPct val="90000"/>
                </a:lnSpc>
                <a:spcBef>
                  <a:spcPts val="4500"/>
                </a:spcBef>
                <a:defRPr sz="4000">
                  <a:solidFill>
                    <a:srgbClr val="0000FF"/>
                  </a:solidFill>
                  <a:effectLst>
                    <a:outerShdw sx="100000" sy="100000" kx="0" ky="0" algn="b" rotWithShape="0" blurRad="38100" dist="20320" dir="1800000">
                      <a:srgbClr val="000000">
                        <a:alpha val="40000"/>
                      </a:srgbClr>
                    </a:outerShdw>
                  </a:effectLst>
                  <a:latin typeface="Avenir Book"/>
                  <a:ea typeface="Avenir Book"/>
                  <a:cs typeface="Avenir Book"/>
                  <a:sym typeface="Avenir Book"/>
                </a:defRPr>
              </a:lvl1pPr>
            </a:lstStyle>
            <a:p>
              <a:pPr/>
              <a:r>
                <a:t>MC</a:t>
              </a:r>
            </a:p>
          </p:txBody>
        </p:sp>
      </p:grpSp>
      <p:sp>
        <p:nvSpPr>
          <p:cNvPr id="195" name="Text Box 28"/>
          <p:cNvSpPr txBox="1"/>
          <p:nvPr/>
        </p:nvSpPr>
        <p:spPr>
          <a:xfrm>
            <a:off x="10335216" y="2120903"/>
            <a:ext cx="547117" cy="800101"/>
          </a:xfrm>
          <a:prstGeom prst="rect">
            <a:avLst/>
          </a:prstGeom>
          <a:ln w="12700">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2438338">
              <a:lnSpc>
                <a:spcPct val="90000"/>
              </a:lnSpc>
              <a:spcBef>
                <a:spcPts val="4500"/>
              </a:spcBef>
              <a:defRPr sz="4000">
                <a:effectLst>
                  <a:outerShdw sx="100000" sy="100000" kx="0" ky="0" algn="b" rotWithShape="0" blurRad="38100" dist="20320" dir="1800000">
                    <a:srgbClr val="000000">
                      <a:alpha val="40000"/>
                    </a:srgbClr>
                  </a:outerShdw>
                </a:effectLst>
                <a:latin typeface="Avenir Book"/>
                <a:ea typeface="Avenir Book"/>
                <a:cs typeface="Avenir Book"/>
                <a:sym typeface="Avenir Book"/>
              </a:defRPr>
            </a:lvl1pPr>
          </a:lstStyle>
          <a:p>
            <a:pPr/>
            <a:r>
              <a:t>,P</a:t>
            </a:r>
          </a:p>
        </p:txBody>
      </p:sp>
      <p:grpSp>
        <p:nvGrpSpPr>
          <p:cNvPr id="198" name="Group"/>
          <p:cNvGrpSpPr/>
          <p:nvPr/>
        </p:nvGrpSpPr>
        <p:grpSpPr>
          <a:xfrm>
            <a:off x="10175928" y="9828082"/>
            <a:ext cx="12146557" cy="1270001"/>
            <a:chOff x="0" y="400049"/>
            <a:chExt cx="12146556" cy="1270000"/>
          </a:xfrm>
        </p:grpSpPr>
        <p:sp>
          <p:nvSpPr>
            <p:cNvPr id="196" name="Line 3"/>
            <p:cNvSpPr/>
            <p:nvPr/>
          </p:nvSpPr>
          <p:spPr>
            <a:xfrm>
              <a:off x="0" y="492682"/>
              <a:ext cx="10812794" cy="1"/>
            </a:xfrm>
            <a:prstGeom prst="line">
              <a:avLst/>
            </a:prstGeom>
            <a:noFill/>
            <a:ln w="25400" cap="flat">
              <a:solidFill>
                <a:srgbClr val="000000"/>
              </a:solidFill>
              <a:prstDash val="solid"/>
              <a:round/>
            </a:ln>
            <a:effectLst/>
          </p:spPr>
          <p:txBody>
            <a:bodyPr wrap="square" lIns="50800" tIns="50800" rIns="50800" bIns="50800" numCol="1" anchor="ctr">
              <a:noAutofit/>
            </a:bodyPr>
            <a:lstStyle/>
            <a:p>
              <a:pPr algn="l" defTabSz="2438338">
                <a:lnSpc>
                  <a:spcPct val="90000"/>
                </a:lnSpc>
                <a:spcBef>
                  <a:spcPts val="4500"/>
                </a:spcBef>
                <a:defRPr sz="4800">
                  <a:latin typeface="Avenir Book"/>
                  <a:ea typeface="Avenir Book"/>
                  <a:cs typeface="Avenir Book"/>
                  <a:sym typeface="Avenir Book"/>
                </a:defRPr>
              </a:pPr>
            </a:p>
          </p:txBody>
        </p:sp>
        <p:sp>
          <p:nvSpPr>
            <p:cNvPr id="197" name="Text Box 32"/>
            <p:cNvSpPr/>
            <p:nvPr/>
          </p:nvSpPr>
          <p:spPr>
            <a:xfrm>
              <a:off x="10876556" y="400049"/>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2438338">
                <a:lnSpc>
                  <a:spcPct val="90000"/>
                </a:lnSpc>
                <a:defRPr sz="4000">
                  <a:latin typeface="Avenir Book"/>
                  <a:ea typeface="Avenir Book"/>
                  <a:cs typeface="Avenir Book"/>
                  <a:sym typeface="Avenir Book"/>
                </a:defRPr>
              </a:lvl1pPr>
            </a:lstStyle>
            <a:p>
              <a:pPr/>
              <a:r>
                <a:t>Q</a:t>
              </a:r>
            </a:p>
          </p:txBody>
        </p:sp>
      </p:grpSp>
      <p:sp>
        <p:nvSpPr>
          <p:cNvPr id="199" name="Text Box 32"/>
          <p:cNvSpPr txBox="1"/>
          <p:nvPr/>
        </p:nvSpPr>
        <p:spPr>
          <a:xfrm>
            <a:off x="13000852" y="9921486"/>
            <a:ext cx="526205" cy="69011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2438338">
              <a:lnSpc>
                <a:spcPct val="90000"/>
              </a:lnSpc>
              <a:defRPr>
                <a:latin typeface="Avenir Book"/>
                <a:ea typeface="Avenir Book"/>
                <a:cs typeface="Avenir Book"/>
                <a:sym typeface="Avenir Book"/>
              </a:defRPr>
            </a:pPr>
            <a:r>
              <a:t>Q</a:t>
            </a:r>
            <a:r>
              <a:rPr baseline="-50999" sz="2000"/>
              <a:t>0</a:t>
            </a:r>
          </a:p>
        </p:txBody>
      </p:sp>
      <p:grpSp>
        <p:nvGrpSpPr>
          <p:cNvPr id="202" name="Group"/>
          <p:cNvGrpSpPr/>
          <p:nvPr/>
        </p:nvGrpSpPr>
        <p:grpSpPr>
          <a:xfrm>
            <a:off x="9632589" y="10520665"/>
            <a:ext cx="3298429" cy="2122092"/>
            <a:chOff x="0" y="-217487"/>
            <a:chExt cx="3298428" cy="2122090"/>
          </a:xfrm>
        </p:grpSpPr>
        <p:sp>
          <p:nvSpPr>
            <p:cNvPr id="200" name="Quote Bubble"/>
            <p:cNvSpPr/>
            <p:nvPr/>
          </p:nvSpPr>
          <p:spPr>
            <a:xfrm>
              <a:off x="0" y="-217488"/>
              <a:ext cx="3298429" cy="21220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8045" y="2424"/>
                  </a:lnTo>
                  <a:cubicBezTo>
                    <a:pt x="17698" y="2293"/>
                    <a:pt x="17338" y="2214"/>
                    <a:pt x="16966" y="2214"/>
                  </a:cubicBezTo>
                  <a:lnTo>
                    <a:pt x="4564" y="2214"/>
                  </a:lnTo>
                  <a:cubicBezTo>
                    <a:pt x="2044" y="2214"/>
                    <a:pt x="0" y="5391"/>
                    <a:pt x="0" y="9307"/>
                  </a:cubicBezTo>
                  <a:lnTo>
                    <a:pt x="0" y="14506"/>
                  </a:lnTo>
                  <a:cubicBezTo>
                    <a:pt x="0" y="18423"/>
                    <a:pt x="2044" y="21600"/>
                    <a:pt x="4564" y="21600"/>
                  </a:cubicBezTo>
                  <a:lnTo>
                    <a:pt x="16966" y="21600"/>
                  </a:lnTo>
                  <a:cubicBezTo>
                    <a:pt x="19486" y="21600"/>
                    <a:pt x="21527" y="18423"/>
                    <a:pt x="21527" y="14506"/>
                  </a:cubicBezTo>
                  <a:lnTo>
                    <a:pt x="21527" y="9307"/>
                  </a:lnTo>
                  <a:cubicBezTo>
                    <a:pt x="21527" y="6869"/>
                    <a:pt x="20735" y="4718"/>
                    <a:pt x="19529" y="3442"/>
                  </a:cubicBezTo>
                  <a:lnTo>
                    <a:pt x="21600" y="0"/>
                  </a:lnTo>
                  <a:close/>
                </a:path>
              </a:pathLst>
            </a:custGeom>
            <a:solidFill>
              <a:srgbClr val="FF2F92">
                <a:alpha val="26302"/>
              </a:srgbClr>
            </a:solidFill>
            <a:ln w="12700" cap="flat">
              <a:noFill/>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defRPr sz="3200">
                  <a:solidFill>
                    <a:srgbClr val="FFFFFF"/>
                  </a:solidFill>
                  <a:latin typeface="+mn-lt"/>
                  <a:ea typeface="+mn-ea"/>
                  <a:cs typeface="+mn-cs"/>
                  <a:sym typeface="Avenir Medium"/>
                </a:defRPr>
              </a:pPr>
            </a:p>
          </p:txBody>
        </p:sp>
        <p:sp>
          <p:nvSpPr>
            <p:cNvPr id="201" name="To Maximize Profit, the Cartel must produce Q0"/>
            <p:cNvSpPr txBox="1"/>
            <p:nvPr/>
          </p:nvSpPr>
          <p:spPr>
            <a:xfrm>
              <a:off x="95869" y="74940"/>
              <a:ext cx="3106690" cy="1648973"/>
            </a:xfrm>
            <a:prstGeom prst="rect">
              <a:avLst/>
            </a:prstGeom>
            <a:noFill/>
            <a:ln w="12700" cap="flat">
              <a:noFill/>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defTabSz="2438338">
                <a:lnSpc>
                  <a:spcPct val="90000"/>
                </a:lnSpc>
                <a:spcBef>
                  <a:spcPts val="3300"/>
                </a:spcBef>
                <a:defRPr>
                  <a:effectLst>
                    <a:outerShdw sx="100000" sy="100000" kx="0" ky="0" algn="b" rotWithShape="0" blurRad="38100" dist="20320" dir="1800000">
                      <a:srgbClr val="000000">
                        <a:alpha val="40000"/>
                      </a:srgbClr>
                    </a:outerShdw>
                  </a:effectLst>
                  <a:latin typeface="Avenir Book"/>
                  <a:ea typeface="Avenir Book"/>
                  <a:cs typeface="Avenir Book"/>
                  <a:sym typeface="Avenir Book"/>
                </a:defRPr>
              </a:pPr>
              <a:r>
                <a:t>To Maximize Profit, the Cartel must produce Q</a:t>
              </a:r>
              <a:r>
                <a:rPr baseline="-50999" sz="2000"/>
                <a:t>0</a:t>
              </a:r>
            </a:p>
          </p:txBody>
        </p:sp>
      </p:grpSp>
      <p:sp>
        <p:nvSpPr>
          <p:cNvPr id="203" name="Line 7"/>
          <p:cNvSpPr/>
          <p:nvPr/>
        </p:nvSpPr>
        <p:spPr>
          <a:xfrm>
            <a:off x="10180347" y="3204079"/>
            <a:ext cx="8501378" cy="6687860"/>
          </a:xfrm>
          <a:prstGeom prst="line">
            <a:avLst/>
          </a:prstGeom>
          <a:ln w="38100">
            <a:solidFill>
              <a:srgbClr val="000000"/>
            </a:solidFill>
          </a:ln>
          <a:effectLst>
            <a:outerShdw sx="100000" sy="100000" kx="0" ky="0" algn="b" rotWithShape="0" blurRad="101600" dist="25400" dir="5400000">
              <a:srgbClr val="000000">
                <a:alpha val="75000"/>
              </a:srgbClr>
            </a:outerShdw>
          </a:effectLst>
        </p:spPr>
        <p:txBody>
          <a:bodyPr lIns="50800" tIns="50800" rIns="50800" bIns="50800" anchor="ctr"/>
          <a:lstStyle/>
          <a:p>
            <a:pPr/>
          </a:p>
        </p:txBody>
      </p:sp>
      <p:sp>
        <p:nvSpPr>
          <p:cNvPr id="204" name="Text Box 8"/>
          <p:cNvSpPr txBox="1"/>
          <p:nvPr/>
        </p:nvSpPr>
        <p:spPr>
          <a:xfrm>
            <a:off x="18786420" y="9183877"/>
            <a:ext cx="537783" cy="876301"/>
          </a:xfrm>
          <a:prstGeom prst="rect">
            <a:avLst/>
          </a:prstGeom>
          <a:ln w="12700">
            <a:miter lim="400000"/>
          </a:ln>
          <a:effectLst>
            <a:outerShdw sx="100000" sy="100000" kx="0" ky="0" algn="b" rotWithShape="0" blurRad="101600" dist="25400" dir="5400000">
              <a:srgbClr val="000000">
                <a:alpha val="75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effectLst>
                  <a:outerShdw sx="100000" sy="100000" kx="0" ky="0" algn="b" rotWithShape="0" blurRad="25400" dist="23000" dir="7020000">
                    <a:srgbClr val="000000">
                      <a:alpha val="50000"/>
                    </a:srgbClr>
                  </a:outerShdw>
                </a:effectLst>
                <a:latin typeface="Avenir Book"/>
                <a:ea typeface="Avenir Book"/>
                <a:cs typeface="Avenir Book"/>
                <a:sym typeface="Avenir Book"/>
              </a:defRPr>
            </a:lvl1pPr>
          </a:lstStyle>
          <a:p>
            <a:pPr/>
            <a:r>
              <a:t>D</a:t>
            </a:r>
          </a:p>
        </p:txBody>
      </p:sp>
      <p:grpSp>
        <p:nvGrpSpPr>
          <p:cNvPr id="207" name="Group"/>
          <p:cNvGrpSpPr/>
          <p:nvPr/>
        </p:nvGrpSpPr>
        <p:grpSpPr>
          <a:xfrm>
            <a:off x="8434994" y="8178244"/>
            <a:ext cx="4839478" cy="622301"/>
            <a:chOff x="0" y="0"/>
            <a:chExt cx="4839477" cy="622300"/>
          </a:xfrm>
        </p:grpSpPr>
        <p:sp>
          <p:nvSpPr>
            <p:cNvPr id="205" name="MC = MR"/>
            <p:cNvSpPr txBox="1"/>
            <p:nvPr/>
          </p:nvSpPr>
          <p:spPr>
            <a:xfrm>
              <a:off x="0" y="-1"/>
              <a:ext cx="1752220" cy="622301"/>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defTabSz="2438338">
                <a:lnSpc>
                  <a:spcPct val="90000"/>
                </a:lnSpc>
                <a:spcBef>
                  <a:spcPts val="4500"/>
                </a:spcBef>
                <a:defRPr>
                  <a:solidFill>
                    <a:srgbClr val="FF2600"/>
                  </a:solidFill>
                  <a:effectLst>
                    <a:outerShdw sx="100000" sy="100000" kx="0" ky="0" algn="b" rotWithShape="0" blurRad="25400" dist="23000" dir="7020000">
                      <a:srgbClr val="000000">
                        <a:alpha val="50000"/>
                      </a:srgbClr>
                    </a:outerShdw>
                  </a:effectLst>
                  <a:latin typeface="Avenir Book"/>
                  <a:ea typeface="Avenir Book"/>
                  <a:cs typeface="Avenir Book"/>
                  <a:sym typeface="Avenir Book"/>
                </a:defRPr>
              </a:pPr>
              <a:r>
                <a:rPr>
                  <a:solidFill>
                    <a:srgbClr val="0433FF"/>
                  </a:solidFill>
                </a:rPr>
                <a:t>MC </a:t>
              </a:r>
              <a:r>
                <a:rPr>
                  <a:solidFill>
                    <a:srgbClr val="000000"/>
                  </a:solidFill>
                </a:rPr>
                <a:t>=</a:t>
              </a:r>
              <a:r>
                <a:t> </a:t>
              </a:r>
              <a:r>
                <a:rPr>
                  <a:solidFill>
                    <a:srgbClr val="941100"/>
                  </a:solidFill>
                </a:rPr>
                <a:t>MR</a:t>
              </a:r>
            </a:p>
          </p:txBody>
        </p:sp>
        <p:sp>
          <p:nvSpPr>
            <p:cNvPr id="206" name="Line"/>
            <p:cNvSpPr/>
            <p:nvPr/>
          </p:nvSpPr>
          <p:spPr>
            <a:xfrm flipH="1" flipV="1">
              <a:off x="1733574" y="311149"/>
              <a:ext cx="3105904" cy="2"/>
            </a:xfrm>
            <a:prstGeom prst="line">
              <a:avLst/>
            </a:prstGeom>
            <a:noFill/>
            <a:ln w="25400" cap="flat">
              <a:solidFill>
                <a:srgbClr val="000000"/>
              </a:solidFill>
              <a:custDash>
                <a:ds d="600000" sp="600000"/>
              </a:custDash>
              <a:miter lim="400000"/>
              <a:tailEnd type="triangle" w="med" len="med"/>
            </a:ln>
            <a:effectLst/>
          </p:spPr>
          <p:txBody>
            <a:bodyPr wrap="square" lIns="50800" tIns="50800" rIns="50800" bIns="50800" numCol="1" anchor="ctr">
              <a:noAutofit/>
            </a:bodyPr>
            <a:lstStyle/>
            <a:p>
              <a:pPr/>
            </a:p>
          </p:txBody>
        </p:sp>
      </p:grpSp>
      <p:grpSp>
        <p:nvGrpSpPr>
          <p:cNvPr id="210" name="Group"/>
          <p:cNvGrpSpPr/>
          <p:nvPr/>
        </p:nvGrpSpPr>
        <p:grpSpPr>
          <a:xfrm>
            <a:off x="9935962" y="5695472"/>
            <a:ext cx="3414710" cy="1270001"/>
            <a:chOff x="213571" y="345059"/>
            <a:chExt cx="3414709" cy="1270000"/>
          </a:xfrm>
        </p:grpSpPr>
        <p:sp>
          <p:nvSpPr>
            <p:cNvPr id="208" name="P0"/>
            <p:cNvSpPr/>
            <p:nvPr/>
          </p:nvSpPr>
          <p:spPr>
            <a:xfrm>
              <a:off x="213571" y="345059"/>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defTabSz="2438338">
                <a:lnSpc>
                  <a:spcPct val="90000"/>
                </a:lnSpc>
                <a:spcBef>
                  <a:spcPts val="4500"/>
                </a:spcBef>
                <a:defRPr>
                  <a:effectLst>
                    <a:outerShdw sx="100000" sy="100000" kx="0" ky="0" algn="b" rotWithShape="0" blurRad="25400" dist="23000" dir="7020000">
                      <a:srgbClr val="000000">
                        <a:alpha val="50000"/>
                      </a:srgbClr>
                    </a:outerShdw>
                  </a:effectLst>
                  <a:latin typeface="Avenir Book"/>
                  <a:ea typeface="Avenir Book"/>
                  <a:cs typeface="Avenir Book"/>
                  <a:sym typeface="Avenir Book"/>
                </a:defRPr>
              </a:pPr>
              <a:r>
                <a:t>P</a:t>
              </a:r>
              <a:r>
                <a:rPr baseline="-50999" sz="2000"/>
                <a:t>0</a:t>
              </a:r>
            </a:p>
          </p:txBody>
        </p:sp>
        <p:sp>
          <p:nvSpPr>
            <p:cNvPr id="209" name="Line"/>
            <p:cNvSpPr/>
            <p:nvPr/>
          </p:nvSpPr>
          <p:spPr>
            <a:xfrm flipH="1" flipV="1">
              <a:off x="522378" y="345059"/>
              <a:ext cx="3105904" cy="1"/>
            </a:xfrm>
            <a:prstGeom prst="line">
              <a:avLst/>
            </a:prstGeom>
            <a:noFill/>
            <a:ln w="25400" cap="flat">
              <a:solidFill>
                <a:srgbClr val="000000"/>
              </a:solidFill>
              <a:custDash>
                <a:ds d="600000" sp="600000"/>
              </a:custDash>
              <a:miter lim="400000"/>
              <a:tailEnd type="triangle" w="med" len="med"/>
            </a:ln>
            <a:effectLst/>
          </p:spPr>
          <p:txBody>
            <a:bodyPr wrap="square" lIns="50800" tIns="50800" rIns="50800" bIns="50800" numCol="1" anchor="ctr">
              <a:noAutofit/>
            </a:bodyPr>
            <a:lstStyle/>
            <a:p>
              <a:pPr/>
            </a:p>
          </p:txBody>
        </p:sp>
      </p:grpSp>
      <p:sp>
        <p:nvSpPr>
          <p:cNvPr id="211" name="Circle"/>
          <p:cNvSpPr/>
          <p:nvPr/>
        </p:nvSpPr>
        <p:spPr>
          <a:xfrm>
            <a:off x="13136954" y="5568472"/>
            <a:ext cx="254001" cy="254001"/>
          </a:xfrm>
          <a:prstGeom prst="ellipse">
            <a:avLst/>
          </a:prstGeom>
          <a:solidFill>
            <a:srgbClr val="000000"/>
          </a:solidFill>
          <a:ln w="12700">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defRPr sz="3200">
                <a:solidFill>
                  <a:srgbClr val="FFFFFF"/>
                </a:solidFill>
                <a:latin typeface="+mn-lt"/>
                <a:ea typeface="+mn-ea"/>
                <a:cs typeface="+mn-cs"/>
                <a:sym typeface="Avenir Medium"/>
              </a:defRPr>
            </a:pPr>
          </a:p>
        </p:txBody>
      </p:sp>
      <p:grpSp>
        <p:nvGrpSpPr>
          <p:cNvPr id="214" name="Group"/>
          <p:cNvGrpSpPr/>
          <p:nvPr/>
        </p:nvGrpSpPr>
        <p:grpSpPr>
          <a:xfrm>
            <a:off x="5943516" y="2371559"/>
            <a:ext cx="3816748" cy="3378970"/>
            <a:chOff x="0" y="0"/>
            <a:chExt cx="3816746" cy="3378969"/>
          </a:xfrm>
        </p:grpSpPr>
        <p:sp>
          <p:nvSpPr>
            <p:cNvPr id="212" name="Quote Bubble"/>
            <p:cNvSpPr/>
            <p:nvPr/>
          </p:nvSpPr>
          <p:spPr>
            <a:xfrm>
              <a:off x="0" y="118244"/>
              <a:ext cx="3816747" cy="3260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57" y="0"/>
                  </a:moveTo>
                  <a:cubicBezTo>
                    <a:pt x="2399" y="0"/>
                    <a:pt x="0" y="2808"/>
                    <a:pt x="0" y="6270"/>
                  </a:cubicBezTo>
                  <a:lnTo>
                    <a:pt x="0" y="11878"/>
                  </a:lnTo>
                  <a:cubicBezTo>
                    <a:pt x="0" y="15341"/>
                    <a:pt x="2399" y="18148"/>
                    <a:pt x="5357" y="18148"/>
                  </a:cubicBezTo>
                  <a:lnTo>
                    <a:pt x="15289" y="18148"/>
                  </a:lnTo>
                  <a:cubicBezTo>
                    <a:pt x="15939" y="18148"/>
                    <a:pt x="16558" y="18007"/>
                    <a:pt x="17135" y="17759"/>
                  </a:cubicBezTo>
                  <a:lnTo>
                    <a:pt x="21600" y="21600"/>
                  </a:lnTo>
                  <a:lnTo>
                    <a:pt x="18375" y="16999"/>
                  </a:lnTo>
                  <a:cubicBezTo>
                    <a:pt x="19747" y="15864"/>
                    <a:pt x="20645" y="13995"/>
                    <a:pt x="20645" y="11878"/>
                  </a:cubicBezTo>
                  <a:lnTo>
                    <a:pt x="20645" y="6270"/>
                  </a:lnTo>
                  <a:cubicBezTo>
                    <a:pt x="20645" y="2808"/>
                    <a:pt x="18247" y="0"/>
                    <a:pt x="15289" y="0"/>
                  </a:cubicBezTo>
                  <a:lnTo>
                    <a:pt x="5357" y="0"/>
                  </a:lnTo>
                  <a:close/>
                </a:path>
              </a:pathLst>
            </a:custGeom>
            <a:solidFill>
              <a:srgbClr val="FF2F92">
                <a:alpha val="26302"/>
              </a:srgbClr>
            </a:solidFill>
            <a:ln w="12700" cap="flat">
              <a:noFill/>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defRPr sz="3200">
                  <a:solidFill>
                    <a:srgbClr val="FFFFFF"/>
                  </a:solidFill>
                  <a:latin typeface="+mn-lt"/>
                  <a:ea typeface="+mn-ea"/>
                  <a:cs typeface="+mn-cs"/>
                  <a:sym typeface="Avenir Medium"/>
                </a:defRPr>
              </a:pPr>
            </a:p>
          </p:txBody>
        </p:sp>
        <p:sp>
          <p:nvSpPr>
            <p:cNvPr id="213" name="If the quantity that reaches the market is Q0, each member gets this price per unit sold: P0"/>
            <p:cNvSpPr txBox="1"/>
            <p:nvPr/>
          </p:nvSpPr>
          <p:spPr>
            <a:xfrm>
              <a:off x="178641" y="0"/>
              <a:ext cx="3459465" cy="3079948"/>
            </a:xfrm>
            <a:prstGeom prst="rect">
              <a:avLst/>
            </a:prstGeom>
            <a:noFill/>
            <a:ln w="12700" cap="flat">
              <a:noFill/>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defTabSz="2438338">
                <a:lnSpc>
                  <a:spcPct val="90000"/>
                </a:lnSpc>
                <a:spcBef>
                  <a:spcPts val="3300"/>
                </a:spcBef>
                <a:defRPr>
                  <a:effectLst>
                    <a:outerShdw sx="100000" sy="100000" kx="0" ky="0" algn="b" rotWithShape="0" blurRad="38100" dist="20320" dir="1800000">
                      <a:srgbClr val="000000">
                        <a:alpha val="40000"/>
                      </a:srgbClr>
                    </a:outerShdw>
                  </a:effectLst>
                  <a:latin typeface="Avenir Book"/>
                  <a:ea typeface="Avenir Book"/>
                  <a:cs typeface="Avenir Book"/>
                  <a:sym typeface="Avenir Book"/>
                </a:defRPr>
              </a:pPr>
              <a:r>
                <a:t>If the quantity that reaches the market is Q</a:t>
              </a:r>
              <a:r>
                <a:rPr baseline="-50999" sz="2000"/>
                <a:t>0</a:t>
              </a:r>
              <a:r>
                <a:t>, each member gets this price per unit sold: P</a:t>
              </a:r>
              <a:r>
                <a:rPr baseline="-50999" sz="2000"/>
                <a:t>0</a:t>
              </a:r>
              <a:r>
                <a:rPr baseline="-44999" sz="2000"/>
                <a:t> </a:t>
              </a:r>
            </a:p>
          </p:txBody>
        </p:sp>
      </p:grpSp>
      <p:sp>
        <p:nvSpPr>
          <p:cNvPr id="215" name="TextBox 26"/>
          <p:cNvSpPr txBox="1"/>
          <p:nvPr/>
        </p:nvSpPr>
        <p:spPr>
          <a:xfrm>
            <a:off x="6274430" y="674220"/>
            <a:ext cx="12764239"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500">
                <a:effectLst>
                  <a:outerShdw sx="100000" sy="100000" kx="0" ky="0" algn="b" rotWithShape="0" blurRad="25400" dist="23000" dir="7020000">
                    <a:srgbClr val="000000">
                      <a:alpha val="50000"/>
                    </a:srgbClr>
                  </a:outerShdw>
                </a:effectLst>
                <a:latin typeface="Avenir Book"/>
                <a:ea typeface="Avenir Book"/>
                <a:cs typeface="Avenir Book"/>
                <a:sym typeface="Avenir Book"/>
              </a:defRPr>
            </a:lvl1pPr>
          </a:lstStyle>
          <a:p>
            <a:pPr/>
            <a:r>
              <a:t>Price and Output Determination for the a Cartel</a:t>
            </a:r>
          </a:p>
        </p:txBody>
      </p:sp>
      <p:sp>
        <p:nvSpPr>
          <p:cNvPr id="216" name="Line"/>
          <p:cNvSpPr/>
          <p:nvPr/>
        </p:nvSpPr>
        <p:spPr>
          <a:xfrm flipV="1">
            <a:off x="13263954" y="5567131"/>
            <a:ext cx="1" cy="4336866"/>
          </a:xfrm>
          <a:prstGeom prst="line">
            <a:avLst/>
          </a:prstGeom>
          <a:ln w="25400">
            <a:solidFill>
              <a:srgbClr val="000000"/>
            </a:solidFill>
            <a:custDash>
              <a:ds d="600000" sp="600000"/>
            </a:custDash>
            <a:miter lim="400000"/>
            <a:tailEnd type="triangle"/>
          </a:ln>
        </p:spPr>
        <p:txBody>
          <a:bodyPr lIns="50800" tIns="50800" rIns="50800" bIns="50800" anchor="ctr"/>
          <a:lstStyle/>
          <a:p>
            <a:pPr/>
          </a:p>
        </p:txBody>
      </p:sp>
      <p:sp>
        <p:nvSpPr>
          <p:cNvPr id="217" name="Circle"/>
          <p:cNvSpPr/>
          <p:nvPr/>
        </p:nvSpPr>
        <p:spPr>
          <a:xfrm>
            <a:off x="13190672" y="8362394"/>
            <a:ext cx="254001" cy="254001"/>
          </a:xfrm>
          <a:prstGeom prst="ellipse">
            <a:avLst/>
          </a:prstGeom>
          <a:solidFill>
            <a:srgbClr val="0433FF"/>
          </a:solidFill>
          <a:ln w="12700">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defRPr sz="3200">
                <a:solidFill>
                  <a:srgbClr val="FFFFFF"/>
                </a:solidFill>
                <a:latin typeface="+mn-lt"/>
                <a:ea typeface="+mn-ea"/>
                <a:cs typeface="+mn-cs"/>
                <a:sym typeface="Avenir Medium"/>
              </a:defRPr>
            </a:pPr>
          </a:p>
        </p:txBody>
      </p:sp>
      <p:sp>
        <p:nvSpPr>
          <p:cNvPr id="218" name="Text Box 28"/>
          <p:cNvSpPr txBox="1"/>
          <p:nvPr/>
        </p:nvSpPr>
        <p:spPr>
          <a:xfrm>
            <a:off x="10749086" y="2120903"/>
            <a:ext cx="1008889" cy="800101"/>
          </a:xfrm>
          <a:prstGeom prst="rect">
            <a:avLst/>
          </a:prstGeom>
          <a:ln w="12700">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2438338">
              <a:lnSpc>
                <a:spcPct val="90000"/>
              </a:lnSpc>
              <a:spcBef>
                <a:spcPts val="4500"/>
              </a:spcBef>
              <a:defRPr sz="4000">
                <a:effectLst>
                  <a:outerShdw sx="100000" sy="100000" kx="0" ky="0" algn="b" rotWithShape="0" blurRad="38100" dist="20320" dir="1800000">
                    <a:srgbClr val="000000">
                      <a:alpha val="40000"/>
                    </a:srgbClr>
                  </a:outerShdw>
                </a:effectLst>
                <a:latin typeface="Avenir Book"/>
                <a:ea typeface="Avenir Book"/>
                <a:cs typeface="Avenir Book"/>
                <a:sym typeface="Avenir Book"/>
              </a:defRPr>
            </a:pPr>
            <a:r>
              <a:t>,</a:t>
            </a:r>
            <a:r>
              <a:rPr>
                <a:solidFill>
                  <a:srgbClr val="FF2600"/>
                </a:solidFill>
              </a:rPr>
              <a:t>MR</a:t>
            </a:r>
          </a:p>
        </p:txBody>
      </p:sp>
      <p:grpSp>
        <p:nvGrpSpPr>
          <p:cNvPr id="221" name="Group"/>
          <p:cNvGrpSpPr/>
          <p:nvPr/>
        </p:nvGrpSpPr>
        <p:grpSpPr>
          <a:xfrm>
            <a:off x="9816340" y="10467177"/>
            <a:ext cx="3202776" cy="2524312"/>
            <a:chOff x="0" y="-23920"/>
            <a:chExt cx="3202775" cy="2524311"/>
          </a:xfrm>
        </p:grpSpPr>
        <p:sp>
          <p:nvSpPr>
            <p:cNvPr id="219" name="Quote Bubble"/>
            <p:cNvSpPr/>
            <p:nvPr/>
          </p:nvSpPr>
          <p:spPr>
            <a:xfrm>
              <a:off x="36109" y="-23921"/>
              <a:ext cx="3166667" cy="23173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8203" y="2331"/>
                  </a:lnTo>
                  <a:cubicBezTo>
                    <a:pt x="17750" y="2135"/>
                    <a:pt x="17270" y="2027"/>
                    <a:pt x="16771" y="2027"/>
                  </a:cubicBezTo>
                  <a:lnTo>
                    <a:pt x="4754" y="2027"/>
                  </a:lnTo>
                  <a:cubicBezTo>
                    <a:pt x="2129" y="2027"/>
                    <a:pt x="0" y="4937"/>
                    <a:pt x="0" y="8523"/>
                  </a:cubicBezTo>
                  <a:lnTo>
                    <a:pt x="0" y="15108"/>
                  </a:lnTo>
                  <a:cubicBezTo>
                    <a:pt x="0" y="18694"/>
                    <a:pt x="2129" y="21600"/>
                    <a:pt x="4754" y="21600"/>
                  </a:cubicBezTo>
                  <a:lnTo>
                    <a:pt x="16771" y="21600"/>
                  </a:lnTo>
                  <a:cubicBezTo>
                    <a:pt x="19395" y="21600"/>
                    <a:pt x="21524" y="18694"/>
                    <a:pt x="21524" y="15108"/>
                  </a:cubicBezTo>
                  <a:lnTo>
                    <a:pt x="21524" y="8523"/>
                  </a:lnTo>
                  <a:cubicBezTo>
                    <a:pt x="21524" y="6388"/>
                    <a:pt x="20766" y="4498"/>
                    <a:pt x="19602" y="3315"/>
                  </a:cubicBezTo>
                  <a:lnTo>
                    <a:pt x="21600" y="0"/>
                  </a:lnTo>
                  <a:close/>
                </a:path>
              </a:pathLst>
            </a:custGeom>
            <a:solidFill>
              <a:srgbClr val="0096FF">
                <a:alpha val="31984"/>
              </a:srgbClr>
            </a:solidFill>
            <a:ln w="12700" cap="flat">
              <a:noFill/>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defRPr sz="3200">
                  <a:solidFill>
                    <a:srgbClr val="FFFFFF"/>
                  </a:solidFill>
                  <a:latin typeface="+mn-lt"/>
                  <a:ea typeface="+mn-ea"/>
                  <a:cs typeface="+mn-cs"/>
                  <a:sym typeface="Avenir Medium"/>
                </a:defRPr>
              </a:pPr>
            </a:p>
          </p:txBody>
        </p:sp>
        <p:sp>
          <p:nvSpPr>
            <p:cNvPr id="220" name="Each member must produce only a portion of this total"/>
            <p:cNvSpPr txBox="1"/>
            <p:nvPr/>
          </p:nvSpPr>
          <p:spPr>
            <a:xfrm>
              <a:off x="0" y="0"/>
              <a:ext cx="3195599" cy="2500392"/>
            </a:xfrm>
            <a:prstGeom prst="rect">
              <a:avLst/>
            </a:prstGeom>
            <a:noFill/>
            <a:ln w="12700" cap="flat">
              <a:noFill/>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2438338">
                <a:lnSpc>
                  <a:spcPct val="90000"/>
                </a:lnSpc>
                <a:spcBef>
                  <a:spcPts val="3300"/>
                </a:spcBef>
                <a:defRPr>
                  <a:effectLst>
                    <a:outerShdw sx="100000" sy="100000" kx="0" ky="0" algn="b" rotWithShape="0" blurRad="38100" dist="20320" dir="1800000">
                      <a:srgbClr val="000000">
                        <a:alpha val="40000"/>
                      </a:srgbClr>
                    </a:outerShdw>
                  </a:effectLst>
                  <a:latin typeface="Avenir Book"/>
                  <a:ea typeface="Avenir Book"/>
                  <a:cs typeface="Avenir Book"/>
                  <a:sym typeface="Avenir Book"/>
                </a:defRPr>
              </a:lvl1pPr>
            </a:lstStyle>
            <a:p>
              <a:pPr/>
              <a:r>
                <a:t>Each member must produce only a portion of this total</a:t>
              </a:r>
            </a:p>
          </p:txBody>
        </p:sp>
      </p:grpSp>
      <p:grpSp>
        <p:nvGrpSpPr>
          <p:cNvPr id="224" name="Group"/>
          <p:cNvGrpSpPr/>
          <p:nvPr/>
        </p:nvGrpSpPr>
        <p:grpSpPr>
          <a:xfrm>
            <a:off x="13387832" y="4479092"/>
            <a:ext cx="4944899" cy="1897254"/>
            <a:chOff x="0" y="1282319"/>
            <a:chExt cx="4944898" cy="1897252"/>
          </a:xfrm>
        </p:grpSpPr>
        <p:sp>
          <p:nvSpPr>
            <p:cNvPr id="242" name="Connection Line"/>
            <p:cNvSpPr/>
            <p:nvPr/>
          </p:nvSpPr>
          <p:spPr>
            <a:xfrm>
              <a:off x="0" y="2213647"/>
              <a:ext cx="1047010" cy="965925"/>
            </a:xfrm>
            <a:custGeom>
              <a:avLst/>
              <a:gdLst/>
              <a:ahLst/>
              <a:cxnLst>
                <a:cxn ang="0">
                  <a:pos x="wd2" y="hd2"/>
                </a:cxn>
                <a:cxn ang="5400000">
                  <a:pos x="wd2" y="hd2"/>
                </a:cxn>
                <a:cxn ang="10800000">
                  <a:pos x="wd2" y="hd2"/>
                </a:cxn>
                <a:cxn ang="16200000">
                  <a:pos x="wd2" y="hd2"/>
                </a:cxn>
              </a:cxnLst>
              <a:rect l="0" t="0" r="r" b="b"/>
              <a:pathLst>
                <a:path w="19680" h="18459" fill="norm" stroke="1" extrusionOk="0">
                  <a:moveTo>
                    <a:pt x="0" y="1664"/>
                  </a:moveTo>
                  <a:cubicBezTo>
                    <a:pt x="15206" y="-3141"/>
                    <a:pt x="21600" y="2457"/>
                    <a:pt x="19183" y="18459"/>
                  </a:cubicBezTo>
                </a:path>
              </a:pathLst>
            </a:custGeom>
            <a:noFill/>
            <a:ln w="38100" cap="flat">
              <a:solidFill>
                <a:srgbClr val="FF2600"/>
              </a:solidFill>
              <a:prstDash val="solid"/>
              <a:miter lim="400000"/>
              <a:tailEnd type="triangle" w="med" len="med"/>
            </a:ln>
            <a:effectLst>
              <a:outerShdw sx="100000" sy="100000" kx="0" ky="0" algn="b" rotWithShape="0" blurRad="101600" dist="38100" dir="5400000">
                <a:srgbClr val="000000">
                  <a:alpha val="40000"/>
                </a:srgbClr>
              </a:outerShdw>
            </a:effectLst>
          </p:spPr>
          <p:txBody>
            <a:bodyPr/>
            <a:lstStyle/>
            <a:p>
              <a:pPr/>
            </a:p>
          </p:txBody>
        </p:sp>
        <p:sp>
          <p:nvSpPr>
            <p:cNvPr id="223" name="If any member produces more than its allotted quota, the quantity reaching the market would be higher than Q0"/>
            <p:cNvSpPr/>
            <p:nvPr/>
          </p:nvSpPr>
          <p:spPr>
            <a:xfrm>
              <a:off x="144203" y="1282319"/>
              <a:ext cx="4800696"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defTabSz="2438338">
                <a:lnSpc>
                  <a:spcPct val="90000"/>
                </a:lnSpc>
                <a:spcBef>
                  <a:spcPts val="3300"/>
                </a:spcBef>
                <a:defRPr>
                  <a:effectLst>
                    <a:outerShdw sx="100000" sy="100000" kx="0" ky="0" algn="b" rotWithShape="0" blurRad="38100" dist="20320" dir="1800000">
                      <a:srgbClr val="000000">
                        <a:alpha val="40000"/>
                      </a:srgbClr>
                    </a:outerShdw>
                  </a:effectLst>
                  <a:latin typeface="Avenir Book"/>
                  <a:ea typeface="Avenir Book"/>
                  <a:cs typeface="Avenir Book"/>
                  <a:sym typeface="Avenir Book"/>
                </a:defRPr>
              </a:pPr>
              <a:r>
                <a:t>If any member produces </a:t>
              </a:r>
              <a:r>
                <a:rPr>
                  <a:solidFill>
                    <a:srgbClr val="FF2600"/>
                  </a:solidFill>
                </a:rPr>
                <a:t>more</a:t>
              </a:r>
              <a:r>
                <a:t> than its allotted quota, the quantity reaching the market would be higher than Q</a:t>
              </a:r>
              <a:r>
                <a:rPr baseline="-50999" sz="2000"/>
                <a:t>0</a:t>
              </a:r>
            </a:p>
          </p:txBody>
        </p:sp>
      </p:grpSp>
      <p:grpSp>
        <p:nvGrpSpPr>
          <p:cNvPr id="227" name="Group"/>
          <p:cNvGrpSpPr/>
          <p:nvPr/>
        </p:nvGrpSpPr>
        <p:grpSpPr>
          <a:xfrm>
            <a:off x="9932566" y="6548008"/>
            <a:ext cx="4405718" cy="1270001"/>
            <a:chOff x="213571" y="345059"/>
            <a:chExt cx="4405717" cy="1270000"/>
          </a:xfrm>
        </p:grpSpPr>
        <p:sp>
          <p:nvSpPr>
            <p:cNvPr id="225" name="P1"/>
            <p:cNvSpPr/>
            <p:nvPr/>
          </p:nvSpPr>
          <p:spPr>
            <a:xfrm>
              <a:off x="213571" y="345059"/>
              <a:ext cx="1270001" cy="1270001"/>
            </a:xfrm>
            <a:prstGeom prst="line">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defTabSz="2438338">
                <a:lnSpc>
                  <a:spcPct val="90000"/>
                </a:lnSpc>
                <a:spcBef>
                  <a:spcPts val="4500"/>
                </a:spcBef>
                <a:defRPr>
                  <a:solidFill>
                    <a:srgbClr val="FF2600"/>
                  </a:solidFill>
                  <a:effectLst>
                    <a:outerShdw sx="100000" sy="100000" kx="0" ky="0" algn="b" rotWithShape="0" blurRad="25400" dist="23000" dir="7020000">
                      <a:srgbClr val="000000">
                        <a:alpha val="50000"/>
                      </a:srgbClr>
                    </a:outerShdw>
                  </a:effectLst>
                  <a:latin typeface="Avenir Book"/>
                  <a:ea typeface="Avenir Book"/>
                  <a:cs typeface="Avenir Book"/>
                  <a:sym typeface="Avenir Book"/>
                </a:defRPr>
              </a:pPr>
              <a:r>
                <a:t>P</a:t>
              </a:r>
              <a:r>
                <a:rPr baseline="-50999" sz="2000"/>
                <a:t>1</a:t>
              </a:r>
            </a:p>
          </p:txBody>
        </p:sp>
        <p:sp>
          <p:nvSpPr>
            <p:cNvPr id="226" name="Line"/>
            <p:cNvSpPr/>
            <p:nvPr/>
          </p:nvSpPr>
          <p:spPr>
            <a:xfrm flipH="1" flipV="1">
              <a:off x="482784" y="345059"/>
              <a:ext cx="4136505" cy="1"/>
            </a:xfrm>
            <a:prstGeom prst="line">
              <a:avLst/>
            </a:prstGeom>
            <a:noFill/>
            <a:ln w="25400" cap="flat">
              <a:solidFill>
                <a:srgbClr val="FF2600"/>
              </a:solidFill>
              <a:custDash>
                <a:ds d="600000" sp="600000"/>
              </a:custDash>
              <a:miter lim="400000"/>
              <a:tailEnd type="triangle" w="med" len="med"/>
            </a:ln>
            <a:effectLst/>
          </p:spPr>
          <p:txBody>
            <a:bodyPr wrap="square" lIns="50800" tIns="50800" rIns="50800" bIns="50800" numCol="1" anchor="ctr">
              <a:noAutofit/>
            </a:bodyPr>
            <a:lstStyle/>
            <a:p>
              <a:pPr/>
            </a:p>
          </p:txBody>
        </p:sp>
      </p:grpSp>
      <p:grpSp>
        <p:nvGrpSpPr>
          <p:cNvPr id="230" name="Group"/>
          <p:cNvGrpSpPr/>
          <p:nvPr/>
        </p:nvGrpSpPr>
        <p:grpSpPr>
          <a:xfrm>
            <a:off x="14167935" y="6577299"/>
            <a:ext cx="526204" cy="4027019"/>
            <a:chOff x="0" y="0"/>
            <a:chExt cx="526203" cy="4027017"/>
          </a:xfrm>
        </p:grpSpPr>
        <p:sp>
          <p:nvSpPr>
            <p:cNvPr id="228" name="Line"/>
            <p:cNvSpPr/>
            <p:nvPr/>
          </p:nvSpPr>
          <p:spPr>
            <a:xfrm flipV="1">
              <a:off x="263100" y="0"/>
              <a:ext cx="1" cy="3326697"/>
            </a:xfrm>
            <a:prstGeom prst="line">
              <a:avLst/>
            </a:prstGeom>
            <a:noFill/>
            <a:ln w="25400" cap="flat">
              <a:solidFill>
                <a:srgbClr val="FF2600"/>
              </a:solidFill>
              <a:custDash>
                <a:ds d="600000" sp="600000"/>
              </a:custDash>
              <a:miter lim="400000"/>
              <a:headEnd type="triangle" w="med" len="med"/>
            </a:ln>
            <a:effectLst/>
          </p:spPr>
          <p:txBody>
            <a:bodyPr wrap="square" lIns="50800" tIns="50800" rIns="50800" bIns="50800" numCol="1" anchor="ctr">
              <a:noAutofit/>
            </a:bodyPr>
            <a:lstStyle/>
            <a:p>
              <a:pPr/>
            </a:p>
          </p:txBody>
        </p:sp>
        <p:sp>
          <p:nvSpPr>
            <p:cNvPr id="229" name="Text Box 32"/>
            <p:cNvSpPr txBox="1"/>
            <p:nvPr/>
          </p:nvSpPr>
          <p:spPr>
            <a:xfrm>
              <a:off x="0" y="3336899"/>
              <a:ext cx="526204" cy="690119"/>
            </a:xfrm>
            <a:prstGeom prst="rect">
              <a:avLst/>
            </a:prstGeom>
            <a:noFill/>
            <a:ln w="12700" cap="flat">
              <a:noFill/>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defTabSz="2438338">
                <a:lnSpc>
                  <a:spcPct val="90000"/>
                </a:lnSpc>
                <a:defRPr>
                  <a:solidFill>
                    <a:srgbClr val="FF2600"/>
                  </a:solidFill>
                  <a:latin typeface="Avenir Book"/>
                  <a:ea typeface="Avenir Book"/>
                  <a:cs typeface="Avenir Book"/>
                  <a:sym typeface="Avenir Book"/>
                </a:defRPr>
              </a:pPr>
              <a:r>
                <a:t>Q</a:t>
              </a:r>
              <a:r>
                <a:rPr baseline="-50999" sz="2000"/>
                <a:t>1</a:t>
              </a:r>
            </a:p>
          </p:txBody>
        </p:sp>
      </p:grpSp>
      <p:sp>
        <p:nvSpPr>
          <p:cNvPr id="231" name="Circle"/>
          <p:cNvSpPr/>
          <p:nvPr/>
        </p:nvSpPr>
        <p:spPr>
          <a:xfrm>
            <a:off x="14304035" y="6421008"/>
            <a:ext cx="254001" cy="254001"/>
          </a:xfrm>
          <a:prstGeom prst="ellipse">
            <a:avLst/>
          </a:prstGeom>
          <a:solidFill>
            <a:srgbClr val="FF2600"/>
          </a:solidFill>
          <a:ln w="12700">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defRPr sz="3200">
                <a:solidFill>
                  <a:srgbClr val="FFFFFF"/>
                </a:solidFill>
                <a:latin typeface="+mn-lt"/>
                <a:ea typeface="+mn-ea"/>
                <a:cs typeface="+mn-cs"/>
                <a:sym typeface="Avenir Medium"/>
              </a:defRPr>
            </a:pPr>
          </a:p>
        </p:txBody>
      </p:sp>
      <p:grpSp>
        <p:nvGrpSpPr>
          <p:cNvPr id="234" name="Group"/>
          <p:cNvGrpSpPr/>
          <p:nvPr/>
        </p:nvGrpSpPr>
        <p:grpSpPr>
          <a:xfrm>
            <a:off x="5606384" y="5297554"/>
            <a:ext cx="4077698" cy="1627379"/>
            <a:chOff x="0" y="0"/>
            <a:chExt cx="4077696" cy="1627378"/>
          </a:xfrm>
        </p:grpSpPr>
        <p:sp>
          <p:nvSpPr>
            <p:cNvPr id="232" name="…and the price for ALL members will be lower than P0"/>
            <p:cNvSpPr txBox="1"/>
            <p:nvPr/>
          </p:nvSpPr>
          <p:spPr>
            <a:xfrm>
              <a:off x="0" y="-1"/>
              <a:ext cx="3498033" cy="16273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defTabSz="2438338">
                <a:lnSpc>
                  <a:spcPct val="90000"/>
                </a:lnSpc>
                <a:spcBef>
                  <a:spcPts val="3300"/>
                </a:spcBef>
                <a:defRPr>
                  <a:effectLst>
                    <a:outerShdw sx="100000" sy="100000" kx="0" ky="0" algn="b" rotWithShape="0" blurRad="38100" dist="20320" dir="1800000">
                      <a:srgbClr val="000000">
                        <a:alpha val="40000"/>
                      </a:srgbClr>
                    </a:outerShdw>
                  </a:effectLst>
                  <a:latin typeface="Avenir Book"/>
                  <a:ea typeface="Avenir Book"/>
                  <a:cs typeface="Avenir Book"/>
                  <a:sym typeface="Avenir Book"/>
                </a:defRPr>
              </a:pPr>
              <a:r>
                <a:t>…and the price for ALL members will be </a:t>
              </a:r>
              <a:r>
                <a:rPr>
                  <a:solidFill>
                    <a:srgbClr val="FF2600"/>
                  </a:solidFill>
                </a:rPr>
                <a:t>lower</a:t>
              </a:r>
              <a:r>
                <a:t> than P</a:t>
              </a:r>
              <a:r>
                <a:rPr baseline="-50999" sz="2000"/>
                <a:t>0</a:t>
              </a:r>
            </a:p>
          </p:txBody>
        </p:sp>
        <p:sp>
          <p:nvSpPr>
            <p:cNvPr id="243" name="Connection Line"/>
            <p:cNvSpPr/>
            <p:nvPr/>
          </p:nvSpPr>
          <p:spPr>
            <a:xfrm>
              <a:off x="3491257" y="360650"/>
              <a:ext cx="586440" cy="895762"/>
            </a:xfrm>
            <a:custGeom>
              <a:avLst/>
              <a:gdLst/>
              <a:ahLst/>
              <a:cxnLst>
                <a:cxn ang="0">
                  <a:pos x="wd2" y="hd2"/>
                </a:cxn>
                <a:cxn ang="5400000">
                  <a:pos x="wd2" y="hd2"/>
                </a:cxn>
                <a:cxn ang="10800000">
                  <a:pos x="wd2" y="hd2"/>
                </a:cxn>
                <a:cxn ang="16200000">
                  <a:pos x="wd2" y="hd2"/>
                </a:cxn>
              </a:cxnLst>
              <a:rect l="0" t="0" r="r" b="b"/>
              <a:pathLst>
                <a:path w="16232" h="21600" fill="norm" stroke="1" extrusionOk="0">
                  <a:moveTo>
                    <a:pt x="13477" y="0"/>
                  </a:moveTo>
                  <a:cubicBezTo>
                    <a:pt x="-5368" y="9113"/>
                    <a:pt x="-4450" y="16313"/>
                    <a:pt x="16232" y="21600"/>
                  </a:cubicBezTo>
                </a:path>
              </a:pathLst>
            </a:custGeom>
            <a:noFill/>
            <a:ln w="25400" cap="flat">
              <a:solidFill>
                <a:srgbClr val="FF2600"/>
              </a:solidFill>
              <a:prstDash val="solid"/>
              <a:miter lim="400000"/>
              <a:tailEnd type="triangle" w="med" len="med"/>
            </a:ln>
            <a:effectLst>
              <a:outerShdw sx="100000" sy="100000" kx="0" ky="0" algn="b" rotWithShape="0" blurRad="101600" dist="38100" dir="5400000">
                <a:srgbClr val="000000">
                  <a:alpha val="40000"/>
                </a:srgbClr>
              </a:outerShdw>
            </a:effectLst>
          </p:spPr>
          <p:txBody>
            <a:bodyPr/>
            <a:lstStyle/>
            <a:p>
              <a:pPr/>
            </a:p>
          </p:txBody>
        </p:sp>
      </p:grpSp>
      <p:grpSp>
        <p:nvGrpSpPr>
          <p:cNvPr id="237" name="Group"/>
          <p:cNvGrpSpPr/>
          <p:nvPr/>
        </p:nvGrpSpPr>
        <p:grpSpPr>
          <a:xfrm>
            <a:off x="1440295" y="1882429"/>
            <a:ext cx="3933429" cy="3735866"/>
            <a:chOff x="0" y="0"/>
            <a:chExt cx="3933428" cy="3735864"/>
          </a:xfrm>
        </p:grpSpPr>
        <p:sp>
          <p:nvSpPr>
            <p:cNvPr id="235" name="Quote Bubble"/>
            <p:cNvSpPr/>
            <p:nvPr/>
          </p:nvSpPr>
          <p:spPr>
            <a:xfrm>
              <a:off x="0" y="24289"/>
              <a:ext cx="3933429" cy="3711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57" y="0"/>
                  </a:moveTo>
                  <a:cubicBezTo>
                    <a:pt x="2399" y="0"/>
                    <a:pt x="0" y="2542"/>
                    <a:pt x="0" y="5677"/>
                  </a:cubicBezTo>
                  <a:lnTo>
                    <a:pt x="0" y="12798"/>
                  </a:lnTo>
                  <a:cubicBezTo>
                    <a:pt x="0" y="15933"/>
                    <a:pt x="2399" y="18475"/>
                    <a:pt x="5357" y="18475"/>
                  </a:cubicBezTo>
                  <a:lnTo>
                    <a:pt x="15288" y="18475"/>
                  </a:lnTo>
                  <a:cubicBezTo>
                    <a:pt x="16034" y="18475"/>
                    <a:pt x="16744" y="18314"/>
                    <a:pt x="17389" y="18022"/>
                  </a:cubicBezTo>
                  <a:lnTo>
                    <a:pt x="21600" y="21600"/>
                  </a:lnTo>
                  <a:lnTo>
                    <a:pt x="18558" y="17290"/>
                  </a:lnTo>
                  <a:cubicBezTo>
                    <a:pt x="19826" y="16252"/>
                    <a:pt x="20645" y="14628"/>
                    <a:pt x="20645" y="12798"/>
                  </a:cubicBezTo>
                  <a:lnTo>
                    <a:pt x="20645" y="5677"/>
                  </a:lnTo>
                  <a:cubicBezTo>
                    <a:pt x="20645" y="2542"/>
                    <a:pt x="18247" y="0"/>
                    <a:pt x="15288" y="0"/>
                  </a:cubicBezTo>
                  <a:lnTo>
                    <a:pt x="5357" y="0"/>
                  </a:lnTo>
                  <a:close/>
                </a:path>
              </a:pathLst>
            </a:custGeom>
            <a:solidFill>
              <a:srgbClr val="0065AC"/>
            </a:solidFill>
            <a:ln w="12700" cap="flat">
              <a:noFill/>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defRPr sz="3200">
                  <a:solidFill>
                    <a:srgbClr val="FFFFFF"/>
                  </a:solidFill>
                  <a:latin typeface="+mn-lt"/>
                  <a:ea typeface="+mn-ea"/>
                  <a:cs typeface="+mn-cs"/>
                  <a:sym typeface="Avenir Medium"/>
                </a:defRPr>
              </a:pPr>
            </a:p>
          </p:txBody>
        </p:sp>
        <p:sp>
          <p:nvSpPr>
            <p:cNvPr id="236" name="OPEC does not have an effective enforcement mechanism except for occasional price wars…"/>
            <p:cNvSpPr txBox="1"/>
            <p:nvPr/>
          </p:nvSpPr>
          <p:spPr>
            <a:xfrm>
              <a:off x="247308" y="0"/>
              <a:ext cx="3372930" cy="3121396"/>
            </a:xfrm>
            <a:prstGeom prst="rect">
              <a:avLst/>
            </a:prstGeom>
            <a:noFill/>
            <a:ln w="12700" cap="flat">
              <a:noFill/>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2438338">
                <a:lnSpc>
                  <a:spcPct val="90000"/>
                </a:lnSpc>
                <a:spcBef>
                  <a:spcPts val="3300"/>
                </a:spcBef>
                <a:defRPr>
                  <a:solidFill>
                    <a:srgbClr val="FFFFFF"/>
                  </a:solidFill>
                  <a:effectLst>
                    <a:outerShdw sx="100000" sy="100000" kx="0" ky="0" algn="b" rotWithShape="0" blurRad="38100" dist="20320" dir="1800000">
                      <a:srgbClr val="000000">
                        <a:alpha val="40000"/>
                      </a:srgbClr>
                    </a:outerShdw>
                  </a:effectLst>
                  <a:latin typeface="Avenir Book"/>
                  <a:ea typeface="Avenir Book"/>
                  <a:cs typeface="Avenir Book"/>
                  <a:sym typeface="Avenir Book"/>
                </a:defRPr>
              </a:lvl1pPr>
            </a:lstStyle>
            <a:p>
              <a:pPr/>
              <a:r>
                <a:t>OPEC does not have an effective enforcement mechanism except for occasional price wars…</a:t>
              </a:r>
            </a:p>
          </p:txBody>
        </p:sp>
      </p:grpSp>
      <p:grpSp>
        <p:nvGrpSpPr>
          <p:cNvPr id="240" name="Group"/>
          <p:cNvGrpSpPr/>
          <p:nvPr/>
        </p:nvGrpSpPr>
        <p:grpSpPr>
          <a:xfrm>
            <a:off x="1449091" y="6716715"/>
            <a:ext cx="4330304" cy="3198894"/>
            <a:chOff x="0" y="0"/>
            <a:chExt cx="4330303" cy="3198893"/>
          </a:xfrm>
        </p:grpSpPr>
        <p:sp>
          <p:nvSpPr>
            <p:cNvPr id="238" name="Quote Bubble"/>
            <p:cNvSpPr/>
            <p:nvPr/>
          </p:nvSpPr>
          <p:spPr>
            <a:xfrm>
              <a:off x="0" y="24289"/>
              <a:ext cx="4330304" cy="31746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66" y="0"/>
                  </a:moveTo>
                  <a:cubicBezTo>
                    <a:pt x="2179" y="0"/>
                    <a:pt x="0" y="2972"/>
                    <a:pt x="0" y="6637"/>
                  </a:cubicBezTo>
                  <a:lnTo>
                    <a:pt x="0" y="14963"/>
                  </a:lnTo>
                  <a:cubicBezTo>
                    <a:pt x="0" y="18628"/>
                    <a:pt x="2179" y="21600"/>
                    <a:pt x="4866" y="21600"/>
                  </a:cubicBezTo>
                  <a:lnTo>
                    <a:pt x="13887" y="21600"/>
                  </a:lnTo>
                  <a:cubicBezTo>
                    <a:pt x="16574" y="21600"/>
                    <a:pt x="18753" y="18628"/>
                    <a:pt x="18753" y="14963"/>
                  </a:cubicBezTo>
                  <a:lnTo>
                    <a:pt x="18753" y="6637"/>
                  </a:lnTo>
                  <a:cubicBezTo>
                    <a:pt x="18753" y="5872"/>
                    <a:pt x="18653" y="5140"/>
                    <a:pt x="18478" y="4456"/>
                  </a:cubicBezTo>
                  <a:lnTo>
                    <a:pt x="21600" y="988"/>
                  </a:lnTo>
                  <a:lnTo>
                    <a:pt x="17946" y="2981"/>
                  </a:lnTo>
                  <a:cubicBezTo>
                    <a:pt x="17075" y="1186"/>
                    <a:pt x="15583" y="0"/>
                    <a:pt x="13887" y="0"/>
                  </a:cubicBezTo>
                  <a:lnTo>
                    <a:pt x="4866" y="0"/>
                  </a:lnTo>
                  <a:close/>
                </a:path>
              </a:pathLst>
            </a:custGeom>
            <a:solidFill>
              <a:srgbClr val="FF7884">
                <a:alpha val="73234"/>
              </a:srgbClr>
            </a:solidFill>
            <a:ln w="12700" cap="flat">
              <a:noFill/>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defRPr sz="3200">
                  <a:solidFill>
                    <a:srgbClr val="FFFFFF"/>
                  </a:solidFill>
                  <a:latin typeface="+mn-lt"/>
                  <a:ea typeface="+mn-ea"/>
                  <a:cs typeface="+mn-cs"/>
                  <a:sym typeface="Avenir Medium"/>
                </a:defRPr>
              </a:pPr>
            </a:p>
          </p:txBody>
        </p:sp>
        <p:sp>
          <p:nvSpPr>
            <p:cNvPr id="239" name="Drug Cartels use violence as a very effective enforcement mechanism"/>
            <p:cNvSpPr txBox="1"/>
            <p:nvPr/>
          </p:nvSpPr>
          <p:spPr>
            <a:xfrm>
              <a:off x="247308" y="0"/>
              <a:ext cx="3372930" cy="3121396"/>
            </a:xfrm>
            <a:prstGeom prst="rect">
              <a:avLst/>
            </a:prstGeom>
            <a:noFill/>
            <a:ln w="12700" cap="flat">
              <a:noFill/>
              <a:miter lim="400000"/>
            </a:ln>
            <a:effectLst>
              <a:outerShdw sx="100000" sy="100000" kx="0" ky="0" algn="b" rotWithShape="0" blurRad="101600" dist="38100" dir="5400000">
                <a:srgbClr val="000000">
                  <a:alpha val="4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2438338">
                <a:lnSpc>
                  <a:spcPct val="90000"/>
                </a:lnSpc>
                <a:spcBef>
                  <a:spcPts val="3300"/>
                </a:spcBef>
                <a:defRPr>
                  <a:solidFill>
                    <a:srgbClr val="FFFFFF"/>
                  </a:solidFill>
                  <a:effectLst>
                    <a:outerShdw sx="100000" sy="100000" kx="0" ky="0" algn="b" rotWithShape="0" blurRad="38100" dist="20320" dir="1800000">
                      <a:srgbClr val="000000">
                        <a:alpha val="40000"/>
                      </a:srgbClr>
                    </a:outerShdw>
                  </a:effectLst>
                  <a:latin typeface="Avenir Book"/>
                  <a:ea typeface="Avenir Book"/>
                  <a:cs typeface="Avenir Book"/>
                  <a:sym typeface="Avenir Book"/>
                </a:defRPr>
              </a:lvl1pPr>
            </a:lstStyle>
            <a:p>
              <a:pPr/>
              <a:r>
                <a:t>Drug Cartels use violence as a very effective enforcement mechanism</a:t>
              </a:r>
            </a:p>
          </p:txBody>
        </p:sp>
      </p:gr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2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3" presetID="2" grpId="2" fill="hold">
                                  <p:stCondLst>
                                    <p:cond delay="0"/>
                                  </p:stCondLst>
                                  <p:iterate type="el" backwards="0">
                                    <p:tmAbs val="0"/>
                                  </p:iterate>
                                  <p:childTnLst>
                                    <p:set>
                                      <p:cBhvr>
                                        <p:cTn id="10" fill="hold"/>
                                        <p:tgtEl>
                                          <p:spTgt spid="217"/>
                                        </p:tgtEl>
                                        <p:attrNameLst>
                                          <p:attrName>style.visibility</p:attrName>
                                        </p:attrNameLst>
                                      </p:cBhvr>
                                      <p:to>
                                        <p:strVal val="visible"/>
                                      </p:to>
                                    </p:set>
                                    <p:anim calcmode="lin" valueType="num">
                                      <p:cBhvr>
                                        <p:cTn id="11" dur="1000" fill="hold"/>
                                        <p:tgtEl>
                                          <p:spTgt spid="217"/>
                                        </p:tgtEl>
                                        <p:attrNameLst>
                                          <p:attrName>ppt_x</p:attrName>
                                        </p:attrNameLst>
                                      </p:cBhvr>
                                      <p:tavLst>
                                        <p:tav tm="0">
                                          <p:val>
                                            <p:strVal val="1+#ppt_w/2"/>
                                          </p:val>
                                        </p:tav>
                                        <p:tav tm="100000">
                                          <p:val>
                                            <p:strVal val="#ppt_x"/>
                                          </p:val>
                                        </p:tav>
                                      </p:tavLst>
                                    </p:anim>
                                    <p:anim calcmode="lin" valueType="num">
                                      <p:cBhvr>
                                        <p:cTn id="12" dur="1000" fill="hold"/>
                                        <p:tgtEl>
                                          <p:spTgt spid="217"/>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2" presetID="22" grpId="3" fill="hold">
                                  <p:stCondLst>
                                    <p:cond delay="0"/>
                                  </p:stCondLst>
                                  <p:iterate type="el" backwards="0">
                                    <p:tmAbs val="0"/>
                                  </p:iterate>
                                  <p:childTnLst>
                                    <p:set>
                                      <p:cBhvr>
                                        <p:cTn id="16" fill="hold"/>
                                        <p:tgtEl>
                                          <p:spTgt spid="207"/>
                                        </p:tgtEl>
                                        <p:attrNameLst>
                                          <p:attrName>style.visibility</p:attrName>
                                        </p:attrNameLst>
                                      </p:cBhvr>
                                      <p:to>
                                        <p:strVal val="visible"/>
                                      </p:to>
                                    </p:set>
                                    <p:animEffect filter="wipe(right)" transition="in">
                                      <p:cBhvr>
                                        <p:cTn id="17" dur="1000"/>
                                        <p:tgtEl>
                                          <p:spTgt spid="207"/>
                                        </p:tgtEl>
                                      </p:cBhvr>
                                    </p:animEffect>
                                  </p:childTnLst>
                                </p:cTn>
                              </p:par>
                            </p:childTnLst>
                          </p:cTn>
                        </p:par>
                        <p:par>
                          <p:cTn id="18" fill="hold">
                            <p:stCondLst>
                              <p:cond delay="1000"/>
                            </p:stCondLst>
                            <p:childTnLst>
                              <p:par>
                                <p:cTn id="19" presetClass="entr" nodeType="afterEffect" presetID="10" grpId="4" fill="hold">
                                  <p:stCondLst>
                                    <p:cond delay="0"/>
                                  </p:stCondLst>
                                  <p:iterate type="el" backwards="0">
                                    <p:tmAbs val="0"/>
                                  </p:iterate>
                                  <p:childTnLst>
                                    <p:set>
                                      <p:cBhvr>
                                        <p:cTn id="20" fill="hold"/>
                                        <p:tgtEl>
                                          <p:spTgt spid="199"/>
                                        </p:tgtEl>
                                        <p:attrNameLst>
                                          <p:attrName>style.visibility</p:attrName>
                                        </p:attrNameLst>
                                      </p:cBhvr>
                                      <p:to>
                                        <p:strVal val="visible"/>
                                      </p:to>
                                    </p:set>
                                    <p:animEffect filter="fade" transition="in">
                                      <p:cBhvr>
                                        <p:cTn id="21" dur="1000"/>
                                        <p:tgtEl>
                                          <p:spTgt spid="199"/>
                                        </p:tgtEl>
                                      </p:cBhvr>
                                    </p:animEffec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4" presetID="22" grpId="5" fill="hold">
                                  <p:stCondLst>
                                    <p:cond delay="0"/>
                                  </p:stCondLst>
                                  <p:iterate type="el" backwards="0">
                                    <p:tmAbs val="0"/>
                                  </p:iterate>
                                  <p:childTnLst>
                                    <p:set>
                                      <p:cBhvr>
                                        <p:cTn id="25" fill="hold"/>
                                        <p:tgtEl>
                                          <p:spTgt spid="216"/>
                                        </p:tgtEl>
                                        <p:attrNameLst>
                                          <p:attrName>style.visibility</p:attrName>
                                        </p:attrNameLst>
                                      </p:cBhvr>
                                      <p:to>
                                        <p:strVal val="visible"/>
                                      </p:to>
                                    </p:set>
                                    <p:animEffect filter="wipe(down)" transition="in">
                                      <p:cBhvr>
                                        <p:cTn id="26" dur="1000"/>
                                        <p:tgtEl>
                                          <p:spTgt spid="216"/>
                                        </p:tgtEl>
                                      </p:cBhvr>
                                    </p:animEffect>
                                  </p:childTnLst>
                                </p:cTn>
                              </p:par>
                            </p:childTnLst>
                          </p:cTn>
                        </p:par>
                        <p:par>
                          <p:cTn id="27" fill="hold">
                            <p:stCondLst>
                              <p:cond delay="1000"/>
                            </p:stCondLst>
                            <p:childTnLst>
                              <p:par>
                                <p:cTn id="28" presetClass="entr" nodeType="afterEffect" presetSubtype="4" presetID="22" grpId="6" fill="hold">
                                  <p:stCondLst>
                                    <p:cond delay="0"/>
                                  </p:stCondLst>
                                  <p:iterate type="el" backwards="0">
                                    <p:tmAbs val="0"/>
                                  </p:iterate>
                                  <p:childTnLst>
                                    <p:set>
                                      <p:cBhvr>
                                        <p:cTn id="29" fill="hold"/>
                                        <p:tgtEl>
                                          <p:spTgt spid="202"/>
                                        </p:tgtEl>
                                        <p:attrNameLst>
                                          <p:attrName>style.visibility</p:attrName>
                                        </p:attrNameLst>
                                      </p:cBhvr>
                                      <p:to>
                                        <p:strVal val="visible"/>
                                      </p:to>
                                    </p:set>
                                    <p:animEffect filter="wipe(down)" transition="in">
                                      <p:cBhvr>
                                        <p:cTn id="30" dur="1000"/>
                                        <p:tgtEl>
                                          <p:spTgt spid="202"/>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3" presetID="2" grpId="7" fill="hold">
                                  <p:stCondLst>
                                    <p:cond delay="0"/>
                                  </p:stCondLst>
                                  <p:iterate type="el" backwards="0">
                                    <p:tmAbs val="0"/>
                                  </p:iterate>
                                  <p:childTnLst>
                                    <p:set>
                                      <p:cBhvr>
                                        <p:cTn id="34" fill="hold"/>
                                        <p:tgtEl>
                                          <p:spTgt spid="211"/>
                                        </p:tgtEl>
                                        <p:attrNameLst>
                                          <p:attrName>style.visibility</p:attrName>
                                        </p:attrNameLst>
                                      </p:cBhvr>
                                      <p:to>
                                        <p:strVal val="visible"/>
                                      </p:to>
                                    </p:set>
                                    <p:anim calcmode="lin" valueType="num">
                                      <p:cBhvr>
                                        <p:cTn id="35" dur="1000" fill="hold"/>
                                        <p:tgtEl>
                                          <p:spTgt spid="211"/>
                                        </p:tgtEl>
                                        <p:attrNameLst>
                                          <p:attrName>ppt_x</p:attrName>
                                        </p:attrNameLst>
                                      </p:cBhvr>
                                      <p:tavLst>
                                        <p:tav tm="0">
                                          <p:val>
                                            <p:strVal val="1+#ppt_w/2"/>
                                          </p:val>
                                        </p:tav>
                                        <p:tav tm="100000">
                                          <p:val>
                                            <p:strVal val="#ppt_x"/>
                                          </p:val>
                                        </p:tav>
                                      </p:tavLst>
                                    </p:anim>
                                    <p:anim calcmode="lin" valueType="num">
                                      <p:cBhvr>
                                        <p:cTn id="36" dur="1000" fill="hold"/>
                                        <p:tgtEl>
                                          <p:spTgt spid="211"/>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2" presetID="22" grpId="8" fill="hold">
                                  <p:stCondLst>
                                    <p:cond delay="0"/>
                                  </p:stCondLst>
                                  <p:iterate type="el" backwards="0">
                                    <p:tmAbs val="0"/>
                                  </p:iterate>
                                  <p:childTnLst>
                                    <p:set>
                                      <p:cBhvr>
                                        <p:cTn id="40" fill="hold"/>
                                        <p:tgtEl>
                                          <p:spTgt spid="210"/>
                                        </p:tgtEl>
                                        <p:attrNameLst>
                                          <p:attrName>style.visibility</p:attrName>
                                        </p:attrNameLst>
                                      </p:cBhvr>
                                      <p:to>
                                        <p:strVal val="visible"/>
                                      </p:to>
                                    </p:set>
                                    <p:animEffect filter="wipe(right)" transition="in">
                                      <p:cBhvr>
                                        <p:cTn id="41" dur="1000"/>
                                        <p:tgtEl>
                                          <p:spTgt spid="210"/>
                                        </p:tgtEl>
                                      </p:cBhvr>
                                    </p:animEffect>
                                  </p:childTnLst>
                                </p:cTn>
                              </p:par>
                            </p:childTnLst>
                          </p:cTn>
                        </p:par>
                        <p:par>
                          <p:cTn id="42" fill="hold">
                            <p:stCondLst>
                              <p:cond delay="1000"/>
                            </p:stCondLst>
                            <p:childTnLst>
                              <p:par>
                                <p:cTn id="43" presetClass="entr" nodeType="afterEffect" presetSubtype="4" presetID="22" grpId="9" fill="hold">
                                  <p:stCondLst>
                                    <p:cond delay="0"/>
                                  </p:stCondLst>
                                  <p:iterate type="el" backwards="0">
                                    <p:tmAbs val="0"/>
                                  </p:iterate>
                                  <p:childTnLst>
                                    <p:set>
                                      <p:cBhvr>
                                        <p:cTn id="44" fill="hold"/>
                                        <p:tgtEl>
                                          <p:spTgt spid="214"/>
                                        </p:tgtEl>
                                        <p:attrNameLst>
                                          <p:attrName>style.visibility</p:attrName>
                                        </p:attrNameLst>
                                      </p:cBhvr>
                                      <p:to>
                                        <p:strVal val="visible"/>
                                      </p:to>
                                    </p:set>
                                    <p:animEffect filter="wipe(down)" transition="in">
                                      <p:cBhvr>
                                        <p:cTn id="45" dur="1000"/>
                                        <p:tgtEl>
                                          <p:spTgt spid="214"/>
                                        </p:tgtEl>
                                      </p:cBhvr>
                                    </p:animEffect>
                                  </p:childTnLst>
                                </p:cTn>
                              </p:par>
                            </p:childTnLst>
                          </p:cTn>
                        </p:par>
                      </p:childTnLst>
                    </p:cTn>
                  </p:par>
                  <p:par>
                    <p:cTn id="46" fill="hold">
                      <p:stCondLst>
                        <p:cond delay="indefinite"/>
                      </p:stCondLst>
                      <p:childTnLst>
                        <p:par>
                          <p:cTn id="47" fill="hold">
                            <p:stCondLst>
                              <p:cond delay="0"/>
                            </p:stCondLst>
                            <p:childTnLst>
                              <p:par>
                                <p:cTn id="48" presetClass="entr" nodeType="clickEffect" presetSubtype="4" presetID="22" grpId="10" fill="hold">
                                  <p:stCondLst>
                                    <p:cond delay="0"/>
                                  </p:stCondLst>
                                  <p:iterate type="el" backwards="0">
                                    <p:tmAbs val="0"/>
                                  </p:iterate>
                                  <p:childTnLst>
                                    <p:set>
                                      <p:cBhvr>
                                        <p:cTn id="49" fill="hold"/>
                                        <p:tgtEl>
                                          <p:spTgt spid="221"/>
                                        </p:tgtEl>
                                        <p:attrNameLst>
                                          <p:attrName>style.visibility</p:attrName>
                                        </p:attrNameLst>
                                      </p:cBhvr>
                                      <p:to>
                                        <p:strVal val="visible"/>
                                      </p:to>
                                    </p:set>
                                    <p:animEffect filter="wipe(down)" transition="in">
                                      <p:cBhvr>
                                        <p:cTn id="50" dur="1000"/>
                                        <p:tgtEl>
                                          <p:spTgt spid="221"/>
                                        </p:tgtEl>
                                      </p:cBhvr>
                                    </p:animEffect>
                                  </p:childTnLst>
                                </p:cTn>
                              </p:par>
                            </p:childTnLst>
                          </p:cTn>
                        </p:par>
                        <p:par>
                          <p:cTn id="51" fill="hold">
                            <p:stCondLst>
                              <p:cond delay="1000"/>
                            </p:stCondLst>
                            <p:childTnLst>
                              <p:par>
                                <p:cTn id="52" presetClass="exit" nodeType="afterEffect" presetSubtype="0" presetID="1" grpId="11" fill="hold">
                                  <p:stCondLst>
                                    <p:cond delay="0"/>
                                  </p:stCondLst>
                                  <p:iterate type="el" backwards="0">
                                    <p:tmAbs val="0"/>
                                  </p:iterate>
                                  <p:childTnLst>
                                    <p:set>
                                      <p:cBhvr>
                                        <p:cTn id="53" fill="hold">
                                          <p:stCondLst>
                                            <p:cond delay="0"/>
                                          </p:stCondLst>
                                        </p:cTn>
                                        <p:tgtEl>
                                          <p:spTgt spid="202"/>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Class="entr" nodeType="clickEffect" presetSubtype="8" presetID="22" grpId="12" fill="hold">
                                  <p:stCondLst>
                                    <p:cond delay="0"/>
                                  </p:stCondLst>
                                  <p:iterate type="el" backwards="0">
                                    <p:tmAbs val="0"/>
                                  </p:iterate>
                                  <p:childTnLst>
                                    <p:set>
                                      <p:cBhvr>
                                        <p:cTn id="57" fill="hold"/>
                                        <p:tgtEl>
                                          <p:spTgt spid="224"/>
                                        </p:tgtEl>
                                        <p:attrNameLst>
                                          <p:attrName>style.visibility</p:attrName>
                                        </p:attrNameLst>
                                      </p:cBhvr>
                                      <p:to>
                                        <p:strVal val="visible"/>
                                      </p:to>
                                    </p:set>
                                    <p:animEffect filter="wipe(left)" transition="in">
                                      <p:cBhvr>
                                        <p:cTn id="58" dur="1000"/>
                                        <p:tgtEl>
                                          <p:spTgt spid="224"/>
                                        </p:tgtEl>
                                      </p:cBhvr>
                                    </p:animEffect>
                                  </p:childTnLst>
                                </p:cTn>
                              </p:par>
                            </p:childTnLst>
                          </p:cTn>
                        </p:par>
                        <p:par>
                          <p:cTn id="59" fill="hold">
                            <p:stCondLst>
                              <p:cond delay="1000"/>
                            </p:stCondLst>
                            <p:childTnLst>
                              <p:par>
                                <p:cTn id="60" presetClass="entr" nodeType="afterEffect" presetSubtype="3" presetID="2" grpId="13" fill="hold">
                                  <p:stCondLst>
                                    <p:cond delay="0"/>
                                  </p:stCondLst>
                                  <p:iterate type="el" backwards="0">
                                    <p:tmAbs val="0"/>
                                  </p:iterate>
                                  <p:childTnLst>
                                    <p:set>
                                      <p:cBhvr>
                                        <p:cTn id="61" fill="hold"/>
                                        <p:tgtEl>
                                          <p:spTgt spid="231"/>
                                        </p:tgtEl>
                                        <p:attrNameLst>
                                          <p:attrName>style.visibility</p:attrName>
                                        </p:attrNameLst>
                                      </p:cBhvr>
                                      <p:to>
                                        <p:strVal val="visible"/>
                                      </p:to>
                                    </p:set>
                                    <p:anim calcmode="lin" valueType="num">
                                      <p:cBhvr>
                                        <p:cTn id="62" dur="1000" fill="hold"/>
                                        <p:tgtEl>
                                          <p:spTgt spid="231"/>
                                        </p:tgtEl>
                                        <p:attrNameLst>
                                          <p:attrName>ppt_x</p:attrName>
                                        </p:attrNameLst>
                                      </p:cBhvr>
                                      <p:tavLst>
                                        <p:tav tm="0">
                                          <p:val>
                                            <p:strVal val="1+#ppt_w/2"/>
                                          </p:val>
                                        </p:tav>
                                        <p:tav tm="100000">
                                          <p:val>
                                            <p:strVal val="#ppt_x"/>
                                          </p:val>
                                        </p:tav>
                                      </p:tavLst>
                                    </p:anim>
                                    <p:anim calcmode="lin" valueType="num">
                                      <p:cBhvr>
                                        <p:cTn id="63" dur="1000" fill="hold"/>
                                        <p:tgtEl>
                                          <p:spTgt spid="231"/>
                                        </p:tgtEl>
                                        <p:attrNameLst>
                                          <p:attrName>ppt_y</p:attrName>
                                        </p:attrNameLst>
                                      </p:cBhvr>
                                      <p:tavLst>
                                        <p:tav tm="0">
                                          <p:val>
                                            <p:strVal val="0-#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Class="entr" nodeType="clickEffect" presetSubtype="1" presetID="22" grpId="14" fill="hold">
                                  <p:stCondLst>
                                    <p:cond delay="0"/>
                                  </p:stCondLst>
                                  <p:iterate type="el" backwards="0">
                                    <p:tmAbs val="0"/>
                                  </p:iterate>
                                  <p:childTnLst>
                                    <p:set>
                                      <p:cBhvr>
                                        <p:cTn id="67" fill="hold"/>
                                        <p:tgtEl>
                                          <p:spTgt spid="230"/>
                                        </p:tgtEl>
                                        <p:attrNameLst>
                                          <p:attrName>style.visibility</p:attrName>
                                        </p:attrNameLst>
                                      </p:cBhvr>
                                      <p:to>
                                        <p:strVal val="visible"/>
                                      </p:to>
                                    </p:set>
                                    <p:animEffect filter="wipe(up)" transition="in">
                                      <p:cBhvr>
                                        <p:cTn id="68" dur="1000"/>
                                        <p:tgtEl>
                                          <p:spTgt spid="230"/>
                                        </p:tgtEl>
                                      </p:cBhvr>
                                    </p:animEffect>
                                  </p:childTnLst>
                                </p:cTn>
                              </p:par>
                            </p:childTnLst>
                          </p:cTn>
                        </p:par>
                      </p:childTnLst>
                    </p:cTn>
                  </p:par>
                  <p:par>
                    <p:cTn id="69" fill="hold">
                      <p:stCondLst>
                        <p:cond delay="indefinite"/>
                      </p:stCondLst>
                      <p:childTnLst>
                        <p:par>
                          <p:cTn id="70" fill="hold">
                            <p:stCondLst>
                              <p:cond delay="0"/>
                            </p:stCondLst>
                            <p:childTnLst>
                              <p:par>
                                <p:cTn id="71" presetClass="entr" nodeType="clickEffect" presetSubtype="2" presetID="22" grpId="15" fill="hold">
                                  <p:stCondLst>
                                    <p:cond delay="0"/>
                                  </p:stCondLst>
                                  <p:iterate type="el" backwards="0">
                                    <p:tmAbs val="0"/>
                                  </p:iterate>
                                  <p:childTnLst>
                                    <p:set>
                                      <p:cBhvr>
                                        <p:cTn id="72" fill="hold"/>
                                        <p:tgtEl>
                                          <p:spTgt spid="227"/>
                                        </p:tgtEl>
                                        <p:attrNameLst>
                                          <p:attrName>style.visibility</p:attrName>
                                        </p:attrNameLst>
                                      </p:cBhvr>
                                      <p:to>
                                        <p:strVal val="visible"/>
                                      </p:to>
                                    </p:set>
                                    <p:animEffect filter="wipe(right)" transition="in">
                                      <p:cBhvr>
                                        <p:cTn id="73" dur="1000"/>
                                        <p:tgtEl>
                                          <p:spTgt spid="227"/>
                                        </p:tgtEl>
                                      </p:cBhvr>
                                    </p:animEffect>
                                  </p:childTnLst>
                                </p:cTn>
                              </p:par>
                            </p:childTnLst>
                          </p:cTn>
                        </p:par>
                      </p:childTnLst>
                    </p:cTn>
                  </p:par>
                  <p:par>
                    <p:cTn id="74" fill="hold">
                      <p:stCondLst>
                        <p:cond delay="indefinite"/>
                      </p:stCondLst>
                      <p:childTnLst>
                        <p:par>
                          <p:cTn id="75" fill="hold">
                            <p:stCondLst>
                              <p:cond delay="0"/>
                            </p:stCondLst>
                            <p:childTnLst>
                              <p:par>
                                <p:cTn id="76" presetClass="entr" nodeType="clickEffect" presetSubtype="8" presetID="22" grpId="16" fill="hold">
                                  <p:stCondLst>
                                    <p:cond delay="0"/>
                                  </p:stCondLst>
                                  <p:iterate type="el" backwards="0">
                                    <p:tmAbs val="0"/>
                                  </p:iterate>
                                  <p:childTnLst>
                                    <p:set>
                                      <p:cBhvr>
                                        <p:cTn id="77" fill="hold"/>
                                        <p:tgtEl>
                                          <p:spTgt spid="234"/>
                                        </p:tgtEl>
                                        <p:attrNameLst>
                                          <p:attrName>style.visibility</p:attrName>
                                        </p:attrNameLst>
                                      </p:cBhvr>
                                      <p:to>
                                        <p:strVal val="visible"/>
                                      </p:to>
                                    </p:set>
                                    <p:animEffect filter="wipe(left)" transition="in">
                                      <p:cBhvr>
                                        <p:cTn id="78" dur="1000"/>
                                        <p:tgtEl>
                                          <p:spTgt spid="234"/>
                                        </p:tgtEl>
                                      </p:cBhvr>
                                    </p:animEffect>
                                  </p:childTnLst>
                                </p:cTn>
                              </p:par>
                            </p:childTnLst>
                          </p:cTn>
                        </p:par>
                      </p:childTnLst>
                    </p:cTn>
                  </p:par>
                  <p:par>
                    <p:cTn id="79" fill="hold">
                      <p:stCondLst>
                        <p:cond delay="indefinite"/>
                      </p:stCondLst>
                      <p:childTnLst>
                        <p:par>
                          <p:cTn id="80" fill="hold">
                            <p:stCondLst>
                              <p:cond delay="0"/>
                            </p:stCondLst>
                            <p:childTnLst>
                              <p:par>
                                <p:cTn id="81" presetClass="entr" nodeType="clickEffect" presetSubtype="4" presetID="22" grpId="17" fill="hold">
                                  <p:stCondLst>
                                    <p:cond delay="0"/>
                                  </p:stCondLst>
                                  <p:iterate type="el" backwards="0">
                                    <p:tmAbs val="0"/>
                                  </p:iterate>
                                  <p:childTnLst>
                                    <p:set>
                                      <p:cBhvr>
                                        <p:cTn id="82" fill="hold"/>
                                        <p:tgtEl>
                                          <p:spTgt spid="237"/>
                                        </p:tgtEl>
                                        <p:attrNameLst>
                                          <p:attrName>style.visibility</p:attrName>
                                        </p:attrNameLst>
                                      </p:cBhvr>
                                      <p:to>
                                        <p:strVal val="visible"/>
                                      </p:to>
                                    </p:set>
                                    <p:animEffect filter="wipe(down)" transition="in">
                                      <p:cBhvr>
                                        <p:cTn id="83" dur="1000"/>
                                        <p:tgtEl>
                                          <p:spTgt spid="237"/>
                                        </p:tgtEl>
                                      </p:cBhvr>
                                    </p:animEffect>
                                  </p:childTnLst>
                                </p:cTn>
                              </p:par>
                            </p:childTnLst>
                          </p:cTn>
                        </p:par>
                      </p:childTnLst>
                    </p:cTn>
                  </p:par>
                  <p:par>
                    <p:cTn id="84" fill="hold">
                      <p:stCondLst>
                        <p:cond delay="indefinite"/>
                      </p:stCondLst>
                      <p:childTnLst>
                        <p:par>
                          <p:cTn id="85" fill="hold">
                            <p:stCondLst>
                              <p:cond delay="0"/>
                            </p:stCondLst>
                            <p:childTnLst>
                              <p:par>
                                <p:cTn id="86" presetClass="entr" nodeType="clickEffect" presetSubtype="4" presetID="22" grpId="18" fill="hold">
                                  <p:stCondLst>
                                    <p:cond delay="0"/>
                                  </p:stCondLst>
                                  <p:iterate type="el" backwards="0">
                                    <p:tmAbs val="0"/>
                                  </p:iterate>
                                  <p:childTnLst>
                                    <p:set>
                                      <p:cBhvr>
                                        <p:cTn id="87" fill="hold"/>
                                        <p:tgtEl>
                                          <p:spTgt spid="240"/>
                                        </p:tgtEl>
                                        <p:attrNameLst>
                                          <p:attrName>style.visibility</p:attrName>
                                        </p:attrNameLst>
                                      </p:cBhvr>
                                      <p:to>
                                        <p:strVal val="visible"/>
                                      </p:to>
                                    </p:set>
                                    <p:animEffect filter="wipe(down)" transition="in">
                                      <p:cBhvr>
                                        <p:cTn id="88" dur="10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2" grpId="6"/>
      <p:bldP build="whole" bldLvl="1" animBg="1" rev="0" advAuto="0" spid="216" grpId="5"/>
      <p:bldP build="whole" bldLvl="1" animBg="1" rev="0" advAuto="0" spid="211" grpId="7"/>
      <p:bldP build="whole" bldLvl="1" animBg="1" rev="0" advAuto="0" spid="227" grpId="15"/>
      <p:bldP build="whole" bldLvl="1" animBg="1" rev="0" advAuto="0" spid="221" grpId="10"/>
      <p:bldP build="whole" bldLvl="1" animBg="1" rev="0" advAuto="0" spid="207" grpId="3"/>
      <p:bldP build="whole" bldLvl="1" animBg="1" rev="0" advAuto="0" spid="202" grpId="11"/>
      <p:bldP build="whole" bldLvl="1" animBg="1" rev="0" advAuto="0" spid="237" grpId="17"/>
      <p:bldP build="whole" bldLvl="1" animBg="1" rev="0" advAuto="0" spid="231" grpId="13"/>
      <p:bldP build="whole" bldLvl="1" animBg="1" rev="0" advAuto="0" spid="240" grpId="18"/>
      <p:bldP build="whole" bldLvl="1" animBg="1" rev="0" advAuto="0" spid="214" grpId="9"/>
      <p:bldP build="whole" bldLvl="1" animBg="1" rev="0" advAuto="0" spid="224" grpId="12"/>
      <p:bldP build="whole" bldLvl="1" animBg="1" rev="0" advAuto="0" spid="230" grpId="14"/>
      <p:bldP build="whole" bldLvl="1" animBg="1" rev="0" advAuto="0" spid="217" grpId="2"/>
      <p:bldP build="whole" bldLvl="1" animBg="1" rev="0" advAuto="0" spid="234" grpId="16"/>
      <p:bldP build="whole" bldLvl="1" animBg="1" rev="0" advAuto="0" spid="199" grpId="4"/>
      <p:bldP build="whole" bldLvl="1" animBg="1" rev="0" advAuto="0" spid="215" grpId="1"/>
      <p:bldP build="whole" bldLvl="1" animBg="1" rev="0" advAuto="0" spid="210" grpId="8"/>
    </p:bldLst>
  </p:timing>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Avenir Medium"/>
        <a:ea typeface="Avenir Medium"/>
        <a:cs typeface="Avenir Medium"/>
      </a:majorFont>
      <a:minorFont>
        <a:latin typeface="Avenir Medium"/>
        <a:ea typeface="Avenir Medium"/>
        <a:cs typeface="Avenir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Avenir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Avenir Heavy"/>
            <a:ea typeface="Avenir Heavy"/>
            <a:cs typeface="Avenir Heavy"/>
            <a:sym typeface="Avenir Heavy"/>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Avenir Medium"/>
        <a:ea typeface="Avenir Medium"/>
        <a:cs typeface="Avenir Medium"/>
      </a:majorFont>
      <a:minorFont>
        <a:latin typeface="Avenir Medium"/>
        <a:ea typeface="Avenir Medium"/>
        <a:cs typeface="Avenir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Avenir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Avenir Heavy"/>
            <a:ea typeface="Avenir Heavy"/>
            <a:cs typeface="Avenir Heavy"/>
            <a:sym typeface="Avenir Heavy"/>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