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02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57" r:id="rId3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pos="5602" userDrawn="1">
          <p15:clr>
            <a:srgbClr val="A4A3A4"/>
          </p15:clr>
        </p15:guide>
        <p15:guide id="7" pos="612" userDrawn="1">
          <p15:clr>
            <a:srgbClr val="A4A3A4"/>
          </p15:clr>
        </p15:guide>
        <p15:guide id="8" pos="1066" userDrawn="1">
          <p15:clr>
            <a:srgbClr val="A4A3A4"/>
          </p15:clr>
        </p15:guide>
        <p15:guide id="9" pos="1519" userDrawn="1">
          <p15:clr>
            <a:srgbClr val="A4A3A4"/>
          </p15:clr>
        </p15:guide>
        <p15:guide id="10" pos="1973" userDrawn="1">
          <p15:clr>
            <a:srgbClr val="A4A3A4"/>
          </p15:clr>
        </p15:guide>
        <p15:guide id="11" pos="2426" userDrawn="1">
          <p15:clr>
            <a:srgbClr val="A4A3A4"/>
          </p15:clr>
        </p15:guide>
        <p15:guide id="12" pos="3334" userDrawn="1">
          <p15:clr>
            <a:srgbClr val="A4A3A4"/>
          </p15:clr>
        </p15:guide>
        <p15:guide id="13" pos="3787" userDrawn="1">
          <p15:clr>
            <a:srgbClr val="A4A3A4"/>
          </p15:clr>
        </p15:guide>
        <p15:guide id="14" pos="4241" userDrawn="1">
          <p15:clr>
            <a:srgbClr val="A4A3A4"/>
          </p15:clr>
        </p15:guide>
        <p15:guide id="15" pos="4694" userDrawn="1">
          <p15:clr>
            <a:srgbClr val="A4A3A4"/>
          </p15:clr>
        </p15:guide>
        <p15:guide id="16" pos="5148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1253" userDrawn="1">
          <p15:clr>
            <a:srgbClr val="A4A3A4"/>
          </p15:clr>
        </p15:guide>
        <p15:guide id="19" orient="horz" pos="799" userDrawn="1">
          <p15:clr>
            <a:srgbClr val="A4A3A4"/>
          </p15:clr>
        </p15:guide>
        <p15:guide id="20" orient="horz" pos="368" userDrawn="1">
          <p15:clr>
            <a:srgbClr val="A4A3A4"/>
          </p15:clr>
        </p15:guide>
        <p15:guide id="21" orient="horz" pos="1706" userDrawn="1">
          <p15:clr>
            <a:srgbClr val="A4A3A4"/>
          </p15:clr>
        </p15:guide>
        <p15:guide id="22" orient="horz" pos="3067" userDrawn="1">
          <p15:clr>
            <a:srgbClr val="A4A3A4"/>
          </p15:clr>
        </p15:guide>
        <p15:guide id="23" orient="horz" pos="3521" userDrawn="1">
          <p15:clr>
            <a:srgbClr val="A4A3A4"/>
          </p15:clr>
        </p15:guide>
        <p15:guide id="2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89A02C"/>
    <a:srgbClr val="5E9FA3"/>
    <a:srgbClr val="FF4741"/>
    <a:srgbClr val="CCCCCC"/>
    <a:srgbClr val="563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248" y="102"/>
      </p:cViewPr>
      <p:guideLst>
        <p:guide orient="horz" pos="2183"/>
        <p:guide pos="2880"/>
        <p:guide pos="158"/>
        <p:guide pos="5602"/>
        <p:guide pos="612"/>
        <p:guide pos="1066"/>
        <p:guide pos="1519"/>
        <p:guide pos="1973"/>
        <p:guide pos="2426"/>
        <p:guide pos="3334"/>
        <p:guide pos="3787"/>
        <p:guide pos="4241"/>
        <p:guide pos="4694"/>
        <p:guide pos="5148"/>
        <p:guide orient="horz" pos="2614"/>
        <p:guide orient="horz" pos="1253"/>
        <p:guide orient="horz" pos="799"/>
        <p:guide orient="horz" pos="368"/>
        <p:guide orient="horz" pos="1706"/>
        <p:guide orient="horz" pos="3067"/>
        <p:guide orient="horz" pos="352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839E-7BAF-487E-9EFA-3067147058C1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7EB2-917E-4895-8B77-5444E78B6E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783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77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95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>
                <a:solidFill>
                  <a:prstClr val="black"/>
                </a:solidFill>
              </a:rPr>
              <a:pPr/>
              <a:t>12</a:t>
            </a:fld>
            <a:endParaRPr lang="hu-H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0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31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29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0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5543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879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090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82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871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006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07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871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0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964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96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>
                <a:solidFill>
                  <a:prstClr val="black"/>
                </a:solidFill>
              </a:rPr>
              <a:pPr/>
              <a:t>27</a:t>
            </a:fld>
            <a:endParaRPr lang="hu-H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54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03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04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743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6787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8765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684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029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016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424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511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3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47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900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988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28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90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7EB2-917E-4895-8B77-5444E78B6EB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98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BD9-13AE-42D3-B6CA-BB174E861635}" type="datetime1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928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21D2-4FB3-4D96-AA8F-0442AA7BB006}" type="datetime1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7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E659-C021-4374-9E97-087E8049C02A}" type="datetime1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8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1599-01B7-4E66-90E1-8A1B6BAE3C11}" type="datetime1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958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A0A-9A3D-4177-AA95-BA04862E4BDF}" type="datetime1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80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0012-CE07-4E4C-8E64-2B4E4875F322}" type="datetime1">
              <a:rPr lang="hu-HU" smtClean="0"/>
              <a:t>2016.03.29.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2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5F0E-759B-4C2D-A0DC-D62C66613EE5}" type="datetime1">
              <a:rPr lang="hu-HU" smtClean="0"/>
              <a:t>2016.03.29.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0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083-405F-4C3A-8201-3AE430C16A27}" type="datetime1">
              <a:rPr lang="hu-HU" smtClean="0"/>
              <a:t>2016.03.29.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25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E047-D12C-4D29-99DD-74BB3B80FE07}" type="datetime1">
              <a:rPr lang="hu-HU" smtClean="0"/>
              <a:t>2016.03.29.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42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2DA-E453-496A-A2A3-C0A4B48FF6CE}" type="datetime1">
              <a:rPr lang="hu-HU" smtClean="0"/>
              <a:t>2016.03.29.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47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0CAA-EF9D-4E56-BB44-E2BB43621A27}" type="datetime1">
              <a:rPr lang="hu-HU" smtClean="0"/>
              <a:t>2016.03.29.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2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4A9A-6368-4CF2-B3DC-3342D88F4559}" type="datetime1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9830-64DB-4EEE-9098-FB1F8D9292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52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2708275"/>
            <a:ext cx="9144000" cy="1441450"/>
            <a:chOff x="0" y="2708275"/>
            <a:chExt cx="9144000" cy="1441450"/>
          </a:xfrm>
        </p:grpSpPr>
        <p:sp>
          <p:nvSpPr>
            <p:cNvPr id="64" name="Rectangle 63"/>
            <p:cNvSpPr/>
            <p:nvPr/>
          </p:nvSpPr>
          <p:spPr>
            <a:xfrm>
              <a:off x="0" y="2708275"/>
              <a:ext cx="9144000" cy="1441450"/>
            </a:xfrm>
            <a:prstGeom prst="rect">
              <a:avLst/>
            </a:prstGeom>
            <a:solidFill>
              <a:srgbClr val="4D4D4D">
                <a:alpha val="7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825" y="3657813"/>
              <a:ext cx="8642350" cy="3693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solidFill>
                    <a:schemeClr val="bg1">
                      <a:alpha val="7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- 2015 -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825" y="2830855"/>
              <a:ext cx="8642349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dirty="0" smtClean="0">
                  <a:solidFill>
                    <a:schemeClr val="bg1">
                      <a:alpha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iWorkshop műhelytitkok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extBox 62"/>
          <p:cNvSpPr txBox="1"/>
          <p:nvPr/>
        </p:nvSpPr>
        <p:spPr>
          <a:xfrm>
            <a:off x="2411414" y="622082"/>
            <a:ext cx="6481761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sz="36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11413" y="1342807"/>
            <a:ext cx="6481761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Git &amp; GitHub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1510" y="3321050"/>
            <a:ext cx="1241260" cy="1439861"/>
            <a:chOff x="2511510" y="3321050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18" name="Hexagon 17"/>
            <p:cNvSpPr/>
            <p:nvPr/>
          </p:nvSpPr>
          <p:spPr>
            <a:xfrm rot="16200000">
              <a:off x="2412209" y="3420351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152" y="3680270"/>
              <a:ext cx="629975" cy="721423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7551821" y="1988343"/>
            <a:ext cx="1241260" cy="1439861"/>
            <a:chOff x="7551821" y="1988343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29" name="Hexagon 28"/>
            <p:cNvSpPr/>
            <p:nvPr/>
          </p:nvSpPr>
          <p:spPr>
            <a:xfrm rot="16200000">
              <a:off x="7452520" y="2087644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739" y="2383126"/>
              <a:ext cx="721423" cy="650296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391234" y="3321050"/>
            <a:ext cx="1241260" cy="1439861"/>
            <a:chOff x="5391234" y="3321050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22" name="Hexagon 21"/>
            <p:cNvSpPr/>
            <p:nvPr/>
          </p:nvSpPr>
          <p:spPr>
            <a:xfrm rot="16200000">
              <a:off x="5291933" y="3420351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152" y="3700592"/>
              <a:ext cx="721423" cy="680779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107368" y="4652961"/>
            <a:ext cx="1241260" cy="1439861"/>
            <a:chOff x="6107368" y="4652961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24" name="Hexagon 23"/>
            <p:cNvSpPr/>
            <p:nvPr/>
          </p:nvSpPr>
          <p:spPr>
            <a:xfrm rot="16200000">
              <a:off x="6008067" y="4752262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286" y="5118870"/>
              <a:ext cx="721423" cy="50804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951372" y="3321050"/>
            <a:ext cx="1241260" cy="1439861"/>
            <a:chOff x="3951372" y="3321050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21" name="Hexagon 20"/>
            <p:cNvSpPr/>
            <p:nvPr/>
          </p:nvSpPr>
          <p:spPr>
            <a:xfrm rot="16200000">
              <a:off x="3852071" y="3420351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290" y="3868246"/>
              <a:ext cx="721423" cy="34547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6832683" y="3320253"/>
            <a:ext cx="1241260" cy="1439861"/>
            <a:chOff x="6832683" y="3320253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Hexagon 30"/>
            <p:cNvSpPr/>
            <p:nvPr/>
          </p:nvSpPr>
          <p:spPr>
            <a:xfrm rot="16200000">
              <a:off x="6733382" y="3419554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601" y="3679473"/>
              <a:ext cx="721423" cy="72142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799602" y="1989138"/>
            <a:ext cx="1241260" cy="1439861"/>
            <a:chOff x="1787519" y="1989138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12" name="Hexagon 11"/>
            <p:cNvSpPr/>
            <p:nvPr/>
          </p:nvSpPr>
          <p:spPr>
            <a:xfrm rot="16200000">
              <a:off x="1688218" y="2088439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437" y="2460128"/>
              <a:ext cx="721423" cy="497883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235238" y="1989139"/>
            <a:ext cx="1241260" cy="1439861"/>
            <a:chOff x="3235238" y="1989139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16" name="Hexagon 15"/>
            <p:cNvSpPr/>
            <p:nvPr/>
          </p:nvSpPr>
          <p:spPr>
            <a:xfrm rot="16200000">
              <a:off x="3135937" y="2088440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5478" y="2348359"/>
              <a:ext cx="680779" cy="72142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4672096" y="4652960"/>
            <a:ext cx="1241260" cy="1439861"/>
            <a:chOff x="4672096" y="4652960"/>
            <a:chExt cx="1241260" cy="1439861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28" name="Hexagon 27"/>
            <p:cNvSpPr/>
            <p:nvPr/>
          </p:nvSpPr>
          <p:spPr>
            <a:xfrm rot="16200000">
              <a:off x="4572795" y="4752261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14" y="5088387"/>
              <a:ext cx="721423" cy="569009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350920" y="1988344"/>
            <a:ext cx="1241260" cy="1439862"/>
            <a:chOff x="350920" y="1988344"/>
            <a:chExt cx="1241260" cy="1439862"/>
          </a:xfrm>
          <a:effectLst>
            <a:outerShdw blurRad="127000" algn="ctr" rotWithShape="0">
              <a:prstClr val="black">
                <a:alpha val="30000"/>
              </a:prstClr>
            </a:outerShdw>
          </a:effectLst>
        </p:grpSpPr>
        <p:sp>
          <p:nvSpPr>
            <p:cNvPr id="10" name="Hexagon 9"/>
            <p:cNvSpPr/>
            <p:nvPr/>
          </p:nvSpPr>
          <p:spPr>
            <a:xfrm rot="16200000">
              <a:off x="251619" y="2087645"/>
              <a:ext cx="1439862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11187" y="2292776"/>
              <a:ext cx="720725" cy="830997"/>
              <a:chOff x="611187" y="2292776"/>
              <a:chExt cx="720725" cy="83099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187" y="2348706"/>
                <a:ext cx="720725" cy="719137"/>
              </a:xfrm>
              <a:prstGeom prst="roundRect">
                <a:avLst>
                  <a:gd name="adj" fmla="val 19354"/>
                </a:avLst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1187" y="2292776"/>
                <a:ext cx="720725" cy="83099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hu-HU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075873" y="692768"/>
            <a:ext cx="1241260" cy="1439861"/>
            <a:chOff x="1075873" y="692768"/>
            <a:chExt cx="1241260" cy="1439861"/>
          </a:xfrm>
        </p:grpSpPr>
        <p:sp>
          <p:nvSpPr>
            <p:cNvPr id="13" name="Hexagon 12"/>
            <p:cNvSpPr/>
            <p:nvPr/>
          </p:nvSpPr>
          <p:spPr>
            <a:xfrm rot="16200000">
              <a:off x="976572" y="792069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91" y="1051988"/>
              <a:ext cx="721423" cy="721423"/>
            </a:xfrm>
            <a:prstGeom prst="rect">
              <a:avLst/>
            </a:prstGeom>
          </p:spPr>
        </p:pic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99602" y="4652960"/>
            <a:ext cx="1241260" cy="1439862"/>
            <a:chOff x="1799602" y="4652960"/>
            <a:chExt cx="1241260" cy="1439862"/>
          </a:xfrm>
          <a:effectLst>
            <a:outerShdw blurRad="127000" algn="ctr" rotWithShape="0">
              <a:srgbClr val="000000">
                <a:alpha val="30000"/>
              </a:srgbClr>
            </a:outerShdw>
          </a:effectLst>
        </p:grpSpPr>
        <p:sp>
          <p:nvSpPr>
            <p:cNvPr id="49" name="Hexagon 48"/>
            <p:cNvSpPr/>
            <p:nvPr/>
          </p:nvSpPr>
          <p:spPr>
            <a:xfrm rot="16200000">
              <a:off x="1700301" y="4752261"/>
              <a:ext cx="1439862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520" y="5022341"/>
              <a:ext cx="721423" cy="701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 repository - Git checkout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504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Ezzel lehet egy adott revíziót/branch-et a working directory-ba „kibontani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”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commit-ok láncolatán végigmegy a rendszer és a commit-okban tárolt változtatásokat összegezve építi fel a working directory-t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10/37</a:t>
            </a:r>
          </a:p>
        </p:txBody>
      </p:sp>
    </p:spTree>
    <p:extLst>
      <p:ext uri="{BB962C8B-B14F-4D97-AF65-F5344CB8AC3E}">
        <p14:creationId xmlns:p14="http://schemas.microsoft.com/office/powerpoint/2010/main" val="24919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72000" y="1268413"/>
            <a:ext cx="3600000" cy="4680000"/>
            <a:chOff x="2772000" y="1268413"/>
            <a:chExt cx="3600000" cy="4680000"/>
          </a:xfrm>
        </p:grpSpPr>
        <p:sp>
          <p:nvSpPr>
            <p:cNvPr id="90" name="Rectangle 89"/>
            <p:cNvSpPr/>
            <p:nvPr/>
          </p:nvSpPr>
          <p:spPr>
            <a:xfrm>
              <a:off x="2772000" y="1268413"/>
              <a:ext cx="3600000" cy="4680000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30550" y="14528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Master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117849" y="1989138"/>
            <a:ext cx="2894013" cy="719137"/>
            <a:chOff x="3130549" y="1989138"/>
            <a:chExt cx="2894013" cy="719137"/>
          </a:xfrm>
        </p:grpSpPr>
        <p:sp>
          <p:nvSpPr>
            <p:cNvPr id="23" name="Rectangle 22"/>
            <p:cNvSpPr/>
            <p:nvPr/>
          </p:nvSpPr>
          <p:spPr>
            <a:xfrm>
              <a:off x="3143249" y="198913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0549" y="21640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Commit 5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32138" y="2708275"/>
            <a:ext cx="2881313" cy="719137"/>
            <a:chOff x="3130549" y="3430588"/>
            <a:chExt cx="2881313" cy="719137"/>
          </a:xfrm>
        </p:grpSpPr>
        <p:sp>
          <p:nvSpPr>
            <p:cNvPr id="69" name="Rectangle 68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Commit 4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32138" y="3430588"/>
            <a:ext cx="2881313" cy="719137"/>
            <a:chOff x="3130549" y="3430588"/>
            <a:chExt cx="2881313" cy="719137"/>
          </a:xfrm>
        </p:grpSpPr>
        <p:sp>
          <p:nvSpPr>
            <p:cNvPr id="73" name="Rectangle 72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Commit 3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132138" y="4149726"/>
            <a:ext cx="2881313" cy="719137"/>
            <a:chOff x="3130549" y="3430588"/>
            <a:chExt cx="2881313" cy="719137"/>
          </a:xfrm>
        </p:grpSpPr>
        <p:sp>
          <p:nvSpPr>
            <p:cNvPr id="76" name="Rectangle 75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Commit 2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130550" y="4868863"/>
            <a:ext cx="2881313" cy="719137"/>
            <a:chOff x="3130549" y="3430588"/>
            <a:chExt cx="2881313" cy="719137"/>
          </a:xfrm>
        </p:grpSpPr>
        <p:sp>
          <p:nvSpPr>
            <p:cNvPr id="80" name="Rectangle 79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Commit 1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sp>
        <p:nvSpPr>
          <p:cNvPr id="83" name="Chevron 82"/>
          <p:cNvSpPr/>
          <p:nvPr/>
        </p:nvSpPr>
        <p:spPr>
          <a:xfrm rot="16200000">
            <a:off x="6372588" y="252827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7" name="Chevron 86"/>
          <p:cNvSpPr/>
          <p:nvPr/>
        </p:nvSpPr>
        <p:spPr>
          <a:xfrm rot="16200000">
            <a:off x="6372588" y="3285513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 rot="16200000">
            <a:off x="6372588" y="396972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9" name="Chevron 88"/>
          <p:cNvSpPr/>
          <p:nvPr/>
        </p:nvSpPr>
        <p:spPr>
          <a:xfrm rot="16200000">
            <a:off x="6372588" y="4688863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11/37</a:t>
            </a:r>
          </a:p>
        </p:txBody>
      </p:sp>
    </p:spTree>
    <p:extLst>
      <p:ext uri="{BB962C8B-B14F-4D97-AF65-F5344CB8AC3E}">
        <p14:creationId xmlns:p14="http://schemas.microsoft.com/office/powerpoint/2010/main" val="33206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7" grpId="0" animBg="1"/>
      <p:bldP spid="88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80698"/>
            <a:ext cx="5283658" cy="609652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50825" y="1268413"/>
            <a:ext cx="3600000" cy="4680000"/>
            <a:chOff x="2772000" y="1268413"/>
            <a:chExt cx="3600000" cy="4680000"/>
          </a:xfrm>
        </p:grpSpPr>
        <p:sp>
          <p:nvSpPr>
            <p:cNvPr id="90" name="Rectangle 89"/>
            <p:cNvSpPr/>
            <p:nvPr/>
          </p:nvSpPr>
          <p:spPr>
            <a:xfrm>
              <a:off x="2772000" y="1268413"/>
              <a:ext cx="3600000" cy="4680000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30550" y="14528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Master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prstClr val="white">
                    <a:alpha val="90000"/>
                  </a:prst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prstClr val="white">
                  <a:alpha val="90000"/>
                </a:prst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96674" y="1989138"/>
            <a:ext cx="2894013" cy="719137"/>
            <a:chOff x="3130549" y="1989138"/>
            <a:chExt cx="2894013" cy="719137"/>
          </a:xfrm>
        </p:grpSpPr>
        <p:sp>
          <p:nvSpPr>
            <p:cNvPr id="23" name="Rectangle 22"/>
            <p:cNvSpPr/>
            <p:nvPr/>
          </p:nvSpPr>
          <p:spPr>
            <a:xfrm>
              <a:off x="3143249" y="198913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0549" y="21640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Commit 6 | Tag: 0.1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09375" y="4868863"/>
            <a:ext cx="2881313" cy="719137"/>
            <a:chOff x="3130549" y="3430588"/>
            <a:chExt cx="2881313" cy="719137"/>
          </a:xfrm>
        </p:grpSpPr>
        <p:sp>
          <p:nvSpPr>
            <p:cNvPr id="80" name="Rectangle 79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Commit 1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293175" y="1268413"/>
            <a:ext cx="3600000" cy="4680000"/>
            <a:chOff x="2772000" y="1268413"/>
            <a:chExt cx="3600000" cy="4680000"/>
          </a:xfrm>
        </p:grpSpPr>
        <p:sp>
          <p:nvSpPr>
            <p:cNvPr id="114" name="Rectangle 113"/>
            <p:cNvSpPr/>
            <p:nvPr/>
          </p:nvSpPr>
          <p:spPr>
            <a:xfrm>
              <a:off x="2772000" y="1268413"/>
              <a:ext cx="3600000" cy="4680000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30550" y="14528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Development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639024" y="1989138"/>
            <a:ext cx="2894013" cy="719137"/>
            <a:chOff x="3130549" y="1989138"/>
            <a:chExt cx="2894013" cy="719137"/>
          </a:xfrm>
        </p:grpSpPr>
        <p:sp>
          <p:nvSpPr>
            <p:cNvPr id="117" name="Rectangle 116"/>
            <p:cNvSpPr/>
            <p:nvPr/>
          </p:nvSpPr>
          <p:spPr>
            <a:xfrm>
              <a:off x="3143249" y="198913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30549" y="21640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Commit 5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653313" y="2708275"/>
            <a:ext cx="2881313" cy="719137"/>
            <a:chOff x="3130549" y="3430588"/>
            <a:chExt cx="2881313" cy="719137"/>
          </a:xfrm>
        </p:grpSpPr>
        <p:sp>
          <p:nvSpPr>
            <p:cNvPr id="120" name="Rectangle 119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Commit 4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653313" y="3430588"/>
            <a:ext cx="2881313" cy="719137"/>
            <a:chOff x="3130549" y="3430588"/>
            <a:chExt cx="2881313" cy="719137"/>
          </a:xfrm>
        </p:grpSpPr>
        <p:sp>
          <p:nvSpPr>
            <p:cNvPr id="123" name="Rectangle 122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Commit 3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53313" y="4149726"/>
            <a:ext cx="2881313" cy="719137"/>
            <a:chOff x="3130549" y="3430588"/>
            <a:chExt cx="2881313" cy="719137"/>
          </a:xfrm>
        </p:grpSpPr>
        <p:sp>
          <p:nvSpPr>
            <p:cNvPr id="126" name="Rectangle 125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Commit 2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651725" y="4868863"/>
            <a:ext cx="2881313" cy="719137"/>
            <a:chOff x="3130549" y="3430588"/>
            <a:chExt cx="2881313" cy="719137"/>
          </a:xfrm>
        </p:grpSpPr>
        <p:sp>
          <p:nvSpPr>
            <p:cNvPr id="129" name="Rectangle 128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Commit 1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sp>
        <p:nvSpPr>
          <p:cNvPr id="37" name="Chevron 36"/>
          <p:cNvSpPr/>
          <p:nvPr/>
        </p:nvSpPr>
        <p:spPr>
          <a:xfrm rot="16200000">
            <a:off x="1851388" y="3645875"/>
            <a:ext cx="360000" cy="360000"/>
          </a:xfrm>
          <a:prstGeom prst="chevron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212000" y="506827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rot="10800000">
            <a:off x="4212000" y="217267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 rot="16200000">
            <a:off x="4823188" y="252827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 rot="16200000">
            <a:off x="4823188" y="3285513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 rot="16200000">
            <a:off x="4823188" y="396972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 rot="16200000">
            <a:off x="4823188" y="4688863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12/37</a:t>
            </a:r>
          </a:p>
        </p:txBody>
      </p:sp>
    </p:spTree>
    <p:extLst>
      <p:ext uri="{BB962C8B-B14F-4D97-AF65-F5344CB8AC3E}">
        <p14:creationId xmlns:p14="http://schemas.microsoft.com/office/powerpoint/2010/main" val="35575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2708274"/>
            <a:ext cx="9144000" cy="2149868"/>
            <a:chOff x="0" y="2708274"/>
            <a:chExt cx="9144000" cy="2149868"/>
          </a:xfrm>
        </p:grpSpPr>
        <p:sp>
          <p:nvSpPr>
            <p:cNvPr id="64" name="Rectangle 63"/>
            <p:cNvSpPr/>
            <p:nvPr/>
          </p:nvSpPr>
          <p:spPr>
            <a:xfrm>
              <a:off x="0" y="2708274"/>
              <a:ext cx="9144000" cy="1809937"/>
            </a:xfrm>
            <a:prstGeom prst="rect">
              <a:avLst/>
            </a:prstGeom>
            <a:solidFill>
              <a:srgbClr val="4D4D4D">
                <a:alpha val="7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825" y="3657813"/>
              <a:ext cx="8642350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solidFill>
                    <a:schemeClr val="bg1">
                      <a:alpha val="7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Nem ártana keresni valami barátságosabbat. Ezt el sem tudom képzelni, hogyan lehetne bedesignolni... ;)</a:t>
              </a:r>
            </a:p>
            <a:p>
              <a:pPr marL="285750" indent="-285750" algn="ctr">
                <a:buFontTx/>
                <a:buChar char="-"/>
              </a:pPr>
              <a:endParaRPr lang="hu-HU" dirty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85750" indent="-285750" algn="ctr">
                <a:buFontTx/>
                <a:buChar char="-"/>
              </a:pPr>
              <a:endPara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825" y="2830855"/>
              <a:ext cx="8642349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dirty="0" smtClean="0">
                  <a:solidFill>
                    <a:schemeClr val="bg1">
                      <a:alpha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Lehetetlen folyamatábra!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Branch</a:t>
            </a:r>
            <a:endParaRPr lang="hu-HU" sz="2800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619250"/>
            <a:ext cx="8858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Branch-ek</a:t>
            </a:r>
            <a:endParaRPr lang="hu-HU" sz="2800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Adott commit-ra mutató pointer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Ezek a pointerek segítenek követni az egyes commit-okat, enélkül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elvesznének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adott szál utolsó elemére mutat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14/37</a:t>
            </a:r>
          </a:p>
        </p:txBody>
      </p:sp>
    </p:spTree>
    <p:extLst>
      <p:ext uri="{BB962C8B-B14F-4D97-AF65-F5344CB8AC3E}">
        <p14:creationId xmlns:p14="http://schemas.microsoft.com/office/powerpoint/2010/main" val="1591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</a:t>
            </a:r>
            <a:endParaRPr lang="hu-HU" sz="2800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working directory-ban aktuálisan kibontott revíziót jelöli (vagyis branch pointer-t)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pointer pointerének a pointerje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15/37</a:t>
            </a:r>
          </a:p>
        </p:txBody>
      </p:sp>
    </p:spTree>
    <p:extLst>
      <p:ext uri="{BB962C8B-B14F-4D97-AF65-F5344CB8AC3E}">
        <p14:creationId xmlns:p14="http://schemas.microsoft.com/office/powerpoint/2010/main" val="982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Detached HEAD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Mikor egy régebbi revíziót checkout-olunk, az ottani változtatások egy új szálat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indítanak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új szál nem tartozik egyetlen branch-hez sem, csak a HEAD pointerje mutat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rá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itt keletkező commit-ok eltűnnek, ha nem rendeljük hozzá egy branch-hez (és ezáltal hozunk létre egy permanens pointer-t)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16/37</a:t>
            </a:r>
          </a:p>
        </p:txBody>
      </p:sp>
    </p:spTree>
    <p:extLst>
      <p:ext uri="{BB962C8B-B14F-4D97-AF65-F5344CB8AC3E}">
        <p14:creationId xmlns:p14="http://schemas.microsoft.com/office/powerpoint/2010/main" val="19575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2708274"/>
            <a:ext cx="9144000" cy="2149868"/>
            <a:chOff x="0" y="2708274"/>
            <a:chExt cx="9144000" cy="2149868"/>
          </a:xfrm>
        </p:grpSpPr>
        <p:sp>
          <p:nvSpPr>
            <p:cNvPr id="64" name="Rectangle 63"/>
            <p:cNvSpPr/>
            <p:nvPr/>
          </p:nvSpPr>
          <p:spPr>
            <a:xfrm>
              <a:off x="0" y="2708274"/>
              <a:ext cx="9144000" cy="1809937"/>
            </a:xfrm>
            <a:prstGeom prst="rect">
              <a:avLst/>
            </a:prstGeom>
            <a:solidFill>
              <a:srgbClr val="4D4D4D">
                <a:alpha val="7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825" y="3657813"/>
              <a:ext cx="8642350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solidFill>
                    <a:schemeClr val="bg1">
                      <a:alpha val="7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Nem ártana keresni valami barátságosabbat. Ezt el sem tudom képzelni, hogyan lehetne bedesignolni... ;)</a:t>
              </a:r>
            </a:p>
            <a:p>
              <a:pPr marL="285750" indent="-285750" algn="ctr">
                <a:buFontTx/>
                <a:buChar char="-"/>
              </a:pPr>
              <a:endParaRPr lang="hu-HU" dirty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85750" indent="-285750" algn="ctr">
                <a:buFontTx/>
                <a:buChar char="-"/>
              </a:pPr>
              <a:endPara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825" y="2830855"/>
              <a:ext cx="8642349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dirty="0" smtClean="0">
                  <a:solidFill>
                    <a:schemeClr val="bg1">
                      <a:alpha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Lehetetlen folyamatábra!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.git/refs</a:t>
            </a:r>
          </a:p>
        </p:txBody>
      </p:sp>
      <p:pic>
        <p:nvPicPr>
          <p:cNvPr id="11" name="Tartalom hely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5" y="1600200"/>
            <a:ext cx="78982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branch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új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branch-et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hoz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létre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azaz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pointert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refs/heads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mappában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legutolsó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commit-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mutat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(HEAD</a:t>
            </a:r>
            <a:r>
              <a:rPr lang="en-US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Ez lesz az aktív szál is a parancs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végén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Új branch keletkezhet checkout-ból, pull-ból, merge-ből, stb.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18/37</a:t>
            </a:r>
          </a:p>
        </p:txBody>
      </p:sp>
    </p:spTree>
    <p:extLst>
      <p:ext uri="{BB962C8B-B14F-4D97-AF65-F5344CB8AC3E}">
        <p14:creationId xmlns:p14="http://schemas.microsoft.com/office/powerpoint/2010/main" val="390160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merge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Két </a:t>
            </a: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branch commit-jainak az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összefűzése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rendszer az egyazon fájlokat érintő változásokat több stratégia alapján tudja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összefűzni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 ezzel a stratégiával nem sikerül, akkor a fájl ún. conflicted állapotba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kerül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Mindig az aktuális branch-be vonja bele az adott változtatást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19/37</a:t>
            </a:r>
          </a:p>
        </p:txBody>
      </p:sp>
    </p:spTree>
    <p:extLst>
      <p:ext uri="{BB962C8B-B14F-4D97-AF65-F5344CB8AC3E}">
        <p14:creationId xmlns:p14="http://schemas.microsoft.com/office/powerpoint/2010/main" val="2973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extBox 62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2/37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verziókövetés</a:t>
            </a:r>
            <a:endParaRPr lang="hu-HU" sz="2800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504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Verziókezelés alatt a több verzióval rendelkező adatok kezelését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értjük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egyes változtatásokat verziószámokkal és verzióbetűkkel követik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nyomon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Központosított (pl. SVN) és elosztott rendszerek (pl. Git)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2708274"/>
            <a:ext cx="9144000" cy="2149868"/>
            <a:chOff x="0" y="2708274"/>
            <a:chExt cx="9144000" cy="2149868"/>
          </a:xfrm>
        </p:grpSpPr>
        <p:sp>
          <p:nvSpPr>
            <p:cNvPr id="64" name="Rectangle 63"/>
            <p:cNvSpPr/>
            <p:nvPr/>
          </p:nvSpPr>
          <p:spPr>
            <a:xfrm>
              <a:off x="0" y="2708274"/>
              <a:ext cx="9144000" cy="1809937"/>
            </a:xfrm>
            <a:prstGeom prst="rect">
              <a:avLst/>
            </a:prstGeom>
            <a:solidFill>
              <a:srgbClr val="4D4D4D">
                <a:alpha val="7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825" y="3657813"/>
              <a:ext cx="8642350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solidFill>
                    <a:schemeClr val="bg1">
                      <a:alpha val="7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Nem ártana keresni valami barátságosabbat. Ezt el sem tudom képzelni, hogyan lehetne bedesignolni... ;)</a:t>
              </a:r>
            </a:p>
            <a:p>
              <a:pPr marL="285750" indent="-285750" algn="ctr">
                <a:buFontTx/>
                <a:buChar char="-"/>
              </a:pPr>
              <a:endParaRPr lang="hu-HU" dirty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85750" indent="-285750" algn="ctr">
                <a:buFontTx/>
                <a:buChar char="-"/>
              </a:pPr>
              <a:endPara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825" y="2830855"/>
              <a:ext cx="8642349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dirty="0" smtClean="0">
                  <a:solidFill>
                    <a:schemeClr val="bg1">
                      <a:alpha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Lehetetlen folyamatábra!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merge – Fast forward</a:t>
            </a:r>
            <a:endParaRPr lang="hu-HU" sz="2800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Tartalom hely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1865"/>
            <a:ext cx="8229600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2708274"/>
            <a:ext cx="9144000" cy="1809937"/>
            <a:chOff x="0" y="2708274"/>
            <a:chExt cx="9144000" cy="1809937"/>
          </a:xfrm>
        </p:grpSpPr>
        <p:sp>
          <p:nvSpPr>
            <p:cNvPr id="64" name="Rectangle 63"/>
            <p:cNvSpPr/>
            <p:nvPr/>
          </p:nvSpPr>
          <p:spPr>
            <a:xfrm>
              <a:off x="0" y="2708274"/>
              <a:ext cx="9144000" cy="1809937"/>
            </a:xfrm>
            <a:prstGeom prst="rect">
              <a:avLst/>
            </a:prstGeom>
            <a:solidFill>
              <a:srgbClr val="4D4D4D">
                <a:alpha val="7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825" y="3657813"/>
              <a:ext cx="8642350" cy="3693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 algn="ctr">
                <a:buFontTx/>
                <a:buChar char="-"/>
              </a:pPr>
              <a:endPara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825" y="2830855"/>
              <a:ext cx="8642349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hu-HU" sz="36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825" y="74519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merge – Merge commit</a:t>
            </a:r>
          </a:p>
        </p:txBody>
      </p:sp>
      <p:pic>
        <p:nvPicPr>
          <p:cNvPr id="11" name="Tartalom hely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95" y="833105"/>
            <a:ext cx="2904726" cy="526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2708274"/>
            <a:ext cx="9144000" cy="1809937"/>
            <a:chOff x="0" y="2708274"/>
            <a:chExt cx="9144000" cy="1809937"/>
          </a:xfrm>
        </p:grpSpPr>
        <p:sp>
          <p:nvSpPr>
            <p:cNvPr id="64" name="Rectangle 63"/>
            <p:cNvSpPr/>
            <p:nvPr/>
          </p:nvSpPr>
          <p:spPr>
            <a:xfrm>
              <a:off x="0" y="2708274"/>
              <a:ext cx="9144000" cy="1809937"/>
            </a:xfrm>
            <a:prstGeom prst="rect">
              <a:avLst/>
            </a:prstGeom>
            <a:solidFill>
              <a:srgbClr val="4D4D4D">
                <a:alpha val="7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825" y="3657813"/>
              <a:ext cx="8642350" cy="36933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 algn="ctr">
                <a:buFontTx/>
                <a:buChar char="-"/>
              </a:pPr>
              <a:endPara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825" y="2830855"/>
              <a:ext cx="8642349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dirty="0" smtClean="0">
                  <a:solidFill>
                    <a:schemeClr val="bg1">
                      <a:alpha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!</a:t>
              </a:r>
              <a:endParaRPr lang="hu-HU" sz="36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825" y="74519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strike="sngStrik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World</a:t>
            </a:r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conflict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2767323" y="678049"/>
            <a:ext cx="3466728" cy="1180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1 &lt;html&gt; </a:t>
            </a:r>
            <a:endParaRPr lang="hu-HU" sz="2000" smtClean="0"/>
          </a:p>
          <a:p>
            <a:r>
              <a:rPr lang="en-US" sz="2000" smtClean="0"/>
              <a:t>2 &lt;head&gt;&lt;title&gt;Teszt&lt;/title&gt; </a:t>
            </a:r>
            <a:endParaRPr lang="hu-HU" sz="2000" smtClean="0"/>
          </a:p>
          <a:p>
            <a:r>
              <a:rPr lang="en-US" sz="2000" smtClean="0"/>
              <a:t>3 &lt;/head&gt;</a:t>
            </a:r>
            <a:endParaRPr lang="hu-HU" sz="2000" dirty="0"/>
          </a:p>
        </p:txBody>
      </p:sp>
      <p:sp>
        <p:nvSpPr>
          <p:cNvPr id="12" name="Szövegdoboz 3"/>
          <p:cNvSpPr txBox="1"/>
          <p:nvPr/>
        </p:nvSpPr>
        <p:spPr>
          <a:xfrm>
            <a:off x="5292775" y="2258449"/>
            <a:ext cx="3600400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 &lt;html&gt; </a:t>
            </a:r>
            <a:endParaRPr lang="hu-H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</a:t>
            </a:r>
            <a:r>
              <a:rPr lang="en-US" sz="2000" dirty="0"/>
              <a:t>&lt;head&gt;&lt;title&gt;</a:t>
            </a:r>
            <a:r>
              <a:rPr lang="en-US" sz="2000" dirty="0" err="1"/>
              <a:t>Teszt</a:t>
            </a:r>
            <a:r>
              <a:rPr lang="en-US" sz="2000" dirty="0"/>
              <a:t> </a:t>
            </a:r>
            <a:endParaRPr lang="hu-H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 </a:t>
            </a:r>
            <a:r>
              <a:rPr lang="en-US" sz="2000" dirty="0"/>
              <a:t>&lt;/title&gt;&lt;/head&gt;</a:t>
            </a:r>
            <a:endParaRPr lang="hu-HU" sz="2000" dirty="0"/>
          </a:p>
        </p:txBody>
      </p:sp>
      <p:sp>
        <p:nvSpPr>
          <p:cNvPr id="13" name="Szövegdoboz 5"/>
          <p:cNvSpPr txBox="1"/>
          <p:nvPr/>
        </p:nvSpPr>
        <p:spPr>
          <a:xfrm>
            <a:off x="396231" y="2258449"/>
            <a:ext cx="324036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&lt;html&gt; 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/>
              <a:t>&lt;head&gt; 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</a:t>
            </a:r>
            <a:r>
              <a:rPr lang="en-US" dirty="0"/>
              <a:t>&lt;title&gt;</a:t>
            </a:r>
            <a:r>
              <a:rPr lang="en-US" dirty="0" err="1"/>
              <a:t>Teszt</a:t>
            </a:r>
            <a:r>
              <a:rPr lang="en-US" dirty="0"/>
              <a:t>&lt;/title&gt;&lt;/head&gt;</a:t>
            </a:r>
            <a:endParaRPr lang="hu-HU" dirty="0"/>
          </a:p>
        </p:txBody>
      </p:sp>
      <p:cxnSp>
        <p:nvCxnSpPr>
          <p:cNvPr id="14" name="Egyenes összekötő nyíllal 7"/>
          <p:cNvCxnSpPr>
            <a:stCxn id="11" idx="3"/>
            <a:endCxn id="12" idx="0"/>
          </p:cNvCxnSpPr>
          <p:nvPr/>
        </p:nvCxnSpPr>
        <p:spPr>
          <a:xfrm>
            <a:off x="6234051" y="1268413"/>
            <a:ext cx="858924" cy="990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9"/>
          <p:cNvCxnSpPr>
            <a:stCxn id="11" idx="1"/>
            <a:endCxn id="13" idx="0"/>
          </p:cNvCxnSpPr>
          <p:nvPr/>
        </p:nvCxnSpPr>
        <p:spPr>
          <a:xfrm flipH="1">
            <a:off x="2016411" y="1268413"/>
            <a:ext cx="750912" cy="990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0"/>
          <p:cNvSpPr txBox="1"/>
          <p:nvPr/>
        </p:nvSpPr>
        <p:spPr>
          <a:xfrm>
            <a:off x="756271" y="3774393"/>
            <a:ext cx="7992888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1 &lt;</a:t>
            </a:r>
            <a:r>
              <a:rPr lang="hu-HU" dirty="0" err="1"/>
              <a:t>html</a:t>
            </a:r>
            <a:r>
              <a:rPr lang="hu-HU" dirty="0"/>
              <a:t>&gt; // ez a rész ami egyezik </a:t>
            </a:r>
            <a:endParaRPr lang="hu-HU" dirty="0" smtClean="0"/>
          </a:p>
          <a:p>
            <a:r>
              <a:rPr lang="hu-HU" dirty="0" smtClean="0"/>
              <a:t>2 </a:t>
            </a:r>
            <a:r>
              <a:rPr lang="hu-HU" dirty="0"/>
              <a:t>&lt;&lt;&lt;&lt;&lt;&lt;&lt; HEAD // itt kezdődik az aktuális </a:t>
            </a:r>
            <a:r>
              <a:rPr lang="hu-HU" dirty="0" err="1"/>
              <a:t>branchből</a:t>
            </a:r>
            <a:r>
              <a:rPr lang="hu-HU" dirty="0"/>
              <a:t> való, AMIBE </a:t>
            </a:r>
            <a:r>
              <a:rPr lang="hu-HU" dirty="0" err="1"/>
              <a:t>mergelünk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3 </a:t>
            </a:r>
            <a:r>
              <a:rPr lang="hu-HU" dirty="0"/>
              <a:t>&lt;</a:t>
            </a:r>
            <a:r>
              <a:rPr lang="hu-HU" dirty="0" err="1"/>
              <a:t>head</a:t>
            </a:r>
            <a:r>
              <a:rPr lang="hu-HU" dirty="0"/>
              <a:t>&gt;&lt;</a:t>
            </a:r>
            <a:r>
              <a:rPr lang="hu-HU" dirty="0" err="1"/>
              <a:t>title</a:t>
            </a:r>
            <a:r>
              <a:rPr lang="hu-HU" dirty="0"/>
              <a:t>&gt;Teszt </a:t>
            </a:r>
            <a:endParaRPr lang="hu-HU" dirty="0" smtClean="0"/>
          </a:p>
          <a:p>
            <a:r>
              <a:rPr lang="hu-HU" dirty="0" smtClean="0"/>
              <a:t>4 </a:t>
            </a:r>
            <a:r>
              <a:rPr lang="hu-HU" dirty="0"/>
              <a:t>&lt;/</a:t>
            </a:r>
            <a:r>
              <a:rPr lang="hu-HU" dirty="0" err="1"/>
              <a:t>title</a:t>
            </a:r>
            <a:r>
              <a:rPr lang="hu-HU" dirty="0"/>
              <a:t>&gt;&lt;/</a:t>
            </a:r>
            <a:r>
              <a:rPr lang="hu-HU" dirty="0" err="1"/>
              <a:t>head</a:t>
            </a:r>
            <a:r>
              <a:rPr lang="hu-HU" dirty="0"/>
              <a:t>&gt; </a:t>
            </a:r>
            <a:endParaRPr lang="hu-HU" dirty="0" smtClean="0"/>
          </a:p>
          <a:p>
            <a:r>
              <a:rPr lang="hu-HU" dirty="0" smtClean="0"/>
              <a:t>5 </a:t>
            </a:r>
            <a:r>
              <a:rPr lang="hu-HU" dirty="0"/>
              <a:t>======= // itt jön az a </a:t>
            </a:r>
            <a:r>
              <a:rPr lang="hu-HU" dirty="0" err="1"/>
              <a:t>branch</a:t>
            </a:r>
            <a:r>
              <a:rPr lang="hu-HU" dirty="0"/>
              <a:t>, AMIBŐL </a:t>
            </a:r>
            <a:r>
              <a:rPr lang="hu-HU" dirty="0" err="1"/>
              <a:t>mergelünk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6 </a:t>
            </a:r>
            <a:r>
              <a:rPr lang="hu-HU" dirty="0"/>
              <a:t>&lt;</a:t>
            </a:r>
            <a:r>
              <a:rPr lang="hu-HU" dirty="0" err="1"/>
              <a:t>head</a:t>
            </a:r>
            <a:r>
              <a:rPr lang="hu-HU" dirty="0"/>
              <a:t>&gt; </a:t>
            </a:r>
            <a:endParaRPr lang="hu-HU" dirty="0" smtClean="0"/>
          </a:p>
          <a:p>
            <a:r>
              <a:rPr lang="hu-HU" dirty="0" smtClean="0"/>
              <a:t>7 </a:t>
            </a:r>
            <a:r>
              <a:rPr lang="hu-HU" dirty="0"/>
              <a:t>&lt;</a:t>
            </a:r>
            <a:r>
              <a:rPr lang="hu-HU" dirty="0" err="1"/>
              <a:t>title</a:t>
            </a:r>
            <a:r>
              <a:rPr lang="hu-HU" dirty="0"/>
              <a:t>&gt;Teszt&lt;/</a:t>
            </a:r>
            <a:r>
              <a:rPr lang="hu-HU" dirty="0" err="1"/>
              <a:t>title</a:t>
            </a:r>
            <a:r>
              <a:rPr lang="hu-HU" dirty="0"/>
              <a:t>&gt;&lt;/</a:t>
            </a:r>
            <a:r>
              <a:rPr lang="hu-HU" dirty="0" err="1"/>
              <a:t>head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 </a:t>
            </a:r>
            <a:r>
              <a:rPr lang="hu-HU" dirty="0"/>
              <a:t>8 &gt;&gt;&gt;&gt;&gt;&gt;&gt; </a:t>
            </a:r>
            <a:r>
              <a:rPr lang="hu-HU" dirty="0" err="1"/>
              <a:t>dev</a:t>
            </a:r>
            <a:r>
              <a:rPr lang="hu-HU" dirty="0"/>
              <a:t> // itt ér véget az ütközés</a:t>
            </a:r>
          </a:p>
        </p:txBody>
      </p:sp>
      <p:cxnSp>
        <p:nvCxnSpPr>
          <p:cNvPr id="17" name="Egyenes összekötő nyíllal 16"/>
          <p:cNvCxnSpPr>
            <a:stCxn id="12" idx="2"/>
            <a:endCxn id="16" idx="0"/>
          </p:cNvCxnSpPr>
          <p:nvPr/>
        </p:nvCxnSpPr>
        <p:spPr>
          <a:xfrm flipH="1">
            <a:off x="4752715" y="3274112"/>
            <a:ext cx="2340260" cy="50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8"/>
          <p:cNvCxnSpPr>
            <a:stCxn id="13" idx="2"/>
            <a:endCxn id="16" idx="0"/>
          </p:cNvCxnSpPr>
          <p:nvPr/>
        </p:nvCxnSpPr>
        <p:spPr>
          <a:xfrm>
            <a:off x="2016411" y="3181779"/>
            <a:ext cx="2736304" cy="59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Remote repository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legtöbb esetben kapcsolatba kell lépjünk egy ilyennel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Több protokoll mentén lehet elérni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Remote repository-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nem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tudunk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commit-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olni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mint SVN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esetében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hanem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két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egyenértékű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repository </a:t>
            </a:r>
            <a:r>
              <a:rPr lang="en-US" dirty="0" err="1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kommunikál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23/37</a:t>
            </a:r>
          </a:p>
        </p:txBody>
      </p:sp>
    </p:spTree>
    <p:extLst>
      <p:ext uri="{BB962C8B-B14F-4D97-AF65-F5344CB8AC3E}">
        <p14:creationId xmlns:p14="http://schemas.microsoft.com/office/powerpoint/2010/main" val="20260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Protokollok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ftpl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ssh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(socket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24/37</a:t>
            </a:r>
          </a:p>
        </p:txBody>
      </p:sp>
    </p:spTree>
    <p:extLst>
      <p:ext uri="{BB962C8B-B14F-4D97-AF65-F5344CB8AC3E}">
        <p14:creationId xmlns:p14="http://schemas.microsoft.com/office/powerpoint/2010/main" val="2196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clone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teljes repository-t lemásolja egy könyvtárba, majd kicheckout-olja a master ágat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Egyenértékű repository lesz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Ezen elkezdhetünk dolgozni, de a commit-ok csak a mi lokális repo-nkat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érintik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25/37</a:t>
            </a:r>
          </a:p>
        </p:txBody>
      </p:sp>
    </p:spTree>
    <p:extLst>
      <p:ext uri="{BB962C8B-B14F-4D97-AF65-F5344CB8AC3E}">
        <p14:creationId xmlns:p14="http://schemas.microsoft.com/office/powerpoint/2010/main" val="5358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remote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git repository-nk configurációs fájljához hozzáad egy remote repository-t az általunk választott névvel, amiket utána más parancsokkal (pl. git pull, git push )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elérünk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Minden remote-nak van egy lokális és egy remote branch-e, amit úgymond </a:t>
            </a:r>
            <a:r>
              <a:rPr lang="sv-SE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követ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Tehát pl. a lokális master ág követheti a remote development ágat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26/37</a:t>
            </a:r>
          </a:p>
        </p:txBody>
      </p:sp>
    </p:spTree>
    <p:extLst>
      <p:ext uri="{BB962C8B-B14F-4D97-AF65-F5344CB8AC3E}">
        <p14:creationId xmlns:p14="http://schemas.microsoft.com/office/powerpoint/2010/main" val="31178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806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prstClr val="white">
                    <a:alpha val="90000"/>
                  </a:prst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prstClr val="white">
                  <a:alpha val="90000"/>
                </a:prst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Tracked branch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51275" y="1268413"/>
            <a:ext cx="3600000" cy="4680000"/>
            <a:chOff x="2772000" y="1268413"/>
            <a:chExt cx="3600000" cy="4680000"/>
          </a:xfrm>
        </p:grpSpPr>
        <p:sp>
          <p:nvSpPr>
            <p:cNvPr id="114" name="Rectangle 113"/>
            <p:cNvSpPr/>
            <p:nvPr/>
          </p:nvSpPr>
          <p:spPr>
            <a:xfrm>
              <a:off x="2772000" y="1268413"/>
              <a:ext cx="3600000" cy="4680000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30550" y="14528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Local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1413" y="2708275"/>
            <a:ext cx="2881313" cy="719137"/>
            <a:chOff x="3130549" y="3430588"/>
            <a:chExt cx="2881313" cy="719137"/>
          </a:xfrm>
        </p:grpSpPr>
        <p:sp>
          <p:nvSpPr>
            <p:cNvPr id="120" name="Rectangle 119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Master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11413" y="3430588"/>
            <a:ext cx="2881313" cy="719137"/>
            <a:chOff x="3130549" y="3430588"/>
            <a:chExt cx="2881313" cy="719137"/>
          </a:xfrm>
        </p:grpSpPr>
        <p:sp>
          <p:nvSpPr>
            <p:cNvPr id="123" name="Rectangle 122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Devel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>
            <a:off x="4392000" y="289657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292725" y="1268413"/>
            <a:ext cx="3600000" cy="4680000"/>
            <a:chOff x="2772000" y="1268413"/>
            <a:chExt cx="3600000" cy="4680000"/>
          </a:xfrm>
        </p:grpSpPr>
        <p:sp>
          <p:nvSpPr>
            <p:cNvPr id="64" name="Rectangle 63"/>
            <p:cNvSpPr/>
            <p:nvPr/>
          </p:nvSpPr>
          <p:spPr>
            <a:xfrm>
              <a:off x="2772000" y="1268413"/>
              <a:ext cx="3600000" cy="4680000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30550" y="145284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Remote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52863" y="2708275"/>
            <a:ext cx="2881313" cy="719137"/>
            <a:chOff x="3130549" y="3430588"/>
            <a:chExt cx="2881313" cy="719137"/>
          </a:xfrm>
        </p:grpSpPr>
        <p:sp>
          <p:nvSpPr>
            <p:cNvPr id="71" name="Rectangle 70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Test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652863" y="3430588"/>
            <a:ext cx="2881313" cy="719137"/>
            <a:chOff x="3130549" y="3430588"/>
            <a:chExt cx="2881313" cy="719137"/>
          </a:xfrm>
        </p:grpSpPr>
        <p:sp>
          <p:nvSpPr>
            <p:cNvPr id="75" name="Rectangle 74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Devel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652863" y="4149726"/>
            <a:ext cx="2881313" cy="719137"/>
            <a:chOff x="3130549" y="3430588"/>
            <a:chExt cx="2881313" cy="719137"/>
          </a:xfrm>
        </p:grpSpPr>
        <p:sp>
          <p:nvSpPr>
            <p:cNvPr id="83" name="Rectangle 82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prstClr val="white">
                      <a:alpha val="90000"/>
                    </a:prstClr>
                  </a:solidFill>
                </a:rPr>
                <a:t>   Prod</a:t>
              </a:r>
              <a:endParaRPr lang="hu-HU" dirty="0">
                <a:solidFill>
                  <a:prstClr val="white">
                    <a:alpha val="90000"/>
                  </a:prstClr>
                </a:solidFill>
              </a:endParaRPr>
            </a:p>
          </p:txBody>
        </p:sp>
      </p:grpSp>
      <p:sp>
        <p:nvSpPr>
          <p:cNvPr id="91" name="Chevron 90"/>
          <p:cNvSpPr/>
          <p:nvPr/>
        </p:nvSpPr>
        <p:spPr>
          <a:xfrm>
            <a:off x="4392000" y="3645875"/>
            <a:ext cx="360000" cy="360000"/>
          </a:xfrm>
          <a:prstGeom prst="chevron">
            <a:avLst/>
          </a:prstGeom>
          <a:solidFill>
            <a:srgbClr val="8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27/37</a:t>
            </a:r>
          </a:p>
        </p:txBody>
      </p:sp>
    </p:spTree>
    <p:extLst>
      <p:ext uri="{BB962C8B-B14F-4D97-AF65-F5344CB8AC3E}">
        <p14:creationId xmlns:p14="http://schemas.microsoft.com/office/powerpoint/2010/main" val="33877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 animBg="1"/>
      <p:bldP spid="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push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git remote-al előzetesen hozzáadott (vagy a git clone által felkonfigurált) remote repository-ba másolja az adott branch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változásait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 a remote már tartalmaz olyan változásokat, amiket a mi lokális repo-nk nem, akkor előtte update-elnünk </a:t>
            </a:r>
            <a:r>
              <a:rPr lang="sv-SE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kell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Ez egy merge commit-ot fog eredményezni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28/37</a:t>
            </a:r>
          </a:p>
        </p:txBody>
      </p:sp>
    </p:spTree>
    <p:extLst>
      <p:ext uri="{BB962C8B-B14F-4D97-AF65-F5344CB8AC3E}">
        <p14:creationId xmlns:p14="http://schemas.microsoft.com/office/powerpoint/2010/main" val="38538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 pull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lokális repository-nk adott branch-ét fogja a követett remote repository-ból update-elni. Az ottani commit-ok kerülnek át ezáltal a mi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repo-nkba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git push ellenkezője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29/37</a:t>
            </a:r>
          </a:p>
        </p:txBody>
      </p:sp>
    </p:spTree>
    <p:extLst>
      <p:ext uri="{BB962C8B-B14F-4D97-AF65-F5344CB8AC3E}">
        <p14:creationId xmlns:p14="http://schemas.microsoft.com/office/powerpoint/2010/main" val="22686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Alapfogalmak</a:t>
            </a:r>
            <a:endParaRPr lang="hu-HU" sz="2800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>
            <a:off x="3132139" y="908844"/>
            <a:ext cx="5761036" cy="719138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TextBox 106"/>
          <p:cNvSpPr txBox="1"/>
          <p:nvPr/>
        </p:nvSpPr>
        <p:spPr>
          <a:xfrm>
            <a:off x="3132138" y="1114525"/>
            <a:ext cx="5761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”</a:t>
            </a:r>
            <a:r>
              <a:rPr lang="nl-NL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</a:t>
            </a:r>
            <a:r>
              <a:rPr lang="nl-NL" sz="14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van mentve, ami </a:t>
            </a:r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’</a:t>
            </a:r>
            <a:r>
              <a:rPr lang="nl-NL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commitolva</a:t>
            </a:r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’</a:t>
            </a:r>
            <a:r>
              <a:rPr lang="nl-NL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nl-NL" sz="14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van.” - Ősi Dakota közmondás</a:t>
            </a:r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8642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Repository: Az az adatstruktúra, ami tárolja a metaadatokat az érintett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fájlokkal / könyvtárakkal kapcsolatban</a:t>
            </a:r>
          </a:p>
          <a:p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Index: Csak az indexelt fájlok változásai vannak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követve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Commit: Az indexelt fájlokban történt változtatások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mentése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Branch: A fejlesztést több ponton elágaztathatjuk és ezeket az ágakat nevezzük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branch-eknek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Tag: Az egyes commit-okat (verziókat) lehet tag-ek segítségével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megjelölni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Merge: Az egyes branch-ek/verziók összefűzése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4953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Pluginek/egyebek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legtöbb IDE-hez van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Webinterfészt többen </a:t>
            </a:r>
            <a:r>
              <a:rPr lang="sv-SE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megvalósítottak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népszerűbbek közülük: Gitlab, Bitbucket, GitHub</a:t>
            </a:r>
          </a:p>
          <a:p>
            <a:pPr marL="285750" indent="-285750">
              <a:buFontTx/>
              <a:buChar char="-"/>
            </a:pPr>
            <a:endParaRPr lang="sv-SE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30/37</a:t>
            </a:r>
          </a:p>
        </p:txBody>
      </p:sp>
    </p:spTree>
    <p:extLst>
      <p:ext uri="{BB962C8B-B14F-4D97-AF65-F5344CB8AC3E}">
        <p14:creationId xmlns:p14="http://schemas.microsoft.com/office/powerpoint/2010/main" val="30255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8642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Vizuális interfészt biztosít a repository-k menedzselésére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Egyre növekvő open-source közösség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Apróbb weblapok hosztolhatók a repository mellé, valamint beépített issue tracker és wiki is jár hozzá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Privát (díjköteles) és publikus repository-k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 és SSH protokoll-okon keresztül érhető </a:t>
            </a:r>
            <a:r>
              <a:rPr lang="sv-SE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sv-SE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Jól dokumentált API</a:t>
            </a:r>
          </a:p>
          <a:p>
            <a:pPr marL="285750" indent="-285750">
              <a:buFontTx/>
              <a:buChar char="-"/>
            </a:pPr>
            <a:endParaRPr lang="sv-SE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31/37</a:t>
            </a:r>
          </a:p>
        </p:txBody>
      </p:sp>
    </p:spTree>
    <p:extLst>
      <p:ext uri="{BB962C8B-B14F-4D97-AF65-F5344CB8AC3E}">
        <p14:creationId xmlns:p14="http://schemas.microsoft.com/office/powerpoint/2010/main" val="31079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Shared Repository model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repository-ba felpush-olt dolgok nem kerülnek rögtön elfogadásra (már ha van jogunk push-olni), hanem egy kérelem (pull request) keletkezik, amit a repository egyik arra jogosult felhasználója bírálhat el és bemerge-lheti az adott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branch-be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Előtte ezt lepull-olhatja lokálisan, hogy ellenőrízze azt, mielőtt elfogadná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32/37</a:t>
            </a:r>
          </a:p>
        </p:txBody>
      </p:sp>
    </p:spTree>
    <p:extLst>
      <p:ext uri="{BB962C8B-B14F-4D97-AF65-F5344CB8AC3E}">
        <p14:creationId xmlns:p14="http://schemas.microsoft.com/office/powerpoint/2010/main" val="41787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Fork &amp; Pull model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process-ek forkolásához hasonlóan egy adott repository-t tovább lehet forkolni. Ilyenkor lemásoljuk az adott repository-t és egy új néven érjük el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utána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Pull request-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ek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innen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is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keletkezhetnek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szülő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repository </a:t>
            </a:r>
            <a:r>
              <a:rPr lang="en-US" dirty="0" err="1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felé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Ez akkor előnyös, ha sokan egymástól függetlenül beszállnak egy adott projekt fejlesztésébe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33/37</a:t>
            </a:r>
          </a:p>
        </p:txBody>
      </p:sp>
    </p:spTree>
    <p:extLst>
      <p:ext uri="{BB962C8B-B14F-4D97-AF65-F5344CB8AC3E}">
        <p14:creationId xmlns:p14="http://schemas.microsoft.com/office/powerpoint/2010/main" val="22555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Issue tracker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egyes projektekhez, commit-okhoz, pull request-ekhez kapcsolódó hibák, feladatok követésére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szolgál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Felhasználók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projektben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résztvevők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egyaránt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tudnak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visszajelzést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biztosítani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egyes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hibákról</a:t>
            </a: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Nem egy JIRA, vagy Redmine, de a célra tökéletes</a:t>
            </a:r>
            <a:endParaRPr lang="sv-SE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34/37</a:t>
            </a:r>
          </a:p>
        </p:txBody>
      </p:sp>
    </p:spTree>
    <p:extLst>
      <p:ext uri="{BB962C8B-B14F-4D97-AF65-F5344CB8AC3E}">
        <p14:creationId xmlns:p14="http://schemas.microsoft.com/office/powerpoint/2010/main" val="22108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 source projektek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4321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 égsz a vágytól, hogy valami közös munkába belekezdj, akkor a trending oldalon található projektek közül többféle szűrő segítségével megtalálhatod a neked legjobban tetsző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projektet</a:t>
            </a:r>
          </a:p>
          <a:p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 kóderekre épp nem, tesztelőkre mindig szükség van!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35/37</a:t>
            </a:r>
          </a:p>
        </p:txBody>
      </p:sp>
    </p:spTree>
    <p:extLst>
      <p:ext uri="{BB962C8B-B14F-4D97-AF65-F5344CB8AC3E}">
        <p14:creationId xmlns:p14="http://schemas.microsoft.com/office/powerpoint/2010/main" val="153794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64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Hasznos linkek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8642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http://git-scm.com/doc</a:t>
            </a:r>
          </a:p>
          <a:p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http://git-scm.com/book/en/v2/GitHub-Account-Setup-and-Configuration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https://help.github.com/categories/collaborating/</a:t>
            </a:r>
          </a:p>
          <a:p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36/37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51275" y="5230019"/>
            <a:ext cx="5041899" cy="719138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3851275" y="5435700"/>
            <a:ext cx="504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Látogass el többi tanfolyamunkra is! Várunk szeretettel!</a:t>
            </a:r>
          </a:p>
        </p:txBody>
      </p:sp>
    </p:spTree>
    <p:extLst>
      <p:ext uri="{BB962C8B-B14F-4D97-AF65-F5344CB8AC3E}">
        <p14:creationId xmlns:p14="http://schemas.microsoft.com/office/powerpoint/2010/main" val="6259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  <p:bldP spid="19" grpId="0" animBg="1"/>
      <p:bldP spid="2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extBox 62"/>
          <p:cNvSpPr txBox="1"/>
          <p:nvPr/>
        </p:nvSpPr>
        <p:spPr>
          <a:xfrm>
            <a:off x="2411414" y="622082"/>
            <a:ext cx="6481761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sz="36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11413" y="1342807"/>
            <a:ext cx="6481761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Git &amp; GitHub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16200000">
            <a:off x="2412209" y="3420351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Hexagon 28"/>
          <p:cNvSpPr/>
          <p:nvPr/>
        </p:nvSpPr>
        <p:spPr>
          <a:xfrm rot="16200000">
            <a:off x="7452520" y="2087644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exagon 21"/>
          <p:cNvSpPr/>
          <p:nvPr/>
        </p:nvSpPr>
        <p:spPr>
          <a:xfrm rot="16200000">
            <a:off x="5291933" y="3420351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Hexagon 23"/>
          <p:cNvSpPr/>
          <p:nvPr/>
        </p:nvSpPr>
        <p:spPr>
          <a:xfrm rot="16200000">
            <a:off x="6008067" y="4752262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Hexagon 20"/>
          <p:cNvSpPr/>
          <p:nvPr/>
        </p:nvSpPr>
        <p:spPr>
          <a:xfrm rot="16200000">
            <a:off x="3852071" y="3420351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Hexagon 30"/>
          <p:cNvSpPr/>
          <p:nvPr/>
        </p:nvSpPr>
        <p:spPr>
          <a:xfrm rot="16200000">
            <a:off x="6733382" y="3419554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Hexagon 11"/>
          <p:cNvSpPr/>
          <p:nvPr/>
        </p:nvSpPr>
        <p:spPr>
          <a:xfrm rot="16200000">
            <a:off x="1700301" y="2088439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Hexagon 15"/>
          <p:cNvSpPr/>
          <p:nvPr/>
        </p:nvSpPr>
        <p:spPr>
          <a:xfrm rot="16200000">
            <a:off x="3135937" y="2088440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Hexagon 27"/>
          <p:cNvSpPr/>
          <p:nvPr/>
        </p:nvSpPr>
        <p:spPr>
          <a:xfrm rot="16200000">
            <a:off x="4572795" y="4752261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Hexagon 9"/>
          <p:cNvSpPr/>
          <p:nvPr/>
        </p:nvSpPr>
        <p:spPr>
          <a:xfrm rot="16200000">
            <a:off x="251619" y="2087645"/>
            <a:ext cx="1439862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1" name="Group 70"/>
          <p:cNvGrpSpPr/>
          <p:nvPr/>
        </p:nvGrpSpPr>
        <p:grpSpPr>
          <a:xfrm>
            <a:off x="1075873" y="692768"/>
            <a:ext cx="1241260" cy="1439861"/>
            <a:chOff x="1075873" y="692768"/>
            <a:chExt cx="1241260" cy="1439861"/>
          </a:xfrm>
        </p:grpSpPr>
        <p:sp>
          <p:nvSpPr>
            <p:cNvPr id="13" name="Hexagon 12"/>
            <p:cNvSpPr/>
            <p:nvPr/>
          </p:nvSpPr>
          <p:spPr>
            <a:xfrm rot="16200000">
              <a:off x="976572" y="792069"/>
              <a:ext cx="1439861" cy="1241260"/>
            </a:xfrm>
            <a:prstGeom prst="hexagon">
              <a:avLst/>
            </a:prstGeom>
            <a:solidFill>
              <a:srgbClr val="5E9FA3"/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91" y="1051988"/>
              <a:ext cx="721423" cy="721423"/>
            </a:xfrm>
            <a:prstGeom prst="rect">
              <a:avLst/>
            </a:prstGeom>
          </p:spPr>
        </p:pic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708275"/>
            <a:ext cx="9144000" cy="144145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extBox 47"/>
          <p:cNvSpPr txBox="1"/>
          <p:nvPr/>
        </p:nvSpPr>
        <p:spPr>
          <a:xfrm>
            <a:off x="0" y="3105834"/>
            <a:ext cx="9144000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4711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18" grpId="0" animBg="1"/>
      <p:bldP spid="29" grpId="0" animBg="1"/>
      <p:bldP spid="22" grpId="0" animBg="1"/>
      <p:bldP spid="24" grpId="0" animBg="1"/>
      <p:bldP spid="21" grpId="0" animBg="1"/>
      <p:bldP spid="31" grpId="0" animBg="1"/>
      <p:bldP spid="12" grpId="0" animBg="1"/>
      <p:bldP spid="16" grpId="0" animBg="1"/>
      <p:bldP spid="28" grpId="0" animBg="1"/>
      <p:bldP spid="10" grpId="0" animBg="1"/>
      <p:bldP spid="2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Miért pont Git?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6" y="1989138"/>
            <a:ext cx="5761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Elosztott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rendszer:</a:t>
            </a:r>
          </a:p>
          <a:p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Minden repository egy biztonsági mentés</a:t>
            </a:r>
          </a:p>
          <a:p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Minden repository egyenértékű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Lokálisan lehet a változtatásokat commit-olni, a „központi” repo elérése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nélkül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Gyors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Elterjedt</a:t>
            </a: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4/37</a:t>
            </a:r>
          </a:p>
        </p:txBody>
      </p:sp>
    </p:spTree>
    <p:extLst>
      <p:ext uri="{BB962C8B-B14F-4D97-AF65-F5344CB8AC3E}">
        <p14:creationId xmlns:p14="http://schemas.microsoft.com/office/powerpoint/2010/main" val="35318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2708274"/>
            <a:ext cx="9144000" cy="2149868"/>
            <a:chOff x="0" y="2708274"/>
            <a:chExt cx="9144000" cy="2149868"/>
          </a:xfrm>
        </p:grpSpPr>
        <p:sp>
          <p:nvSpPr>
            <p:cNvPr id="64" name="Rectangle 63"/>
            <p:cNvSpPr/>
            <p:nvPr/>
          </p:nvSpPr>
          <p:spPr>
            <a:xfrm>
              <a:off x="0" y="2708274"/>
              <a:ext cx="9144000" cy="1809937"/>
            </a:xfrm>
            <a:prstGeom prst="rect">
              <a:avLst/>
            </a:prstGeom>
            <a:solidFill>
              <a:srgbClr val="4D4D4D">
                <a:alpha val="7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825" y="3657813"/>
              <a:ext cx="8642350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solidFill>
                    <a:schemeClr val="bg1">
                      <a:alpha val="7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 </a:t>
              </a:r>
              <a:r>
                <a:rPr lang="hu-HU" dirty="0">
                  <a:solidFill>
                    <a:schemeClr val="bg1">
                      <a:alpha val="7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következő diákon felkavaró terminál parancsok következnek, kizárólag erős idegzetűeknek! </a:t>
              </a:r>
              <a:endPara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85750" indent="-285750" algn="ctr">
                <a:buFontTx/>
                <a:buChar char="-"/>
              </a:pPr>
              <a:endParaRPr lang="hu-HU" dirty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85750" indent="-285750" algn="ctr">
                <a:buFontTx/>
                <a:buChar char="-"/>
              </a:pPr>
              <a:endPara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825" y="2830855"/>
              <a:ext cx="8642349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dirty="0" smtClean="0">
                  <a:solidFill>
                    <a:schemeClr val="bg1">
                      <a:alpha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Figyelem!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 repository - Git init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5" y="1989138"/>
            <a:ext cx="504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Inicializál egy új, üres repository-t az adott könyvtárban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fájlok nem kerülnek automatikusan be az indexbe, azokat hozzá kell adni, hogy verziókövetve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legyenek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.git rejtett mappa maga a repository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6/37</a:t>
            </a:r>
          </a:p>
        </p:txBody>
      </p:sp>
    </p:spTree>
    <p:extLst>
      <p:ext uri="{BB962C8B-B14F-4D97-AF65-F5344CB8AC3E}">
        <p14:creationId xmlns:p14="http://schemas.microsoft.com/office/powerpoint/2010/main" val="29761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432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 repository  - Git add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4" y="1989138"/>
            <a:ext cx="7921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Ahhoz, hogy valami verziókövetve legyen, hozzá kell adjuk az indexhez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Ez a parancs erre szolgál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Paraméterek formájában adhatjuk meg, mely fájlokat akarjuk az adott repo-n belül követni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7/37</a:t>
            </a:r>
          </a:p>
        </p:txBody>
      </p:sp>
    </p:spTree>
    <p:extLst>
      <p:ext uri="{BB962C8B-B14F-4D97-AF65-F5344CB8AC3E}">
        <p14:creationId xmlns:p14="http://schemas.microsoft.com/office/powerpoint/2010/main" val="38027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250824" y="1989138"/>
            <a:ext cx="2882106" cy="719137"/>
            <a:chOff x="250824" y="3430588"/>
            <a:chExt cx="2882106" cy="719137"/>
          </a:xfrm>
        </p:grpSpPr>
        <p:sp>
          <p:nvSpPr>
            <p:cNvPr id="65" name="Rectangle 64"/>
            <p:cNvSpPr/>
            <p:nvPr/>
          </p:nvSpPr>
          <p:spPr>
            <a:xfrm>
              <a:off x="250824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1617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Working Directory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30549" y="1989138"/>
            <a:ext cx="2881313" cy="719137"/>
            <a:chOff x="3130549" y="3430588"/>
            <a:chExt cx="2881313" cy="719137"/>
          </a:xfrm>
        </p:grpSpPr>
        <p:sp>
          <p:nvSpPr>
            <p:cNvPr id="69" name="Rectangle 68"/>
            <p:cNvSpPr/>
            <p:nvPr/>
          </p:nvSpPr>
          <p:spPr>
            <a:xfrm>
              <a:off x="3130549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30549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Staging Area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011067" y="1989138"/>
            <a:ext cx="2882108" cy="719137"/>
            <a:chOff x="6011067" y="3430588"/>
            <a:chExt cx="2882108" cy="719137"/>
          </a:xfrm>
        </p:grpSpPr>
        <p:sp>
          <p:nvSpPr>
            <p:cNvPr id="73" name="Rectangle 72"/>
            <p:cNvSpPr/>
            <p:nvPr/>
          </p:nvSpPr>
          <p:spPr>
            <a:xfrm>
              <a:off x="6011067" y="3430588"/>
              <a:ext cx="2881313" cy="719137"/>
            </a:xfrm>
            <a:prstGeom prst="rect">
              <a:avLst/>
            </a:prstGeom>
            <a:solidFill>
              <a:srgbClr val="5E9FA3"/>
            </a:solidFill>
            <a:ln w="1270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11862" y="3605490"/>
              <a:ext cx="28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bg1">
                      <a:alpha val="90000"/>
                    </a:schemeClr>
                  </a:solidFill>
                </a:rPr>
                <a:t>   .git directory (Repository)</a:t>
              </a:r>
              <a:endParaRPr lang="hu-HU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92275" y="4149725"/>
            <a:ext cx="2882108" cy="719137"/>
            <a:chOff x="1692275" y="4149725"/>
            <a:chExt cx="2882108" cy="719137"/>
          </a:xfrm>
        </p:grpSpPr>
        <p:grpSp>
          <p:nvGrpSpPr>
            <p:cNvPr id="86" name="Group 85"/>
            <p:cNvGrpSpPr/>
            <p:nvPr/>
          </p:nvGrpSpPr>
          <p:grpSpPr>
            <a:xfrm>
              <a:off x="1692275" y="4149725"/>
              <a:ext cx="2882108" cy="719137"/>
              <a:chOff x="6011067" y="3430588"/>
              <a:chExt cx="2882108" cy="71913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011067" y="3430588"/>
                <a:ext cx="2881313" cy="719137"/>
              </a:xfrm>
              <a:prstGeom prst="rect">
                <a:avLst/>
              </a:prstGeom>
              <a:solidFill>
                <a:srgbClr val="5E9FA3"/>
              </a:solidFill>
              <a:ln w="127000"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011862" y="3605490"/>
                <a:ext cx="2881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solidFill>
                      <a:schemeClr val="bg1">
                        <a:alpha val="90000"/>
                      </a:schemeClr>
                    </a:solidFill>
                  </a:rPr>
                  <a:t>   Stage fixes</a:t>
                </a:r>
                <a:endParaRPr lang="hu-HU" dirty="0">
                  <a:solidFill>
                    <a:schemeClr val="bg1">
                      <a:alpha val="90000"/>
                    </a:schemeClr>
                  </a:solidFill>
                </a:endParaRPr>
              </a:p>
            </p:txBody>
          </p:sp>
        </p:grpSp>
        <p:sp>
          <p:nvSpPr>
            <p:cNvPr id="5" name="Chevron 4"/>
            <p:cNvSpPr/>
            <p:nvPr/>
          </p:nvSpPr>
          <p:spPr>
            <a:xfrm>
              <a:off x="3237275" y="4329293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92" name="Chevron 91"/>
            <p:cNvSpPr/>
            <p:nvPr/>
          </p:nvSpPr>
          <p:spPr>
            <a:xfrm>
              <a:off x="3598000" y="4329293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93" name="Chevron 92"/>
            <p:cNvSpPr/>
            <p:nvPr/>
          </p:nvSpPr>
          <p:spPr>
            <a:xfrm>
              <a:off x="3958000" y="4329293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000" y="5230019"/>
            <a:ext cx="2882108" cy="719137"/>
            <a:chOff x="4572000" y="5230019"/>
            <a:chExt cx="2882108" cy="719137"/>
          </a:xfrm>
        </p:grpSpPr>
        <p:grpSp>
          <p:nvGrpSpPr>
            <p:cNvPr id="89" name="Group 88"/>
            <p:cNvGrpSpPr/>
            <p:nvPr/>
          </p:nvGrpSpPr>
          <p:grpSpPr>
            <a:xfrm>
              <a:off x="4572000" y="5230019"/>
              <a:ext cx="2882108" cy="719137"/>
              <a:chOff x="6011067" y="3430588"/>
              <a:chExt cx="2882108" cy="71913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11067" y="3430588"/>
                <a:ext cx="2881313" cy="719137"/>
              </a:xfrm>
              <a:prstGeom prst="rect">
                <a:avLst/>
              </a:prstGeom>
              <a:solidFill>
                <a:srgbClr val="5E9FA3"/>
              </a:solidFill>
              <a:ln w="127000"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011862" y="3605490"/>
                <a:ext cx="2881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solidFill>
                      <a:schemeClr val="bg1">
                        <a:alpha val="90000"/>
                      </a:schemeClr>
                    </a:solidFill>
                  </a:rPr>
                  <a:t>   Commit</a:t>
                </a:r>
                <a:endParaRPr lang="hu-HU" dirty="0">
                  <a:solidFill>
                    <a:schemeClr val="bg1">
                      <a:alpha val="90000"/>
                    </a:schemeClr>
                  </a:solidFill>
                </a:endParaRPr>
              </a:p>
            </p:txBody>
          </p:sp>
        </p:grpSp>
        <p:sp>
          <p:nvSpPr>
            <p:cNvPr id="94" name="Chevron 93"/>
            <p:cNvSpPr/>
            <p:nvPr/>
          </p:nvSpPr>
          <p:spPr>
            <a:xfrm>
              <a:off x="6117000" y="5409588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95" name="Chevron 94"/>
            <p:cNvSpPr/>
            <p:nvPr/>
          </p:nvSpPr>
          <p:spPr>
            <a:xfrm>
              <a:off x="6477725" y="5409588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96" name="Chevron 95"/>
            <p:cNvSpPr/>
            <p:nvPr/>
          </p:nvSpPr>
          <p:spPr>
            <a:xfrm>
              <a:off x="6837725" y="5409588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92275" y="3069431"/>
            <a:ext cx="5760642" cy="719137"/>
            <a:chOff x="1692275" y="3069431"/>
            <a:chExt cx="5760642" cy="719137"/>
          </a:xfrm>
        </p:grpSpPr>
        <p:grpSp>
          <p:nvGrpSpPr>
            <p:cNvPr id="78" name="Group 77"/>
            <p:cNvGrpSpPr/>
            <p:nvPr/>
          </p:nvGrpSpPr>
          <p:grpSpPr>
            <a:xfrm>
              <a:off x="1692275" y="3069431"/>
              <a:ext cx="5760642" cy="719137"/>
              <a:chOff x="6011067" y="3430588"/>
              <a:chExt cx="2882108" cy="71913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011067" y="3430588"/>
                <a:ext cx="2881313" cy="719137"/>
              </a:xfrm>
              <a:prstGeom prst="rect">
                <a:avLst/>
              </a:prstGeom>
              <a:solidFill>
                <a:srgbClr val="5E9FA3"/>
              </a:solidFill>
              <a:ln w="127000"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011862" y="3605490"/>
                <a:ext cx="2881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u-HU" dirty="0">
                    <a:solidFill>
                      <a:schemeClr val="bg1">
                        <a:alpha val="90000"/>
                      </a:schemeClr>
                    </a:solidFill>
                  </a:rPr>
                  <a:t> </a:t>
                </a:r>
                <a:r>
                  <a:rPr lang="hu-HU" dirty="0" smtClean="0">
                    <a:solidFill>
                      <a:schemeClr val="bg1">
                        <a:alpha val="90000"/>
                      </a:schemeClr>
                    </a:solidFill>
                  </a:rPr>
                  <a:t>  Checkout the project  </a:t>
                </a:r>
                <a:r>
                  <a:rPr lang="hu-HU" dirty="0" smtClean="0">
                    <a:solidFill>
                      <a:srgbClr val="5E9FA3">
                        <a:alpha val="90000"/>
                      </a:srgbClr>
                    </a:solidFill>
                  </a:rPr>
                  <a:t>.</a:t>
                </a:r>
                <a:endParaRPr lang="hu-HU" dirty="0">
                  <a:solidFill>
                    <a:srgbClr val="5E9FA3">
                      <a:alpha val="90000"/>
                    </a:srgbClr>
                  </a:solidFill>
                </a:endParaRPr>
              </a:p>
            </p:txBody>
          </p:sp>
        </p:grpSp>
        <p:sp>
          <p:nvSpPr>
            <p:cNvPr id="97" name="Chevron 96"/>
            <p:cNvSpPr/>
            <p:nvPr/>
          </p:nvSpPr>
          <p:spPr>
            <a:xfrm rot="10800000">
              <a:off x="2579688" y="3248999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98" name="Chevron 97"/>
            <p:cNvSpPr/>
            <p:nvPr/>
          </p:nvSpPr>
          <p:spPr>
            <a:xfrm rot="10800000">
              <a:off x="2940413" y="3248999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99" name="Chevron 98"/>
            <p:cNvSpPr/>
            <p:nvPr/>
          </p:nvSpPr>
          <p:spPr>
            <a:xfrm rot="10800000">
              <a:off x="3300413" y="3248999"/>
              <a:ext cx="360000" cy="360000"/>
            </a:xfrm>
            <a:prstGeom prst="chevron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>
            <a:stCxn id="65" idx="2"/>
          </p:cNvCxnSpPr>
          <p:nvPr/>
        </p:nvCxnSpPr>
        <p:spPr>
          <a:xfrm>
            <a:off x="1691481" y="2708275"/>
            <a:ext cx="794" cy="2160588"/>
          </a:xfrm>
          <a:prstGeom prst="line">
            <a:avLst/>
          </a:prstGeom>
          <a:ln w="63500">
            <a:solidFill>
              <a:srgbClr val="FF4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50930" y="2708275"/>
            <a:ext cx="795" cy="3209925"/>
          </a:xfrm>
          <a:prstGeom prst="line">
            <a:avLst/>
          </a:prstGeom>
          <a:ln w="63500">
            <a:solidFill>
              <a:srgbClr val="FF4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572000" y="2708275"/>
            <a:ext cx="0" cy="3209925"/>
          </a:xfrm>
          <a:prstGeom prst="line">
            <a:avLst/>
          </a:prstGeom>
          <a:ln w="63500">
            <a:solidFill>
              <a:srgbClr val="FF4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50825" y="74519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ADJ CÍMET</a:t>
            </a:r>
            <a:endParaRPr lang="hu-HU" sz="2800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5180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71" y="106098"/>
            <a:ext cx="5283658" cy="609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9FA3">
              <a:alpha val="90000"/>
            </a:srgbClr>
          </a:solidFill>
          <a:ln>
            <a:noFill/>
          </a:ln>
          <a:effectLst>
            <a:outerShdw blurRad="1270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Hexagon 101"/>
          <p:cNvSpPr/>
          <p:nvPr/>
        </p:nvSpPr>
        <p:spPr>
          <a:xfrm rot="16200000">
            <a:off x="6731795" y="273470"/>
            <a:ext cx="1439861" cy="1241260"/>
          </a:xfrm>
          <a:prstGeom prst="hexagon">
            <a:avLst/>
          </a:prstGeom>
          <a:solidFill>
            <a:srgbClr val="5E9F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14926" y="6398696"/>
            <a:ext cx="38084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Comfortaa" panose="020F0603070000060003" pitchFamily="34" charset="0"/>
              </a:rPr>
              <a:t>Webstúdió és élményműhely</a:t>
            </a:r>
            <a:endParaRPr lang="hu-HU" dirty="0">
              <a:solidFill>
                <a:schemeClr val="bg1">
                  <a:alpha val="90000"/>
                </a:schemeClr>
              </a:solidFill>
              <a:latin typeface="Comfortaa" panose="020F06030700000600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29340"/>
            <a:ext cx="1524132" cy="508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825" y="74519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 repository - Git commit</a:t>
            </a:r>
          </a:p>
        </p:txBody>
      </p:sp>
      <p:sp>
        <p:nvSpPr>
          <p:cNvPr id="97" name="Hexagon 96"/>
          <p:cNvSpPr/>
          <p:nvPr/>
        </p:nvSpPr>
        <p:spPr>
          <a:xfrm rot="16200000">
            <a:off x="7452521" y="1584410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Hexagon 97"/>
          <p:cNvSpPr/>
          <p:nvPr/>
        </p:nvSpPr>
        <p:spPr>
          <a:xfrm rot="16200000">
            <a:off x="5291934" y="2917117"/>
            <a:ext cx="1439861" cy="1241260"/>
          </a:xfrm>
          <a:prstGeom prst="hexagon">
            <a:avLst/>
          </a:prstGeom>
          <a:solidFill>
            <a:srgbClr val="5E9FA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Hexagon 98"/>
          <p:cNvSpPr/>
          <p:nvPr/>
        </p:nvSpPr>
        <p:spPr>
          <a:xfrm rot="16200000">
            <a:off x="7452521" y="4249028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Hexagon 99"/>
          <p:cNvSpPr/>
          <p:nvPr/>
        </p:nvSpPr>
        <p:spPr>
          <a:xfrm rot="16200000">
            <a:off x="6731797" y="2917117"/>
            <a:ext cx="1439861" cy="1241260"/>
          </a:xfrm>
          <a:prstGeom prst="hexagon">
            <a:avLst/>
          </a:prstGeom>
          <a:solidFill>
            <a:srgbClr val="5E9F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Hexagon 100"/>
          <p:cNvSpPr/>
          <p:nvPr/>
        </p:nvSpPr>
        <p:spPr>
          <a:xfrm rot="16200000">
            <a:off x="4572796" y="4249027"/>
            <a:ext cx="1439861" cy="1241260"/>
          </a:xfrm>
          <a:prstGeom prst="hexagon">
            <a:avLst/>
          </a:prstGeom>
          <a:solidFill>
            <a:srgbClr val="5E9FA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50826" y="1989138"/>
            <a:ext cx="50418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indexelt fájlokban történt változtatásokat a fenti paranccsal tudjuk a projektbe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gyűjteni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Itt kerül be ténylegesen a változás a repository-ba, innen visszaállítható a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dolog</a:t>
            </a:r>
          </a:p>
          <a:p>
            <a:pPr marL="285750" indent="-285750">
              <a:buFontTx/>
              <a:buChar char="-"/>
            </a:pPr>
            <a:endParaRPr lang="hu-HU" dirty="0" smtClean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commit-ok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egy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láncolt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listát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alkotnak</a:t>
            </a:r>
            <a:endParaRPr lang="en-US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>
                  <a:alpha val="9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Commit-oljunk sűrűn, de </a:t>
            </a:r>
            <a:r>
              <a:rPr lang="hu-HU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struktúráltan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2139" y="5230018"/>
            <a:ext cx="5761036" cy="719138"/>
          </a:xfrm>
          <a:prstGeom prst="rect">
            <a:avLst/>
          </a:prstGeom>
          <a:solidFill>
            <a:srgbClr val="4D4D4D">
              <a:alpha val="70000"/>
            </a:srgbClr>
          </a:solidFill>
          <a:ln>
            <a:noFill/>
          </a:ln>
          <a:effectLst>
            <a:outerShdw blurRad="1143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3132138" y="5435699"/>
            <a:ext cx="5761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”</a:t>
            </a:r>
            <a:r>
              <a:rPr lang="nl-NL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 </a:t>
            </a:r>
            <a:r>
              <a:rPr lang="nl-NL" sz="14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van mentve, ami </a:t>
            </a:r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’</a:t>
            </a:r>
            <a:r>
              <a:rPr lang="nl-NL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commitolva</a:t>
            </a:r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’</a:t>
            </a:r>
            <a:r>
              <a:rPr lang="nl-NL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nl-NL" sz="1400" dirty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van.” - Ősi Dakota közmondás</a:t>
            </a:r>
            <a:r>
              <a:rPr lang="hu-HU" sz="1400" dirty="0" smtClean="0">
                <a:solidFill>
                  <a:schemeClr val="bg1">
                    <a:alpha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0825" y="107434"/>
            <a:ext cx="504190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iWorkshop műhelytitkok – Git &amp; GitHub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2725" y="107434"/>
            <a:ext cx="3600450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  <a:r>
              <a:rPr lang="hu-HU" dirty="0" smtClean="0">
                <a:solidFill>
                  <a:schemeClr val="bg1">
                    <a:alpha val="7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65225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3" grpId="0"/>
      <p:bldP spid="97" grpId="0" animBg="1"/>
      <p:bldP spid="98" grpId="0" animBg="1"/>
      <p:bldP spid="99" grpId="0" animBg="1"/>
      <p:bldP spid="100" grpId="0" animBg="1"/>
      <p:bldP spid="101" grpId="0" animBg="1"/>
      <p:bldP spid="5" grpId="0"/>
      <p:bldP spid="19" grpId="0" animBg="1"/>
      <p:bldP spid="2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1608</Words>
  <Application>Microsoft Office PowerPoint</Application>
  <PresentationFormat>Diavetítés a képernyőre (4:3 oldalarány)</PresentationFormat>
  <Paragraphs>372</Paragraphs>
  <Slides>37</Slides>
  <Notes>37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Comfortaa</vt:lpstr>
      <vt:lpstr>Open Sans Light</vt:lpstr>
      <vt:lpstr>Office Theme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Kovács Andor</dc:creator>
  <cp:lastModifiedBy>HGy User</cp:lastModifiedBy>
  <cp:revision>97</cp:revision>
  <dcterms:created xsi:type="dcterms:W3CDTF">2015-04-27T11:59:59Z</dcterms:created>
  <dcterms:modified xsi:type="dcterms:W3CDTF">2016-03-29T15:05:12Z</dcterms:modified>
</cp:coreProperties>
</file>