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2" r:id="rId5"/>
    <p:sldId id="259" r:id="rId6"/>
    <p:sldId id="274" r:id="rId7"/>
    <p:sldId id="261" r:id="rId8"/>
    <p:sldId id="288" r:id="rId9"/>
    <p:sldId id="289" r:id="rId10"/>
    <p:sldId id="290" r:id="rId11"/>
    <p:sldId id="263" r:id="rId12"/>
    <p:sldId id="284" r:id="rId13"/>
    <p:sldId id="287" r:id="rId14"/>
    <p:sldId id="285" r:id="rId15"/>
    <p:sldId id="291" r:id="rId16"/>
    <p:sldId id="264" r:id="rId17"/>
    <p:sldId id="293" r:id="rId18"/>
    <p:sldId id="265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07" autoAdjust="0"/>
  </p:normalViewPr>
  <p:slideViewPr>
    <p:cSldViewPr snapToGrid="0">
      <p:cViewPr>
        <p:scale>
          <a:sx n="75" d="100"/>
          <a:sy n="75" d="100"/>
        </p:scale>
        <p:origin x="1812" y="852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11/13/2020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3855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0642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112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462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4863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391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3337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70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113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55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16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US" sz="1200" b="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oonylabs.org/tag/routine/" TargetMode="External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nd/3.0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www.fabrikam.com/" TargetMode="Externa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pmstories.com/2008/09/01/business-analyst-routin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hyperlink" Target="https://www.kaggle.com/anmolkumar/health-insurance-cross-sell-prediction?select=train.csv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svg"/><Relationship Id="rId9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603" y="-251460"/>
            <a:ext cx="12064533" cy="6786563"/>
          </a:xfr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69100" y="0"/>
            <a:ext cx="48641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7106290" y="1726961"/>
            <a:ext cx="414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Power of 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Machine Learning: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212996" y="2377000"/>
            <a:ext cx="3797904" cy="2387600"/>
          </a:xfrm>
        </p:spPr>
        <p:txBody>
          <a:bodyPr/>
          <a:lstStyle/>
          <a:p>
            <a:r>
              <a:rPr lang="en-US" dirty="0"/>
              <a:t>Predicting </a:t>
            </a:r>
            <a:br>
              <a:rPr lang="en-US" dirty="0"/>
            </a:br>
            <a:r>
              <a:rPr lang="en-US" dirty="0"/>
              <a:t>Cross-sell</a:t>
            </a:r>
            <a:br>
              <a:rPr lang="en-US" dirty="0"/>
            </a:br>
            <a:r>
              <a:rPr lang="en-US" dirty="0"/>
              <a:t>Opportunities for Car Insurance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129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212996" y="5038725"/>
            <a:ext cx="1778604" cy="759414"/>
          </a:xfrm>
        </p:spPr>
        <p:txBody>
          <a:bodyPr/>
          <a:lstStyle/>
          <a:p>
            <a:r>
              <a:rPr lang="en-US" sz="1800" dirty="0" err="1"/>
              <a:t>Sarahais</a:t>
            </a:r>
            <a:r>
              <a:rPr lang="en-US" sz="1800" dirty="0"/>
              <a:t> </a:t>
            </a:r>
            <a:r>
              <a:rPr lang="en-US" sz="1800" dirty="0" err="1"/>
              <a:t>Zerpa</a:t>
            </a:r>
            <a:br>
              <a:rPr lang="en-US" sz="1800" dirty="0"/>
            </a:br>
            <a:r>
              <a:rPr lang="en-US" sz="1800" dirty="0"/>
              <a:t>Felipe Starling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November 2020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4EBFE55-4893-47DF-B36C-099AB3ED49AF}"/>
              </a:ext>
            </a:extLst>
          </p:cNvPr>
          <p:cNvSpPr txBox="1">
            <a:spLocks/>
          </p:cNvSpPr>
          <p:nvPr/>
        </p:nvSpPr>
        <p:spPr bwMode="gray">
          <a:xfrm>
            <a:off x="9179244" y="5057176"/>
            <a:ext cx="1831655" cy="75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Keiyau</a:t>
            </a:r>
            <a:r>
              <a:rPr lang="en-US" sz="1800" dirty="0"/>
              <a:t> Sin</a:t>
            </a:r>
            <a:br>
              <a:rPr lang="en-US" sz="1800" dirty="0"/>
            </a:br>
            <a:r>
              <a:rPr lang="en-US" sz="1800" dirty="0"/>
              <a:t>Shriram Sreedhar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3E561D-8C87-46B9-8A5B-19EDC9AA8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199" y="1010579"/>
            <a:ext cx="9053553" cy="360000"/>
          </a:xfrm>
        </p:spPr>
        <p:txBody>
          <a:bodyPr vert="horz" lIns="0" tIns="0" rIns="0" bIns="0" rtlCol="0" anchor="t">
            <a:noAutofit/>
          </a:bodyPr>
          <a:lstStyle/>
          <a:p>
            <a:pPr marL="266700" indent="-266700">
              <a:buChar char="○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K neighbors start to converge at around 17, with accuracy level at ~0.876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C2E508-CC43-47B6-B466-B01E7AE1F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489" y="1490155"/>
            <a:ext cx="4025901" cy="2495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F9FF26-B8B9-4ABB-B050-7CEFFAD34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534" y="4429329"/>
            <a:ext cx="5779226" cy="1273683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FE80A2D-E9E4-4302-980A-24D6F991F8AF}"/>
              </a:ext>
            </a:extLst>
          </p:cNvPr>
          <p:cNvSpPr txBox="1">
            <a:spLocks/>
          </p:cNvSpPr>
          <p:nvPr/>
        </p:nvSpPr>
        <p:spPr>
          <a:xfrm>
            <a:off x="2718447" y="4018731"/>
            <a:ext cx="9053553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marL="5429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3pPr>
            <a:lvl4pPr marL="8096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Similar level of accuracy using the square root method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87885A-B428-41CB-BF20-3D665C4DB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055" y="1685746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 descr="Help">
            <a:extLst>
              <a:ext uri="{FF2B5EF4-FFF2-40B4-BE49-F238E27FC236}">
                <a16:creationId xmlns:a16="http://schemas.microsoft.com/office/drawing/2014/main" id="{1B207830-F8EF-4778-AAAE-66805DD70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15266" y="1981957"/>
            <a:ext cx="522000" cy="522000"/>
          </a:xfrm>
          <a:prstGeom prst="rect">
            <a:avLst/>
          </a:prstGeom>
        </p:spPr>
      </p:pic>
      <p:sp>
        <p:nvSpPr>
          <p:cNvPr id="39" name="Text Placeholder 16">
            <a:extLst>
              <a:ext uri="{FF2B5EF4-FFF2-40B4-BE49-F238E27FC236}">
                <a16:creationId xmlns:a16="http://schemas.microsoft.com/office/drawing/2014/main" id="{069B182E-98DD-47EE-A537-05F1AB6AF759}"/>
              </a:ext>
            </a:extLst>
          </p:cNvPr>
          <p:cNvSpPr txBox="1">
            <a:spLocks/>
          </p:cNvSpPr>
          <p:nvPr/>
        </p:nvSpPr>
        <p:spPr>
          <a:xfrm>
            <a:off x="240753" y="1050980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3. Determine 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K-factor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68E22612-D216-42C4-8C2B-B479DF750481}"/>
              </a:ext>
            </a:extLst>
          </p:cNvPr>
          <p:cNvSpPr txBox="1">
            <a:spLocks/>
          </p:cNvSpPr>
          <p:nvPr/>
        </p:nvSpPr>
        <p:spPr>
          <a:xfrm>
            <a:off x="2718446" y="5769884"/>
            <a:ext cx="9053553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marL="266700" indent="-26670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marL="5429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3pPr>
            <a:lvl4pPr marL="8096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b="1" dirty="0"/>
              <a:t>K=17 </a:t>
            </a:r>
            <a:r>
              <a:rPr lang="en-US" dirty="0"/>
              <a:t>was selected, to run algorithm more efficiently, while maintaining an acceptable level of accuracy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E3D648-308F-4C8C-84FA-F0F579809934}"/>
              </a:ext>
            </a:extLst>
          </p:cNvPr>
          <p:cNvSpPr/>
          <p:nvPr/>
        </p:nvSpPr>
        <p:spPr>
          <a:xfrm>
            <a:off x="5177427" y="2554527"/>
            <a:ext cx="418012" cy="474374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7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3E561D-8C87-46B9-8A5B-19EDC9AA8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199" y="1137578"/>
            <a:ext cx="9053553" cy="1616999"/>
          </a:xfrm>
        </p:spPr>
        <p:txBody>
          <a:bodyPr vert="horz" lIns="0" tIns="0" rIns="0" bIns="0" rtlCol="0" anchor="t">
            <a:noAutofit/>
          </a:bodyPr>
          <a:lstStyle/>
          <a:p>
            <a:pPr marL="266700" indent="-266700">
              <a:buChar char="○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X_test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data: 95278 records </a:t>
            </a:r>
          </a:p>
          <a:p>
            <a:pPr marL="266700" indent="-266700">
              <a:buChar char="○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6700" indent="-266700">
              <a:buChar char="○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6700" indent="-266700">
              <a:buChar char="○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6700" indent="-266700">
              <a:buChar char="○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correct predictions: 83425</a:t>
            </a:r>
          </a:p>
          <a:p>
            <a:pPr marL="266700" indent="-266700">
              <a:buChar char="○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 level: 0.876</a:t>
            </a:r>
          </a:p>
          <a:p>
            <a:pPr marL="266700" indent="-266700">
              <a:buChar char="○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correct positive responses: 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87885A-B428-41CB-BF20-3D665C4DB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055" y="1685746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 descr="Lightbulb">
            <a:extLst>
              <a:ext uri="{FF2B5EF4-FFF2-40B4-BE49-F238E27FC236}">
                <a16:creationId xmlns:a16="http://schemas.microsoft.com/office/drawing/2014/main" id="{1B207830-F8EF-4778-AAAE-66805DD70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5266" y="1981957"/>
            <a:ext cx="522000" cy="522000"/>
          </a:xfrm>
          <a:prstGeom prst="rect">
            <a:avLst/>
          </a:prstGeom>
        </p:spPr>
      </p:pic>
      <p:sp>
        <p:nvSpPr>
          <p:cNvPr id="39" name="Text Placeholder 16">
            <a:extLst>
              <a:ext uri="{FF2B5EF4-FFF2-40B4-BE49-F238E27FC236}">
                <a16:creationId xmlns:a16="http://schemas.microsoft.com/office/drawing/2014/main" id="{069B182E-98DD-47EE-A537-05F1AB6AF759}"/>
              </a:ext>
            </a:extLst>
          </p:cNvPr>
          <p:cNvSpPr txBox="1">
            <a:spLocks/>
          </p:cNvSpPr>
          <p:nvPr/>
        </p:nvSpPr>
        <p:spPr>
          <a:xfrm>
            <a:off x="240753" y="1050980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4. Predict &amp; Validate Results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1F9CEF1-027F-4835-8A28-11DEC9792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040" y="1550869"/>
            <a:ext cx="5898761" cy="160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8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3962579" cy="432000"/>
          </a:xfrm>
        </p:spPr>
        <p:txBody>
          <a:bodyPr/>
          <a:lstStyle/>
          <a:p>
            <a:r>
              <a:rPr lang="en-US" dirty="0"/>
              <a:t>The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B5E6-B409-4DC6-A6BD-4CDB7349C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08000"/>
            <a:ext cx="4208239" cy="360000"/>
          </a:xfrm>
        </p:spPr>
        <p:txBody>
          <a:bodyPr/>
          <a:lstStyle/>
          <a:p>
            <a:r>
              <a:rPr lang="en-US" dirty="0"/>
              <a:t>There is an opportunity for success</a:t>
            </a:r>
          </a:p>
        </p:txBody>
      </p:sp>
      <p:pic>
        <p:nvPicPr>
          <p:cNvPr id="38" name="Graphic 37" descr="Mathematics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051155" y="706507"/>
            <a:ext cx="962986" cy="962986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4141" y="967121"/>
            <a:ext cx="2655346" cy="360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KNN Algorithm (pickle)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82133" y="3170525"/>
            <a:ext cx="1980000" cy="360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Flask (on Heroku)</a:t>
            </a:r>
          </a:p>
        </p:txBody>
      </p:sp>
      <p:pic>
        <p:nvPicPr>
          <p:cNvPr id="40" name="Graphic 39" descr="Database">
            <a:extLst>
              <a:ext uri="{FF2B5EF4-FFF2-40B4-BE49-F238E27FC236}">
                <a16:creationId xmlns:a16="http://schemas.microsoft.com/office/drawing/2014/main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051155" y="5418353"/>
            <a:ext cx="962986" cy="962986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3685" y="5719846"/>
            <a:ext cx="1980000" cy="360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SQLite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6" name="Graphic 25" descr="Server">
            <a:extLst>
              <a:ext uri="{FF2B5EF4-FFF2-40B4-BE49-F238E27FC236}">
                <a16:creationId xmlns:a16="http://schemas.microsoft.com/office/drawing/2014/main" id="{6448BCA4-686F-40E8-936E-622838DC3A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051155" y="2947507"/>
            <a:ext cx="962986" cy="962986"/>
          </a:xfrm>
          <a:prstGeom prst="rect">
            <a:avLst/>
          </a:prstGeom>
        </p:spPr>
      </p:pic>
      <p:pic>
        <p:nvPicPr>
          <p:cNvPr id="27" name="Graphic 26" descr="Internet">
            <a:extLst>
              <a:ext uri="{FF2B5EF4-FFF2-40B4-BE49-F238E27FC236}">
                <a16:creationId xmlns:a16="http://schemas.microsoft.com/office/drawing/2014/main" id="{36EDA8B6-1BE6-4EFC-84F3-BFF376D63B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955407" y="2917218"/>
            <a:ext cx="962986" cy="962986"/>
          </a:xfrm>
          <a:prstGeom prst="rect">
            <a:avLst/>
          </a:prstGeom>
        </p:spPr>
      </p:pic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7F9DEBAB-6028-40CC-9FA9-56257947B281}"/>
              </a:ext>
            </a:extLst>
          </p:cNvPr>
          <p:cNvSpPr txBox="1">
            <a:spLocks/>
          </p:cNvSpPr>
          <p:nvPr/>
        </p:nvSpPr>
        <p:spPr>
          <a:xfrm>
            <a:off x="3448373" y="3801729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Web App</a:t>
            </a:r>
          </a:p>
        </p:txBody>
      </p:sp>
      <p:pic>
        <p:nvPicPr>
          <p:cNvPr id="48" name="Graphic 47" descr="User">
            <a:extLst>
              <a:ext uri="{FF2B5EF4-FFF2-40B4-BE49-F238E27FC236}">
                <a16:creationId xmlns:a16="http://schemas.microsoft.com/office/drawing/2014/main" id="{8A46CAC3-1AE4-42E6-8107-8298FC328D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00056" y="2945330"/>
            <a:ext cx="962986" cy="962986"/>
          </a:xfrm>
          <a:prstGeom prst="rect">
            <a:avLst/>
          </a:prstGeom>
        </p:spPr>
      </p:pic>
      <p:sp>
        <p:nvSpPr>
          <p:cNvPr id="49" name="Text Placeholder 17">
            <a:extLst>
              <a:ext uri="{FF2B5EF4-FFF2-40B4-BE49-F238E27FC236}">
                <a16:creationId xmlns:a16="http://schemas.microsoft.com/office/drawing/2014/main" id="{CFEE41B6-F980-4E78-BD97-998619170ED1}"/>
              </a:ext>
            </a:extLst>
          </p:cNvPr>
          <p:cNvSpPr txBox="1">
            <a:spLocks/>
          </p:cNvSpPr>
          <p:nvPr/>
        </p:nvSpPr>
        <p:spPr>
          <a:xfrm>
            <a:off x="2041289" y="3649873"/>
            <a:ext cx="1232235" cy="6519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1. User sending query of customer ID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9F436BC0-536E-418E-B584-A9F9F928C65B}"/>
              </a:ext>
            </a:extLst>
          </p:cNvPr>
          <p:cNvSpPr/>
          <p:nvPr/>
        </p:nvSpPr>
        <p:spPr>
          <a:xfrm>
            <a:off x="1997912" y="3246823"/>
            <a:ext cx="1561791" cy="36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CAC06B8-206F-49FD-9EFA-59A0A4749C41}"/>
              </a:ext>
            </a:extLst>
          </p:cNvPr>
          <p:cNvSpPr/>
          <p:nvPr/>
        </p:nvSpPr>
        <p:spPr>
          <a:xfrm>
            <a:off x="5690807" y="3553429"/>
            <a:ext cx="1561791" cy="36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42EBA6D9-9055-4F87-9703-E32D82A5A141}"/>
              </a:ext>
            </a:extLst>
          </p:cNvPr>
          <p:cNvSpPr/>
          <p:nvPr/>
        </p:nvSpPr>
        <p:spPr>
          <a:xfrm flipH="1">
            <a:off x="5620077" y="3170525"/>
            <a:ext cx="1561791" cy="3600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FC54A5A8-1B2E-49E0-B82B-169E0877C944}"/>
              </a:ext>
            </a:extLst>
          </p:cNvPr>
          <p:cNvSpPr/>
          <p:nvPr/>
        </p:nvSpPr>
        <p:spPr>
          <a:xfrm rot="16200000">
            <a:off x="8118288" y="2072192"/>
            <a:ext cx="1188720" cy="3600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1694D8FE-2E6F-469E-8789-85BB5FBA10BB}"/>
              </a:ext>
            </a:extLst>
          </p:cNvPr>
          <p:cNvSpPr/>
          <p:nvPr/>
        </p:nvSpPr>
        <p:spPr>
          <a:xfrm rot="16200000" flipH="1">
            <a:off x="7685615" y="2088433"/>
            <a:ext cx="1188720" cy="36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421CA50-3FDE-4141-8E6C-4C05FC41B67F}"/>
              </a:ext>
            </a:extLst>
          </p:cNvPr>
          <p:cNvSpPr/>
          <p:nvPr/>
        </p:nvSpPr>
        <p:spPr>
          <a:xfrm rot="5400000">
            <a:off x="7750938" y="4419027"/>
            <a:ext cx="1188720" cy="36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B691689-8E3B-490D-A579-4AC4EC836E33}"/>
              </a:ext>
            </a:extLst>
          </p:cNvPr>
          <p:cNvSpPr/>
          <p:nvPr/>
        </p:nvSpPr>
        <p:spPr>
          <a:xfrm rot="5400000" flipH="1">
            <a:off x="8162103" y="4474564"/>
            <a:ext cx="1188720" cy="3600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05ADD4DB-D7AD-4EE8-8A63-EFBF038EB0FE}"/>
              </a:ext>
            </a:extLst>
          </p:cNvPr>
          <p:cNvSpPr txBox="1">
            <a:spLocks/>
          </p:cNvSpPr>
          <p:nvPr/>
        </p:nvSpPr>
        <p:spPr>
          <a:xfrm>
            <a:off x="5685626" y="3929989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2. Send query to Flask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7D600E7A-1FDF-4387-B773-8DF7A3592ED7}"/>
              </a:ext>
            </a:extLst>
          </p:cNvPr>
          <p:cNvSpPr txBox="1">
            <a:spLocks/>
          </p:cNvSpPr>
          <p:nvPr/>
        </p:nvSpPr>
        <p:spPr>
          <a:xfrm>
            <a:off x="6624606" y="4514955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3. Send API calls to SQLite</a:t>
            </a:r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61CA0006-36E2-4D5D-A0AA-A3CFD01CF520}"/>
              </a:ext>
            </a:extLst>
          </p:cNvPr>
          <p:cNvSpPr txBox="1">
            <a:spLocks/>
          </p:cNvSpPr>
          <p:nvPr/>
        </p:nvSpPr>
        <p:spPr>
          <a:xfrm>
            <a:off x="9177109" y="4474564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4. Get data of queried customer ID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28554850-D8AB-412D-8BED-FBA3CED18F5F}"/>
              </a:ext>
            </a:extLst>
          </p:cNvPr>
          <p:cNvSpPr txBox="1">
            <a:spLocks/>
          </p:cNvSpPr>
          <p:nvPr/>
        </p:nvSpPr>
        <p:spPr>
          <a:xfrm>
            <a:off x="9177109" y="2034792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5. Request model to predict response on customer data</a:t>
            </a:r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4C63F684-94EB-4659-ABE2-08B88629CE80}"/>
              </a:ext>
            </a:extLst>
          </p:cNvPr>
          <p:cNvSpPr txBox="1">
            <a:spLocks/>
          </p:cNvSpPr>
          <p:nvPr/>
        </p:nvSpPr>
        <p:spPr>
          <a:xfrm>
            <a:off x="6760279" y="2030383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6. Get predictions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3CBE8772-8BAC-451E-8570-C5C6828B4D47}"/>
              </a:ext>
            </a:extLst>
          </p:cNvPr>
          <p:cNvSpPr txBox="1">
            <a:spLocks/>
          </p:cNvSpPr>
          <p:nvPr/>
        </p:nvSpPr>
        <p:spPr>
          <a:xfrm>
            <a:off x="5839451" y="2803511"/>
            <a:ext cx="1547976" cy="4357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7. Send predictions to the web app</a:t>
            </a:r>
          </a:p>
        </p:txBody>
      </p:sp>
    </p:spTree>
    <p:extLst>
      <p:ext uri="{BB962C8B-B14F-4D97-AF65-F5344CB8AC3E}">
        <p14:creationId xmlns:p14="http://schemas.microsoft.com/office/powerpoint/2010/main" val="133339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AC4910C-C9A9-41E9-9252-939FB7AA00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6" b="9371"/>
          <a:stretch/>
        </p:blipFill>
        <p:spPr>
          <a:xfrm>
            <a:off x="1" y="0"/>
            <a:ext cx="12191999" cy="6858000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159E9FA-E2FE-4ED3-AF77-6A386F661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32000" y="-1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5207" y="0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Web App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112C68-5EFC-426F-9BF8-73D366A2AC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051E654-7409-4BE6-B789-E90E88FA855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447" t="28648" r="13177" b="3073"/>
          <a:stretch/>
        </p:blipFill>
        <p:spPr>
          <a:xfrm>
            <a:off x="431800" y="0"/>
            <a:ext cx="5472000" cy="3810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3188147-A3A2-406B-8B55-C5E1EF22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&amp; </a:t>
            </a:r>
            <a:br>
              <a:rPr lang="en-US" dirty="0"/>
            </a:br>
            <a:r>
              <a:rPr lang="en-US" dirty="0"/>
              <a:t>Next Steps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B0F3F-5C3E-47C1-9C7D-3FDAD2955D5D}"/>
              </a:ext>
            </a:extLst>
          </p:cNvPr>
          <p:cNvSpPr txBox="1"/>
          <p:nvPr/>
        </p:nvSpPr>
        <p:spPr>
          <a:xfrm>
            <a:off x="8088002" y="6460547"/>
            <a:ext cx="54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hlinkClick r:id="rId3" tooltip="https://loonylabs.org/tag/routin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by Unknown Author is licensed under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A45105D7-FE03-4A35-A9CD-159EF94637A9}"/>
              </a:ext>
            </a:extLst>
          </p:cNvPr>
          <p:cNvSpPr txBox="1">
            <a:spLocks/>
          </p:cNvSpPr>
          <p:nvPr/>
        </p:nvSpPr>
        <p:spPr>
          <a:xfrm>
            <a:off x="6407777" y="380161"/>
            <a:ext cx="5472000" cy="589001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oversampling to address the problem of few positive responses in original dataset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better &amp; faster ways to load large dataset into web app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new form for user to select &amp; submit attributes of prospects who aren’t in the dataset to predict cross-sale potential</a:t>
            </a:r>
          </a:p>
        </p:txBody>
      </p:sp>
    </p:spTree>
    <p:extLst>
      <p:ext uri="{BB962C8B-B14F-4D97-AF65-F5344CB8AC3E}">
        <p14:creationId xmlns:p14="http://schemas.microsoft.com/office/powerpoint/2010/main" val="350125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026360-5BBC-48AE-8EF1-A2B17718E13B}"/>
              </a:ext>
            </a:extLst>
          </p:cNvPr>
          <p:cNvSpPr txBox="1"/>
          <p:nvPr/>
        </p:nvSpPr>
        <p:spPr bwMode="gray">
          <a:xfrm>
            <a:off x="3651890" y="2367171"/>
            <a:ext cx="41459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58451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67AFAC0E-54F2-8843-9BDA-C965BFBBFBF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6383" y="5005679"/>
            <a:ext cx="231342" cy="231342"/>
          </a:xfrm>
          <a:prstGeom prst="rect">
            <a:avLst/>
          </a:prstGeom>
        </p:spPr>
      </p:pic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EA3E05A-60C4-CD45-A7AC-1F20F4D95F6A}"/>
              </a:ext>
            </a:extLst>
          </p:cNvPr>
          <p:cNvSpPr txBox="1">
            <a:spLocks/>
          </p:cNvSpPr>
          <p:nvPr/>
        </p:nvSpPr>
        <p:spPr bwMode="gray">
          <a:xfrm>
            <a:off x="6905625" y="5005679"/>
            <a:ext cx="3206750" cy="247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6"/>
              </a:rPr>
              <a:t>https://cross-sale-predictions.herokuapp.com/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657476"/>
            <a:ext cx="4416225" cy="3421862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Insurance company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Market leader in 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 insurance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Strategic goal: 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 revenue from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 insurance</a:t>
            </a:r>
            <a:endParaRPr lang="en-US" dirty="0"/>
          </a:p>
        </p:txBody>
      </p:sp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5353050" y="516296"/>
            <a:ext cx="6406950" cy="3367956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431999" y="516296"/>
            <a:ext cx="3752597" cy="1343026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Client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3FCF7-D2E7-4B6A-BEBF-FB84F635C4D1}"/>
              </a:ext>
            </a:extLst>
          </p:cNvPr>
          <p:cNvSpPr txBox="1"/>
          <p:nvPr/>
        </p:nvSpPr>
        <p:spPr>
          <a:xfrm>
            <a:off x="5657669" y="6573326"/>
            <a:ext cx="6406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85000"/>
                  </a:schemeClr>
                </a:solidFill>
                <a:hlinkClick r:id="rId4" tooltip="http://pmstories.com/2008/09/01/business-analyst-routin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 by Unknown Author is licensed under 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7" name="Picture Placeholder 16" descr="Laptop half open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1900" y="1601788"/>
            <a:ext cx="1979613" cy="1981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21900" y="3838082"/>
            <a:ext cx="1980000" cy="360000"/>
          </a:xfrm>
        </p:spPr>
        <p:txBody>
          <a:bodyPr/>
          <a:lstStyle/>
          <a:p>
            <a:r>
              <a:rPr lang="en-US" dirty="0"/>
              <a:t>Massive Database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01513" y="435088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88750" y="4503687"/>
            <a:ext cx="2225525" cy="720000"/>
          </a:xfrm>
        </p:spPr>
        <p:txBody>
          <a:bodyPr/>
          <a:lstStyle/>
          <a:p>
            <a:r>
              <a:rPr lang="en-US" dirty="0"/>
              <a:t>Over 380,000 existing health insurance customers</a:t>
            </a:r>
            <a:br>
              <a:rPr lang="en-US" dirty="0"/>
            </a:br>
            <a:r>
              <a:rPr lang="en-US" dirty="0"/>
              <a:t>(Data source: </a:t>
            </a:r>
            <a:r>
              <a:rPr lang="en-US" dirty="0">
                <a:hlinkClick r:id="rId4"/>
              </a:rPr>
              <a:t>Kaggle</a:t>
            </a:r>
            <a:r>
              <a:rPr lang="en-US" dirty="0"/>
              <a:t>)</a:t>
            </a:r>
          </a:p>
        </p:txBody>
      </p:sp>
      <p:pic>
        <p:nvPicPr>
          <p:cNvPr id="39" name="Picture Placeholder 38" descr="Woman looking puzzled while looking at a screen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41787" y="1601788"/>
            <a:ext cx="1979613" cy="1981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81650" y="3838082"/>
            <a:ext cx="1980000" cy="360000"/>
          </a:xfrm>
        </p:spPr>
        <p:txBody>
          <a:bodyPr/>
          <a:lstStyle/>
          <a:p>
            <a:r>
              <a:rPr lang="en-US" dirty="0"/>
              <a:t>Scarce Analytics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071650" y="435088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858887" y="4480369"/>
            <a:ext cx="2225525" cy="720000"/>
          </a:xfrm>
        </p:spPr>
        <p:txBody>
          <a:bodyPr/>
          <a:lstStyle/>
          <a:p>
            <a:r>
              <a:rPr lang="en-US" dirty="0"/>
              <a:t>No analytics on which customers might be interested in car insurance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200" y="3828904"/>
            <a:ext cx="3196175" cy="360000"/>
          </a:xfrm>
        </p:spPr>
        <p:txBody>
          <a:bodyPr/>
          <a:lstStyle/>
          <a:p>
            <a:r>
              <a:rPr lang="en-US" dirty="0"/>
              <a:t>Limited Marketing Resources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6100" y="4341706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113337" y="4494509"/>
            <a:ext cx="2225525" cy="720000"/>
          </a:xfrm>
        </p:spPr>
        <p:txBody>
          <a:bodyPr/>
          <a:lstStyle/>
          <a:p>
            <a:r>
              <a:rPr lang="en-US" dirty="0"/>
              <a:t>Not time- &amp; resource-efficient to target each of the 380,000 customers</a:t>
            </a:r>
          </a:p>
        </p:txBody>
      </p:sp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82037" y="1601788"/>
            <a:ext cx="1979613" cy="1981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Solution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Use machine learning to </a:t>
            </a:r>
            <a:br>
              <a:rPr lang="en-US" dirty="0"/>
            </a:br>
            <a:r>
              <a:rPr lang="en-US" dirty="0"/>
              <a:t>predict cross-sell opportunities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3079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 descr="Computer">
            <a:extLst>
              <a:ext uri="{FF2B5EF4-FFF2-40B4-BE49-F238E27FC236}">
                <a16:creationId xmlns:a16="http://schemas.microsoft.com/office/drawing/2014/main" id="{7CF8B318-D925-4AA4-A626-B915F8B96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929925" y="2691354"/>
            <a:ext cx="516155" cy="5161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2" y="4130531"/>
            <a:ext cx="1800000" cy="360000"/>
          </a:xfrm>
        </p:spPr>
        <p:txBody>
          <a:bodyPr/>
          <a:lstStyle/>
          <a:p>
            <a:r>
              <a:rPr lang="en-US" dirty="0"/>
              <a:t>Build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14002" y="4614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8002" y="4764931"/>
            <a:ext cx="1800000" cy="720000"/>
          </a:xfrm>
        </p:spPr>
        <p:txBody>
          <a:bodyPr/>
          <a:lstStyle/>
          <a:p>
            <a:r>
              <a:rPr lang="en-US" dirty="0"/>
              <a:t>K-nearest Neighbor </a:t>
            </a:r>
            <a:br>
              <a:rPr lang="en-US" dirty="0"/>
            </a:br>
            <a:r>
              <a:rPr lang="en-US" dirty="0"/>
              <a:t>Algorithm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45316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Checklist">
            <a:extLst>
              <a:ext uri="{FF2B5EF4-FFF2-40B4-BE49-F238E27FC236}">
                <a16:creationId xmlns:a16="http://schemas.microsoft.com/office/drawing/2014/main" id="{87645AAE-99D6-4DF7-BBA8-ACD6942E1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844450" y="2691354"/>
            <a:ext cx="516155" cy="51615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2527" y="4130531"/>
            <a:ext cx="1800000" cy="360000"/>
          </a:xfrm>
        </p:spPr>
        <p:txBody>
          <a:bodyPr/>
          <a:lstStyle/>
          <a:p>
            <a:r>
              <a:rPr lang="en-US" dirty="0"/>
              <a:t>Validate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8527" y="4614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02527" y="4764931"/>
            <a:ext cx="1800000" cy="720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BBE7F-98BB-4059-8F15-7198C7DAC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984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 descr="Cloud Computing">
            <a:extLst>
              <a:ext uri="{FF2B5EF4-FFF2-40B4-BE49-F238E27FC236}">
                <a16:creationId xmlns:a16="http://schemas.microsoft.com/office/drawing/2014/main" id="{2BC353DF-7455-49A6-8C40-1E0630E1DA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758975" y="2691354"/>
            <a:ext cx="516155" cy="51615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17052" y="4130531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243052" y="4614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7052" y="4764931"/>
            <a:ext cx="1800000" cy="720000"/>
          </a:xfrm>
        </p:spPr>
        <p:txBody>
          <a:bodyPr/>
          <a:lstStyle/>
          <a:p>
            <a:r>
              <a:rPr lang="en-US" dirty="0"/>
              <a:t>Web app for </a:t>
            </a:r>
            <a:br>
              <a:rPr lang="en-US" dirty="0"/>
            </a:br>
            <a:r>
              <a:rPr lang="en-US" dirty="0"/>
              <a:t>customer service </a:t>
            </a:r>
            <a:br>
              <a:rPr lang="en-US" dirty="0"/>
            </a:br>
            <a:r>
              <a:rPr lang="en-US" dirty="0"/>
              <a:t>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2" name="Picture Placeholder 6" descr="Two young girls looking at a laptop screen">
            <a:extLst>
              <a:ext uri="{FF2B5EF4-FFF2-40B4-BE49-F238E27FC236}">
                <a16:creationId xmlns:a16="http://schemas.microsoft.com/office/drawing/2014/main" id="{5EE526A1-35F2-4C5B-AEEC-7E188664A83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5887" y="1008846"/>
            <a:ext cx="5468112" cy="30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C66F690-2858-4300-BFC2-B9F81ADA27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0" r="7082" b="2848"/>
          <a:stretch/>
        </p:blipFill>
        <p:spPr>
          <a:xfrm>
            <a:off x="2433922" y="2859060"/>
            <a:ext cx="7158942" cy="3396597"/>
          </a:xfrm>
          <a:prstGeom prst="rect">
            <a:avLst/>
          </a:prstGeom>
        </p:spPr>
      </p:pic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E961FC6A-4CB8-4AFD-935F-6031A7403404}"/>
              </a:ext>
            </a:extLst>
          </p:cNvPr>
          <p:cNvSpPr txBox="1">
            <a:spLocks/>
          </p:cNvSpPr>
          <p:nvPr/>
        </p:nvSpPr>
        <p:spPr>
          <a:xfrm>
            <a:off x="420687" y="1014838"/>
            <a:ext cx="11185412" cy="185899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contains 11 customer attributes: 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Gender, age, vehicle age, previous vehicle damage, vintage with company, interest in car insurance etc.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 dataset (&gt;380,000 records), but only 12% is interested in car insurance</a:t>
            </a:r>
          </a:p>
        </p:txBody>
      </p:sp>
    </p:spTree>
    <p:extLst>
      <p:ext uri="{BB962C8B-B14F-4D97-AF65-F5344CB8AC3E}">
        <p14:creationId xmlns:p14="http://schemas.microsoft.com/office/powerpoint/2010/main" val="64886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E961FC6A-4CB8-4AFD-935F-6031A7403404}"/>
              </a:ext>
            </a:extLst>
          </p:cNvPr>
          <p:cNvSpPr txBox="1">
            <a:spLocks/>
          </p:cNvSpPr>
          <p:nvPr/>
        </p:nvSpPr>
        <p:spPr>
          <a:xfrm>
            <a:off x="420687" y="1014838"/>
            <a:ext cx="11185412" cy="185899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customer interested in car insurance by gender 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CF00AE3-5986-4352-BA8F-D7AB51F95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29" y="1633021"/>
            <a:ext cx="4572000" cy="228600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C29CB65F-1D6B-470E-A812-4ECE4DAA2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00" y="4089600"/>
            <a:ext cx="5029200" cy="2514600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22E23C1-AA28-4C8A-96D0-2DA4B6737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951" y="1460700"/>
            <a:ext cx="5029200" cy="2514600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DD4D9801-4667-485C-963E-54603F66F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9" y="1346400"/>
            <a:ext cx="5486400" cy="2743200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DAA2A336-681E-4471-B342-41432CC34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919021"/>
            <a:ext cx="5486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E961FC6A-4CB8-4AFD-935F-6031A7403404}"/>
              </a:ext>
            </a:extLst>
          </p:cNvPr>
          <p:cNvSpPr txBox="1">
            <a:spLocks/>
          </p:cNvSpPr>
          <p:nvPr/>
        </p:nvSpPr>
        <p:spPr>
          <a:xfrm>
            <a:off x="420687" y="1014838"/>
            <a:ext cx="11185412" cy="185899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analysis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between different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</a:p>
        </p:txBody>
      </p:sp>
      <p:pic>
        <p:nvPicPr>
          <p:cNvPr id="5" name="Picture 4" descr="Graphical user interface, chart, application, PowerPoint&#10;&#10;Description automatically generated">
            <a:extLst>
              <a:ext uri="{FF2B5EF4-FFF2-40B4-BE49-F238E27FC236}">
                <a16:creationId xmlns:a16="http://schemas.microsoft.com/office/drawing/2014/main" id="{F7E6C13F-2D72-41D1-9B50-5AD9D772C9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274" r="14464"/>
          <a:stretch/>
        </p:blipFill>
        <p:spPr>
          <a:xfrm>
            <a:off x="4499429" y="826972"/>
            <a:ext cx="7482571" cy="53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0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KNN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C25F-F41F-4EE7-8166-FD25E15E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651274"/>
            <a:ext cx="3974900" cy="246591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 problem: What attributes do potential customers have? How can we identify likely car insurance buyers?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Classify data points based on their proximity and association to other available data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Good fit for recommendation engines</a:t>
            </a:r>
          </a:p>
        </p:txBody>
      </p:sp>
      <p:pic>
        <p:nvPicPr>
          <p:cNvPr id="32" name="Picture Placeholder 31" descr="Desktop screenshot">
            <a:extLst>
              <a:ext uri="{FF2B5EF4-FFF2-40B4-BE49-F238E27FC236}">
                <a16:creationId xmlns:a16="http://schemas.microsoft.com/office/drawing/2014/main" id="{9985C1E9-B7DC-4EFA-B466-64A4F2674F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" r="160"/>
          <a:stretch>
            <a:fillRect/>
          </a:stretch>
        </p:blipFill>
        <p:spPr>
          <a:xfrm>
            <a:off x="5217319" y="1450975"/>
            <a:ext cx="6974680" cy="39354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C8F54-DABF-4278-887F-F200CA97F574}"/>
              </a:ext>
            </a:extLst>
          </p:cNvPr>
          <p:cNvSpPr/>
          <p:nvPr/>
        </p:nvSpPr>
        <p:spPr>
          <a:xfrm>
            <a:off x="121436" y="6460547"/>
            <a:ext cx="3450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Source: https://www.ibm.com/cloud/learn/supervised-learning</a:t>
            </a:r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C30F01D5-222A-4A3B-9078-8E0A211267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" r="1979"/>
          <a:stretch/>
        </p:blipFill>
        <p:spPr>
          <a:xfrm>
            <a:off x="5200650" y="1437482"/>
            <a:ext cx="699134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in Action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1073E4-F5B8-41C9-BC20-6329036B5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055" y="144762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Chevron arrows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5266" y="1743832"/>
            <a:ext cx="522000" cy="5220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0753" y="1050980"/>
            <a:ext cx="1980000" cy="360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1. Pre-process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564942-0718-48BF-9A1F-9EC35051A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055" y="4514764"/>
            <a:ext cx="1071822" cy="1163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Graphic 39" descr="Paper">
            <a:extLst>
              <a:ext uri="{FF2B5EF4-FFF2-40B4-BE49-F238E27FC236}">
                <a16:creationId xmlns:a16="http://schemas.microsoft.com/office/drawing/2014/main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16900" y="4642075"/>
            <a:ext cx="544890" cy="54489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8597" y="4138978"/>
            <a:ext cx="1904312" cy="375786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2. Test Train Split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EAA196-EF51-45FA-9A94-CD3C596D778F}"/>
              </a:ext>
            </a:extLst>
          </p:cNvPr>
          <p:cNvGrpSpPr/>
          <p:nvPr/>
        </p:nvGrpSpPr>
        <p:grpSpPr>
          <a:xfrm>
            <a:off x="2743199" y="1517158"/>
            <a:ext cx="8695494" cy="2405579"/>
            <a:chOff x="2822964" y="1814672"/>
            <a:chExt cx="8695494" cy="240557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5BF425-3492-4902-A370-DB32FAA65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22964" y="1814672"/>
              <a:ext cx="7315200" cy="16080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88ABBA-E1EC-429A-9974-38FBD5867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3258" y="2618698"/>
              <a:ext cx="7315200" cy="160155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313CD4-F894-4580-8B27-611CAFB4CE39}"/>
                </a:ext>
              </a:extLst>
            </p:cNvPr>
            <p:cNvSpPr/>
            <p:nvPr/>
          </p:nvSpPr>
          <p:spPr>
            <a:xfrm>
              <a:off x="3119176" y="1847563"/>
              <a:ext cx="571872" cy="157392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3E561D-8C87-46B9-8A5B-19EDC9AA8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199" y="1050980"/>
            <a:ext cx="9053553" cy="360000"/>
          </a:xfrm>
        </p:spPr>
        <p:txBody>
          <a:bodyPr/>
          <a:lstStyle/>
          <a:p>
            <a:r>
              <a:rPr lang="en-US" dirty="0"/>
              <a:t>Convert categorical data to numeric values</a:t>
            </a:r>
          </a:p>
        </p:txBody>
      </p:sp>
      <p:pic>
        <p:nvPicPr>
          <p:cNvPr id="33" name="Graphic 32" descr="Paper">
            <a:extLst>
              <a:ext uri="{FF2B5EF4-FFF2-40B4-BE49-F238E27FC236}">
                <a16:creationId xmlns:a16="http://schemas.microsoft.com/office/drawing/2014/main" id="{F4B5B3F0-745D-4C6C-B998-B2437B2BD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216335" y="4914520"/>
            <a:ext cx="544890" cy="5448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CA58CF5-41B3-4B90-80D7-1959D85C2DEE}"/>
              </a:ext>
            </a:extLst>
          </p:cNvPr>
          <p:cNvSpPr/>
          <p:nvPr/>
        </p:nvSpPr>
        <p:spPr>
          <a:xfrm>
            <a:off x="4257675" y="2357984"/>
            <a:ext cx="594779" cy="15739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A55180-D143-422C-9BDC-B0E9A55BBC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199" y="4612157"/>
            <a:ext cx="72009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7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0BFDF-D948-4F4A-854E-477525F577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268</TotalTime>
  <Words>531</Words>
  <Application>Microsoft Office PowerPoint</Application>
  <PresentationFormat>Widescreen</PresentationFormat>
  <Paragraphs>107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Tahoma</vt:lpstr>
      <vt:lpstr>Times New Roman</vt:lpstr>
      <vt:lpstr>Office Theme</vt:lpstr>
      <vt:lpstr>Predicting  Cross-sell Opportunities for Car Insurance</vt:lpstr>
      <vt:lpstr>Our Client</vt:lpstr>
      <vt:lpstr>The Problem</vt:lpstr>
      <vt:lpstr>Solution</vt:lpstr>
      <vt:lpstr>Explore the Data</vt:lpstr>
      <vt:lpstr>Explore the Data</vt:lpstr>
      <vt:lpstr>Explore the Data</vt:lpstr>
      <vt:lpstr>Why KNN Algorithm?</vt:lpstr>
      <vt:lpstr>KNN in Action</vt:lpstr>
      <vt:lpstr>KNN in Action</vt:lpstr>
      <vt:lpstr>KNN in Action</vt:lpstr>
      <vt:lpstr>The Infrastructure</vt:lpstr>
      <vt:lpstr>Web App</vt:lpstr>
      <vt:lpstr>Reflections &amp;  Next Steps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 Cross-sell Opportunity for Car Insurance</dc:title>
  <dc:creator>Kei Yau Sin</dc:creator>
  <cp:lastModifiedBy>Kei Yau Sin</cp:lastModifiedBy>
  <cp:revision>28</cp:revision>
  <dcterms:created xsi:type="dcterms:W3CDTF">2020-11-13T00:39:42Z</dcterms:created>
  <dcterms:modified xsi:type="dcterms:W3CDTF">2020-11-13T23:47:37Z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