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3217-2A0B-4534-B4BC-880FBB1D1A90}" type="datetimeFigureOut">
              <a:rPr lang="hu-HU" smtClean="0"/>
              <a:t>2016.07.01.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421D-84C8-4EB9-8BE2-85E5B864F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725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3217-2A0B-4534-B4BC-880FBB1D1A90}" type="datetimeFigureOut">
              <a:rPr lang="hu-HU" smtClean="0"/>
              <a:t>2016.07.01.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421D-84C8-4EB9-8BE2-85E5B864F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914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3217-2A0B-4534-B4BC-880FBB1D1A90}" type="datetimeFigureOut">
              <a:rPr lang="hu-HU" smtClean="0"/>
              <a:t>2016.07.01.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421D-84C8-4EB9-8BE2-85E5B864F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7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3217-2A0B-4534-B4BC-880FBB1D1A90}" type="datetimeFigureOut">
              <a:rPr lang="hu-HU" smtClean="0"/>
              <a:t>2016.07.01.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421D-84C8-4EB9-8BE2-85E5B864F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003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3217-2A0B-4534-B4BC-880FBB1D1A90}" type="datetimeFigureOut">
              <a:rPr lang="hu-HU" smtClean="0"/>
              <a:t>2016.07.01.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421D-84C8-4EB9-8BE2-85E5B864F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45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3217-2A0B-4534-B4BC-880FBB1D1A90}" type="datetimeFigureOut">
              <a:rPr lang="hu-HU" smtClean="0"/>
              <a:t>2016.07.01.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421D-84C8-4EB9-8BE2-85E5B864F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036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3217-2A0B-4534-B4BC-880FBB1D1A90}" type="datetimeFigureOut">
              <a:rPr lang="hu-HU" smtClean="0"/>
              <a:t>2016.07.01.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421D-84C8-4EB9-8BE2-85E5B864F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806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3217-2A0B-4534-B4BC-880FBB1D1A90}" type="datetimeFigureOut">
              <a:rPr lang="hu-HU" smtClean="0"/>
              <a:t>2016.07.01.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421D-84C8-4EB9-8BE2-85E5B864F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284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3217-2A0B-4534-B4BC-880FBB1D1A90}" type="datetimeFigureOut">
              <a:rPr lang="hu-HU" smtClean="0"/>
              <a:t>2016.07.01.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421D-84C8-4EB9-8BE2-85E5B864F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784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3217-2A0B-4534-B4BC-880FBB1D1A90}" type="datetimeFigureOut">
              <a:rPr lang="hu-HU" smtClean="0"/>
              <a:t>2016.07.01.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421D-84C8-4EB9-8BE2-85E5B864F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018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3217-2A0B-4534-B4BC-880FBB1D1A90}" type="datetimeFigureOut">
              <a:rPr lang="hu-HU" smtClean="0"/>
              <a:t>2016.07.01.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421D-84C8-4EB9-8BE2-85E5B864F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923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A3217-2A0B-4534-B4BC-880FBB1D1A90}" type="datetimeFigureOut">
              <a:rPr lang="hu-HU" smtClean="0"/>
              <a:t>2016.07.01.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421D-84C8-4EB9-8BE2-85E5B864F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815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46. </a:t>
            </a:r>
            <a:r>
              <a:rPr lang="hu-HU" dirty="0" err="1" smtClean="0"/>
              <a:t>tk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Emberi tényezők; a </a:t>
            </a:r>
            <a:r>
              <a:rPr lang="hu-HU" smtClean="0"/>
              <a:t>jármű vezetése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93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Mi rontja a járművezető reakcióidejét az alábbiak közül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Fáradtság, alkoholfogyasztás, zavaró ingerek (pl.: zaj</a:t>
            </a:r>
            <a:r>
              <a:rPr lang="hu-HU" dirty="0" smtClean="0"/>
              <a:t>).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Vitamindús </a:t>
            </a:r>
            <a:r>
              <a:rPr lang="hu-HU" dirty="0"/>
              <a:t>étrend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Ha </a:t>
            </a:r>
            <a:r>
              <a:rPr lang="hu-HU" dirty="0"/>
              <a:t>jól ismert útszakaszon közlekedik.</a:t>
            </a:r>
          </a:p>
        </p:txBody>
      </p:sp>
    </p:spTree>
    <p:extLst>
      <p:ext uri="{BB962C8B-B14F-4D97-AF65-F5344CB8AC3E}">
        <p14:creationId xmlns:p14="http://schemas.microsoft.com/office/powerpoint/2010/main" val="1428811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Mi szükséges a tudatos járművezetői készség kialakításához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Elméleti és gyakorlati ismeretek elsajátítása, folyamatos gyakorlása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Minden </a:t>
            </a:r>
            <a:r>
              <a:rPr lang="hu-HU" dirty="0"/>
              <a:t>helyzetben ragaszkodás a szabályokhoz, mások közlekedés közbeni kioktatása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Elsőbbségről </a:t>
            </a:r>
            <a:r>
              <a:rPr lang="hu-HU" dirty="0"/>
              <a:t>való folyamatos lemondás, mások előnyben részesítése.</a:t>
            </a:r>
          </a:p>
        </p:txBody>
      </p:sp>
    </p:spTree>
    <p:extLst>
      <p:ext uri="{BB962C8B-B14F-4D97-AF65-F5344CB8AC3E}">
        <p14:creationId xmlns:p14="http://schemas.microsoft.com/office/powerpoint/2010/main" val="238874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Mit kell ellenőrizni a járművel való napi első elindulás előtt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A jármű és a járművezető alkalmas-e a közlekedésre, a szükséges iratok rendelkezésre állnak-e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Van-e </a:t>
            </a:r>
            <a:r>
              <a:rPr lang="hu-HU" dirty="0"/>
              <a:t>a járműben térkép vagy műholdas navigációs (GPS) berendezés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Az </a:t>
            </a:r>
            <a:r>
              <a:rPr lang="hu-HU" dirty="0"/>
              <a:t>utasok személyazonosító igazolványának érvényességét.</a:t>
            </a:r>
          </a:p>
        </p:txBody>
      </p:sp>
    </p:spTree>
    <p:extLst>
      <p:ext uri="{BB962C8B-B14F-4D97-AF65-F5344CB8AC3E}">
        <p14:creationId xmlns:p14="http://schemas.microsoft.com/office/powerpoint/2010/main" val="3751867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Miért fontos </a:t>
            </a:r>
            <a:r>
              <a:rPr lang="hu-HU" dirty="0" smtClean="0"/>
              <a:t>a </a:t>
            </a:r>
            <a:r>
              <a:rPr lang="hu-HU" dirty="0"/>
              <a:t>vezetőülés megfelelő beállítása</a:t>
            </a:r>
            <a:r>
              <a:rPr lang="hu-HU" dirty="0" smtClean="0"/>
              <a:t>?</a:t>
            </a:r>
          </a:p>
          <a:p>
            <a:pPr marL="0" indent="0" algn="ctr">
              <a:buNone/>
            </a:pPr>
            <a:endParaRPr lang="hu-HU" dirty="0" smtClean="0"/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Mert a járművezető így tudja biztonságosan működtetni a jármű kezelőszerveit, és kevésbé fárad el vezetés közben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Mert </a:t>
            </a:r>
            <a:r>
              <a:rPr lang="hu-HU" dirty="0"/>
              <a:t>a rossz ülésbeállítás gerincproblémákat okozhat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Nem </a:t>
            </a:r>
            <a:r>
              <a:rPr lang="hu-HU" dirty="0"/>
              <a:t>fontos a vezetőülést beállítani, ha csak alkalomszerűen vezetjük a járművet.</a:t>
            </a:r>
          </a:p>
        </p:txBody>
      </p:sp>
    </p:spTree>
    <p:extLst>
      <p:ext uri="{BB962C8B-B14F-4D97-AF65-F5344CB8AC3E}">
        <p14:creationId xmlns:p14="http://schemas.microsoft.com/office/powerpoint/2010/main" val="254440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dirty="0"/>
              <a:t>Mi a blokkolásgátló (ABS) feladata? </a:t>
            </a:r>
            <a:endParaRPr lang="hu-HU" dirty="0" smtClean="0"/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A kerekek túlfékezésből adódó megcsúszásának elkerülése, ami következtében a jármű menetstabilitása nő, kormányozhatósága megmarad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</a:t>
            </a:r>
            <a:r>
              <a:rPr lang="hu-HU" dirty="0"/>
              <a:t>jármű gumiabroncs kopásának csökkentése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</a:t>
            </a:r>
            <a:r>
              <a:rPr lang="hu-HU" dirty="0"/>
              <a:t>fékbetétek gyors kopásának megakadályozása.</a:t>
            </a:r>
          </a:p>
        </p:txBody>
      </p:sp>
    </p:spTree>
    <p:extLst>
      <p:ext uri="{BB962C8B-B14F-4D97-AF65-F5344CB8AC3E}">
        <p14:creationId xmlns:p14="http://schemas.microsoft.com/office/powerpoint/2010/main" val="269692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Befolyásolja-e a vezetési stílus a gumiabroncsok kopásának mértékét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Igen, a hirtelen elindulás, a megpördülő kerekek, az intenzív fékezések csökkentik a gumiabroncsok élettartamát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Nem</a:t>
            </a:r>
            <a:r>
              <a:rPr lang="hu-HU" dirty="0"/>
              <a:t>, a gumiabroncsok kopása csak a jármű terheltségétől függ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Igen</a:t>
            </a:r>
            <a:r>
              <a:rPr lang="hu-HU" dirty="0"/>
              <a:t>, a sportos vezetési stílus jobb állapotban tartja a gumiabroncsokat, így élettartamuk nő.</a:t>
            </a:r>
          </a:p>
        </p:txBody>
      </p:sp>
    </p:spTree>
    <p:extLst>
      <p:ext uri="{BB962C8B-B14F-4D97-AF65-F5344CB8AC3E}">
        <p14:creationId xmlns:p14="http://schemas.microsoft.com/office/powerpoint/2010/main" val="3291991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Mi a </a:t>
            </a:r>
            <a:r>
              <a:rPr lang="hu-HU" dirty="0" err="1"/>
              <a:t>kipörgésgátló</a:t>
            </a:r>
            <a:r>
              <a:rPr lang="hu-HU" dirty="0"/>
              <a:t> (ASR) feladata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A kerekek kipörgésének, ezáltal a tapadás elvesztésének és a jármű irányíthatatlanságának megakadályozása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</a:t>
            </a:r>
            <a:r>
              <a:rPr lang="hu-HU" dirty="0"/>
              <a:t>motor túlpörgésének megakadályozása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</a:t>
            </a:r>
            <a:r>
              <a:rPr lang="hu-HU" dirty="0"/>
              <a:t>jármű hirtelen megindulásának megakadályozása, ezáltal egy balesetveszélyes helyzet elkerülése.</a:t>
            </a:r>
          </a:p>
        </p:txBody>
      </p:sp>
    </p:spTree>
    <p:extLst>
      <p:ext uri="{BB962C8B-B14F-4D97-AF65-F5344CB8AC3E}">
        <p14:creationId xmlns:p14="http://schemas.microsoft.com/office/powerpoint/2010/main" val="3934652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Hogyan alakítható ki a megfelelő közlekedési gondolkodás, közlekedési előrelátás? </a:t>
            </a:r>
            <a:endParaRPr lang="hu-HU" dirty="0" smtClean="0"/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Elméleti és gyakorlati ismeretek elsajátításával, és sok gyakorlással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Ha </a:t>
            </a:r>
            <a:r>
              <a:rPr lang="hu-HU" dirty="0"/>
              <a:t>az utasok, közlekedési partnerek tanácsait mindig figyelembe vesszük, és aszerint közlekedünk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</a:t>
            </a:r>
            <a:r>
              <a:rPr lang="hu-HU" dirty="0"/>
              <a:t>szabályok szigorú betartásával, mások rendre utasításával.</a:t>
            </a:r>
          </a:p>
        </p:txBody>
      </p:sp>
    </p:spTree>
    <p:extLst>
      <p:ext uri="{BB962C8B-B14F-4D97-AF65-F5344CB8AC3E}">
        <p14:creationId xmlns:p14="http://schemas.microsoft.com/office/powerpoint/2010/main" val="1171407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Milyen hatással van a dohányzás a járművezetésre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Figyelemelterelő hatása van, ami balesetveszélyes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</a:t>
            </a:r>
            <a:r>
              <a:rPr lang="hu-HU" dirty="0"/>
              <a:t>dohányzás nincs semmilyen káros hatással a járművezetésre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</a:t>
            </a:r>
            <a:r>
              <a:rPr lang="hu-HU" dirty="0"/>
              <a:t>dohányzás csak az utasokat zavarhatja út közben.</a:t>
            </a:r>
          </a:p>
        </p:txBody>
      </p:sp>
    </p:spTree>
    <p:extLst>
      <p:ext uri="{BB962C8B-B14F-4D97-AF65-F5344CB8AC3E}">
        <p14:creationId xmlns:p14="http://schemas.microsoft.com/office/powerpoint/2010/main" val="3453457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Milyen hatással van a közlekedés biztonságára a vezetés közbeni mobiltelefonálás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Figyelemelterelő hatása van, sokszor még </a:t>
            </a:r>
            <a:r>
              <a:rPr lang="hu-HU" dirty="0" err="1"/>
              <a:t>kihangosító</a:t>
            </a:r>
            <a:r>
              <a:rPr lang="hu-HU" dirty="0"/>
              <a:t> vagy </a:t>
            </a:r>
            <a:r>
              <a:rPr lang="hu-HU" dirty="0" err="1"/>
              <a:t>headset</a:t>
            </a:r>
            <a:r>
              <a:rPr lang="hu-HU" dirty="0"/>
              <a:t> használatával is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</a:t>
            </a:r>
            <a:r>
              <a:rPr lang="hu-HU" dirty="0"/>
              <a:t>mobiltelefonálás nem akadályozza a járművezetőt a vezetésben.</a:t>
            </a:r>
          </a:p>
        </p:txBody>
      </p:sp>
    </p:spTree>
    <p:extLst>
      <p:ext uri="{BB962C8B-B14F-4D97-AF65-F5344CB8AC3E}">
        <p14:creationId xmlns:p14="http://schemas.microsoft.com/office/powerpoint/2010/main" val="342798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1052736"/>
            <a:ext cx="6400800" cy="4586064"/>
          </a:xfrm>
        </p:spPr>
        <p:txBody>
          <a:bodyPr/>
          <a:lstStyle/>
          <a:p>
            <a:r>
              <a:rPr lang="hu-HU" dirty="0" smtClean="0"/>
              <a:t>Melyik a helyes és biztonságos kormányfogás az alábbiak közül? </a:t>
            </a:r>
          </a:p>
          <a:p>
            <a:pPr marL="514350" indent="-514350" algn="l">
              <a:buFont typeface="+mj-lt"/>
              <a:buAutoNum type="alphaUcPeriod"/>
            </a:pPr>
            <a:r>
              <a:rPr lang="hu-HU" dirty="0" smtClean="0"/>
              <a:t>Az 1-es jelű.</a:t>
            </a:r>
          </a:p>
          <a:p>
            <a:pPr marL="514350" indent="-514350" algn="l">
              <a:buFont typeface="+mj-lt"/>
              <a:buAutoNum type="alphaUcPeriod"/>
            </a:pPr>
            <a:r>
              <a:rPr lang="hu-HU" dirty="0" smtClean="0"/>
              <a:t>A 2-es jelű</a:t>
            </a:r>
          </a:p>
          <a:p>
            <a:pPr marL="514350" indent="-514350" algn="l">
              <a:buFont typeface="+mj-lt"/>
              <a:buAutoNum type="alphaUcPeriod"/>
            </a:pPr>
            <a:r>
              <a:rPr lang="hu-HU" dirty="0" smtClean="0"/>
              <a:t>A 3-as jelű.</a:t>
            </a:r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96952"/>
            <a:ext cx="38100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31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Mi a teendője, ha vezetés közben észleli, hogy fáradtsága révén csökken a koncentráló képessége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Megáll, testmozgással felfrissíti magát, esetleg alszik néhány órát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Megáll</a:t>
            </a:r>
            <a:r>
              <a:rPr lang="hu-HU" dirty="0"/>
              <a:t>, iszik egy kávét, és indulhat tovább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Minden </a:t>
            </a:r>
            <a:r>
              <a:rPr lang="hu-HU" dirty="0"/>
              <a:t>esetben segít, ha menet közben lehúzza az ablakot, hogy a beáramló levegő felfrissítse.</a:t>
            </a:r>
          </a:p>
        </p:txBody>
      </p:sp>
    </p:spTree>
    <p:extLst>
      <p:ext uri="{BB962C8B-B14F-4D97-AF65-F5344CB8AC3E}">
        <p14:creationId xmlns:p14="http://schemas.microsoft.com/office/powerpoint/2010/main" val="3003397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976664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Miért fontos a jogszabályban előírt alkoholos befolyásoltság alatti járművezetés tilalmát betartani</a:t>
            </a:r>
            <a:r>
              <a:rPr lang="hu-HU" dirty="0" smtClean="0"/>
              <a:t>?</a:t>
            </a:r>
          </a:p>
          <a:p>
            <a:pPr marL="0" indent="0" algn="ctr">
              <a:buNone/>
            </a:pPr>
            <a:endParaRPr lang="hu-HU" dirty="0" smtClean="0"/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Azért, mert már kis mennyiségű alkohol elfogyasztása is jelentősen rontja a reakcióidőt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Azért</a:t>
            </a:r>
            <a:r>
              <a:rPr lang="hu-HU" dirty="0"/>
              <a:t>, hogy az alkoholos állapotban történő járművezetésért járó büntetés elkerülhető legyen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Azért</a:t>
            </a:r>
            <a:r>
              <a:rPr lang="hu-HU" dirty="0"/>
              <a:t>, mert az zavarhatja a jármű utasait.</a:t>
            </a:r>
          </a:p>
        </p:txBody>
      </p:sp>
    </p:spTree>
    <p:extLst>
      <p:ext uri="{BB962C8B-B14F-4D97-AF65-F5344CB8AC3E}">
        <p14:creationId xmlns:p14="http://schemas.microsoft.com/office/powerpoint/2010/main" val="1372213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Melyik viselkedésmód a legcélravezetőbb a közlekedésben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Az együttműködő, a többi közlekedő magatartásának figyelembe vételét szem előtt tartó viselkedésmód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Előzékeny</a:t>
            </a:r>
            <a:r>
              <a:rPr lang="hu-HU" dirty="0"/>
              <a:t>, az elsőbbséget legtöbbször átengedő viselkedésmód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Másokat </a:t>
            </a:r>
            <a:r>
              <a:rPr lang="hu-HU" dirty="0"/>
              <a:t>rendre utasító viselkedésmód.</a:t>
            </a:r>
          </a:p>
        </p:txBody>
      </p:sp>
    </p:spTree>
    <p:extLst>
      <p:ext uri="{BB962C8B-B14F-4D97-AF65-F5344CB8AC3E}">
        <p14:creationId xmlns:p14="http://schemas.microsoft.com/office/powerpoint/2010/main" val="3067801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 Mit kell ellenőrizni a járművén a napi első elindulás előtt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A kormányt, féket, gumiabroncsokat, világító- és jelzőberendezéseket, rendszámot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</a:t>
            </a:r>
            <a:r>
              <a:rPr lang="hu-HU" dirty="0"/>
              <a:t>kormányt, gumiabroncsokat, üzemanyag mennyiségét, ablakmosó folyadékot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</a:t>
            </a:r>
            <a:r>
              <a:rPr lang="hu-HU" dirty="0"/>
              <a:t>kormányt, féket, gumiabroncsot, ablaktörlőket, pótkereket.</a:t>
            </a:r>
          </a:p>
        </p:txBody>
      </p:sp>
    </p:spTree>
    <p:extLst>
      <p:ext uri="{BB962C8B-B14F-4D97-AF65-F5344CB8AC3E}">
        <p14:creationId xmlns:p14="http://schemas.microsoft.com/office/powerpoint/2010/main" val="1595189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Miért fontos a visszapillantó tükrök személyre szabott beállítása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Azért, mert így nagy mértékben csökkenthető a holttér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Azért</a:t>
            </a:r>
            <a:r>
              <a:rPr lang="hu-HU" dirty="0"/>
              <a:t>, mert így pontos képet kapunk a jármű mellett és mögött közlekedőkről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Azért</a:t>
            </a:r>
            <a:r>
              <a:rPr lang="hu-HU" dirty="0"/>
              <a:t>, mert így biztosítható, hogy a járművezető magát is lássa a tükrökben.</a:t>
            </a:r>
          </a:p>
        </p:txBody>
      </p:sp>
    </p:spTree>
    <p:extLst>
      <p:ext uri="{BB962C8B-B14F-4D97-AF65-F5344CB8AC3E}">
        <p14:creationId xmlns:p14="http://schemas.microsoft.com/office/powerpoint/2010/main" val="3987401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Ha a jármű mosásakor a kerékfékszerkezetbe víz jut, akkor</a:t>
            </a:r>
            <a:r>
              <a:rPr lang="hu-HU" dirty="0" smtClean="0"/>
              <a:t>...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menet közben, enyhe fékezéssel kell a kerékfékszerkezetbe jutott vizet elpárologtatni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meg </a:t>
            </a:r>
            <a:r>
              <a:rPr lang="hu-HU" dirty="0"/>
              <a:t>kell várni, amíg a víz elpárolog, azután lehet csak elindulni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nagynyomású </a:t>
            </a:r>
            <a:r>
              <a:rPr lang="hu-HU" dirty="0"/>
              <a:t>levegővel ki kell fújatni a vizet.</a:t>
            </a:r>
          </a:p>
        </p:txBody>
      </p:sp>
    </p:spTree>
    <p:extLst>
      <p:ext uri="{BB962C8B-B14F-4D97-AF65-F5344CB8AC3E}">
        <p14:creationId xmlns:p14="http://schemas.microsoft.com/office/powerpoint/2010/main" val="3724220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1628" y="476672"/>
            <a:ext cx="8229600" cy="60486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dirty="0"/>
              <a:t>Miért veszélyes járművezetés közben hangosan zenét hallgatni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Mert elvonja a vezető figyelmét és a forgalomból, illetve a járműtől érkező hanghatásokat is elnyomja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Mert </a:t>
            </a:r>
            <a:r>
              <a:rPr lang="hu-HU" dirty="0"/>
              <a:t>így a jármű vezetője nem tud az utasaival beszélgetni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Mert </a:t>
            </a:r>
            <a:r>
              <a:rPr lang="hu-HU" dirty="0"/>
              <a:t>a zene áthallatszódhat más járművekbe és zavarhatja azok vezetőit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Mert </a:t>
            </a:r>
            <a:r>
              <a:rPr lang="hu-HU" dirty="0"/>
              <a:t>túlterhelheti a jármű elektromos rendszerét, így a jármű kigyulladhat.</a:t>
            </a:r>
          </a:p>
        </p:txBody>
      </p:sp>
    </p:spTree>
    <p:extLst>
      <p:ext uri="{BB962C8B-B14F-4D97-AF65-F5344CB8AC3E}">
        <p14:creationId xmlns:p14="http://schemas.microsoft.com/office/powerpoint/2010/main" val="3541900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 Szabad-e vezetés közben mobiltelefont kézben tartva telefonálni, internetezni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Nem, ez jogszabályban tiltott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Csak </a:t>
            </a:r>
            <a:r>
              <a:rPr lang="hu-HU" dirty="0"/>
              <a:t>érintőképernyős okos telefonnal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Kizárólag </a:t>
            </a:r>
            <a:r>
              <a:rPr lang="hu-HU" dirty="0"/>
              <a:t>lakott területen kívül </a:t>
            </a:r>
            <a:r>
              <a:rPr lang="hu-HU" dirty="0" smtClean="0"/>
              <a:t>közlekedve.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Kizárólag </a:t>
            </a:r>
            <a:r>
              <a:rPr lang="hu-HU" dirty="0"/>
              <a:t>akkor, ha ez a vezetésben nem zavarja.</a:t>
            </a:r>
          </a:p>
        </p:txBody>
      </p:sp>
    </p:spTree>
    <p:extLst>
      <p:ext uri="{BB962C8B-B14F-4D97-AF65-F5344CB8AC3E}">
        <p14:creationId xmlns:p14="http://schemas.microsoft.com/office/powerpoint/2010/main" val="174902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55272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hu-HU" dirty="0"/>
              <a:t>Szerezhet-e a közlekedésbiztonság szempontjából lényeges információkat a jármű vezetője hallás útján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Igen, az utastéren kívülről (pl. megkülönböztető jelzéseit használó járművek, más járművek hangjelzése, saját jármű motorzaja, gumiabroncs zaj) és belülről (autórádió, utasok) egyaránt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Nem</a:t>
            </a:r>
            <a:r>
              <a:rPr lang="hu-HU" dirty="0"/>
              <a:t>, a hallás semmilyen lényeges szerepet nem játszik a járművezetés során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Nem</a:t>
            </a:r>
            <a:r>
              <a:rPr lang="hu-HU" dirty="0"/>
              <a:t>, mert a belső zajok (rádió, beszélgetés, zörejek) a kívülről jövő hangokat minden esetben elnyomják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Igen</a:t>
            </a:r>
            <a:r>
              <a:rPr lang="hu-HU" dirty="0"/>
              <a:t>, de a hangszigetelés miatt csak az utastéren belülről (autórádión hallható közlekedési információk, utasok jelzései).</a:t>
            </a:r>
          </a:p>
        </p:txBody>
      </p:sp>
    </p:spTree>
    <p:extLst>
      <p:ext uri="{BB962C8B-B14F-4D97-AF65-F5344CB8AC3E}">
        <p14:creationId xmlns:p14="http://schemas.microsoft.com/office/powerpoint/2010/main" val="656580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2068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hu-HU" dirty="0"/>
              <a:t>Lehet-e szerepe a járművezetés során a szaglásnak</a:t>
            </a:r>
            <a:r>
              <a:rPr lang="hu-HU" dirty="0" smtClean="0"/>
              <a:t>?</a:t>
            </a:r>
          </a:p>
          <a:p>
            <a:pPr marL="0" indent="0" algn="ctr">
              <a:buNone/>
            </a:pPr>
            <a:endParaRPr lang="hu-HU" dirty="0" smtClean="0"/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Igen, a szaglás segíthet bizonyos meghibásodások, illetve rendellenes üzemállapotok felismerésében (pl. elektromos berendezések felhevülése, tömítetlen kipufogórendszer, szoruló fékszerkezetek stb</a:t>
            </a:r>
            <a:r>
              <a:rPr lang="hu-HU" dirty="0" smtClean="0"/>
              <a:t>.).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Igen</a:t>
            </a:r>
            <a:r>
              <a:rPr lang="hu-HU" dirty="0"/>
              <a:t>, de csak a beáramló levegő szagából következtethetünk az időjárási körülményekre és az útviszonyokra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Nem</a:t>
            </a:r>
            <a:r>
              <a:rPr lang="hu-HU" dirty="0"/>
              <a:t>, a szaglás semmilyen szerepet nem játszik a járművezetés során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Nem</a:t>
            </a:r>
            <a:r>
              <a:rPr lang="hu-HU" dirty="0"/>
              <a:t>, mert a pollenszűrőnek köszönhetően a mai korszerű járművekben az utastéren kívüli szagokat nem is érzékelheti a jármű vezetője.</a:t>
            </a:r>
          </a:p>
        </p:txBody>
      </p:sp>
    </p:spTree>
    <p:extLst>
      <p:ext uri="{BB962C8B-B14F-4D97-AF65-F5344CB8AC3E}">
        <p14:creationId xmlns:p14="http://schemas.microsoft.com/office/powerpoint/2010/main" val="205619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23528" y="260649"/>
            <a:ext cx="8229600" cy="34563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dirty="0"/>
              <a:t>Biztonságos-e az ábrázolt 2-es jelű kormányfogással való közlekedés? </a:t>
            </a:r>
            <a:endParaRPr lang="hu-HU" dirty="0" smtClean="0"/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Nem.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Igen, ha már fáradt a járművezető.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Igen</a:t>
            </a:r>
            <a:r>
              <a:rPr lang="hu-HU" dirty="0"/>
              <a:t>, mert így jobban eléri a kormányt a járművezető.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861048"/>
            <a:ext cx="38100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209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976664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Mikor helyes a vezetőülés és a kormánykerék egymáshoz viszonyított beállítása? </a:t>
            </a:r>
            <a:endParaRPr lang="hu-HU" dirty="0" smtClean="0"/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Amikor a háttámlának dőlve a kinyújtott kéz csuklója a kormánykerék tetején helyezkedik el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Amikor </a:t>
            </a:r>
            <a:r>
              <a:rPr lang="hu-HU" dirty="0"/>
              <a:t>a vezető kinyújtott kezekkel tudja a kormánykereket megfogni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Amikor </a:t>
            </a:r>
            <a:r>
              <a:rPr lang="hu-HU" dirty="0"/>
              <a:t>a vezetőt nem szorítja a biztonsági öv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Tetszés </a:t>
            </a:r>
            <a:r>
              <a:rPr lang="hu-HU" dirty="0"/>
              <a:t>szerinti beállítás helyes lehet, csak a kényelem a fontos.</a:t>
            </a:r>
          </a:p>
        </p:txBody>
      </p:sp>
    </p:spTree>
    <p:extLst>
      <p:ext uri="{BB962C8B-B14F-4D97-AF65-F5344CB8AC3E}">
        <p14:creationId xmlns:p14="http://schemas.microsoft.com/office/powerpoint/2010/main" val="1226107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Mikor megfelelő a járműbe szerelt vezetőülés és a pedálok távolságának beállítása? </a:t>
            </a:r>
            <a:endParaRPr lang="hu-HU" dirty="0" smtClean="0"/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A pedálok teljes benyomásakor se legyen a láb teljesen kinyújtott állapotban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</a:t>
            </a:r>
            <a:r>
              <a:rPr lang="hu-HU" dirty="0"/>
              <a:t>vezető kinyújtott lábbal éppen elérje a </a:t>
            </a:r>
            <a:r>
              <a:rPr lang="hu-HU" dirty="0" smtClean="0"/>
              <a:t>pedálokat.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</a:t>
            </a:r>
            <a:r>
              <a:rPr lang="hu-HU" dirty="0"/>
              <a:t>pedálok teljes benyomásakor a láb teljesen kinyújtott állapotban legyen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</a:t>
            </a:r>
            <a:r>
              <a:rPr lang="hu-HU" dirty="0"/>
              <a:t>lehető legrövidebb távolságot célszerű beállítani.</a:t>
            </a:r>
          </a:p>
        </p:txBody>
      </p:sp>
    </p:spTree>
    <p:extLst>
      <p:ext uri="{BB962C8B-B14F-4D97-AF65-F5344CB8AC3E}">
        <p14:creationId xmlns:p14="http://schemas.microsoft.com/office/powerpoint/2010/main" val="2759683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hu-HU" dirty="0"/>
              <a:t> Mekkorára célszerű a vezetőülés és a kormánykerék távolságát beállítani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Akkorára, hogy az ülésben hátradőlve kinyújtott kezünk csuklója a kormány tetejéig érjen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Akkorára</a:t>
            </a:r>
            <a:r>
              <a:rPr lang="hu-HU" dirty="0"/>
              <a:t>, hogy teljesen kinyújtott kezekkel tudjuk a kormánykereket megfogni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Akkorára</a:t>
            </a:r>
            <a:r>
              <a:rPr lang="hu-HU" dirty="0"/>
              <a:t>, hogy a kormánykerék a lehető legközelebb legyen hozzánk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Tetszés </a:t>
            </a:r>
            <a:r>
              <a:rPr lang="hu-HU" dirty="0"/>
              <a:t>szerinti beállítás helyes, csak a kényelem a fontos.</a:t>
            </a:r>
          </a:p>
        </p:txBody>
      </p:sp>
    </p:spTree>
    <p:extLst>
      <p:ext uri="{BB962C8B-B14F-4D97-AF65-F5344CB8AC3E}">
        <p14:creationId xmlns:p14="http://schemas.microsoft.com/office/powerpoint/2010/main" val="1226600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hu-HU" dirty="0"/>
              <a:t>Mire kell ügyelni az állítható magasságú kormánykerék beállítása esetén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A kormánykerék ne akadályozza a vezetőt a járműből való kilátásban, illetve a műszerfal jelzéseinek észlelésében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Célszerű </a:t>
            </a:r>
            <a:r>
              <a:rPr lang="hu-HU" dirty="0"/>
              <a:t>a lehető legalacsonyabb állást választani, hogy a vezető szükség esetén a combjaival is egyenesben tarthassa a járművet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Célszerű </a:t>
            </a:r>
            <a:r>
              <a:rPr lang="hu-HU" dirty="0"/>
              <a:t>a lehető legalacsonyabb állást választani, mert így a vezető karjai kevésbé fáradnak el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Tetszés </a:t>
            </a:r>
            <a:r>
              <a:rPr lang="hu-HU" dirty="0"/>
              <a:t>szerinti beállítást lehet alkalmazni, csak az a fontos, hogy az kényelemes legyen a vezető számára.</a:t>
            </a:r>
          </a:p>
        </p:txBody>
      </p:sp>
    </p:spTree>
    <p:extLst>
      <p:ext uri="{BB962C8B-B14F-4D97-AF65-F5344CB8AC3E}">
        <p14:creationId xmlns:p14="http://schemas.microsoft.com/office/powerpoint/2010/main" val="4125179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 Hogyan változik a jármű menetellenállása a domborzati viszonyoktól függően?</a:t>
            </a:r>
            <a:endParaRPr lang="hu-HU" dirty="0" smtClean="0"/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Emelkedőn növekszik, lejtőn csökken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</a:t>
            </a:r>
            <a:r>
              <a:rPr lang="hu-HU" dirty="0"/>
              <a:t>menetellenállás nem függ a domborzati viszonyoktól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Emelkedőn </a:t>
            </a:r>
            <a:r>
              <a:rPr lang="hu-HU" dirty="0"/>
              <a:t>csökken, lejtőn növekszik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Emelkedőn </a:t>
            </a:r>
            <a:r>
              <a:rPr lang="hu-HU" dirty="0"/>
              <a:t>és lejtőn egyaránt növekszik.</a:t>
            </a:r>
          </a:p>
        </p:txBody>
      </p:sp>
    </p:spTree>
    <p:extLst>
      <p:ext uri="{BB962C8B-B14F-4D97-AF65-F5344CB8AC3E}">
        <p14:creationId xmlns:p14="http://schemas.microsoft.com/office/powerpoint/2010/main" val="1954654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Mi növelheti meg jelentősen a jármű légellenállását? </a:t>
            </a:r>
            <a:endParaRPr lang="hu-HU" dirty="0" smtClean="0"/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A tetőcsomagtartó, illetve az azon szállított tárgyak, a lehúzott ablakok, illetve a nyitott tetőablak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</a:t>
            </a:r>
            <a:r>
              <a:rPr lang="hu-HU" dirty="0"/>
              <a:t>túl alacsony gumiabroncsnyomás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Az </a:t>
            </a:r>
            <a:r>
              <a:rPr lang="hu-HU" dirty="0"/>
              <a:t>erőltetett hegymenet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</a:t>
            </a:r>
            <a:r>
              <a:rPr lang="hu-HU" dirty="0"/>
              <a:t>túl magas gumiabroncsnyomás.</a:t>
            </a:r>
          </a:p>
        </p:txBody>
      </p:sp>
    </p:spTree>
    <p:extLst>
      <p:ext uri="{BB962C8B-B14F-4D97-AF65-F5344CB8AC3E}">
        <p14:creationId xmlns:p14="http://schemas.microsoft.com/office/powerpoint/2010/main" val="3139526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hu-HU" dirty="0"/>
              <a:t>Függ-e - és miért - a jármű menetellenállásának mértéke a sebességtől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Igen, a sebesség növelésével a menetellenállás - a légellenállás növekedése miatt - nő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Nem</a:t>
            </a:r>
            <a:r>
              <a:rPr lang="hu-HU" dirty="0"/>
              <a:t>, a menetellenállás mértéke nem függ a </a:t>
            </a:r>
            <a:r>
              <a:rPr lang="hu-HU" dirty="0" smtClean="0"/>
              <a:t>sebességtől.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Igen</a:t>
            </a:r>
            <a:r>
              <a:rPr lang="hu-HU" dirty="0"/>
              <a:t>, a sebesség növelésével a menetellenállás - a gördülési ellenállás csökkenése miatt - csökken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Igen</a:t>
            </a:r>
            <a:r>
              <a:rPr lang="hu-HU" dirty="0"/>
              <a:t>, a sebesség növelésével a menetellenállás - a légellenállás csökkenése miatt - csökken.</a:t>
            </a:r>
          </a:p>
        </p:txBody>
      </p:sp>
    </p:spTree>
    <p:extLst>
      <p:ext uri="{BB962C8B-B14F-4D97-AF65-F5344CB8AC3E}">
        <p14:creationId xmlns:p14="http://schemas.microsoft.com/office/powerpoint/2010/main" val="2724878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Miről ismerhetjük fel a </a:t>
            </a:r>
            <a:r>
              <a:rPr lang="hu-HU" dirty="0" err="1"/>
              <a:t>vízenfutás</a:t>
            </a:r>
            <a:r>
              <a:rPr lang="hu-HU" dirty="0"/>
              <a:t> jelenségét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Járművünk gyakorlatilag irányíthatatlanná és fékezhetetlenné válik a megszűnő tapadás miatt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Sokkal </a:t>
            </a:r>
            <a:r>
              <a:rPr lang="hu-HU" dirty="0"/>
              <a:t>könnyebbé válik a jármű </a:t>
            </a:r>
            <a:r>
              <a:rPr lang="hu-HU" dirty="0" err="1"/>
              <a:t>irányítása.A</a:t>
            </a:r>
            <a:r>
              <a:rPr lang="hu-HU" dirty="0"/>
              <a:t> járművet a vízréteg ellenállása erőteljesen </a:t>
            </a:r>
            <a:r>
              <a:rPr lang="hu-HU" dirty="0" smtClean="0"/>
              <a:t>gyorsítja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.</a:t>
            </a:r>
            <a:r>
              <a:rPr lang="hu-HU" dirty="0"/>
              <a:t>Leáll a jármű motorja.</a:t>
            </a:r>
          </a:p>
        </p:txBody>
      </p:sp>
    </p:spTree>
    <p:extLst>
      <p:ext uri="{BB962C8B-B14F-4D97-AF65-F5344CB8AC3E}">
        <p14:creationId xmlns:p14="http://schemas.microsoft.com/office/powerpoint/2010/main" val="2489995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hu-HU" dirty="0"/>
              <a:t> Mely tényezők növelik a </a:t>
            </a:r>
            <a:r>
              <a:rPr lang="hu-HU" dirty="0" err="1"/>
              <a:t>vízenfutás</a:t>
            </a:r>
            <a:r>
              <a:rPr lang="hu-HU" dirty="0"/>
              <a:t> bekövetkezésének valószínűségét</a:t>
            </a:r>
            <a:r>
              <a:rPr lang="hu-HU" dirty="0" smtClean="0"/>
              <a:t>?</a:t>
            </a:r>
          </a:p>
          <a:p>
            <a:pPr marL="0" indent="0" algn="ctr">
              <a:buNone/>
            </a:pPr>
            <a:endParaRPr lang="hu-HU" dirty="0" smtClean="0"/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A jármű magas sebessége, a gumiabroncsok kis profilmélysége és a vízréteg nagy vastagsága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</a:t>
            </a:r>
            <a:r>
              <a:rPr lang="hu-HU" dirty="0"/>
              <a:t>jármű alacsony sebessége, a gumiabroncsok kis profilmélysége és a vízréteg nagy vastagsága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</a:t>
            </a:r>
            <a:r>
              <a:rPr lang="hu-HU" dirty="0"/>
              <a:t>jármű magas sebessége, a gumiabroncsok nagy profilmélysége és a vízréteg kis vastagsága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</a:t>
            </a:r>
            <a:r>
              <a:rPr lang="hu-HU" dirty="0"/>
              <a:t>jármű alacsony sebessége, a gumiabroncsok kis profilmélysége és a vízréteg kis vastagsága.</a:t>
            </a:r>
          </a:p>
        </p:txBody>
      </p:sp>
    </p:spTree>
    <p:extLst>
      <p:ext uri="{BB962C8B-B14F-4D97-AF65-F5344CB8AC3E}">
        <p14:creationId xmlns:p14="http://schemas.microsoft.com/office/powerpoint/2010/main" val="3130277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 smtClean="0"/>
              <a:t>Mekkora </a:t>
            </a:r>
            <a:r>
              <a:rPr lang="hu-HU" dirty="0"/>
              <a:t>követési távolságot kell általában tartani? </a:t>
            </a:r>
            <a:endParaRPr lang="hu-HU" dirty="0" smtClean="0"/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Akkorát, hogy az előttünk haladó jármű hirtelen vészfékezése esetén is biztonsággal meg tudjunk állni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Akkorát</a:t>
            </a:r>
            <a:r>
              <a:rPr lang="hu-HU" dirty="0"/>
              <a:t>, hogy egy minket előző jármű be tudjon sorolni a két jármű közé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100 </a:t>
            </a:r>
            <a:r>
              <a:rPr lang="hu-HU" dirty="0"/>
              <a:t>métert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Járművünk </a:t>
            </a:r>
            <a:r>
              <a:rPr lang="hu-HU" dirty="0"/>
              <a:t>hosszának háromszorosát.</a:t>
            </a:r>
          </a:p>
        </p:txBody>
      </p:sp>
    </p:spTree>
    <p:extLst>
      <p:ext uri="{BB962C8B-B14F-4D97-AF65-F5344CB8AC3E}">
        <p14:creationId xmlns:p14="http://schemas.microsoft.com/office/powerpoint/2010/main" val="425790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 smtClean="0"/>
              <a:t>Hogyan bővítheti a járművezető a látóterét? 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visszapillantó tükrök használatával, a fej elfordításával.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Speciális szemüveg használatával.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Sehogyan, a látótér nem bővíthető.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549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Mitől függ a helyes követési távolság mértéke? </a:t>
            </a:r>
            <a:endParaRPr lang="hu-HU" dirty="0" smtClean="0"/>
          </a:p>
          <a:p>
            <a:pPr marL="0" indent="0" algn="ctr">
              <a:buNone/>
            </a:pPr>
            <a:endParaRPr lang="hu-HU" dirty="0" smtClean="0"/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A jármű sebességétől, valamint az út- és látási viszonyoktól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Csak </a:t>
            </a:r>
            <a:r>
              <a:rPr lang="hu-HU" dirty="0"/>
              <a:t>a jármű sebességétől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Csak </a:t>
            </a:r>
            <a:r>
              <a:rPr lang="hu-HU" dirty="0"/>
              <a:t>az útviszonyoktól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Az </a:t>
            </a:r>
            <a:r>
              <a:rPr lang="hu-HU" dirty="0"/>
              <a:t>út- és látási viszonyoktól.</a:t>
            </a:r>
          </a:p>
        </p:txBody>
      </p:sp>
    </p:spTree>
    <p:extLst>
      <p:ext uri="{BB962C8B-B14F-4D97-AF65-F5344CB8AC3E}">
        <p14:creationId xmlns:p14="http://schemas.microsoft.com/office/powerpoint/2010/main" val="14312359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2068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hu-HU" dirty="0"/>
              <a:t>Milyen sebességi fokozatot célszerű manuális sebességváltó esetén lejtőn való haladáskor használni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Az emelkedőn felfelé haladva alkalmazottal megegyező, esetleg annál eggyel alacsonyabb fokozatot a megfelelő motorfékhatás biztosítása érdekében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Csak </a:t>
            </a:r>
            <a:r>
              <a:rPr lang="hu-HU" dirty="0"/>
              <a:t>az első, esetleg a második fokozatot a lehető legintenzívebb motorfékhatás elérése érdekében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</a:t>
            </a:r>
            <a:r>
              <a:rPr lang="hu-HU" dirty="0"/>
              <a:t>sebességváltót üresbe kell kapcsolni, hogy a motorfék ne zavarja az üzemi fék </a:t>
            </a:r>
            <a:r>
              <a:rPr lang="hu-HU" dirty="0" smtClean="0"/>
              <a:t>működését.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</a:t>
            </a:r>
            <a:r>
              <a:rPr lang="hu-HU" dirty="0"/>
              <a:t>lehető legmagasabb fokozatot célszerű használni az alacsonyabb üzemanyag fogyasztás érdekében.</a:t>
            </a:r>
          </a:p>
        </p:txBody>
      </p:sp>
    </p:spTree>
    <p:extLst>
      <p:ext uri="{BB962C8B-B14F-4D97-AF65-F5344CB8AC3E}">
        <p14:creationId xmlns:p14="http://schemas.microsoft.com/office/powerpoint/2010/main" val="1395474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Hatással van-e a menetellenállásra a domborzati viszonyok változása</a:t>
            </a:r>
            <a:r>
              <a:rPr lang="it-IT" dirty="0" smtClean="0"/>
              <a:t>?</a:t>
            </a:r>
            <a:endParaRPr lang="hu-HU" dirty="0" smtClean="0"/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Igen, emelkedőn növekszik, lejtőn csökken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Nem</a:t>
            </a:r>
            <a:r>
              <a:rPr lang="hu-HU" dirty="0"/>
              <a:t>, a menetellenállás nem függ a domborzati viszonyoktól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Igen</a:t>
            </a:r>
            <a:r>
              <a:rPr lang="hu-HU" dirty="0"/>
              <a:t>, emelkedőn csökken, lejtőn növekszik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Igen</a:t>
            </a:r>
            <a:r>
              <a:rPr lang="hu-HU" dirty="0"/>
              <a:t>, de a lejtők és emelkedők által okozott változás elenyésző a többi menetellenálláshoz (légellenállás, gördülési ellenállás) képest.</a:t>
            </a:r>
          </a:p>
        </p:txBody>
      </p:sp>
    </p:spTree>
    <p:extLst>
      <p:ext uri="{BB962C8B-B14F-4D97-AF65-F5344CB8AC3E}">
        <p14:creationId xmlns:p14="http://schemas.microsoft.com/office/powerpoint/2010/main" val="1873110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Hogyan függ a kerekek gördülési ellenállása az gumiabroncsok nyomásától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Az abroncsnyomás csökkenésével a kerekek gördülési ellenállása nő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Az </a:t>
            </a:r>
            <a:r>
              <a:rPr lang="hu-HU" dirty="0"/>
              <a:t>abroncsnyomás növekedésével a kerekek gördülési ellenállása nő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Az </a:t>
            </a:r>
            <a:r>
              <a:rPr lang="hu-HU" dirty="0"/>
              <a:t>abroncsnyomás nincs hatással a kerekek gördülési ellenállására.</a:t>
            </a:r>
          </a:p>
        </p:txBody>
      </p:sp>
    </p:spTree>
    <p:extLst>
      <p:ext uri="{BB962C8B-B14F-4D97-AF65-F5344CB8AC3E}">
        <p14:creationId xmlns:p14="http://schemas.microsoft.com/office/powerpoint/2010/main" val="18134986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hu-HU" dirty="0"/>
              <a:t>Függ-e a biztonsági öv használata attól, hogy a gépkocsit felszerelték-e légzsákokkal? </a:t>
            </a:r>
            <a:endParaRPr lang="hu-HU" dirty="0" smtClean="0"/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A biztonsági öveket attól függetlenül kötelező használni, hogy a járművet légzsákokkal felszerelték-e, vagy sem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</a:t>
            </a:r>
            <a:r>
              <a:rPr lang="hu-HU" dirty="0"/>
              <a:t>biztonsági öveket tilos bekapcsolni, ha a járművet légzsákokkal szerelték fel és azokat nem kapcsolták ki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Csak </a:t>
            </a:r>
            <a:r>
              <a:rPr lang="hu-HU" dirty="0"/>
              <a:t>akkor kötelező a biztonsági övek bekapcsolása, ha a járművet nem szerelték fel légzsákokkal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Ha </a:t>
            </a:r>
            <a:r>
              <a:rPr lang="hu-HU" dirty="0"/>
              <a:t>a jármű nincs légzsákkal felszerelve, akkor nem kötelező a biztonsági öv használata.</a:t>
            </a:r>
          </a:p>
        </p:txBody>
      </p:sp>
    </p:spTree>
    <p:extLst>
      <p:ext uri="{BB962C8B-B14F-4D97-AF65-F5344CB8AC3E}">
        <p14:creationId xmlns:p14="http://schemas.microsoft.com/office/powerpoint/2010/main" val="3125885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3384376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Szabad-e menet közben a kéziféket használni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Csak indokolt esetben, az üzemi fék meghibásodása esetén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Nem</a:t>
            </a:r>
            <a:r>
              <a:rPr lang="hu-HU" dirty="0"/>
              <a:t>, csak megálláskor szabad használni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Szabad</a:t>
            </a:r>
            <a:r>
              <a:rPr lang="hu-HU" dirty="0"/>
              <a:t>, az üzemi fékkel felváltva.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73016"/>
            <a:ext cx="38100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18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361459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Mi csökkentheti a látóteret az alábbiak közül? </a:t>
            </a:r>
            <a:endParaRPr lang="hu-HU" dirty="0" smtClean="0"/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A szemüveg kerete, a gépkocsi szerkezeti elemei, a helytelenül elhelyezett nagyméretű csomagok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</a:t>
            </a:r>
            <a:r>
              <a:rPr lang="hu-HU" dirty="0"/>
              <a:t>visszapillantó tükör megfelelő beállítása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</a:t>
            </a:r>
            <a:r>
              <a:rPr lang="hu-HU" dirty="0"/>
              <a:t>sötétség, mert sötétben jelentősen csökken a látótér.</a:t>
            </a:r>
          </a:p>
        </p:txBody>
      </p:sp>
    </p:spTree>
    <p:extLst>
      <p:ext uri="{BB962C8B-B14F-4D97-AF65-F5344CB8AC3E}">
        <p14:creationId xmlns:p14="http://schemas.microsoft.com/office/powerpoint/2010/main" val="154576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Veszélyes lehet-e hosszabb ideig egy jármű holtterében tartózkodni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Igen, mert a jármű vezetője a tér ezen részeit nem folyamatosan látja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Nem</a:t>
            </a:r>
            <a:r>
              <a:rPr lang="hu-HU" dirty="0"/>
              <a:t>, mert nem kerülünk a másik járművel közlekedési kapcsolatba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Nem</a:t>
            </a:r>
            <a:r>
              <a:rPr lang="hu-HU" dirty="0"/>
              <a:t>, mert a többi közlekedő számára észrevehetővé válik a járművünk</a:t>
            </a:r>
          </a:p>
        </p:txBody>
      </p:sp>
    </p:spTree>
    <p:extLst>
      <p:ext uri="{BB962C8B-B14F-4D97-AF65-F5344CB8AC3E}">
        <p14:creationId xmlns:p14="http://schemas.microsoft.com/office/powerpoint/2010/main" val="256004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Hogyan észlelhető a jármű holtterében tartózkodó ember, másik jármű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A járművezető általában a fejének elmozdításával tudja ellenőrizni a holttereket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</a:t>
            </a:r>
            <a:r>
              <a:rPr lang="hu-HU" dirty="0"/>
              <a:t>visszapillantó tükör mozgatásával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</a:t>
            </a:r>
            <a:r>
              <a:rPr lang="hu-HU" dirty="0"/>
              <a:t>holtterekben közlekedők egyáltalán nem észlelhetők.</a:t>
            </a:r>
          </a:p>
        </p:txBody>
      </p:sp>
    </p:spTree>
    <p:extLst>
      <p:ext uri="{BB962C8B-B14F-4D97-AF65-F5344CB8AC3E}">
        <p14:creationId xmlns:p14="http://schemas.microsoft.com/office/powerpoint/2010/main" val="194208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Hogyan alkalmazkodik a szem a hirtelen fényváltozáshoz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Az erős fényhez gyorsan (2-3 mp), a sötéthez lassan (kb. 30 mp</a:t>
            </a:r>
            <a:r>
              <a:rPr lang="hu-HU" dirty="0" smtClean="0"/>
              <a:t>).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Gyorsan</a:t>
            </a:r>
            <a:r>
              <a:rPr lang="hu-HU" dirty="0"/>
              <a:t>, és a napszemüveg viselése ilyenkor a járművezető segítségére lehet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Az </a:t>
            </a:r>
            <a:r>
              <a:rPr lang="hu-HU" dirty="0"/>
              <a:t>emberi szem könnyebben alkalmazkodik a sötéthez, mint a hirtelen nagy fényerőhöz.</a:t>
            </a:r>
          </a:p>
        </p:txBody>
      </p:sp>
    </p:spTree>
    <p:extLst>
      <p:ext uri="{BB962C8B-B14F-4D97-AF65-F5344CB8AC3E}">
        <p14:creationId xmlns:p14="http://schemas.microsoft.com/office/powerpoint/2010/main" val="374013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Miért fontos a jármű napszaktól független kivilágítása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/>
              <a:t>Mert a többi közlekedő számára észrevehetőbbé válik a járművünk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Mert </a:t>
            </a:r>
            <a:r>
              <a:rPr lang="hu-HU" dirty="0"/>
              <a:t>jobban láthatóak az útburkolati jelek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Csak </a:t>
            </a:r>
            <a:r>
              <a:rPr lang="hu-HU" dirty="0"/>
              <a:t>éjszaka vagy korlátozott látási viszonyok között fontos a jármű kivilágítása.</a:t>
            </a:r>
          </a:p>
        </p:txBody>
      </p:sp>
    </p:spTree>
    <p:extLst>
      <p:ext uri="{BB962C8B-B14F-4D97-AF65-F5344CB8AC3E}">
        <p14:creationId xmlns:p14="http://schemas.microsoft.com/office/powerpoint/2010/main" val="114398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1455</Words>
  <Application>Microsoft Office PowerPoint</Application>
  <PresentationFormat>Diavetítés a képernyőre (4:3 oldalarány)</PresentationFormat>
  <Paragraphs>199</Paragraphs>
  <Slides>45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45</vt:i4>
      </vt:variant>
    </vt:vector>
  </HeadingPairs>
  <TitlesOfParts>
    <vt:vector size="46" baseType="lpstr">
      <vt:lpstr>Office-téma</vt:lpstr>
      <vt:lpstr>46. tk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Fly</dc:creator>
  <cp:lastModifiedBy>Fly</cp:lastModifiedBy>
  <cp:revision>9</cp:revision>
  <dcterms:created xsi:type="dcterms:W3CDTF">2016-06-19T20:14:03Z</dcterms:created>
  <dcterms:modified xsi:type="dcterms:W3CDTF">2016-07-01T01:00:01Z</dcterms:modified>
</cp:coreProperties>
</file>