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7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9" r:id="rId17"/>
    <p:sldId id="271" r:id="rId18"/>
    <p:sldId id="272" r:id="rId19"/>
    <p:sldId id="273" r:id="rId20"/>
    <p:sldId id="274" r:id="rId21"/>
    <p:sldId id="275"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72437"/>
  </p:normalViewPr>
  <p:slideViewPr>
    <p:cSldViewPr>
      <p:cViewPr varScale="1">
        <p:scale>
          <a:sx n="87" d="100"/>
          <a:sy n="87" d="100"/>
        </p:scale>
        <p:origin x="116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B4EAA7-B5A7-9A4D-9FD1-EC72E410E78A}" type="datetimeFigureOut">
              <a:rPr lang="en-US" smtClean="0"/>
              <a:t>2/19/20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A3F9FE-1503-3543-B430-F28961C3D43A}" type="slidenum">
              <a:rPr lang="en-US" smtClean="0"/>
              <a:t>‹#›</a:t>
            </a:fld>
            <a:endParaRPr lang="en-US"/>
          </a:p>
        </p:txBody>
      </p:sp>
    </p:spTree>
    <p:extLst>
      <p:ext uri="{BB962C8B-B14F-4D97-AF65-F5344CB8AC3E}">
        <p14:creationId xmlns:p14="http://schemas.microsoft.com/office/powerpoint/2010/main" val="1037115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3</a:t>
            </a:fld>
            <a:endParaRPr lang="en-US"/>
          </a:p>
        </p:txBody>
      </p:sp>
    </p:spTree>
    <p:extLst>
      <p:ext uri="{BB962C8B-B14F-4D97-AF65-F5344CB8AC3E}">
        <p14:creationId xmlns:p14="http://schemas.microsoft.com/office/powerpoint/2010/main" val="1830264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Pointer problems can get quite complicated, but the logic is always the same, just work through it carefully</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What are the values of aPtr, bPtr and cPtr? =&gt; Don’t know, they’re memory addresses</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What are the values of *aPtr, *bPtr and *cPtr? =&gt; All 45</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We’ll see lots more about pointers as we go. Don’t fret about all the operators – in practice, we don’t use them all that much in Visual C++</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What is critical is that you understand that pointers don’t hold the data themselves, they hold the address of the data</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Keep clear the difference between the value of a pointer (the address it holds) and the value of the data it points to (what you get when you dereference)</a:t>
            </a:r>
          </a:p>
          <a:p>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15</a:t>
            </a:fld>
            <a:endParaRPr lang="en-US"/>
          </a:p>
        </p:txBody>
      </p:sp>
    </p:spTree>
    <p:extLst>
      <p:ext uri="{BB962C8B-B14F-4D97-AF65-F5344CB8AC3E}">
        <p14:creationId xmlns:p14="http://schemas.microsoft.com/office/powerpoint/2010/main" val="1261110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16</a:t>
            </a:fld>
            <a:endParaRPr lang="en-US"/>
          </a:p>
        </p:txBody>
      </p:sp>
    </p:spTree>
    <p:extLst>
      <p:ext uri="{BB962C8B-B14F-4D97-AF65-F5344CB8AC3E}">
        <p14:creationId xmlns:p14="http://schemas.microsoft.com/office/powerpoint/2010/main" val="1275644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17</a:t>
            </a:fld>
            <a:endParaRPr lang="en-US"/>
          </a:p>
        </p:txBody>
      </p:sp>
    </p:spTree>
    <p:extLst>
      <p:ext uri="{BB962C8B-B14F-4D97-AF65-F5344CB8AC3E}">
        <p14:creationId xmlns:p14="http://schemas.microsoft.com/office/powerpoint/2010/main" val="51386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unmanagedPtr is a pointer to an instance of myClass</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The object unmanagedPtr points to will not move, and we must free its memory ourselves</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managedPtr is a handle to an instance of myClass</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The object managedPtr points to may move, and the system will free its memory when nobody is pointing to it</a:t>
            </a:r>
          </a:p>
          <a:p>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18</a:t>
            </a:fld>
            <a:endParaRPr lang="en-US"/>
          </a:p>
        </p:txBody>
      </p:sp>
    </p:spTree>
    <p:extLst>
      <p:ext uri="{BB962C8B-B14F-4D97-AF65-F5344CB8AC3E}">
        <p14:creationId xmlns:p14="http://schemas.microsoft.com/office/powerpoint/2010/main" val="45899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19</a:t>
            </a:fld>
            <a:endParaRPr lang="en-US"/>
          </a:p>
        </p:txBody>
      </p:sp>
    </p:spTree>
    <p:extLst>
      <p:ext uri="{BB962C8B-B14F-4D97-AF65-F5344CB8AC3E}">
        <p14:creationId xmlns:p14="http://schemas.microsoft.com/office/powerpoint/2010/main" val="2127813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20</a:t>
            </a:fld>
            <a:endParaRPr lang="en-US"/>
          </a:p>
        </p:txBody>
      </p:sp>
    </p:spTree>
    <p:extLst>
      <p:ext uri="{BB962C8B-B14F-4D97-AF65-F5344CB8AC3E}">
        <p14:creationId xmlns:p14="http://schemas.microsoft.com/office/powerpoint/2010/main" val="482754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21</a:t>
            </a:fld>
            <a:endParaRPr lang="en-US"/>
          </a:p>
        </p:txBody>
      </p:sp>
    </p:spTree>
    <p:extLst>
      <p:ext uri="{BB962C8B-B14F-4D97-AF65-F5344CB8AC3E}">
        <p14:creationId xmlns:p14="http://schemas.microsoft.com/office/powerpoint/2010/main" val="2032508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22</a:t>
            </a:fld>
            <a:endParaRPr lang="en-US"/>
          </a:p>
        </p:txBody>
      </p:sp>
    </p:spTree>
    <p:extLst>
      <p:ext uri="{BB962C8B-B14F-4D97-AF65-F5344CB8AC3E}">
        <p14:creationId xmlns:p14="http://schemas.microsoft.com/office/powerpoint/2010/main" val="6496517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23</a:t>
            </a:fld>
            <a:endParaRPr lang="en-US"/>
          </a:p>
        </p:txBody>
      </p:sp>
    </p:spTree>
    <p:extLst>
      <p:ext uri="{BB962C8B-B14F-4D97-AF65-F5344CB8AC3E}">
        <p14:creationId xmlns:p14="http://schemas.microsoft.com/office/powerpoint/2010/main" val="1287616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The memory</a:t>
            </a:r>
            <a:r>
              <a:rPr lang="en-US" sz="1200" kern="1200" baseline="0" dirty="0" smtClean="0">
                <a:solidFill>
                  <a:schemeClr val="tx1"/>
                </a:solidFill>
                <a:effectLst/>
                <a:latin typeface="+mn-lt"/>
                <a:ea typeface="+mn-ea"/>
                <a:cs typeface="+mn-cs"/>
              </a:rPr>
              <a:t> addresses aren’t really small numbers like 115, 116, 117, etc</a:t>
            </a:r>
          </a:p>
          <a:p>
            <a:pPr marL="171450" indent="-171450">
              <a:buFont typeface="Arial" charset="0"/>
              <a:buChar char="•"/>
            </a:pPr>
            <a:endParaRPr lang="en-US" sz="1200" kern="1200" baseline="0" dirty="0" smtClean="0">
              <a:solidFill>
                <a:schemeClr val="tx1"/>
              </a:solidFill>
              <a:effectLst/>
              <a:latin typeface="+mn-lt"/>
              <a:ea typeface="+mn-ea"/>
              <a:cs typeface="+mn-cs"/>
            </a:endParaRPr>
          </a:p>
          <a:p>
            <a:pPr marL="171450" indent="-171450">
              <a:buFont typeface="Arial" charset="0"/>
              <a:buChar char="•"/>
            </a:pPr>
            <a:r>
              <a:rPr lang="en-US" sz="1200" kern="1200" baseline="0" dirty="0" smtClean="0">
                <a:solidFill>
                  <a:schemeClr val="tx1"/>
                </a:solidFill>
                <a:effectLst/>
                <a:latin typeface="+mn-lt"/>
                <a:ea typeface="+mn-ea"/>
                <a:cs typeface="+mn-cs"/>
              </a:rPr>
              <a:t>They are big gigabyte like numbers but the logic is the same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A3F9FE-1503-3543-B430-F28961C3D43A}" type="slidenum">
              <a:rPr lang="en-US" smtClean="0"/>
              <a:t>4</a:t>
            </a:fld>
            <a:endParaRPr lang="en-US"/>
          </a:p>
        </p:txBody>
      </p:sp>
    </p:spTree>
    <p:extLst>
      <p:ext uri="{BB962C8B-B14F-4D97-AF65-F5344CB8AC3E}">
        <p14:creationId xmlns:p14="http://schemas.microsoft.com/office/powerpoint/2010/main" val="1900681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Pointer variables can only ever hold a memory address. The same way </a:t>
            </a:r>
            <a:r>
              <a:rPr lang="en-US" sz="1200" kern="1200" dirty="0" err="1" smtClean="0">
                <a:solidFill>
                  <a:schemeClr val="tx1"/>
                </a:solidFill>
                <a:effectLst/>
                <a:latin typeface="+mn-lt"/>
                <a:ea typeface="+mn-ea"/>
                <a:cs typeface="+mn-cs"/>
              </a:rPr>
              <a:t>ints</a:t>
            </a:r>
            <a:r>
              <a:rPr lang="en-US" sz="1200" kern="1200" dirty="0" smtClean="0">
                <a:solidFill>
                  <a:schemeClr val="tx1"/>
                </a:solidFill>
                <a:effectLst/>
                <a:latin typeface="+mn-lt"/>
                <a:ea typeface="+mn-ea"/>
                <a:cs typeface="+mn-cs"/>
              </a:rPr>
              <a:t> can only hold whole numbers, or a bool can only hold true or false.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With C++ is that some kinds of data can be dealt with </a:t>
            </a:r>
            <a:r>
              <a:rPr lang="en-US" sz="1200" b="1" kern="1200" dirty="0" smtClean="0">
                <a:solidFill>
                  <a:schemeClr val="tx1"/>
                </a:solidFill>
                <a:effectLst/>
                <a:latin typeface="+mn-lt"/>
                <a:ea typeface="+mn-ea"/>
                <a:cs typeface="+mn-cs"/>
              </a:rPr>
              <a:t>only</a:t>
            </a:r>
            <a:r>
              <a:rPr lang="en-US" sz="1200" kern="1200" dirty="0" smtClean="0">
                <a:solidFill>
                  <a:schemeClr val="tx1"/>
                </a:solidFill>
                <a:effectLst/>
                <a:latin typeface="+mn-lt"/>
                <a:ea typeface="+mn-ea"/>
                <a:cs typeface="+mn-cs"/>
              </a:rPr>
              <a:t> via pointers</a:t>
            </a:r>
          </a:p>
          <a:p>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5</a:t>
            </a:fld>
            <a:endParaRPr lang="en-US"/>
          </a:p>
        </p:txBody>
      </p:sp>
    </p:spTree>
    <p:extLst>
      <p:ext uri="{BB962C8B-B14F-4D97-AF65-F5344CB8AC3E}">
        <p14:creationId xmlns:p14="http://schemas.microsoft.com/office/powerpoint/2010/main" val="1743962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The compiler doesn’t get confused between * as “this is a pointer” and * as “multiply”</a:t>
            </a:r>
          </a:p>
          <a:p>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6</a:t>
            </a:fld>
            <a:endParaRPr lang="en-US"/>
          </a:p>
        </p:txBody>
      </p:sp>
    </p:spTree>
    <p:extLst>
      <p:ext uri="{BB962C8B-B14F-4D97-AF65-F5344CB8AC3E}">
        <p14:creationId xmlns:p14="http://schemas.microsoft.com/office/powerpoint/2010/main" val="1665751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numPtr is assigned the address returned by the new, so it “points to” that address</a:t>
            </a:r>
          </a:p>
          <a:p>
            <a:pPr marL="171450" indent="-171450">
              <a:buFont typeface="Arial" charset="0"/>
              <a:buChar char="•"/>
            </a:pPr>
            <a:r>
              <a:rPr lang="en-US" sz="1200" kern="1200" dirty="0" smtClean="0">
                <a:solidFill>
                  <a:schemeClr val="tx1"/>
                </a:solidFill>
                <a:effectLst/>
                <a:latin typeface="+mn-lt"/>
                <a:ea typeface="+mn-ea"/>
                <a:cs typeface="+mn-cs"/>
              </a:rPr>
              <a:t>It may seem silly to go through all this trouble when we could just create an int. And in fact, when working with simple primitive types like int, we don’t usually bother with pointers</a:t>
            </a:r>
          </a:p>
          <a:p>
            <a:pPr marL="171450" indent="-171450">
              <a:buFont typeface="Arial" charset="0"/>
              <a:buChar char="•"/>
            </a:pPr>
            <a:r>
              <a:rPr lang="en-US" sz="1200" kern="1200" dirty="0" smtClean="0">
                <a:solidFill>
                  <a:schemeClr val="tx1"/>
                </a:solidFill>
                <a:effectLst/>
                <a:latin typeface="+mn-lt"/>
                <a:ea typeface="+mn-ea"/>
                <a:cs typeface="+mn-cs"/>
              </a:rPr>
              <a:t>We must remember that user-defined classes and complex system classes like buttons *must* be managed via pointers – C++ requires this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When</a:t>
            </a:r>
            <a:r>
              <a:rPr lang="en-US" sz="1200" kern="1200" baseline="0" dirty="0" smtClean="0">
                <a:solidFill>
                  <a:schemeClr val="tx1"/>
                </a:solidFill>
                <a:effectLst/>
                <a:latin typeface="+mn-lt"/>
                <a:ea typeface="+mn-ea"/>
                <a:cs typeface="+mn-cs"/>
              </a:rPr>
              <a:t> w</a:t>
            </a:r>
            <a:r>
              <a:rPr lang="en-US" sz="1200" kern="1200" dirty="0" smtClean="0">
                <a:solidFill>
                  <a:schemeClr val="tx1"/>
                </a:solidFill>
                <a:effectLst/>
                <a:latin typeface="+mn-lt"/>
                <a:ea typeface="+mn-ea"/>
                <a:cs typeface="+mn-cs"/>
              </a:rPr>
              <a:t>e first meet pointers, it is easier to understand them when using something simple like an int</a:t>
            </a:r>
          </a:p>
          <a:p>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9</a:t>
            </a:fld>
            <a:endParaRPr lang="en-US"/>
          </a:p>
        </p:txBody>
      </p:sp>
    </p:spTree>
    <p:extLst>
      <p:ext uri="{BB962C8B-B14F-4D97-AF65-F5344CB8AC3E}">
        <p14:creationId xmlns:p14="http://schemas.microsoft.com/office/powerpoint/2010/main" val="782160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11</a:t>
            </a:fld>
            <a:endParaRPr lang="en-US"/>
          </a:p>
        </p:txBody>
      </p:sp>
    </p:spTree>
    <p:extLst>
      <p:ext uri="{BB962C8B-B14F-4D97-AF65-F5344CB8AC3E}">
        <p14:creationId xmlns:p14="http://schemas.microsoft.com/office/powerpoint/2010/main" val="1544445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 15</a:t>
            </a:r>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12</a:t>
            </a:fld>
            <a:endParaRPr lang="en-US"/>
          </a:p>
        </p:txBody>
      </p:sp>
    </p:spTree>
    <p:extLst>
      <p:ext uri="{BB962C8B-B14F-4D97-AF65-F5344CB8AC3E}">
        <p14:creationId xmlns:p14="http://schemas.microsoft.com/office/powerpoint/2010/main" val="371083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When assigning to *numPtr, we are assigning to “the variable numPtr is pointing to”</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numPtr is pointing to (i.e. is holding the address of) x. So x now holds 25</a:t>
            </a:r>
          </a:p>
          <a:p>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13</a:t>
            </a:fld>
            <a:endParaRPr lang="en-US"/>
          </a:p>
        </p:txBody>
      </p:sp>
    </p:spTree>
    <p:extLst>
      <p:ext uri="{BB962C8B-B14F-4D97-AF65-F5344CB8AC3E}">
        <p14:creationId xmlns:p14="http://schemas.microsoft.com/office/powerpoint/2010/main" val="1818823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14</a:t>
            </a:fld>
            <a:endParaRPr lang="en-US"/>
          </a:p>
        </p:txBody>
      </p:sp>
    </p:spTree>
    <p:extLst>
      <p:ext uri="{BB962C8B-B14F-4D97-AF65-F5344CB8AC3E}">
        <p14:creationId xmlns:p14="http://schemas.microsoft.com/office/powerpoint/2010/main" val="902101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2/19/20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2/19/20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2/19/20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2/19/20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1600200"/>
            <a:ext cx="9144000" cy="3608680"/>
          </a:xfrm>
          <a:prstGeom prst="rect">
            <a:avLst/>
          </a:prstGeom>
          <a:noFill/>
        </p:spPr>
        <p:txBody>
          <a:bodyPr wrap="square" lIns="68580" tIns="34290" rIns="68580" bIns="34290">
            <a:spAutoFit/>
          </a:bodyPr>
          <a:lstStyle/>
          <a:p>
            <a:pPr algn="ctr"/>
            <a:r>
              <a:rPr lang="en-US" sz="3000" b="1" dirty="0"/>
              <a:t>Programming </a:t>
            </a:r>
            <a:r>
              <a:rPr lang="en-US" sz="3000" b="1" dirty="0" smtClean="0"/>
              <a:t>4</a:t>
            </a:r>
            <a:endParaRPr lang="en-US" sz="3000" b="1" dirty="0"/>
          </a:p>
          <a:p>
            <a:pPr algn="ctr"/>
            <a:r>
              <a:rPr lang="en-US" sz="3000" b="1" dirty="0" smtClean="0"/>
              <a:t>Lecture </a:t>
            </a:r>
            <a:r>
              <a:rPr lang="en-US" sz="3000" b="1" dirty="0" smtClean="0"/>
              <a:t>02: Pointers</a:t>
            </a:r>
            <a:endParaRPr lang="en-US" sz="3000" b="1" dirty="0"/>
          </a:p>
          <a:p>
            <a:pPr algn="ctr"/>
            <a:r>
              <a:rPr lang="en-US" sz="3000" b="1" dirty="0"/>
              <a:t>Semester </a:t>
            </a:r>
            <a:r>
              <a:rPr lang="en-US" sz="3000" b="1" dirty="0" smtClean="0"/>
              <a:t>1, 2020</a:t>
            </a:r>
          </a:p>
          <a:p>
            <a:pPr algn="ctr"/>
            <a:endParaRPr lang="en-US" sz="3000" b="1" dirty="0"/>
          </a:p>
          <a:p>
            <a:pPr algn="ctr"/>
            <a:r>
              <a:rPr lang="en-US" sz="3000" b="1" dirty="0" err="1" smtClean="0"/>
              <a:t>Kaiako</a:t>
            </a:r>
            <a:r>
              <a:rPr lang="en-US" sz="3000" b="1" dirty="0"/>
              <a:t>: Grayson Orr </a:t>
            </a:r>
            <a:endParaRPr lang="en-US" sz="3000" b="1" dirty="0" smtClean="0"/>
          </a:p>
          <a:p>
            <a:pPr algn="ctr"/>
            <a:endParaRPr lang="en-US" sz="1000" b="1" dirty="0"/>
          </a:p>
          <a:p>
            <a:pPr algn="ctr"/>
            <a:r>
              <a:rPr lang="en-US" sz="3000" b="1" dirty="0" smtClean="0"/>
              <a:t>Te Kura </a:t>
            </a:r>
            <a:r>
              <a:rPr lang="en-US" sz="3000" b="1" dirty="0" err="1" smtClean="0"/>
              <a:t>Matatiniki</a:t>
            </a:r>
            <a:r>
              <a:rPr lang="en-US" sz="3000" b="1" dirty="0" smtClean="0"/>
              <a:t> Otago, O </a:t>
            </a:r>
            <a:r>
              <a:rPr lang="en-US" sz="3000" b="1" dirty="0"/>
              <a:t>̄</a:t>
            </a:r>
            <a:r>
              <a:rPr lang="en-US" sz="3000" b="1" dirty="0" err="1"/>
              <a:t>tepoti</a:t>
            </a:r>
            <a:r>
              <a:rPr lang="en-US" sz="3000" b="1" dirty="0" smtClean="0"/>
              <a:t>, Aotearoa </a:t>
            </a:r>
          </a:p>
          <a:p>
            <a:pPr algn="ctr"/>
            <a:endParaRPr lang="en-US" sz="1000" b="1" dirty="0" smtClean="0"/>
          </a:p>
          <a:p>
            <a:pPr algn="ctr"/>
            <a:r>
              <a:rPr lang="en-US" sz="3000" b="1" dirty="0" smtClean="0"/>
              <a:t>Friday, </a:t>
            </a:r>
            <a:r>
              <a:rPr lang="en-US" sz="3000" b="1" dirty="0" smtClean="0"/>
              <a:t>21</a:t>
            </a:r>
            <a:r>
              <a:rPr lang="en-US" sz="3000" b="1" dirty="0" smtClean="0"/>
              <a:t> </a:t>
            </a:r>
            <a:r>
              <a:rPr lang="en-US" sz="3000" b="1" dirty="0"/>
              <a:t>February </a:t>
            </a:r>
          </a:p>
        </p:txBody>
      </p:sp>
    </p:spTree>
    <p:extLst>
      <p:ext uri="{BB962C8B-B14F-4D97-AF65-F5344CB8AC3E}">
        <p14:creationId xmlns:p14="http://schemas.microsoft.com/office/powerpoint/2010/main" val="4741214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Initialising pointers </a:t>
            </a:r>
            <a:r>
              <a:rPr lang="mr-IN" sz="3500" b="1" dirty="0" smtClean="0"/>
              <a:t>–</a:t>
            </a:r>
            <a:r>
              <a:rPr lang="en-US" sz="3500" b="1" dirty="0" smtClean="0"/>
              <a:t> method 3</a:t>
            </a:r>
          </a:p>
          <a:p>
            <a:pPr lvl="1"/>
            <a:endParaRPr lang="en-US" sz="2500" dirty="0" smtClean="0"/>
          </a:p>
          <a:p>
            <a:pPr marL="1657350" lvl="2" indent="-742950">
              <a:buFont typeface="Arial" panose="020B0604020202020204" pitchFamily="34" charset="0"/>
              <a:buChar char="•"/>
            </a:pPr>
            <a:r>
              <a:rPr lang="en-US" sz="2500" dirty="0"/>
              <a:t>Setting it equal to an already initialised </a:t>
            </a:r>
            <a:r>
              <a:rPr lang="en-US" sz="2500" dirty="0" smtClean="0"/>
              <a:t>pointer</a:t>
            </a:r>
            <a:r>
              <a:rPr lang="en-US" sz="2500"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796" y="2743200"/>
            <a:ext cx="5054600" cy="2489200"/>
          </a:xfrm>
          <a:prstGeom prst="rect">
            <a:avLst/>
          </a:prstGeom>
        </p:spPr>
      </p:pic>
    </p:spTree>
    <p:extLst>
      <p:ext uri="{BB962C8B-B14F-4D97-AF65-F5344CB8AC3E}">
        <p14:creationId xmlns:p14="http://schemas.microsoft.com/office/powerpoint/2010/main" val="256599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5455340"/>
          </a:xfrm>
          <a:prstGeom prst="rect">
            <a:avLst/>
          </a:prstGeom>
          <a:noFill/>
        </p:spPr>
        <p:txBody>
          <a:bodyPr wrap="square" lIns="68580" tIns="34290" rIns="68580" bIns="34290">
            <a:spAutoFit/>
          </a:bodyPr>
          <a:lstStyle/>
          <a:p>
            <a:pPr algn="ctr"/>
            <a:endParaRPr lang="en-US" sz="4000" b="1" dirty="0" smtClean="0"/>
          </a:p>
          <a:p>
            <a:pPr lvl="1"/>
            <a:r>
              <a:rPr lang="en-AU" sz="3500" b="1" dirty="0" smtClean="0"/>
              <a:t>Dereferencing pointers</a:t>
            </a:r>
            <a:endParaRPr lang="en-US" sz="3500" b="1" dirty="0" smtClean="0"/>
          </a:p>
          <a:p>
            <a:pPr lvl="1"/>
            <a:endParaRPr lang="en-US" sz="2500" dirty="0" smtClean="0"/>
          </a:p>
          <a:p>
            <a:pPr marL="1657350" lvl="2" indent="-742950">
              <a:buFont typeface="Arial" panose="020B0604020202020204" pitchFamily="34" charset="0"/>
              <a:buChar char="•"/>
            </a:pPr>
            <a:r>
              <a:rPr lang="en-US" sz="2500" dirty="0" smtClean="0"/>
              <a:t>Dereferencing </a:t>
            </a:r>
            <a:r>
              <a:rPr lang="mr-IN" sz="2500" dirty="0" smtClean="0"/>
              <a:t>–</a:t>
            </a:r>
            <a:r>
              <a:rPr lang="en-US" sz="2500" dirty="0" smtClean="0"/>
              <a:t> finding the value stored at the</a:t>
            </a:r>
          </a:p>
          <a:p>
            <a:pPr lvl="4"/>
            <a:r>
              <a:rPr lang="en-US" sz="2500" dirty="0"/>
              <a:t>memory address a pointer is pointing to (e.g. holds </a:t>
            </a:r>
          </a:p>
          <a:p>
            <a:pPr lvl="4"/>
            <a:r>
              <a:rPr lang="en-US" sz="2500" dirty="0"/>
              <a:t>the value of</a:t>
            </a:r>
            <a:r>
              <a:rPr lang="en-US" sz="2500" dirty="0" smtClean="0"/>
              <a:t>)</a:t>
            </a:r>
          </a:p>
          <a:p>
            <a:pPr marL="1657350" lvl="2" indent="-742950">
              <a:buFont typeface="Arial" panose="020B0604020202020204" pitchFamily="34" charset="0"/>
              <a:buChar char="•"/>
            </a:pPr>
            <a:r>
              <a:rPr lang="en-US" sz="2500" dirty="0" smtClean="0"/>
              <a:t>The dereferencing operator is also *</a:t>
            </a:r>
          </a:p>
          <a:p>
            <a:pPr marL="1657350" lvl="2" indent="-742950">
              <a:buFont typeface="Arial" panose="020B0604020202020204" pitchFamily="34" charset="0"/>
              <a:buChar char="•"/>
            </a:pPr>
            <a:r>
              <a:rPr lang="en-US" sz="2500" dirty="0" smtClean="0"/>
              <a:t>* means “the value stored at”</a:t>
            </a:r>
          </a:p>
          <a:p>
            <a:pPr marL="1657350" lvl="2" indent="-742950">
              <a:buFont typeface="Arial" panose="020B0604020202020204" pitchFamily="34" charset="0"/>
              <a:buChar char="•"/>
            </a:pPr>
            <a:r>
              <a:rPr lang="en-US" sz="2500" dirty="0" smtClean="0"/>
              <a:t>Or colloquially “the value of the guy the pointer is 	pointing to”</a:t>
            </a:r>
          </a:p>
          <a:p>
            <a:pPr marL="1657350" lvl="2" indent="-742950">
              <a:buFont typeface="Arial" panose="020B0604020202020204" pitchFamily="34" charset="0"/>
              <a:buChar char="•"/>
            </a:pPr>
            <a:r>
              <a:rPr lang="en-US" sz="2500" dirty="0" smtClean="0"/>
              <a:t>*numPtr means “the value stored at the memory 	address held by numPtr”</a:t>
            </a:r>
          </a:p>
          <a:p>
            <a:pPr marL="1657350" lvl="2" indent="-742950">
              <a:buFont typeface="Arial" panose="020B0604020202020204" pitchFamily="34" charset="0"/>
              <a:buChar char="•"/>
            </a:pPr>
            <a:r>
              <a:rPr lang="en-US" sz="2500" dirty="0" smtClean="0"/>
              <a:t>Or “the value of the variable numPtr is pointing to” </a:t>
            </a:r>
            <a:endParaRPr lang="en-US" sz="2500" dirty="0"/>
          </a:p>
        </p:txBody>
      </p:sp>
    </p:spTree>
    <p:extLst>
      <p:ext uri="{BB962C8B-B14F-4D97-AF65-F5344CB8AC3E}">
        <p14:creationId xmlns:p14="http://schemas.microsoft.com/office/powerpoint/2010/main" val="81323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AU" sz="3500" b="1" dirty="0" smtClean="0"/>
              <a:t>Example</a:t>
            </a:r>
            <a:endParaRPr lang="en-US" sz="3500" b="1"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5087" y="1828800"/>
            <a:ext cx="4493826" cy="3200400"/>
          </a:xfrm>
          <a:prstGeom prst="rect">
            <a:avLst/>
          </a:prstGeom>
        </p:spPr>
      </p:pic>
    </p:spTree>
    <p:extLst>
      <p:ext uri="{BB962C8B-B14F-4D97-AF65-F5344CB8AC3E}">
        <p14:creationId xmlns:p14="http://schemas.microsoft.com/office/powerpoint/2010/main" val="866963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AU" sz="3500" b="1" dirty="0" smtClean="0"/>
              <a:t>Example</a:t>
            </a:r>
            <a:endParaRPr lang="en-US" sz="3500"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828800"/>
            <a:ext cx="3915811" cy="2895600"/>
          </a:xfrm>
          <a:prstGeom prst="rect">
            <a:avLst/>
          </a:prstGeom>
        </p:spPr>
      </p:pic>
    </p:spTree>
    <p:extLst>
      <p:ext uri="{BB962C8B-B14F-4D97-AF65-F5344CB8AC3E}">
        <p14:creationId xmlns:p14="http://schemas.microsoft.com/office/powerpoint/2010/main" val="14659220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AU" sz="3500" b="1" dirty="0" smtClean="0"/>
              <a:t>Example</a:t>
            </a:r>
            <a:endParaRPr lang="en-US" sz="3500" b="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848" y="1905000"/>
            <a:ext cx="4762303" cy="2819400"/>
          </a:xfrm>
          <a:prstGeom prst="rect">
            <a:avLst/>
          </a:prstGeom>
        </p:spPr>
      </p:pic>
    </p:spTree>
    <p:extLst>
      <p:ext uri="{BB962C8B-B14F-4D97-AF65-F5344CB8AC3E}">
        <p14:creationId xmlns:p14="http://schemas.microsoft.com/office/powerpoint/2010/main" val="12970791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 name="Rectangle 5"/>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AU" sz="3500" b="1" dirty="0" smtClean="0"/>
              <a:t>Example</a:t>
            </a:r>
            <a:endParaRPr lang="en-US" sz="3500" b="1" dirty="0" smtClean="0"/>
          </a:p>
          <a:p>
            <a:pPr lvl="1"/>
            <a:endParaRPr lang="en-US" sz="2500" dirty="0" smtClean="0"/>
          </a:p>
          <a:p>
            <a:pPr marL="1657350" lvl="2" indent="-742950">
              <a:buFont typeface="Arial" panose="020B0604020202020204" pitchFamily="34" charset="0"/>
              <a:buChar char="•"/>
            </a:pPr>
            <a:r>
              <a:rPr lang="en-US" sz="2500" dirty="0" smtClean="0"/>
              <a:t>What are the values of aPtr, bPtr and cPtr?</a:t>
            </a:r>
          </a:p>
          <a:p>
            <a:pPr marL="1657350" lvl="2" indent="-742950">
              <a:buFont typeface="Arial" panose="020B0604020202020204" pitchFamily="34" charset="0"/>
              <a:buChar char="•"/>
            </a:pPr>
            <a:r>
              <a:rPr lang="en-US" sz="2500" dirty="0"/>
              <a:t>What are the values of </a:t>
            </a:r>
            <a:r>
              <a:rPr lang="en-US" sz="2500" dirty="0" smtClean="0"/>
              <a:t>*aPtr</a:t>
            </a:r>
            <a:r>
              <a:rPr lang="en-US" sz="2500" dirty="0"/>
              <a:t>, </a:t>
            </a:r>
            <a:r>
              <a:rPr lang="en-US" sz="2500" dirty="0" smtClean="0"/>
              <a:t>*bPtr </a:t>
            </a:r>
            <a:r>
              <a:rPr lang="en-US" sz="2500" dirty="0"/>
              <a:t>and </a:t>
            </a:r>
            <a:r>
              <a:rPr lang="en-US" sz="2500" dirty="0" smtClean="0"/>
              <a:t>*cPtr</a:t>
            </a:r>
            <a:r>
              <a:rPr lang="en-US" sz="2500" dirty="0"/>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696" y="3048000"/>
            <a:ext cx="5384800" cy="2959100"/>
          </a:xfrm>
          <a:prstGeom prst="rect">
            <a:avLst/>
          </a:prstGeom>
        </p:spPr>
      </p:pic>
    </p:spTree>
    <p:extLst>
      <p:ext uri="{BB962C8B-B14F-4D97-AF65-F5344CB8AC3E}">
        <p14:creationId xmlns:p14="http://schemas.microsoft.com/office/powerpoint/2010/main" val="19334108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 name="Rectangle 5"/>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AU" sz="3500" b="1" dirty="0" smtClean="0"/>
              <a:t>How are pointers really used?</a:t>
            </a:r>
            <a:endParaRPr lang="en-US" sz="3500" b="1" dirty="0" smtClean="0"/>
          </a:p>
          <a:p>
            <a:pPr lvl="1"/>
            <a:endParaRPr lang="en-US" sz="2500" dirty="0" smtClean="0"/>
          </a:p>
          <a:p>
            <a:pPr marL="1657350" lvl="2" indent="-742950">
              <a:buFont typeface="Arial" panose="020B0604020202020204" pitchFamily="34" charset="0"/>
              <a:buChar char="•"/>
            </a:pPr>
            <a:r>
              <a:rPr lang="en-US" sz="2500" dirty="0" smtClean="0"/>
              <a:t>Refer and share large data structure without </a:t>
            </a:r>
          </a:p>
          <a:p>
            <a:pPr lvl="2"/>
            <a:r>
              <a:rPr lang="en-US" sz="2500" dirty="0"/>
              <a:t>	</a:t>
            </a:r>
            <a:r>
              <a:rPr lang="en-US" sz="2500" dirty="0" smtClean="0"/>
              <a:t>making a copy of the structures</a:t>
            </a:r>
          </a:p>
          <a:p>
            <a:pPr marL="1657350" lvl="2" indent="-742950">
              <a:buFont typeface="Arial" panose="020B0604020202020204" pitchFamily="34" charset="0"/>
              <a:buChar char="•"/>
            </a:pPr>
            <a:r>
              <a:rPr lang="en-US" sz="2500" dirty="0" smtClean="0"/>
              <a:t>Used to specify relationships among data </a:t>
            </a:r>
            <a:r>
              <a:rPr lang="mr-IN" sz="2500" dirty="0" smtClean="0"/>
              <a:t>–</a:t>
            </a:r>
            <a:r>
              <a:rPr lang="en-US" sz="2500" dirty="0" smtClean="0"/>
              <a:t> linked </a:t>
            </a:r>
          </a:p>
          <a:p>
            <a:pPr lvl="2"/>
            <a:r>
              <a:rPr lang="en-US" sz="2500" dirty="0"/>
              <a:t>	</a:t>
            </a:r>
            <a:r>
              <a:rPr lang="en-US" sz="2500" dirty="0" smtClean="0"/>
              <a:t>lists, trees, graphs, etc</a:t>
            </a:r>
            <a:endParaRPr lang="en-US" sz="2500" dirty="0"/>
          </a:p>
        </p:txBody>
      </p:sp>
    </p:spTree>
    <p:extLst>
      <p:ext uri="{BB962C8B-B14F-4D97-AF65-F5344CB8AC3E}">
        <p14:creationId xmlns:p14="http://schemas.microsoft.com/office/powerpoint/2010/main" val="20077757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 name="Rectangle 5"/>
          <p:cNvSpPr/>
          <p:nvPr/>
        </p:nvSpPr>
        <p:spPr>
          <a:xfrm>
            <a:off x="6096" y="6096"/>
            <a:ext cx="9144000" cy="4916731"/>
          </a:xfrm>
          <a:prstGeom prst="rect">
            <a:avLst/>
          </a:prstGeom>
          <a:noFill/>
        </p:spPr>
        <p:txBody>
          <a:bodyPr wrap="square" lIns="68580" tIns="34290" rIns="68580" bIns="34290">
            <a:spAutoFit/>
          </a:bodyPr>
          <a:lstStyle/>
          <a:p>
            <a:pPr algn="ctr"/>
            <a:endParaRPr lang="en-US" sz="4000" b="1" dirty="0" smtClean="0"/>
          </a:p>
          <a:p>
            <a:pPr lvl="1"/>
            <a:r>
              <a:rPr lang="en-AU" sz="3500" b="1" dirty="0" smtClean="0"/>
              <a:t>Unmanaged vs. Managed</a:t>
            </a:r>
            <a:endParaRPr lang="en-US" sz="3500" b="1" dirty="0" smtClean="0"/>
          </a:p>
          <a:p>
            <a:pPr lvl="1"/>
            <a:endParaRPr lang="en-US" sz="2500" dirty="0" smtClean="0"/>
          </a:p>
          <a:p>
            <a:pPr marL="1657350" lvl="2" indent="-742950">
              <a:buFont typeface="Arial" panose="020B0604020202020204" pitchFamily="34" charset="0"/>
              <a:buChar char="•"/>
            </a:pPr>
            <a:r>
              <a:rPr lang="en-US" sz="2500" dirty="0" smtClean="0"/>
              <a:t>.NET supports two different kinds of </a:t>
            </a:r>
          </a:p>
          <a:p>
            <a:pPr lvl="2"/>
            <a:r>
              <a:rPr lang="en-US" sz="2500" dirty="0"/>
              <a:t>	</a:t>
            </a:r>
            <a:r>
              <a:rPr lang="en-US" sz="2500" dirty="0" smtClean="0"/>
              <a:t>pointer-based </a:t>
            </a:r>
            <a:r>
              <a:rPr lang="en-US" sz="2500" dirty="0"/>
              <a:t>data</a:t>
            </a:r>
            <a:r>
              <a:rPr lang="en-US" sz="2500" dirty="0" smtClean="0"/>
              <a:t>:</a:t>
            </a:r>
          </a:p>
          <a:p>
            <a:pPr marL="2114550" lvl="3" indent="-742950">
              <a:buFont typeface="Arial" panose="020B0604020202020204" pitchFamily="34" charset="0"/>
              <a:buChar char="•"/>
            </a:pPr>
            <a:r>
              <a:rPr lang="en-US" sz="2000" dirty="0" smtClean="0"/>
              <a:t>Unmanaged (Native C++)</a:t>
            </a:r>
          </a:p>
          <a:p>
            <a:pPr marL="2114550" lvl="3" indent="-742950">
              <a:buFont typeface="Arial" panose="020B0604020202020204" pitchFamily="34" charset="0"/>
              <a:buChar char="•"/>
            </a:pPr>
            <a:r>
              <a:rPr lang="en-US" sz="2000" dirty="0" smtClean="0"/>
              <a:t>Managed (C++ CLI)</a:t>
            </a:r>
            <a:endParaRPr lang="en-US" sz="2500" dirty="0" smtClean="0"/>
          </a:p>
          <a:p>
            <a:pPr marL="1657350" lvl="2" indent="-742950">
              <a:buFont typeface="Arial" panose="020B0604020202020204" pitchFamily="34" charset="0"/>
              <a:buChar char="•"/>
            </a:pPr>
            <a:r>
              <a:rPr lang="en-US" sz="2500" dirty="0" smtClean="0"/>
              <a:t>Managed objects can be moved in memory by the system while the program is running</a:t>
            </a:r>
          </a:p>
          <a:p>
            <a:pPr marL="1657350" lvl="2" indent="-742950">
              <a:buFont typeface="Arial" panose="020B0604020202020204" pitchFamily="34" charset="0"/>
              <a:buChar char="•"/>
            </a:pPr>
            <a:r>
              <a:rPr lang="en-US" sz="2500" dirty="0" smtClean="0"/>
              <a:t>Unmanaged objects can not be moved</a:t>
            </a:r>
          </a:p>
          <a:p>
            <a:pPr marL="1657350" lvl="2" indent="-742950">
              <a:buFont typeface="Arial" panose="020B0604020202020204" pitchFamily="34" charset="0"/>
              <a:buChar char="•"/>
            </a:pPr>
            <a:r>
              <a:rPr lang="en-US" sz="2500" dirty="0" smtClean="0"/>
              <a:t>If you create managed objects, you get automatic garbage collection</a:t>
            </a:r>
            <a:endParaRPr lang="en-US" sz="2500" dirty="0"/>
          </a:p>
        </p:txBody>
      </p:sp>
    </p:spTree>
    <p:extLst>
      <p:ext uri="{BB962C8B-B14F-4D97-AF65-F5344CB8AC3E}">
        <p14:creationId xmlns:p14="http://schemas.microsoft.com/office/powerpoint/2010/main" val="20782336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 name="Rectangle 5"/>
          <p:cNvSpPr/>
          <p:nvPr/>
        </p:nvSpPr>
        <p:spPr>
          <a:xfrm>
            <a:off x="6096" y="6096"/>
            <a:ext cx="9144000" cy="3608680"/>
          </a:xfrm>
          <a:prstGeom prst="rect">
            <a:avLst/>
          </a:prstGeom>
          <a:noFill/>
        </p:spPr>
        <p:txBody>
          <a:bodyPr wrap="square" lIns="68580" tIns="34290" rIns="68580" bIns="34290">
            <a:spAutoFit/>
          </a:bodyPr>
          <a:lstStyle/>
          <a:p>
            <a:pPr algn="ctr"/>
            <a:endParaRPr lang="en-US" sz="4000" b="1" dirty="0" smtClean="0"/>
          </a:p>
          <a:p>
            <a:pPr lvl="1"/>
            <a:r>
              <a:rPr lang="en-AU" sz="3500" b="1" dirty="0" smtClean="0"/>
              <a:t>Unmanaged vs. Managed</a:t>
            </a:r>
            <a:endParaRPr lang="en-US" sz="3500" b="1" dirty="0" smtClean="0"/>
          </a:p>
          <a:p>
            <a:pPr lvl="1"/>
            <a:endParaRPr lang="en-US" sz="2500" dirty="0" smtClean="0"/>
          </a:p>
          <a:p>
            <a:pPr marL="1657350" lvl="2" indent="-742950">
              <a:buFont typeface="Arial" panose="020B0604020202020204" pitchFamily="34" charset="0"/>
              <a:buChar char="•"/>
            </a:pPr>
            <a:r>
              <a:rPr lang="en-US" sz="2500" dirty="0" smtClean="0"/>
              <a:t>Unmanaged</a:t>
            </a:r>
          </a:p>
          <a:p>
            <a:pPr marL="2114550" lvl="3" indent="-742950">
              <a:buFont typeface="Arial" panose="020B0604020202020204" pitchFamily="34" charset="0"/>
              <a:buChar char="•"/>
            </a:pPr>
            <a:r>
              <a:rPr lang="en-US" sz="2000" dirty="0" smtClean="0"/>
              <a:t>myClass* unmanagedPtr;</a:t>
            </a:r>
          </a:p>
          <a:p>
            <a:pPr marL="2114550" lvl="3" indent="-742950">
              <a:buFont typeface="Arial" panose="020B0604020202020204" pitchFamily="34" charset="0"/>
              <a:buChar char="•"/>
            </a:pPr>
            <a:r>
              <a:rPr lang="en-US" sz="2000" dirty="0" smtClean="0"/>
              <a:t>unmanagedPtr = new myClass(</a:t>
            </a:r>
            <a:r>
              <a:rPr lang="mr-IN" sz="2000" dirty="0" smtClean="0"/>
              <a:t>…</a:t>
            </a:r>
            <a:r>
              <a:rPr lang="en-US" sz="2000" dirty="0" smtClean="0"/>
              <a:t>);</a:t>
            </a:r>
          </a:p>
          <a:p>
            <a:pPr marL="1657350" lvl="2" indent="-742950">
              <a:buFont typeface="Arial" panose="020B0604020202020204" pitchFamily="34" charset="0"/>
              <a:buChar char="•"/>
            </a:pPr>
            <a:r>
              <a:rPr lang="en-US" sz="2500" dirty="0" smtClean="0"/>
              <a:t>Managed</a:t>
            </a:r>
          </a:p>
          <a:p>
            <a:pPr marL="2114550" lvl="3" indent="-742950">
              <a:buFont typeface="Arial" panose="020B0604020202020204" pitchFamily="34" charset="0"/>
              <a:buChar char="•"/>
            </a:pPr>
            <a:r>
              <a:rPr lang="en-US" sz="2000" dirty="0" smtClean="0"/>
              <a:t>myClass^ </a:t>
            </a:r>
            <a:r>
              <a:rPr lang="en-US" sz="2000" dirty="0"/>
              <a:t>unmanagedPtr;</a:t>
            </a:r>
          </a:p>
          <a:p>
            <a:pPr marL="2114550" lvl="3" indent="-742950">
              <a:buFont typeface="Arial" panose="020B0604020202020204" pitchFamily="34" charset="0"/>
              <a:buChar char="•"/>
            </a:pPr>
            <a:r>
              <a:rPr lang="en-US" sz="2000" dirty="0"/>
              <a:t>unmanagedPtr = </a:t>
            </a:r>
            <a:r>
              <a:rPr lang="en-US" sz="2000" dirty="0" smtClean="0"/>
              <a:t>gcnew </a:t>
            </a:r>
            <a:r>
              <a:rPr lang="en-US" sz="2000" dirty="0"/>
              <a:t>myClass</a:t>
            </a:r>
            <a:r>
              <a:rPr lang="en-US" sz="2000" dirty="0" smtClean="0"/>
              <a:t>(…);</a:t>
            </a:r>
            <a:endParaRPr lang="en-US" sz="2000" dirty="0"/>
          </a:p>
        </p:txBody>
      </p:sp>
    </p:spTree>
    <p:extLst>
      <p:ext uri="{BB962C8B-B14F-4D97-AF65-F5344CB8AC3E}">
        <p14:creationId xmlns:p14="http://schemas.microsoft.com/office/powerpoint/2010/main" val="833108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 name="Rectangle 5"/>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AU" sz="3500" b="1" dirty="0" smtClean="0"/>
              <a:t>Graphics</a:t>
            </a:r>
            <a:endParaRPr lang="en-US" sz="3500" b="1" dirty="0" smtClean="0"/>
          </a:p>
          <a:p>
            <a:pPr lvl="1"/>
            <a:endParaRPr lang="en-US" sz="2500" dirty="0" smtClean="0"/>
          </a:p>
          <a:p>
            <a:pPr marL="1657350" lvl="2" indent="-742950">
              <a:buFont typeface="Arial" panose="020B0604020202020204" pitchFamily="34" charset="0"/>
              <a:buChar char="•"/>
            </a:pPr>
            <a:r>
              <a:rPr lang="en-AU" sz="2500" dirty="0" smtClean="0"/>
              <a:t>In .NET, forms don’t automatically come with </a:t>
            </a:r>
          </a:p>
          <a:p>
            <a:pPr lvl="2"/>
            <a:r>
              <a:rPr lang="en-AU" sz="2500" dirty="0" smtClean="0"/>
              <a:t>	a drawing surface (canvas)</a:t>
            </a:r>
          </a:p>
          <a:p>
            <a:pPr marL="1657350" lvl="2" indent="-742950">
              <a:buFont typeface="Arial" panose="020B0604020202020204" pitchFamily="34" charset="0"/>
              <a:buChar char="•"/>
            </a:pPr>
            <a:r>
              <a:rPr lang="en-AU" sz="2500" dirty="0" smtClean="0"/>
              <a:t>You must create one</a:t>
            </a:r>
            <a:endParaRPr lang="en-US" sz="2000" dirty="0" smtClean="0"/>
          </a:p>
          <a:p>
            <a:pPr marL="1657350" lvl="2" indent="-742950">
              <a:buFont typeface="Arial" panose="020B0604020202020204" pitchFamily="34" charset="0"/>
              <a:buChar char="•"/>
            </a:pPr>
            <a:r>
              <a:rPr lang="en-US" sz="2500" dirty="0" smtClean="0"/>
              <a:t>Create an instance of the class Graphics</a:t>
            </a:r>
          </a:p>
          <a:p>
            <a:pPr marL="1657350" lvl="2" indent="-742950">
              <a:buFont typeface="Arial" panose="020B0604020202020204" pitchFamily="34" charset="0"/>
              <a:buChar char="•"/>
            </a:pPr>
            <a:r>
              <a:rPr lang="en-US" sz="2500" dirty="0" smtClean="0"/>
              <a:t>Using namespace System::Drawing</a:t>
            </a:r>
            <a:endParaRPr lang="en-AU"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250" y="4038600"/>
            <a:ext cx="7937500" cy="1536700"/>
          </a:xfrm>
          <a:prstGeom prst="rect">
            <a:avLst/>
          </a:prstGeom>
        </p:spPr>
      </p:pic>
    </p:spTree>
    <p:extLst>
      <p:ext uri="{BB962C8B-B14F-4D97-AF65-F5344CB8AC3E}">
        <p14:creationId xmlns:p14="http://schemas.microsoft.com/office/powerpoint/2010/main" val="1502611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30090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Last class</a:t>
            </a:r>
          </a:p>
          <a:p>
            <a:pPr lvl="1"/>
            <a:endParaRPr lang="en-US" sz="2500" dirty="0" smtClean="0"/>
          </a:p>
          <a:p>
            <a:pPr marL="1657350" lvl="2" indent="-742950">
              <a:buFont typeface="Arial" panose="020B0604020202020204" pitchFamily="34" charset="0"/>
              <a:buChar char="•"/>
            </a:pPr>
            <a:r>
              <a:rPr lang="en-US" sz="2500" dirty="0" smtClean="0"/>
              <a:t>C++ history</a:t>
            </a:r>
          </a:p>
          <a:p>
            <a:pPr marL="1657350" lvl="2" indent="-742950">
              <a:buFont typeface="Arial" panose="020B0604020202020204" pitchFamily="34" charset="0"/>
              <a:buChar char="•"/>
            </a:pPr>
            <a:r>
              <a:rPr lang="en-US" sz="2500" dirty="0" smtClean="0"/>
              <a:t>C++ CLI general features</a:t>
            </a:r>
          </a:p>
          <a:p>
            <a:pPr marL="2114550" lvl="3" indent="-742950">
              <a:buFont typeface="Arial" panose="020B0604020202020204" pitchFamily="34" charset="0"/>
              <a:buChar char="•"/>
            </a:pPr>
            <a:r>
              <a:rPr lang="en-US" sz="2000" dirty="0" smtClean="0"/>
              <a:t>Operators</a:t>
            </a:r>
          </a:p>
          <a:p>
            <a:pPr marL="2114550" lvl="3" indent="-742950">
              <a:buFont typeface="Arial" panose="020B0604020202020204" pitchFamily="34" charset="0"/>
              <a:buChar char="•"/>
            </a:pPr>
            <a:r>
              <a:rPr lang="en-US" sz="2000" dirty="0" smtClean="0"/>
              <a:t>Conditionals</a:t>
            </a:r>
          </a:p>
          <a:p>
            <a:pPr marL="2114550" lvl="3" indent="-742950">
              <a:buFont typeface="Arial" panose="020B0604020202020204" pitchFamily="34" charset="0"/>
              <a:buChar char="•"/>
            </a:pPr>
            <a:r>
              <a:rPr lang="en-US" sz="2000" dirty="0" smtClean="0"/>
              <a:t>Loops</a:t>
            </a:r>
          </a:p>
        </p:txBody>
      </p:sp>
    </p:spTree>
    <p:extLst>
      <p:ext uri="{BB962C8B-B14F-4D97-AF65-F5344CB8AC3E}">
        <p14:creationId xmlns:p14="http://schemas.microsoft.com/office/powerpoint/2010/main" val="13940562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 name="Rectangle 5"/>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AU" sz="3500" b="1" dirty="0" smtClean="0"/>
              <a:t>Global variables</a:t>
            </a:r>
            <a:endParaRPr lang="en-US" sz="3500" b="1" dirty="0" smtClean="0"/>
          </a:p>
          <a:p>
            <a:pPr lvl="1"/>
            <a:endParaRPr lang="en-US" sz="2500" dirty="0" smtClean="0"/>
          </a:p>
          <a:p>
            <a:pPr marL="1657350" lvl="2" indent="-742950">
              <a:buFont typeface="Arial" panose="020B0604020202020204" pitchFamily="34" charset="0"/>
              <a:buChar char="•"/>
            </a:pPr>
            <a:r>
              <a:rPr lang="en-AU" sz="2500" dirty="0" smtClean="0"/>
              <a:t>There are technically no global variables</a:t>
            </a:r>
          </a:p>
          <a:p>
            <a:pPr marL="1657350" lvl="2" indent="-742950">
              <a:buFont typeface="Arial" panose="020B0604020202020204" pitchFamily="34" charset="0"/>
              <a:buChar char="•"/>
            </a:pPr>
            <a:r>
              <a:rPr lang="en-AU" sz="2500" dirty="0" smtClean="0"/>
              <a:t>We add data properties to the Form class</a:t>
            </a:r>
          </a:p>
        </p:txBody>
      </p:sp>
    </p:spTree>
    <p:extLst>
      <p:ext uri="{BB962C8B-B14F-4D97-AF65-F5344CB8AC3E}">
        <p14:creationId xmlns:p14="http://schemas.microsoft.com/office/powerpoint/2010/main" val="12877267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 name="Rectangle 5"/>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AU" sz="3500" b="1" dirty="0" smtClean="0"/>
              <a:t>Declaring form data properties</a:t>
            </a:r>
            <a:endParaRPr lang="en-US" sz="3500" b="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300" y="2209800"/>
            <a:ext cx="5613400" cy="1943100"/>
          </a:xfrm>
          <a:prstGeom prst="rect">
            <a:avLst/>
          </a:prstGeom>
        </p:spPr>
      </p:pic>
    </p:spTree>
    <p:extLst>
      <p:ext uri="{BB962C8B-B14F-4D97-AF65-F5344CB8AC3E}">
        <p14:creationId xmlns:p14="http://schemas.microsoft.com/office/powerpoint/2010/main" val="8177414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 name="Rectangle 5"/>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AU" sz="3500" b="1" dirty="0" smtClean="0"/>
              <a:t>Instantiating form data properties</a:t>
            </a:r>
            <a:endParaRPr lang="en-US" sz="3500"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396" y="2179881"/>
            <a:ext cx="7391400" cy="2498237"/>
          </a:xfrm>
          <a:prstGeom prst="rect">
            <a:avLst/>
          </a:prstGeom>
        </p:spPr>
      </p:pic>
    </p:spTree>
    <p:extLst>
      <p:ext uri="{BB962C8B-B14F-4D97-AF65-F5344CB8AC3E}">
        <p14:creationId xmlns:p14="http://schemas.microsoft.com/office/powerpoint/2010/main" val="11111541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 name="Rectangle 5"/>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AU" sz="3500" b="1" dirty="0" smtClean="0"/>
              <a:t>Constants</a:t>
            </a:r>
            <a:endParaRPr lang="en-US" sz="3500" b="1" dirty="0" smtClean="0"/>
          </a:p>
          <a:p>
            <a:pPr lvl="1"/>
            <a:endParaRPr lang="en-US" sz="2500" dirty="0" smtClean="0"/>
          </a:p>
          <a:p>
            <a:pPr marL="1657350" lvl="2" indent="-742950">
              <a:buFont typeface="Arial" panose="020B0604020202020204" pitchFamily="34" charset="0"/>
              <a:buChar char="•"/>
            </a:pPr>
            <a:endParaRPr lang="en-AU" sz="25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052" y="2240935"/>
            <a:ext cx="7375896" cy="1092200"/>
          </a:xfrm>
          <a:prstGeom prst="rect">
            <a:avLst/>
          </a:prstGeom>
        </p:spPr>
      </p:pic>
    </p:spTree>
    <p:extLst>
      <p:ext uri="{BB962C8B-B14F-4D97-AF65-F5344CB8AC3E}">
        <p14:creationId xmlns:p14="http://schemas.microsoft.com/office/powerpoint/2010/main" val="1712237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301177"/>
          </a:xfrm>
          <a:prstGeom prst="rect">
            <a:avLst/>
          </a:prstGeom>
          <a:noFill/>
        </p:spPr>
        <p:txBody>
          <a:bodyPr wrap="square" lIns="68580" tIns="34290" rIns="68580" bIns="34290">
            <a:spAutoFit/>
          </a:bodyPr>
          <a:lstStyle/>
          <a:p>
            <a:pPr algn="ctr"/>
            <a:endParaRPr lang="en-US" sz="4000" b="1" dirty="0" smtClean="0"/>
          </a:p>
          <a:p>
            <a:pPr lvl="1"/>
            <a:r>
              <a:rPr lang="en-US" sz="3500" b="1" dirty="0" smtClean="0"/>
              <a:t>Pointers</a:t>
            </a:r>
          </a:p>
          <a:p>
            <a:pPr lvl="1"/>
            <a:endParaRPr lang="en-US" sz="2500" dirty="0" smtClean="0"/>
          </a:p>
          <a:p>
            <a:pPr marL="1657350" lvl="2" indent="-742950">
              <a:buFont typeface="Arial" panose="020B0604020202020204" pitchFamily="34" charset="0"/>
              <a:buChar char="•"/>
            </a:pPr>
            <a:r>
              <a:rPr lang="en-US" sz="2500" dirty="0" smtClean="0"/>
              <a:t>Pointers are used rarely in C# and not used </a:t>
            </a:r>
          </a:p>
          <a:p>
            <a:pPr lvl="2"/>
            <a:r>
              <a:rPr lang="en-US" sz="2500" dirty="0"/>
              <a:t>	</a:t>
            </a:r>
            <a:r>
              <a:rPr lang="en-US" sz="2500" dirty="0" smtClean="0"/>
              <a:t>at all in Java</a:t>
            </a:r>
          </a:p>
          <a:p>
            <a:pPr marL="1657350" lvl="2" indent="-742950">
              <a:buFont typeface="Arial" panose="020B0604020202020204" pitchFamily="34" charset="0"/>
              <a:buChar char="•"/>
            </a:pPr>
            <a:r>
              <a:rPr lang="en-US" sz="2500" dirty="0" smtClean="0"/>
              <a:t>Pointers are used a lot in C++</a:t>
            </a:r>
          </a:p>
          <a:p>
            <a:pPr marL="1657350" lvl="2" indent="-742950">
              <a:buFont typeface="Arial" panose="020B0604020202020204" pitchFamily="34" charset="0"/>
              <a:buChar char="•"/>
            </a:pPr>
            <a:r>
              <a:rPr lang="en-US" sz="2500" dirty="0" smtClean="0"/>
              <a:t>All user-defined and system objects are handled </a:t>
            </a:r>
          </a:p>
          <a:p>
            <a:pPr lvl="2"/>
            <a:r>
              <a:rPr lang="en-US" sz="2500" dirty="0"/>
              <a:t>	</a:t>
            </a:r>
            <a:r>
              <a:rPr lang="en-US" sz="2500" dirty="0" smtClean="0"/>
              <a:t>via pointers</a:t>
            </a:r>
          </a:p>
          <a:p>
            <a:pPr marL="1657350" lvl="2" indent="-742950">
              <a:buFont typeface="Arial" panose="020B0604020202020204" pitchFamily="34" charset="0"/>
              <a:buChar char="•"/>
            </a:pPr>
            <a:r>
              <a:rPr lang="en-US" sz="2500" dirty="0" smtClean="0"/>
              <a:t>Complex data structures (e.g. linked lists) rely </a:t>
            </a:r>
          </a:p>
          <a:p>
            <a:pPr lvl="2"/>
            <a:r>
              <a:rPr lang="en-US" sz="2500" dirty="0"/>
              <a:t>	</a:t>
            </a:r>
            <a:r>
              <a:rPr lang="en-US" sz="2500" dirty="0" smtClean="0"/>
              <a:t>heavily on pointers</a:t>
            </a:r>
          </a:p>
        </p:txBody>
      </p:sp>
    </p:spTree>
    <p:extLst>
      <p:ext uri="{BB962C8B-B14F-4D97-AF65-F5344CB8AC3E}">
        <p14:creationId xmlns:p14="http://schemas.microsoft.com/office/powerpoint/2010/main" val="522932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Pointers</a:t>
            </a:r>
          </a:p>
          <a:p>
            <a:pPr lvl="1"/>
            <a:endParaRPr lang="en-US" sz="2500" dirty="0" smtClean="0"/>
          </a:p>
          <a:p>
            <a:pPr marL="1657350" lvl="2" indent="-742950">
              <a:buFont typeface="Arial" panose="020B0604020202020204" pitchFamily="34" charset="0"/>
              <a:buChar char="•"/>
            </a:pPr>
            <a:r>
              <a:rPr lang="en-US" sz="2500" dirty="0" smtClean="0"/>
              <a:t>When you declare a variable (e.g. </a:t>
            </a:r>
            <a:r>
              <a:rPr lang="en-US" sz="2500" b="1" i="1" dirty="0" smtClean="0"/>
              <a:t>int num</a:t>
            </a:r>
            <a:r>
              <a:rPr lang="en-US" sz="2500" dirty="0" smtClean="0"/>
              <a:t>), it </a:t>
            </a:r>
          </a:p>
          <a:p>
            <a:pPr lvl="4"/>
            <a:r>
              <a:rPr lang="en-US" sz="2500" dirty="0" smtClean="0"/>
              <a:t>is assigned a memory location where its value </a:t>
            </a:r>
          </a:p>
          <a:p>
            <a:pPr lvl="4"/>
            <a:r>
              <a:rPr lang="en-US" sz="2500" dirty="0" smtClean="0"/>
              <a:t>will be stored</a:t>
            </a:r>
          </a:p>
        </p:txBody>
      </p:sp>
      <p:grpSp>
        <p:nvGrpSpPr>
          <p:cNvPr id="2" name="Group 1"/>
          <p:cNvGrpSpPr/>
          <p:nvPr/>
        </p:nvGrpSpPr>
        <p:grpSpPr>
          <a:xfrm>
            <a:off x="1295400" y="3124200"/>
            <a:ext cx="6428261" cy="3303454"/>
            <a:chOff x="421802" y="3181483"/>
            <a:chExt cx="6428261" cy="3303454"/>
          </a:xfrm>
        </p:grpSpPr>
        <p:sp>
          <p:nvSpPr>
            <p:cNvPr id="3" name="Rectangle 4"/>
            <p:cNvSpPr>
              <a:spLocks noChangeArrowheads="1"/>
            </p:cNvSpPr>
            <p:nvPr/>
          </p:nvSpPr>
          <p:spPr bwMode="auto">
            <a:xfrm>
              <a:off x="4114800" y="3605212"/>
              <a:ext cx="2735263" cy="576263"/>
            </a:xfrm>
            <a:prstGeom prst="rect">
              <a:avLst/>
            </a:prstGeom>
            <a:solidFill>
              <a:schemeClr val="accent1"/>
            </a:solidFill>
            <a:ln w="9525">
              <a:solidFill>
                <a:schemeClr val="tx1"/>
              </a:solidFill>
              <a:miter lim="800000"/>
              <a:headEnd/>
              <a:tailEnd/>
            </a:ln>
            <a:effectLst/>
          </p:spPr>
          <p:txBody>
            <a:bodyPr wrap="none" anchor="ctr"/>
            <a:lstStyle/>
            <a:p>
              <a:endParaRPr lang="en-NZ"/>
            </a:p>
          </p:txBody>
        </p:sp>
        <p:sp>
          <p:nvSpPr>
            <p:cNvPr id="4" name="Rectangle 5"/>
            <p:cNvSpPr>
              <a:spLocks noChangeArrowheads="1"/>
            </p:cNvSpPr>
            <p:nvPr/>
          </p:nvSpPr>
          <p:spPr bwMode="auto">
            <a:xfrm>
              <a:off x="4114800" y="4181475"/>
              <a:ext cx="2735263" cy="576262"/>
            </a:xfrm>
            <a:prstGeom prst="rect">
              <a:avLst/>
            </a:prstGeom>
            <a:solidFill>
              <a:schemeClr val="accent1"/>
            </a:solidFill>
            <a:ln w="9525">
              <a:solidFill>
                <a:schemeClr val="tx1"/>
              </a:solidFill>
              <a:miter lim="800000"/>
              <a:headEnd/>
              <a:tailEnd/>
            </a:ln>
            <a:effectLst/>
          </p:spPr>
          <p:txBody>
            <a:bodyPr wrap="none" anchor="ctr"/>
            <a:lstStyle/>
            <a:p>
              <a:endParaRPr lang="en-NZ"/>
            </a:p>
          </p:txBody>
        </p:sp>
        <p:sp>
          <p:nvSpPr>
            <p:cNvPr id="6" name="Rectangle 6"/>
            <p:cNvSpPr>
              <a:spLocks noChangeArrowheads="1"/>
            </p:cNvSpPr>
            <p:nvPr/>
          </p:nvSpPr>
          <p:spPr bwMode="auto">
            <a:xfrm>
              <a:off x="4114800" y="4757737"/>
              <a:ext cx="2735263" cy="576263"/>
            </a:xfrm>
            <a:prstGeom prst="rect">
              <a:avLst/>
            </a:prstGeom>
            <a:solidFill>
              <a:schemeClr val="accent1"/>
            </a:solidFill>
            <a:ln w="9525">
              <a:solidFill>
                <a:schemeClr val="tx1"/>
              </a:solidFill>
              <a:miter lim="800000"/>
              <a:headEnd/>
              <a:tailEnd/>
            </a:ln>
            <a:effectLst/>
          </p:spPr>
          <p:txBody>
            <a:bodyPr wrap="none" anchor="ctr"/>
            <a:lstStyle/>
            <a:p>
              <a:endParaRPr lang="en-NZ"/>
            </a:p>
          </p:txBody>
        </p:sp>
        <p:sp>
          <p:nvSpPr>
            <p:cNvPr id="7" name="Rectangle 7"/>
            <p:cNvSpPr>
              <a:spLocks noChangeArrowheads="1"/>
            </p:cNvSpPr>
            <p:nvPr/>
          </p:nvSpPr>
          <p:spPr bwMode="auto">
            <a:xfrm>
              <a:off x="4114800" y="5334000"/>
              <a:ext cx="2735263" cy="576262"/>
            </a:xfrm>
            <a:prstGeom prst="rect">
              <a:avLst/>
            </a:prstGeom>
            <a:solidFill>
              <a:schemeClr val="accent1"/>
            </a:solidFill>
            <a:ln w="9525">
              <a:solidFill>
                <a:schemeClr val="tx1"/>
              </a:solidFill>
              <a:miter lim="800000"/>
              <a:headEnd/>
              <a:tailEnd/>
            </a:ln>
            <a:effectLst/>
          </p:spPr>
          <p:txBody>
            <a:bodyPr wrap="none" anchor="ctr"/>
            <a:lstStyle/>
            <a:p>
              <a:endParaRPr lang="en-NZ"/>
            </a:p>
          </p:txBody>
        </p:sp>
        <p:sp>
          <p:nvSpPr>
            <p:cNvPr id="8" name="Rectangle 8"/>
            <p:cNvSpPr>
              <a:spLocks noChangeArrowheads="1"/>
            </p:cNvSpPr>
            <p:nvPr/>
          </p:nvSpPr>
          <p:spPr bwMode="auto">
            <a:xfrm>
              <a:off x="4114800" y="5908675"/>
              <a:ext cx="2735263" cy="576262"/>
            </a:xfrm>
            <a:prstGeom prst="rect">
              <a:avLst/>
            </a:prstGeom>
            <a:solidFill>
              <a:schemeClr val="accent1"/>
            </a:solidFill>
            <a:ln w="9525">
              <a:solidFill>
                <a:schemeClr val="tx1"/>
              </a:solidFill>
              <a:miter lim="800000"/>
              <a:headEnd/>
              <a:tailEnd/>
            </a:ln>
            <a:effectLst/>
          </p:spPr>
          <p:txBody>
            <a:bodyPr wrap="none" anchor="ctr"/>
            <a:lstStyle/>
            <a:p>
              <a:endParaRPr lang="en-NZ"/>
            </a:p>
          </p:txBody>
        </p:sp>
        <p:sp>
          <p:nvSpPr>
            <p:cNvPr id="9" name="Text Box 9"/>
            <p:cNvSpPr txBox="1">
              <a:spLocks noChangeArrowheads="1"/>
            </p:cNvSpPr>
            <p:nvPr/>
          </p:nvSpPr>
          <p:spPr bwMode="auto">
            <a:xfrm>
              <a:off x="2709862" y="3181483"/>
              <a:ext cx="1916113" cy="323165"/>
            </a:xfrm>
            <a:prstGeom prst="rect">
              <a:avLst/>
            </a:prstGeom>
            <a:noFill/>
            <a:ln w="9525">
              <a:noFill/>
              <a:miter lim="800000"/>
              <a:headEnd/>
              <a:tailEnd/>
            </a:ln>
            <a:effectLst/>
          </p:spPr>
          <p:txBody>
            <a:bodyPr wrap="square">
              <a:spAutoFit/>
            </a:bodyPr>
            <a:lstStyle/>
            <a:p>
              <a:pPr algn="ctr">
                <a:spcBef>
                  <a:spcPct val="50000"/>
                </a:spcBef>
              </a:pPr>
              <a:r>
                <a:rPr lang="en-NZ" sz="1500" dirty="0"/>
                <a:t>Memory Addresses</a:t>
              </a:r>
            </a:p>
          </p:txBody>
        </p:sp>
        <p:sp>
          <p:nvSpPr>
            <p:cNvPr id="11" name="Text Box 11"/>
            <p:cNvSpPr txBox="1">
              <a:spLocks noChangeArrowheads="1"/>
            </p:cNvSpPr>
            <p:nvPr/>
          </p:nvSpPr>
          <p:spPr bwMode="auto">
            <a:xfrm>
              <a:off x="421802" y="4898316"/>
              <a:ext cx="1819748" cy="293518"/>
            </a:xfrm>
            <a:prstGeom prst="rect">
              <a:avLst/>
            </a:prstGeom>
            <a:noFill/>
            <a:ln w="9525">
              <a:noFill/>
              <a:miter lim="800000"/>
              <a:headEnd/>
              <a:tailEnd/>
            </a:ln>
            <a:effectLst/>
          </p:spPr>
          <p:txBody>
            <a:bodyPr wrap="square">
              <a:spAutoFit/>
            </a:bodyPr>
            <a:lstStyle/>
            <a:p>
              <a:pPr>
                <a:spcBef>
                  <a:spcPct val="50000"/>
                </a:spcBef>
              </a:pPr>
              <a:r>
                <a:rPr lang="en-NZ" sz="1300" b="1" i="1" dirty="0"/>
                <a:t>n</a:t>
              </a:r>
              <a:r>
                <a:rPr lang="en-NZ" sz="1300" b="1" i="1" dirty="0" smtClean="0"/>
                <a:t>um</a:t>
              </a:r>
              <a:r>
                <a:rPr lang="en-NZ" sz="1300" dirty="0" smtClean="0"/>
                <a:t> will </a:t>
              </a:r>
              <a:r>
                <a:rPr lang="en-NZ" sz="1300" dirty="0"/>
                <a:t>be stored here</a:t>
              </a:r>
            </a:p>
          </p:txBody>
        </p:sp>
        <p:sp>
          <p:nvSpPr>
            <p:cNvPr id="12" name="AutoShape 12"/>
            <p:cNvSpPr>
              <a:spLocks noChangeArrowheads="1"/>
            </p:cNvSpPr>
            <p:nvPr/>
          </p:nvSpPr>
          <p:spPr bwMode="auto">
            <a:xfrm>
              <a:off x="2241550" y="4829175"/>
              <a:ext cx="936625" cy="431800"/>
            </a:xfrm>
            <a:prstGeom prst="rightArrow">
              <a:avLst>
                <a:gd name="adj1" fmla="val 50000"/>
                <a:gd name="adj2" fmla="val 54228"/>
              </a:avLst>
            </a:prstGeom>
            <a:solidFill>
              <a:schemeClr val="accent1"/>
            </a:solidFill>
            <a:ln w="9525">
              <a:solidFill>
                <a:schemeClr val="tx1"/>
              </a:solidFill>
              <a:miter lim="800000"/>
              <a:headEnd/>
              <a:tailEnd/>
            </a:ln>
            <a:effectLst/>
          </p:spPr>
          <p:txBody>
            <a:bodyPr wrap="none" anchor="ctr"/>
            <a:lstStyle/>
            <a:p>
              <a:endParaRPr lang="en-NZ"/>
            </a:p>
          </p:txBody>
        </p:sp>
        <p:sp>
          <p:nvSpPr>
            <p:cNvPr id="13" name="Text Box 13"/>
            <p:cNvSpPr txBox="1">
              <a:spLocks noChangeArrowheads="1"/>
            </p:cNvSpPr>
            <p:nvPr/>
          </p:nvSpPr>
          <p:spPr bwMode="auto">
            <a:xfrm>
              <a:off x="5038725" y="3181483"/>
              <a:ext cx="887412" cy="323165"/>
            </a:xfrm>
            <a:prstGeom prst="rect">
              <a:avLst/>
            </a:prstGeom>
            <a:noFill/>
            <a:ln w="9525">
              <a:noFill/>
              <a:miter lim="800000"/>
              <a:headEnd/>
              <a:tailEnd/>
            </a:ln>
            <a:effectLst/>
          </p:spPr>
          <p:txBody>
            <a:bodyPr wrap="square">
              <a:spAutoFit/>
            </a:bodyPr>
            <a:lstStyle/>
            <a:p>
              <a:pPr algn="ctr">
                <a:spcBef>
                  <a:spcPct val="50000"/>
                </a:spcBef>
              </a:pPr>
              <a:r>
                <a:rPr lang="en-NZ" sz="1500" dirty="0"/>
                <a:t>Memory</a:t>
              </a:r>
            </a:p>
          </p:txBody>
        </p:sp>
        <p:sp>
          <p:nvSpPr>
            <p:cNvPr id="14" name="Text Box 13"/>
            <p:cNvSpPr txBox="1">
              <a:spLocks noChangeArrowheads="1"/>
            </p:cNvSpPr>
            <p:nvPr/>
          </p:nvSpPr>
          <p:spPr bwMode="auto">
            <a:xfrm>
              <a:off x="3215141" y="3728030"/>
              <a:ext cx="887412" cy="323165"/>
            </a:xfrm>
            <a:prstGeom prst="rect">
              <a:avLst/>
            </a:prstGeom>
            <a:noFill/>
            <a:ln w="9525">
              <a:noFill/>
              <a:miter lim="800000"/>
              <a:headEnd/>
              <a:tailEnd/>
            </a:ln>
            <a:effectLst/>
          </p:spPr>
          <p:txBody>
            <a:bodyPr wrap="square">
              <a:spAutoFit/>
            </a:bodyPr>
            <a:lstStyle/>
            <a:p>
              <a:pPr algn="ctr">
                <a:spcBef>
                  <a:spcPct val="50000"/>
                </a:spcBef>
              </a:pPr>
              <a:r>
                <a:rPr lang="en-NZ" sz="1500" dirty="0" smtClean="0"/>
                <a:t>115</a:t>
              </a:r>
              <a:endParaRPr lang="en-NZ" sz="1500" dirty="0"/>
            </a:p>
          </p:txBody>
        </p:sp>
        <p:sp>
          <p:nvSpPr>
            <p:cNvPr id="15" name="Text Box 13"/>
            <p:cNvSpPr txBox="1">
              <a:spLocks noChangeArrowheads="1"/>
            </p:cNvSpPr>
            <p:nvPr/>
          </p:nvSpPr>
          <p:spPr bwMode="auto">
            <a:xfrm>
              <a:off x="3227388" y="4302705"/>
              <a:ext cx="887412" cy="323165"/>
            </a:xfrm>
            <a:prstGeom prst="rect">
              <a:avLst/>
            </a:prstGeom>
            <a:noFill/>
            <a:ln w="9525">
              <a:noFill/>
              <a:miter lim="800000"/>
              <a:headEnd/>
              <a:tailEnd/>
            </a:ln>
            <a:effectLst/>
          </p:spPr>
          <p:txBody>
            <a:bodyPr wrap="square">
              <a:spAutoFit/>
            </a:bodyPr>
            <a:lstStyle/>
            <a:p>
              <a:pPr algn="ctr">
                <a:spcBef>
                  <a:spcPct val="50000"/>
                </a:spcBef>
              </a:pPr>
              <a:r>
                <a:rPr lang="en-NZ" sz="1500" dirty="0" smtClean="0"/>
                <a:t>116</a:t>
              </a:r>
              <a:endParaRPr lang="en-NZ" sz="1500" dirty="0"/>
            </a:p>
          </p:txBody>
        </p:sp>
        <p:sp>
          <p:nvSpPr>
            <p:cNvPr id="16" name="Text Box 13"/>
            <p:cNvSpPr txBox="1">
              <a:spLocks noChangeArrowheads="1"/>
            </p:cNvSpPr>
            <p:nvPr/>
          </p:nvSpPr>
          <p:spPr bwMode="auto">
            <a:xfrm>
              <a:off x="3249159" y="4884286"/>
              <a:ext cx="887412" cy="323165"/>
            </a:xfrm>
            <a:prstGeom prst="rect">
              <a:avLst/>
            </a:prstGeom>
            <a:noFill/>
            <a:ln w="9525">
              <a:noFill/>
              <a:miter lim="800000"/>
              <a:headEnd/>
              <a:tailEnd/>
            </a:ln>
            <a:effectLst/>
          </p:spPr>
          <p:txBody>
            <a:bodyPr wrap="square">
              <a:spAutoFit/>
            </a:bodyPr>
            <a:lstStyle/>
            <a:p>
              <a:pPr algn="ctr">
                <a:spcBef>
                  <a:spcPct val="50000"/>
                </a:spcBef>
              </a:pPr>
              <a:r>
                <a:rPr lang="en-NZ" sz="1500" dirty="0" smtClean="0"/>
                <a:t>117</a:t>
              </a:r>
              <a:endParaRPr lang="en-NZ" sz="1500" dirty="0"/>
            </a:p>
          </p:txBody>
        </p:sp>
        <p:sp>
          <p:nvSpPr>
            <p:cNvPr id="17" name="Text Box 13"/>
            <p:cNvSpPr txBox="1">
              <a:spLocks noChangeArrowheads="1"/>
            </p:cNvSpPr>
            <p:nvPr/>
          </p:nvSpPr>
          <p:spPr bwMode="auto">
            <a:xfrm>
              <a:off x="3260045" y="5465867"/>
              <a:ext cx="887412" cy="323165"/>
            </a:xfrm>
            <a:prstGeom prst="rect">
              <a:avLst/>
            </a:prstGeom>
            <a:noFill/>
            <a:ln w="9525">
              <a:noFill/>
              <a:miter lim="800000"/>
              <a:headEnd/>
              <a:tailEnd/>
            </a:ln>
            <a:effectLst/>
          </p:spPr>
          <p:txBody>
            <a:bodyPr wrap="square">
              <a:spAutoFit/>
            </a:bodyPr>
            <a:lstStyle/>
            <a:p>
              <a:pPr algn="ctr">
                <a:spcBef>
                  <a:spcPct val="50000"/>
                </a:spcBef>
              </a:pPr>
              <a:r>
                <a:rPr lang="en-NZ" sz="1500" dirty="0" smtClean="0"/>
                <a:t>118</a:t>
              </a:r>
              <a:endParaRPr lang="en-NZ" sz="1500" dirty="0"/>
            </a:p>
          </p:txBody>
        </p:sp>
        <p:sp>
          <p:nvSpPr>
            <p:cNvPr id="18" name="Text Box 13"/>
            <p:cNvSpPr txBox="1">
              <a:spLocks noChangeArrowheads="1"/>
            </p:cNvSpPr>
            <p:nvPr/>
          </p:nvSpPr>
          <p:spPr bwMode="auto">
            <a:xfrm>
              <a:off x="3260045" y="6047448"/>
              <a:ext cx="887412" cy="323165"/>
            </a:xfrm>
            <a:prstGeom prst="rect">
              <a:avLst/>
            </a:prstGeom>
            <a:noFill/>
            <a:ln w="9525">
              <a:noFill/>
              <a:miter lim="800000"/>
              <a:headEnd/>
              <a:tailEnd/>
            </a:ln>
            <a:effectLst/>
          </p:spPr>
          <p:txBody>
            <a:bodyPr wrap="square">
              <a:spAutoFit/>
            </a:bodyPr>
            <a:lstStyle/>
            <a:p>
              <a:pPr algn="ctr">
                <a:spcBef>
                  <a:spcPct val="50000"/>
                </a:spcBef>
              </a:pPr>
              <a:r>
                <a:rPr lang="en-NZ" sz="1500" dirty="0" smtClean="0"/>
                <a:t>119</a:t>
              </a:r>
              <a:endParaRPr lang="en-NZ" sz="1500" dirty="0"/>
            </a:p>
          </p:txBody>
        </p:sp>
      </p:grpSp>
    </p:spTree>
    <p:extLst>
      <p:ext uri="{BB962C8B-B14F-4D97-AF65-F5344CB8AC3E}">
        <p14:creationId xmlns:p14="http://schemas.microsoft.com/office/powerpoint/2010/main" val="1417426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301177"/>
          </a:xfrm>
          <a:prstGeom prst="rect">
            <a:avLst/>
          </a:prstGeom>
          <a:noFill/>
        </p:spPr>
        <p:txBody>
          <a:bodyPr wrap="square" lIns="68580" tIns="34290" rIns="68580" bIns="34290">
            <a:spAutoFit/>
          </a:bodyPr>
          <a:lstStyle/>
          <a:p>
            <a:pPr algn="ctr"/>
            <a:endParaRPr lang="en-US" sz="4000" b="1" dirty="0" smtClean="0"/>
          </a:p>
          <a:p>
            <a:pPr lvl="1"/>
            <a:r>
              <a:rPr lang="en-US" sz="3500" b="1" dirty="0" smtClean="0"/>
              <a:t>Pointers</a:t>
            </a:r>
          </a:p>
          <a:p>
            <a:pPr lvl="1"/>
            <a:endParaRPr lang="en-US" sz="2500" dirty="0" smtClean="0"/>
          </a:p>
          <a:p>
            <a:pPr marL="1657350" lvl="2" indent="-742950">
              <a:buFont typeface="Arial" panose="020B0604020202020204" pitchFamily="34" charset="0"/>
              <a:buChar char="•"/>
            </a:pPr>
            <a:r>
              <a:rPr lang="en-US" sz="2500" dirty="0"/>
              <a:t>Pointers are special variables that hold memory 	addresses where values </a:t>
            </a:r>
            <a:r>
              <a:rPr lang="en-US" sz="2500" dirty="0" smtClean="0"/>
              <a:t>live</a:t>
            </a:r>
          </a:p>
          <a:p>
            <a:pPr marL="1657350" lvl="2" indent="-742950">
              <a:buFont typeface="Arial" panose="020B0604020202020204" pitchFamily="34" charset="0"/>
              <a:buChar char="•"/>
            </a:pPr>
            <a:r>
              <a:rPr lang="en-US" sz="2500" dirty="0" smtClean="0"/>
              <a:t>You can think of </a:t>
            </a:r>
            <a:r>
              <a:rPr lang="en-US" sz="2500" b="1" i="1" dirty="0" smtClean="0"/>
              <a:t>num</a:t>
            </a:r>
            <a:r>
              <a:rPr lang="en-US" sz="2500" dirty="0" smtClean="0"/>
              <a:t> as the variable whose value </a:t>
            </a:r>
          </a:p>
          <a:p>
            <a:pPr lvl="2"/>
            <a:r>
              <a:rPr lang="en-US" sz="2500" dirty="0"/>
              <a:t>	</a:t>
            </a:r>
            <a:r>
              <a:rPr lang="en-US" sz="2500" dirty="0" smtClean="0"/>
              <a:t>is stored at memory address 117</a:t>
            </a:r>
          </a:p>
          <a:p>
            <a:pPr marL="1657350" lvl="2" indent="-742950">
              <a:buFont typeface="Arial" panose="020B0604020202020204" pitchFamily="34" charset="0"/>
              <a:buChar char="•"/>
            </a:pPr>
            <a:r>
              <a:rPr lang="en-US" sz="2500" dirty="0" smtClean="0"/>
              <a:t>You can use the pointer to observe and change the 	value of </a:t>
            </a:r>
            <a:r>
              <a:rPr lang="en-US" sz="2500" b="1" i="1" dirty="0" smtClean="0"/>
              <a:t>num</a:t>
            </a:r>
            <a:r>
              <a:rPr lang="en-US" sz="2500" dirty="0" smtClean="0"/>
              <a:t> (e.g. the value stored at memory </a:t>
            </a:r>
          </a:p>
          <a:p>
            <a:pPr lvl="2"/>
            <a:r>
              <a:rPr lang="en-US" sz="2500" dirty="0"/>
              <a:t>	 address 117</a:t>
            </a:r>
            <a:r>
              <a:rPr lang="en-US" sz="2500" dirty="0" smtClean="0"/>
              <a:t>)</a:t>
            </a:r>
          </a:p>
        </p:txBody>
      </p:sp>
    </p:spTree>
    <p:extLst>
      <p:ext uri="{BB962C8B-B14F-4D97-AF65-F5344CB8AC3E}">
        <p14:creationId xmlns:p14="http://schemas.microsoft.com/office/powerpoint/2010/main" val="1817685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Pointers</a:t>
            </a:r>
          </a:p>
          <a:p>
            <a:pPr lvl="1"/>
            <a:endParaRPr lang="en-US" sz="2500" dirty="0" smtClean="0"/>
          </a:p>
          <a:p>
            <a:pPr marL="1657350" lvl="2" indent="-742950">
              <a:buFont typeface="Arial" panose="020B0604020202020204" pitchFamily="34" charset="0"/>
              <a:buChar char="•"/>
            </a:pPr>
            <a:r>
              <a:rPr lang="en-US" sz="2500" dirty="0"/>
              <a:t>To declare a pointer in C++, use the * operator.</a:t>
            </a:r>
          </a:p>
          <a:p>
            <a:pPr marL="1657350" lvl="2" indent="-742950">
              <a:buFont typeface="Arial" panose="020B0604020202020204" pitchFamily="34" charset="0"/>
              <a:buChar char="•"/>
            </a:pPr>
            <a:r>
              <a:rPr lang="en-US" sz="2500" dirty="0"/>
              <a:t>int *numPtr;</a:t>
            </a:r>
          </a:p>
          <a:p>
            <a:pPr marL="1657350" lvl="2" indent="-742950">
              <a:buFont typeface="Arial" panose="020B0604020202020204" pitchFamily="34" charset="0"/>
              <a:buChar char="•"/>
            </a:pPr>
            <a:r>
              <a:rPr lang="en-US" sz="2500" dirty="0"/>
              <a:t>Currently, numPtr points to an integer </a:t>
            </a:r>
          </a:p>
          <a:p>
            <a:pPr marL="1657350" lvl="2" indent="-742950">
              <a:buFont typeface="Arial" panose="020B0604020202020204" pitchFamily="34" charset="0"/>
              <a:buChar char="•"/>
            </a:pPr>
            <a:r>
              <a:rPr lang="en-US" sz="2500" dirty="0"/>
              <a:t>numPtr </a:t>
            </a:r>
            <a:r>
              <a:rPr lang="en-NZ" sz="2400" dirty="0"/>
              <a:t>value will be a memory address</a:t>
            </a:r>
            <a:endParaRPr lang="en-US" sz="2500" dirty="0"/>
          </a:p>
          <a:p>
            <a:pPr marL="1657350" lvl="2" indent="-742950">
              <a:buFont typeface="Arial" panose="020B0604020202020204" pitchFamily="34" charset="0"/>
              <a:buChar char="•"/>
            </a:pPr>
            <a:r>
              <a:rPr lang="en-NZ" sz="2400"/>
              <a:t>That memory address must contain an integer</a:t>
            </a:r>
            <a:endParaRPr lang="en-US" sz="2500" dirty="0"/>
          </a:p>
        </p:txBody>
      </p:sp>
    </p:spTree>
    <p:extLst>
      <p:ext uri="{BB962C8B-B14F-4D97-AF65-F5344CB8AC3E}">
        <p14:creationId xmlns:p14="http://schemas.microsoft.com/office/powerpoint/2010/main" val="1657623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83978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Initialising pointers</a:t>
            </a:r>
          </a:p>
          <a:p>
            <a:pPr lvl="1"/>
            <a:endParaRPr lang="en-US" sz="2500" dirty="0" smtClean="0"/>
          </a:p>
          <a:p>
            <a:pPr marL="1657350" lvl="2" indent="-742950">
              <a:buFont typeface="Arial" panose="020B0604020202020204" pitchFamily="34" charset="0"/>
              <a:buChar char="•"/>
            </a:pPr>
            <a:r>
              <a:rPr lang="en-US" sz="2500" dirty="0" smtClean="0"/>
              <a:t>You can’t assign a memory address directly to </a:t>
            </a:r>
          </a:p>
          <a:p>
            <a:pPr lvl="2"/>
            <a:r>
              <a:rPr lang="en-US" sz="2500" dirty="0"/>
              <a:t>	</a:t>
            </a:r>
            <a:r>
              <a:rPr lang="en-US" sz="2500" dirty="0" smtClean="0"/>
              <a:t>a pointer</a:t>
            </a:r>
          </a:p>
          <a:p>
            <a:pPr marL="1657350" lvl="2" indent="-742950">
              <a:buFont typeface="Arial" panose="020B0604020202020204" pitchFamily="34" charset="0"/>
              <a:buChar char="•"/>
            </a:pPr>
            <a:r>
              <a:rPr lang="en-US" sz="2500" dirty="0" smtClean="0"/>
              <a:t>You can’t say </a:t>
            </a:r>
            <a:r>
              <a:rPr lang="en-US" sz="2500" dirty="0"/>
              <a:t>numPtr </a:t>
            </a:r>
            <a:r>
              <a:rPr lang="en-US" sz="2500" dirty="0" smtClean="0"/>
              <a:t>= memory address 117</a:t>
            </a:r>
          </a:p>
          <a:p>
            <a:pPr marL="1657350" lvl="2" indent="-742950">
              <a:buFont typeface="Arial" panose="020B0604020202020204" pitchFamily="34" charset="0"/>
              <a:buChar char="•"/>
            </a:pPr>
            <a:r>
              <a:rPr lang="en-US" sz="2500" dirty="0" smtClean="0"/>
              <a:t>You can initialise a pointer by:</a:t>
            </a:r>
          </a:p>
          <a:p>
            <a:pPr marL="2114550" lvl="3" indent="-742950">
              <a:buFont typeface="Arial" panose="020B0604020202020204" pitchFamily="34" charset="0"/>
              <a:buChar char="•"/>
            </a:pPr>
            <a:r>
              <a:rPr lang="en-US" sz="2000" dirty="0" smtClean="0"/>
              <a:t>Setting it to point to an existing variable</a:t>
            </a:r>
          </a:p>
          <a:p>
            <a:pPr marL="2114550" lvl="3" indent="-742950">
              <a:buFont typeface="Arial" panose="020B0604020202020204" pitchFamily="34" charset="0"/>
              <a:buChar char="•"/>
            </a:pPr>
            <a:r>
              <a:rPr lang="en-US" sz="2000" dirty="0" smtClean="0"/>
              <a:t>Creating a new variable for it to point to</a:t>
            </a:r>
          </a:p>
          <a:p>
            <a:pPr marL="2114550" lvl="3" indent="-742950">
              <a:buFont typeface="Arial" panose="020B0604020202020204" pitchFamily="34" charset="0"/>
              <a:buChar char="•"/>
            </a:pPr>
            <a:r>
              <a:rPr lang="en-US" sz="2000" dirty="0" smtClean="0"/>
              <a:t>Setting it equal to an already initialised pointer</a:t>
            </a:r>
          </a:p>
          <a:p>
            <a:pPr marL="1257300" lvl="2" indent="-342900">
              <a:buFont typeface="Arial" charset="0"/>
              <a:buChar char="•"/>
            </a:pPr>
            <a:endParaRPr lang="en-US" sz="2500" dirty="0" smtClean="0"/>
          </a:p>
          <a:p>
            <a:pPr marL="1257300" lvl="2" indent="-342900">
              <a:buFont typeface="Arial" charset="0"/>
              <a:buChar char="•"/>
            </a:pPr>
            <a:endParaRPr lang="en-US" sz="2500" dirty="0" smtClean="0"/>
          </a:p>
        </p:txBody>
      </p:sp>
    </p:spTree>
    <p:extLst>
      <p:ext uri="{BB962C8B-B14F-4D97-AF65-F5344CB8AC3E}">
        <p14:creationId xmlns:p14="http://schemas.microsoft.com/office/powerpoint/2010/main" val="93096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91618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Initialising pointers </a:t>
            </a:r>
            <a:r>
              <a:rPr lang="mr-IN" sz="3500" b="1" dirty="0" smtClean="0"/>
              <a:t>–</a:t>
            </a:r>
            <a:r>
              <a:rPr lang="en-US" sz="3500" b="1" dirty="0" smtClean="0"/>
              <a:t> method 1</a:t>
            </a:r>
          </a:p>
          <a:p>
            <a:pPr lvl="1"/>
            <a:endParaRPr lang="en-US" sz="2500" dirty="0" smtClean="0"/>
          </a:p>
          <a:p>
            <a:pPr marL="1657350" lvl="2" indent="-742950">
              <a:buFont typeface="Arial" panose="020B0604020202020204" pitchFamily="34" charset="0"/>
              <a:buChar char="•"/>
            </a:pPr>
            <a:r>
              <a:rPr lang="en-US" sz="2500" dirty="0"/>
              <a:t>Setting it to point to an existing </a:t>
            </a:r>
            <a:r>
              <a:rPr lang="en-US" sz="2500" dirty="0" smtClean="0"/>
              <a:t>variable:</a:t>
            </a:r>
          </a:p>
          <a:p>
            <a:pPr marL="2114550" lvl="3" indent="-742950">
              <a:buFont typeface="Arial" panose="020B0604020202020204" pitchFamily="34" charset="0"/>
              <a:buChar char="•"/>
            </a:pPr>
            <a:r>
              <a:rPr lang="en-US" sz="2000" dirty="0" smtClean="0"/>
              <a:t>&amp; is ”the address of”</a:t>
            </a:r>
          </a:p>
          <a:p>
            <a:pPr marL="2114550" lvl="3" indent="-742950">
              <a:buFont typeface="Arial" panose="020B0604020202020204" pitchFamily="34" charset="0"/>
              <a:buChar char="•"/>
            </a:pPr>
            <a:r>
              <a:rPr lang="en-US" sz="2000" dirty="0" smtClean="0"/>
              <a:t>numPtr contains the address of x</a:t>
            </a:r>
          </a:p>
          <a:p>
            <a:pPr marL="2114550" lvl="3" indent="-742950">
              <a:buFont typeface="Arial" panose="020B0604020202020204" pitchFamily="34" charset="0"/>
              <a:buChar char="•"/>
            </a:pPr>
            <a:r>
              <a:rPr lang="en-US" sz="2000" dirty="0" smtClean="0"/>
              <a:t>numPtr “points to” x</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3581400"/>
            <a:ext cx="3757599" cy="1739900"/>
          </a:xfrm>
          <a:prstGeom prst="rect">
            <a:avLst/>
          </a:prstGeom>
        </p:spPr>
      </p:pic>
    </p:spTree>
    <p:extLst>
      <p:ext uri="{BB962C8B-B14F-4D97-AF65-F5344CB8AC3E}">
        <p14:creationId xmlns:p14="http://schemas.microsoft.com/office/powerpoint/2010/main" val="1777247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91618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Initialising pointers </a:t>
            </a:r>
            <a:r>
              <a:rPr lang="mr-IN" sz="3500" b="1" dirty="0" smtClean="0"/>
              <a:t>–</a:t>
            </a:r>
            <a:r>
              <a:rPr lang="en-US" sz="3500" b="1" dirty="0" smtClean="0"/>
              <a:t> method 2</a:t>
            </a:r>
          </a:p>
          <a:p>
            <a:pPr lvl="1"/>
            <a:endParaRPr lang="en-US" sz="2500" dirty="0" smtClean="0"/>
          </a:p>
          <a:p>
            <a:pPr marL="1657350" lvl="2" indent="-742950">
              <a:buFont typeface="Arial" panose="020B0604020202020204" pitchFamily="34" charset="0"/>
              <a:buChar char="•"/>
            </a:pPr>
            <a:r>
              <a:rPr lang="en-US" sz="2500" dirty="0"/>
              <a:t>Creating a new variable for it to point </a:t>
            </a:r>
            <a:r>
              <a:rPr lang="en-US" sz="2500" dirty="0" smtClean="0"/>
              <a:t>to:</a:t>
            </a:r>
          </a:p>
          <a:p>
            <a:pPr marL="2114550" lvl="3" indent="-742950">
              <a:buFont typeface="Arial" panose="020B0604020202020204" pitchFamily="34" charset="0"/>
              <a:buChar char="•"/>
            </a:pPr>
            <a:r>
              <a:rPr lang="en-US" sz="2000" dirty="0" smtClean="0"/>
              <a:t>“new int” allocates sufficient memory to hold an int</a:t>
            </a:r>
          </a:p>
          <a:p>
            <a:pPr marL="2114550" lvl="3" indent="-742950">
              <a:buFont typeface="Arial" panose="020B0604020202020204" pitchFamily="34" charset="0"/>
              <a:buChar char="•"/>
            </a:pPr>
            <a:r>
              <a:rPr lang="en-US" sz="2000" dirty="0" smtClean="0"/>
              <a:t>Returns the memory address of the allocated space</a:t>
            </a:r>
          </a:p>
          <a:p>
            <a:pPr marL="2114550" lvl="3" indent="-742950">
              <a:buFont typeface="Arial" panose="020B0604020202020204" pitchFamily="34" charset="0"/>
              <a:buChar char="•"/>
            </a:pPr>
            <a:r>
              <a:rPr lang="en-US" sz="2000" dirty="0" smtClean="0"/>
              <a:t>numPtr points to that memory address</a:t>
            </a:r>
            <a:endParaRPr lang="en-US"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706" y="3581400"/>
            <a:ext cx="5052587" cy="1282700"/>
          </a:xfrm>
          <a:prstGeom prst="rect">
            <a:avLst/>
          </a:prstGeom>
        </p:spPr>
      </p:pic>
    </p:spTree>
    <p:extLst>
      <p:ext uri="{BB962C8B-B14F-4D97-AF65-F5344CB8AC3E}">
        <p14:creationId xmlns:p14="http://schemas.microsoft.com/office/powerpoint/2010/main" val="930099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2532</TotalTime>
  <Words>842</Words>
  <Application>Microsoft Macintosh PowerPoint</Application>
  <PresentationFormat>On-screen Show (4:3)</PresentationFormat>
  <Paragraphs>203</Paragraphs>
  <Slides>23</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Mangal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 (1000034561)</cp:lastModifiedBy>
  <cp:revision>61</cp:revision>
  <dcterms:created xsi:type="dcterms:W3CDTF">2019-07-01T01:08:47Z</dcterms:created>
  <dcterms:modified xsi:type="dcterms:W3CDTF">2020-02-18T22:27:09Z</dcterms:modified>
</cp:coreProperties>
</file>