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3" r:id="rId12"/>
    <p:sldId id="267" r:id="rId13"/>
    <p:sldId id="268" r:id="rId14"/>
    <p:sldId id="269" r:id="rId15"/>
    <p:sldId id="270" r:id="rId16"/>
    <p:sldId id="284" r:id="rId17"/>
    <p:sldId id="285" r:id="rId18"/>
    <p:sldId id="272" r:id="rId19"/>
    <p:sldId id="273" r:id="rId20"/>
    <p:sldId id="278" r:id="rId21"/>
    <p:sldId id="279" r:id="rId22"/>
    <p:sldId id="280" r:id="rId23"/>
    <p:sldId id="286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70482" autoAdjust="0"/>
  </p:normalViewPr>
  <p:slideViewPr>
    <p:cSldViewPr>
      <p:cViewPr varScale="1">
        <p:scale>
          <a:sx n="74" d="100"/>
          <a:sy n="74" d="100"/>
        </p:scale>
        <p:origin x="15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6B87A-A3BD-4348-9EBB-BDD19D6CE714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34BDA-16EC-0148-8925-F9469127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2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Most games have the same</a:t>
            </a:r>
            <a:r>
              <a:rPr lang="en-US" baseline="0" dirty="0" smtClean="0"/>
              <a:t> underlying structure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Wait for input, update state and display state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Input is generally done by the user, although the game state may also change due to game events or triggers – example in Sim City residents abandon a building if the crime rate is too high – this happens when a user doesn’t do anything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games, this often called the event loop or game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5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first step</a:t>
            </a:r>
            <a:r>
              <a:rPr lang="en-US" baseline="0" dirty="0" smtClean="0"/>
              <a:t> in any OO task is to think about what classes do I need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For this practical, we will use Gnome and GnomeFamily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Display, user input and game cycle are handled by the Form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17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54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Why do we need to pass in the canvas?</a:t>
            </a:r>
            <a:r>
              <a:rPr lang="en-US" baseline="0" dirty="0" smtClean="0"/>
              <a:t> Not all objects can create a drawable surface, i.e. a </a:t>
            </a:r>
            <a:r>
              <a:rPr lang="en-US" b="1" baseline="0" dirty="0" smtClean="0"/>
              <a:t>Graphics</a:t>
            </a:r>
            <a:r>
              <a:rPr lang="en-US" baseline="0" dirty="0" smtClean="0"/>
              <a:t> class instance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will we do with the image object? Draw each gnome onto the canvas by calling its </a:t>
            </a:r>
            <a:r>
              <a:rPr lang="en-US" b="1" baseline="0" dirty="0" smtClean="0"/>
              <a:t>DrawImage</a:t>
            </a:r>
            <a:r>
              <a:rPr lang="en-US" baseline="0" dirty="0" smtClean="0"/>
              <a:t> method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Why do </a:t>
            </a:r>
            <a:r>
              <a:rPr lang="en-US" b="1" baseline="0" dirty="0" smtClean="0"/>
              <a:t>Draw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Erase</a:t>
            </a:r>
            <a:r>
              <a:rPr lang="en-US" baseline="0" dirty="0" smtClean="0"/>
              <a:t> not having arguments? We will draw and erase each gnome at its own X and Y position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How will we write the </a:t>
            </a:r>
            <a:r>
              <a:rPr lang="en-US" b="1" baseline="0" dirty="0" smtClean="0"/>
              <a:t>PointInGnome </a:t>
            </a:r>
            <a:r>
              <a:rPr lang="en-US" b="0" baseline="0" dirty="0" smtClean="0"/>
              <a:t>method? A simple rectangular collision detection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Where does the image</a:t>
            </a:r>
            <a:r>
              <a:rPr lang="en-US" baseline="0" dirty="0" smtClean="0"/>
              <a:t>s go? If you don</a:t>
            </a:r>
            <a:r>
              <a:rPr lang="mr-IN" baseline="0" dirty="0" smtClean="0"/>
              <a:t>’</a:t>
            </a:r>
            <a:r>
              <a:rPr lang="en-US" baseline="0" dirty="0" smtClean="0"/>
              <a:t>t want to give an absolute path, you must know what the system uses for its default path. This is different C# and C++. In Visual C++, the relative path during compilation is where the .h and .cpp file are, not where the executable file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0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What should</a:t>
            </a:r>
            <a:r>
              <a:rPr lang="en-US" baseline="0" dirty="0" smtClean="0"/>
              <a:t> we use to hold that collection?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You will see that the GnomeFamily methods are really just methods being called in the elements of the collection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For example,</a:t>
            </a:r>
            <a:r>
              <a:rPr lang="en-US" baseline="0" dirty="0" smtClean="0"/>
              <a:t> to draw all gnomes, you loop through the collection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telling each Gnome to draw itself. To draw a single gnome, you index into the collection and tell that gnome to draw itself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very common architecture: A fairly complex class, and a manager class that holds a collection of the first class and exercises its methods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Note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patterns. Much of OO programming is knowing the right pattern to use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5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Note the #include underneath</a:t>
            </a:r>
            <a:r>
              <a:rPr lang="en-US" baseline="0" dirty="0" smtClean="0"/>
              <a:t> #pragma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6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Make sure you use constant – my example is 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5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the Visual C++ way of creating arrays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syntax is odd but you will get use to it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After you have created this, intArray is used like a regular array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“intArray is a pointer to an array of integers”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Allocate enough space for an array of 5 integers, and pointing intArray at it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Set intArray’s value to start of that memory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5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Image source: https://bit.ly/2LUc0Du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Breakout,</a:t>
            </a:r>
            <a:r>
              <a:rPr lang="en-US" baseline="0" dirty="0" smtClean="0"/>
              <a:t> the ball moves constantly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player uses the arrow or </a:t>
            </a:r>
            <a:r>
              <a:rPr lang="en-US" baseline="0" dirty="0" err="1" smtClean="0"/>
              <a:t>aswd</a:t>
            </a:r>
            <a:r>
              <a:rPr lang="en-US" baseline="0" dirty="0" smtClean="0"/>
              <a:t> keys to move the paddle along the bottom of the screen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the ball hits the paddle it bounces off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the balls hits a brick at the top of the screen, the brick is destroyed and the ball bounces off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3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Note we must create </a:t>
            </a:r>
            <a:r>
              <a:rPr lang="en-US" dirty="0" err="1" smtClean="0"/>
              <a:t>gnomeFamily</a:t>
            </a:r>
            <a:r>
              <a:rPr lang="en-US" dirty="0" smtClean="0"/>
              <a:t> after the other two. Do you know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4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Mouse location has an X and Y property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Do you remember how to get the </a:t>
            </a:r>
            <a:r>
              <a:rPr lang="en-US" b="1" dirty="0" err="1" smtClean="0"/>
              <a:t>MouseDown</a:t>
            </a:r>
            <a:r>
              <a:rPr lang="en-US" dirty="0" smtClean="0"/>
              <a:t> event</a:t>
            </a:r>
            <a:r>
              <a:rPr lang="en-US" baseline="0" dirty="0" smtClean="0"/>
              <a:t> handler? See the lightning bolt in the </a:t>
            </a:r>
            <a:r>
              <a:rPr lang="en-US" baseline="0" smtClean="0"/>
              <a:t>properties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2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Timer</a:t>
            </a:r>
            <a:r>
              <a:rPr lang="en-US" baseline="0" dirty="0" smtClean="0"/>
              <a:t> event is the game cycle – we check and update state, then redraw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8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3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 update</a:t>
            </a:r>
            <a:r>
              <a:rPr lang="en-US" baseline="0" dirty="0" smtClean="0"/>
              <a:t> the state of the ball when it hits the paddle – reverse the direction of the ball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To update the state of the ball when it hits a brick – remove brick and redraw undestroyed bricks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8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Image source:</a:t>
            </a:r>
            <a:r>
              <a:rPr lang="en-US" baseline="0" dirty="0" smtClean="0"/>
              <a:t> https://bit.ly/2SSL0oO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For simplicity,</a:t>
            </a:r>
            <a:r>
              <a:rPr lang="en-US" baseline="0" dirty="0" smtClean="0"/>
              <a:t> assume that all the moles are there all the time, we toggle their 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Even complex games like WOW and RuneScape follow the general</a:t>
            </a:r>
            <a:r>
              <a:rPr lang="en-US" baseline="0" dirty="0" smtClean="0"/>
              <a:t> game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4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We will look at states later in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3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00200"/>
            <a:ext cx="9144000" cy="360868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b="1" dirty="0"/>
              <a:t>Programming </a:t>
            </a:r>
            <a:r>
              <a:rPr lang="en-US" sz="3000" b="1" dirty="0" smtClean="0"/>
              <a:t>4</a:t>
            </a:r>
            <a:endParaRPr lang="en-US" sz="3000" b="1" dirty="0"/>
          </a:p>
          <a:p>
            <a:pPr algn="ctr"/>
            <a:r>
              <a:rPr lang="en-US" sz="3000" b="1" dirty="0" smtClean="0"/>
              <a:t>Lecture </a:t>
            </a:r>
            <a:r>
              <a:rPr lang="en-US" sz="3000" b="1" dirty="0" smtClean="0"/>
              <a:t>04: Event Loop</a:t>
            </a:r>
            <a:endParaRPr lang="en-US" sz="3000" b="1" dirty="0"/>
          </a:p>
          <a:p>
            <a:pPr algn="ctr"/>
            <a:r>
              <a:rPr lang="en-US" sz="3000" b="1" dirty="0"/>
              <a:t>Semester </a:t>
            </a:r>
            <a:r>
              <a:rPr lang="en-US" sz="3000" b="1" dirty="0" smtClean="0"/>
              <a:t>1, 2020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 err="1" smtClean="0"/>
              <a:t>Kaiako</a:t>
            </a:r>
            <a:r>
              <a:rPr lang="en-US" sz="3000" b="1" dirty="0"/>
              <a:t>: Grayson Orr </a:t>
            </a:r>
            <a:endParaRPr lang="en-US" sz="3000" b="1" dirty="0" smtClean="0"/>
          </a:p>
          <a:p>
            <a:pPr algn="ctr"/>
            <a:endParaRPr lang="en-US" sz="1000" b="1" dirty="0"/>
          </a:p>
          <a:p>
            <a:pPr algn="ctr"/>
            <a:r>
              <a:rPr lang="en-US" sz="3000" b="1" dirty="0" smtClean="0"/>
              <a:t>Te Kura </a:t>
            </a:r>
            <a:r>
              <a:rPr lang="en-US" sz="3000" b="1" dirty="0" err="1" smtClean="0"/>
              <a:t>Matatiniki</a:t>
            </a:r>
            <a:r>
              <a:rPr lang="en-US" sz="3000" b="1" dirty="0" smtClean="0"/>
              <a:t> Otago, O </a:t>
            </a:r>
            <a:r>
              <a:rPr lang="en-US" sz="3000" b="1" dirty="0"/>
              <a:t>̄</a:t>
            </a:r>
            <a:r>
              <a:rPr lang="en-US" sz="3000" b="1" dirty="0" err="1"/>
              <a:t>tepoti</a:t>
            </a:r>
            <a:r>
              <a:rPr lang="en-US" sz="3000" b="1" dirty="0" smtClean="0"/>
              <a:t>, Aotearoa </a:t>
            </a:r>
          </a:p>
          <a:p>
            <a:pPr algn="ctr"/>
            <a:endParaRPr lang="en-US" sz="1000" b="1" dirty="0" smtClean="0"/>
          </a:p>
          <a:p>
            <a:pPr algn="ctr"/>
            <a:r>
              <a:rPr lang="en-US" sz="3000" b="1" smtClean="0"/>
              <a:t>Friday, 28 </a:t>
            </a:r>
            <a:r>
              <a:rPr lang="en-US" sz="3000" b="1" dirty="0"/>
              <a:t>February </a:t>
            </a:r>
          </a:p>
        </p:txBody>
      </p:sp>
    </p:spTree>
    <p:extLst>
      <p:ext uri="{BB962C8B-B14F-4D97-AF65-F5344CB8AC3E}">
        <p14:creationId xmlns:p14="http://schemas.microsoft.com/office/powerpoint/2010/main" val="10106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Whack-a-gnome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Gnomes appear randomly on the screen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One gnome at a time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Gnomes remain briefly on the screen, then disappear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the user clicks on the gnome, it turns into a hamster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Hamster remain on the screen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count of whacked gnomes is maintained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Game ends when all gnomes have been squashed</a:t>
            </a:r>
          </a:p>
        </p:txBody>
      </p:sp>
    </p:spTree>
    <p:extLst>
      <p:ext uri="{BB962C8B-B14F-4D97-AF65-F5344CB8AC3E}">
        <p14:creationId xmlns:p14="http://schemas.microsoft.com/office/powerpoint/2010/main" val="13278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Architecture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Classes: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Something to represent an individual gnome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Something to manage a collection of 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about handling display and user input?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about running the game cycle?</a:t>
            </a:r>
          </a:p>
        </p:txBody>
      </p:sp>
    </p:spTree>
    <p:extLst>
      <p:ext uri="{BB962C8B-B14F-4D97-AF65-F5344CB8AC3E}">
        <p14:creationId xmlns:p14="http://schemas.microsoft.com/office/powerpoint/2010/main" val="24115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53228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 class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b="1" i="1" dirty="0" smtClean="0"/>
              <a:t>Gnome</a:t>
            </a:r>
            <a:r>
              <a:rPr lang="en-US" sz="2500" dirty="0" smtClean="0"/>
              <a:t> needs to know/have: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canvas to draw itself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What image to draw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Its X and Y location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Whether it is a hamster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b="1" i="1" dirty="0" smtClean="0"/>
              <a:t>Gnome</a:t>
            </a:r>
            <a:r>
              <a:rPr lang="en-US" sz="2500" dirty="0" smtClean="0"/>
              <a:t> needs to be able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Be created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itself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Erase itself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Change its image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Determine if the mouse pointer is within its bounds</a:t>
            </a:r>
          </a:p>
        </p:txBody>
      </p:sp>
    </p:spTree>
    <p:extLst>
      <p:ext uri="{BB962C8B-B14F-4D97-AF65-F5344CB8AC3E}">
        <p14:creationId xmlns:p14="http://schemas.microsoft.com/office/powerpoint/2010/main" val="19140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err="1" smtClean="0"/>
              <a:t>Gnome.h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24" y="1524000"/>
            <a:ext cx="479174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 constructor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05" y="1981200"/>
            <a:ext cx="741898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84006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GnomeFamily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A </a:t>
            </a:r>
            <a:r>
              <a:rPr lang="en-US" sz="2500" b="1" i="1" dirty="0" smtClean="0"/>
              <a:t>GnomeFamily</a:t>
            </a:r>
            <a:r>
              <a:rPr lang="en-US" sz="2500" dirty="0" smtClean="0"/>
              <a:t> </a:t>
            </a:r>
            <a:r>
              <a:rPr lang="en-US" sz="2500" dirty="0"/>
              <a:t>needs to know/have: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How many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it holds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data structure to hold its collection of </a:t>
            </a:r>
            <a:r>
              <a:rPr lang="en-US" sz="2000" b="1" i="1" dirty="0" smtClean="0"/>
              <a:t>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random number generator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canvas to give its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at creation</a:t>
            </a:r>
          </a:p>
          <a:p>
            <a:pPr lvl="2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b="1" i="1" dirty="0" smtClean="0"/>
              <a:t>GnomeFamily</a:t>
            </a:r>
            <a:r>
              <a:rPr lang="en-US" sz="2500" dirty="0" smtClean="0"/>
              <a:t> </a:t>
            </a:r>
            <a:r>
              <a:rPr lang="en-US" sz="2500" dirty="0"/>
              <a:t>needs to be able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Be created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its </a:t>
            </a:r>
            <a:r>
              <a:rPr lang="en-US" sz="2000" b="1" i="1" dirty="0" smtClean="0"/>
              <a:t>Gnomes</a:t>
            </a:r>
            <a:endParaRPr lang="en-US" sz="20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and erase it </a:t>
            </a:r>
            <a:r>
              <a:rPr lang="en-US" sz="2000" b="1" i="1" dirty="0" smtClean="0"/>
              <a:t>Gnomes</a:t>
            </a:r>
            <a:endParaRPr lang="en-US" sz="20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Check if a </a:t>
            </a:r>
            <a:r>
              <a:rPr lang="en-US" sz="2000" b="1" i="1" dirty="0"/>
              <a:t>Gnomes</a:t>
            </a:r>
            <a:r>
              <a:rPr lang="en-US" sz="2000" dirty="0" smtClean="0"/>
              <a:t> has been clicked on</a:t>
            </a:r>
            <a:endParaRPr lang="en-US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Change its </a:t>
            </a:r>
            <a:r>
              <a:rPr lang="en-US" sz="2000" b="1" i="1" dirty="0"/>
              <a:t>Gnomes</a:t>
            </a:r>
            <a:r>
              <a:rPr lang="en-US" sz="2000" dirty="0" smtClean="0"/>
              <a:t> image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Change its </a:t>
            </a:r>
            <a:r>
              <a:rPr lang="en-US" sz="2000" b="1" i="1" dirty="0"/>
              <a:t>Gnomes</a:t>
            </a:r>
            <a:r>
              <a:rPr lang="en-US" sz="2000" dirty="0" smtClean="0"/>
              <a:t> hamster states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00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GnomeFamily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54" y="1524000"/>
            <a:ext cx="6153084" cy="492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GnomeFamily constructor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" y="1905000"/>
            <a:ext cx="7667692" cy="29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9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Managed arrays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 arrays are class instances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create a pointer/handler to an array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allocate space for the array elements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327" y="3352800"/>
            <a:ext cx="6211537" cy="275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41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/>
              <a:t>Managed </a:t>
            </a:r>
            <a:r>
              <a:rPr lang="en-US" sz="3500" b="1" dirty="0" smtClean="0"/>
              <a:t>arrays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if you want an array of complex objects?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Complex objects are worked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need an array of pointers</a:t>
            </a:r>
          </a:p>
          <a:p>
            <a:pPr lvl="2"/>
            <a:endParaRPr lang="en-US" sz="2500" dirty="0" smtClean="0"/>
          </a:p>
          <a:p>
            <a:pPr lvl="2"/>
            <a:endParaRPr lang="en-US" sz="25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0098" y="3048000"/>
            <a:ext cx="5115995" cy="312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37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The game cycle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192083" y="1752600"/>
            <a:ext cx="4772025" cy="4157662"/>
            <a:chOff x="1600200" y="1557338"/>
            <a:chExt cx="4772025" cy="4157662"/>
          </a:xfrm>
        </p:grpSpPr>
        <p:sp>
          <p:nvSpPr>
            <p:cNvPr id="3" name="Rectangle 3"/>
            <p:cNvSpPr txBox="1">
              <a:spLocks noChangeArrowheads="1"/>
            </p:cNvSpPr>
            <p:nvPr/>
          </p:nvSpPr>
          <p:spPr>
            <a:xfrm>
              <a:off x="2333625" y="2314575"/>
              <a:ext cx="4038600" cy="2333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NZ" sz="2000" dirty="0" smtClean="0"/>
                <a:t>While the game isn’t over</a:t>
              </a:r>
            </a:p>
            <a:p>
              <a:pPr>
                <a:buFont typeface="Wingdings" pitchFamily="2" charset="2"/>
                <a:buNone/>
              </a:pPr>
              <a:r>
                <a:rPr lang="en-NZ" sz="2000" dirty="0" smtClean="0"/>
                <a:t>Begin</a:t>
              </a:r>
            </a:p>
            <a:p>
              <a:pPr lvl="1">
                <a:buFontTx/>
                <a:buNone/>
              </a:pPr>
              <a:r>
                <a:rPr lang="en-NZ" sz="2000" dirty="0" smtClean="0"/>
                <a:t>Check for input</a:t>
              </a:r>
            </a:p>
            <a:p>
              <a:pPr lvl="1">
                <a:buFontTx/>
                <a:buNone/>
              </a:pPr>
              <a:r>
                <a:rPr lang="en-NZ" sz="2000" dirty="0" smtClean="0"/>
                <a:t>Update game state</a:t>
              </a:r>
            </a:p>
            <a:p>
              <a:pPr lvl="1">
                <a:buFontTx/>
                <a:buNone/>
              </a:pPr>
              <a:r>
                <a:rPr lang="en-NZ" sz="2000" dirty="0" smtClean="0"/>
                <a:t>Display game state</a:t>
              </a:r>
            </a:p>
            <a:p>
              <a:pPr>
                <a:buFont typeface="Wingdings" pitchFamily="2" charset="2"/>
                <a:buNone/>
              </a:pPr>
              <a:r>
                <a:rPr lang="en-NZ" sz="2000" dirty="0" smtClean="0"/>
                <a:t>End</a:t>
              </a:r>
              <a:endParaRPr lang="en-NZ" sz="2000" dirty="0"/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063980" y="1557338"/>
              <a:ext cx="2165145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NZ" sz="2400" b="0" dirty="0" smtClean="0"/>
                <a:t>Initialise system</a:t>
              </a:r>
              <a:endParaRPr lang="en-NZ" sz="2400" b="0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716014" y="5253335"/>
              <a:ext cx="854721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NZ" sz="2400" b="0" dirty="0"/>
                <a:t>Close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600200" y="3573463"/>
              <a:ext cx="720725" cy="863600"/>
              <a:chOff x="1547813" y="3573463"/>
              <a:chExt cx="720725" cy="863600"/>
            </a:xfrm>
          </p:grpSpPr>
          <p:sp>
            <p:nvSpPr>
              <p:cNvPr id="7" name="Line 10"/>
              <p:cNvSpPr>
                <a:spLocks noChangeShapeType="1"/>
              </p:cNvSpPr>
              <p:nvPr/>
            </p:nvSpPr>
            <p:spPr bwMode="auto">
              <a:xfrm flipH="1">
                <a:off x="1547813" y="4437063"/>
                <a:ext cx="720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8" name="Line 11"/>
              <p:cNvSpPr>
                <a:spLocks noChangeShapeType="1"/>
              </p:cNvSpPr>
              <p:nvPr/>
            </p:nvSpPr>
            <p:spPr bwMode="auto">
              <a:xfrm flipV="1">
                <a:off x="1547813" y="3573463"/>
                <a:ext cx="0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9" name="Line 12"/>
              <p:cNvSpPr>
                <a:spLocks noChangeShapeType="1"/>
              </p:cNvSpPr>
              <p:nvPr/>
            </p:nvSpPr>
            <p:spPr bwMode="auto">
              <a:xfrm>
                <a:off x="1547813" y="3573463"/>
                <a:ext cx="720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NZ"/>
              </a:p>
            </p:txBody>
          </p:sp>
        </p:grp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114800" y="2019003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140200" y="4648200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4611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data members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Graphics^ mainCanvas</a:t>
            </a:r>
            <a:r>
              <a:rPr lang="en-US" sz="2500" dirty="0" smtClean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Random^ rGen;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GnomeFamily</a:t>
            </a:r>
            <a:r>
              <a:rPr lang="en-NZ" sz="2500" dirty="0"/>
              <a:t>^ </a:t>
            </a:r>
            <a:r>
              <a:rPr lang="en-NZ" sz="2500" dirty="0" err="1"/>
              <a:t>gnomeFamily</a:t>
            </a:r>
            <a:r>
              <a:rPr lang="en-NZ" sz="2500" dirty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err="1" smtClean="0"/>
              <a:t>int</a:t>
            </a:r>
            <a:r>
              <a:rPr lang="en-NZ" sz="2500" dirty="0" smtClean="0"/>
              <a:t> </a:t>
            </a:r>
            <a:r>
              <a:rPr lang="en-NZ" sz="2500" dirty="0" err="1"/>
              <a:t>gnomeIndex</a:t>
            </a:r>
            <a:r>
              <a:rPr lang="en-NZ" sz="2500" dirty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err="1" smtClean="0"/>
              <a:t>int</a:t>
            </a:r>
            <a:r>
              <a:rPr lang="en-NZ" sz="2500" dirty="0" smtClean="0"/>
              <a:t> </a:t>
            </a:r>
            <a:r>
              <a:rPr lang="en-NZ" sz="2500" dirty="0" err="1"/>
              <a:t>hamsterCount</a:t>
            </a:r>
            <a:r>
              <a:rPr lang="en-NZ" sz="2500" dirty="0" smtClean="0"/>
              <a:t>;</a:t>
            </a: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11290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0895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methods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Form load event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Position the form on the screen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Initialise </a:t>
            </a:r>
            <a:r>
              <a:rPr lang="en-US" sz="2000" b="1" i="1" dirty="0" smtClean="0"/>
              <a:t>hamsterCount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gnomeIndex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b="1" i="1" dirty="0" smtClean="0"/>
              <a:t>mainCanvas</a:t>
            </a:r>
            <a:r>
              <a:rPr lang="en-US" sz="2000" dirty="0" smtClean="0"/>
              <a:t>, </a:t>
            </a:r>
            <a:r>
              <a:rPr lang="en-US" sz="2000" b="1" i="1" dirty="0" smtClean="0"/>
              <a:t>rGen</a:t>
            </a:r>
            <a:r>
              <a:rPr lang="en-US" sz="2000" dirty="0" smtClean="0"/>
              <a:t> and </a:t>
            </a:r>
            <a:r>
              <a:rPr lang="en-US" sz="2000" b="1" i="1" dirty="0" err="1" smtClean="0"/>
              <a:t>gnomeFamily</a:t>
            </a:r>
            <a:endParaRPr lang="en-US" sz="2000" b="1" i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b="1" i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Button click event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Reset all </a:t>
            </a:r>
            <a:r>
              <a:rPr lang="en-US" sz="2000" b="1" i="1" dirty="0" smtClean="0"/>
              <a:t>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counter back to zero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Turn on the timer</a:t>
            </a:r>
          </a:p>
        </p:txBody>
      </p:sp>
    </p:spTree>
    <p:extLst>
      <p:ext uri="{BB962C8B-B14F-4D97-AF65-F5344CB8AC3E}">
        <p14:creationId xmlns:p14="http://schemas.microsoft.com/office/powerpoint/2010/main" val="18390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45506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methods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Mouse down event</a:t>
            </a:r>
            <a:endParaRPr lang="en-US" sz="25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Ask the </a:t>
            </a:r>
            <a:r>
              <a:rPr lang="en-US" sz="2000" b="1" i="1" dirty="0" err="1" smtClean="0"/>
              <a:t>gnomeFamily</a:t>
            </a:r>
            <a:r>
              <a:rPr lang="en-US" sz="2000" b="1" i="1" dirty="0" smtClean="0"/>
              <a:t> </a:t>
            </a:r>
            <a:r>
              <a:rPr lang="en-US" sz="2000" dirty="0" smtClean="0"/>
              <a:t>if the mouse position is contained </a:t>
            </a:r>
          </a:p>
          <a:p>
            <a:pPr lvl="3"/>
            <a:r>
              <a:rPr lang="en-US" sz="2000" dirty="0" smtClean="0"/>
              <a:t>		within the current </a:t>
            </a:r>
            <a:r>
              <a:rPr lang="en-US" sz="2000" b="1" i="1" dirty="0" smtClean="0"/>
              <a:t>gnome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If true:</a:t>
            </a:r>
            <a:endParaRPr lang="en-US" sz="2000" b="1" i="1" dirty="0" smtClean="0"/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Tell the </a:t>
            </a:r>
            <a:r>
              <a:rPr lang="en-US" sz="2000" b="1" i="1" dirty="0" err="1" smtClean="0"/>
              <a:t>gnomeFamily</a:t>
            </a:r>
            <a:r>
              <a:rPr lang="en-US" sz="2000" dirty="0" smtClean="0"/>
              <a:t> to change the current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</a:t>
            </a:r>
          </a:p>
          <a:p>
            <a:pPr lvl="4"/>
            <a:r>
              <a:rPr lang="en-US" sz="2000" dirty="0" smtClean="0"/>
              <a:t>	image to a </a:t>
            </a:r>
            <a:r>
              <a:rPr lang="en-US" sz="2000" b="1" i="1" dirty="0" smtClean="0"/>
              <a:t>hamster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Tell the </a:t>
            </a:r>
            <a:r>
              <a:rPr lang="en-US" sz="2000" b="1" i="1" dirty="0" err="1" smtClean="0"/>
              <a:t>gnomeFamily</a:t>
            </a:r>
            <a:r>
              <a:rPr lang="en-US" sz="2000" dirty="0" smtClean="0"/>
              <a:t> to change the current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</a:t>
            </a:r>
          </a:p>
          <a:p>
            <a:pPr lvl="4"/>
            <a:r>
              <a:rPr lang="en-US" sz="2000" dirty="0" smtClean="0"/>
              <a:t>	</a:t>
            </a:r>
            <a:r>
              <a:rPr lang="en-US" sz="2000" b="1" i="1" dirty="0" smtClean="0"/>
              <a:t>hamster</a:t>
            </a:r>
            <a:r>
              <a:rPr lang="en-US" sz="2000" dirty="0" smtClean="0"/>
              <a:t> state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Increment the </a:t>
            </a:r>
            <a:r>
              <a:rPr lang="en-US" sz="2000" b="1" i="1" dirty="0" smtClean="0"/>
              <a:t>hamster</a:t>
            </a:r>
            <a:r>
              <a:rPr lang="en-US" sz="2000" dirty="0" smtClean="0"/>
              <a:t> count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6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8395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methods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Timer event</a:t>
            </a:r>
            <a:endParaRPr lang="en-US" sz="25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Erase the current </a:t>
            </a:r>
            <a:r>
              <a:rPr lang="en-US" sz="2000" b="1" i="1" dirty="0" smtClean="0"/>
              <a:t>gnome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Display </a:t>
            </a:r>
            <a:r>
              <a:rPr lang="en-US" sz="2000" smtClean="0"/>
              <a:t>all squashed  </a:t>
            </a:r>
            <a:r>
              <a:rPr lang="en-US" sz="2000" b="1" i="1" dirty="0" smtClean="0"/>
              <a:t>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Select a new </a:t>
            </a:r>
            <a:r>
              <a:rPr lang="en-US" sz="2000" b="1" i="1" dirty="0" smtClean="0"/>
              <a:t>gnome</a:t>
            </a:r>
            <a:r>
              <a:rPr lang="en-US" sz="2000" dirty="0" smtClean="0"/>
              <a:t> and display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If all the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have been squashed: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Turn off the timer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Show a message</a:t>
            </a:r>
          </a:p>
        </p:txBody>
      </p:sp>
    </p:spTree>
    <p:extLst>
      <p:ext uri="{BB962C8B-B14F-4D97-AF65-F5344CB8AC3E}">
        <p14:creationId xmlns:p14="http://schemas.microsoft.com/office/powerpoint/2010/main" val="26960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Today’s practical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Use the information provided in this PowerPoint </a:t>
            </a:r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to create Whack-a-gnome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Images are provided or you can use your own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Remember: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 smtClean="0"/>
              <a:t>Use GitHub for development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 smtClean="0"/>
              <a:t>Commit and push often</a:t>
            </a:r>
          </a:p>
        </p:txBody>
      </p:sp>
    </p:spTree>
    <p:extLst>
      <p:ext uri="{BB962C8B-B14F-4D97-AF65-F5344CB8AC3E}">
        <p14:creationId xmlns:p14="http://schemas.microsoft.com/office/powerpoint/2010/main" val="18934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Breakout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66" y="1676400"/>
            <a:ext cx="7033260" cy="43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Breakout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for user input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position of the paddle – user input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position of the ball – continuous motion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collision between paddle and ball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Update state as appropriate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collision between ball and brick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Update state as appropriate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Redraw screen</a:t>
            </a:r>
          </a:p>
        </p:txBody>
      </p:sp>
    </p:spTree>
    <p:extLst>
      <p:ext uri="{BB962C8B-B14F-4D97-AF65-F5344CB8AC3E}">
        <p14:creationId xmlns:p14="http://schemas.microsoft.com/office/powerpoint/2010/main" val="4974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Whack-a-mole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33" y="1752600"/>
            <a:ext cx="5953125" cy="37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Whack-a-mole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for user input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collision between the mouse and mole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mole hit count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Select new random mole and modify its visibility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screen</a:t>
            </a:r>
          </a:p>
        </p:txBody>
      </p:sp>
    </p:spTree>
    <p:extLst>
      <p:ext uri="{BB962C8B-B14F-4D97-AF65-F5344CB8AC3E}">
        <p14:creationId xmlns:p14="http://schemas.microsoft.com/office/powerpoint/2010/main" val="12713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World of Warcraft</a:t>
            </a:r>
          </a:p>
        </p:txBody>
      </p:sp>
      <p:pic>
        <p:nvPicPr>
          <p:cNvPr id="3" name="Picture 2" descr="https://mmoexaminer.com/wp-content/uploads/2016/11/screenshot2-1200x7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877" y="1676400"/>
            <a:ext cx="7392438" cy="46161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32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World of Warcraft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for all user inputs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Trigger all events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entity states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all entity locations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3D geometry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Render display</a:t>
            </a:r>
          </a:p>
        </p:txBody>
      </p:sp>
    </p:spTree>
    <p:extLst>
      <p:ext uri="{BB962C8B-B14F-4D97-AF65-F5344CB8AC3E}">
        <p14:creationId xmlns:p14="http://schemas.microsoft.com/office/powerpoint/2010/main" val="17809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Today’s practical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Whack-a-gnome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1557" t="5248" r="1766" b="2030"/>
          <a:stretch/>
        </p:blipFill>
        <p:spPr bwMode="auto">
          <a:xfrm>
            <a:off x="1758696" y="1752600"/>
            <a:ext cx="5638800" cy="403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1217</Words>
  <Application>Microsoft Macintosh PowerPoint</Application>
  <PresentationFormat>On-screen Show (4:3)</PresentationFormat>
  <Paragraphs>262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25</cp:revision>
  <dcterms:created xsi:type="dcterms:W3CDTF">2019-07-01T01:08:49Z</dcterms:created>
  <dcterms:modified xsi:type="dcterms:W3CDTF">2020-02-18T22:30:20Z</dcterms:modified>
</cp:coreProperties>
</file>