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0" r:id="rId5"/>
    <p:sldId id="263" r:id="rId6"/>
    <p:sldId id="261" r:id="rId7"/>
    <p:sldId id="262"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91" r:id="rId24"/>
    <p:sldId id="297" r:id="rId25"/>
    <p:sldId id="292" r:id="rId26"/>
    <p:sldId id="293" r:id="rId27"/>
    <p:sldId id="294" r:id="rId28"/>
    <p:sldId id="295" r:id="rId29"/>
    <p:sldId id="296" r:id="rId30"/>
    <p:sldId id="285" r:id="rId31"/>
    <p:sldId id="286" r:id="rId32"/>
    <p:sldId id="287"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2952" autoAdjust="0"/>
  </p:normalViewPr>
  <p:slideViewPr>
    <p:cSldViewPr>
      <p:cViewPr varScale="1">
        <p:scale>
          <a:sx n="65" d="100"/>
          <a:sy n="65" d="100"/>
        </p:scale>
        <p:origin x="1800" y="200"/>
      </p:cViewPr>
      <p:guideLst>
        <p:guide orient="horz" pos="216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122FC-D7E3-43B5-94FB-2148EE5CCFED}" type="datetimeFigureOut">
              <a:rPr lang="en-NZ" smtClean="0"/>
              <a:t>19/02/20</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3D3A-134D-42CF-894D-EC79F6B792E1}" type="slidenum">
              <a:rPr lang="en-NZ" smtClean="0"/>
              <a:t>‹#›</a:t>
            </a:fld>
            <a:endParaRPr lang="en-NZ"/>
          </a:p>
        </p:txBody>
      </p:sp>
    </p:spTree>
    <p:extLst>
      <p:ext uri="{BB962C8B-B14F-4D97-AF65-F5344CB8AC3E}">
        <p14:creationId xmlns:p14="http://schemas.microsoft.com/office/powerpoint/2010/main" val="199001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Objects – enemies, treasure, power ups</a:t>
            </a:r>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40758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a pointer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32 or 64 bits of memory that can hold a memory address, which should be the memory address of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is not a Node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doesn’t have any of the properties of a Node, so what does it mean to say nodeWalker-&gt;Next?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3816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a:t>
            </a:r>
            <a:r>
              <a:rPr lang="en-US" baseline="0" dirty="0" smtClean="0"/>
              <a:t> we assign that value to nodeWalker, where is he now pointing? To the guy his guy was pointing to. That is, he has taken one step down the chain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24736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a:t>
            </a:r>
            <a:r>
              <a:rPr lang="en-US" baseline="0" dirty="0" smtClean="0"/>
              <a:t> is pointing to node1</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The Next of node1 is the address of node2</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37378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nodeWalker = nodeWalker-&gt;Next</a:t>
            </a:r>
            <a:r>
              <a:rPr lang="en-US" baseline="0" dirty="0" smtClean="0"/>
              <a:t> points nodeWalker at node2</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we called nodeWalker-&gt;Next again?</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Node2, being at the end of the list, his Next =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So if you say nodeWalker = nodeWalker-&gt;Next again, nodeWalker is nullptr</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That’s how you drop/break out of the loop</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21076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a:t>
            </a:r>
            <a:r>
              <a:rPr lang="en-US" baseline="0" dirty="0" smtClean="0"/>
              <a:t> can we talk to the current last node? Tail is pointing to him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Remember, tail-&gt;Next means the Next of the guy tail is pointing to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What if there aren’t any nodes in the list?</a:t>
            </a:r>
          </a:p>
          <a:p>
            <a:pPr marL="628650" lvl="1" indent="-171450">
              <a:buFont typeface="Arial" panose="020B0604020202020204" pitchFamily="34" charset="0"/>
              <a:buChar char="•"/>
            </a:pPr>
            <a:r>
              <a:rPr lang="en-US" baseline="0" dirty="0" smtClean="0"/>
              <a:t>What is the value of tail? Nullptr</a:t>
            </a:r>
          </a:p>
          <a:p>
            <a:pPr marL="628650" lvl="1" indent="-171450">
              <a:buFont typeface="Arial" panose="020B0604020202020204" pitchFamily="34" charset="0"/>
              <a:buChar char="•"/>
            </a:pPr>
            <a:r>
              <a:rPr lang="en-US" baseline="0" dirty="0" smtClean="0"/>
              <a:t>What will happen when you say tail-&gt;Next? Boom!!!</a:t>
            </a:r>
          </a:p>
          <a:p>
            <a:pPr marL="628650" lvl="1" indent="-171450">
              <a:buFont typeface="Arial" panose="020B0604020202020204" pitchFamily="34" charset="0"/>
              <a:buChar char="•"/>
            </a:pPr>
            <a:r>
              <a:rPr lang="en-US" dirty="0" smtClean="0"/>
              <a:t>What can you do? Recognise that this is a special</a:t>
            </a:r>
            <a:r>
              <a:rPr lang="en-US" baseline="0" dirty="0" smtClean="0"/>
              <a:t> case. This is very common. We have the ordinary thing we do most of the time and we have the boundary cases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400883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flow of control structure will we</a:t>
            </a:r>
            <a:r>
              <a:rPr lang="en-US" baseline="0" dirty="0" smtClean="0"/>
              <a:t> nee? If else statement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43438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Actual code – use this in your practical today</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What flow of control structure will we</a:t>
            </a:r>
            <a:r>
              <a:rPr lang="en-US" baseline="0" dirty="0" smtClean="0"/>
              <a:t> need? If else statement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newNode is the Pellet being passed in</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387159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333610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19</a:t>
            </a:fld>
            <a:endParaRPr lang="en-US"/>
          </a:p>
        </p:txBody>
      </p:sp>
    </p:spTree>
    <p:extLst>
      <p:ext uri="{BB962C8B-B14F-4D97-AF65-F5344CB8AC3E}">
        <p14:creationId xmlns:p14="http://schemas.microsoft.com/office/powerpoint/2010/main" val="126338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delete monster2</a:t>
            </a:r>
            <a:r>
              <a:rPr lang="en-US" baseline="0" dirty="0" smtClean="0"/>
              <a:t>…simply set</a:t>
            </a:r>
          </a:p>
        </p:txBody>
      </p:sp>
      <p:sp>
        <p:nvSpPr>
          <p:cNvPr id="4" name="Slide Number Placeholder 3"/>
          <p:cNvSpPr>
            <a:spLocks noGrp="1"/>
          </p:cNvSpPr>
          <p:nvPr>
            <p:ph type="sldNum" sz="quarter" idx="10"/>
          </p:nvPr>
        </p:nvSpPr>
        <p:spPr/>
        <p:txBody>
          <a:bodyPr/>
          <a:lstStyle/>
          <a:p>
            <a:fld id="{5FA57C19-9E0E-4142-AAC1-12A23B691F36}" type="slidenum">
              <a:rPr lang="en-US" smtClean="0"/>
              <a:t>20</a:t>
            </a:fld>
            <a:endParaRPr lang="en-US"/>
          </a:p>
        </p:txBody>
      </p:sp>
    </p:spTree>
    <p:extLst>
      <p:ext uri="{BB962C8B-B14F-4D97-AF65-F5344CB8AC3E}">
        <p14:creationId xmlns:p14="http://schemas.microsoft.com/office/powerpoint/2010/main" val="248439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int</a:t>
            </a:r>
            <a:r>
              <a:rPr lang="en-US" baseline="0" dirty="0" smtClean="0"/>
              <a:t> </a:t>
            </a:r>
            <a:r>
              <a:rPr lang="en-US" baseline="0" dirty="0" err="1" smtClean="0"/>
              <a:t>arr</a:t>
            </a:r>
            <a:r>
              <a:rPr lang="en-US" baseline="0" dirty="0" smtClean="0"/>
              <a:t>[] = { 1, 2, 3 };  - static</a:t>
            </a:r>
          </a:p>
          <a:p>
            <a:pPr marL="171450" indent="-171450">
              <a:buFont typeface="Arial" charset="0"/>
              <a:buChar char="•"/>
            </a:pPr>
            <a:endParaRPr lang="en-US" baseline="0" dirty="0" smtClean="0"/>
          </a:p>
          <a:p>
            <a:pPr marL="171450" indent="-171450">
              <a:buFont typeface="Arial" charset="0"/>
              <a:buChar char="•"/>
            </a:pPr>
            <a:r>
              <a:rPr lang="en-US" baseline="0" dirty="0" smtClean="0"/>
              <a:t>int* </a:t>
            </a:r>
            <a:r>
              <a:rPr lang="en-US" baseline="0" dirty="0" err="1" smtClean="0"/>
              <a:t>arr</a:t>
            </a:r>
            <a:r>
              <a:rPr lang="en-US" baseline="0" dirty="0" smtClean="0"/>
              <a:t> = new int[3]; - dynamic</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The</a:t>
            </a:r>
            <a:r>
              <a:rPr lang="en-US" baseline="0" dirty="0" smtClean="0"/>
              <a:t> size of the array has to be declared in advanced</a:t>
            </a:r>
          </a:p>
          <a:p>
            <a:pPr marL="628650" lvl="1" indent="-171450">
              <a:buFont typeface="Arial" charset="0"/>
              <a:buChar char="•"/>
            </a:pPr>
            <a:r>
              <a:rPr lang="en-US" baseline="0" dirty="0" smtClean="0"/>
              <a:t>Causes problems such as the array is too small and can’t hold enough items</a:t>
            </a:r>
          </a:p>
          <a:p>
            <a:pPr marL="628650" lvl="1" indent="-171450">
              <a:buFont typeface="Arial" charset="0"/>
              <a:buChar char="•"/>
            </a:pPr>
            <a:r>
              <a:rPr lang="en-US" baseline="0" dirty="0" smtClean="0"/>
              <a:t>Or the array is too large and is wasteful</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02862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 can delete</a:t>
            </a:r>
            <a:r>
              <a:rPr lang="en-US" baseline="0" dirty="0" smtClean="0"/>
              <a:t> it now if we want or we can just let it be garbage collected</a:t>
            </a:r>
          </a:p>
          <a:p>
            <a:pPr marL="171450" indent="-171450">
              <a:buFont typeface="Arial" charset="0"/>
              <a:buChar char="•"/>
            </a:pPr>
            <a:endParaRPr lang="en-US" baseline="0" dirty="0" smtClean="0"/>
          </a:p>
          <a:p>
            <a:pPr marL="171450" indent="-171450">
              <a:buFont typeface="Arial" charset="0"/>
              <a:buChar char="•"/>
            </a:pPr>
            <a:r>
              <a:rPr lang="en-US" baseline="0" dirty="0" smtClean="0"/>
              <a:t>The system will see that nobody points to it anymore, and will free it from the heap</a:t>
            </a:r>
          </a:p>
        </p:txBody>
      </p:sp>
      <p:sp>
        <p:nvSpPr>
          <p:cNvPr id="4" name="Slide Number Placeholder 3"/>
          <p:cNvSpPr>
            <a:spLocks noGrp="1"/>
          </p:cNvSpPr>
          <p:nvPr>
            <p:ph type="sldNum" sz="quarter" idx="10"/>
          </p:nvPr>
        </p:nvSpPr>
        <p:spPr/>
        <p:txBody>
          <a:bodyPr/>
          <a:lstStyle/>
          <a:p>
            <a:fld id="{5FA57C19-9E0E-4142-AAC1-12A23B691F36}" type="slidenum">
              <a:rPr lang="en-US" smtClean="0"/>
              <a:t>21</a:t>
            </a:fld>
            <a:endParaRPr lang="en-US"/>
          </a:p>
        </p:txBody>
      </p:sp>
    </p:spTree>
    <p:extLst>
      <p:ext uri="{BB962C8B-B14F-4D97-AF65-F5344CB8AC3E}">
        <p14:creationId xmlns:p14="http://schemas.microsoft.com/office/powerpoint/2010/main" val="373212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Imagine the node you want to delete is somewhere in the middle of the list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Remember these nodes are really scattered all over in memory</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only know the address of the node you want to delete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can get the address of the node after him by looking at his Next, but how can you get the address of the node before him?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Someone may suggest doubly-linked list here. A good example of the right data structure for the right job. But assume you don’t want to hassle with the overhead of a DL List</a:t>
            </a:r>
          </a:p>
          <a:p>
            <a:pPr>
              <a:buFontTx/>
              <a:buChar char="•"/>
            </a:pPr>
            <a:endParaRPr lang="en-NZ" dirty="0" smtClean="0"/>
          </a:p>
          <a:p>
            <a:pPr>
              <a:buFontTx/>
              <a:buChar char="•"/>
            </a:pPr>
            <a:r>
              <a:rPr lang="en-NZ" dirty="0" smtClean="0"/>
              <a:t>   What is a real world example of</a:t>
            </a:r>
            <a:r>
              <a:rPr lang="en-NZ" baseline="0" dirty="0" smtClean="0"/>
              <a:t> a doubly linked list?</a:t>
            </a:r>
          </a:p>
          <a:p>
            <a:pPr>
              <a:buFontTx/>
              <a:buChar char="•"/>
            </a:pPr>
            <a:endParaRPr lang="en-NZ"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NZ" baseline="0" dirty="0" smtClean="0"/>
              <a:t>   Draw  example of a doubly linked list - null---</a:t>
            </a:r>
            <a:r>
              <a:rPr lang="en-US" baseline="0" dirty="0" smtClean="0"/>
              <a:t>(1 head, *)---(2, *)---(3, *)---(4 tail, *)---null</a:t>
            </a:r>
          </a:p>
          <a:p>
            <a:pPr>
              <a:buFontTx/>
              <a:buChar char="•"/>
            </a:pPr>
            <a:endParaRPr lang="en-NZ" dirty="0"/>
          </a:p>
        </p:txBody>
      </p:sp>
      <p:sp>
        <p:nvSpPr>
          <p:cNvPr id="4" name="Slide Number Placeholder 3"/>
          <p:cNvSpPr>
            <a:spLocks noGrp="1"/>
          </p:cNvSpPr>
          <p:nvPr>
            <p:ph type="sldNum" sz="quarter" idx="10"/>
          </p:nvPr>
        </p:nvSpPr>
        <p:spPr/>
        <p:txBody>
          <a:bodyPr/>
          <a:lstStyle/>
          <a:p>
            <a:fld id="{5FA57C19-9E0E-4142-AAC1-12A23B691F36}" type="slidenum">
              <a:rPr lang="en-US" smtClean="0"/>
              <a:t>22</a:t>
            </a:fld>
            <a:endParaRPr lang="en-US"/>
          </a:p>
        </p:txBody>
      </p:sp>
    </p:spTree>
    <p:extLst>
      <p:ext uri="{BB962C8B-B14F-4D97-AF65-F5344CB8AC3E}">
        <p14:creationId xmlns:p14="http://schemas.microsoft.com/office/powerpoint/2010/main" val="57774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algorithm in</a:t>
            </a:r>
            <a:r>
              <a:rPr lang="en-US" baseline="0" dirty="0" smtClean="0"/>
              <a:t> action</a:t>
            </a:r>
          </a:p>
        </p:txBody>
      </p:sp>
      <p:sp>
        <p:nvSpPr>
          <p:cNvPr id="4" name="Slide Number Placeholder 3"/>
          <p:cNvSpPr>
            <a:spLocks noGrp="1"/>
          </p:cNvSpPr>
          <p:nvPr>
            <p:ph type="sldNum" sz="quarter" idx="10"/>
          </p:nvPr>
        </p:nvSpPr>
        <p:spPr/>
        <p:txBody>
          <a:bodyPr/>
          <a:lstStyle/>
          <a:p>
            <a:fld id="{5FA57C19-9E0E-4142-AAC1-12A23B691F36}" type="slidenum">
              <a:rPr lang="en-US" smtClean="0"/>
              <a:t>23</a:t>
            </a:fld>
            <a:endParaRPr lang="en-US"/>
          </a:p>
        </p:txBody>
      </p:sp>
    </p:spTree>
    <p:extLst>
      <p:ext uri="{BB962C8B-B14F-4D97-AF65-F5344CB8AC3E}">
        <p14:creationId xmlns:p14="http://schemas.microsoft.com/office/powerpoint/2010/main" val="3288793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Start at the beginning</a:t>
            </a:r>
          </a:p>
          <a:p>
            <a:pPr marL="171450" indent="-171450">
              <a:buFont typeface="Arial" charset="0"/>
              <a:buChar char="•"/>
            </a:pPr>
            <a:r>
              <a:rPr lang="en-US" baseline="0" dirty="0" smtClean="0"/>
              <a:t>NodeWalker = head</a:t>
            </a:r>
          </a:p>
        </p:txBody>
      </p:sp>
      <p:sp>
        <p:nvSpPr>
          <p:cNvPr id="4" name="Slide Number Placeholder 3"/>
          <p:cNvSpPr>
            <a:spLocks noGrp="1"/>
          </p:cNvSpPr>
          <p:nvPr>
            <p:ph type="sldNum" sz="quarter" idx="10"/>
          </p:nvPr>
        </p:nvSpPr>
        <p:spPr/>
        <p:txBody>
          <a:bodyPr/>
          <a:lstStyle/>
          <a:p>
            <a:fld id="{5FA57C19-9E0E-4142-AAC1-12A23B691F36}" type="slidenum">
              <a:rPr lang="en-US" smtClean="0"/>
              <a:t>24</a:t>
            </a:fld>
            <a:endParaRPr lang="en-US"/>
          </a:p>
        </p:txBody>
      </p:sp>
    </p:spTree>
    <p:extLst>
      <p:ext uri="{BB962C8B-B14F-4D97-AF65-F5344CB8AC3E}">
        <p14:creationId xmlns:p14="http://schemas.microsoft.com/office/powerpoint/2010/main" val="3063393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Move along</a:t>
            </a:r>
          </a:p>
        </p:txBody>
      </p:sp>
      <p:sp>
        <p:nvSpPr>
          <p:cNvPr id="4" name="Slide Number Placeholder 3"/>
          <p:cNvSpPr>
            <a:spLocks noGrp="1"/>
          </p:cNvSpPr>
          <p:nvPr>
            <p:ph type="sldNum" sz="quarter" idx="10"/>
          </p:nvPr>
        </p:nvSpPr>
        <p:spPr/>
        <p:txBody>
          <a:bodyPr/>
          <a:lstStyle/>
          <a:p>
            <a:fld id="{5FA57C19-9E0E-4142-AAC1-12A23B691F36}" type="slidenum">
              <a:rPr lang="en-US" smtClean="0"/>
              <a:t>25</a:t>
            </a:fld>
            <a:endParaRPr lang="en-US"/>
          </a:p>
        </p:txBody>
      </p:sp>
    </p:spTree>
    <p:extLst>
      <p:ext uri="{BB962C8B-B14F-4D97-AF65-F5344CB8AC3E}">
        <p14:creationId xmlns:p14="http://schemas.microsoft.com/office/powerpoint/2010/main" val="487536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26</a:t>
            </a:fld>
            <a:endParaRPr lang="en-US"/>
          </a:p>
        </p:txBody>
      </p:sp>
    </p:spTree>
    <p:extLst>
      <p:ext uri="{BB962C8B-B14F-4D97-AF65-F5344CB8AC3E}">
        <p14:creationId xmlns:p14="http://schemas.microsoft.com/office/powerpoint/2010/main" val="3447206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27</a:t>
            </a:fld>
            <a:endParaRPr lang="en-US"/>
          </a:p>
        </p:txBody>
      </p:sp>
    </p:spTree>
    <p:extLst>
      <p:ext uri="{BB962C8B-B14F-4D97-AF65-F5344CB8AC3E}">
        <p14:creationId xmlns:p14="http://schemas.microsoft.com/office/powerpoint/2010/main" val="324908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28</a:t>
            </a:fld>
            <a:endParaRPr lang="en-US"/>
          </a:p>
        </p:txBody>
      </p:sp>
    </p:spTree>
    <p:extLst>
      <p:ext uri="{BB962C8B-B14F-4D97-AF65-F5344CB8AC3E}">
        <p14:creationId xmlns:p14="http://schemas.microsoft.com/office/powerpoint/2010/main" val="1040048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29</a:t>
            </a:fld>
            <a:endParaRPr lang="en-US"/>
          </a:p>
        </p:txBody>
      </p:sp>
    </p:spTree>
    <p:extLst>
      <p:ext uri="{BB962C8B-B14F-4D97-AF65-F5344CB8AC3E}">
        <p14:creationId xmlns:p14="http://schemas.microsoft.com/office/powerpoint/2010/main" val="3146642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Note that there’s actually more than we have here</a:t>
            </a:r>
          </a:p>
          <a:p>
            <a:pPr marL="171450" indent="-171450">
              <a:buFont typeface="Arial" charset="0"/>
              <a:buChar char="•"/>
            </a:pPr>
            <a:endParaRPr lang="en-US" baseline="0" dirty="0" smtClean="0"/>
          </a:p>
          <a:p>
            <a:pPr marL="171450" indent="-171450">
              <a:buFont typeface="Arial" charset="0"/>
              <a:buChar char="•"/>
            </a:pPr>
            <a:r>
              <a:rPr lang="en-US" baseline="0" dirty="0" smtClean="0"/>
              <a:t>We need to deal with the case where we are asked to delete a node that isn’t actually in the list, and there are boundary cases, for example, when you are deleting the first node, or deleting from a list that only has one node in it. Then there is no node before</a:t>
            </a:r>
          </a:p>
          <a:p>
            <a:pPr marL="171450" indent="-171450">
              <a:buFont typeface="Arial" charset="0"/>
              <a:buChar char="•"/>
            </a:pPr>
            <a:endParaRPr lang="en-US" baseline="0" dirty="0" smtClean="0"/>
          </a:p>
          <a:p>
            <a:pPr marL="171450" indent="-171450">
              <a:buFont typeface="Arial" charset="0"/>
              <a:buChar char="•"/>
            </a:pPr>
            <a:r>
              <a:rPr lang="en-US" baseline="0" dirty="0" smtClean="0"/>
              <a:t>When we build our own linked list, we will look at these, and there is a detailed handout to help you</a:t>
            </a:r>
          </a:p>
          <a:p>
            <a:pPr marL="171450" indent="-171450">
              <a:buFont typeface="Arial" charset="0"/>
              <a:buChar char="•"/>
            </a:pPr>
            <a:endParaRPr lang="en-US" baseline="0" dirty="0" smtClean="0"/>
          </a:p>
          <a:p>
            <a:pPr marL="171450" indent="-171450">
              <a:buFont typeface="Arial" charset="0"/>
              <a:buChar char="•"/>
            </a:pPr>
            <a:r>
              <a:rPr lang="en-US" baseline="0" dirty="0" smtClean="0"/>
              <a:t>For now, just make sure you understand the logic of this basic case of deleting a node from the middle of the list</a:t>
            </a:r>
          </a:p>
          <a:p>
            <a:pPr marL="171450" indent="-171450">
              <a:buFont typeface="Arial" charset="0"/>
              <a:buChar char="•"/>
            </a:pPr>
            <a:endParaRPr lang="en-US" baseline="0" dirty="0" smtClean="0"/>
          </a:p>
          <a:p>
            <a:pPr marL="171450" indent="-171450">
              <a:buFont typeface="Arial" charset="0"/>
              <a:buChar char="•"/>
            </a:pPr>
            <a:r>
              <a:rPr lang="en-US" baseline="0" dirty="0" smtClean="0"/>
              <a:t>Use a similar approach for adding a node to an ordered list</a:t>
            </a:r>
          </a:p>
        </p:txBody>
      </p:sp>
      <p:sp>
        <p:nvSpPr>
          <p:cNvPr id="4" name="Slide Number Placeholder 3"/>
          <p:cNvSpPr>
            <a:spLocks noGrp="1"/>
          </p:cNvSpPr>
          <p:nvPr>
            <p:ph type="sldNum" sz="quarter" idx="10"/>
          </p:nvPr>
        </p:nvSpPr>
        <p:spPr/>
        <p:txBody>
          <a:bodyPr/>
          <a:lstStyle/>
          <a:p>
            <a:fld id="{5FA57C19-9E0E-4142-AAC1-12A23B691F36}" type="slidenum">
              <a:rPr lang="en-US" smtClean="0"/>
              <a:t>30</a:t>
            </a:fld>
            <a:endParaRPr lang="en-US"/>
          </a:p>
        </p:txBody>
      </p:sp>
    </p:spTree>
    <p:extLst>
      <p:ext uri="{BB962C8B-B14F-4D97-AF65-F5344CB8AC3E}">
        <p14:creationId xmlns:p14="http://schemas.microsoft.com/office/powerpoint/2010/main" val="10077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can add and remove items from your list as required – this</a:t>
            </a:r>
            <a:r>
              <a:rPr lang="en-US" baseline="0" dirty="0" smtClean="0"/>
              <a:t> happens during the lifetime of the program</a:t>
            </a:r>
          </a:p>
          <a:p>
            <a:pPr marL="171450" indent="-171450">
              <a:buFont typeface="Arial" charset="0"/>
              <a:buChar char="•"/>
            </a:pPr>
            <a:endParaRPr lang="en-US" baseline="0" dirty="0" smtClean="0"/>
          </a:p>
          <a:p>
            <a:pPr marL="171450" indent="-171450">
              <a:buFont typeface="Arial" charset="0"/>
              <a:buChar char="•"/>
            </a:pPr>
            <a:r>
              <a:rPr lang="en-US" baseline="0" dirty="0" smtClean="0"/>
              <a:t>An item contains a link to another item of the same type</a:t>
            </a:r>
          </a:p>
          <a:p>
            <a:pPr marL="628650" lvl="1" indent="-171450">
              <a:buFont typeface="Arial" charset="0"/>
              <a:buChar char="•"/>
            </a:pPr>
            <a:r>
              <a:rPr lang="en-US" baseline="0" dirty="0" smtClean="0"/>
              <a:t>Strings, characters, numbers, items can be sorted, unsorted, duplicate or unique</a:t>
            </a:r>
          </a:p>
          <a:p>
            <a:pPr marL="171450" indent="-171450">
              <a:buFont typeface="Arial" charset="0"/>
              <a:buChar char="•"/>
            </a:pPr>
            <a:endParaRPr lang="en-US" baseline="0" dirty="0" smtClean="0"/>
          </a:p>
          <a:p>
            <a:pPr marL="171450" indent="-171450">
              <a:buFont typeface="Arial" charset="0"/>
              <a:buChar char="•"/>
            </a:pPr>
            <a:r>
              <a:rPr lang="en-US" baseline="0" dirty="0" smtClean="0"/>
              <a:t>You can build a chain of items</a:t>
            </a:r>
          </a:p>
          <a:p>
            <a:pPr marL="171450" indent="-171450">
              <a:buFont typeface="Arial" charset="0"/>
              <a:buChar char="•"/>
            </a:pPr>
            <a:endParaRPr lang="en-US" baseline="0" dirty="0" smtClean="0"/>
          </a:p>
          <a:p>
            <a:pPr marL="171450" indent="-171450">
              <a:buFont typeface="Arial" charset="0"/>
              <a:buChar char="•"/>
            </a:pPr>
            <a:r>
              <a:rPr lang="en-US" baseline="0" dirty="0" smtClean="0"/>
              <a:t>All data operations (add, delete, search, etc.) are possible on linked lists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indent="-171450">
              <a:buFont typeface="Arial" charset="0"/>
              <a:buChar char="•"/>
            </a:pPr>
            <a:endParaRPr lang="en-US" baseline="0" dirty="0" smtClean="0"/>
          </a:p>
          <a:p>
            <a:pPr marL="171450" indent="-171450">
              <a:buFont typeface="Arial" charset="0"/>
              <a:buChar char="•"/>
            </a:pPr>
            <a:endParaRPr lang="en-US" baseline="0" dirty="0" smtClean="0"/>
          </a:p>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1731410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We are going to build a little pellet (coloured circle) class so we can start firing projectiles</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Pellet class that can serve as a node – what will need??? Data fields and a Next pointer</a:t>
            </a:r>
          </a:p>
          <a:p>
            <a:pPr marL="171450" indent="-171450">
              <a:buFont typeface="Arial" charset="0"/>
              <a:buChar char="•"/>
            </a:pPr>
            <a:endParaRPr lang="en-US" baseline="0" dirty="0" smtClean="0"/>
          </a:p>
          <a:p>
            <a:pPr marL="171450" indent="-171450">
              <a:buFont typeface="Arial" charset="0"/>
              <a:buChar char="•"/>
            </a:pPr>
            <a:r>
              <a:rPr lang="en-US" baseline="0" dirty="0" smtClean="0"/>
              <a:t>We will need a linked list class for Pellets – we need a head and tail</a:t>
            </a:r>
          </a:p>
        </p:txBody>
      </p:sp>
      <p:sp>
        <p:nvSpPr>
          <p:cNvPr id="4" name="Slide Number Placeholder 3"/>
          <p:cNvSpPr>
            <a:spLocks noGrp="1"/>
          </p:cNvSpPr>
          <p:nvPr>
            <p:ph type="sldNum" sz="quarter" idx="10"/>
          </p:nvPr>
        </p:nvSpPr>
        <p:spPr/>
        <p:txBody>
          <a:bodyPr/>
          <a:lstStyle/>
          <a:p>
            <a:fld id="{5FA57C19-9E0E-4142-AAC1-12A23B691F36}" type="slidenum">
              <a:rPr lang="en-US" smtClean="0"/>
              <a:t>31</a:t>
            </a:fld>
            <a:endParaRPr lang="en-US"/>
          </a:p>
        </p:txBody>
      </p:sp>
    </p:spTree>
    <p:extLst>
      <p:ext uri="{BB962C8B-B14F-4D97-AF65-F5344CB8AC3E}">
        <p14:creationId xmlns:p14="http://schemas.microsoft.com/office/powerpoint/2010/main" val="1545097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32</a:t>
            </a:fld>
            <a:endParaRPr lang="en-US"/>
          </a:p>
        </p:txBody>
      </p:sp>
    </p:spTree>
    <p:extLst>
      <p:ext uri="{BB962C8B-B14F-4D97-AF65-F5344CB8AC3E}">
        <p14:creationId xmlns:p14="http://schemas.microsoft.com/office/powerpoint/2010/main" val="255944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33</a:t>
            </a:fld>
            <a:endParaRPr lang="en-US"/>
          </a:p>
        </p:txBody>
      </p:sp>
    </p:spTree>
    <p:extLst>
      <p:ext uri="{BB962C8B-B14F-4D97-AF65-F5344CB8AC3E}">
        <p14:creationId xmlns:p14="http://schemas.microsoft.com/office/powerpoint/2010/main" val="377546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34</a:t>
            </a:fld>
            <a:endParaRPr lang="en-US"/>
          </a:p>
        </p:txBody>
      </p:sp>
    </p:spTree>
    <p:extLst>
      <p:ext uri="{BB962C8B-B14F-4D97-AF65-F5344CB8AC3E}">
        <p14:creationId xmlns:p14="http://schemas.microsoft.com/office/powerpoint/2010/main" val="20828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To operate</a:t>
            </a:r>
            <a:r>
              <a:rPr lang="en-US" baseline="0" dirty="0" smtClean="0"/>
              <a:t> on lined lists, we need to know where their first and last nodes are. Thus, maintain special pointers to the head and tail</a:t>
            </a:r>
          </a:p>
          <a:p>
            <a:pPr marL="171450" indent="-171450">
              <a:buFont typeface="Arial" charset="0"/>
              <a:buChar char="•"/>
            </a:pPr>
            <a:endParaRPr lang="en-US" baseline="0" dirty="0" smtClean="0"/>
          </a:p>
          <a:p>
            <a:pPr marL="171450" indent="-171450">
              <a:buFont typeface="Arial" charset="0"/>
              <a:buChar char="•"/>
            </a:pPr>
            <a:r>
              <a:rPr lang="en-US" baseline="0" dirty="0" smtClean="0"/>
              <a:t>In fact, as we shall see, the only thing a lined list needs to store is its head and tail pointers. It doesn’t store the nodes at all</a:t>
            </a:r>
          </a:p>
          <a:p>
            <a:pPr marL="171450" indent="-171450">
              <a:buFont typeface="Arial" charset="0"/>
              <a:buChar char="•"/>
            </a:pPr>
            <a:endParaRPr lang="en-US" baseline="0" dirty="0" smtClean="0"/>
          </a:p>
          <a:p>
            <a:pPr marL="171450" indent="-171450">
              <a:buFont typeface="Arial" charset="0"/>
              <a:buChar char="•"/>
            </a:pPr>
            <a:r>
              <a:rPr lang="en-US" baseline="0" dirty="0" smtClean="0"/>
              <a:t>Given the head and tail, and on the assumption that all the nodes in the list are correctly hooked together, the list can be traversed, giving access to all the nodes, without explicitly store their locations</a:t>
            </a:r>
          </a:p>
          <a:p>
            <a:pPr marL="0" indent="0">
              <a:buFont typeface="Arial" charset="0"/>
              <a:buNone/>
            </a:pPr>
            <a:endParaRPr lang="en-US" baseline="0" dirty="0" smtClean="0"/>
          </a:p>
          <a:p>
            <a:pPr marL="171450" indent="-171450">
              <a:buFont typeface="Arial" panose="020B0604020202020204" pitchFamily="34" charset="0"/>
              <a:buChar char="•"/>
            </a:pPr>
            <a:r>
              <a:rPr lang="en-US" baseline="0" dirty="0" smtClean="0"/>
              <a:t>Draw example on the board [1][2][3][4]</a:t>
            </a:r>
          </a:p>
          <a:p>
            <a:pPr marL="628650" lvl="1" indent="-171450">
              <a:buFont typeface="Arial" panose="020B0604020202020204" pitchFamily="34" charset="0"/>
              <a:buChar char="•"/>
            </a:pPr>
            <a:r>
              <a:rPr lang="en-US" baseline="0" dirty="0" smtClean="0"/>
              <a:t>Insertion – O(n) linear and slow</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Draw example on the board (1 head, *)---(2, *)---(3, *)---(4 tail, *)---null</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Time complexity for arrays, in terms of insertion and deletion at the start and end is unknown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Advantages: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If last element is known O(1) and if last element is not known O(n):</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Insertions/pre appending O(1) constant and fast</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Deletion O(1) constant and fast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Disadvantages:</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Stored in </a:t>
            </a:r>
            <a:r>
              <a:rPr lang="en-NZ" sz="1200" b="0" i="0" kern="1200" dirty="0" smtClean="0">
                <a:solidFill>
                  <a:schemeClr val="tx1"/>
                </a:solidFill>
                <a:effectLst/>
                <a:latin typeface="+mn-lt"/>
                <a:ea typeface="+mn-ea"/>
                <a:cs typeface="+mn-cs"/>
              </a:rPr>
              <a:t>arbitrary</a:t>
            </a:r>
            <a:r>
              <a:rPr lang="en-US" baseline="0" dirty="0" smtClean="0"/>
              <a:t> memory so we don’t know where - random</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Get nth element O(n) linear and slow</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Appending O(n) linear and slow</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422457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Any class can be</a:t>
            </a:r>
            <a:r>
              <a:rPr lang="en-US" baseline="0" dirty="0" smtClean="0"/>
              <a:t> a linked list node</a:t>
            </a:r>
          </a:p>
          <a:p>
            <a:pPr marL="171450" indent="-171450">
              <a:buFont typeface="Arial" charset="0"/>
              <a:buChar char="•"/>
            </a:pPr>
            <a:endParaRPr lang="en-US" baseline="0" dirty="0" smtClean="0"/>
          </a:p>
          <a:p>
            <a:pPr marL="171450" indent="-171450">
              <a:buFont typeface="Arial" charset="0"/>
              <a:buChar char="•"/>
            </a:pPr>
            <a:r>
              <a:rPr lang="en-US" baseline="0" dirty="0" smtClean="0"/>
              <a:t>Nodes are simple objects</a:t>
            </a:r>
          </a:p>
          <a:p>
            <a:pPr marL="171450" indent="-171450">
              <a:buFont typeface="Arial" charset="0"/>
              <a:buChar char="•"/>
            </a:pPr>
            <a:endParaRPr lang="en-US" baseline="0" dirty="0" smtClean="0"/>
          </a:p>
          <a:p>
            <a:pPr marL="171450" indent="-171450">
              <a:buFont typeface="Arial" charset="0"/>
              <a:buChar char="•"/>
            </a:pPr>
            <a:r>
              <a:rPr lang="en-US" baseline="0" dirty="0" smtClean="0"/>
              <a:t>Here is their generic structure…</a:t>
            </a:r>
          </a:p>
          <a:p>
            <a:pPr marL="171450" indent="-171450">
              <a:buFont typeface="Arial" charset="0"/>
              <a:buChar char="•"/>
            </a:pPr>
            <a:endParaRPr lang="en-US" baseline="0" dirty="0" smtClean="0"/>
          </a:p>
          <a:p>
            <a:pPr marL="171450" indent="-171450">
              <a:buFont typeface="Arial" charset="0"/>
              <a:buChar char="•"/>
            </a:pPr>
            <a:r>
              <a:rPr lang="en-US" baseline="0" dirty="0" smtClean="0"/>
              <a:t>Note the Next pointer is a pointer to another item of the same type – the next node in the linked list</a:t>
            </a:r>
          </a:p>
          <a:p>
            <a:pPr marL="171450" indent="-171450">
              <a:buFont typeface="Arial" charset="0"/>
              <a:buChar char="•"/>
            </a:pPr>
            <a:endParaRPr lang="en-US" baseline="0" dirty="0" smtClean="0"/>
          </a:p>
          <a:p>
            <a:pPr marL="171450" indent="-171450">
              <a:buFont typeface="Arial" charset="0"/>
              <a:buChar char="•"/>
            </a:pPr>
            <a:r>
              <a:rPr lang="en-US" baseline="0" dirty="0" smtClean="0"/>
              <a:t>Note that Next is capitalized for a reason</a:t>
            </a:r>
          </a:p>
          <a:p>
            <a:pPr marL="0" indent="0">
              <a:buFont typeface="Arial" charset="0"/>
              <a:buNone/>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16479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linked</a:t>
            </a:r>
            <a:r>
              <a:rPr lang="en-US" baseline="0" dirty="0" smtClean="0"/>
              <a:t> list object doesn’t own any nodes directly</a:t>
            </a:r>
          </a:p>
          <a:p>
            <a:pPr marL="171450" indent="-171450">
              <a:buFont typeface="Arial" charset="0"/>
              <a:buChar char="•"/>
            </a:pPr>
            <a:endParaRPr lang="en-US" baseline="0" dirty="0" smtClean="0"/>
          </a:p>
          <a:p>
            <a:pPr marL="171450" indent="-171450">
              <a:buFont typeface="Arial" charset="0"/>
              <a:buChar char="•"/>
            </a:pPr>
            <a:r>
              <a:rPr lang="en-US" baseline="0" dirty="0" smtClean="0"/>
              <a:t>It just keeps track of the head and tail nodes</a:t>
            </a:r>
          </a:p>
          <a:p>
            <a:pPr marL="171450" indent="-171450">
              <a:buFont typeface="Arial" charset="0"/>
              <a:buChar char="•"/>
            </a:pPr>
            <a:endParaRPr lang="en-US" baseline="0" dirty="0" smtClean="0"/>
          </a:p>
          <a:p>
            <a:pPr marL="171450" indent="-171450">
              <a:buFont typeface="Arial" charset="0"/>
              <a:buChar char="•"/>
            </a:pPr>
            <a:r>
              <a:rPr lang="en-US" baseline="0" dirty="0" smtClean="0"/>
              <a:t>This is all it needs to insert, delete, traverse – i.e. perform all required list operations</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131902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Lists are</a:t>
            </a:r>
            <a:r>
              <a:rPr lang="en-US" baseline="0" dirty="0" smtClean="0"/>
              <a:t> empty when they start</a:t>
            </a:r>
          </a:p>
          <a:p>
            <a:pPr marL="171450" indent="-171450">
              <a:buFont typeface="Arial" charset="0"/>
              <a:buChar char="•"/>
            </a:pPr>
            <a:endParaRPr lang="en-US" baseline="0" dirty="0" smtClean="0"/>
          </a:p>
          <a:p>
            <a:pPr marL="171450" indent="-171450">
              <a:buFont typeface="Arial" charset="0"/>
              <a:buChar char="•"/>
            </a:pPr>
            <a:r>
              <a:rPr lang="en-US" baseline="0" dirty="0" smtClean="0"/>
              <a:t>Be careful not to let pointers contain garbage – by garbage I mean memory addresses</a:t>
            </a:r>
          </a:p>
          <a:p>
            <a:pPr marL="171450" indent="-171450">
              <a:buFont typeface="Arial" charset="0"/>
              <a:buChar char="•"/>
            </a:pPr>
            <a:endParaRPr lang="en-US" baseline="0" dirty="0" smtClean="0"/>
          </a:p>
          <a:p>
            <a:pPr marL="171450" indent="-171450">
              <a:buFont typeface="Arial" charset="0"/>
              <a:buChar char="•"/>
            </a:pPr>
            <a:r>
              <a:rPr lang="en-US" baseline="0" dirty="0" smtClean="0"/>
              <a:t>Always set “empty” pointers to the null value for the language and environment you are working in</a:t>
            </a:r>
          </a:p>
          <a:p>
            <a:pPr marL="171450" indent="-171450">
              <a:buFont typeface="Arial" charset="0"/>
              <a:buChar char="•"/>
            </a:pPr>
            <a:endParaRPr lang="en-US" baseline="0" dirty="0" smtClean="0"/>
          </a:p>
          <a:p>
            <a:pPr marL="171450" indent="-171450">
              <a:buFont typeface="Arial" charset="0"/>
              <a:buChar char="•"/>
            </a:pPr>
            <a:r>
              <a:rPr lang="en-US" baseline="0" dirty="0" smtClean="0"/>
              <a:t>Note that way you express null is different language to language. In C#, it is null, but in Visual C++, it is nullptr</a:t>
            </a:r>
          </a:p>
          <a:p>
            <a:pPr marL="171450" indent="-171450">
              <a:buFont typeface="Arial" charset="0"/>
              <a:buChar char="•"/>
            </a:pPr>
            <a:endParaRPr lang="en-US" baseline="0" dirty="0" smtClean="0"/>
          </a:p>
          <a:p>
            <a:pPr marL="171450" indent="-171450">
              <a:buFont typeface="Arial" charset="0"/>
              <a:buChar char="•"/>
            </a:pPr>
            <a:r>
              <a:rPr lang="en-US" baseline="0" dirty="0" smtClean="0"/>
              <a:t>You are going to be able to tell when linked lists are empty</a:t>
            </a:r>
          </a:p>
          <a:p>
            <a:pPr marL="171450" indent="-171450">
              <a:buFont typeface="Arial" charset="0"/>
              <a:buChar char="•"/>
            </a:pPr>
            <a:endParaRPr lang="en-US" baseline="0" dirty="0" smtClean="0"/>
          </a:p>
          <a:p>
            <a:pPr marL="171450" indent="-171450">
              <a:buFont typeface="Arial" charset="0"/>
              <a:buChar char="•"/>
            </a:pPr>
            <a:r>
              <a:rPr lang="en-US" baseline="0" dirty="0" smtClean="0"/>
              <a:t>You have gotten to the end of the linked list by looking for these null pointers</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initalise correctly to nullptr, the standard algorithm for linked list operations will not work</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06864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Pseudocode</a:t>
            </a:r>
            <a:r>
              <a:rPr lang="en-US" baseline="0" dirty="0" smtClean="0"/>
              <a:t> for counting the number of items in a linked list</a:t>
            </a: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65813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Actual code – so use this in your practical today</a:t>
            </a:r>
          </a:p>
          <a:p>
            <a:pPr marL="171450" indent="-171450">
              <a:buFont typeface="Arial" charset="0"/>
              <a:buChar char="•"/>
            </a:pPr>
            <a:endParaRPr lang="en-US" dirty="0" smtClean="0"/>
          </a:p>
          <a:p>
            <a:pPr marL="171450" indent="-171450">
              <a:buFont typeface="Arial" charset="0"/>
              <a:buChar char="•"/>
            </a:pPr>
            <a:r>
              <a:rPr lang="en-US" dirty="0" smtClean="0"/>
              <a:t>Note how critical it</a:t>
            </a:r>
            <a:r>
              <a:rPr lang="en-US" baseline="0" dirty="0" smtClean="0"/>
              <a:t> is that Next always be initalised to </a:t>
            </a:r>
            <a:r>
              <a:rPr lang="en-US" baseline="0" dirty="0" err="1" smtClean="0"/>
              <a:t>nullptr</a:t>
            </a:r>
            <a:r>
              <a:rPr lang="en-US" baseline="0" dirty="0" smtClean="0"/>
              <a:t> in the constructor</a:t>
            </a:r>
          </a:p>
          <a:p>
            <a:pPr marL="171450" indent="-171450">
              <a:buFont typeface="Arial" charset="0"/>
              <a:buChar char="•"/>
            </a:pPr>
            <a:endParaRPr lang="en-US" baseline="0" dirty="0" smtClean="0"/>
          </a:p>
          <a:p>
            <a:pPr marL="171450" indent="-171450">
              <a:buFont typeface="Arial" charset="0"/>
              <a:buChar char="•"/>
            </a:pPr>
            <a:r>
              <a:rPr lang="en-US" baseline="0" dirty="0" smtClean="0"/>
              <a:t>If you don’t do this, the while is infinite or until in breaks the computer</a:t>
            </a:r>
          </a:p>
          <a:p>
            <a:pPr marL="171450" indent="-171450">
              <a:buFont typeface="Arial" charset="0"/>
              <a:buChar char="•"/>
            </a:pPr>
            <a:endParaRPr lang="en-US" dirty="0" smtClean="0"/>
          </a:p>
          <a:p>
            <a:pPr marL="171450" indent="-171450">
              <a:buFont typeface="Arial" charset="0"/>
              <a:buChar char="•"/>
            </a:pPr>
            <a:r>
              <a:rPr lang="en-US" dirty="0" smtClean="0"/>
              <a:t>What type is it returning?</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310095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3608680"/>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05: Linked List</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smtClean="0"/>
              <a:t>Wednesday, 4 </a:t>
            </a:r>
            <a:r>
              <a:rPr lang="en-US" sz="3000" b="1" dirty="0"/>
              <a:t>February </a:t>
            </a:r>
          </a:p>
        </p:txBody>
      </p:sp>
    </p:spTree>
    <p:extLst>
      <p:ext uri="{BB962C8B-B14F-4D97-AF65-F5344CB8AC3E}">
        <p14:creationId xmlns:p14="http://schemas.microsoft.com/office/powerpoint/2010/main" val="344158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 – code example</a:t>
            </a:r>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884" b="11494"/>
          <a:stretch/>
        </p:blipFill>
        <p:spPr bwMode="auto">
          <a:xfrm>
            <a:off x="1697094" y="1981200"/>
            <a:ext cx="576200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68589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nodeWalker is a Node pointer</a:t>
            </a:r>
          </a:p>
          <a:p>
            <a:pPr marL="1657350" lvl="2" indent="-742950">
              <a:buFont typeface="Arial" panose="020B0604020202020204" pitchFamily="34" charset="0"/>
              <a:buChar char="•"/>
            </a:pPr>
            <a:r>
              <a:rPr lang="en-US" sz="2500" dirty="0" smtClean="0"/>
              <a:t>It is not a Node</a:t>
            </a:r>
          </a:p>
          <a:p>
            <a:pPr marL="1657350" lvl="2" indent="-742950">
              <a:buFont typeface="Arial" panose="020B0604020202020204" pitchFamily="34" charset="0"/>
              <a:buChar char="•"/>
            </a:pPr>
            <a:r>
              <a:rPr lang="en-US" sz="2500" dirty="0" smtClean="0"/>
              <a:t>It has no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So how can we talk about its </a:t>
            </a:r>
            <a:r>
              <a:rPr lang="en-US" sz="2500" b="1" i="1" dirty="0" smtClean="0"/>
              <a:t>Next</a:t>
            </a:r>
            <a:r>
              <a:rPr lang="en-US" sz="2500" dirty="0" smtClean="0"/>
              <a:t>?</a:t>
            </a:r>
          </a:p>
          <a:p>
            <a:pPr marL="1657350" lvl="2" indent="-742950">
              <a:buFont typeface="Arial" panose="020B0604020202020204" pitchFamily="34" charset="0"/>
              <a:buChar char="•"/>
            </a:pPr>
            <a:r>
              <a:rPr lang="en-US" sz="2500" dirty="0" smtClean="0"/>
              <a:t>When working with pointers, </a:t>
            </a:r>
            <a:r>
              <a:rPr lang="en-US" sz="2500" b="1" i="1" dirty="0" smtClean="0"/>
              <a:t>ptr-&gt;Next </a:t>
            </a:r>
            <a:r>
              <a:rPr lang="en-US" sz="2500" dirty="0" smtClean="0"/>
              <a:t>does not </a:t>
            </a:r>
          </a:p>
          <a:p>
            <a:pPr lvl="2"/>
            <a:r>
              <a:rPr lang="en-US" sz="2500" dirty="0" smtClean="0"/>
              <a:t>	mean “your </a:t>
            </a:r>
            <a:r>
              <a:rPr lang="en-US" sz="2500" b="1" i="1" dirty="0" smtClean="0"/>
              <a:t>Next</a:t>
            </a:r>
            <a:r>
              <a:rPr lang="en-US" sz="2500" dirty="0" smtClean="0"/>
              <a:t> property”</a:t>
            </a:r>
          </a:p>
          <a:p>
            <a:pPr marL="1657350" lvl="2" indent="-742950">
              <a:buFont typeface="Arial" panose="020B0604020202020204" pitchFamily="34" charset="0"/>
              <a:buChar char="•"/>
            </a:pPr>
            <a:r>
              <a:rPr lang="en-US" sz="2500" dirty="0" smtClean="0"/>
              <a:t>It means “the </a:t>
            </a:r>
            <a:r>
              <a:rPr lang="en-US" sz="2500" b="1" i="1" dirty="0" smtClean="0"/>
              <a:t>Next</a:t>
            </a:r>
            <a:r>
              <a:rPr lang="en-US" sz="2500" dirty="0" smtClean="0"/>
              <a:t> property of the object you are pointing at”</a:t>
            </a:r>
          </a:p>
        </p:txBody>
      </p:sp>
    </p:spTree>
    <p:extLst>
      <p:ext uri="{BB962C8B-B14F-4D97-AF65-F5344CB8AC3E}">
        <p14:creationId xmlns:p14="http://schemas.microsoft.com/office/powerpoint/2010/main" val="419695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a:p>
            <a:pPr marL="1657350" lvl="2" indent="-742950">
              <a:buFont typeface="Arial" panose="020B0604020202020204" pitchFamily="34" charset="0"/>
              <a:buChar char="•"/>
            </a:pPr>
            <a:r>
              <a:rPr lang="en-US" sz="2500" dirty="0" smtClean="0"/>
              <a:t>So nodeWalker = nodeWalker-&gt;Next</a:t>
            </a:r>
          </a:p>
          <a:p>
            <a:pPr marL="1657350" lvl="2" indent="-742950">
              <a:buFont typeface="Arial" panose="020B0604020202020204" pitchFamily="34" charset="0"/>
              <a:buChar char="•"/>
            </a:pPr>
            <a:r>
              <a:rPr lang="en-US" sz="2500" dirty="0" smtClean="0"/>
              <a:t>Means:</a:t>
            </a:r>
          </a:p>
          <a:p>
            <a:pPr marL="2114550" lvl="3" indent="-742950">
              <a:buFont typeface="Arial" panose="020B0604020202020204" pitchFamily="34" charset="0"/>
              <a:buChar char="•"/>
            </a:pPr>
            <a:r>
              <a:rPr lang="en-US" sz="2000" dirty="0" smtClean="0"/>
              <a:t>Find the guy nodeWalker is pointing at</a:t>
            </a:r>
          </a:p>
          <a:p>
            <a:pPr marL="2114550" lvl="3" indent="-742950">
              <a:buFont typeface="Arial" panose="020B0604020202020204" pitchFamily="34" charset="0"/>
              <a:buChar char="•"/>
            </a:pPr>
            <a:r>
              <a:rPr lang="en-US" sz="2000" dirty="0" smtClean="0"/>
              <a:t>Take that’s guy’s </a:t>
            </a:r>
            <a:r>
              <a:rPr lang="en-US" sz="2000" b="1" i="1" dirty="0" smtClean="0"/>
              <a:t>Next</a:t>
            </a:r>
            <a:r>
              <a:rPr lang="en-US" sz="2000" dirty="0" smtClean="0"/>
              <a:t> value</a:t>
            </a:r>
          </a:p>
          <a:p>
            <a:pPr marL="2114550" lvl="3" indent="-742950">
              <a:buFont typeface="Arial" panose="020B0604020202020204" pitchFamily="34" charset="0"/>
              <a:buChar char="•"/>
            </a:pPr>
            <a:r>
              <a:rPr lang="en-US" sz="2000" dirty="0" smtClean="0"/>
              <a:t>Assign that value to nodeWalker</a:t>
            </a:r>
          </a:p>
        </p:txBody>
      </p:sp>
    </p:spTree>
    <p:extLst>
      <p:ext uri="{BB962C8B-B14F-4D97-AF65-F5344CB8AC3E}">
        <p14:creationId xmlns:p14="http://schemas.microsoft.com/office/powerpoint/2010/main" val="3229240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0"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75035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nodeWalker = nodeWalker-&gt;Next</a:t>
            </a:r>
          </a:p>
          <a:p>
            <a:pPr lvl="1"/>
            <a:endParaRPr lang="en-US" sz="2500" dirty="0" smtClean="0"/>
          </a:p>
        </p:txBody>
      </p:sp>
      <p:grpSp>
        <p:nvGrpSpPr>
          <p:cNvPr id="2" name="Group 1"/>
          <p:cNvGrpSpPr/>
          <p:nvPr/>
        </p:nvGrpSpPr>
        <p:grpSpPr>
          <a:xfrm>
            <a:off x="2416320" y="2133600"/>
            <a:ext cx="4323552" cy="2357438"/>
            <a:chOff x="823123" y="2993966"/>
            <a:chExt cx="4323552" cy="2357438"/>
          </a:xfrm>
        </p:grpSpPr>
        <p:sp>
          <p:nvSpPr>
            <p:cNvPr id="3"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node1</a:t>
              </a:r>
              <a:endParaRPr lang="en-NZ" sz="2000" b="1" dirty="0"/>
            </a:p>
          </p:txBody>
        </p:sp>
        <p:sp>
          <p:nvSpPr>
            <p:cNvPr id="4" name="Text Box 8"/>
            <p:cNvSpPr txBox="1">
              <a:spLocks noChangeArrowheads="1"/>
            </p:cNvSpPr>
            <p:nvPr/>
          </p:nvSpPr>
          <p:spPr bwMode="auto">
            <a:xfrm>
              <a:off x="1331913"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6" name="Line 9"/>
            <p:cNvSpPr>
              <a:spLocks noChangeShapeType="1"/>
            </p:cNvSpPr>
            <p:nvPr/>
          </p:nvSpPr>
          <p:spPr bwMode="auto">
            <a:xfrm>
              <a:off x="2051050" y="5257800"/>
              <a:ext cx="1584325" cy="0"/>
            </a:xfrm>
            <a:prstGeom prst="line">
              <a:avLst/>
            </a:prstGeom>
            <a:noFill/>
            <a:ln w="9525">
              <a:solidFill>
                <a:schemeClr val="tx1"/>
              </a:solidFill>
              <a:round/>
              <a:headEnd/>
              <a:tailEnd type="triangle" w="med" len="med"/>
            </a:ln>
            <a:effectLst/>
          </p:spPr>
          <p:txBody>
            <a:bodyPr/>
            <a:lstStyle/>
            <a:p>
              <a:endParaRPr lang="en-NZ"/>
            </a:p>
          </p:txBody>
        </p:sp>
        <p:sp>
          <p:nvSpPr>
            <p:cNvPr id="7"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node2</a:t>
              </a:r>
              <a:endParaRPr lang="en-NZ" sz="2000" b="1" dirty="0"/>
            </a:p>
          </p:txBody>
        </p:sp>
        <p:sp>
          <p:nvSpPr>
            <p:cNvPr id="8" name="Text Box 11"/>
            <p:cNvSpPr txBox="1">
              <a:spLocks noChangeArrowheads="1"/>
            </p:cNvSpPr>
            <p:nvPr/>
          </p:nvSpPr>
          <p:spPr bwMode="auto">
            <a:xfrm>
              <a:off x="3635375" y="4975166"/>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9" name="Text Box 20"/>
            <p:cNvSpPr txBox="1">
              <a:spLocks noChangeArrowheads="1"/>
            </p:cNvSpPr>
            <p:nvPr/>
          </p:nvSpPr>
          <p:spPr bwMode="auto">
            <a:xfrm>
              <a:off x="823123" y="2993966"/>
              <a:ext cx="2170104"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10" name="Line 21"/>
            <p:cNvSpPr>
              <a:spLocks noChangeShapeType="1"/>
            </p:cNvSpPr>
            <p:nvPr/>
          </p:nvSpPr>
          <p:spPr bwMode="auto">
            <a:xfrm>
              <a:off x="1908175" y="3421063"/>
              <a:ext cx="2518428" cy="1116013"/>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641414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7784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endParaRPr lang="en-US" sz="3500" b="1" dirty="0"/>
          </a:p>
          <a:p>
            <a:pPr lvl="1"/>
            <a:endParaRPr lang="en-US" sz="2500" dirty="0" smtClean="0"/>
          </a:p>
          <a:p>
            <a:pPr marL="1657350" lvl="2" indent="-742950">
              <a:buFont typeface="Arial" panose="020B0604020202020204" pitchFamily="34" charset="0"/>
              <a:buChar char="•"/>
            </a:pPr>
            <a:r>
              <a:rPr lang="en-US" sz="2500" dirty="0" smtClean="0"/>
              <a:t>To add a new node to an unordered linked list</a:t>
            </a:r>
          </a:p>
          <a:p>
            <a:pPr marL="1657350" lvl="2" indent="-742950">
              <a:buFont typeface="Arial" panose="020B0604020202020204" pitchFamily="34" charset="0"/>
              <a:buChar char="•"/>
            </a:pPr>
            <a:r>
              <a:rPr lang="en-US" sz="2500" dirty="0" smtClean="0"/>
              <a:t>Add it to the end</a:t>
            </a:r>
          </a:p>
          <a:p>
            <a:pPr marL="1657350" lvl="2" indent="-742950">
              <a:buFont typeface="Arial" panose="020B0604020202020204" pitchFamily="34" charset="0"/>
              <a:buChar char="•"/>
            </a:pPr>
            <a:r>
              <a:rPr lang="en-US" sz="2500" dirty="0" smtClean="0"/>
              <a:t>Process:</a:t>
            </a:r>
          </a:p>
          <a:p>
            <a:pPr marL="2114550" lvl="3" indent="-742950">
              <a:buFont typeface="Arial" panose="020B0604020202020204" pitchFamily="34" charset="0"/>
              <a:buChar char="•"/>
            </a:pPr>
            <a:r>
              <a:rPr lang="en-US" sz="2000" dirty="0" smtClean="0"/>
              <a:t>Set the </a:t>
            </a:r>
            <a:r>
              <a:rPr lang="en-US" sz="2000" b="1" i="1" dirty="0" smtClean="0"/>
              <a:t>Next </a:t>
            </a:r>
            <a:r>
              <a:rPr lang="en-US" sz="2000" dirty="0" smtClean="0"/>
              <a:t>pointer of the current last node to the new node</a:t>
            </a:r>
          </a:p>
          <a:p>
            <a:pPr marL="2114550" lvl="3" indent="-742950">
              <a:buFont typeface="Arial" panose="020B0604020202020204" pitchFamily="34" charset="0"/>
              <a:buChar char="•"/>
            </a:pPr>
            <a:r>
              <a:rPr lang="en-US" sz="2000" dirty="0" smtClean="0"/>
              <a:t>Set </a:t>
            </a:r>
            <a:r>
              <a:rPr lang="en-US" sz="2000" b="1" i="1" dirty="0" smtClean="0"/>
              <a:t>tail</a:t>
            </a:r>
            <a:r>
              <a:rPr lang="en-US" sz="2000" dirty="0" smtClean="0"/>
              <a:t> to the new node </a:t>
            </a: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299" y="3581400"/>
            <a:ext cx="4525594"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8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07007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a:p>
            <a:pPr marL="1657350" lvl="2" indent="-742950">
              <a:buFont typeface="Arial" panose="020B0604020202020204" pitchFamily="34" charset="0"/>
              <a:buChar char="•"/>
            </a:pPr>
            <a:r>
              <a:rPr lang="en-US" sz="2500" dirty="0" smtClean="0"/>
              <a:t>If the list isn’t empty (i.e. </a:t>
            </a:r>
            <a:r>
              <a:rPr lang="en-US" sz="2500" b="1" i="1" dirty="0" smtClean="0"/>
              <a:t>tail</a:t>
            </a:r>
            <a:r>
              <a:rPr lang="en-US" sz="2500" dirty="0" smtClean="0"/>
              <a:t> isn’t nullptr), add the new node to the end</a:t>
            </a:r>
          </a:p>
          <a:p>
            <a:pPr marL="1657350" lvl="2" indent="-742950">
              <a:buFont typeface="Arial" panose="020B0604020202020204" pitchFamily="34" charset="0"/>
              <a:buChar char="•"/>
            </a:pPr>
            <a:r>
              <a:rPr lang="en-US" sz="2500" dirty="0" smtClean="0"/>
              <a:t>If tail is nullptr?	</a:t>
            </a:r>
          </a:p>
          <a:p>
            <a:pPr marL="2114550" lvl="3" indent="-742950">
              <a:buFont typeface="Arial" panose="020B0604020202020204" pitchFamily="34" charset="0"/>
              <a:buChar char="•"/>
            </a:pPr>
            <a:r>
              <a:rPr lang="en-US" sz="2000" dirty="0" smtClean="0"/>
              <a:t>Make both </a:t>
            </a:r>
            <a:r>
              <a:rPr lang="en-US" sz="2000" b="1" i="1" dirty="0" smtClean="0"/>
              <a:t>head</a:t>
            </a:r>
            <a:r>
              <a:rPr lang="en-US" sz="2000" dirty="0" smtClean="0"/>
              <a:t> and </a:t>
            </a:r>
            <a:r>
              <a:rPr lang="en-US" sz="2000" b="1" i="1" dirty="0" smtClean="0"/>
              <a:t>tail</a:t>
            </a:r>
            <a:r>
              <a:rPr lang="en-US" sz="2000" dirty="0" smtClean="0"/>
              <a:t> point to the new node</a:t>
            </a:r>
          </a:p>
        </p:txBody>
      </p:sp>
    </p:spTree>
    <p:extLst>
      <p:ext uri="{BB962C8B-B14F-4D97-AF65-F5344CB8AC3E}">
        <p14:creationId xmlns:p14="http://schemas.microsoft.com/office/powerpoint/2010/main" val="768291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Adding to a linked list</a:t>
            </a:r>
          </a:p>
          <a:p>
            <a:pPr lvl="1"/>
            <a:endParaRPr lang="en-US" sz="2500" dirty="0" smtClean="0"/>
          </a:p>
        </p:txBody>
      </p:sp>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445" b="8216"/>
          <a:stretch/>
        </p:blipFill>
        <p:spPr bwMode="auto">
          <a:xfrm>
            <a:off x="872006" y="2133600"/>
            <a:ext cx="741218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61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07261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smtClean="0"/>
              <a:t>To delete a node</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251387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storage for games</a:t>
            </a:r>
          </a:p>
          <a:p>
            <a:pPr lvl="1"/>
            <a:endParaRPr lang="en-US" sz="2500" dirty="0" smtClean="0"/>
          </a:p>
          <a:p>
            <a:pPr marL="1657350" lvl="2" indent="-742950">
              <a:buFont typeface="Arial" panose="020B0604020202020204" pitchFamily="34" charset="0"/>
              <a:buChar char="•"/>
            </a:pPr>
            <a:r>
              <a:rPr lang="en-US" sz="2500" dirty="0" smtClean="0"/>
              <a:t>How can we store all the data needed?</a:t>
            </a:r>
          </a:p>
          <a:p>
            <a:pPr marL="1657350" lvl="2" indent="-742950">
              <a:buFont typeface="Arial" panose="020B0604020202020204" pitchFamily="34" charset="0"/>
              <a:buChar char="•"/>
            </a:pPr>
            <a:r>
              <a:rPr lang="en-US" sz="2500" dirty="0" smtClean="0"/>
              <a:t>How can we represent objects in our game?</a:t>
            </a:r>
          </a:p>
        </p:txBody>
      </p:sp>
    </p:spTree>
    <p:extLst>
      <p:ext uri="{BB962C8B-B14F-4D97-AF65-F5344CB8AC3E}">
        <p14:creationId xmlns:p14="http://schemas.microsoft.com/office/powerpoint/2010/main" val="2670923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onster1-&gt;Next = monster2-&gt;Next</a:t>
            </a:r>
            <a:endParaRPr lang="en-US" sz="2500" dirty="0"/>
          </a:p>
        </p:txBody>
      </p:sp>
      <p:grpSp>
        <p:nvGrpSpPr>
          <p:cNvPr id="2" name="Group 1"/>
          <p:cNvGrpSpPr/>
          <p:nvPr/>
        </p:nvGrpSpPr>
        <p:grpSpPr>
          <a:xfrm>
            <a:off x="1103852" y="3200400"/>
            <a:ext cx="6156325" cy="2357438"/>
            <a:chOff x="1295400" y="2999297"/>
            <a:chExt cx="6156325" cy="2357438"/>
          </a:xfrm>
        </p:grpSpPr>
        <p:sp>
          <p:nvSpPr>
            <p:cNvPr id="45" name="Text Box 7"/>
            <p:cNvSpPr txBox="1">
              <a:spLocks noChangeArrowheads="1"/>
            </p:cNvSpPr>
            <p:nvPr/>
          </p:nvSpPr>
          <p:spPr bwMode="auto">
            <a:xfrm>
              <a:off x="1331913"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8" name="Text Box 10"/>
            <p:cNvSpPr txBox="1">
              <a:spLocks noChangeArrowheads="1"/>
            </p:cNvSpPr>
            <p:nvPr/>
          </p:nvSpPr>
          <p:spPr bwMode="auto">
            <a:xfrm>
              <a:off x="363537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49" name="Text Box 11"/>
            <p:cNvSpPr txBox="1">
              <a:spLocks noChangeArrowheads="1"/>
            </p:cNvSpPr>
            <p:nvPr/>
          </p:nvSpPr>
          <p:spPr bwMode="auto">
            <a:xfrm>
              <a:off x="363537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740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
        <p:nvSpPr>
          <p:cNvPr id="17" name="Line 19"/>
          <p:cNvSpPr>
            <a:spLocks noChangeShapeType="1"/>
          </p:cNvSpPr>
          <p:nvPr/>
        </p:nvSpPr>
        <p:spPr bwMode="auto">
          <a:xfrm>
            <a:off x="1859502" y="5414453"/>
            <a:ext cx="2617517" cy="1038735"/>
          </a:xfrm>
          <a:prstGeom prst="line">
            <a:avLst/>
          </a:prstGeom>
          <a:noFill/>
          <a:ln w="9525">
            <a:solidFill>
              <a:schemeClr val="tx1"/>
            </a:solidFill>
            <a:round/>
            <a:headEnd/>
            <a:tailEnd/>
          </a:ln>
          <a:effectLst/>
        </p:spPr>
        <p:txBody>
          <a:bodyPr/>
          <a:lstStyle/>
          <a:p>
            <a:endParaRPr lang="en-NZ"/>
          </a:p>
        </p:txBody>
      </p:sp>
      <p:sp>
        <p:nvSpPr>
          <p:cNvPr id="18" name="Line 20"/>
          <p:cNvSpPr>
            <a:spLocks noChangeShapeType="1"/>
          </p:cNvSpPr>
          <p:nvPr/>
        </p:nvSpPr>
        <p:spPr bwMode="auto">
          <a:xfrm flipV="1">
            <a:off x="4477019" y="5414452"/>
            <a:ext cx="1989409" cy="1038734"/>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832719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a:p>
          <a:p>
            <a:pPr marL="1657350" lvl="2" indent="-742950">
              <a:buFont typeface="Arial" panose="020B0604020202020204" pitchFamily="34" charset="0"/>
              <a:buChar char="•"/>
            </a:pPr>
            <a:r>
              <a:rPr lang="en-US" sz="2500" dirty="0"/>
              <a:t>m</a:t>
            </a:r>
            <a:r>
              <a:rPr lang="en-US" sz="2500" dirty="0" smtClean="0"/>
              <a:t>onster2’s memory will be garbage collected</a:t>
            </a:r>
            <a:endParaRPr lang="en-US" sz="2500" dirty="0"/>
          </a:p>
        </p:txBody>
      </p:sp>
      <p:grpSp>
        <p:nvGrpSpPr>
          <p:cNvPr id="2" name="Group 1"/>
          <p:cNvGrpSpPr/>
          <p:nvPr/>
        </p:nvGrpSpPr>
        <p:grpSpPr>
          <a:xfrm>
            <a:off x="1103852" y="3281362"/>
            <a:ext cx="6156325" cy="2357438"/>
            <a:chOff x="1295400" y="2999297"/>
            <a:chExt cx="6156325" cy="2357438"/>
          </a:xfrm>
        </p:grpSpPr>
        <p:sp>
          <p:nvSpPr>
            <p:cNvPr id="45" name="Text Box 7"/>
            <p:cNvSpPr txBox="1">
              <a:spLocks noChangeArrowheads="1"/>
            </p:cNvSpPr>
            <p:nvPr/>
          </p:nvSpPr>
          <p:spPr bwMode="auto">
            <a:xfrm>
              <a:off x="1331913" y="456933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46" name="Text Box 8"/>
            <p:cNvSpPr txBox="1">
              <a:spLocks noChangeArrowheads="1"/>
            </p:cNvSpPr>
            <p:nvPr/>
          </p:nvSpPr>
          <p:spPr bwMode="auto">
            <a:xfrm>
              <a:off x="1331913" y="4975735"/>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2051051" y="5209097"/>
              <a:ext cx="3887788" cy="4253"/>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933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52" name="Text Box 14"/>
            <p:cNvSpPr txBox="1">
              <a:spLocks noChangeArrowheads="1"/>
            </p:cNvSpPr>
            <p:nvPr/>
          </p:nvSpPr>
          <p:spPr bwMode="auto">
            <a:xfrm>
              <a:off x="5940425" y="4980497"/>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3206193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76311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a:t>
            </a:r>
          </a:p>
          <a:p>
            <a:pPr lvl="1"/>
            <a:endParaRPr lang="en-US" sz="2500" dirty="0" smtClean="0"/>
          </a:p>
          <a:p>
            <a:pPr marL="1657350" lvl="2" indent="-742950">
              <a:buFont typeface="Arial" panose="020B0604020202020204" pitchFamily="34" charset="0"/>
              <a:buChar char="•"/>
            </a:pPr>
            <a:r>
              <a:rPr lang="en-US" sz="2500" dirty="0" smtClean="0"/>
              <a:t>But how would we find monster1 (i.e. the node before the one we want to delete)?</a:t>
            </a:r>
          </a:p>
          <a:p>
            <a:pPr marL="1657350" lvl="2" indent="-742950">
              <a:buFont typeface="Arial" panose="020B0604020202020204" pitchFamily="34" charset="0"/>
              <a:buChar char="•"/>
            </a:pPr>
            <a:r>
              <a:rPr lang="en-US" sz="2500" dirty="0"/>
              <a:t>Algorithm:</a:t>
            </a:r>
          </a:p>
          <a:p>
            <a:pPr marL="2114550" lvl="3" indent="-742950">
              <a:buFont typeface="Arial" panose="020B0604020202020204" pitchFamily="34" charset="0"/>
              <a:buChar char="•"/>
            </a:pPr>
            <a:r>
              <a:rPr lang="en-US" sz="2000" dirty="0"/>
              <a:t>Start at the beginning</a:t>
            </a:r>
          </a:p>
          <a:p>
            <a:pPr marL="2114550" lvl="3" indent="-742950">
              <a:buFont typeface="Arial" panose="020B0604020202020204" pitchFamily="34" charset="0"/>
              <a:buChar char="•"/>
            </a:pPr>
            <a:r>
              <a:rPr lang="en-US" sz="2000" dirty="0"/>
              <a:t>For each node ask “is the node after this one </a:t>
            </a:r>
          </a:p>
          <a:p>
            <a:pPr lvl="3"/>
            <a:r>
              <a:rPr lang="en-US" sz="2000" dirty="0"/>
              <a:t>		(i.e. its Next) the one who is to be deleted?”</a:t>
            </a:r>
          </a:p>
          <a:p>
            <a:pPr marL="2114550" lvl="3" indent="-742950">
              <a:buFont typeface="Arial" panose="020B0604020202020204" pitchFamily="34" charset="0"/>
              <a:buChar char="•"/>
            </a:pPr>
            <a:r>
              <a:rPr lang="en-US" sz="2000" dirty="0"/>
              <a:t>If so, it is the previous node</a:t>
            </a:r>
          </a:p>
          <a:p>
            <a:pPr marL="2114550" lvl="3" indent="-742950">
              <a:buFont typeface="Arial" panose="020B0604020202020204" pitchFamily="34" charset="0"/>
              <a:buChar char="•"/>
            </a:pPr>
            <a:r>
              <a:rPr lang="en-US" sz="2000" dirty="0"/>
              <a:t>Set the Next of the previous node to the Next </a:t>
            </a:r>
          </a:p>
          <a:p>
            <a:pPr lvl="3"/>
            <a:r>
              <a:rPr lang="en-US" sz="2000" dirty="0"/>
              <a:t>		of the node to be </a:t>
            </a:r>
            <a:r>
              <a:rPr lang="en-US" sz="2000" dirty="0" smtClean="0"/>
              <a:t>deleted</a:t>
            </a:r>
            <a:endParaRPr lang="en-US" sz="2500" dirty="0" smtClean="0"/>
          </a:p>
          <a:p>
            <a:pPr marL="1657350" lvl="2" indent="-742950">
              <a:buFont typeface="Arial" panose="020B0604020202020204" pitchFamily="34" charset="0"/>
              <a:buChar char="•"/>
            </a:pPr>
            <a:r>
              <a:rPr lang="en-US" sz="2500" dirty="0" smtClean="0"/>
              <a:t>Doubly linked list</a:t>
            </a:r>
          </a:p>
          <a:p>
            <a:pPr marL="2114550" lvl="3" indent="-742950">
              <a:buFont typeface="Arial" panose="020B0604020202020204" pitchFamily="34" charset="0"/>
              <a:buChar char="•"/>
            </a:pPr>
            <a:r>
              <a:rPr lang="en-US" sz="2000" dirty="0" smtClean="0"/>
              <a:t>Anyone know a real-world example</a:t>
            </a:r>
          </a:p>
          <a:p>
            <a:pPr marL="2114550" lvl="3" indent="-742950">
              <a:buFont typeface="Arial" panose="020B0604020202020204" pitchFamily="34" charset="0"/>
              <a:buChar char="•"/>
            </a:pPr>
            <a:r>
              <a:rPr lang="en-US" sz="2000" dirty="0" smtClean="0"/>
              <a:t>You do this on a daily basis</a:t>
            </a:r>
          </a:p>
        </p:txBody>
      </p:sp>
    </p:spTree>
    <p:extLst>
      <p:ext uri="{BB962C8B-B14F-4D97-AF65-F5344CB8AC3E}">
        <p14:creationId xmlns:p14="http://schemas.microsoft.com/office/powerpoint/2010/main" val="3519426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212798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Deleting monster3</a:t>
            </a:r>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55995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flipH="1">
            <a:off x="2209799" y="2987181"/>
            <a:ext cx="1431331" cy="1029421"/>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53129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lvl="1"/>
            <a:endParaRPr lang="en-US" sz="2500" dirty="0" smtClean="0"/>
          </a:p>
          <a:p>
            <a:pPr marL="1657350" lvl="2" indent="-742950">
              <a:buFont typeface="Arial" panose="020B0604020202020204" pitchFamily="34" charset="0"/>
              <a:buChar char="•"/>
            </a:pPr>
            <a:r>
              <a:rPr lang="en-US" sz="2500" dirty="0" smtClean="0"/>
              <a:t>nodeWalker </a:t>
            </a:r>
            <a:r>
              <a:rPr lang="en-US" sz="2500" dirty="0"/>
              <a:t>= </a:t>
            </a:r>
            <a:r>
              <a:rPr lang="en-US" sz="2500" dirty="0" smtClean="0"/>
              <a:t>nodeWalker-&gt;Next</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29" y="2987181"/>
            <a:ext cx="1" cy="1029423"/>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309115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nodeWalker-&gt;Next now equals nodeToDelete </a:t>
            </a:r>
            <a:endParaRPr lang="en-US" sz="2000" dirty="0"/>
          </a:p>
        </p:txBody>
      </p:sp>
      <p:grpSp>
        <p:nvGrpSpPr>
          <p:cNvPr id="2" name="Group 1"/>
          <p:cNvGrpSpPr/>
          <p:nvPr/>
        </p:nvGrpSpPr>
        <p:grpSpPr>
          <a:xfrm>
            <a:off x="1183857" y="2665030"/>
            <a:ext cx="6847845" cy="3082250"/>
            <a:chOff x="252413" y="3009550"/>
            <a:chExt cx="8423275" cy="3545050"/>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0" name="Line 11"/>
            <p:cNvSpPr>
              <a:spLocks noChangeShapeType="1"/>
            </p:cNvSpPr>
            <p:nvPr/>
          </p:nvSpPr>
          <p:spPr bwMode="auto">
            <a:xfrm>
              <a:off x="32750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sp>
          <p:nvSpPr>
            <p:cNvPr id="19" name="Text Box 21"/>
            <p:cNvSpPr txBox="1">
              <a:spLocks noChangeArrowheads="1"/>
            </p:cNvSpPr>
            <p:nvPr/>
          </p:nvSpPr>
          <p:spPr bwMode="auto">
            <a:xfrm>
              <a:off x="4537074" y="6094413"/>
              <a:ext cx="2374899"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nodeToDelete</a:t>
              </a:r>
              <a:endParaRPr lang="en-NZ" sz="2000" b="1" dirty="0"/>
            </a:p>
          </p:txBody>
        </p:sp>
        <p:sp>
          <p:nvSpPr>
            <p:cNvPr id="20" name="Line 22"/>
            <p:cNvSpPr>
              <a:spLocks noChangeShapeType="1"/>
            </p:cNvSpPr>
            <p:nvPr/>
          </p:nvSpPr>
          <p:spPr bwMode="auto">
            <a:xfrm flipV="1">
              <a:off x="5650242" y="5373688"/>
              <a:ext cx="0" cy="720725"/>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4002589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n</a:t>
            </a:r>
            <a:r>
              <a:rPr lang="en-US" sz="2500" dirty="0" smtClean="0"/>
              <a:t>odeWalker-&gt;Next = nodeToDelete-&gt;Next </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1" name="Text Box 12"/>
            <p:cNvSpPr txBox="1">
              <a:spLocks noChangeArrowheads="1"/>
            </p:cNvSpPr>
            <p:nvPr/>
          </p:nvSpPr>
          <p:spPr bwMode="auto">
            <a:xfrm>
              <a:off x="4860925"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monster3</a:t>
              </a:r>
              <a:endParaRPr lang="en-NZ" sz="2000" b="1" dirty="0"/>
            </a:p>
          </p:txBody>
        </p:sp>
        <p:sp>
          <p:nvSpPr>
            <p:cNvPr id="12" name="Text Box 13"/>
            <p:cNvSpPr txBox="1">
              <a:spLocks noChangeArrowheads="1"/>
            </p:cNvSpPr>
            <p:nvPr/>
          </p:nvSpPr>
          <p:spPr bwMode="auto">
            <a:xfrm>
              <a:off x="4860922"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5940425" y="5157788"/>
              <a:ext cx="1584325" cy="0"/>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
        <p:nvSpPr>
          <p:cNvPr id="23" name="Line 21"/>
          <p:cNvSpPr>
            <a:spLocks noChangeShapeType="1"/>
          </p:cNvSpPr>
          <p:nvPr/>
        </p:nvSpPr>
        <p:spPr bwMode="auto">
          <a:xfrm>
            <a:off x="3641131" y="4749607"/>
            <a:ext cx="1112485" cy="736793"/>
          </a:xfrm>
          <a:prstGeom prst="line">
            <a:avLst/>
          </a:prstGeom>
          <a:noFill/>
          <a:ln w="9525">
            <a:solidFill>
              <a:schemeClr val="tx1"/>
            </a:solidFill>
            <a:round/>
            <a:headEnd/>
            <a:tailEnd/>
          </a:ln>
          <a:effectLst/>
        </p:spPr>
        <p:txBody>
          <a:bodyPr/>
          <a:lstStyle/>
          <a:p>
            <a:endParaRPr lang="en-NZ"/>
          </a:p>
        </p:txBody>
      </p:sp>
      <p:sp>
        <p:nvSpPr>
          <p:cNvPr id="24" name="Line 22"/>
          <p:cNvSpPr>
            <a:spLocks noChangeShapeType="1"/>
          </p:cNvSpPr>
          <p:nvPr/>
        </p:nvSpPr>
        <p:spPr bwMode="auto">
          <a:xfrm flipV="1">
            <a:off x="4753616" y="4746720"/>
            <a:ext cx="2604400" cy="739680"/>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3427267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m</a:t>
            </a:r>
            <a:r>
              <a:rPr lang="en-US" sz="2500" dirty="0" smtClean="0"/>
              <a:t>onster3 will be garbage collected</a:t>
            </a:r>
            <a:endParaRPr lang="en-US" sz="2000" dirty="0"/>
          </a:p>
        </p:txBody>
      </p:sp>
      <p:grpSp>
        <p:nvGrpSpPr>
          <p:cNvPr id="2" name="Group 1"/>
          <p:cNvGrpSpPr/>
          <p:nvPr/>
        </p:nvGrpSpPr>
        <p:grpSpPr>
          <a:xfrm>
            <a:off x="1183857" y="2665030"/>
            <a:ext cx="6847845" cy="2081691"/>
            <a:chOff x="252413" y="3009550"/>
            <a:chExt cx="8423275" cy="2394257"/>
          </a:xfrm>
        </p:grpSpPr>
        <p:sp>
          <p:nvSpPr>
            <p:cNvPr id="3" name="Text Box 4"/>
            <p:cNvSpPr txBox="1">
              <a:spLocks noChangeArrowheads="1"/>
            </p:cNvSpPr>
            <p:nvPr/>
          </p:nvSpPr>
          <p:spPr bwMode="auto">
            <a:xfrm>
              <a:off x="360362" y="3009550"/>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4" name="Text Box 6"/>
            <p:cNvSpPr txBox="1">
              <a:spLocks noChangeArrowheads="1"/>
            </p:cNvSpPr>
            <p:nvPr/>
          </p:nvSpPr>
          <p:spPr bwMode="auto">
            <a:xfrm>
              <a:off x="252413" y="4564063"/>
              <a:ext cx="17272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monster1</a:t>
              </a:r>
              <a:endParaRPr lang="en-NZ" sz="2000" b="1" dirty="0"/>
            </a:p>
          </p:txBody>
        </p:sp>
        <p:sp>
          <p:nvSpPr>
            <p:cNvPr id="6" name="Text Box 7"/>
            <p:cNvSpPr txBox="1">
              <a:spLocks noChangeArrowheads="1"/>
            </p:cNvSpPr>
            <p:nvPr/>
          </p:nvSpPr>
          <p:spPr bwMode="auto">
            <a:xfrm>
              <a:off x="252413" y="5027569"/>
              <a:ext cx="17272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7" name="Line 8"/>
            <p:cNvSpPr>
              <a:spLocks noChangeShapeType="1"/>
            </p:cNvSpPr>
            <p:nvPr/>
          </p:nvSpPr>
          <p:spPr bwMode="auto">
            <a:xfrm>
              <a:off x="9715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8" name="Text Box 9"/>
            <p:cNvSpPr txBox="1">
              <a:spLocks noChangeArrowheads="1"/>
            </p:cNvSpPr>
            <p:nvPr/>
          </p:nvSpPr>
          <p:spPr bwMode="auto">
            <a:xfrm>
              <a:off x="2555875" y="4564063"/>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monster2</a:t>
              </a:r>
              <a:endParaRPr lang="en-NZ" sz="2000" b="1" dirty="0"/>
            </a:p>
          </p:txBody>
        </p:sp>
        <p:sp>
          <p:nvSpPr>
            <p:cNvPr id="9" name="Text Box 10"/>
            <p:cNvSpPr txBox="1">
              <a:spLocks noChangeArrowheads="1"/>
            </p:cNvSpPr>
            <p:nvPr/>
          </p:nvSpPr>
          <p:spPr bwMode="auto">
            <a:xfrm>
              <a:off x="2555875" y="5027569"/>
              <a:ext cx="165735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3" name="Line 14"/>
            <p:cNvSpPr>
              <a:spLocks noChangeShapeType="1"/>
            </p:cNvSpPr>
            <p:nvPr/>
          </p:nvSpPr>
          <p:spPr bwMode="auto">
            <a:xfrm>
              <a:off x="1114426" y="3502025"/>
              <a:ext cx="1587" cy="1079500"/>
            </a:xfrm>
            <a:prstGeom prst="line">
              <a:avLst/>
            </a:prstGeom>
            <a:noFill/>
            <a:ln w="9525">
              <a:solidFill>
                <a:schemeClr val="tx1"/>
              </a:solidFill>
              <a:round/>
              <a:headEnd/>
              <a:tailEnd type="triangle" w="med" len="med"/>
            </a:ln>
            <a:effectLst/>
          </p:spPr>
          <p:txBody>
            <a:bodyPr/>
            <a:lstStyle/>
            <a:p>
              <a:endParaRPr lang="en-NZ"/>
            </a:p>
          </p:txBody>
        </p:sp>
        <p:sp>
          <p:nvSpPr>
            <p:cNvPr id="14" name="Text Box 15"/>
            <p:cNvSpPr txBox="1">
              <a:spLocks noChangeArrowheads="1"/>
            </p:cNvSpPr>
            <p:nvPr/>
          </p:nvSpPr>
          <p:spPr bwMode="auto">
            <a:xfrm>
              <a:off x="7091362" y="3052288"/>
              <a:ext cx="151130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15" name="Line 17"/>
            <p:cNvSpPr>
              <a:spLocks noChangeShapeType="1"/>
            </p:cNvSpPr>
            <p:nvPr/>
          </p:nvSpPr>
          <p:spPr bwMode="auto">
            <a:xfrm>
              <a:off x="7847012" y="3516048"/>
              <a:ext cx="1588" cy="1079500"/>
            </a:xfrm>
            <a:prstGeom prst="line">
              <a:avLst/>
            </a:prstGeom>
            <a:noFill/>
            <a:ln w="9525">
              <a:solidFill>
                <a:schemeClr val="tx1"/>
              </a:solidFill>
              <a:round/>
              <a:headEnd/>
              <a:tailEnd type="triangle" w="med" len="med"/>
            </a:ln>
            <a:effectLst/>
          </p:spPr>
          <p:txBody>
            <a:bodyPr/>
            <a:lstStyle/>
            <a:p>
              <a:endParaRPr lang="en-NZ"/>
            </a:p>
          </p:txBody>
        </p:sp>
        <p:sp>
          <p:nvSpPr>
            <p:cNvPr id="16" name="Text Box 18"/>
            <p:cNvSpPr txBox="1">
              <a:spLocks noChangeArrowheads="1"/>
            </p:cNvSpPr>
            <p:nvPr/>
          </p:nvSpPr>
          <p:spPr bwMode="auto">
            <a:xfrm>
              <a:off x="7018338" y="4567382"/>
              <a:ext cx="1657350" cy="460187"/>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monster4</a:t>
              </a:r>
              <a:endParaRPr lang="en-NZ" sz="2000" b="1" dirty="0"/>
            </a:p>
          </p:txBody>
        </p:sp>
        <p:sp>
          <p:nvSpPr>
            <p:cNvPr id="17" name="Text Box 19"/>
            <p:cNvSpPr txBox="1">
              <a:spLocks noChangeArrowheads="1"/>
            </p:cNvSpPr>
            <p:nvPr/>
          </p:nvSpPr>
          <p:spPr bwMode="auto">
            <a:xfrm>
              <a:off x="7018338" y="5027569"/>
              <a:ext cx="165735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18" name="Line 20"/>
            <p:cNvSpPr>
              <a:spLocks noChangeShapeType="1"/>
            </p:cNvSpPr>
            <p:nvPr/>
          </p:nvSpPr>
          <p:spPr bwMode="auto">
            <a:xfrm>
              <a:off x="4213225" y="5213348"/>
              <a:ext cx="3299928" cy="1"/>
            </a:xfrm>
            <a:prstGeom prst="line">
              <a:avLst/>
            </a:prstGeom>
            <a:noFill/>
            <a:ln w="9525">
              <a:solidFill>
                <a:schemeClr val="tx1"/>
              </a:solidFill>
              <a:round/>
              <a:headEnd/>
              <a:tailEnd type="triangle" w="med" len="med"/>
            </a:ln>
            <a:effectLst/>
          </p:spPr>
          <p:txBody>
            <a:bodyPr/>
            <a:lstStyle/>
            <a:p>
              <a:endParaRPr lang="en-NZ"/>
            </a:p>
          </p:txBody>
        </p:sp>
      </p:grpSp>
      <p:sp>
        <p:nvSpPr>
          <p:cNvPr id="21" name="Text Box 21"/>
          <p:cNvSpPr txBox="1">
            <a:spLocks noChangeArrowheads="1"/>
          </p:cNvSpPr>
          <p:nvPr/>
        </p:nvSpPr>
        <p:spPr bwMode="auto">
          <a:xfrm>
            <a:off x="2830167" y="2574220"/>
            <a:ext cx="1800028" cy="400110"/>
          </a:xfrm>
          <a:prstGeom prst="rect">
            <a:avLst/>
          </a:prstGeom>
          <a:noFill/>
          <a:ln w="9525">
            <a:solidFill>
              <a:schemeClr val="tx1"/>
            </a:solidFill>
            <a:miter lim="800000"/>
            <a:headEnd/>
            <a:tailEnd/>
          </a:ln>
          <a:effectLst/>
        </p:spPr>
        <p:txBody>
          <a:bodyPr wrap="square">
            <a:spAutoFit/>
          </a:bodyPr>
          <a:lstStyle/>
          <a:p>
            <a:pPr algn="ctr">
              <a:spcBef>
                <a:spcPct val="50000"/>
              </a:spcBef>
            </a:pPr>
            <a:r>
              <a:rPr lang="en-NZ" sz="2000" b="1" dirty="0" smtClean="0"/>
              <a:t>nodeWalker</a:t>
            </a:r>
            <a:endParaRPr lang="en-NZ" sz="2000" b="1" dirty="0"/>
          </a:p>
        </p:txBody>
      </p:sp>
      <p:sp>
        <p:nvSpPr>
          <p:cNvPr id="22" name="Line 23"/>
          <p:cNvSpPr>
            <a:spLocks noChangeShapeType="1"/>
          </p:cNvSpPr>
          <p:nvPr/>
        </p:nvSpPr>
        <p:spPr bwMode="auto">
          <a:xfrm>
            <a:off x="3641130" y="2987181"/>
            <a:ext cx="1" cy="1044605"/>
          </a:xfrm>
          <a:prstGeom prst="line">
            <a:avLst/>
          </a:prstGeom>
          <a:noFill/>
          <a:ln w="9525">
            <a:solidFill>
              <a:schemeClr val="tx1"/>
            </a:solidFill>
            <a:round/>
            <a:headEnd/>
            <a:tailEnd type="triangle" w="med" len="med"/>
          </a:ln>
          <a:effectLst/>
        </p:spPr>
        <p:txBody>
          <a:bodyPr/>
          <a:lstStyle/>
          <a:p>
            <a:endParaRPr lang="en-NZ"/>
          </a:p>
        </p:txBody>
      </p:sp>
    </p:spTree>
    <p:extLst>
      <p:ext uri="{BB962C8B-B14F-4D97-AF65-F5344CB8AC3E}">
        <p14:creationId xmlns:p14="http://schemas.microsoft.com/office/powerpoint/2010/main" val="1681996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Static storage</a:t>
            </a:r>
          </a:p>
          <a:p>
            <a:pPr lvl="1"/>
            <a:endParaRPr lang="en-US" sz="2500" dirty="0" smtClean="0"/>
          </a:p>
          <a:p>
            <a:pPr marL="1657350" lvl="2" indent="-742950">
              <a:buFont typeface="Arial" panose="020B0604020202020204" pitchFamily="34" charset="0"/>
              <a:buChar char="•"/>
            </a:pPr>
            <a:r>
              <a:rPr lang="en-US" sz="2500" dirty="0" smtClean="0"/>
              <a:t>Arrays</a:t>
            </a:r>
          </a:p>
          <a:p>
            <a:pPr marL="2114550" lvl="3" indent="-742950">
              <a:buFont typeface="Arial" panose="020B0604020202020204" pitchFamily="34" charset="0"/>
              <a:buChar char="•"/>
            </a:pPr>
            <a:r>
              <a:rPr lang="en-US" sz="2500" dirty="0" smtClean="0"/>
              <a:t>Advantages:</a:t>
            </a:r>
          </a:p>
          <a:p>
            <a:pPr marL="2571750" lvl="4" indent="-742950">
              <a:buFont typeface="Arial" panose="020B0604020202020204" pitchFamily="34" charset="0"/>
              <a:buChar char="•"/>
            </a:pPr>
            <a:r>
              <a:rPr lang="en-US" sz="2000" dirty="0" smtClean="0"/>
              <a:t>Easy to create and initialise</a:t>
            </a:r>
          </a:p>
          <a:p>
            <a:pPr marL="2571750" lvl="4" indent="-742950">
              <a:buFont typeface="Arial" panose="020B0604020202020204" pitchFamily="34" charset="0"/>
              <a:buChar char="•"/>
            </a:pPr>
            <a:r>
              <a:rPr lang="en-US" sz="2000" dirty="0" smtClean="0"/>
              <a:t>Easy to index into</a:t>
            </a:r>
          </a:p>
          <a:p>
            <a:pPr marL="2571750" lvl="4" indent="-742950">
              <a:buFont typeface="Arial" panose="020B0604020202020204" pitchFamily="34" charset="0"/>
              <a:buChar char="•"/>
            </a:pPr>
            <a:r>
              <a:rPr lang="en-US" sz="2000" dirty="0" smtClean="0"/>
              <a:t>Built into most development environments</a:t>
            </a:r>
            <a:endParaRPr lang="en-US" sz="2500" dirty="0"/>
          </a:p>
          <a:p>
            <a:pPr marL="2114550" lvl="3" indent="-742950">
              <a:buFont typeface="Arial" panose="020B0604020202020204" pitchFamily="34" charset="0"/>
              <a:buChar char="•"/>
            </a:pPr>
            <a:r>
              <a:rPr lang="en-US" sz="2500" dirty="0" smtClean="0"/>
              <a:t>Disadvantages:</a:t>
            </a:r>
          </a:p>
          <a:p>
            <a:pPr marL="2571750" lvl="4" indent="-742950">
              <a:buFont typeface="Arial" panose="020B0604020202020204" pitchFamily="34" charset="0"/>
              <a:buChar char="•"/>
            </a:pPr>
            <a:r>
              <a:rPr lang="en-US" sz="2000" dirty="0" smtClean="0"/>
              <a:t>Inflexible size - fixed</a:t>
            </a:r>
          </a:p>
          <a:p>
            <a:pPr marL="2571750" lvl="4" indent="-742950">
              <a:buFont typeface="Arial" panose="020B0604020202020204" pitchFamily="34" charset="0"/>
              <a:buChar char="•"/>
            </a:pPr>
            <a:r>
              <a:rPr lang="en-US" sz="2000" dirty="0" smtClean="0"/>
              <a:t>Awkward for deletion</a:t>
            </a:r>
          </a:p>
        </p:txBody>
      </p:sp>
    </p:spTree>
    <p:extLst>
      <p:ext uri="{BB962C8B-B14F-4D97-AF65-F5344CB8AC3E}">
        <p14:creationId xmlns:p14="http://schemas.microsoft.com/office/powerpoint/2010/main" val="1345976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Deleting continued</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Assume Node^ nodeToDelete is passed in</a:t>
            </a:r>
          </a:p>
          <a:p>
            <a:pPr marL="1657350" lvl="2" indent="-742950">
              <a:buFont typeface="Arial" panose="020B0604020202020204" pitchFamily="34" charset="0"/>
              <a:buChar char="•"/>
            </a:pPr>
            <a:r>
              <a:rPr lang="en-US" sz="2500" dirty="0" smtClean="0"/>
              <a:t>Start at the beginning of the list</a:t>
            </a:r>
          </a:p>
          <a:p>
            <a:pPr marL="1657350" lvl="2" indent="-742950">
              <a:buFont typeface="Arial" panose="020B0604020202020204" pitchFamily="34" charset="0"/>
              <a:buChar char="•"/>
            </a:pPr>
            <a:r>
              <a:rPr lang="en-US" sz="2500" dirty="0" smtClean="0"/>
              <a:t>Find the node before nodeToDelete</a:t>
            </a:r>
          </a:p>
          <a:p>
            <a:pPr marL="1657350" lvl="2" indent="-742950">
              <a:buFont typeface="Arial" panose="020B0604020202020204" pitchFamily="34" charset="0"/>
              <a:buChar char="•"/>
            </a:pPr>
            <a:r>
              <a:rPr lang="en-US" sz="2500" dirty="0" smtClean="0"/>
              <a:t>Found it. Swoop around</a:t>
            </a:r>
          </a:p>
        </p:txBody>
      </p:sp>
      <p:grpSp>
        <p:nvGrpSpPr>
          <p:cNvPr id="10" name="Group 9"/>
          <p:cNvGrpSpPr/>
          <p:nvPr/>
        </p:nvGrpSpPr>
        <p:grpSpPr>
          <a:xfrm>
            <a:off x="1076129" y="3733800"/>
            <a:ext cx="7003934" cy="1852871"/>
            <a:chOff x="1096458" y="2133600"/>
            <a:chExt cx="7003934" cy="1852871"/>
          </a:xfrm>
        </p:grpSpPr>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890" b="79388"/>
            <a:stretch/>
          </p:blipFill>
          <p:spPr bwMode="auto">
            <a:xfrm>
              <a:off x="1096458" y="2133600"/>
              <a:ext cx="7003934"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23" b="57242"/>
            <a:stretch/>
          </p:blipFill>
          <p:spPr bwMode="auto">
            <a:xfrm>
              <a:off x="1096458" y="2514600"/>
              <a:ext cx="7003934" cy="328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5142" b="27686"/>
            <a:stretch/>
          </p:blipFill>
          <p:spPr bwMode="auto">
            <a:xfrm>
              <a:off x="1096458" y="2843471"/>
              <a:ext cx="700393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3763" b="4789"/>
            <a:stretch/>
          </p:blipFill>
          <p:spPr bwMode="auto">
            <a:xfrm>
              <a:off x="1096458" y="3529271"/>
              <a:ext cx="70039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40175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err="1" smtClean="0"/>
              <a:t>Pellet.h</a:t>
            </a:r>
            <a:endParaRPr lang="en-US" sz="3500" b="1" dirty="0" smtClean="0"/>
          </a:p>
          <a:p>
            <a:pPr lvl="2"/>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396" y="1608133"/>
            <a:ext cx="4733399" cy="4925176"/>
          </a:xfrm>
          <a:prstGeom prst="rect">
            <a:avLst/>
          </a:prstGeom>
        </p:spPr>
      </p:pic>
      <p:cxnSp>
        <p:nvCxnSpPr>
          <p:cNvPr id="4" name="Straight Arrow Connector 3"/>
          <p:cNvCxnSpPr/>
          <p:nvPr/>
        </p:nvCxnSpPr>
        <p:spPr>
          <a:xfrm flipH="1">
            <a:off x="3505200" y="3657600"/>
            <a:ext cx="609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3216266"/>
            <a:ext cx="2129100" cy="830997"/>
          </a:xfrm>
          <a:prstGeom prst="rect">
            <a:avLst/>
          </a:prstGeom>
          <a:noFill/>
        </p:spPr>
        <p:txBody>
          <a:bodyPr wrap="square" rtlCol="0">
            <a:spAutoFit/>
          </a:bodyPr>
          <a:lstStyle/>
          <a:p>
            <a:r>
              <a:rPr lang="en-NZ" sz="1200" dirty="0" smtClean="0"/>
              <a:t>This will give you an error when you give it a default value in .</a:t>
            </a:r>
            <a:r>
              <a:rPr lang="en-NZ" sz="1200" dirty="0" err="1" smtClean="0"/>
              <a:t>cpp</a:t>
            </a:r>
            <a:r>
              <a:rPr lang="en-NZ" sz="1200" dirty="0" smtClean="0"/>
              <a:t>. You should be able to figure out why…</a:t>
            </a:r>
            <a:endParaRPr lang="en-NZ" sz="1200" dirty="0"/>
          </a:p>
        </p:txBody>
      </p:sp>
    </p:spTree>
    <p:extLst>
      <p:ext uri="{BB962C8B-B14F-4D97-AF65-F5344CB8AC3E}">
        <p14:creationId xmlns:p14="http://schemas.microsoft.com/office/powerpoint/2010/main" val="2819369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PelletList.h</a:t>
            </a:r>
          </a:p>
          <a:p>
            <a:pPr lvl="2"/>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987" y="1614229"/>
            <a:ext cx="4472218" cy="4729983"/>
          </a:xfrm>
          <a:prstGeom prst="rect">
            <a:avLst/>
          </a:prstGeom>
        </p:spPr>
      </p:pic>
    </p:spTree>
    <p:extLst>
      <p:ext uri="{BB962C8B-B14F-4D97-AF65-F5344CB8AC3E}">
        <p14:creationId xmlns:p14="http://schemas.microsoft.com/office/powerpoint/2010/main" val="151724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99340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KeyDown event handler</a:t>
            </a:r>
          </a:p>
          <a:p>
            <a:pPr lvl="1"/>
            <a:endParaRPr lang="en-US" sz="2500" dirty="0" smtClean="0"/>
          </a:p>
          <a:p>
            <a:pPr marL="1657350" lvl="2" indent="-742950">
              <a:buFont typeface="Arial" panose="020B0604020202020204" pitchFamily="34" charset="0"/>
              <a:buChar char="•"/>
            </a:pPr>
            <a:r>
              <a:rPr lang="en-US" sz="2500" dirty="0"/>
              <a:t>i</a:t>
            </a:r>
            <a:r>
              <a:rPr lang="en-US" sz="2500" dirty="0" smtClean="0"/>
              <a:t>f (e-&gt;KeyData == Keys::Left)</a:t>
            </a:r>
          </a:p>
          <a:p>
            <a:pPr marL="2114550" lvl="3" indent="-742950">
              <a:buFont typeface="Arial" panose="020B0604020202020204" pitchFamily="34" charset="0"/>
              <a:buChar char="•"/>
            </a:pPr>
            <a:r>
              <a:rPr lang="en-US" sz="2000" dirty="0" smtClean="0"/>
              <a:t>Move chicken 10 pixels to the left</a:t>
            </a:r>
          </a:p>
          <a:p>
            <a:pPr marL="1657350" lvl="2" indent="-742950">
              <a:buFont typeface="Arial" panose="020B0604020202020204" pitchFamily="34" charset="0"/>
              <a:buChar char="•"/>
            </a:pPr>
            <a:r>
              <a:rPr lang="en-US" sz="2500" dirty="0" smtClean="0"/>
              <a:t>if </a:t>
            </a:r>
            <a:r>
              <a:rPr lang="en-US" sz="2500" dirty="0"/>
              <a:t>(e-&gt;KeyData == Keys</a:t>
            </a:r>
            <a:r>
              <a:rPr lang="en-US" sz="2500" dirty="0" smtClean="0"/>
              <a:t>::Right)</a:t>
            </a:r>
          </a:p>
          <a:p>
            <a:pPr marL="2114550" lvl="3" indent="-742950">
              <a:buFont typeface="Arial" panose="020B0604020202020204" pitchFamily="34" charset="0"/>
              <a:buChar char="•"/>
            </a:pPr>
            <a:r>
              <a:rPr lang="en-US" sz="2000" dirty="0" smtClean="0"/>
              <a:t>Move chicken 10 pixels to the right</a:t>
            </a:r>
            <a:endParaRPr lang="en-US" sz="2000" dirty="0"/>
          </a:p>
          <a:p>
            <a:pPr marL="1657350" lvl="2" indent="-742950">
              <a:buFont typeface="Arial" panose="020B0604020202020204" pitchFamily="34" charset="0"/>
              <a:buChar char="•"/>
            </a:pPr>
            <a:r>
              <a:rPr lang="en-US" sz="2500" dirty="0"/>
              <a:t>If (e-&gt;KeyData == Keys</a:t>
            </a:r>
            <a:r>
              <a:rPr lang="en-US" sz="2500" dirty="0" smtClean="0"/>
              <a:t>::Space)</a:t>
            </a:r>
          </a:p>
          <a:p>
            <a:pPr marL="2114550" lvl="3" indent="-742950">
              <a:buFont typeface="Arial" panose="020B0604020202020204" pitchFamily="34" charset="0"/>
              <a:buChar char="•"/>
            </a:pPr>
            <a:r>
              <a:rPr lang="en-US" sz="2000" dirty="0" smtClean="0"/>
              <a:t>Create new instance of Pellet</a:t>
            </a:r>
          </a:p>
          <a:p>
            <a:pPr marL="2114550" lvl="3" indent="-742950">
              <a:buFont typeface="Arial" panose="020B0604020202020204" pitchFamily="34" charset="0"/>
              <a:buChar char="•"/>
            </a:pPr>
            <a:r>
              <a:rPr lang="en-US" sz="2000" dirty="0" smtClean="0"/>
              <a:t>Add pellet to the linked list</a:t>
            </a:r>
            <a:endParaRPr lang="en-US" sz="2000" dirty="0"/>
          </a:p>
        </p:txBody>
      </p:sp>
    </p:spTree>
    <p:extLst>
      <p:ext uri="{BB962C8B-B14F-4D97-AF65-F5344CB8AC3E}">
        <p14:creationId xmlns:p14="http://schemas.microsoft.com/office/powerpoint/2010/main" val="3937515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Practical – spitting chicken</a:t>
            </a:r>
          </a:p>
        </p:txBody>
      </p:sp>
      <p:grpSp>
        <p:nvGrpSpPr>
          <p:cNvPr id="4" name="Group 3"/>
          <p:cNvGrpSpPr/>
          <p:nvPr/>
        </p:nvGrpSpPr>
        <p:grpSpPr>
          <a:xfrm>
            <a:off x="1018446" y="2057400"/>
            <a:ext cx="7119299" cy="3018600"/>
            <a:chOff x="195901" y="1905000"/>
            <a:chExt cx="9319333" cy="3704400"/>
          </a:xfrm>
        </p:grpSpPr>
        <p:pic>
          <p:nvPicPr>
            <p:cNvPr id="3" name="Picture 2"/>
            <p:cNvPicPr>
              <a:picLocks/>
            </p:cNvPicPr>
            <p:nvPr/>
          </p:nvPicPr>
          <p:blipFill rotWithShape="1">
            <a:blip r:embed="rId3">
              <a:extLst>
                <a:ext uri="{28A0092B-C50C-407E-A947-70E740481C1C}">
                  <a14:useLocalDpi xmlns:a14="http://schemas.microsoft.com/office/drawing/2010/main" val="0"/>
                </a:ext>
              </a:extLst>
            </a:blip>
            <a:srcRect t="7511" r="1942"/>
            <a:stretch/>
          </p:blipFill>
          <p:spPr>
            <a:xfrm>
              <a:off x="195901" y="1905000"/>
              <a:ext cx="4651200" cy="3704400"/>
            </a:xfrm>
            <a:prstGeom prst="rect">
              <a:avLst/>
            </a:prstGeom>
          </p:spPr>
        </p:pic>
        <p:pic>
          <p:nvPicPr>
            <p:cNvPr id="6" name="Picture 5"/>
            <p:cNvPicPr>
              <a:picLocks/>
            </p:cNvPicPr>
            <p:nvPr/>
          </p:nvPicPr>
          <p:blipFill rotWithShape="1">
            <a:blip r:embed="rId4">
              <a:extLst>
                <a:ext uri="{28A0092B-C50C-407E-A947-70E740481C1C}">
                  <a14:useLocalDpi xmlns:a14="http://schemas.microsoft.com/office/drawing/2010/main" val="0"/>
                </a:ext>
              </a:extLst>
            </a:blip>
            <a:srcRect t="8128" r="2007"/>
            <a:stretch/>
          </p:blipFill>
          <p:spPr>
            <a:xfrm>
              <a:off x="4864034" y="1905000"/>
              <a:ext cx="4651200" cy="3704400"/>
            </a:xfrm>
            <a:prstGeom prst="rect">
              <a:avLst/>
            </a:prstGeom>
          </p:spPr>
        </p:pic>
      </p:grpSp>
    </p:spTree>
    <p:extLst>
      <p:ext uri="{BB962C8B-B14F-4D97-AF65-F5344CB8AC3E}">
        <p14:creationId xmlns:p14="http://schemas.microsoft.com/office/powerpoint/2010/main" val="156908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smtClean="0"/>
          </a:p>
          <a:p>
            <a:pPr marL="1657350" lvl="2" indent="-742950">
              <a:buFont typeface="Arial" panose="020B0604020202020204" pitchFamily="34" charset="0"/>
              <a:buChar char="•"/>
            </a:pPr>
            <a:r>
              <a:rPr lang="en-US" sz="2500" dirty="0" smtClean="0"/>
              <a:t>Linked lists</a:t>
            </a:r>
          </a:p>
          <a:p>
            <a:pPr marL="1657350" lvl="2" indent="-742950">
              <a:buFont typeface="Arial" panose="020B0604020202020204" pitchFamily="34" charset="0"/>
              <a:buChar char="•"/>
            </a:pPr>
            <a:r>
              <a:rPr lang="en-US" sz="2500" dirty="0" smtClean="0"/>
              <a:t>Slightly more complex than arrays</a:t>
            </a:r>
          </a:p>
          <a:p>
            <a:pPr marL="1657350" lvl="2" indent="-742950">
              <a:buFont typeface="Arial" panose="020B0604020202020204" pitchFamily="34" charset="0"/>
              <a:buChar char="•"/>
            </a:pPr>
            <a:r>
              <a:rPr lang="en-US" sz="2500" dirty="0" smtClean="0"/>
              <a:t>Sequence of elements where each item </a:t>
            </a:r>
          </a:p>
          <a:p>
            <a:pPr lvl="2"/>
            <a:r>
              <a:rPr lang="en-US" sz="2500" dirty="0" smtClean="0"/>
              <a:t>	links to the next item</a:t>
            </a:r>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85596" y="3505200"/>
            <a:ext cx="6985000" cy="2449513"/>
            <a:chOff x="1258888" y="2924175"/>
            <a:chExt cx="6985000" cy="2449513"/>
          </a:xfrm>
        </p:grpSpPr>
        <p:sp>
          <p:nvSpPr>
            <p:cNvPr id="31" name="Text Box 62"/>
            <p:cNvSpPr txBox="1">
              <a:spLocks noChangeArrowheads="1"/>
            </p:cNvSpPr>
            <p:nvPr/>
          </p:nvSpPr>
          <p:spPr bwMode="auto">
            <a:xfrm>
              <a:off x="1258888" y="2924175"/>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32" name="Text Box 121"/>
            <p:cNvSpPr txBox="1">
              <a:spLocks noChangeArrowheads="1"/>
            </p:cNvSpPr>
            <p:nvPr/>
          </p:nvSpPr>
          <p:spPr bwMode="auto">
            <a:xfrm>
              <a:off x="1258888" y="3357563"/>
              <a:ext cx="1511300" cy="376237"/>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3" name="Line 122"/>
            <p:cNvSpPr>
              <a:spLocks noChangeShapeType="1"/>
            </p:cNvSpPr>
            <p:nvPr/>
          </p:nvSpPr>
          <p:spPr bwMode="auto">
            <a:xfrm>
              <a:off x="1978025" y="3573463"/>
              <a:ext cx="1584325" cy="0"/>
            </a:xfrm>
            <a:prstGeom prst="line">
              <a:avLst/>
            </a:prstGeom>
            <a:noFill/>
            <a:ln w="9525">
              <a:solidFill>
                <a:schemeClr val="tx1"/>
              </a:solidFill>
              <a:round/>
              <a:headEnd/>
              <a:tailEnd type="triangle" w="med" len="med"/>
            </a:ln>
            <a:effectLst/>
          </p:spPr>
          <p:txBody>
            <a:bodyPr/>
            <a:lstStyle/>
            <a:p>
              <a:endParaRPr lang="en-NZ"/>
            </a:p>
          </p:txBody>
        </p:sp>
        <p:sp>
          <p:nvSpPr>
            <p:cNvPr id="34" name="Text Box 123"/>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5" name="Text Box 124"/>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6" name="Line 125"/>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37" name="Text Box 126"/>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38" name="Text Box 127"/>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39" name="Line 128"/>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0" name="Text Box 129"/>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a:t>monster</a:t>
              </a:r>
            </a:p>
          </p:txBody>
        </p:sp>
        <p:sp>
          <p:nvSpPr>
            <p:cNvPr id="41" name="Text Box 130"/>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2" name="Line 131"/>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30313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Dynamic storage</a:t>
            </a:r>
          </a:p>
          <a:p>
            <a:pPr lvl="1"/>
            <a:endParaRPr lang="en-US" sz="2500" dirty="0"/>
          </a:p>
          <a:p>
            <a:pPr marL="1657350" lvl="2" indent="-742950">
              <a:buFont typeface="Arial" panose="020B0604020202020204" pitchFamily="34" charset="0"/>
              <a:buChar char="•"/>
            </a:pPr>
            <a:r>
              <a:rPr lang="en-US" sz="2500" dirty="0" smtClean="0"/>
              <a:t>We need to know where their first and last </a:t>
            </a:r>
          </a:p>
          <a:p>
            <a:pPr lvl="2"/>
            <a:r>
              <a:rPr lang="en-US" sz="2500" dirty="0"/>
              <a:t>	</a:t>
            </a:r>
            <a:r>
              <a:rPr lang="en-US" sz="2500" dirty="0" smtClean="0"/>
              <a:t>nodes are</a:t>
            </a:r>
            <a:endParaRPr lang="en-US" sz="2500" dirty="0"/>
          </a:p>
          <a:p>
            <a:pPr marL="1657350" lvl="2" indent="-742950">
              <a:buFont typeface="Arial" panose="020B0604020202020204" pitchFamily="34" charset="0"/>
              <a:buChar char="•"/>
            </a:pPr>
            <a:r>
              <a:rPr lang="en-US" sz="2500" dirty="0" smtClean="0"/>
              <a:t>Head and tail pointer</a:t>
            </a:r>
            <a:endParaRPr lang="en-US" sz="2500" dirty="0"/>
          </a:p>
        </p:txBody>
      </p:sp>
      <p:grpSp>
        <p:nvGrpSpPr>
          <p:cNvPr id="2" name="Group 1"/>
          <p:cNvGrpSpPr/>
          <p:nvPr/>
        </p:nvGrpSpPr>
        <p:grpSpPr>
          <a:xfrm>
            <a:off x="1103852" y="3200400"/>
            <a:ext cx="6948488" cy="2374391"/>
            <a:chOff x="1295400" y="2999297"/>
            <a:chExt cx="6948488" cy="2374391"/>
          </a:xfrm>
        </p:grpSpPr>
        <p:sp>
          <p:nvSpPr>
            <p:cNvPr id="45" name="Text Box 7"/>
            <p:cNvSpPr txBox="1">
              <a:spLocks noChangeArrowheads="1"/>
            </p:cNvSpPr>
            <p:nvPr/>
          </p:nvSpPr>
          <p:spPr bwMode="auto">
            <a:xfrm>
              <a:off x="1331913"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6" name="Text Box 8"/>
            <p:cNvSpPr txBox="1">
              <a:spLocks noChangeArrowheads="1"/>
            </p:cNvSpPr>
            <p:nvPr/>
          </p:nvSpPr>
          <p:spPr bwMode="auto">
            <a:xfrm>
              <a:off x="1331913"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47" name="Line 9"/>
            <p:cNvSpPr>
              <a:spLocks noChangeShapeType="1"/>
            </p:cNvSpPr>
            <p:nvPr/>
          </p:nvSpPr>
          <p:spPr bwMode="auto">
            <a:xfrm>
              <a:off x="2051050"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48" name="Text Box 10"/>
            <p:cNvSpPr txBox="1">
              <a:spLocks noChangeArrowheads="1"/>
            </p:cNvSpPr>
            <p:nvPr/>
          </p:nvSpPr>
          <p:spPr bwMode="auto">
            <a:xfrm>
              <a:off x="363537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49" name="Text Box 11"/>
            <p:cNvSpPr txBox="1">
              <a:spLocks noChangeArrowheads="1"/>
            </p:cNvSpPr>
            <p:nvPr/>
          </p:nvSpPr>
          <p:spPr bwMode="auto">
            <a:xfrm>
              <a:off x="363537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0" name="Line 12"/>
            <p:cNvSpPr>
              <a:spLocks noChangeShapeType="1"/>
            </p:cNvSpPr>
            <p:nvPr/>
          </p:nvSpPr>
          <p:spPr bwMode="auto">
            <a:xfrm>
              <a:off x="435451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1" name="Text Box 13"/>
            <p:cNvSpPr txBox="1">
              <a:spLocks noChangeArrowheads="1"/>
            </p:cNvSpPr>
            <p:nvPr/>
          </p:nvSpPr>
          <p:spPr bwMode="auto">
            <a:xfrm>
              <a:off x="5940425" y="4564063"/>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monster</a:t>
              </a:r>
              <a:endParaRPr lang="en-NZ" sz="2000" b="1" dirty="0"/>
            </a:p>
          </p:txBody>
        </p:sp>
        <p:sp>
          <p:nvSpPr>
            <p:cNvPr id="52" name="Text Box 14"/>
            <p:cNvSpPr txBox="1">
              <a:spLocks noChangeArrowheads="1"/>
            </p:cNvSpPr>
            <p:nvPr/>
          </p:nvSpPr>
          <p:spPr bwMode="auto">
            <a:xfrm>
              <a:off x="5940425" y="4997450"/>
              <a:ext cx="1511300" cy="376238"/>
            </a:xfrm>
            <a:prstGeom prst="rect">
              <a:avLst/>
            </a:prstGeom>
            <a:noFill/>
            <a:ln w="9525">
              <a:solidFill>
                <a:schemeClr val="tx1"/>
              </a:solidFill>
              <a:miter lim="800000"/>
              <a:headEnd/>
              <a:tailEnd/>
            </a:ln>
            <a:effectLst/>
          </p:spPr>
          <p:txBody>
            <a:bodyPr>
              <a:spAutoFit/>
            </a:bodyPr>
            <a:lstStyle/>
            <a:p>
              <a:pPr algn="ctr">
                <a:spcBef>
                  <a:spcPct val="50000"/>
                </a:spcBef>
              </a:pPr>
              <a:endParaRPr lang="en-US"/>
            </a:p>
          </p:txBody>
        </p:sp>
        <p:sp>
          <p:nvSpPr>
            <p:cNvPr id="53" name="Line 15"/>
            <p:cNvSpPr>
              <a:spLocks noChangeShapeType="1"/>
            </p:cNvSpPr>
            <p:nvPr/>
          </p:nvSpPr>
          <p:spPr bwMode="auto">
            <a:xfrm>
              <a:off x="6659563" y="5213350"/>
              <a:ext cx="1584325" cy="0"/>
            </a:xfrm>
            <a:prstGeom prst="line">
              <a:avLst/>
            </a:prstGeom>
            <a:noFill/>
            <a:ln w="9525">
              <a:solidFill>
                <a:schemeClr val="tx1"/>
              </a:solidFill>
              <a:round/>
              <a:headEnd/>
              <a:tailEnd type="triangle" w="med" len="med"/>
            </a:ln>
            <a:effectLst/>
          </p:spPr>
          <p:txBody>
            <a:bodyPr/>
            <a:lstStyle/>
            <a:p>
              <a:endParaRPr lang="en-NZ"/>
            </a:p>
          </p:txBody>
        </p:sp>
        <p:sp>
          <p:nvSpPr>
            <p:cNvPr id="54" name="Text Box 20"/>
            <p:cNvSpPr txBox="1">
              <a:spLocks noChangeArrowheads="1"/>
            </p:cNvSpPr>
            <p:nvPr/>
          </p:nvSpPr>
          <p:spPr bwMode="auto">
            <a:xfrm>
              <a:off x="1295400"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head</a:t>
              </a:r>
              <a:endParaRPr lang="en-NZ" sz="2000" b="1" dirty="0"/>
            </a:p>
          </p:txBody>
        </p:sp>
        <p:sp>
          <p:nvSpPr>
            <p:cNvPr id="55" name="Line 21"/>
            <p:cNvSpPr>
              <a:spLocks noChangeShapeType="1"/>
            </p:cNvSpPr>
            <p:nvPr/>
          </p:nvSpPr>
          <p:spPr bwMode="auto">
            <a:xfrm>
              <a:off x="2051050" y="3410460"/>
              <a:ext cx="0" cy="1150937"/>
            </a:xfrm>
            <a:prstGeom prst="line">
              <a:avLst/>
            </a:prstGeom>
            <a:noFill/>
            <a:ln w="9525">
              <a:solidFill>
                <a:schemeClr val="tx1"/>
              </a:solidFill>
              <a:round/>
              <a:headEnd/>
              <a:tailEnd type="triangle" w="med" len="med"/>
            </a:ln>
            <a:effectLst/>
          </p:spPr>
          <p:txBody>
            <a:bodyPr/>
            <a:lstStyle/>
            <a:p>
              <a:endParaRPr lang="en-NZ"/>
            </a:p>
          </p:txBody>
        </p:sp>
        <p:sp>
          <p:nvSpPr>
            <p:cNvPr id="56" name="Text Box 22"/>
            <p:cNvSpPr txBox="1">
              <a:spLocks noChangeArrowheads="1"/>
            </p:cNvSpPr>
            <p:nvPr/>
          </p:nvSpPr>
          <p:spPr bwMode="auto">
            <a:xfrm>
              <a:off x="5903913" y="2999297"/>
              <a:ext cx="1511300" cy="406400"/>
            </a:xfrm>
            <a:prstGeom prst="rect">
              <a:avLst/>
            </a:prstGeom>
            <a:noFill/>
            <a:ln w="9525">
              <a:solidFill>
                <a:schemeClr val="tx1"/>
              </a:solidFill>
              <a:miter lim="800000"/>
              <a:headEnd/>
              <a:tailEnd/>
            </a:ln>
            <a:effectLst/>
          </p:spPr>
          <p:txBody>
            <a:bodyPr>
              <a:spAutoFit/>
            </a:bodyPr>
            <a:lstStyle/>
            <a:p>
              <a:pPr algn="ctr">
                <a:spcBef>
                  <a:spcPct val="50000"/>
                </a:spcBef>
              </a:pPr>
              <a:r>
                <a:rPr lang="en-NZ" sz="2000" b="1" dirty="0" smtClean="0"/>
                <a:t>tail</a:t>
              </a:r>
              <a:endParaRPr lang="en-NZ" sz="2000" b="1" dirty="0"/>
            </a:p>
          </p:txBody>
        </p:sp>
        <p:sp>
          <p:nvSpPr>
            <p:cNvPr id="57" name="Line 23"/>
            <p:cNvSpPr>
              <a:spLocks noChangeShapeType="1"/>
            </p:cNvSpPr>
            <p:nvPr/>
          </p:nvSpPr>
          <p:spPr bwMode="auto">
            <a:xfrm>
              <a:off x="6659563" y="3405697"/>
              <a:ext cx="3175" cy="1150937"/>
            </a:xfrm>
            <a:prstGeom prst="line">
              <a:avLst/>
            </a:prstGeom>
            <a:noFill/>
            <a:ln w="9525">
              <a:solidFill>
                <a:schemeClr val="tx1"/>
              </a:solidFill>
              <a:round/>
              <a:headEnd/>
              <a:tailEnd type="triangle" w="med" len="med"/>
            </a:ln>
            <a:effectLst/>
          </p:spPr>
          <p:txBody>
            <a:bodyPr/>
            <a:lstStyle/>
            <a:p>
              <a:endParaRPr lang="en-NZ"/>
            </a:p>
          </p:txBody>
        </p:sp>
      </p:grpSp>
    </p:spTree>
    <p:extLst>
      <p:ext uri="{BB962C8B-B14F-4D97-AF65-F5344CB8AC3E}">
        <p14:creationId xmlns:p14="http://schemas.microsoft.com/office/powerpoint/2010/main" val="1054977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85351"/>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Node object</a:t>
            </a:r>
          </a:p>
          <a:p>
            <a:pPr lvl="1"/>
            <a:endParaRPr lang="en-US" sz="2500" dirty="0" smtClean="0"/>
          </a:p>
          <a:p>
            <a:pPr marL="1657350" lvl="2" indent="-742950">
              <a:buFont typeface="Arial" panose="020B0604020202020204" pitchFamily="34" charset="0"/>
              <a:buChar char="•"/>
            </a:pPr>
            <a:r>
              <a:rPr lang="en-US" sz="2500" dirty="0" smtClean="0"/>
              <a:t>Mandatory</a:t>
            </a:r>
          </a:p>
          <a:p>
            <a:pPr marL="1657350" lvl="2" indent="-742950">
              <a:buFont typeface="Arial" panose="020B0604020202020204" pitchFamily="34" charset="0"/>
              <a:buChar char="•"/>
            </a:pPr>
            <a:r>
              <a:rPr lang="en-US" sz="2500" dirty="0" smtClean="0"/>
              <a:t>Node</a:t>
            </a:r>
          </a:p>
          <a:p>
            <a:pPr marL="2114550" lvl="3" indent="-742950">
              <a:buFont typeface="Arial" panose="020B0604020202020204" pitchFamily="34" charset="0"/>
              <a:buChar char="•"/>
            </a:pPr>
            <a:r>
              <a:rPr lang="en-US" sz="2000" dirty="0" smtClean="0"/>
              <a:t>Node^ Next;</a:t>
            </a:r>
          </a:p>
        </p:txBody>
      </p:sp>
    </p:spTree>
    <p:extLst>
      <p:ext uri="{BB962C8B-B14F-4D97-AF65-F5344CB8AC3E}">
        <p14:creationId xmlns:p14="http://schemas.microsoft.com/office/powerpoint/2010/main" val="1405091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60840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Structure </a:t>
            </a:r>
            <a:r>
              <a:rPr lang="mr-IN" sz="3500" b="1" dirty="0" smtClean="0"/>
              <a:t>–</a:t>
            </a:r>
            <a:r>
              <a:rPr lang="en-US" sz="3500" b="1" dirty="0" smtClean="0"/>
              <a:t> Linked list</a:t>
            </a:r>
          </a:p>
          <a:p>
            <a:pPr lvl="1"/>
            <a:endParaRPr lang="en-US" sz="2500" dirty="0" smtClean="0"/>
          </a:p>
          <a:p>
            <a:pPr marL="1657350" lvl="2" indent="-742950">
              <a:buFont typeface="Arial" panose="020B0604020202020204" pitchFamily="34" charset="0"/>
              <a:buChar char="•"/>
            </a:pPr>
            <a:r>
              <a:rPr lang="en-US" sz="2500" dirty="0" smtClean="0"/>
              <a:t>Linked list</a:t>
            </a:r>
          </a:p>
          <a:p>
            <a:pPr marL="2114550" lvl="3" indent="-742950">
              <a:buFont typeface="Arial" panose="020B0604020202020204" pitchFamily="34" charset="0"/>
              <a:buChar char="•"/>
            </a:pPr>
            <a:r>
              <a:rPr lang="en-US" sz="2000" dirty="0" smtClean="0"/>
              <a:t>Node^ head;</a:t>
            </a:r>
          </a:p>
          <a:p>
            <a:pPr marL="2114550" lvl="3" indent="-742950">
              <a:buFont typeface="Arial" panose="020B0604020202020204" pitchFamily="34" charset="0"/>
              <a:buChar char="•"/>
            </a:pPr>
            <a:r>
              <a:rPr lang="en-US" sz="2000" dirty="0" smtClean="0"/>
              <a:t>Node^ tail; - optional</a:t>
            </a:r>
          </a:p>
        </p:txBody>
      </p:sp>
    </p:spTree>
    <p:extLst>
      <p:ext uri="{BB962C8B-B14F-4D97-AF65-F5344CB8AC3E}">
        <p14:creationId xmlns:p14="http://schemas.microsoft.com/office/powerpoint/2010/main" val="91825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create a linked list</a:t>
            </a:r>
          </a:p>
          <a:p>
            <a:pPr marL="2114550" lvl="3" indent="-742950">
              <a:buFont typeface="Arial" panose="020B0604020202020204" pitchFamily="34" charset="0"/>
              <a:buChar char="•"/>
            </a:pPr>
            <a:r>
              <a:rPr lang="en-US" sz="2000" dirty="0" smtClean="0"/>
              <a:t>Create a </a:t>
            </a:r>
            <a:r>
              <a:rPr lang="en-US" sz="2000" b="1" i="1" dirty="0" smtClean="0"/>
              <a:t>head </a:t>
            </a:r>
            <a:r>
              <a:rPr lang="en-US" sz="2000" dirty="0" smtClean="0"/>
              <a:t>node pointer</a:t>
            </a:r>
          </a:p>
          <a:p>
            <a:pPr marL="2114550" lvl="3" indent="-742950">
              <a:buFont typeface="Arial" panose="020B0604020202020204" pitchFamily="34" charset="0"/>
              <a:buChar char="•"/>
            </a:pPr>
            <a:r>
              <a:rPr lang="en-US" sz="2000" dirty="0" smtClean="0"/>
              <a:t>Create a </a:t>
            </a:r>
            <a:r>
              <a:rPr lang="en-US" sz="2000" b="1" i="1" dirty="0" smtClean="0"/>
              <a:t>tail </a:t>
            </a:r>
            <a:r>
              <a:rPr lang="en-US" sz="2000" dirty="0" smtClean="0"/>
              <a:t>node pointer</a:t>
            </a:r>
          </a:p>
          <a:p>
            <a:pPr marL="2114550" lvl="3" indent="-742950">
              <a:buFont typeface="Arial" panose="020B0604020202020204" pitchFamily="34" charset="0"/>
              <a:buChar char="•"/>
            </a:pPr>
            <a:r>
              <a:rPr lang="en-US" sz="2000" dirty="0" smtClean="0"/>
              <a:t>Set the both </a:t>
            </a:r>
            <a:r>
              <a:rPr lang="en-US" sz="2000" b="1" i="1" dirty="0" smtClean="0"/>
              <a:t>head</a:t>
            </a:r>
            <a:r>
              <a:rPr lang="en-US" sz="2000" dirty="0" smtClean="0"/>
              <a:t> and </a:t>
            </a:r>
            <a:r>
              <a:rPr lang="en-US" sz="2000" b="1" i="1" dirty="0" smtClean="0"/>
              <a:t>tail</a:t>
            </a:r>
            <a:r>
              <a:rPr lang="en-US" sz="2000" dirty="0" smtClean="0"/>
              <a:t> to </a:t>
            </a:r>
            <a:r>
              <a:rPr lang="en-US" sz="2000" b="1" i="1" dirty="0" smtClean="0"/>
              <a:t>null</a:t>
            </a:r>
            <a:r>
              <a:rPr lang="en-US" sz="2000" dirty="0" smtClean="0"/>
              <a:t> </a:t>
            </a:r>
            <a:r>
              <a:rPr lang="en-US" sz="2000" b="1" i="1" dirty="0" smtClean="0"/>
              <a:t>pointer</a:t>
            </a:r>
          </a:p>
        </p:txBody>
      </p:sp>
    </p:spTree>
    <p:extLst>
      <p:ext uri="{BB962C8B-B14F-4D97-AF65-F5344CB8AC3E}">
        <p14:creationId xmlns:p14="http://schemas.microsoft.com/office/powerpoint/2010/main" val="3434812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83951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Linked list operations</a:t>
            </a:r>
          </a:p>
          <a:p>
            <a:pPr lvl="1"/>
            <a:endParaRPr lang="en-US" sz="2500" dirty="0" smtClean="0"/>
          </a:p>
          <a:p>
            <a:pPr marL="1657350" lvl="2" indent="-742950">
              <a:buFont typeface="Arial" panose="020B0604020202020204" pitchFamily="34" charset="0"/>
              <a:buChar char="•"/>
            </a:pPr>
            <a:r>
              <a:rPr lang="en-US" sz="2500" dirty="0" smtClean="0"/>
              <a:t>To count the number of items in a linked list:</a:t>
            </a:r>
          </a:p>
          <a:p>
            <a:pPr marL="2114550" lvl="3" indent="-742950">
              <a:buFont typeface="Arial" panose="020B0604020202020204" pitchFamily="34" charset="0"/>
              <a:buChar char="•"/>
            </a:pPr>
            <a:r>
              <a:rPr lang="en-US" sz="2000" dirty="0"/>
              <a:t>Start </a:t>
            </a:r>
            <a:r>
              <a:rPr lang="en-US" sz="2000" dirty="0" smtClean="0"/>
              <a:t>at the node pointed to by </a:t>
            </a:r>
            <a:r>
              <a:rPr lang="en-US" sz="2000" b="1" i="1" dirty="0" smtClean="0"/>
              <a:t>head</a:t>
            </a:r>
          </a:p>
          <a:p>
            <a:pPr marL="2114550" lvl="3" indent="-742950">
              <a:buFont typeface="Arial" panose="020B0604020202020204" pitchFamily="34" charset="0"/>
              <a:buChar char="•"/>
            </a:pPr>
            <a:r>
              <a:rPr lang="en-US" sz="2000" dirty="0" smtClean="0"/>
              <a:t>Node count equals zero</a:t>
            </a:r>
          </a:p>
          <a:p>
            <a:pPr marL="2114550" lvl="3" indent="-742950">
              <a:buFont typeface="Arial" panose="020B0604020202020204" pitchFamily="34" charset="0"/>
              <a:buChar char="•"/>
            </a:pPr>
            <a:r>
              <a:rPr lang="en-US" sz="2000" dirty="0"/>
              <a:t>Loop through all </a:t>
            </a:r>
            <a:r>
              <a:rPr lang="en-US" sz="2000" dirty="0" smtClean="0"/>
              <a:t>nodes – </a:t>
            </a:r>
            <a:r>
              <a:rPr lang="en-US" sz="2000" b="1" i="1" dirty="0" smtClean="0"/>
              <a:t>head</a:t>
            </a:r>
            <a:r>
              <a:rPr lang="en-US" sz="2000" dirty="0" smtClean="0"/>
              <a:t> not equal to null pointer</a:t>
            </a:r>
            <a:endParaRPr lang="en-US" sz="2000" dirty="0"/>
          </a:p>
          <a:p>
            <a:pPr marL="2571750" lvl="4" indent="-742950">
              <a:buFont typeface="Arial" panose="020B0604020202020204" pitchFamily="34" charset="0"/>
              <a:buChar char="•"/>
            </a:pPr>
            <a:r>
              <a:rPr lang="en-US" sz="2000" dirty="0"/>
              <a:t>Increment node count</a:t>
            </a:r>
          </a:p>
          <a:p>
            <a:pPr marL="2571750" lvl="4" indent="-742950">
              <a:buFont typeface="Arial" panose="020B0604020202020204" pitchFamily="34" charset="0"/>
              <a:buChar char="•"/>
            </a:pPr>
            <a:r>
              <a:rPr lang="en-US" sz="2000" dirty="0"/>
              <a:t>Go to the next node in the linked </a:t>
            </a:r>
            <a:r>
              <a:rPr lang="en-US" sz="2000" dirty="0" smtClean="0"/>
              <a:t>list</a:t>
            </a:r>
          </a:p>
          <a:p>
            <a:pPr marL="2114550" lvl="3" indent="-742950">
              <a:buFont typeface="Arial" panose="020B0604020202020204" pitchFamily="34" charset="0"/>
              <a:buChar char="•"/>
            </a:pPr>
            <a:r>
              <a:rPr lang="en-US" sz="2000" dirty="0" smtClean="0"/>
              <a:t>Return the number of items</a:t>
            </a:r>
          </a:p>
        </p:txBody>
      </p:sp>
    </p:spTree>
    <p:extLst>
      <p:ext uri="{BB962C8B-B14F-4D97-AF65-F5344CB8AC3E}">
        <p14:creationId xmlns:p14="http://schemas.microsoft.com/office/powerpoint/2010/main" val="267270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2006</Words>
  <Application>Microsoft Macintosh PowerPoint</Application>
  <PresentationFormat>On-screen Show (4:3)</PresentationFormat>
  <Paragraphs>451</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88</cp:revision>
  <dcterms:created xsi:type="dcterms:W3CDTF">2019-07-01T01:08:50Z</dcterms:created>
  <dcterms:modified xsi:type="dcterms:W3CDTF">2020-02-18T22:40:34Z</dcterms:modified>
</cp:coreProperties>
</file>