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59111" autoAdjust="0"/>
  </p:normalViewPr>
  <p:slideViewPr>
    <p:cSldViewPr>
      <p:cViewPr varScale="1">
        <p:scale>
          <a:sx n="60" d="100"/>
          <a:sy n="60" d="100"/>
        </p:scale>
        <p:origin x="182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7B69E6-F8CB-4072-9959-5455E5EB1A9B}" type="datetimeFigureOut">
              <a:rPr lang="en-NZ" smtClean="0"/>
              <a:t>19/02/20</a:t>
            </a:fld>
            <a:endParaRPr lang="en-NZ"/>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0E6E8-89A0-44EC-AF7F-F10674FF28B3}" type="slidenum">
              <a:rPr lang="en-NZ" smtClean="0"/>
              <a:t>‹#›</a:t>
            </a:fld>
            <a:endParaRPr lang="en-NZ"/>
          </a:p>
        </p:txBody>
      </p:sp>
    </p:spTree>
    <p:extLst>
      <p:ext uri="{BB962C8B-B14F-4D97-AF65-F5344CB8AC3E}">
        <p14:creationId xmlns:p14="http://schemas.microsoft.com/office/powerpoint/2010/main" val="3995969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The next technique up. We will build one of these systems next week</a:t>
            </a:r>
          </a:p>
          <a:p>
            <a:pPr marL="171450" indent="-171450">
              <a:buFont typeface="Arial" charset="0"/>
              <a:buChar char="•"/>
            </a:pPr>
            <a:r>
              <a:rPr lang="en-NZ" sz="1200" kern="1200" dirty="0" smtClean="0">
                <a:solidFill>
                  <a:schemeClr val="tx1"/>
                </a:solidFill>
                <a:effectLst/>
                <a:latin typeface="+mn-lt"/>
                <a:ea typeface="+mn-ea"/>
                <a:cs typeface="+mn-cs"/>
              </a:rPr>
              <a:t>This approach requires describing the behaviour of an entity in terms of states, actions and events.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NB: The diagram shows only the states and events. The Actions are included in an additional table that has a column for State and a column for Action. Seen next slide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If the behaviour can be captured this way, there is a good structured technique for coding it up</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Example: This is a diagram describing the behaviour of my cat Eddie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Usually, my cat is in the sleeping state. His actions there are sleeping, drooling and occasionally rolling over</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If a neighbour cat enters the yard, my cat will sense it. This is an event and causes him to change state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He changes to the Chasing Neighbour Cat state. His actions in this state are targeting the neighbour cat (like the </a:t>
            </a:r>
            <a:r>
              <a:rPr lang="en-NZ" sz="1200" kern="1200" dirty="0" err="1" smtClean="0">
                <a:solidFill>
                  <a:schemeClr val="tx1"/>
                </a:solidFill>
                <a:effectLst/>
                <a:latin typeface="+mn-lt"/>
                <a:ea typeface="+mn-ea"/>
                <a:cs typeface="+mn-cs"/>
              </a:rPr>
              <a:t>Approachers</a:t>
            </a:r>
            <a:r>
              <a:rPr lang="en-NZ" sz="1200" kern="1200" dirty="0" smtClean="0">
                <a:solidFill>
                  <a:schemeClr val="tx1"/>
                </a:solidFill>
                <a:effectLst/>
                <a:latin typeface="+mn-lt"/>
                <a:ea typeface="+mn-ea"/>
                <a:cs typeface="+mn-cs"/>
              </a:rPr>
              <a:t> did with </a:t>
            </a:r>
            <a:r>
              <a:rPr lang="en-NZ" sz="1200" kern="1200" dirty="0" err="1" smtClean="0">
                <a:solidFill>
                  <a:schemeClr val="tx1"/>
                </a:solidFill>
                <a:effectLst/>
                <a:latin typeface="+mn-lt"/>
                <a:ea typeface="+mn-ea"/>
                <a:cs typeface="+mn-cs"/>
              </a:rPr>
              <a:t>Blobbo</a:t>
            </a:r>
            <a:r>
              <a:rPr lang="en-NZ" sz="1200" kern="1200" dirty="0" smtClean="0">
                <a:solidFill>
                  <a:schemeClr val="tx1"/>
                </a:solidFill>
                <a:effectLst/>
                <a:latin typeface="+mn-lt"/>
                <a:ea typeface="+mn-ea"/>
                <a:cs typeface="+mn-cs"/>
              </a:rPr>
              <a:t>), and hissing</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When the neighbour cat is gone, he returns to the sleep state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In the sleep state, he can become hungry. This event might occur every 15 minutes of being in the sleep state. This event would move him into the Eating state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And so on</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This type of diagram is an example of a construct used in many areas of computer science and mathematics. It is called a Finite State Machine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Note that the details of the actions associated with a state are not included in the diagram, but are inferred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FSMs can be used to describe fairly complex behaviour, and they are easy to code. Think about how you would code my cat…</a:t>
            </a:r>
          </a:p>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2</a:t>
            </a:fld>
            <a:endParaRPr lang="en-NZ"/>
          </a:p>
        </p:txBody>
      </p:sp>
    </p:spTree>
    <p:extLst>
      <p:ext uri="{BB962C8B-B14F-4D97-AF65-F5344CB8AC3E}">
        <p14:creationId xmlns:p14="http://schemas.microsoft.com/office/powerpoint/2010/main" val="2721345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We can extend the FSM to make the behaviours more interesting,</a:t>
            </a:r>
            <a:r>
              <a:rPr lang="en-NZ" baseline="0" dirty="0" smtClean="0"/>
              <a:t> and more useful for game play, by adding some </a:t>
            </a:r>
            <a:r>
              <a:rPr lang="en-NZ" baseline="0" dirty="0" err="1" smtClean="0"/>
              <a:t>stochasticity</a:t>
            </a:r>
            <a:endParaRPr lang="en-NZ" baseline="0" dirty="0" smtClean="0"/>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In our discussion so far, a given event always triggered a particular state change. More realistic behaviours can be achieved by adding a stochastic component</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That is, event E will cause change to state S with probability P (in our previous examples, P was always</a:t>
            </a:r>
            <a:r>
              <a:rPr lang="en-NZ" baseline="0" dirty="0" smtClean="0"/>
              <a:t> </a:t>
            </a:r>
            <a:r>
              <a:rPr lang="en-NZ" dirty="0" smtClean="0"/>
              <a:t>1)</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By adjusting the probability distributions, you can get different behaviours from the same FSM</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Enemy 1 would be very aggressive, and enemy 2 would be very passive</a:t>
            </a:r>
            <a:endParaRPr lang="en-NZ" dirty="0"/>
          </a:p>
        </p:txBody>
      </p:sp>
      <p:sp>
        <p:nvSpPr>
          <p:cNvPr id="4" name="Slide Number Placeholder 3"/>
          <p:cNvSpPr>
            <a:spLocks noGrp="1"/>
          </p:cNvSpPr>
          <p:nvPr>
            <p:ph type="sldNum" sz="quarter" idx="10"/>
          </p:nvPr>
        </p:nvSpPr>
        <p:spPr/>
        <p:txBody>
          <a:bodyPr/>
          <a:lstStyle/>
          <a:p>
            <a:fld id="{BBC1DE02-C006-4F38-873D-E62701AB1734}" type="slidenum">
              <a:rPr lang="en-NZ" smtClean="0"/>
              <a:t>11</a:t>
            </a:fld>
            <a:endParaRPr lang="en-NZ"/>
          </a:p>
        </p:txBody>
      </p:sp>
    </p:spTree>
    <p:extLst>
      <p:ext uri="{BB962C8B-B14F-4D97-AF65-F5344CB8AC3E}">
        <p14:creationId xmlns:p14="http://schemas.microsoft.com/office/powerpoint/2010/main" val="3370023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You already know this so we’ll whip through it quickly</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We’ll look at the difference between “additional” and “polymorphic in a moment</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We’ll talk about is-a and has-a as well</a:t>
            </a:r>
          </a:p>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12</a:t>
            </a:fld>
            <a:endParaRPr lang="en-NZ"/>
          </a:p>
        </p:txBody>
      </p:sp>
    </p:spTree>
    <p:extLst>
      <p:ext uri="{BB962C8B-B14F-4D97-AF65-F5344CB8AC3E}">
        <p14:creationId xmlns:p14="http://schemas.microsoft.com/office/powerpoint/2010/main" val="136080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One time we inherit</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 base class is something useful</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But then there is a version of it that adds something specialised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So our sprite class is an animated character. But our player character has, for example, an inventory and inventory management methods, that no other animated character needs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We might descend “</a:t>
            </a:r>
            <a:r>
              <a:rPr lang="en-NZ" sz="1200" kern="1200" dirty="0" err="1" smtClean="0">
                <a:solidFill>
                  <a:schemeClr val="tx1"/>
                </a:solidFill>
                <a:effectLst/>
                <a:latin typeface="+mn-lt"/>
                <a:ea typeface="+mn-ea"/>
                <a:cs typeface="+mn-cs"/>
              </a:rPr>
              <a:t>PlayerSprite</a:t>
            </a:r>
            <a:r>
              <a:rPr lang="en-NZ" sz="1200" kern="1200" dirty="0" smtClean="0">
                <a:solidFill>
                  <a:schemeClr val="tx1"/>
                </a:solidFill>
                <a:effectLst/>
                <a:latin typeface="+mn-lt"/>
                <a:ea typeface="+mn-ea"/>
                <a:cs typeface="+mn-cs"/>
              </a:rPr>
              <a:t>”, or if we are really planning ahead, “</a:t>
            </a:r>
            <a:r>
              <a:rPr lang="en-NZ" sz="1200" kern="1200" dirty="0" err="1" smtClean="0">
                <a:solidFill>
                  <a:schemeClr val="tx1"/>
                </a:solidFill>
                <a:effectLst/>
                <a:latin typeface="+mn-lt"/>
                <a:ea typeface="+mn-ea"/>
                <a:cs typeface="+mn-cs"/>
              </a:rPr>
              <a:t>InventorySprite</a:t>
            </a:r>
            <a:r>
              <a:rPr lang="en-NZ" sz="1200" kern="1200" dirty="0" smtClean="0">
                <a:solidFill>
                  <a:schemeClr val="tx1"/>
                </a:solidFill>
                <a:effectLst/>
                <a:latin typeface="+mn-lt"/>
                <a:ea typeface="+mn-ea"/>
                <a:cs typeface="+mn-cs"/>
              </a:rPr>
              <a:t>”</a:t>
            </a:r>
          </a:p>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13</a:t>
            </a:fld>
            <a:endParaRPr lang="en-NZ"/>
          </a:p>
        </p:txBody>
      </p:sp>
    </p:spTree>
    <p:extLst>
      <p:ext uri="{BB962C8B-B14F-4D97-AF65-F5344CB8AC3E}">
        <p14:creationId xmlns:p14="http://schemas.microsoft.com/office/powerpoint/2010/main" val="204684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One time we inherit.</a:t>
            </a:r>
          </a:p>
          <a:p>
            <a:pPr marL="171450" indent="-171450">
              <a:buFont typeface="Arial" charset="0"/>
              <a:buChar char="•"/>
            </a:pPr>
            <a:r>
              <a:rPr lang="en-NZ" sz="1200" kern="1200" dirty="0" smtClean="0">
                <a:solidFill>
                  <a:schemeClr val="tx1"/>
                </a:solidFill>
                <a:effectLst/>
                <a:latin typeface="+mn-lt"/>
                <a:ea typeface="+mn-ea"/>
                <a:cs typeface="+mn-cs"/>
              </a:rPr>
              <a:t>The base class is something useful</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All elements of this class must do important job</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But there are multiple logically distinct ways to do this important job</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So you descend multiple children. Each exposes the identical function prototype, but the code bodies are different</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At runtime, you create an instance of the child class. When </a:t>
            </a:r>
            <a:r>
              <a:rPr lang="en-NZ" sz="1200" kern="1200" dirty="0" err="1" smtClean="0">
                <a:solidFill>
                  <a:schemeClr val="tx1"/>
                </a:solidFill>
                <a:effectLst/>
                <a:latin typeface="+mn-lt"/>
                <a:ea typeface="+mn-ea"/>
                <a:cs typeface="+mn-cs"/>
              </a:rPr>
              <a:t>ImportantJob</a:t>
            </a:r>
            <a:r>
              <a:rPr lang="en-NZ" sz="1200" kern="1200" dirty="0" smtClean="0">
                <a:solidFill>
                  <a:schemeClr val="tx1"/>
                </a:solidFill>
                <a:effectLst/>
                <a:latin typeface="+mn-lt"/>
                <a:ea typeface="+mn-ea"/>
                <a:cs typeface="+mn-cs"/>
              </a:rPr>
              <a:t> is called, the system executes the corresponding code version</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So we started our sprite class with simple vectorised movement. Then we saw that some sprites need directional movement (players, NPCS) and other sprites need trajectory-based movement (projectiles). So we might choose to descend two classes from sprite. Directional and Trajectory</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Then </a:t>
            </a:r>
            <a:r>
              <a:rPr lang="en-NZ" sz="1200" kern="1200" dirty="0" err="1" smtClean="0">
                <a:solidFill>
                  <a:schemeClr val="tx1"/>
                </a:solidFill>
                <a:effectLst/>
                <a:latin typeface="+mn-lt"/>
                <a:ea typeface="+mn-ea"/>
                <a:cs typeface="+mn-cs"/>
              </a:rPr>
              <a:t>PlayerSprite</a:t>
            </a:r>
            <a:r>
              <a:rPr lang="en-NZ" sz="1200" kern="1200" dirty="0" smtClean="0">
                <a:solidFill>
                  <a:schemeClr val="tx1"/>
                </a:solidFill>
                <a:effectLst/>
                <a:latin typeface="+mn-lt"/>
                <a:ea typeface="+mn-ea"/>
                <a:cs typeface="+mn-cs"/>
              </a:rPr>
              <a:t>/</a:t>
            </a:r>
            <a:r>
              <a:rPr lang="en-NZ" sz="1200" kern="1200" dirty="0" err="1" smtClean="0">
                <a:solidFill>
                  <a:schemeClr val="tx1"/>
                </a:solidFill>
                <a:effectLst/>
                <a:latin typeface="+mn-lt"/>
                <a:ea typeface="+mn-ea"/>
                <a:cs typeface="+mn-cs"/>
              </a:rPr>
              <a:t>InventorySprite</a:t>
            </a:r>
            <a:r>
              <a:rPr lang="en-NZ" sz="1200" kern="1200" dirty="0" smtClean="0">
                <a:solidFill>
                  <a:schemeClr val="tx1"/>
                </a:solidFill>
                <a:effectLst/>
                <a:latin typeface="+mn-lt"/>
                <a:ea typeface="+mn-ea"/>
                <a:cs typeface="+mn-cs"/>
              </a:rPr>
              <a:t> would descend from Directional. Or you might go Sprite-&gt;Inventory-&gt;Player</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At this point you can see one of the risks associated with inheritance – cumbersome </a:t>
            </a:r>
            <a:r>
              <a:rPr lang="en-NZ" sz="1200" kern="1200" dirty="0" err="1" smtClean="0">
                <a:solidFill>
                  <a:schemeClr val="tx1"/>
                </a:solidFill>
                <a:effectLst/>
                <a:latin typeface="+mn-lt"/>
                <a:ea typeface="+mn-ea"/>
                <a:cs typeface="+mn-cs"/>
              </a:rPr>
              <a:t>heirarchies</a:t>
            </a:r>
            <a:endParaRPr lang="en-NZ" sz="1200" kern="1200" dirty="0" smtClean="0">
              <a:solidFill>
                <a:schemeClr val="tx1"/>
              </a:solidFill>
              <a:effectLst/>
              <a:latin typeface="+mn-lt"/>
              <a:ea typeface="+mn-ea"/>
              <a:cs typeface="+mn-cs"/>
            </a:endParaRP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Can you think of a way to implement this directional/trajectory distinction without inheritance? </a:t>
            </a:r>
          </a:p>
          <a:p>
            <a:pPr marL="628650" lvl="1" indent="-171450">
              <a:buFont typeface="Arial" charset="0"/>
              <a:buChar char="•"/>
            </a:pPr>
            <a:r>
              <a:rPr lang="en-NZ" sz="1200" kern="1200" dirty="0" smtClean="0">
                <a:solidFill>
                  <a:schemeClr val="tx1"/>
                </a:solidFill>
                <a:effectLst/>
                <a:latin typeface="+mn-lt"/>
                <a:ea typeface="+mn-ea"/>
                <a:cs typeface="+mn-cs"/>
              </a:rPr>
              <a:t>State variables and a switch in the move method</a:t>
            </a:r>
          </a:p>
          <a:p>
            <a:pPr marL="628650" lvl="1" indent="-171450">
              <a:buFont typeface="Arial" charset="0"/>
              <a:buChar char="•"/>
            </a:pPr>
            <a:r>
              <a:rPr lang="en-NZ" sz="1200" kern="1200" dirty="0" smtClean="0">
                <a:solidFill>
                  <a:schemeClr val="tx1"/>
                </a:solidFill>
                <a:effectLst/>
                <a:latin typeface="+mn-lt"/>
                <a:ea typeface="+mn-ea"/>
                <a:cs typeface="+mn-cs"/>
              </a:rPr>
              <a:t>This would allow you to have a player character who could also jump</a:t>
            </a:r>
          </a:p>
          <a:p>
            <a:pPr marL="628650" lvl="1" indent="-171450">
              <a:buFont typeface="Arial" charset="0"/>
              <a:buChar char="•"/>
            </a:pPr>
            <a:r>
              <a:rPr lang="en-NZ" sz="1200" kern="1200" dirty="0" smtClean="0">
                <a:solidFill>
                  <a:schemeClr val="tx1"/>
                </a:solidFill>
                <a:effectLst/>
                <a:latin typeface="+mn-lt"/>
                <a:ea typeface="+mn-ea"/>
                <a:cs typeface="+mn-cs"/>
              </a:rPr>
              <a:t>Some might mention interfaces. Also a possibility</a:t>
            </a:r>
          </a:p>
        </p:txBody>
      </p:sp>
      <p:sp>
        <p:nvSpPr>
          <p:cNvPr id="4" name="Slide Number Placeholder 3"/>
          <p:cNvSpPr>
            <a:spLocks noGrp="1"/>
          </p:cNvSpPr>
          <p:nvPr>
            <p:ph type="sldNum" sz="quarter" idx="10"/>
          </p:nvPr>
        </p:nvSpPr>
        <p:spPr/>
        <p:txBody>
          <a:bodyPr/>
          <a:lstStyle/>
          <a:p>
            <a:fld id="{BBC1DE02-C006-4F38-873D-E62701AB1734}" type="slidenum">
              <a:rPr lang="en-NZ" smtClean="0"/>
              <a:t>14</a:t>
            </a:fld>
            <a:endParaRPr lang="en-NZ"/>
          </a:p>
        </p:txBody>
      </p:sp>
    </p:spTree>
    <p:extLst>
      <p:ext uri="{BB962C8B-B14F-4D97-AF65-F5344CB8AC3E}">
        <p14:creationId xmlns:p14="http://schemas.microsoft.com/office/powerpoint/2010/main" val="49197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You can very quickly find yourself needing 100s of classes to make all the feature sets you need. Dependency injection (strategy pattern) is a better solution here (cf. OOSD)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Especially in the absence of multiple inheritance it can get awkward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E.G. We really want our player character to descend from </a:t>
            </a:r>
            <a:r>
              <a:rPr lang="en-NZ" sz="1200" kern="1200" dirty="0" err="1" smtClean="0">
                <a:solidFill>
                  <a:schemeClr val="tx1"/>
                </a:solidFill>
                <a:effectLst/>
                <a:latin typeface="+mn-lt"/>
                <a:ea typeface="+mn-ea"/>
                <a:cs typeface="+mn-cs"/>
              </a:rPr>
              <a:t>DirectionalSprite</a:t>
            </a:r>
            <a:r>
              <a:rPr lang="en-NZ" sz="1200" kern="1200" dirty="0" smtClean="0">
                <a:solidFill>
                  <a:schemeClr val="tx1"/>
                </a:solidFill>
                <a:effectLst/>
                <a:latin typeface="+mn-lt"/>
                <a:ea typeface="+mn-ea"/>
                <a:cs typeface="+mn-cs"/>
              </a:rPr>
              <a:t> and </a:t>
            </a:r>
            <a:r>
              <a:rPr lang="en-NZ" sz="1200" kern="1200" dirty="0" err="1" smtClean="0">
                <a:solidFill>
                  <a:schemeClr val="tx1"/>
                </a:solidFill>
                <a:effectLst/>
                <a:latin typeface="+mn-lt"/>
                <a:ea typeface="+mn-ea"/>
                <a:cs typeface="+mn-cs"/>
              </a:rPr>
              <a:t>InventorySprite</a:t>
            </a:r>
            <a:r>
              <a:rPr lang="en-NZ" sz="1200" kern="1200" dirty="0" smtClean="0">
                <a:solidFill>
                  <a:schemeClr val="tx1"/>
                </a:solidFill>
                <a:effectLst/>
                <a:latin typeface="+mn-lt"/>
                <a:ea typeface="+mn-ea"/>
                <a:cs typeface="+mn-cs"/>
              </a:rPr>
              <a:t> to combine the features of the two</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For linguistic reasons (specifically, potential ambiguity) most modern languages don’t allow this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Interfaces are your friend here (cf. OOSD)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Hidden functionality is the worst one. You can’t see what the child can do just by looking at its .h file. The deeper your hierarchy, the worse it gets</a:t>
            </a:r>
          </a:p>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15</a:t>
            </a:fld>
            <a:endParaRPr lang="en-NZ"/>
          </a:p>
        </p:txBody>
      </p:sp>
    </p:spTree>
    <p:extLst>
      <p:ext uri="{BB962C8B-B14F-4D97-AF65-F5344CB8AC3E}">
        <p14:creationId xmlns:p14="http://schemas.microsoft.com/office/powerpoint/2010/main" val="2101462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Aggregation/Composition is the preferred technique here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b="0" i="0" kern="1200" dirty="0" smtClean="0">
                <a:solidFill>
                  <a:schemeClr val="tx1"/>
                </a:solidFill>
                <a:effectLst/>
                <a:latin typeface="+mn-lt"/>
                <a:ea typeface="+mn-ea"/>
                <a:cs typeface="+mn-cs"/>
              </a:rPr>
              <a:t>Using composition and interfaces to achieve code reuse and polymorphism</a:t>
            </a: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16</a:t>
            </a:fld>
            <a:endParaRPr lang="en-NZ"/>
          </a:p>
        </p:txBody>
      </p:sp>
    </p:spTree>
    <p:extLst>
      <p:ext uri="{BB962C8B-B14F-4D97-AF65-F5344CB8AC3E}">
        <p14:creationId xmlns:p14="http://schemas.microsoft.com/office/powerpoint/2010/main" val="1613310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Assume this class, with .h on the left and .</a:t>
            </a:r>
            <a:r>
              <a:rPr lang="en-NZ" sz="1200" kern="1200" dirty="0" err="1" smtClean="0">
                <a:solidFill>
                  <a:schemeClr val="tx1"/>
                </a:solidFill>
                <a:effectLst/>
                <a:latin typeface="+mn-lt"/>
                <a:ea typeface="+mn-ea"/>
                <a:cs typeface="+mn-cs"/>
              </a:rPr>
              <a:t>cpp</a:t>
            </a:r>
            <a:r>
              <a:rPr lang="en-NZ" sz="1200" kern="1200" dirty="0" smtClean="0">
                <a:solidFill>
                  <a:schemeClr val="tx1"/>
                </a:solidFill>
                <a:effectLst/>
                <a:latin typeface="+mn-lt"/>
                <a:ea typeface="+mn-ea"/>
                <a:cs typeface="+mn-cs"/>
              </a:rPr>
              <a:t> on the right</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We are going to descend from it</a:t>
            </a:r>
          </a:p>
          <a:p>
            <a:pPr marL="171450" indent="-171450">
              <a:buFont typeface="Arial" charset="0"/>
              <a:buChar char="•"/>
            </a:pPr>
            <a:r>
              <a:rPr lang="en-NZ" sz="1200" kern="1200" dirty="0" smtClean="0">
                <a:solidFill>
                  <a:schemeClr val="tx1"/>
                </a:solidFill>
                <a:effectLst/>
                <a:latin typeface="+mn-lt"/>
                <a:ea typeface="+mn-ea"/>
                <a:cs typeface="+mn-cs"/>
              </a:rPr>
              <a:t>What will the children have?</a:t>
            </a:r>
          </a:p>
          <a:p>
            <a:pPr marL="628650" lvl="1" indent="-171450">
              <a:buFont typeface="Arial" charset="0"/>
              <a:buChar char="•"/>
            </a:pPr>
            <a:r>
              <a:rPr lang="en-NZ" sz="1200" kern="1200" dirty="0" smtClean="0">
                <a:solidFill>
                  <a:schemeClr val="tx1"/>
                </a:solidFill>
                <a:effectLst/>
                <a:latin typeface="+mn-lt"/>
                <a:ea typeface="+mn-ea"/>
                <a:cs typeface="+mn-cs"/>
              </a:rPr>
              <a:t>An </a:t>
            </a:r>
            <a:r>
              <a:rPr lang="en-NZ" sz="1200" kern="1200" dirty="0" err="1" smtClean="0">
                <a:solidFill>
                  <a:schemeClr val="tx1"/>
                </a:solidFill>
                <a:effectLst/>
                <a:latin typeface="+mn-lt"/>
                <a:ea typeface="+mn-ea"/>
                <a:cs typeface="+mn-cs"/>
              </a:rPr>
              <a:t>int</a:t>
            </a:r>
            <a:r>
              <a:rPr lang="en-NZ" sz="1200" kern="1200" dirty="0" smtClean="0">
                <a:solidFill>
                  <a:schemeClr val="tx1"/>
                </a:solidFill>
                <a:effectLst/>
                <a:latin typeface="+mn-lt"/>
                <a:ea typeface="+mn-ea"/>
                <a:cs typeface="+mn-cs"/>
              </a:rPr>
              <a:t> </a:t>
            </a:r>
            <a:r>
              <a:rPr lang="en-NZ" sz="1200" kern="1200" dirty="0" err="1" smtClean="0">
                <a:solidFill>
                  <a:schemeClr val="tx1"/>
                </a:solidFill>
                <a:effectLst/>
                <a:latin typeface="+mn-lt"/>
                <a:ea typeface="+mn-ea"/>
                <a:cs typeface="+mn-cs"/>
              </a:rPr>
              <a:t>idNumber</a:t>
            </a:r>
            <a:r>
              <a:rPr lang="en-NZ" sz="1200" kern="1200" dirty="0" smtClean="0">
                <a:solidFill>
                  <a:schemeClr val="tx1"/>
                </a:solidFill>
                <a:effectLst/>
                <a:latin typeface="+mn-lt"/>
                <a:ea typeface="+mn-ea"/>
                <a:cs typeface="+mn-cs"/>
              </a:rPr>
              <a:t> with set and get methods</a:t>
            </a:r>
          </a:p>
          <a:p>
            <a:pPr marL="628650" lvl="1" indent="-171450">
              <a:buFont typeface="Arial" charset="0"/>
              <a:buChar char="•"/>
            </a:pPr>
            <a:r>
              <a:rPr lang="en-NZ" sz="1200" kern="1200" dirty="0" smtClean="0">
                <a:solidFill>
                  <a:schemeClr val="tx1"/>
                </a:solidFill>
                <a:effectLst/>
                <a:latin typeface="+mn-lt"/>
                <a:ea typeface="+mn-ea"/>
                <a:cs typeface="+mn-cs"/>
              </a:rPr>
              <a:t>A method </a:t>
            </a:r>
            <a:r>
              <a:rPr lang="en-NZ" sz="1200" kern="1200" dirty="0" err="1" smtClean="0">
                <a:solidFill>
                  <a:schemeClr val="tx1"/>
                </a:solidFill>
                <a:effectLst/>
                <a:latin typeface="+mn-lt"/>
                <a:ea typeface="+mn-ea"/>
                <a:cs typeface="+mn-cs"/>
              </a:rPr>
              <a:t>commonMethod</a:t>
            </a:r>
            <a:r>
              <a:rPr lang="en-NZ" sz="1200" kern="1200" dirty="0" smtClean="0">
                <a:solidFill>
                  <a:schemeClr val="tx1"/>
                </a:solidFill>
                <a:effectLst/>
                <a:latin typeface="+mn-lt"/>
                <a:ea typeface="+mn-ea"/>
                <a:cs typeface="+mn-cs"/>
              </a:rPr>
              <a:t> as shown</a:t>
            </a:r>
          </a:p>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17</a:t>
            </a:fld>
            <a:endParaRPr lang="en-NZ"/>
          </a:p>
        </p:txBody>
      </p:sp>
    </p:spTree>
    <p:extLst>
      <p:ext uri="{BB962C8B-B14F-4D97-AF65-F5344CB8AC3E}">
        <p14:creationId xmlns:p14="http://schemas.microsoft.com/office/powerpoint/2010/main" val="15978763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The first inheritance use case – a child needs additional functionality </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Descend with :public and the name of the base class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This is equivalent to the extends keyword in Java</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There is private inheritance as well, but it is out of scope for us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Make sure to include the parent’s .h file to put the parent type in scope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If you fill in the base class box in the class creation wizard, it does this bit for you</a:t>
            </a:r>
          </a:p>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18</a:t>
            </a:fld>
            <a:endParaRPr lang="en-NZ"/>
          </a:p>
        </p:txBody>
      </p:sp>
    </p:spTree>
    <p:extLst>
      <p:ext uri="{BB962C8B-B14F-4D97-AF65-F5344CB8AC3E}">
        <p14:creationId xmlns:p14="http://schemas.microsoft.com/office/powerpoint/2010/main" val="11098862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In the parent constructor, we initialise the common data values and perform other common initialisation</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You only want to write this code once, so you put it in the parent class and let the child call the parent constructor</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This is just a normal function call, so you  must pass the required arguments to that call</a:t>
            </a:r>
          </a:p>
        </p:txBody>
      </p:sp>
      <p:sp>
        <p:nvSpPr>
          <p:cNvPr id="4" name="Slide Number Placeholder 3"/>
          <p:cNvSpPr>
            <a:spLocks noGrp="1"/>
          </p:cNvSpPr>
          <p:nvPr>
            <p:ph type="sldNum" sz="quarter" idx="10"/>
          </p:nvPr>
        </p:nvSpPr>
        <p:spPr/>
        <p:txBody>
          <a:bodyPr/>
          <a:lstStyle/>
          <a:p>
            <a:fld id="{BBC1DE02-C006-4F38-873D-E62701AB1734}" type="slidenum">
              <a:rPr lang="en-NZ" smtClean="0"/>
              <a:t>19</a:t>
            </a:fld>
            <a:endParaRPr lang="en-NZ"/>
          </a:p>
        </p:txBody>
      </p:sp>
    </p:spTree>
    <p:extLst>
      <p:ext uri="{BB962C8B-B14F-4D97-AF65-F5344CB8AC3E}">
        <p14:creationId xmlns:p14="http://schemas.microsoft.com/office/powerpoint/2010/main" val="5553528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 Then child1 can</a:t>
            </a:r>
            <a:r>
              <a:rPr lang="en-NZ" baseline="0" dirty="0" smtClean="0"/>
              <a:t> have whatever additional data and methods it needs</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In the .</a:t>
            </a:r>
            <a:r>
              <a:rPr lang="en-NZ" baseline="0" dirty="0" err="1" smtClean="0"/>
              <a:t>cpp</a:t>
            </a:r>
            <a:r>
              <a:rPr lang="en-NZ" baseline="0" dirty="0" smtClean="0"/>
              <a:t> these work exactly as they do for any non-child class</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Only the constructor is different....</a:t>
            </a:r>
          </a:p>
        </p:txBody>
      </p:sp>
      <p:sp>
        <p:nvSpPr>
          <p:cNvPr id="4" name="Slide Number Placeholder 3"/>
          <p:cNvSpPr>
            <a:spLocks noGrp="1"/>
          </p:cNvSpPr>
          <p:nvPr>
            <p:ph type="sldNum" sz="quarter" idx="10"/>
          </p:nvPr>
        </p:nvSpPr>
        <p:spPr/>
        <p:txBody>
          <a:bodyPr/>
          <a:lstStyle/>
          <a:p>
            <a:fld id="{BBC1DE02-C006-4F38-873D-E62701AB1734}" type="slidenum">
              <a:rPr lang="en-NZ" smtClean="0"/>
              <a:t>20</a:t>
            </a:fld>
            <a:endParaRPr lang="en-NZ"/>
          </a:p>
        </p:txBody>
      </p:sp>
    </p:spTree>
    <p:extLst>
      <p:ext uri="{BB962C8B-B14F-4D97-AF65-F5344CB8AC3E}">
        <p14:creationId xmlns:p14="http://schemas.microsoft.com/office/powerpoint/2010/main" val="2093623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NB. Note that here there is nothing about changing state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This is just what you do while in a particular state</a:t>
            </a:r>
          </a:p>
        </p:txBody>
      </p:sp>
      <p:sp>
        <p:nvSpPr>
          <p:cNvPr id="4" name="Slide Number Placeholder 3"/>
          <p:cNvSpPr>
            <a:spLocks noGrp="1"/>
          </p:cNvSpPr>
          <p:nvPr>
            <p:ph type="sldNum" sz="quarter" idx="10"/>
          </p:nvPr>
        </p:nvSpPr>
        <p:spPr/>
        <p:txBody>
          <a:bodyPr/>
          <a:lstStyle/>
          <a:p>
            <a:fld id="{BBC1DE02-C006-4F38-873D-E62701AB1734}" type="slidenum">
              <a:rPr lang="en-NZ" smtClean="0"/>
              <a:t>3</a:t>
            </a:fld>
            <a:endParaRPr lang="en-NZ"/>
          </a:p>
        </p:txBody>
      </p:sp>
    </p:spTree>
    <p:extLst>
      <p:ext uri="{BB962C8B-B14F-4D97-AF65-F5344CB8AC3E}">
        <p14:creationId xmlns:p14="http://schemas.microsoft.com/office/powerpoint/2010/main" val="929114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Note the syntax for the call to the parent</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 after the child </a:t>
            </a:r>
            <a:r>
              <a:rPr lang="en-NZ" dirty="0" err="1" smtClean="0"/>
              <a:t>arg</a:t>
            </a:r>
            <a:r>
              <a:rPr lang="en-NZ" dirty="0" smtClean="0"/>
              <a:t> list</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Give the parent class’s name. Some languages just say “base”. This is not one of them</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This is a function call. It needs arguments. In this case, just pass the input </a:t>
            </a:r>
            <a:r>
              <a:rPr lang="en-NZ" dirty="0" err="1" smtClean="0"/>
              <a:t>arg</a:t>
            </a:r>
            <a:r>
              <a:rPr lang="en-NZ" dirty="0" smtClean="0"/>
              <a:t> to the child along. NO DATA TYPE</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Don’t become confused. Even though this call is in the prototype line, it is not a prototype or part of the prototype. IT IS A FUNCTION CALL.</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In the code body, do whatever you want.</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What is the state of the instance after this constructor? =&gt; both </a:t>
            </a:r>
            <a:r>
              <a:rPr lang="en-NZ" dirty="0" err="1" smtClean="0"/>
              <a:t>specialCihldDataString</a:t>
            </a:r>
            <a:r>
              <a:rPr lang="en-NZ" dirty="0" smtClean="0"/>
              <a:t> and </a:t>
            </a:r>
            <a:r>
              <a:rPr lang="en-NZ" dirty="0" err="1" smtClean="0"/>
              <a:t>idNumber</a:t>
            </a:r>
            <a:r>
              <a:rPr lang="en-NZ" dirty="0" smtClean="0"/>
              <a:t> are initialised.</a:t>
            </a:r>
          </a:p>
        </p:txBody>
      </p:sp>
      <p:sp>
        <p:nvSpPr>
          <p:cNvPr id="4" name="Slide Number Placeholder 3"/>
          <p:cNvSpPr>
            <a:spLocks noGrp="1"/>
          </p:cNvSpPr>
          <p:nvPr>
            <p:ph type="sldNum" sz="quarter" idx="10"/>
          </p:nvPr>
        </p:nvSpPr>
        <p:spPr/>
        <p:txBody>
          <a:bodyPr/>
          <a:lstStyle/>
          <a:p>
            <a:fld id="{BBC1DE02-C006-4F38-873D-E62701AB1734}" type="slidenum">
              <a:rPr lang="en-NZ" smtClean="0"/>
              <a:t>21</a:t>
            </a:fld>
            <a:endParaRPr lang="en-NZ"/>
          </a:p>
        </p:txBody>
      </p:sp>
    </p:spTree>
    <p:extLst>
      <p:ext uri="{BB962C8B-B14F-4D97-AF65-F5344CB8AC3E}">
        <p14:creationId xmlns:p14="http://schemas.microsoft.com/office/powerpoint/2010/main" val="20652672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The second inheritance use case – polymorphism</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 parent provides a method (with or without default code body) and children can (or must) override the method, providing their own code</a:t>
            </a:r>
          </a:p>
          <a:p>
            <a:pPr marL="0" indent="0">
              <a:buFont typeface="Arial" charset="0"/>
              <a:buNone/>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Abstract is safer (each class guaranteed to have the right logic), virtual is more convenient (you can provide a default method)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If there is any sensible default, one tends to go virtual, especially because there is an alternative to abstract classes (interfaces; cf. OOSD)</a:t>
            </a:r>
          </a:p>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22</a:t>
            </a:fld>
            <a:endParaRPr lang="en-NZ"/>
          </a:p>
        </p:txBody>
      </p:sp>
    </p:spTree>
    <p:extLst>
      <p:ext uri="{BB962C8B-B14F-4D97-AF65-F5344CB8AC3E}">
        <p14:creationId xmlns:p14="http://schemas.microsoft.com/office/powerpoint/2010/main" val="12230715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The syntax is a little odd. Just go with it</a:t>
            </a:r>
          </a:p>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23</a:t>
            </a:fld>
            <a:endParaRPr lang="en-NZ"/>
          </a:p>
        </p:txBody>
      </p:sp>
    </p:spTree>
    <p:extLst>
      <p:ext uri="{BB962C8B-B14F-4D97-AF65-F5344CB8AC3E}">
        <p14:creationId xmlns:p14="http://schemas.microsoft.com/office/powerpoint/2010/main" val="1599394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When the child overrides, they mark it in the .h. This just tells the compiler you really mean it</a:t>
            </a:r>
          </a:p>
        </p:txBody>
      </p:sp>
      <p:sp>
        <p:nvSpPr>
          <p:cNvPr id="4" name="Slide Number Placeholder 3"/>
          <p:cNvSpPr>
            <a:spLocks noGrp="1"/>
          </p:cNvSpPr>
          <p:nvPr>
            <p:ph type="sldNum" sz="quarter" idx="10"/>
          </p:nvPr>
        </p:nvSpPr>
        <p:spPr/>
        <p:txBody>
          <a:bodyPr/>
          <a:lstStyle/>
          <a:p>
            <a:fld id="{BBC1DE02-C006-4F38-873D-E62701AB1734}" type="slidenum">
              <a:rPr lang="en-NZ" smtClean="0"/>
              <a:t>24</a:t>
            </a:fld>
            <a:endParaRPr lang="en-NZ"/>
          </a:p>
        </p:txBody>
      </p:sp>
    </p:spTree>
    <p:extLst>
      <p:ext uri="{BB962C8B-B14F-4D97-AF65-F5344CB8AC3E}">
        <p14:creationId xmlns:p14="http://schemas.microsoft.com/office/powerpoint/2010/main" val="19694871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In the .</a:t>
            </a:r>
            <a:r>
              <a:rPr lang="en-NZ" dirty="0" err="1" smtClean="0"/>
              <a:t>cpp</a:t>
            </a:r>
            <a:r>
              <a:rPr lang="en-NZ" dirty="0" smtClean="0"/>
              <a:t>, it just looks normal. No virtual or override keywords</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Other languages have different rules for how virtual, abstract and override are marked. You really have to look it up every time you switch languages. But the logic is always the same</a:t>
            </a:r>
          </a:p>
        </p:txBody>
      </p:sp>
      <p:sp>
        <p:nvSpPr>
          <p:cNvPr id="4" name="Slide Number Placeholder 3"/>
          <p:cNvSpPr>
            <a:spLocks noGrp="1"/>
          </p:cNvSpPr>
          <p:nvPr>
            <p:ph type="sldNum" sz="quarter" idx="10"/>
          </p:nvPr>
        </p:nvSpPr>
        <p:spPr/>
        <p:txBody>
          <a:bodyPr/>
          <a:lstStyle/>
          <a:p>
            <a:fld id="{BBC1DE02-C006-4F38-873D-E62701AB1734}" type="slidenum">
              <a:rPr lang="en-NZ" smtClean="0"/>
              <a:t>25</a:t>
            </a:fld>
            <a:endParaRPr lang="en-NZ"/>
          </a:p>
        </p:txBody>
      </p:sp>
    </p:spTree>
    <p:extLst>
      <p:ext uri="{BB962C8B-B14F-4D97-AF65-F5344CB8AC3E}">
        <p14:creationId xmlns:p14="http://schemas.microsoft.com/office/powerpoint/2010/main" val="5973849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26</a:t>
            </a:fld>
            <a:endParaRPr lang="en-NZ"/>
          </a:p>
        </p:txBody>
      </p:sp>
    </p:spTree>
    <p:extLst>
      <p:ext uri="{BB962C8B-B14F-4D97-AF65-F5344CB8AC3E}">
        <p14:creationId xmlns:p14="http://schemas.microsoft.com/office/powerpoint/2010/main" val="10570643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27</a:t>
            </a:fld>
            <a:endParaRPr lang="en-NZ"/>
          </a:p>
        </p:txBody>
      </p:sp>
    </p:spTree>
    <p:extLst>
      <p:ext uri="{BB962C8B-B14F-4D97-AF65-F5344CB8AC3E}">
        <p14:creationId xmlns:p14="http://schemas.microsoft.com/office/powerpoint/2010/main" val="18058955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28</a:t>
            </a:fld>
            <a:endParaRPr lang="en-NZ"/>
          </a:p>
        </p:txBody>
      </p:sp>
    </p:spTree>
    <p:extLst>
      <p:ext uri="{BB962C8B-B14F-4D97-AF65-F5344CB8AC3E}">
        <p14:creationId xmlns:p14="http://schemas.microsoft.com/office/powerpoint/2010/main" val="1582419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The FSM is very common in games programming, because many of the required behaviours can easily be captured using the states-events-actions approach</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Here is an FSM for a patrolling guard AI</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From </a:t>
            </a:r>
            <a:r>
              <a:rPr lang="en-NZ" sz="1200" kern="1200" dirty="0" err="1" smtClean="0">
                <a:solidFill>
                  <a:schemeClr val="tx1"/>
                </a:solidFill>
                <a:effectLst/>
                <a:latin typeface="+mn-lt"/>
                <a:ea typeface="+mn-ea"/>
                <a:cs typeface="+mn-cs"/>
              </a:rPr>
              <a:t>Dalmau</a:t>
            </a:r>
            <a:r>
              <a:rPr lang="en-NZ" sz="1200" kern="1200" dirty="0" smtClean="0">
                <a:solidFill>
                  <a:schemeClr val="tx1"/>
                </a:solidFill>
                <a:effectLst/>
                <a:latin typeface="+mn-lt"/>
                <a:ea typeface="+mn-ea"/>
                <a:cs typeface="+mn-cs"/>
              </a:rPr>
              <a:t>, Core Techniques and Algorithms in Game Programming</a:t>
            </a:r>
          </a:p>
          <a:p>
            <a:pPr marL="628650" lvl="1" indent="-171450">
              <a:buFont typeface="Arial" charset="0"/>
              <a:buChar char="•"/>
            </a:pPr>
            <a:r>
              <a:rPr lang="en-NZ" sz="1200" kern="1200" dirty="0" smtClean="0">
                <a:solidFill>
                  <a:schemeClr val="tx1"/>
                </a:solidFill>
                <a:effectLst/>
                <a:latin typeface="+mn-lt"/>
                <a:ea typeface="+mn-ea"/>
                <a:cs typeface="+mn-cs"/>
              </a:rPr>
              <a:t>The enemy has a predefined set of waypoints that he patrols in a cyclical way</a:t>
            </a:r>
          </a:p>
          <a:p>
            <a:pPr marL="628650" lvl="1" indent="-171450">
              <a:buFont typeface="Arial" charset="0"/>
              <a:buChar char="•"/>
            </a:pPr>
            <a:r>
              <a:rPr lang="en-NZ" sz="1200" kern="1200" dirty="0" smtClean="0">
                <a:solidFill>
                  <a:schemeClr val="tx1"/>
                </a:solidFill>
                <a:effectLst/>
                <a:latin typeface="+mn-lt"/>
                <a:ea typeface="+mn-ea"/>
                <a:cs typeface="+mn-cs"/>
              </a:rPr>
              <a:t>The enemy detects the player when it is inside his “viewing cone” (field of vision)</a:t>
            </a:r>
          </a:p>
          <a:p>
            <a:pPr marL="628650" lvl="1" indent="-171450">
              <a:buFont typeface="Arial" charset="0"/>
              <a:buChar char="•"/>
            </a:pPr>
            <a:r>
              <a:rPr lang="en-NZ" sz="1200" kern="1200" dirty="0" smtClean="0">
                <a:solidFill>
                  <a:schemeClr val="tx1"/>
                </a:solidFill>
                <a:effectLst/>
                <a:latin typeface="+mn-lt"/>
                <a:ea typeface="+mn-ea"/>
                <a:cs typeface="+mn-cs"/>
              </a:rPr>
              <a:t>If enemy sees player, it chases</a:t>
            </a:r>
          </a:p>
          <a:p>
            <a:pPr marL="628650" lvl="1" indent="-171450">
              <a:buFont typeface="Arial" charset="0"/>
              <a:buChar char="•"/>
            </a:pPr>
            <a:r>
              <a:rPr lang="en-NZ" sz="1200" kern="1200" dirty="0" smtClean="0">
                <a:solidFill>
                  <a:schemeClr val="tx1"/>
                </a:solidFill>
                <a:effectLst/>
                <a:latin typeface="+mn-lt"/>
                <a:ea typeface="+mn-ea"/>
                <a:cs typeface="+mn-cs"/>
              </a:rPr>
              <a:t>If enemy gets close enough to player, he stops chasing and starts hitting</a:t>
            </a:r>
          </a:p>
          <a:p>
            <a:pPr marL="628650" lvl="1"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Most of the time in Seek Waypoint, walking toward waypoint</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When waypoint reached, turns toward next waypoint</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When realigned, returns to Seek state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If while Seeking, see player, moves to Chase state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And so on.</a:t>
            </a:r>
          </a:p>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4</a:t>
            </a:fld>
            <a:endParaRPr lang="en-NZ"/>
          </a:p>
        </p:txBody>
      </p:sp>
    </p:spTree>
    <p:extLst>
      <p:ext uri="{BB962C8B-B14F-4D97-AF65-F5344CB8AC3E}">
        <p14:creationId xmlns:p14="http://schemas.microsoft.com/office/powerpoint/2010/main" val="2025980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Real FSM From Quake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Quake is pretty much all FSM</a:t>
            </a:r>
          </a:p>
        </p:txBody>
      </p:sp>
      <p:sp>
        <p:nvSpPr>
          <p:cNvPr id="4" name="Slide Number Placeholder 3"/>
          <p:cNvSpPr>
            <a:spLocks noGrp="1"/>
          </p:cNvSpPr>
          <p:nvPr>
            <p:ph type="sldNum" sz="quarter" idx="10"/>
          </p:nvPr>
        </p:nvSpPr>
        <p:spPr/>
        <p:txBody>
          <a:bodyPr/>
          <a:lstStyle/>
          <a:p>
            <a:fld id="{BBC1DE02-C006-4F38-873D-E62701AB1734}" type="slidenum">
              <a:rPr lang="en-NZ" smtClean="0"/>
              <a:t>5</a:t>
            </a:fld>
            <a:endParaRPr lang="en-NZ"/>
          </a:p>
        </p:txBody>
      </p:sp>
    </p:spTree>
    <p:extLst>
      <p:ext uri="{BB962C8B-B14F-4D97-AF65-F5344CB8AC3E}">
        <p14:creationId xmlns:p14="http://schemas.microsoft.com/office/powerpoint/2010/main" val="106285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From Quake again</a:t>
            </a:r>
          </a:p>
        </p:txBody>
      </p:sp>
      <p:sp>
        <p:nvSpPr>
          <p:cNvPr id="4" name="Slide Number Placeholder 3"/>
          <p:cNvSpPr>
            <a:spLocks noGrp="1"/>
          </p:cNvSpPr>
          <p:nvPr>
            <p:ph type="sldNum" sz="quarter" idx="10"/>
          </p:nvPr>
        </p:nvSpPr>
        <p:spPr/>
        <p:txBody>
          <a:bodyPr/>
          <a:lstStyle/>
          <a:p>
            <a:fld id="{BBC1DE02-C006-4F38-873D-E62701AB1734}" type="slidenum">
              <a:rPr lang="en-NZ" smtClean="0"/>
              <a:t>6</a:t>
            </a:fld>
            <a:endParaRPr lang="en-NZ"/>
          </a:p>
        </p:txBody>
      </p:sp>
    </p:spTree>
    <p:extLst>
      <p:ext uri="{BB962C8B-B14F-4D97-AF65-F5344CB8AC3E}">
        <p14:creationId xmlns:p14="http://schemas.microsoft.com/office/powerpoint/2010/main" val="936511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7</a:t>
            </a:fld>
            <a:endParaRPr lang="en-NZ"/>
          </a:p>
        </p:txBody>
      </p:sp>
    </p:spTree>
    <p:extLst>
      <p:ext uri="{BB962C8B-B14F-4D97-AF65-F5344CB8AC3E}">
        <p14:creationId xmlns:p14="http://schemas.microsoft.com/office/powerpoint/2010/main" val="678307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The update state method says: Given the state I am currently in, check for each of the events that cause me to change state. If one has occurred, change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 perform actions method says: Given the state I am currently in, do whatever actions are associated with being in that state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At each game cycle, all AIs do their update state. Then all AIs do their perform actions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In practice, a managing class like a sprite list, or something that holds an array of entities, iterates over its collection and calls the methods on each one. All update, then all action</a:t>
            </a:r>
          </a:p>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8</a:t>
            </a:fld>
            <a:endParaRPr lang="en-NZ"/>
          </a:p>
        </p:txBody>
      </p:sp>
    </p:spTree>
    <p:extLst>
      <p:ext uri="{BB962C8B-B14F-4D97-AF65-F5344CB8AC3E}">
        <p14:creationId xmlns:p14="http://schemas.microsoft.com/office/powerpoint/2010/main" val="1058427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Both of these methods are built on one big switch statement</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NB: In this method, we only make sure we are in the correct state. We don’t do anything</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In pseudocode, it looks like this (for my cat)</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Then the bulk of the coding is to be able to keep track of things like how long since you have eaten (use counter variables) and whether there is another cat in the yard (write methods that accept a collection of neighbour cats and check their locations)</a:t>
            </a:r>
          </a:p>
        </p:txBody>
      </p:sp>
      <p:sp>
        <p:nvSpPr>
          <p:cNvPr id="4" name="Slide Number Placeholder 3"/>
          <p:cNvSpPr>
            <a:spLocks noGrp="1"/>
          </p:cNvSpPr>
          <p:nvPr>
            <p:ph type="sldNum" sz="quarter" idx="10"/>
          </p:nvPr>
        </p:nvSpPr>
        <p:spPr/>
        <p:txBody>
          <a:bodyPr/>
          <a:lstStyle/>
          <a:p>
            <a:fld id="{BBC1DE02-C006-4F38-873D-E62701AB1734}" type="slidenum">
              <a:rPr lang="en-NZ" smtClean="0"/>
              <a:t>9</a:t>
            </a:fld>
            <a:endParaRPr lang="en-NZ"/>
          </a:p>
        </p:txBody>
      </p:sp>
    </p:spTree>
    <p:extLst>
      <p:ext uri="{BB962C8B-B14F-4D97-AF65-F5344CB8AC3E}">
        <p14:creationId xmlns:p14="http://schemas.microsoft.com/office/powerpoint/2010/main" val="592744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Here are all the things one does in each state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It is important when coding an FSM to keep quite clear what is an event that changes state and what is an action while in a state. Don’t mix them up. Don’t, for example, put actions in the </a:t>
            </a:r>
            <a:r>
              <a:rPr lang="en-NZ" sz="1200" kern="1200" dirty="0" err="1" smtClean="0">
                <a:solidFill>
                  <a:schemeClr val="tx1"/>
                </a:solidFill>
                <a:effectLst/>
                <a:latin typeface="+mn-lt"/>
                <a:ea typeface="+mn-ea"/>
                <a:cs typeface="+mn-cs"/>
              </a:rPr>
              <a:t>UpdateState</a:t>
            </a:r>
            <a:r>
              <a:rPr lang="en-NZ" sz="1200" kern="1200" dirty="0" smtClean="0">
                <a:solidFill>
                  <a:schemeClr val="tx1"/>
                </a:solidFill>
                <a:effectLst/>
                <a:latin typeface="+mn-lt"/>
                <a:ea typeface="+mn-ea"/>
                <a:cs typeface="+mn-cs"/>
              </a:rPr>
              <a:t> method. That will make your code much harder to maintain than if you keep the two types of code clearly separated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And so on. You need to figure out how to implement all the behaviours, but the scheduling code is quite straightforward</a:t>
            </a:r>
          </a:p>
        </p:txBody>
      </p:sp>
      <p:sp>
        <p:nvSpPr>
          <p:cNvPr id="4" name="Slide Number Placeholder 3"/>
          <p:cNvSpPr>
            <a:spLocks noGrp="1"/>
          </p:cNvSpPr>
          <p:nvPr>
            <p:ph type="sldNum" sz="quarter" idx="10"/>
          </p:nvPr>
        </p:nvSpPr>
        <p:spPr/>
        <p:txBody>
          <a:bodyPr/>
          <a:lstStyle/>
          <a:p>
            <a:fld id="{BBC1DE02-C006-4F38-873D-E62701AB1734}" type="slidenum">
              <a:rPr lang="en-NZ" smtClean="0"/>
              <a:t>10</a:t>
            </a:fld>
            <a:endParaRPr lang="en-NZ"/>
          </a:p>
        </p:txBody>
      </p:sp>
    </p:spTree>
    <p:extLst>
      <p:ext uri="{BB962C8B-B14F-4D97-AF65-F5344CB8AC3E}">
        <p14:creationId xmlns:p14="http://schemas.microsoft.com/office/powerpoint/2010/main" val="2711966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2/19/20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2/19/20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2/19/20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2/19/20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2/19/20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2/19/20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2/19/20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G"/><Relationship Id="rId4" Type="http://schemas.openxmlformats.org/officeDocument/2006/relationships/image" Target="../media/image16.JPG"/><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1600200"/>
            <a:ext cx="9144000" cy="4070345"/>
          </a:xfrm>
          <a:prstGeom prst="rect">
            <a:avLst/>
          </a:prstGeom>
          <a:noFill/>
        </p:spPr>
        <p:txBody>
          <a:bodyPr wrap="square" lIns="68580" tIns="34290" rIns="68580" bIns="34290">
            <a:spAutoFit/>
          </a:bodyPr>
          <a:lstStyle/>
          <a:p>
            <a:pPr algn="ctr"/>
            <a:r>
              <a:rPr lang="en-US" sz="3000" b="1" dirty="0"/>
              <a:t>Programming </a:t>
            </a:r>
            <a:r>
              <a:rPr lang="en-US" sz="3000" b="1" dirty="0" smtClean="0"/>
              <a:t>4</a:t>
            </a:r>
            <a:endParaRPr lang="en-US" sz="3000" b="1" dirty="0"/>
          </a:p>
          <a:p>
            <a:pPr algn="ctr"/>
            <a:r>
              <a:rPr lang="en-US" sz="3000" b="1" dirty="0" smtClean="0"/>
              <a:t>Lecture 13: Finite State Machine</a:t>
            </a:r>
          </a:p>
          <a:p>
            <a:pPr algn="ctr"/>
            <a:r>
              <a:rPr lang="en-US" sz="3000" b="1" dirty="0" smtClean="0"/>
              <a:t>&amp; Inheritance</a:t>
            </a:r>
            <a:endParaRPr lang="en-US" sz="3000" b="1" dirty="0"/>
          </a:p>
          <a:p>
            <a:pPr algn="ctr"/>
            <a:r>
              <a:rPr lang="en-US" sz="3000" b="1" dirty="0"/>
              <a:t>Semester </a:t>
            </a:r>
            <a:r>
              <a:rPr lang="en-US" sz="3000" b="1" dirty="0" smtClean="0"/>
              <a:t>1, 2020</a:t>
            </a:r>
          </a:p>
          <a:p>
            <a:pPr algn="ctr"/>
            <a:endParaRPr lang="en-US" sz="3000" b="1" dirty="0"/>
          </a:p>
          <a:p>
            <a:pPr algn="ctr"/>
            <a:r>
              <a:rPr lang="en-US" sz="3000" b="1" dirty="0" err="1" smtClean="0"/>
              <a:t>Kaiako</a:t>
            </a:r>
            <a:r>
              <a:rPr lang="en-US" sz="3000" b="1" dirty="0"/>
              <a:t>: Grayson Orr </a:t>
            </a:r>
            <a:endParaRPr lang="en-US" sz="3000" b="1" dirty="0" smtClean="0"/>
          </a:p>
          <a:p>
            <a:pPr algn="ctr"/>
            <a:endParaRPr lang="en-US" sz="1000" b="1" dirty="0"/>
          </a:p>
          <a:p>
            <a:pPr algn="ctr"/>
            <a:r>
              <a:rPr lang="en-US" sz="3000" b="1" dirty="0" smtClean="0"/>
              <a:t>Te Kura </a:t>
            </a:r>
            <a:r>
              <a:rPr lang="en-US" sz="3000" b="1" dirty="0" err="1" smtClean="0"/>
              <a:t>Matatiniki</a:t>
            </a:r>
            <a:r>
              <a:rPr lang="en-US" sz="3000" b="1" dirty="0" smtClean="0"/>
              <a:t> Otago, O </a:t>
            </a:r>
            <a:r>
              <a:rPr lang="en-US" sz="3000" b="1" dirty="0"/>
              <a:t>̄</a:t>
            </a:r>
            <a:r>
              <a:rPr lang="en-US" sz="3000" b="1" dirty="0" err="1"/>
              <a:t>tepoti</a:t>
            </a:r>
            <a:r>
              <a:rPr lang="en-US" sz="3000" b="1" dirty="0" smtClean="0"/>
              <a:t>, Aotearoa </a:t>
            </a:r>
          </a:p>
          <a:p>
            <a:pPr algn="ctr"/>
            <a:endParaRPr lang="en-US" sz="1000" b="1" dirty="0" smtClean="0"/>
          </a:p>
          <a:p>
            <a:pPr algn="ctr"/>
            <a:r>
              <a:rPr lang="en-US" sz="3000" b="1" smtClean="0"/>
              <a:t>Wednesday, </a:t>
            </a:r>
            <a:r>
              <a:rPr lang="en-US" sz="3000" b="1" dirty="0"/>
              <a:t>8</a:t>
            </a:r>
            <a:r>
              <a:rPr lang="en-US" sz="3000" b="1" smtClean="0"/>
              <a:t> </a:t>
            </a:r>
            <a:r>
              <a:rPr lang="en-US" sz="3000" b="1" dirty="0" smtClean="0"/>
              <a:t>April</a:t>
            </a:r>
            <a:endParaRPr lang="en-US" sz="3000" b="1" dirty="0"/>
          </a:p>
        </p:txBody>
      </p:sp>
    </p:spTree>
    <p:extLst>
      <p:ext uri="{BB962C8B-B14F-4D97-AF65-F5344CB8AC3E}">
        <p14:creationId xmlns:p14="http://schemas.microsoft.com/office/powerpoint/2010/main" val="32492096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5786199"/>
          </a:xfrm>
          <a:prstGeom prst="rect">
            <a:avLst/>
          </a:prstGeom>
        </p:spPr>
        <p:txBody>
          <a:bodyPr wrap="square">
            <a:spAutoFit/>
          </a:bodyPr>
          <a:lstStyle/>
          <a:p>
            <a:pPr algn="ctr"/>
            <a:endParaRPr lang="en-US" sz="4000" b="1" dirty="0"/>
          </a:p>
          <a:p>
            <a:pPr lvl="1"/>
            <a:r>
              <a:rPr lang="en-NZ" sz="3500" b="1" dirty="0" smtClean="0"/>
              <a:t>Coding an FSM</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Perform actions</a:t>
            </a:r>
            <a:endParaRPr lang="en-NZ" sz="2500" dirty="0"/>
          </a:p>
          <a:p>
            <a:pPr marL="1657350" lvl="2" indent="-742950">
              <a:buFont typeface="Arial" panose="020B0604020202020204" pitchFamily="34" charset="0"/>
              <a:buChar char="•"/>
            </a:pPr>
            <a:endParaRPr lang="en-NZ" sz="2500" dirty="0"/>
          </a:p>
          <a:p>
            <a:pPr lvl="2"/>
            <a:r>
              <a:rPr lang="en-NZ" sz="2000" dirty="0"/>
              <a:t>switch (</a:t>
            </a:r>
            <a:r>
              <a:rPr lang="en-NZ" sz="2000" dirty="0" err="1"/>
              <a:t>catState</a:t>
            </a:r>
            <a:r>
              <a:rPr lang="en-NZ" sz="2000" dirty="0"/>
              <a:t>)</a:t>
            </a:r>
          </a:p>
          <a:p>
            <a:pPr lvl="3"/>
            <a:r>
              <a:rPr lang="en-NZ" sz="2000" dirty="0" smtClean="0"/>
              <a:t>case </a:t>
            </a:r>
            <a:r>
              <a:rPr lang="en-NZ" sz="2000" dirty="0"/>
              <a:t>Sleeping:</a:t>
            </a:r>
          </a:p>
          <a:p>
            <a:pPr lvl="2"/>
            <a:r>
              <a:rPr lang="en-NZ" sz="2000" dirty="0"/>
              <a:t>	Drool();</a:t>
            </a:r>
          </a:p>
          <a:p>
            <a:pPr lvl="2"/>
            <a:r>
              <a:rPr lang="en-NZ" sz="2000" dirty="0"/>
              <a:t>	if (</a:t>
            </a:r>
            <a:r>
              <a:rPr lang="en-NZ" sz="2000" dirty="0" err="1"/>
              <a:t>rGen</a:t>
            </a:r>
            <a:r>
              <a:rPr lang="en-NZ" sz="2000" dirty="0"/>
              <a:t>-&gt;Next(100) &gt; ROLLPROB) Rollover();</a:t>
            </a:r>
          </a:p>
          <a:p>
            <a:pPr lvl="2"/>
            <a:r>
              <a:rPr lang="en-NZ" sz="2000" dirty="0"/>
              <a:t>	</a:t>
            </a:r>
            <a:r>
              <a:rPr lang="en-NZ" sz="2000" dirty="0" smtClean="0"/>
              <a:t>	</a:t>
            </a:r>
            <a:r>
              <a:rPr lang="en-NZ" sz="2000" dirty="0" err="1" smtClean="0"/>
              <a:t>Haven’tEatenCount</a:t>
            </a:r>
            <a:r>
              <a:rPr lang="en-NZ" sz="2000" dirty="0"/>
              <a:t>++</a:t>
            </a:r>
          </a:p>
          <a:p>
            <a:pPr lvl="2"/>
            <a:r>
              <a:rPr lang="en-NZ" sz="2000" dirty="0"/>
              <a:t>	break;</a:t>
            </a:r>
          </a:p>
          <a:p>
            <a:pPr lvl="3"/>
            <a:r>
              <a:rPr lang="en-NZ" sz="2000" dirty="0"/>
              <a:t>case Chasing:</a:t>
            </a:r>
          </a:p>
          <a:p>
            <a:pPr lvl="4"/>
            <a:r>
              <a:rPr lang="en-NZ" sz="2000" dirty="0" err="1"/>
              <a:t>TargetAction</a:t>
            </a:r>
            <a:r>
              <a:rPr lang="en-NZ" sz="2000" dirty="0"/>
              <a:t>(</a:t>
            </a:r>
            <a:r>
              <a:rPr lang="en-NZ" sz="2000" dirty="0" err="1"/>
              <a:t>NeighbourCat</a:t>
            </a:r>
            <a:r>
              <a:rPr lang="en-NZ" sz="2000" dirty="0"/>
              <a:t>);</a:t>
            </a:r>
          </a:p>
          <a:p>
            <a:pPr lvl="4"/>
            <a:r>
              <a:rPr lang="en-NZ" sz="2000" dirty="0"/>
              <a:t>Hiss();</a:t>
            </a:r>
          </a:p>
          <a:p>
            <a:pPr lvl="4"/>
            <a:r>
              <a:rPr lang="en-NZ" sz="2000" dirty="0"/>
              <a:t>break;</a:t>
            </a:r>
          </a:p>
          <a:p>
            <a:pPr lvl="4"/>
            <a:r>
              <a:rPr lang="en-NZ" sz="2000" dirty="0"/>
              <a:t>…..</a:t>
            </a:r>
          </a:p>
        </p:txBody>
      </p:sp>
    </p:spTree>
    <p:extLst>
      <p:ext uri="{BB962C8B-B14F-4D97-AF65-F5344CB8AC3E}">
        <p14:creationId xmlns:p14="http://schemas.microsoft.com/office/powerpoint/2010/main" val="24983853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631216"/>
          </a:xfrm>
          <a:prstGeom prst="rect">
            <a:avLst/>
          </a:prstGeom>
        </p:spPr>
        <p:txBody>
          <a:bodyPr wrap="square">
            <a:spAutoFit/>
          </a:bodyPr>
          <a:lstStyle/>
          <a:p>
            <a:pPr algn="ctr"/>
            <a:endParaRPr lang="en-US" sz="4000" b="1" dirty="0"/>
          </a:p>
          <a:p>
            <a:pPr lvl="1"/>
            <a:r>
              <a:rPr lang="en-NZ" sz="3500" b="1" dirty="0" smtClean="0"/>
              <a:t>Probabilistic FSM</a:t>
            </a:r>
            <a:endParaRPr lang="en-US" sz="3500" b="1" dirty="0" smtClean="0"/>
          </a:p>
          <a:p>
            <a:pPr marL="1657350" lvl="2" indent="-742950">
              <a:buFont typeface="Arial" panose="020B0604020202020204" pitchFamily="34" charset="0"/>
              <a:buChar char="•"/>
            </a:pPr>
            <a:endParaRPr lang="en-US" sz="2500" dirty="0" smtClean="0"/>
          </a:p>
        </p:txBody>
      </p:sp>
      <p:grpSp>
        <p:nvGrpSpPr>
          <p:cNvPr id="4" name="Group 3"/>
          <p:cNvGrpSpPr/>
          <p:nvPr/>
        </p:nvGrpSpPr>
        <p:grpSpPr>
          <a:xfrm>
            <a:off x="2070533" y="1664041"/>
            <a:ext cx="4464174" cy="2160712"/>
            <a:chOff x="323850" y="2781300"/>
            <a:chExt cx="4967288" cy="2592388"/>
          </a:xfrm>
        </p:grpSpPr>
        <p:sp>
          <p:nvSpPr>
            <p:cNvPr id="5" name="Text Box 4"/>
            <p:cNvSpPr txBox="1">
              <a:spLocks noChangeArrowheads="1"/>
            </p:cNvSpPr>
            <p:nvPr/>
          </p:nvSpPr>
          <p:spPr bwMode="auto">
            <a:xfrm>
              <a:off x="819944" y="2957513"/>
              <a:ext cx="628650" cy="366712"/>
            </a:xfrm>
            <a:prstGeom prst="rect">
              <a:avLst/>
            </a:prstGeom>
            <a:noFill/>
            <a:ln w="38100">
              <a:noFill/>
              <a:miter lim="800000"/>
              <a:headEnd/>
              <a:tailEnd/>
            </a:ln>
            <a:effectLst/>
          </p:spPr>
          <p:txBody>
            <a:bodyPr wrap="none">
              <a:spAutoFit/>
            </a:bodyPr>
            <a:lstStyle/>
            <a:p>
              <a:r>
                <a:rPr lang="en-NZ" dirty="0"/>
                <a:t>Seek</a:t>
              </a:r>
            </a:p>
          </p:txBody>
        </p:sp>
        <p:sp>
          <p:nvSpPr>
            <p:cNvPr id="6" name="Text Box 5"/>
            <p:cNvSpPr txBox="1">
              <a:spLocks noChangeArrowheads="1"/>
            </p:cNvSpPr>
            <p:nvPr/>
          </p:nvSpPr>
          <p:spPr bwMode="auto">
            <a:xfrm>
              <a:off x="4425950" y="3609353"/>
              <a:ext cx="577850" cy="366713"/>
            </a:xfrm>
            <a:prstGeom prst="rect">
              <a:avLst/>
            </a:prstGeom>
            <a:noFill/>
            <a:ln w="38100">
              <a:noFill/>
              <a:miter lim="800000"/>
              <a:headEnd/>
              <a:tailEnd/>
            </a:ln>
            <a:effectLst/>
          </p:spPr>
          <p:txBody>
            <a:bodyPr wrap="none">
              <a:spAutoFit/>
            </a:bodyPr>
            <a:lstStyle/>
            <a:p>
              <a:r>
                <a:rPr lang="en-NZ" dirty="0"/>
                <a:t>Flee</a:t>
              </a:r>
            </a:p>
          </p:txBody>
        </p:sp>
        <p:sp>
          <p:nvSpPr>
            <p:cNvPr id="7" name="Text Box 6"/>
            <p:cNvSpPr txBox="1">
              <a:spLocks noChangeArrowheads="1"/>
            </p:cNvSpPr>
            <p:nvPr/>
          </p:nvSpPr>
          <p:spPr bwMode="auto">
            <a:xfrm>
              <a:off x="547892" y="4758532"/>
              <a:ext cx="590550" cy="366712"/>
            </a:xfrm>
            <a:prstGeom prst="rect">
              <a:avLst/>
            </a:prstGeom>
            <a:noFill/>
            <a:ln w="38100">
              <a:noFill/>
              <a:miter lim="800000"/>
              <a:headEnd/>
              <a:tailEnd/>
            </a:ln>
            <a:effectLst/>
          </p:spPr>
          <p:txBody>
            <a:bodyPr wrap="none">
              <a:spAutoFit/>
            </a:bodyPr>
            <a:lstStyle/>
            <a:p>
              <a:r>
                <a:rPr lang="en-NZ" dirty="0"/>
                <a:t>Rest</a:t>
              </a:r>
            </a:p>
          </p:txBody>
        </p:sp>
        <p:sp>
          <p:nvSpPr>
            <p:cNvPr id="8" name="Oval 7"/>
            <p:cNvSpPr>
              <a:spLocks noChangeArrowheads="1"/>
            </p:cNvSpPr>
            <p:nvPr/>
          </p:nvSpPr>
          <p:spPr bwMode="auto">
            <a:xfrm>
              <a:off x="611188" y="2781300"/>
              <a:ext cx="1079500" cy="792163"/>
            </a:xfrm>
            <a:prstGeom prst="ellipse">
              <a:avLst/>
            </a:prstGeom>
            <a:noFill/>
            <a:ln w="38100">
              <a:solidFill>
                <a:srgbClr val="008000"/>
              </a:solidFill>
              <a:round/>
              <a:headEnd/>
              <a:tailEnd/>
            </a:ln>
            <a:effectLst/>
          </p:spPr>
          <p:txBody>
            <a:bodyPr wrap="none" anchor="ctr"/>
            <a:lstStyle/>
            <a:p>
              <a:endParaRPr lang="en-NZ"/>
            </a:p>
          </p:txBody>
        </p:sp>
        <p:sp>
          <p:nvSpPr>
            <p:cNvPr id="9" name="Oval 8"/>
            <p:cNvSpPr>
              <a:spLocks noChangeArrowheads="1"/>
            </p:cNvSpPr>
            <p:nvPr/>
          </p:nvSpPr>
          <p:spPr bwMode="auto">
            <a:xfrm>
              <a:off x="4211638" y="3429000"/>
              <a:ext cx="1079500" cy="792163"/>
            </a:xfrm>
            <a:prstGeom prst="ellipse">
              <a:avLst/>
            </a:prstGeom>
            <a:noFill/>
            <a:ln w="38100">
              <a:solidFill>
                <a:srgbClr val="008000"/>
              </a:solidFill>
              <a:round/>
              <a:headEnd/>
              <a:tailEnd/>
            </a:ln>
            <a:effectLst/>
          </p:spPr>
          <p:txBody>
            <a:bodyPr wrap="none" anchor="ctr"/>
            <a:lstStyle/>
            <a:p>
              <a:endParaRPr lang="en-NZ"/>
            </a:p>
          </p:txBody>
        </p:sp>
        <p:sp>
          <p:nvSpPr>
            <p:cNvPr id="10" name="Oval 9"/>
            <p:cNvSpPr>
              <a:spLocks noChangeArrowheads="1"/>
            </p:cNvSpPr>
            <p:nvPr/>
          </p:nvSpPr>
          <p:spPr bwMode="auto">
            <a:xfrm>
              <a:off x="323850" y="4581525"/>
              <a:ext cx="1079500" cy="792163"/>
            </a:xfrm>
            <a:prstGeom prst="ellipse">
              <a:avLst/>
            </a:prstGeom>
            <a:noFill/>
            <a:ln w="38100">
              <a:solidFill>
                <a:srgbClr val="008000"/>
              </a:solidFill>
              <a:round/>
              <a:headEnd/>
              <a:tailEnd/>
            </a:ln>
            <a:effectLst/>
          </p:spPr>
          <p:txBody>
            <a:bodyPr wrap="none" anchor="ctr"/>
            <a:lstStyle/>
            <a:p>
              <a:endParaRPr lang="en-NZ"/>
            </a:p>
          </p:txBody>
        </p:sp>
        <p:sp>
          <p:nvSpPr>
            <p:cNvPr id="11" name="Line 10"/>
            <p:cNvSpPr>
              <a:spLocks noChangeShapeType="1"/>
            </p:cNvSpPr>
            <p:nvPr/>
          </p:nvSpPr>
          <p:spPr bwMode="auto">
            <a:xfrm flipH="1" flipV="1">
              <a:off x="1763713" y="2997200"/>
              <a:ext cx="2303462" cy="576263"/>
            </a:xfrm>
            <a:prstGeom prst="line">
              <a:avLst/>
            </a:prstGeom>
            <a:noFill/>
            <a:ln w="38100">
              <a:solidFill>
                <a:schemeClr val="tx1"/>
              </a:solidFill>
              <a:round/>
              <a:headEnd/>
              <a:tailEnd type="triangle" w="med" len="med"/>
            </a:ln>
            <a:effectLst/>
          </p:spPr>
          <p:txBody>
            <a:bodyPr/>
            <a:lstStyle/>
            <a:p>
              <a:endParaRPr lang="en-NZ"/>
            </a:p>
          </p:txBody>
        </p:sp>
        <p:sp>
          <p:nvSpPr>
            <p:cNvPr id="12" name="Line 11"/>
            <p:cNvSpPr>
              <a:spLocks noChangeShapeType="1"/>
            </p:cNvSpPr>
            <p:nvPr/>
          </p:nvSpPr>
          <p:spPr bwMode="auto">
            <a:xfrm>
              <a:off x="1763713" y="3573463"/>
              <a:ext cx="2303462" cy="503237"/>
            </a:xfrm>
            <a:prstGeom prst="line">
              <a:avLst/>
            </a:prstGeom>
            <a:noFill/>
            <a:ln w="38100">
              <a:solidFill>
                <a:schemeClr val="tx1"/>
              </a:solidFill>
              <a:round/>
              <a:headEnd/>
              <a:tailEnd type="triangle" w="med" len="med"/>
            </a:ln>
            <a:effectLst/>
          </p:spPr>
          <p:txBody>
            <a:bodyPr/>
            <a:lstStyle/>
            <a:p>
              <a:endParaRPr lang="en-NZ"/>
            </a:p>
          </p:txBody>
        </p:sp>
        <p:sp>
          <p:nvSpPr>
            <p:cNvPr id="13" name="Line 12"/>
            <p:cNvSpPr>
              <a:spLocks noChangeShapeType="1"/>
            </p:cNvSpPr>
            <p:nvPr/>
          </p:nvSpPr>
          <p:spPr bwMode="auto">
            <a:xfrm flipH="1">
              <a:off x="1690688" y="4797425"/>
              <a:ext cx="3241675" cy="431800"/>
            </a:xfrm>
            <a:prstGeom prst="line">
              <a:avLst/>
            </a:prstGeom>
            <a:noFill/>
            <a:ln w="38100">
              <a:solidFill>
                <a:schemeClr val="tx1"/>
              </a:solidFill>
              <a:round/>
              <a:headEnd/>
              <a:tailEnd type="triangle" w="med" len="med"/>
            </a:ln>
            <a:effectLst/>
          </p:spPr>
          <p:txBody>
            <a:bodyPr/>
            <a:lstStyle/>
            <a:p>
              <a:endParaRPr lang="en-NZ"/>
            </a:p>
          </p:txBody>
        </p:sp>
        <p:sp>
          <p:nvSpPr>
            <p:cNvPr id="14" name="Line 13"/>
            <p:cNvSpPr>
              <a:spLocks noChangeShapeType="1"/>
            </p:cNvSpPr>
            <p:nvPr/>
          </p:nvSpPr>
          <p:spPr bwMode="auto">
            <a:xfrm flipV="1">
              <a:off x="1690688" y="4437063"/>
              <a:ext cx="3024187" cy="504825"/>
            </a:xfrm>
            <a:prstGeom prst="line">
              <a:avLst/>
            </a:prstGeom>
            <a:noFill/>
            <a:ln w="38100">
              <a:solidFill>
                <a:schemeClr val="tx1"/>
              </a:solidFill>
              <a:round/>
              <a:headEnd/>
              <a:tailEnd type="triangle" w="med" len="med"/>
            </a:ln>
            <a:effectLst/>
          </p:spPr>
          <p:txBody>
            <a:bodyPr/>
            <a:lstStyle/>
            <a:p>
              <a:endParaRPr lang="en-NZ"/>
            </a:p>
          </p:txBody>
        </p:sp>
        <p:sp>
          <p:nvSpPr>
            <p:cNvPr id="15" name="Line 14"/>
            <p:cNvSpPr>
              <a:spLocks noChangeShapeType="1"/>
            </p:cNvSpPr>
            <p:nvPr/>
          </p:nvSpPr>
          <p:spPr bwMode="auto">
            <a:xfrm flipV="1">
              <a:off x="1116013" y="3644900"/>
              <a:ext cx="71437" cy="863600"/>
            </a:xfrm>
            <a:prstGeom prst="line">
              <a:avLst/>
            </a:prstGeom>
            <a:noFill/>
            <a:ln w="38100">
              <a:solidFill>
                <a:schemeClr val="tx1"/>
              </a:solidFill>
              <a:round/>
              <a:headEnd/>
              <a:tailEnd type="triangle" w="med" len="med"/>
            </a:ln>
            <a:effectLst/>
          </p:spPr>
          <p:txBody>
            <a:bodyPr/>
            <a:lstStyle/>
            <a:p>
              <a:endParaRPr lang="en-NZ"/>
            </a:p>
          </p:txBody>
        </p:sp>
        <p:sp>
          <p:nvSpPr>
            <p:cNvPr id="16" name="Line 15"/>
            <p:cNvSpPr>
              <a:spLocks noChangeShapeType="1"/>
            </p:cNvSpPr>
            <p:nvPr/>
          </p:nvSpPr>
          <p:spPr bwMode="auto">
            <a:xfrm flipH="1">
              <a:off x="682625" y="3716338"/>
              <a:ext cx="144463" cy="792162"/>
            </a:xfrm>
            <a:prstGeom prst="line">
              <a:avLst/>
            </a:prstGeom>
            <a:noFill/>
            <a:ln w="38100">
              <a:solidFill>
                <a:schemeClr val="tx1"/>
              </a:solidFill>
              <a:round/>
              <a:headEnd/>
              <a:tailEnd type="triangle" w="med" len="med"/>
            </a:ln>
            <a:effectLst/>
          </p:spPr>
          <p:txBody>
            <a:bodyPr/>
            <a:lstStyle/>
            <a:p>
              <a:endParaRPr lang="en-NZ"/>
            </a:p>
          </p:txBody>
        </p:sp>
      </p:grpSp>
      <p:pic>
        <p:nvPicPr>
          <p:cNvPr id="2" name="Picture 1"/>
          <p:cNvPicPr>
            <a:picLocks noChangeAspect="1"/>
          </p:cNvPicPr>
          <p:nvPr/>
        </p:nvPicPr>
        <p:blipFill>
          <a:blip r:embed="rId3"/>
          <a:stretch>
            <a:fillRect/>
          </a:stretch>
        </p:blipFill>
        <p:spPr>
          <a:xfrm>
            <a:off x="1229970" y="4412393"/>
            <a:ext cx="6145301" cy="1853345"/>
          </a:xfrm>
          <a:prstGeom prst="rect">
            <a:avLst/>
          </a:prstGeom>
        </p:spPr>
      </p:pic>
    </p:spTree>
    <p:extLst>
      <p:ext uri="{BB962C8B-B14F-4D97-AF65-F5344CB8AC3E}">
        <p14:creationId xmlns:p14="http://schemas.microsoft.com/office/powerpoint/2010/main" val="3480313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6632585"/>
          </a:xfrm>
          <a:prstGeom prst="rect">
            <a:avLst/>
          </a:prstGeom>
        </p:spPr>
        <p:txBody>
          <a:bodyPr wrap="square">
            <a:spAutoFit/>
          </a:bodyPr>
          <a:lstStyle/>
          <a:p>
            <a:pPr algn="ctr"/>
            <a:endParaRPr lang="en-US" sz="4000" b="1" dirty="0"/>
          </a:p>
          <a:p>
            <a:pPr lvl="1"/>
            <a:r>
              <a:rPr lang="en-NZ" sz="3500" b="1" dirty="0" smtClean="0"/>
              <a:t>Inheritance in OO - review</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A group of classes are related in that they have a </a:t>
            </a:r>
            <a:r>
              <a:rPr lang="en-NZ" sz="2500" dirty="0" smtClean="0"/>
              <a:t>	common </a:t>
            </a:r>
            <a:r>
              <a:rPr lang="en-NZ" sz="2500" dirty="0"/>
              <a:t>core of shared functionality and/or </a:t>
            </a:r>
            <a:r>
              <a:rPr lang="en-NZ" sz="2500" dirty="0" smtClean="0"/>
              <a:t>data</a:t>
            </a:r>
            <a:endParaRPr lang="en-NZ" sz="2500" dirty="0"/>
          </a:p>
          <a:p>
            <a:pPr marL="1657350" lvl="2" indent="-742950">
              <a:buFont typeface="Arial" panose="020B0604020202020204" pitchFamily="34" charset="0"/>
              <a:buChar char="•"/>
            </a:pPr>
            <a:r>
              <a:rPr lang="en-NZ" sz="2500" dirty="0"/>
              <a:t>Child classes extend parent (base classes) by </a:t>
            </a:r>
            <a:r>
              <a:rPr lang="en-NZ" sz="2500" dirty="0" smtClean="0"/>
              <a:t>descent</a:t>
            </a:r>
            <a:endParaRPr lang="en-NZ" sz="2500" dirty="0"/>
          </a:p>
          <a:p>
            <a:pPr marL="1657350" lvl="2" indent="-742950">
              <a:buFont typeface="Arial" panose="020B0604020202020204" pitchFamily="34" charset="0"/>
              <a:buChar char="•"/>
            </a:pPr>
            <a:r>
              <a:rPr lang="en-NZ" sz="2500" dirty="0"/>
              <a:t>Child classes contain all public or protected data and </a:t>
            </a:r>
            <a:r>
              <a:rPr lang="en-NZ" sz="2500" dirty="0" smtClean="0"/>
              <a:t>	methods </a:t>
            </a:r>
            <a:r>
              <a:rPr lang="en-NZ" sz="2500" dirty="0"/>
              <a:t>of their </a:t>
            </a:r>
            <a:r>
              <a:rPr lang="en-NZ" sz="2500" dirty="0" smtClean="0"/>
              <a:t>ancestors</a:t>
            </a:r>
            <a:endParaRPr lang="en-NZ" sz="2500" dirty="0"/>
          </a:p>
          <a:p>
            <a:pPr marL="1657350" lvl="2" indent="-742950">
              <a:buFont typeface="Arial" panose="020B0604020202020204" pitchFamily="34" charset="0"/>
              <a:buChar char="•"/>
            </a:pPr>
            <a:r>
              <a:rPr lang="en-NZ" sz="2500" dirty="0"/>
              <a:t>Inheritance promotes code reuse and reduces code </a:t>
            </a:r>
            <a:r>
              <a:rPr lang="en-NZ" sz="2500" dirty="0" smtClean="0"/>
              <a:t>	duplication</a:t>
            </a:r>
            <a:endParaRPr lang="en-NZ" sz="2500" dirty="0"/>
          </a:p>
          <a:p>
            <a:pPr marL="1657350" lvl="2" indent="-742950">
              <a:buFont typeface="Arial" panose="020B0604020202020204" pitchFamily="34" charset="0"/>
              <a:buChar char="•"/>
            </a:pPr>
            <a:r>
              <a:rPr lang="en-NZ" sz="2500" dirty="0"/>
              <a:t>Child classes contain additional data, additional </a:t>
            </a:r>
            <a:r>
              <a:rPr lang="en-NZ" sz="2500" dirty="0" smtClean="0"/>
              <a:t>	functionality </a:t>
            </a:r>
            <a:r>
              <a:rPr lang="en-NZ" sz="2500" dirty="0"/>
              <a:t>or polymorphic </a:t>
            </a:r>
            <a:r>
              <a:rPr lang="en-NZ" sz="2500" dirty="0" smtClean="0"/>
              <a:t>implementations</a:t>
            </a:r>
            <a:endParaRPr lang="en-NZ" sz="2500" dirty="0"/>
          </a:p>
          <a:p>
            <a:pPr marL="1657350" lvl="2" indent="-742950">
              <a:buFont typeface="Arial" panose="020B0604020202020204" pitchFamily="34" charset="0"/>
              <a:buChar char="•"/>
            </a:pPr>
            <a:r>
              <a:rPr lang="en-NZ" sz="2500" dirty="0"/>
              <a:t>The parent-child relationship must be an “is-a” </a:t>
            </a:r>
            <a:r>
              <a:rPr lang="en-NZ" sz="2500" dirty="0" smtClean="0"/>
              <a:t>	relationship</a:t>
            </a:r>
            <a:r>
              <a:rPr lang="en-NZ" sz="2500" dirty="0"/>
              <a:t>, not a “has-a” </a:t>
            </a:r>
            <a:r>
              <a:rPr lang="en-NZ" sz="2500" dirty="0" smtClean="0"/>
              <a:t>relationship</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13041888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785378"/>
          </a:xfrm>
          <a:prstGeom prst="rect">
            <a:avLst/>
          </a:prstGeom>
        </p:spPr>
        <p:txBody>
          <a:bodyPr wrap="square">
            <a:spAutoFit/>
          </a:bodyPr>
          <a:lstStyle/>
          <a:p>
            <a:pPr algn="ctr"/>
            <a:endParaRPr lang="en-US" sz="4000" b="1" dirty="0"/>
          </a:p>
          <a:p>
            <a:pPr lvl="1"/>
            <a:r>
              <a:rPr lang="en-NZ" sz="3500" b="1" dirty="0" smtClean="0"/>
              <a:t>Inheritance in OO - review</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Inheritance for extension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grpSp>
        <p:nvGrpSpPr>
          <p:cNvPr id="2" name="Group 1"/>
          <p:cNvGrpSpPr/>
          <p:nvPr/>
        </p:nvGrpSpPr>
        <p:grpSpPr>
          <a:xfrm>
            <a:off x="2879812" y="2438400"/>
            <a:ext cx="3384376" cy="3312368"/>
            <a:chOff x="2895600" y="2438400"/>
            <a:chExt cx="3384376" cy="3312368"/>
          </a:xfrm>
        </p:grpSpPr>
        <p:sp>
          <p:nvSpPr>
            <p:cNvPr id="4" name="Rectangle 3"/>
            <p:cNvSpPr/>
            <p:nvPr/>
          </p:nvSpPr>
          <p:spPr>
            <a:xfrm>
              <a:off x="2895600" y="2438400"/>
              <a:ext cx="3384376"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Base Class: Common Core</a:t>
              </a:r>
              <a:endParaRPr lang="en-NZ" dirty="0"/>
            </a:p>
          </p:txBody>
        </p:sp>
        <p:sp>
          <p:nvSpPr>
            <p:cNvPr id="5" name="Rectangle 4"/>
            <p:cNvSpPr/>
            <p:nvPr/>
          </p:nvSpPr>
          <p:spPr>
            <a:xfrm>
              <a:off x="2895600" y="4454624"/>
              <a:ext cx="3384376"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Child Class: + Specialised</a:t>
              </a:r>
              <a:endParaRPr lang="en-NZ" dirty="0"/>
            </a:p>
          </p:txBody>
        </p:sp>
        <p:cxnSp>
          <p:nvCxnSpPr>
            <p:cNvPr id="6" name="Straight Arrow Connector 5"/>
            <p:cNvCxnSpPr>
              <a:stCxn id="4" idx="2"/>
              <a:endCxn id="5" idx="0"/>
            </p:cNvCxnSpPr>
            <p:nvPr/>
          </p:nvCxnSpPr>
          <p:spPr>
            <a:xfrm>
              <a:off x="4587788" y="3734544"/>
              <a:ext cx="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2829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785378"/>
          </a:xfrm>
          <a:prstGeom prst="rect">
            <a:avLst/>
          </a:prstGeom>
        </p:spPr>
        <p:txBody>
          <a:bodyPr wrap="square">
            <a:spAutoFit/>
          </a:bodyPr>
          <a:lstStyle/>
          <a:p>
            <a:pPr algn="ctr"/>
            <a:endParaRPr lang="en-US" sz="4000" b="1" dirty="0"/>
          </a:p>
          <a:p>
            <a:pPr lvl="1"/>
            <a:r>
              <a:rPr lang="en-NZ" sz="3500" b="1" dirty="0" smtClean="0"/>
              <a:t>Inheritance in OO - review</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Inheritance for polymorphism</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grpSp>
        <p:nvGrpSpPr>
          <p:cNvPr id="2" name="Group 1"/>
          <p:cNvGrpSpPr/>
          <p:nvPr/>
        </p:nvGrpSpPr>
        <p:grpSpPr>
          <a:xfrm>
            <a:off x="773578" y="2438400"/>
            <a:ext cx="7596844" cy="3528392"/>
            <a:chOff x="683568" y="2852936"/>
            <a:chExt cx="7596844" cy="3528392"/>
          </a:xfrm>
        </p:grpSpPr>
        <p:sp>
          <p:nvSpPr>
            <p:cNvPr id="7" name="Rectangle 6"/>
            <p:cNvSpPr/>
            <p:nvPr/>
          </p:nvSpPr>
          <p:spPr>
            <a:xfrm>
              <a:off x="2843808" y="2852936"/>
              <a:ext cx="3384376"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Base Class – Common Core</a:t>
              </a:r>
            </a:p>
            <a:p>
              <a:pPr algn="ctr"/>
              <a:r>
                <a:rPr lang="en-NZ" dirty="0" smtClean="0"/>
                <a:t>Including </a:t>
              </a:r>
              <a:r>
                <a:rPr lang="en-NZ" dirty="0" err="1" smtClean="0"/>
                <a:t>ImportantJob</a:t>
              </a:r>
              <a:r>
                <a:rPr lang="en-NZ" dirty="0" smtClean="0"/>
                <a:t>()</a:t>
              </a:r>
              <a:endParaRPr lang="en-NZ" dirty="0"/>
            </a:p>
          </p:txBody>
        </p:sp>
        <p:sp>
          <p:nvSpPr>
            <p:cNvPr id="8" name="Rectangle 7"/>
            <p:cNvSpPr/>
            <p:nvPr/>
          </p:nvSpPr>
          <p:spPr>
            <a:xfrm>
              <a:off x="683568" y="5085184"/>
              <a:ext cx="3384376"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Child Class1</a:t>
              </a:r>
            </a:p>
            <a:p>
              <a:pPr algn="ctr"/>
              <a:r>
                <a:rPr lang="en-NZ" dirty="0" smtClean="0"/>
                <a:t>Implements </a:t>
              </a:r>
              <a:r>
                <a:rPr lang="en-NZ" dirty="0" err="1" smtClean="0"/>
                <a:t>ImportantJob</a:t>
              </a:r>
              <a:r>
                <a:rPr lang="en-NZ" dirty="0" smtClean="0"/>
                <a:t>() with algorithm 1</a:t>
              </a:r>
              <a:endParaRPr lang="en-NZ" dirty="0"/>
            </a:p>
          </p:txBody>
        </p:sp>
        <p:cxnSp>
          <p:nvCxnSpPr>
            <p:cNvPr id="9" name="Straight Arrow Connector 8"/>
            <p:cNvCxnSpPr>
              <a:stCxn id="7" idx="2"/>
              <a:endCxn id="8" idx="0"/>
            </p:cNvCxnSpPr>
            <p:nvPr/>
          </p:nvCxnSpPr>
          <p:spPr>
            <a:xfrm flipH="1">
              <a:off x="2375756" y="4149080"/>
              <a:ext cx="2160240" cy="93610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896036" y="5085184"/>
              <a:ext cx="3384376"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Child Class2</a:t>
              </a:r>
            </a:p>
            <a:p>
              <a:pPr algn="ctr"/>
              <a:r>
                <a:rPr lang="en-NZ" dirty="0" smtClean="0"/>
                <a:t>Implements </a:t>
              </a:r>
              <a:r>
                <a:rPr lang="en-NZ" dirty="0" err="1" smtClean="0"/>
                <a:t>ImportantJob</a:t>
              </a:r>
              <a:r>
                <a:rPr lang="en-NZ" dirty="0" smtClean="0"/>
                <a:t>() with algorithm 2</a:t>
              </a:r>
              <a:endParaRPr lang="en-NZ" dirty="0"/>
            </a:p>
          </p:txBody>
        </p:sp>
        <p:cxnSp>
          <p:nvCxnSpPr>
            <p:cNvPr id="11" name="Straight Arrow Connector 10"/>
            <p:cNvCxnSpPr>
              <a:stCxn id="7" idx="2"/>
              <a:endCxn id="10" idx="0"/>
            </p:cNvCxnSpPr>
            <p:nvPr/>
          </p:nvCxnSpPr>
          <p:spPr>
            <a:xfrm>
              <a:off x="4535996" y="4149080"/>
              <a:ext cx="2052228" cy="93610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027195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3554819"/>
          </a:xfrm>
          <a:prstGeom prst="rect">
            <a:avLst/>
          </a:prstGeom>
        </p:spPr>
        <p:txBody>
          <a:bodyPr wrap="square">
            <a:spAutoFit/>
          </a:bodyPr>
          <a:lstStyle/>
          <a:p>
            <a:pPr algn="ctr"/>
            <a:endParaRPr lang="en-US" sz="4000" b="1" dirty="0"/>
          </a:p>
          <a:p>
            <a:pPr lvl="1"/>
            <a:r>
              <a:rPr lang="en-NZ" sz="3500" b="1" dirty="0" smtClean="0"/>
              <a:t>Dangers of inheritance</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Cumbersome hierarchies – confusing to use</a:t>
            </a:r>
          </a:p>
          <a:p>
            <a:pPr marL="1657350" lvl="2" indent="-742950">
              <a:buFont typeface="Arial" panose="020B0604020202020204" pitchFamily="34" charset="0"/>
              <a:buChar char="•"/>
            </a:pPr>
            <a:r>
              <a:rPr lang="en-NZ" sz="2500" dirty="0"/>
              <a:t>Single hierarchical structure not a good match for information architecture.</a:t>
            </a:r>
          </a:p>
          <a:p>
            <a:pPr marL="1657350" lvl="2" indent="-742950">
              <a:buFont typeface="Arial" panose="020B0604020202020204" pitchFamily="34" charset="0"/>
              <a:buChar char="•"/>
            </a:pPr>
            <a:r>
              <a:rPr lang="en-NZ" sz="2500" dirty="0"/>
              <a:t>Hidden functionality in </a:t>
            </a:r>
            <a:r>
              <a:rPr lang="en-NZ" sz="2500" dirty="0" smtClean="0"/>
              <a:t>ancestors</a:t>
            </a: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751278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015936"/>
          </a:xfrm>
          <a:prstGeom prst="rect">
            <a:avLst/>
          </a:prstGeom>
        </p:spPr>
        <p:txBody>
          <a:bodyPr wrap="square">
            <a:spAutoFit/>
          </a:bodyPr>
          <a:lstStyle/>
          <a:p>
            <a:pPr algn="ctr"/>
            <a:endParaRPr lang="en-US" sz="4000" b="1" dirty="0"/>
          </a:p>
          <a:p>
            <a:pPr lvl="1"/>
            <a:r>
              <a:rPr lang="en-NZ" sz="3500" b="1" dirty="0" smtClean="0"/>
              <a:t>Don’t use inheritance</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...when it isn’t a true </a:t>
            </a:r>
            <a:r>
              <a:rPr lang="en-NZ" sz="2500" b="1" dirty="0"/>
              <a:t>“is-a” </a:t>
            </a:r>
            <a:r>
              <a:rPr lang="en-NZ" sz="2500" dirty="0" smtClean="0"/>
              <a:t>relationship</a:t>
            </a:r>
            <a:endParaRPr lang="en-NZ" sz="2500" dirty="0"/>
          </a:p>
        </p:txBody>
      </p:sp>
    </p:spTree>
    <p:extLst>
      <p:ext uri="{BB962C8B-B14F-4D97-AF65-F5344CB8AC3E}">
        <p14:creationId xmlns:p14="http://schemas.microsoft.com/office/powerpoint/2010/main" val="17625990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631216"/>
          </a:xfrm>
          <a:prstGeom prst="rect">
            <a:avLst/>
          </a:prstGeom>
        </p:spPr>
        <p:txBody>
          <a:bodyPr wrap="square">
            <a:spAutoFit/>
          </a:bodyPr>
          <a:lstStyle/>
          <a:p>
            <a:pPr algn="ctr"/>
            <a:endParaRPr lang="en-US" sz="4000" b="1" dirty="0"/>
          </a:p>
          <a:p>
            <a:pPr lvl="1"/>
            <a:r>
              <a:rPr lang="en-NZ" sz="3500" b="1" dirty="0" smtClean="0"/>
              <a:t>Inheritance syntax in C++</a:t>
            </a:r>
            <a:endParaRPr lang="en-US" sz="3500" b="1" dirty="0" smtClean="0"/>
          </a:p>
          <a:p>
            <a:pPr lvl="2"/>
            <a:endParaRPr lang="en-US" sz="2500" dirty="0" smtClean="0"/>
          </a:p>
        </p:txBody>
      </p:sp>
      <p:grpSp>
        <p:nvGrpSpPr>
          <p:cNvPr id="2" name="Group 1"/>
          <p:cNvGrpSpPr/>
          <p:nvPr/>
        </p:nvGrpSpPr>
        <p:grpSpPr>
          <a:xfrm>
            <a:off x="371475" y="1752600"/>
            <a:ext cx="8401050" cy="3467100"/>
            <a:chOff x="77466" y="1752600"/>
            <a:chExt cx="8401050" cy="3467100"/>
          </a:xfrm>
        </p:grpSpPr>
        <p:pic>
          <p:nvPicPr>
            <p:cNvPr id="4" name="Picture 2"/>
            <p:cNvPicPr>
              <a:picLocks noChangeAspect="1" noChangeArrowheads="1"/>
            </p:cNvPicPr>
            <p:nvPr/>
          </p:nvPicPr>
          <p:blipFill>
            <a:blip r:embed="rId3" cstate="print"/>
            <a:srcRect/>
            <a:stretch>
              <a:fillRect/>
            </a:stretch>
          </p:blipFill>
          <p:spPr bwMode="auto">
            <a:xfrm>
              <a:off x="77466" y="1752600"/>
              <a:ext cx="4038600" cy="3467100"/>
            </a:xfrm>
            <a:prstGeom prst="rect">
              <a:avLst/>
            </a:prstGeom>
            <a:noFill/>
            <a:ln w="9525">
              <a:noFill/>
              <a:miter lim="800000"/>
              <a:headEnd/>
              <a:tailEnd/>
            </a:ln>
          </p:spPr>
        </p:pic>
        <p:pic>
          <p:nvPicPr>
            <p:cNvPr id="5" name="Picture 3"/>
            <p:cNvPicPr>
              <a:picLocks noChangeAspect="1" noChangeArrowheads="1"/>
            </p:cNvPicPr>
            <p:nvPr/>
          </p:nvPicPr>
          <p:blipFill rotWithShape="1">
            <a:blip r:embed="rId4" cstate="print"/>
            <a:srcRect b="6383"/>
            <a:stretch/>
          </p:blipFill>
          <p:spPr bwMode="auto">
            <a:xfrm>
              <a:off x="4116066" y="1752600"/>
              <a:ext cx="4362450" cy="2514600"/>
            </a:xfrm>
            <a:prstGeom prst="rect">
              <a:avLst/>
            </a:prstGeom>
            <a:noFill/>
            <a:ln w="9525">
              <a:noFill/>
              <a:miter lim="800000"/>
              <a:headEnd/>
              <a:tailEnd/>
            </a:ln>
          </p:spPr>
        </p:pic>
      </p:grpSp>
    </p:spTree>
    <p:extLst>
      <p:ext uri="{BB962C8B-B14F-4D97-AF65-F5344CB8AC3E}">
        <p14:creationId xmlns:p14="http://schemas.microsoft.com/office/powerpoint/2010/main" val="7867944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015936"/>
          </a:xfrm>
          <a:prstGeom prst="rect">
            <a:avLst/>
          </a:prstGeom>
        </p:spPr>
        <p:txBody>
          <a:bodyPr wrap="square">
            <a:spAutoFit/>
          </a:bodyPr>
          <a:lstStyle/>
          <a:p>
            <a:pPr algn="ctr"/>
            <a:endParaRPr lang="en-US" sz="4000" b="1" dirty="0"/>
          </a:p>
          <a:p>
            <a:pPr lvl="1"/>
            <a:r>
              <a:rPr lang="en-NZ" sz="3500" b="1" dirty="0"/>
              <a:t>Inheritance syntax in C++</a:t>
            </a:r>
            <a:endParaRPr lang="en-US" sz="3500" b="1" dirty="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In Child1.h</a:t>
            </a:r>
            <a:endParaRPr lang="en-NZ" sz="2500" dirty="0"/>
          </a:p>
        </p:txBody>
      </p:sp>
      <p:pic>
        <p:nvPicPr>
          <p:cNvPr id="4" name="Picture 2"/>
          <p:cNvPicPr>
            <a:picLocks noChangeAspect="1" noChangeArrowheads="1"/>
          </p:cNvPicPr>
          <p:nvPr/>
        </p:nvPicPr>
        <p:blipFill>
          <a:blip r:embed="rId3" cstate="print"/>
          <a:srcRect/>
          <a:stretch>
            <a:fillRect/>
          </a:stretch>
        </p:blipFill>
        <p:spPr bwMode="auto">
          <a:xfrm>
            <a:off x="1615726" y="2438400"/>
            <a:ext cx="5912547" cy="1296144"/>
          </a:xfrm>
          <a:prstGeom prst="rect">
            <a:avLst/>
          </a:prstGeom>
          <a:noFill/>
          <a:ln w="9525">
            <a:noFill/>
            <a:miter lim="800000"/>
            <a:headEnd/>
            <a:tailEnd/>
          </a:ln>
        </p:spPr>
      </p:pic>
    </p:spTree>
    <p:extLst>
      <p:ext uri="{BB962C8B-B14F-4D97-AF65-F5344CB8AC3E}">
        <p14:creationId xmlns:p14="http://schemas.microsoft.com/office/powerpoint/2010/main" val="1224388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3739485"/>
          </a:xfrm>
          <a:prstGeom prst="rect">
            <a:avLst/>
          </a:prstGeom>
        </p:spPr>
        <p:txBody>
          <a:bodyPr wrap="square">
            <a:spAutoFit/>
          </a:bodyPr>
          <a:lstStyle/>
          <a:p>
            <a:pPr algn="ctr"/>
            <a:endParaRPr lang="en-US" sz="4000" b="1" dirty="0"/>
          </a:p>
          <a:p>
            <a:pPr lvl="1"/>
            <a:r>
              <a:rPr lang="en-NZ" sz="3500" b="1" dirty="0"/>
              <a:t>Inheritance syntax in C++</a:t>
            </a:r>
            <a:endParaRPr lang="en-US" sz="3500" b="1" dirty="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In Child1.h</a:t>
            </a:r>
          </a:p>
          <a:p>
            <a:pPr marL="1657350" lvl="2" indent="-742950">
              <a:buFont typeface="Arial" panose="020B0604020202020204" pitchFamily="34" charset="0"/>
              <a:buChar char="•"/>
            </a:pPr>
            <a:r>
              <a:rPr lang="en-NZ" sz="2800" dirty="0"/>
              <a:t>If you want to call the parent constructor, make </a:t>
            </a:r>
            <a:r>
              <a:rPr lang="en-NZ" sz="2800" dirty="0" smtClean="0"/>
              <a:t>	sure </a:t>
            </a:r>
            <a:r>
              <a:rPr lang="en-NZ" sz="2800" dirty="0"/>
              <a:t>the child constructor contains </a:t>
            </a:r>
            <a:r>
              <a:rPr lang="en-NZ" sz="2800" i="1" dirty="0"/>
              <a:t>at least</a:t>
            </a:r>
            <a:r>
              <a:rPr lang="en-NZ" sz="2800" dirty="0"/>
              <a:t> all </a:t>
            </a:r>
            <a:endParaRPr lang="en-NZ" sz="2800" dirty="0" smtClean="0"/>
          </a:p>
          <a:p>
            <a:pPr lvl="2"/>
            <a:r>
              <a:rPr lang="en-NZ" sz="2800" dirty="0"/>
              <a:t>	</a:t>
            </a:r>
            <a:r>
              <a:rPr lang="en-NZ" sz="2800" dirty="0" smtClean="0"/>
              <a:t>the </a:t>
            </a:r>
            <a:r>
              <a:rPr lang="en-NZ" sz="2800" dirty="0"/>
              <a:t>input arguments that the parent constructor </a:t>
            </a:r>
            <a:r>
              <a:rPr lang="en-NZ" sz="2800" dirty="0" smtClean="0"/>
              <a:t>	contains</a:t>
            </a:r>
            <a:endParaRPr lang="en-NZ" sz="2800" dirty="0"/>
          </a:p>
        </p:txBody>
      </p:sp>
      <p:pic>
        <p:nvPicPr>
          <p:cNvPr id="5" name="Picture 2"/>
          <p:cNvPicPr>
            <a:picLocks noChangeAspect="1" noChangeArrowheads="1"/>
          </p:cNvPicPr>
          <p:nvPr/>
        </p:nvPicPr>
        <p:blipFill>
          <a:blip r:embed="rId3" cstate="print"/>
          <a:srcRect/>
          <a:stretch>
            <a:fillRect/>
          </a:stretch>
        </p:blipFill>
        <p:spPr bwMode="auto">
          <a:xfrm>
            <a:off x="970233" y="3962400"/>
            <a:ext cx="7203534" cy="1715578"/>
          </a:xfrm>
          <a:prstGeom prst="rect">
            <a:avLst/>
          </a:prstGeom>
          <a:noFill/>
          <a:ln w="9525">
            <a:noFill/>
            <a:miter lim="800000"/>
            <a:headEnd/>
            <a:tailEnd/>
          </a:ln>
        </p:spPr>
      </p:pic>
    </p:spTree>
    <p:extLst>
      <p:ext uri="{BB962C8B-B14F-4D97-AF65-F5344CB8AC3E}">
        <p14:creationId xmlns:p14="http://schemas.microsoft.com/office/powerpoint/2010/main" val="81484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785378"/>
          </a:xfrm>
          <a:prstGeom prst="rect">
            <a:avLst/>
          </a:prstGeom>
        </p:spPr>
        <p:txBody>
          <a:bodyPr wrap="square">
            <a:spAutoFit/>
          </a:bodyPr>
          <a:lstStyle/>
          <a:p>
            <a:pPr algn="ctr"/>
            <a:endParaRPr lang="en-US" sz="4000" b="1" dirty="0"/>
          </a:p>
          <a:p>
            <a:pPr lvl="1"/>
            <a:r>
              <a:rPr lang="en-NZ" sz="3500" b="1" dirty="0" smtClean="0"/>
              <a:t>FSM: state, actions and events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States and events</a:t>
            </a:r>
          </a:p>
          <a:p>
            <a:pPr lvl="2"/>
            <a:endParaRPr lang="en-US" sz="2500" dirty="0" smtClean="0"/>
          </a:p>
          <a:p>
            <a:pPr marL="1657350" lvl="2" indent="-742950">
              <a:buFont typeface="Arial" panose="020B0604020202020204" pitchFamily="34" charset="0"/>
              <a:buChar char="•"/>
            </a:pPr>
            <a:endParaRPr lang="en-US" sz="2500" dirty="0" smtClean="0"/>
          </a:p>
        </p:txBody>
      </p:sp>
      <p:grpSp>
        <p:nvGrpSpPr>
          <p:cNvPr id="2" name="Group 1"/>
          <p:cNvGrpSpPr/>
          <p:nvPr/>
        </p:nvGrpSpPr>
        <p:grpSpPr>
          <a:xfrm>
            <a:off x="747315" y="2590800"/>
            <a:ext cx="7649369" cy="2606319"/>
            <a:chOff x="738981" y="2708275"/>
            <a:chExt cx="7649369" cy="2606319"/>
          </a:xfrm>
        </p:grpSpPr>
        <p:sp>
          <p:nvSpPr>
            <p:cNvPr id="4" name="Text Box 4"/>
            <p:cNvSpPr txBox="1">
              <a:spLocks noChangeArrowheads="1"/>
            </p:cNvSpPr>
            <p:nvPr/>
          </p:nvSpPr>
          <p:spPr bwMode="auto">
            <a:xfrm>
              <a:off x="3275806" y="2922055"/>
              <a:ext cx="1800225" cy="366713"/>
            </a:xfrm>
            <a:prstGeom prst="rect">
              <a:avLst/>
            </a:prstGeom>
            <a:noFill/>
            <a:ln w="9525">
              <a:noFill/>
              <a:miter lim="800000"/>
              <a:headEnd/>
              <a:tailEnd/>
            </a:ln>
          </p:spPr>
          <p:txBody>
            <a:bodyPr>
              <a:spAutoFit/>
            </a:bodyPr>
            <a:lstStyle/>
            <a:p>
              <a:pPr algn="ctr">
                <a:spcBef>
                  <a:spcPct val="50000"/>
                </a:spcBef>
              </a:pPr>
              <a:r>
                <a:rPr lang="en-US" dirty="0"/>
                <a:t>Sleeping</a:t>
              </a:r>
              <a:endParaRPr lang="en-NZ" dirty="0"/>
            </a:p>
          </p:txBody>
        </p:sp>
        <p:sp>
          <p:nvSpPr>
            <p:cNvPr id="5" name="Text Box 5"/>
            <p:cNvSpPr txBox="1">
              <a:spLocks noChangeArrowheads="1"/>
            </p:cNvSpPr>
            <p:nvPr/>
          </p:nvSpPr>
          <p:spPr bwMode="auto">
            <a:xfrm>
              <a:off x="738981" y="4682007"/>
              <a:ext cx="2089150" cy="366712"/>
            </a:xfrm>
            <a:prstGeom prst="rect">
              <a:avLst/>
            </a:prstGeom>
            <a:noFill/>
            <a:ln w="9525">
              <a:noFill/>
              <a:miter lim="800000"/>
              <a:headEnd/>
              <a:tailEnd/>
            </a:ln>
          </p:spPr>
          <p:txBody>
            <a:bodyPr>
              <a:spAutoFit/>
            </a:bodyPr>
            <a:lstStyle/>
            <a:p>
              <a:pPr algn="ctr">
                <a:spcBef>
                  <a:spcPct val="50000"/>
                </a:spcBef>
              </a:pPr>
              <a:r>
                <a:rPr lang="en-US" dirty="0"/>
                <a:t>Eating</a:t>
              </a:r>
              <a:endParaRPr lang="en-NZ" dirty="0"/>
            </a:p>
          </p:txBody>
        </p:sp>
        <p:sp>
          <p:nvSpPr>
            <p:cNvPr id="6" name="Text Box 6"/>
            <p:cNvSpPr txBox="1">
              <a:spLocks noChangeArrowheads="1"/>
            </p:cNvSpPr>
            <p:nvPr/>
          </p:nvSpPr>
          <p:spPr bwMode="auto">
            <a:xfrm>
              <a:off x="5833268" y="4673244"/>
              <a:ext cx="2303463" cy="641350"/>
            </a:xfrm>
            <a:prstGeom prst="rect">
              <a:avLst/>
            </a:prstGeom>
            <a:noFill/>
            <a:ln w="9525">
              <a:noFill/>
              <a:miter lim="800000"/>
              <a:headEnd/>
              <a:tailEnd/>
            </a:ln>
          </p:spPr>
          <p:txBody>
            <a:bodyPr>
              <a:spAutoFit/>
            </a:bodyPr>
            <a:lstStyle/>
            <a:p>
              <a:pPr>
                <a:spcBef>
                  <a:spcPct val="50000"/>
                </a:spcBef>
              </a:pPr>
              <a:r>
                <a:rPr lang="en-US" dirty="0"/>
                <a:t>Chasing </a:t>
              </a:r>
              <a:r>
                <a:rPr lang="en-US" dirty="0" err="1"/>
                <a:t>neighbour</a:t>
              </a:r>
              <a:r>
                <a:rPr lang="en-US" dirty="0"/>
                <a:t> cat</a:t>
              </a:r>
              <a:endParaRPr lang="en-NZ" dirty="0"/>
            </a:p>
          </p:txBody>
        </p:sp>
        <p:sp>
          <p:nvSpPr>
            <p:cNvPr id="7" name="Line 7"/>
            <p:cNvSpPr>
              <a:spLocks noChangeShapeType="1"/>
            </p:cNvSpPr>
            <p:nvPr/>
          </p:nvSpPr>
          <p:spPr bwMode="auto">
            <a:xfrm>
              <a:off x="5003800" y="3284538"/>
              <a:ext cx="1800225" cy="1008062"/>
            </a:xfrm>
            <a:prstGeom prst="line">
              <a:avLst/>
            </a:prstGeom>
            <a:noFill/>
            <a:ln w="38100">
              <a:solidFill>
                <a:schemeClr val="tx1"/>
              </a:solidFill>
              <a:round/>
              <a:headEnd/>
              <a:tailEnd type="triangle" w="med" len="med"/>
            </a:ln>
          </p:spPr>
          <p:txBody>
            <a:bodyPr/>
            <a:lstStyle/>
            <a:p>
              <a:endParaRPr lang="en-NZ"/>
            </a:p>
          </p:txBody>
        </p:sp>
        <p:sp>
          <p:nvSpPr>
            <p:cNvPr id="8" name="Line 8"/>
            <p:cNvSpPr>
              <a:spLocks noChangeShapeType="1"/>
            </p:cNvSpPr>
            <p:nvPr/>
          </p:nvSpPr>
          <p:spPr bwMode="auto">
            <a:xfrm flipH="1">
              <a:off x="2195513" y="3357563"/>
              <a:ext cx="1368425" cy="1081087"/>
            </a:xfrm>
            <a:prstGeom prst="line">
              <a:avLst/>
            </a:prstGeom>
            <a:noFill/>
            <a:ln w="38100">
              <a:solidFill>
                <a:schemeClr val="tx1"/>
              </a:solidFill>
              <a:round/>
              <a:headEnd/>
              <a:tailEnd type="triangle" w="med" len="med"/>
            </a:ln>
          </p:spPr>
          <p:txBody>
            <a:bodyPr/>
            <a:lstStyle/>
            <a:p>
              <a:endParaRPr lang="en-NZ"/>
            </a:p>
          </p:txBody>
        </p:sp>
        <p:sp>
          <p:nvSpPr>
            <p:cNvPr id="9" name="Line 9"/>
            <p:cNvSpPr>
              <a:spLocks noChangeShapeType="1"/>
            </p:cNvSpPr>
            <p:nvPr/>
          </p:nvSpPr>
          <p:spPr bwMode="auto">
            <a:xfrm flipH="1" flipV="1">
              <a:off x="4643438" y="3573463"/>
              <a:ext cx="1295400" cy="1008062"/>
            </a:xfrm>
            <a:prstGeom prst="line">
              <a:avLst/>
            </a:prstGeom>
            <a:noFill/>
            <a:ln w="38100">
              <a:solidFill>
                <a:schemeClr val="tx1"/>
              </a:solidFill>
              <a:round/>
              <a:headEnd/>
              <a:tailEnd type="triangle" w="med" len="med"/>
            </a:ln>
          </p:spPr>
          <p:txBody>
            <a:bodyPr/>
            <a:lstStyle/>
            <a:p>
              <a:endParaRPr lang="en-NZ"/>
            </a:p>
          </p:txBody>
        </p:sp>
        <p:sp>
          <p:nvSpPr>
            <p:cNvPr id="10" name="Line 10"/>
            <p:cNvSpPr>
              <a:spLocks noChangeShapeType="1"/>
            </p:cNvSpPr>
            <p:nvPr/>
          </p:nvSpPr>
          <p:spPr bwMode="auto">
            <a:xfrm flipV="1">
              <a:off x="2555875" y="3573463"/>
              <a:ext cx="1295400" cy="1150937"/>
            </a:xfrm>
            <a:prstGeom prst="line">
              <a:avLst/>
            </a:prstGeom>
            <a:noFill/>
            <a:ln w="38100">
              <a:solidFill>
                <a:schemeClr val="tx1"/>
              </a:solidFill>
              <a:round/>
              <a:headEnd/>
              <a:tailEnd type="triangle" w="med" len="med"/>
            </a:ln>
          </p:spPr>
          <p:txBody>
            <a:bodyPr/>
            <a:lstStyle/>
            <a:p>
              <a:endParaRPr lang="en-NZ"/>
            </a:p>
          </p:txBody>
        </p:sp>
        <p:sp>
          <p:nvSpPr>
            <p:cNvPr id="11" name="Oval 11"/>
            <p:cNvSpPr>
              <a:spLocks noChangeArrowheads="1"/>
            </p:cNvSpPr>
            <p:nvPr/>
          </p:nvSpPr>
          <p:spPr bwMode="auto">
            <a:xfrm>
              <a:off x="3492500" y="2708275"/>
              <a:ext cx="1366838" cy="865188"/>
            </a:xfrm>
            <a:prstGeom prst="ellipse">
              <a:avLst/>
            </a:prstGeom>
            <a:noFill/>
            <a:ln w="38100">
              <a:solidFill>
                <a:srgbClr val="339966"/>
              </a:solidFill>
              <a:round/>
              <a:headEnd/>
              <a:tailEnd/>
            </a:ln>
          </p:spPr>
          <p:txBody>
            <a:bodyPr wrap="none" anchor="ctr"/>
            <a:lstStyle/>
            <a:p>
              <a:endParaRPr lang="en-NZ"/>
            </a:p>
          </p:txBody>
        </p:sp>
        <p:sp>
          <p:nvSpPr>
            <p:cNvPr id="12" name="Oval 12"/>
            <p:cNvSpPr>
              <a:spLocks noChangeArrowheads="1"/>
            </p:cNvSpPr>
            <p:nvPr/>
          </p:nvSpPr>
          <p:spPr bwMode="auto">
            <a:xfrm>
              <a:off x="1116013" y="4435475"/>
              <a:ext cx="1366837" cy="865188"/>
            </a:xfrm>
            <a:prstGeom prst="ellipse">
              <a:avLst/>
            </a:prstGeom>
            <a:noFill/>
            <a:ln w="38100">
              <a:solidFill>
                <a:srgbClr val="339966"/>
              </a:solidFill>
              <a:round/>
              <a:headEnd/>
              <a:tailEnd/>
            </a:ln>
          </p:spPr>
          <p:txBody>
            <a:bodyPr wrap="none" anchor="ctr"/>
            <a:lstStyle/>
            <a:p>
              <a:endParaRPr lang="en-NZ"/>
            </a:p>
          </p:txBody>
        </p:sp>
        <p:sp>
          <p:nvSpPr>
            <p:cNvPr id="13" name="Oval 13"/>
            <p:cNvSpPr>
              <a:spLocks noChangeArrowheads="1"/>
            </p:cNvSpPr>
            <p:nvPr/>
          </p:nvSpPr>
          <p:spPr bwMode="auto">
            <a:xfrm>
              <a:off x="5581650" y="4437063"/>
              <a:ext cx="2806700" cy="865187"/>
            </a:xfrm>
            <a:prstGeom prst="ellipse">
              <a:avLst/>
            </a:prstGeom>
            <a:noFill/>
            <a:ln w="38100">
              <a:solidFill>
                <a:srgbClr val="339966"/>
              </a:solidFill>
              <a:round/>
              <a:headEnd/>
              <a:tailEnd/>
            </a:ln>
          </p:spPr>
          <p:txBody>
            <a:bodyPr wrap="none" anchor="ctr"/>
            <a:lstStyle/>
            <a:p>
              <a:endParaRPr lang="en-NZ"/>
            </a:p>
          </p:txBody>
        </p:sp>
        <p:sp>
          <p:nvSpPr>
            <p:cNvPr id="14" name="Text Box 14"/>
            <p:cNvSpPr txBox="1">
              <a:spLocks noChangeArrowheads="1"/>
            </p:cNvSpPr>
            <p:nvPr/>
          </p:nvSpPr>
          <p:spPr bwMode="auto">
            <a:xfrm>
              <a:off x="5148263" y="2997200"/>
              <a:ext cx="2533650" cy="366713"/>
            </a:xfrm>
            <a:prstGeom prst="rect">
              <a:avLst/>
            </a:prstGeom>
            <a:noFill/>
            <a:ln w="9525">
              <a:noFill/>
              <a:miter lim="800000"/>
              <a:headEnd/>
              <a:tailEnd/>
            </a:ln>
          </p:spPr>
          <p:txBody>
            <a:bodyPr wrap="none">
              <a:spAutoFit/>
            </a:bodyPr>
            <a:lstStyle/>
            <a:p>
              <a:r>
                <a:rPr lang="en-US" dirty="0" err="1"/>
                <a:t>Neighbour</a:t>
              </a:r>
              <a:r>
                <a:rPr lang="en-US" dirty="0"/>
                <a:t> cat in yard</a:t>
              </a:r>
              <a:endParaRPr lang="en-NZ" dirty="0"/>
            </a:p>
          </p:txBody>
        </p:sp>
        <p:sp>
          <p:nvSpPr>
            <p:cNvPr id="15" name="Text Box 15"/>
            <p:cNvSpPr txBox="1">
              <a:spLocks noChangeArrowheads="1"/>
            </p:cNvSpPr>
            <p:nvPr/>
          </p:nvSpPr>
          <p:spPr bwMode="auto">
            <a:xfrm>
              <a:off x="4211638" y="4292600"/>
              <a:ext cx="1327150" cy="641350"/>
            </a:xfrm>
            <a:prstGeom prst="rect">
              <a:avLst/>
            </a:prstGeom>
            <a:noFill/>
            <a:ln w="9525">
              <a:noFill/>
              <a:miter lim="800000"/>
              <a:headEnd/>
              <a:tailEnd/>
            </a:ln>
          </p:spPr>
          <p:txBody>
            <a:bodyPr wrap="none">
              <a:spAutoFit/>
            </a:bodyPr>
            <a:lstStyle/>
            <a:p>
              <a:r>
                <a:rPr lang="en-US" dirty="0" err="1"/>
                <a:t>Neighbour</a:t>
              </a:r>
              <a:endParaRPr lang="en-US" dirty="0"/>
            </a:p>
            <a:p>
              <a:r>
                <a:rPr lang="en-US" dirty="0"/>
                <a:t>Cat gone</a:t>
              </a:r>
              <a:endParaRPr lang="en-NZ" dirty="0"/>
            </a:p>
          </p:txBody>
        </p:sp>
        <p:sp>
          <p:nvSpPr>
            <p:cNvPr id="16" name="Text Box 16"/>
            <p:cNvSpPr txBox="1">
              <a:spLocks noChangeArrowheads="1"/>
            </p:cNvSpPr>
            <p:nvPr/>
          </p:nvSpPr>
          <p:spPr bwMode="auto">
            <a:xfrm>
              <a:off x="1600200" y="3448050"/>
              <a:ext cx="1200150" cy="641350"/>
            </a:xfrm>
            <a:prstGeom prst="rect">
              <a:avLst/>
            </a:prstGeom>
            <a:noFill/>
            <a:ln w="9525">
              <a:noFill/>
              <a:miter lim="800000"/>
              <a:headEnd/>
              <a:tailEnd/>
            </a:ln>
          </p:spPr>
          <p:txBody>
            <a:bodyPr wrap="none">
              <a:spAutoFit/>
            </a:bodyPr>
            <a:lstStyle/>
            <a:p>
              <a:r>
                <a:rPr lang="en-US"/>
                <a:t>Becomes</a:t>
              </a:r>
            </a:p>
            <a:p>
              <a:r>
                <a:rPr lang="en-US"/>
                <a:t>hungry</a:t>
              </a:r>
              <a:endParaRPr lang="en-NZ"/>
            </a:p>
          </p:txBody>
        </p:sp>
        <p:sp>
          <p:nvSpPr>
            <p:cNvPr id="17" name="Text Box 17"/>
            <p:cNvSpPr txBox="1">
              <a:spLocks noChangeArrowheads="1"/>
            </p:cNvSpPr>
            <p:nvPr/>
          </p:nvSpPr>
          <p:spPr bwMode="auto">
            <a:xfrm>
              <a:off x="2843213" y="4437063"/>
              <a:ext cx="590550" cy="366712"/>
            </a:xfrm>
            <a:prstGeom prst="rect">
              <a:avLst/>
            </a:prstGeom>
            <a:noFill/>
            <a:ln w="9525">
              <a:noFill/>
              <a:miter lim="800000"/>
              <a:headEnd/>
              <a:tailEnd/>
            </a:ln>
          </p:spPr>
          <p:txBody>
            <a:bodyPr wrap="none">
              <a:spAutoFit/>
            </a:bodyPr>
            <a:lstStyle/>
            <a:p>
              <a:r>
                <a:rPr lang="en-US"/>
                <a:t>Full</a:t>
              </a:r>
              <a:endParaRPr lang="en-NZ"/>
            </a:p>
          </p:txBody>
        </p:sp>
      </p:grpSp>
    </p:spTree>
    <p:extLst>
      <p:ext uri="{BB962C8B-B14F-4D97-AF65-F5344CB8AC3E}">
        <p14:creationId xmlns:p14="http://schemas.microsoft.com/office/powerpoint/2010/main" val="29487634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015936"/>
          </a:xfrm>
          <a:prstGeom prst="rect">
            <a:avLst/>
          </a:prstGeom>
        </p:spPr>
        <p:txBody>
          <a:bodyPr wrap="square">
            <a:spAutoFit/>
          </a:bodyPr>
          <a:lstStyle/>
          <a:p>
            <a:pPr algn="ctr"/>
            <a:endParaRPr lang="en-US" sz="4000" b="1" dirty="0"/>
          </a:p>
          <a:p>
            <a:pPr lvl="1"/>
            <a:r>
              <a:rPr lang="en-NZ" sz="3500" b="1" dirty="0"/>
              <a:t>Inheritance syntax in C++</a:t>
            </a:r>
            <a:endParaRPr lang="en-US" sz="3500" b="1" dirty="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In Child1.h</a:t>
            </a:r>
          </a:p>
        </p:txBody>
      </p:sp>
      <p:pic>
        <p:nvPicPr>
          <p:cNvPr id="4" name="Picture 3"/>
          <p:cNvPicPr>
            <a:picLocks noChangeAspect="1" noChangeArrowheads="1"/>
          </p:cNvPicPr>
          <p:nvPr/>
        </p:nvPicPr>
        <p:blipFill>
          <a:blip r:embed="rId3" cstate="print"/>
          <a:srcRect/>
          <a:stretch>
            <a:fillRect/>
          </a:stretch>
        </p:blipFill>
        <p:spPr bwMode="auto">
          <a:xfrm>
            <a:off x="655423" y="2286000"/>
            <a:ext cx="7833153" cy="2979415"/>
          </a:xfrm>
          <a:prstGeom prst="rect">
            <a:avLst/>
          </a:prstGeom>
          <a:noFill/>
          <a:ln w="9525">
            <a:noFill/>
            <a:miter lim="800000"/>
            <a:headEnd/>
            <a:tailEnd/>
          </a:ln>
        </p:spPr>
      </p:pic>
    </p:spTree>
    <p:extLst>
      <p:ext uri="{BB962C8B-B14F-4D97-AF65-F5344CB8AC3E}">
        <p14:creationId xmlns:p14="http://schemas.microsoft.com/office/powerpoint/2010/main" val="851604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015936"/>
          </a:xfrm>
          <a:prstGeom prst="rect">
            <a:avLst/>
          </a:prstGeom>
        </p:spPr>
        <p:txBody>
          <a:bodyPr wrap="square">
            <a:spAutoFit/>
          </a:bodyPr>
          <a:lstStyle/>
          <a:p>
            <a:pPr algn="ctr"/>
            <a:endParaRPr lang="en-US" sz="4000" b="1" dirty="0"/>
          </a:p>
          <a:p>
            <a:pPr lvl="1"/>
            <a:r>
              <a:rPr lang="en-NZ" sz="3500" b="1" dirty="0"/>
              <a:t>Inheritance syntax in C++</a:t>
            </a:r>
            <a:endParaRPr lang="en-US" sz="3500" b="1" dirty="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In Child1.cpp</a:t>
            </a:r>
          </a:p>
        </p:txBody>
      </p:sp>
      <p:pic>
        <p:nvPicPr>
          <p:cNvPr id="5" name="Picture 2"/>
          <p:cNvPicPr>
            <a:picLocks noChangeAspect="1" noChangeArrowheads="1"/>
          </p:cNvPicPr>
          <p:nvPr/>
        </p:nvPicPr>
        <p:blipFill rotWithShape="1">
          <a:blip r:embed="rId3" cstate="print"/>
          <a:srcRect b="23103"/>
          <a:stretch/>
        </p:blipFill>
        <p:spPr bwMode="auto">
          <a:xfrm>
            <a:off x="755575" y="2564904"/>
            <a:ext cx="7326031" cy="2159496"/>
          </a:xfrm>
          <a:prstGeom prst="rect">
            <a:avLst/>
          </a:prstGeom>
          <a:noFill/>
          <a:ln w="9525">
            <a:noFill/>
            <a:miter lim="800000"/>
            <a:headEnd/>
            <a:tailEnd/>
          </a:ln>
        </p:spPr>
      </p:pic>
    </p:spTree>
    <p:extLst>
      <p:ext uri="{BB962C8B-B14F-4D97-AF65-F5344CB8AC3E}">
        <p14:creationId xmlns:p14="http://schemas.microsoft.com/office/powerpoint/2010/main" val="1004675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4632037"/>
          </a:xfrm>
          <a:prstGeom prst="rect">
            <a:avLst/>
          </a:prstGeom>
        </p:spPr>
        <p:txBody>
          <a:bodyPr wrap="square">
            <a:spAutoFit/>
          </a:bodyPr>
          <a:lstStyle/>
          <a:p>
            <a:pPr algn="ctr"/>
            <a:endParaRPr lang="en-US" sz="4000" b="1" dirty="0"/>
          </a:p>
          <a:p>
            <a:pPr lvl="1"/>
            <a:r>
              <a:rPr lang="en-NZ" sz="3500" b="1" dirty="0"/>
              <a:t>Inheritance syntax in C++</a:t>
            </a:r>
            <a:endParaRPr lang="en-US" sz="3500" b="1" dirty="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Overriding</a:t>
            </a:r>
          </a:p>
          <a:p>
            <a:pPr marL="1657350" lvl="2" indent="-742950">
              <a:buFont typeface="Arial" panose="020B0604020202020204" pitchFamily="34" charset="0"/>
              <a:buChar char="•"/>
            </a:pPr>
            <a:r>
              <a:rPr lang="en-NZ" sz="2500" dirty="0"/>
              <a:t>virtual</a:t>
            </a:r>
          </a:p>
          <a:p>
            <a:pPr marL="2114550" lvl="3" indent="-742950">
              <a:buFont typeface="Arial" panose="020B0604020202020204" pitchFamily="34" charset="0"/>
              <a:buChar char="•"/>
            </a:pPr>
            <a:r>
              <a:rPr lang="en-NZ" sz="2000" dirty="0"/>
              <a:t>The parent provides a default code body (may be empty)</a:t>
            </a:r>
          </a:p>
          <a:p>
            <a:pPr marL="2114550" lvl="3" indent="-742950">
              <a:buFont typeface="Arial" panose="020B0604020202020204" pitchFamily="34" charset="0"/>
              <a:buChar char="•"/>
            </a:pPr>
            <a:r>
              <a:rPr lang="en-NZ" sz="2000" dirty="0"/>
              <a:t>Children have the option of overriding with their own code, or using the parent’s default </a:t>
            </a:r>
            <a:r>
              <a:rPr lang="en-NZ" sz="2000" dirty="0" smtClean="0"/>
              <a:t>version</a:t>
            </a:r>
            <a:endParaRPr lang="en-NZ" sz="2500" dirty="0"/>
          </a:p>
          <a:p>
            <a:pPr marL="1657350" lvl="2" indent="-742950">
              <a:buFont typeface="Arial" panose="020B0604020202020204" pitchFamily="34" charset="0"/>
              <a:buChar char="•"/>
            </a:pPr>
            <a:r>
              <a:rPr lang="en-NZ" sz="2500" dirty="0"/>
              <a:t>abstract</a:t>
            </a:r>
          </a:p>
          <a:p>
            <a:pPr marL="2114550" lvl="3" indent="-742950">
              <a:buFont typeface="Arial" panose="020B0604020202020204" pitchFamily="34" charset="0"/>
              <a:buChar char="•"/>
            </a:pPr>
            <a:r>
              <a:rPr lang="en-NZ" sz="2000" dirty="0"/>
              <a:t>The parent provides no code body</a:t>
            </a:r>
          </a:p>
          <a:p>
            <a:pPr marL="2114550" lvl="3" indent="-742950">
              <a:buFont typeface="Arial" panose="020B0604020202020204" pitchFamily="34" charset="0"/>
              <a:buChar char="•"/>
            </a:pPr>
            <a:r>
              <a:rPr lang="en-NZ" sz="2000" dirty="0"/>
              <a:t>All children must provide their own code</a:t>
            </a:r>
          </a:p>
          <a:p>
            <a:pPr marL="2114550" lvl="3" indent="-742950">
              <a:buFont typeface="Arial" panose="020B0604020202020204" pitchFamily="34" charset="0"/>
              <a:buChar char="•"/>
            </a:pPr>
            <a:r>
              <a:rPr lang="en-NZ" sz="2000" dirty="0"/>
              <a:t>Instances of the parent class cannot be </a:t>
            </a:r>
            <a:r>
              <a:rPr lang="en-NZ" sz="2000" dirty="0" smtClean="0"/>
              <a:t>instantiated</a:t>
            </a:r>
            <a:endParaRPr lang="en-NZ" sz="2000" dirty="0"/>
          </a:p>
        </p:txBody>
      </p:sp>
    </p:spTree>
    <p:extLst>
      <p:ext uri="{BB962C8B-B14F-4D97-AF65-F5344CB8AC3E}">
        <p14:creationId xmlns:p14="http://schemas.microsoft.com/office/powerpoint/2010/main" val="11680473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631216"/>
          </a:xfrm>
          <a:prstGeom prst="rect">
            <a:avLst/>
          </a:prstGeom>
        </p:spPr>
        <p:txBody>
          <a:bodyPr wrap="square">
            <a:spAutoFit/>
          </a:bodyPr>
          <a:lstStyle/>
          <a:p>
            <a:pPr algn="ctr"/>
            <a:endParaRPr lang="en-US" sz="4000" b="1" dirty="0"/>
          </a:p>
          <a:p>
            <a:pPr lvl="1"/>
            <a:r>
              <a:rPr lang="en-NZ" sz="3500" b="1" dirty="0"/>
              <a:t>Inheritance syntax in C++</a:t>
            </a:r>
            <a:endParaRPr lang="en-US" sz="3500" b="1" dirty="0"/>
          </a:p>
          <a:p>
            <a:pPr marL="1657350" lvl="2" indent="-742950">
              <a:buFont typeface="Arial" panose="020B0604020202020204" pitchFamily="34" charset="0"/>
              <a:buChar char="•"/>
            </a:pPr>
            <a:endParaRPr lang="en-US" sz="2500" dirty="0" smtClean="0"/>
          </a:p>
        </p:txBody>
      </p:sp>
      <p:grpSp>
        <p:nvGrpSpPr>
          <p:cNvPr id="2" name="Group 1"/>
          <p:cNvGrpSpPr/>
          <p:nvPr/>
        </p:nvGrpSpPr>
        <p:grpSpPr>
          <a:xfrm>
            <a:off x="1223628" y="1524000"/>
            <a:ext cx="6696744" cy="4903090"/>
            <a:chOff x="1143000" y="1524000"/>
            <a:chExt cx="6696744" cy="4903090"/>
          </a:xfrm>
        </p:grpSpPr>
        <p:pic>
          <p:nvPicPr>
            <p:cNvPr id="4" name="Picture 2"/>
            <p:cNvPicPr>
              <a:picLocks noChangeAspect="1" noChangeArrowheads="1"/>
            </p:cNvPicPr>
            <p:nvPr/>
          </p:nvPicPr>
          <p:blipFill>
            <a:blip r:embed="rId3" cstate="print"/>
            <a:srcRect/>
            <a:stretch>
              <a:fillRect/>
            </a:stretch>
          </p:blipFill>
          <p:spPr bwMode="auto">
            <a:xfrm>
              <a:off x="1143000" y="1524000"/>
              <a:ext cx="6048672" cy="4903090"/>
            </a:xfrm>
            <a:prstGeom prst="rect">
              <a:avLst/>
            </a:prstGeom>
            <a:noFill/>
            <a:ln w="9525">
              <a:noFill/>
              <a:miter lim="800000"/>
              <a:headEnd/>
              <a:tailEnd/>
            </a:ln>
          </p:spPr>
        </p:pic>
        <p:cxnSp>
          <p:nvCxnSpPr>
            <p:cNvPr id="5" name="Straight Arrow Connector 4"/>
            <p:cNvCxnSpPr/>
            <p:nvPr/>
          </p:nvCxnSpPr>
          <p:spPr>
            <a:xfrm flipH="1" flipV="1">
              <a:off x="3591272" y="2964160"/>
              <a:ext cx="936104" cy="64807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6615608" y="5196408"/>
              <a:ext cx="1224136" cy="64807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287016" y="5484440"/>
              <a:ext cx="288032" cy="21602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215008" y="5772472"/>
              <a:ext cx="288032" cy="21602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96011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015936"/>
          </a:xfrm>
          <a:prstGeom prst="rect">
            <a:avLst/>
          </a:prstGeom>
        </p:spPr>
        <p:txBody>
          <a:bodyPr wrap="square">
            <a:spAutoFit/>
          </a:bodyPr>
          <a:lstStyle/>
          <a:p>
            <a:pPr algn="ctr"/>
            <a:endParaRPr lang="en-US" sz="4000" b="1" dirty="0"/>
          </a:p>
          <a:p>
            <a:pPr lvl="1"/>
            <a:r>
              <a:rPr lang="en-NZ" sz="3500" b="1" dirty="0"/>
              <a:t>Inheritance syntax in C++</a:t>
            </a:r>
            <a:endParaRPr lang="en-US" sz="3500" b="1" dirty="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In Child1.h</a:t>
            </a:r>
          </a:p>
        </p:txBody>
      </p:sp>
      <p:pic>
        <p:nvPicPr>
          <p:cNvPr id="5" name="Picture 2"/>
          <p:cNvPicPr>
            <a:picLocks noChangeAspect="1" noChangeArrowheads="1"/>
          </p:cNvPicPr>
          <p:nvPr/>
        </p:nvPicPr>
        <p:blipFill>
          <a:blip r:embed="rId3" cstate="print"/>
          <a:srcRect/>
          <a:stretch>
            <a:fillRect/>
          </a:stretch>
        </p:blipFill>
        <p:spPr bwMode="auto">
          <a:xfrm>
            <a:off x="413370" y="2438400"/>
            <a:ext cx="8317260" cy="3672408"/>
          </a:xfrm>
          <a:prstGeom prst="rect">
            <a:avLst/>
          </a:prstGeom>
          <a:noFill/>
          <a:ln w="9525">
            <a:noFill/>
            <a:miter lim="800000"/>
            <a:headEnd/>
            <a:tailEnd/>
          </a:ln>
        </p:spPr>
      </p:pic>
    </p:spTree>
    <p:extLst>
      <p:ext uri="{BB962C8B-B14F-4D97-AF65-F5344CB8AC3E}">
        <p14:creationId xmlns:p14="http://schemas.microsoft.com/office/powerpoint/2010/main" val="96288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015936"/>
          </a:xfrm>
          <a:prstGeom prst="rect">
            <a:avLst/>
          </a:prstGeom>
        </p:spPr>
        <p:txBody>
          <a:bodyPr wrap="square">
            <a:spAutoFit/>
          </a:bodyPr>
          <a:lstStyle/>
          <a:p>
            <a:pPr algn="ctr"/>
            <a:endParaRPr lang="en-US" sz="4000" b="1" dirty="0"/>
          </a:p>
          <a:p>
            <a:pPr lvl="1"/>
            <a:r>
              <a:rPr lang="en-NZ" sz="3500" b="1" dirty="0"/>
              <a:t>Inheritance syntax in C++</a:t>
            </a:r>
            <a:endParaRPr lang="en-US" sz="3500" b="1" dirty="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In Child1.cpp</a:t>
            </a:r>
          </a:p>
        </p:txBody>
      </p:sp>
      <p:pic>
        <p:nvPicPr>
          <p:cNvPr id="4" name="Picture 2"/>
          <p:cNvPicPr>
            <a:picLocks noChangeAspect="1" noChangeArrowheads="1"/>
          </p:cNvPicPr>
          <p:nvPr/>
        </p:nvPicPr>
        <p:blipFill>
          <a:blip r:embed="rId3" cstate="print"/>
          <a:srcRect/>
          <a:stretch>
            <a:fillRect/>
          </a:stretch>
        </p:blipFill>
        <p:spPr bwMode="auto">
          <a:xfrm>
            <a:off x="1742661" y="2286000"/>
            <a:ext cx="5658677" cy="4104456"/>
          </a:xfrm>
          <a:prstGeom prst="rect">
            <a:avLst/>
          </a:prstGeom>
          <a:noFill/>
          <a:ln w="9525">
            <a:noFill/>
            <a:miter lim="800000"/>
            <a:headEnd/>
            <a:tailEnd/>
          </a:ln>
        </p:spPr>
      </p:pic>
    </p:spTree>
    <p:extLst>
      <p:ext uri="{BB962C8B-B14F-4D97-AF65-F5344CB8AC3E}">
        <p14:creationId xmlns:p14="http://schemas.microsoft.com/office/powerpoint/2010/main" val="200454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015936"/>
          </a:xfrm>
          <a:prstGeom prst="rect">
            <a:avLst/>
          </a:prstGeom>
        </p:spPr>
        <p:txBody>
          <a:bodyPr wrap="square">
            <a:spAutoFit/>
          </a:bodyPr>
          <a:lstStyle/>
          <a:p>
            <a:pPr algn="ctr"/>
            <a:endParaRPr lang="en-US" sz="4000" b="1" dirty="0"/>
          </a:p>
          <a:p>
            <a:pPr lvl="1"/>
            <a:r>
              <a:rPr lang="en-NZ" sz="3500" b="1" dirty="0" smtClean="0"/>
              <a:t>Practical</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Approach-avoid</a:t>
            </a:r>
            <a:endParaRPr lang="en-NZ" sz="2500" dirty="0"/>
          </a:p>
        </p:txBody>
      </p:sp>
      <p:pic>
        <p:nvPicPr>
          <p:cNvPr id="4" name="Picture 3"/>
          <p:cNvPicPr>
            <a:picLocks noChangeAspect="1" noChangeArrowheads="1"/>
          </p:cNvPicPr>
          <p:nvPr/>
        </p:nvPicPr>
        <p:blipFill rotWithShape="1">
          <a:blip r:embed="rId3" cstate="print"/>
          <a:srcRect l="1117" t="5895" r="1048" b="3401"/>
          <a:stretch/>
        </p:blipFill>
        <p:spPr bwMode="auto">
          <a:xfrm>
            <a:off x="952500" y="2209800"/>
            <a:ext cx="7239000" cy="3657600"/>
          </a:xfrm>
          <a:prstGeom prst="rect">
            <a:avLst/>
          </a:prstGeom>
          <a:noFill/>
          <a:ln w="9525">
            <a:noFill/>
            <a:miter lim="800000"/>
            <a:headEnd/>
            <a:tailEnd/>
          </a:ln>
        </p:spPr>
      </p:pic>
    </p:spTree>
    <p:extLst>
      <p:ext uri="{BB962C8B-B14F-4D97-AF65-F5344CB8AC3E}">
        <p14:creationId xmlns:p14="http://schemas.microsoft.com/office/powerpoint/2010/main" val="7631242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6478697"/>
          </a:xfrm>
          <a:prstGeom prst="rect">
            <a:avLst/>
          </a:prstGeom>
        </p:spPr>
        <p:txBody>
          <a:bodyPr wrap="square">
            <a:spAutoFit/>
          </a:bodyPr>
          <a:lstStyle/>
          <a:p>
            <a:pPr algn="ctr"/>
            <a:endParaRPr lang="en-US" sz="4000" b="1" dirty="0"/>
          </a:p>
          <a:p>
            <a:pPr lvl="1"/>
            <a:r>
              <a:rPr lang="en-NZ" sz="3500" b="1" dirty="0" smtClean="0"/>
              <a:t>Practical</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Use Inheritance </a:t>
            </a:r>
            <a:r>
              <a:rPr lang="en-NZ" sz="2500" b="1" dirty="0" err="1" smtClean="0"/>
              <a:t>InheritanceApproachAvoid</a:t>
            </a:r>
            <a:r>
              <a:rPr lang="en-NZ" sz="2500" b="1" dirty="0" smtClean="0"/>
              <a:t> </a:t>
            </a:r>
            <a:r>
              <a:rPr lang="en-NZ" sz="2500" b="1" dirty="0"/>
              <a:t>Skeleton</a:t>
            </a:r>
          </a:p>
          <a:p>
            <a:pPr marL="1657350" lvl="2" indent="-742950">
              <a:buFont typeface="Arial" panose="020B0604020202020204" pitchFamily="34" charset="0"/>
              <a:buChar char="•"/>
            </a:pPr>
            <a:r>
              <a:rPr lang="en-NZ" sz="2500" dirty="0"/>
              <a:t>Carefully study the existing classes, </a:t>
            </a:r>
            <a:r>
              <a:rPr lang="en-NZ" sz="2500" b="1" dirty="0"/>
              <a:t>SimpleSprite</a:t>
            </a:r>
            <a:r>
              <a:rPr lang="en-NZ" sz="2500" dirty="0"/>
              <a:t>, </a:t>
            </a:r>
            <a:r>
              <a:rPr lang="en-NZ" sz="2500" b="1" dirty="0" err="1"/>
              <a:t>SpriteList</a:t>
            </a:r>
            <a:r>
              <a:rPr lang="en-NZ" sz="2500" dirty="0"/>
              <a:t> and </a:t>
            </a:r>
            <a:r>
              <a:rPr lang="en-NZ" sz="2500" b="1" dirty="0"/>
              <a:t>Form1</a:t>
            </a:r>
            <a:r>
              <a:rPr lang="en-NZ" sz="2500" dirty="0"/>
              <a:t>. Read the comments in </a:t>
            </a:r>
            <a:r>
              <a:rPr lang="en-NZ" sz="2500" b="1" dirty="0"/>
              <a:t>Form1.h</a:t>
            </a:r>
          </a:p>
          <a:p>
            <a:pPr marL="1657350" lvl="2" indent="-742950">
              <a:buFont typeface="Arial" panose="020B0604020202020204" pitchFamily="34" charset="0"/>
              <a:buChar char="•"/>
            </a:pPr>
            <a:r>
              <a:rPr lang="en-NZ" sz="2500" dirty="0"/>
              <a:t>Add two new classes </a:t>
            </a:r>
            <a:r>
              <a:rPr lang="en-NZ" sz="2500" b="1" dirty="0"/>
              <a:t>Approacher</a:t>
            </a:r>
            <a:r>
              <a:rPr lang="en-NZ" sz="2500" dirty="0"/>
              <a:t> and </a:t>
            </a:r>
            <a:r>
              <a:rPr lang="en-NZ" sz="2500" b="1" dirty="0"/>
              <a:t>Avoider</a:t>
            </a:r>
            <a:r>
              <a:rPr lang="en-NZ" sz="2500" dirty="0"/>
              <a:t>, both </a:t>
            </a:r>
            <a:r>
              <a:rPr lang="en-NZ" sz="2500" dirty="0" smtClean="0"/>
              <a:t>	descended from </a:t>
            </a:r>
            <a:r>
              <a:rPr lang="en-NZ" sz="2500" b="1" dirty="0" smtClean="0"/>
              <a:t>SimpleSprite</a:t>
            </a:r>
            <a:r>
              <a:rPr lang="en-NZ" sz="2500" dirty="0" smtClean="0"/>
              <a:t>, so that your </a:t>
            </a:r>
          </a:p>
          <a:p>
            <a:pPr lvl="2"/>
            <a:r>
              <a:rPr lang="en-NZ" sz="2500" dirty="0"/>
              <a:t>	</a:t>
            </a:r>
            <a:r>
              <a:rPr lang="en-NZ" sz="2500" dirty="0" smtClean="0"/>
              <a:t>application runs as in the demo</a:t>
            </a:r>
            <a:endParaRPr lang="en-NZ" sz="2500" dirty="0"/>
          </a:p>
          <a:p>
            <a:pPr marL="1657350" lvl="2" indent="-742950">
              <a:buFont typeface="Arial" panose="020B0604020202020204" pitchFamily="34" charset="0"/>
              <a:buChar char="•"/>
            </a:pPr>
            <a:r>
              <a:rPr lang="en-NZ" sz="2500" dirty="0"/>
              <a:t>Before creating your new child classes, decide:</a:t>
            </a:r>
          </a:p>
          <a:p>
            <a:pPr marL="2114550" lvl="3" indent="-742950">
              <a:buFont typeface="Arial" panose="020B0604020202020204" pitchFamily="34" charset="0"/>
              <a:buChar char="•"/>
            </a:pPr>
            <a:r>
              <a:rPr lang="en-NZ" sz="2000" dirty="0"/>
              <a:t>What data members and methods do they inherit from their parent?</a:t>
            </a:r>
          </a:p>
          <a:p>
            <a:pPr marL="2114550" lvl="3" indent="-742950">
              <a:buFont typeface="Arial" panose="020B0604020202020204" pitchFamily="34" charset="0"/>
              <a:buChar char="•"/>
            </a:pPr>
            <a:r>
              <a:rPr lang="en-NZ" sz="2000" dirty="0"/>
              <a:t>What additional data members (if any) do they each need?</a:t>
            </a:r>
          </a:p>
          <a:p>
            <a:pPr marL="2114550" lvl="3" indent="-742950">
              <a:buFont typeface="Arial" panose="020B0604020202020204" pitchFamily="34" charset="0"/>
              <a:buChar char="•"/>
            </a:pPr>
            <a:r>
              <a:rPr lang="en-NZ" sz="2000" dirty="0"/>
              <a:t>What additional methods (if any) do they each need?</a:t>
            </a:r>
          </a:p>
          <a:p>
            <a:pPr marL="2114550" lvl="3" indent="-742950">
              <a:buFont typeface="Arial" panose="020B0604020202020204" pitchFamily="34" charset="0"/>
              <a:buChar char="•"/>
            </a:pPr>
            <a:r>
              <a:rPr lang="en-NZ" sz="2000" dirty="0"/>
              <a:t>What inherited methods (if any) do they each need to override?</a:t>
            </a:r>
          </a:p>
          <a:p>
            <a:pPr marL="2114550" lvl="3" indent="-742950">
              <a:buFont typeface="Arial" panose="020B0604020202020204" pitchFamily="34" charset="0"/>
              <a:buChar char="•"/>
            </a:pPr>
            <a:r>
              <a:rPr lang="en-NZ" sz="2000" dirty="0"/>
              <a:t>If you are going to add methods or override inherited methods, what is the logic for each one?</a:t>
            </a:r>
          </a:p>
        </p:txBody>
      </p:sp>
    </p:spTree>
    <p:extLst>
      <p:ext uri="{BB962C8B-B14F-4D97-AF65-F5344CB8AC3E}">
        <p14:creationId xmlns:p14="http://schemas.microsoft.com/office/powerpoint/2010/main" val="20953318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246495"/>
          </a:xfrm>
          <a:prstGeom prst="rect">
            <a:avLst/>
          </a:prstGeom>
        </p:spPr>
        <p:txBody>
          <a:bodyPr wrap="square">
            <a:spAutoFit/>
          </a:bodyPr>
          <a:lstStyle/>
          <a:p>
            <a:pPr algn="ctr"/>
            <a:endParaRPr lang="en-US" sz="4000" b="1" dirty="0"/>
          </a:p>
          <a:p>
            <a:pPr lvl="1"/>
            <a:r>
              <a:rPr lang="en-NZ" sz="3500" b="1" dirty="0" smtClean="0"/>
              <a:t>Practical – code examples</a:t>
            </a:r>
            <a:endParaRPr lang="en-US" sz="3500" b="1" dirty="0" smtClean="0"/>
          </a:p>
        </p:txBody>
      </p:sp>
      <p:grpSp>
        <p:nvGrpSpPr>
          <p:cNvPr id="5" name="Group 4"/>
          <p:cNvGrpSpPr/>
          <p:nvPr/>
        </p:nvGrpSpPr>
        <p:grpSpPr>
          <a:xfrm>
            <a:off x="366712" y="1600200"/>
            <a:ext cx="8410575" cy="4896490"/>
            <a:chOff x="403223" y="1685285"/>
            <a:chExt cx="8410575" cy="489649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223" y="4191000"/>
              <a:ext cx="8410575" cy="239077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223" y="1685285"/>
              <a:ext cx="8410575" cy="2343150"/>
            </a:xfrm>
            <a:prstGeom prst="rect">
              <a:avLst/>
            </a:prstGeom>
          </p:spPr>
        </p:pic>
      </p:grpSp>
    </p:spTree>
    <p:extLst>
      <p:ext uri="{BB962C8B-B14F-4D97-AF65-F5344CB8AC3E}">
        <p14:creationId xmlns:p14="http://schemas.microsoft.com/office/powerpoint/2010/main" val="1300697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785378"/>
          </a:xfrm>
          <a:prstGeom prst="rect">
            <a:avLst/>
          </a:prstGeom>
        </p:spPr>
        <p:txBody>
          <a:bodyPr wrap="square">
            <a:spAutoFit/>
          </a:bodyPr>
          <a:lstStyle/>
          <a:p>
            <a:pPr algn="ctr"/>
            <a:endParaRPr lang="en-US" sz="4000" b="1" dirty="0"/>
          </a:p>
          <a:p>
            <a:pPr lvl="1"/>
            <a:r>
              <a:rPr lang="en-NZ" sz="3500" b="1" dirty="0" smtClean="0"/>
              <a:t>FSM: state, actions and events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Actions</a:t>
            </a:r>
          </a:p>
          <a:p>
            <a:pPr lvl="2"/>
            <a:endParaRPr lang="en-US" sz="2500" dirty="0" smtClean="0"/>
          </a:p>
          <a:p>
            <a:pPr marL="1657350" lvl="2" indent="-742950">
              <a:buFont typeface="Arial" panose="020B0604020202020204" pitchFamily="34" charset="0"/>
              <a:buChar char="•"/>
            </a:pPr>
            <a:endParaRPr lang="en-US" sz="2500" dirty="0" smtClean="0"/>
          </a:p>
        </p:txBody>
      </p:sp>
      <p:graphicFrame>
        <p:nvGraphicFramePr>
          <p:cNvPr id="18" name="Table 17"/>
          <p:cNvGraphicFramePr>
            <a:graphicFrameLocks noGrp="1"/>
          </p:cNvGraphicFramePr>
          <p:nvPr>
            <p:extLst>
              <p:ext uri="{D42A27DB-BD31-4B8C-83A1-F6EECF244321}">
                <p14:modId xmlns:p14="http://schemas.microsoft.com/office/powerpoint/2010/main" val="2403917949"/>
              </p:ext>
            </p:extLst>
          </p:nvPr>
        </p:nvGraphicFramePr>
        <p:xfrm>
          <a:off x="899592" y="2438400"/>
          <a:ext cx="7344816" cy="3295305"/>
        </p:xfrm>
        <a:graphic>
          <a:graphicData uri="http://schemas.openxmlformats.org/drawingml/2006/table">
            <a:tbl>
              <a:tblPr firstRow="1" bandRow="1">
                <a:tableStyleId>{5C22544A-7EE6-4342-B048-85BDC9FD1C3A}</a:tableStyleId>
              </a:tblPr>
              <a:tblGrid>
                <a:gridCol w="2952328">
                  <a:extLst>
                    <a:ext uri="{9D8B030D-6E8A-4147-A177-3AD203B41FA5}">
                      <a16:colId xmlns="" xmlns:a16="http://schemas.microsoft.com/office/drawing/2014/main" val="20000"/>
                    </a:ext>
                  </a:extLst>
                </a:gridCol>
                <a:gridCol w="4392488">
                  <a:extLst>
                    <a:ext uri="{9D8B030D-6E8A-4147-A177-3AD203B41FA5}">
                      <a16:colId xmlns="" xmlns:a16="http://schemas.microsoft.com/office/drawing/2014/main" val="20001"/>
                    </a:ext>
                  </a:extLst>
                </a:gridCol>
              </a:tblGrid>
              <a:tr h="437334">
                <a:tc>
                  <a:txBody>
                    <a:bodyPr/>
                    <a:lstStyle/>
                    <a:p>
                      <a:r>
                        <a:rPr lang="en-NZ" dirty="0" smtClean="0"/>
                        <a:t>When in state...</a:t>
                      </a:r>
                      <a:endParaRPr lang="en-NZ" dirty="0"/>
                    </a:p>
                  </a:txBody>
                  <a:tcPr/>
                </a:tc>
                <a:tc>
                  <a:txBody>
                    <a:bodyPr/>
                    <a:lstStyle/>
                    <a:p>
                      <a:r>
                        <a:rPr lang="en-NZ" dirty="0" smtClean="0"/>
                        <a:t>Action...</a:t>
                      </a:r>
                      <a:endParaRPr lang="en-NZ" dirty="0"/>
                    </a:p>
                  </a:txBody>
                  <a:tcPr/>
                </a:tc>
                <a:extLst>
                  <a:ext uri="{0D108BD9-81ED-4DB2-BD59-A6C34878D82A}">
                    <a16:rowId xmlns="" xmlns:a16="http://schemas.microsoft.com/office/drawing/2014/main" val="10000"/>
                  </a:ext>
                </a:extLst>
              </a:tr>
              <a:tr h="1002826">
                <a:tc>
                  <a:txBody>
                    <a:bodyPr/>
                    <a:lstStyle/>
                    <a:p>
                      <a:r>
                        <a:rPr lang="en-NZ" dirty="0" smtClean="0"/>
                        <a:t>Sleeping</a:t>
                      </a:r>
                      <a:endParaRPr lang="en-NZ" dirty="0"/>
                    </a:p>
                  </a:txBody>
                  <a:tcPr/>
                </a:tc>
                <a:tc>
                  <a:txBody>
                    <a:bodyPr/>
                    <a:lstStyle/>
                    <a:p>
                      <a:r>
                        <a:rPr lang="en-NZ" dirty="0" smtClean="0"/>
                        <a:t>Lie down with eyes closed</a:t>
                      </a:r>
                    </a:p>
                    <a:p>
                      <a:r>
                        <a:rPr lang="en-NZ" dirty="0" smtClean="0"/>
                        <a:t>Drool</a:t>
                      </a:r>
                    </a:p>
                    <a:p>
                      <a:r>
                        <a:rPr lang="en-NZ" dirty="0" smtClean="0"/>
                        <a:t>Roll</a:t>
                      </a:r>
                      <a:r>
                        <a:rPr lang="en-NZ" baseline="0" dirty="0" smtClean="0"/>
                        <a:t> over with ROLL_PROB</a:t>
                      </a:r>
                    </a:p>
                    <a:p>
                      <a:r>
                        <a:rPr lang="en-NZ" baseline="0" dirty="0" smtClean="0"/>
                        <a:t>Update Hunger</a:t>
                      </a:r>
                      <a:endParaRPr lang="en-NZ" dirty="0" smtClean="0"/>
                    </a:p>
                  </a:txBody>
                  <a:tcPr/>
                </a:tc>
                <a:extLst>
                  <a:ext uri="{0D108BD9-81ED-4DB2-BD59-A6C34878D82A}">
                    <a16:rowId xmlns="" xmlns:a16="http://schemas.microsoft.com/office/drawing/2014/main" val="10001"/>
                  </a:ext>
                </a:extLst>
              </a:tr>
              <a:tr h="864096">
                <a:tc>
                  <a:txBody>
                    <a:bodyPr/>
                    <a:lstStyle/>
                    <a:p>
                      <a:r>
                        <a:rPr lang="en-NZ" dirty="0" smtClean="0"/>
                        <a:t>Chasing</a:t>
                      </a:r>
                      <a:endParaRPr lang="en-NZ" dirty="0"/>
                    </a:p>
                  </a:txBody>
                  <a:tcPr/>
                </a:tc>
                <a:tc>
                  <a:txBody>
                    <a:bodyPr/>
                    <a:lstStyle/>
                    <a:p>
                      <a:r>
                        <a:rPr lang="en-NZ" dirty="0" err="1" smtClean="0"/>
                        <a:t>OrientTo</a:t>
                      </a:r>
                      <a:r>
                        <a:rPr lang="en-NZ" dirty="0" smtClean="0"/>
                        <a:t>(</a:t>
                      </a:r>
                      <a:r>
                        <a:rPr lang="en-NZ" dirty="0" err="1" smtClean="0"/>
                        <a:t>Neighbour</a:t>
                      </a:r>
                      <a:r>
                        <a:rPr lang="en-NZ" baseline="0" dirty="0" err="1" smtClean="0"/>
                        <a:t>Cat</a:t>
                      </a:r>
                      <a:r>
                        <a:rPr lang="en-NZ" baseline="0" dirty="0" smtClean="0"/>
                        <a:t>)</a:t>
                      </a:r>
                    </a:p>
                    <a:p>
                      <a:r>
                        <a:rPr lang="en-NZ" baseline="0" dirty="0" smtClean="0"/>
                        <a:t>Move</a:t>
                      </a:r>
                    </a:p>
                    <a:p>
                      <a:r>
                        <a:rPr lang="en-NZ" baseline="0" dirty="0" smtClean="0"/>
                        <a:t>Hiss</a:t>
                      </a:r>
                      <a:endParaRPr lang="en-NZ" dirty="0"/>
                    </a:p>
                  </a:txBody>
                  <a:tcPr/>
                </a:tc>
                <a:extLst>
                  <a:ext uri="{0D108BD9-81ED-4DB2-BD59-A6C34878D82A}">
                    <a16:rowId xmlns="" xmlns:a16="http://schemas.microsoft.com/office/drawing/2014/main" val="10002"/>
                  </a:ext>
                </a:extLst>
              </a:tr>
              <a:tr h="754851">
                <a:tc>
                  <a:txBody>
                    <a:bodyPr/>
                    <a:lstStyle/>
                    <a:p>
                      <a:r>
                        <a:rPr lang="en-NZ" dirty="0" smtClean="0"/>
                        <a:t>Eating</a:t>
                      </a:r>
                      <a:endParaRPr lang="en-NZ" dirty="0"/>
                    </a:p>
                  </a:txBody>
                  <a:tcPr/>
                </a:tc>
                <a:tc>
                  <a:txBody>
                    <a:bodyPr/>
                    <a:lstStyle/>
                    <a:p>
                      <a:r>
                        <a:rPr lang="en-NZ" dirty="0" smtClean="0"/>
                        <a:t>Gobble</a:t>
                      </a:r>
                      <a:r>
                        <a:rPr lang="en-NZ" baseline="0" dirty="0" smtClean="0"/>
                        <a:t> f</a:t>
                      </a:r>
                      <a:r>
                        <a:rPr lang="en-NZ" dirty="0" smtClean="0"/>
                        <a:t>ood</a:t>
                      </a:r>
                    </a:p>
                    <a:p>
                      <a:r>
                        <a:rPr lang="en-NZ" dirty="0" smtClean="0"/>
                        <a:t>Update Fullness</a:t>
                      </a:r>
                      <a:endParaRPr lang="en-NZ" dirty="0"/>
                    </a:p>
                  </a:txBody>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057113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400657"/>
          </a:xfrm>
          <a:prstGeom prst="rect">
            <a:avLst/>
          </a:prstGeom>
        </p:spPr>
        <p:txBody>
          <a:bodyPr wrap="square">
            <a:spAutoFit/>
          </a:bodyPr>
          <a:lstStyle/>
          <a:p>
            <a:pPr algn="ctr"/>
            <a:endParaRPr lang="en-US" sz="4000" b="1" dirty="0"/>
          </a:p>
          <a:p>
            <a:pPr lvl="1"/>
            <a:r>
              <a:rPr lang="en-NZ" sz="3500" b="1" dirty="0" smtClean="0"/>
              <a:t>FSM in games</a:t>
            </a:r>
            <a:endParaRPr lang="en-US" sz="3500" b="1" dirty="0" smtClean="0"/>
          </a:p>
          <a:p>
            <a:pPr marL="1657350" lvl="2" indent="-742950">
              <a:buFont typeface="Arial" panose="020B0604020202020204" pitchFamily="34" charset="0"/>
              <a:buChar char="•"/>
            </a:pPr>
            <a:endParaRPr lang="en-US" sz="2500" dirty="0" smtClean="0"/>
          </a:p>
          <a:p>
            <a:pPr lvl="2"/>
            <a:endParaRPr lang="en-US" sz="2500" dirty="0" smtClean="0"/>
          </a:p>
          <a:p>
            <a:pPr marL="1657350" lvl="2" indent="-742950">
              <a:buFont typeface="Arial" panose="020B0604020202020204" pitchFamily="34" charset="0"/>
              <a:buChar char="•"/>
            </a:pPr>
            <a:endParaRPr lang="en-US" sz="2500" dirty="0" smtClean="0"/>
          </a:p>
        </p:txBody>
      </p:sp>
      <p:pic>
        <p:nvPicPr>
          <p:cNvPr id="4" name="Picture 4" descr="soldier"/>
          <p:cNvPicPr>
            <a:picLocks noChangeAspect="1" noChangeArrowheads="1"/>
          </p:cNvPicPr>
          <p:nvPr/>
        </p:nvPicPr>
        <p:blipFill>
          <a:blip r:embed="rId3" cstate="print"/>
          <a:srcRect/>
          <a:stretch>
            <a:fillRect/>
          </a:stretch>
        </p:blipFill>
        <p:spPr bwMode="auto">
          <a:xfrm>
            <a:off x="1835150" y="1752600"/>
            <a:ext cx="5473700" cy="4356100"/>
          </a:xfrm>
          <a:prstGeom prst="rect">
            <a:avLst/>
          </a:prstGeom>
          <a:noFill/>
          <a:ln w="9525">
            <a:noFill/>
            <a:miter lim="800000"/>
            <a:headEnd/>
            <a:tailEnd/>
          </a:ln>
        </p:spPr>
      </p:pic>
    </p:spTree>
    <p:extLst>
      <p:ext uri="{BB962C8B-B14F-4D97-AF65-F5344CB8AC3E}">
        <p14:creationId xmlns:p14="http://schemas.microsoft.com/office/powerpoint/2010/main" val="16246719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400657"/>
          </a:xfrm>
          <a:prstGeom prst="rect">
            <a:avLst/>
          </a:prstGeom>
        </p:spPr>
        <p:txBody>
          <a:bodyPr wrap="square">
            <a:spAutoFit/>
          </a:bodyPr>
          <a:lstStyle/>
          <a:p>
            <a:pPr algn="ctr"/>
            <a:endParaRPr lang="en-US" sz="4000" b="1" dirty="0"/>
          </a:p>
          <a:p>
            <a:pPr lvl="1"/>
            <a:r>
              <a:rPr lang="en-NZ" sz="3500" b="1" dirty="0" smtClean="0"/>
              <a:t>FSM in games</a:t>
            </a:r>
            <a:endParaRPr lang="en-US" sz="3500" b="1" dirty="0" smtClean="0"/>
          </a:p>
          <a:p>
            <a:pPr marL="1657350" lvl="2" indent="-742950">
              <a:buFont typeface="Arial" panose="020B0604020202020204" pitchFamily="34" charset="0"/>
              <a:buChar char="•"/>
            </a:pPr>
            <a:endParaRPr lang="en-US" sz="2500" dirty="0" smtClean="0"/>
          </a:p>
          <a:p>
            <a:pPr lvl="2"/>
            <a:endParaRPr lang="en-US" sz="2500" dirty="0" smtClean="0"/>
          </a:p>
          <a:p>
            <a:pPr marL="1657350" lvl="2" indent="-742950">
              <a:buFont typeface="Arial" panose="020B0604020202020204" pitchFamily="34" charset="0"/>
              <a:buChar char="•"/>
            </a:pPr>
            <a:endParaRPr lang="en-US" sz="2500" dirty="0" smtClean="0"/>
          </a:p>
        </p:txBody>
      </p:sp>
      <p:pic>
        <p:nvPicPr>
          <p:cNvPr id="5" name="Picture 4" descr="quake fsm2"/>
          <p:cNvPicPr>
            <a:picLocks noChangeAspect="1" noChangeArrowheads="1"/>
          </p:cNvPicPr>
          <p:nvPr/>
        </p:nvPicPr>
        <p:blipFill>
          <a:blip r:embed="rId3" cstate="print"/>
          <a:srcRect/>
          <a:stretch>
            <a:fillRect/>
          </a:stretch>
        </p:blipFill>
        <p:spPr bwMode="auto">
          <a:xfrm>
            <a:off x="1897856" y="1828800"/>
            <a:ext cx="5348287" cy="4141787"/>
          </a:xfrm>
          <a:prstGeom prst="rect">
            <a:avLst/>
          </a:prstGeom>
          <a:noFill/>
          <a:ln w="9525">
            <a:noFill/>
            <a:miter lim="800000"/>
            <a:headEnd/>
            <a:tailEnd/>
          </a:ln>
        </p:spPr>
      </p:pic>
    </p:spTree>
    <p:extLst>
      <p:ext uri="{BB962C8B-B14F-4D97-AF65-F5344CB8AC3E}">
        <p14:creationId xmlns:p14="http://schemas.microsoft.com/office/powerpoint/2010/main" val="12195723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400657"/>
          </a:xfrm>
          <a:prstGeom prst="rect">
            <a:avLst/>
          </a:prstGeom>
        </p:spPr>
        <p:txBody>
          <a:bodyPr wrap="square">
            <a:spAutoFit/>
          </a:bodyPr>
          <a:lstStyle/>
          <a:p>
            <a:pPr algn="ctr"/>
            <a:endParaRPr lang="en-US" sz="4000" b="1" dirty="0"/>
          </a:p>
          <a:p>
            <a:pPr lvl="1"/>
            <a:r>
              <a:rPr lang="en-NZ" sz="3500" b="1" dirty="0" smtClean="0"/>
              <a:t>FSM in games</a:t>
            </a:r>
            <a:endParaRPr lang="en-US" sz="3500" b="1" dirty="0" smtClean="0"/>
          </a:p>
          <a:p>
            <a:pPr marL="1657350" lvl="2" indent="-742950">
              <a:buFont typeface="Arial" panose="020B0604020202020204" pitchFamily="34" charset="0"/>
              <a:buChar char="•"/>
            </a:pPr>
            <a:endParaRPr lang="en-US" sz="2500" dirty="0" smtClean="0"/>
          </a:p>
          <a:p>
            <a:pPr lvl="2"/>
            <a:endParaRPr lang="en-US" sz="2500" dirty="0" smtClean="0"/>
          </a:p>
          <a:p>
            <a:pPr marL="1657350" lvl="2" indent="-742950">
              <a:buFont typeface="Arial" panose="020B0604020202020204" pitchFamily="34" charset="0"/>
              <a:buChar char="•"/>
            </a:pPr>
            <a:endParaRPr lang="en-US" sz="2500" dirty="0" smtClean="0"/>
          </a:p>
        </p:txBody>
      </p:sp>
      <p:pic>
        <p:nvPicPr>
          <p:cNvPr id="4" name="Picture 5" descr="quake fsm"/>
          <p:cNvPicPr>
            <a:picLocks noChangeAspect="1" noChangeArrowheads="1"/>
          </p:cNvPicPr>
          <p:nvPr/>
        </p:nvPicPr>
        <p:blipFill>
          <a:blip r:embed="rId3" cstate="print"/>
          <a:srcRect/>
          <a:stretch>
            <a:fillRect/>
          </a:stretch>
        </p:blipFill>
        <p:spPr bwMode="auto">
          <a:xfrm>
            <a:off x="982663" y="1997075"/>
            <a:ext cx="7177087" cy="3519488"/>
          </a:xfrm>
          <a:prstGeom prst="rect">
            <a:avLst/>
          </a:prstGeom>
          <a:noFill/>
          <a:ln w="9525">
            <a:noFill/>
            <a:miter lim="800000"/>
            <a:headEnd/>
            <a:tailEnd/>
          </a:ln>
        </p:spPr>
      </p:pic>
    </p:spTree>
    <p:extLst>
      <p:ext uri="{BB962C8B-B14F-4D97-AF65-F5344CB8AC3E}">
        <p14:creationId xmlns:p14="http://schemas.microsoft.com/office/powerpoint/2010/main" val="40107962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4785926"/>
          </a:xfrm>
          <a:prstGeom prst="rect">
            <a:avLst/>
          </a:prstGeom>
        </p:spPr>
        <p:txBody>
          <a:bodyPr wrap="square">
            <a:spAutoFit/>
          </a:bodyPr>
          <a:lstStyle/>
          <a:p>
            <a:pPr algn="ctr"/>
            <a:endParaRPr lang="en-US" sz="4000" b="1" dirty="0"/>
          </a:p>
          <a:p>
            <a:pPr lvl="1"/>
            <a:r>
              <a:rPr lang="en-NZ" sz="3500" b="1" dirty="0" smtClean="0"/>
              <a:t>FSM in games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Quake II NPCs have nine states:</a:t>
            </a:r>
          </a:p>
          <a:p>
            <a:pPr marL="2114550" lvl="3" indent="-742950">
              <a:buFont typeface="Arial" panose="020B0604020202020204" pitchFamily="34" charset="0"/>
              <a:buChar char="•"/>
            </a:pPr>
            <a:r>
              <a:rPr lang="en-NZ" sz="2000" dirty="0"/>
              <a:t>Standing</a:t>
            </a:r>
          </a:p>
          <a:p>
            <a:pPr marL="2114550" lvl="3" indent="-742950">
              <a:buFont typeface="Arial" panose="020B0604020202020204" pitchFamily="34" charset="0"/>
              <a:buChar char="•"/>
            </a:pPr>
            <a:r>
              <a:rPr lang="en-NZ" sz="2000" dirty="0"/>
              <a:t>Walking</a:t>
            </a:r>
          </a:p>
          <a:p>
            <a:pPr marL="2114550" lvl="3" indent="-742950">
              <a:buFont typeface="Arial" panose="020B0604020202020204" pitchFamily="34" charset="0"/>
              <a:buChar char="•"/>
            </a:pPr>
            <a:r>
              <a:rPr lang="en-NZ" sz="2000" dirty="0"/>
              <a:t>Running</a:t>
            </a:r>
          </a:p>
          <a:p>
            <a:pPr marL="2114550" lvl="3" indent="-742950">
              <a:buFont typeface="Arial" panose="020B0604020202020204" pitchFamily="34" charset="0"/>
              <a:buChar char="•"/>
            </a:pPr>
            <a:r>
              <a:rPr lang="en-NZ" sz="2000" dirty="0"/>
              <a:t>Dodging</a:t>
            </a:r>
          </a:p>
          <a:p>
            <a:pPr marL="2114550" lvl="3" indent="-742950">
              <a:buFont typeface="Arial" panose="020B0604020202020204" pitchFamily="34" charset="0"/>
              <a:buChar char="•"/>
            </a:pPr>
            <a:r>
              <a:rPr lang="en-NZ" sz="2000" dirty="0"/>
              <a:t>Attacking</a:t>
            </a:r>
          </a:p>
          <a:p>
            <a:pPr marL="2114550" lvl="3" indent="-742950">
              <a:buFont typeface="Arial" panose="020B0604020202020204" pitchFamily="34" charset="0"/>
              <a:buChar char="•"/>
            </a:pPr>
            <a:r>
              <a:rPr lang="en-NZ" sz="2000" dirty="0"/>
              <a:t>Melee</a:t>
            </a:r>
          </a:p>
          <a:p>
            <a:pPr marL="2114550" lvl="3" indent="-742950">
              <a:buFont typeface="Arial" panose="020B0604020202020204" pitchFamily="34" charset="0"/>
              <a:buChar char="•"/>
            </a:pPr>
            <a:r>
              <a:rPr lang="en-NZ" sz="2000" dirty="0"/>
              <a:t>Seeing the enemy</a:t>
            </a:r>
          </a:p>
          <a:p>
            <a:pPr marL="2114550" lvl="3" indent="-742950">
              <a:buFont typeface="Arial" panose="020B0604020202020204" pitchFamily="34" charset="0"/>
              <a:buChar char="•"/>
            </a:pPr>
            <a:r>
              <a:rPr lang="en-NZ" sz="2000" dirty="0"/>
              <a:t>Idle </a:t>
            </a:r>
          </a:p>
          <a:p>
            <a:pPr marL="2114550" lvl="3" indent="-742950">
              <a:buFont typeface="Arial" panose="020B0604020202020204" pitchFamily="34" charset="0"/>
              <a:buChar char="•"/>
            </a:pPr>
            <a:r>
              <a:rPr lang="en-NZ" sz="2000" dirty="0"/>
              <a:t>Searching </a:t>
            </a:r>
          </a:p>
        </p:txBody>
      </p:sp>
    </p:spTree>
    <p:extLst>
      <p:ext uri="{BB962C8B-B14F-4D97-AF65-F5344CB8AC3E}">
        <p14:creationId xmlns:p14="http://schemas.microsoft.com/office/powerpoint/2010/main" val="3164703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631490"/>
          </a:xfrm>
          <a:prstGeom prst="rect">
            <a:avLst/>
          </a:prstGeom>
        </p:spPr>
        <p:txBody>
          <a:bodyPr wrap="square">
            <a:spAutoFit/>
          </a:bodyPr>
          <a:lstStyle/>
          <a:p>
            <a:pPr algn="ctr"/>
            <a:endParaRPr lang="en-US" sz="4000" b="1" dirty="0"/>
          </a:p>
          <a:p>
            <a:pPr lvl="1"/>
            <a:r>
              <a:rPr lang="en-NZ" sz="3500" b="1" dirty="0" smtClean="0"/>
              <a:t>Coding an FSM</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To code an FSM, you need two primary methods:</a:t>
            </a:r>
          </a:p>
          <a:p>
            <a:pPr marL="2114550" lvl="3" indent="-742950">
              <a:buFont typeface="Arial" panose="020B0604020202020204" pitchFamily="34" charset="0"/>
              <a:buChar char="•"/>
            </a:pPr>
            <a:r>
              <a:rPr lang="en-NZ" sz="2000" dirty="0"/>
              <a:t>Update state</a:t>
            </a:r>
          </a:p>
          <a:p>
            <a:pPr marL="2114550" lvl="3" indent="-742950">
              <a:buFont typeface="Arial" panose="020B0604020202020204" pitchFamily="34" charset="0"/>
              <a:buChar char="•"/>
            </a:pPr>
            <a:r>
              <a:rPr lang="en-NZ" sz="2000" dirty="0"/>
              <a:t>Perform actions</a:t>
            </a:r>
          </a:p>
        </p:txBody>
      </p:sp>
    </p:spTree>
    <p:extLst>
      <p:ext uri="{BB962C8B-B14F-4D97-AF65-F5344CB8AC3E}">
        <p14:creationId xmlns:p14="http://schemas.microsoft.com/office/powerpoint/2010/main" val="3103374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6093976"/>
          </a:xfrm>
          <a:prstGeom prst="rect">
            <a:avLst/>
          </a:prstGeom>
        </p:spPr>
        <p:txBody>
          <a:bodyPr wrap="square">
            <a:spAutoFit/>
          </a:bodyPr>
          <a:lstStyle/>
          <a:p>
            <a:pPr algn="ctr"/>
            <a:endParaRPr lang="en-US" sz="4000" b="1" dirty="0"/>
          </a:p>
          <a:p>
            <a:pPr lvl="1"/>
            <a:r>
              <a:rPr lang="en-NZ" sz="3500" b="1" dirty="0" smtClean="0"/>
              <a:t>Coding an FSM</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Update state</a:t>
            </a:r>
          </a:p>
          <a:p>
            <a:pPr marL="1657350" lvl="2" indent="-742950">
              <a:buFont typeface="Arial" panose="020B0604020202020204" pitchFamily="34" charset="0"/>
              <a:buChar char="•"/>
            </a:pPr>
            <a:endParaRPr lang="en-NZ" sz="2500" dirty="0"/>
          </a:p>
          <a:p>
            <a:pPr lvl="2"/>
            <a:r>
              <a:rPr lang="en-NZ" sz="2000" dirty="0"/>
              <a:t>switch (</a:t>
            </a:r>
            <a:r>
              <a:rPr lang="en-NZ" sz="2000" dirty="0" err="1"/>
              <a:t>catState</a:t>
            </a:r>
            <a:r>
              <a:rPr lang="en-NZ" sz="2000" dirty="0"/>
              <a:t>)</a:t>
            </a:r>
          </a:p>
          <a:p>
            <a:pPr lvl="3"/>
            <a:r>
              <a:rPr lang="en-NZ" sz="2000" dirty="0" smtClean="0"/>
              <a:t>case </a:t>
            </a:r>
            <a:r>
              <a:rPr lang="en-NZ" sz="2000" dirty="0"/>
              <a:t>Sleeping:</a:t>
            </a:r>
          </a:p>
          <a:p>
            <a:pPr lvl="4"/>
            <a:r>
              <a:rPr lang="en-NZ" sz="2000" dirty="0"/>
              <a:t>if (cat in yard) </a:t>
            </a:r>
          </a:p>
          <a:p>
            <a:pPr lvl="4"/>
            <a:r>
              <a:rPr lang="en-NZ" sz="2000" dirty="0" smtClean="0"/>
              <a:t>	</a:t>
            </a:r>
            <a:r>
              <a:rPr lang="en-NZ" sz="2000" dirty="0" err="1" smtClean="0"/>
              <a:t>CatState</a:t>
            </a:r>
            <a:r>
              <a:rPr lang="en-NZ" sz="2000" dirty="0" smtClean="0"/>
              <a:t> </a:t>
            </a:r>
            <a:r>
              <a:rPr lang="en-NZ" sz="2000" dirty="0"/>
              <a:t>= Chasing;</a:t>
            </a:r>
          </a:p>
          <a:p>
            <a:pPr lvl="4"/>
            <a:r>
              <a:rPr lang="en-NZ" sz="2000" dirty="0"/>
              <a:t>else if (has not eaten for 15 minutes)</a:t>
            </a:r>
          </a:p>
          <a:p>
            <a:pPr lvl="4"/>
            <a:r>
              <a:rPr lang="en-NZ" sz="2000" dirty="0" smtClean="0"/>
              <a:t>	</a:t>
            </a:r>
            <a:r>
              <a:rPr lang="en-NZ" sz="2000" dirty="0" err="1" smtClean="0"/>
              <a:t>CatState</a:t>
            </a:r>
            <a:r>
              <a:rPr lang="en-NZ" sz="2000" dirty="0" smtClean="0"/>
              <a:t> </a:t>
            </a:r>
            <a:r>
              <a:rPr lang="en-NZ" sz="2000" dirty="0"/>
              <a:t>= Eating;</a:t>
            </a:r>
          </a:p>
          <a:p>
            <a:pPr lvl="3"/>
            <a:r>
              <a:rPr lang="en-NZ" sz="2000" dirty="0" smtClean="0"/>
              <a:t>Break</a:t>
            </a:r>
            <a:r>
              <a:rPr lang="en-NZ" sz="2000" dirty="0"/>
              <a:t>;</a:t>
            </a:r>
          </a:p>
          <a:p>
            <a:pPr lvl="3"/>
            <a:r>
              <a:rPr lang="en-NZ" sz="2000" dirty="0"/>
              <a:t>case Chasing:</a:t>
            </a:r>
          </a:p>
          <a:p>
            <a:pPr lvl="4"/>
            <a:r>
              <a:rPr lang="en-NZ" sz="2000" dirty="0"/>
              <a:t>if (neighbour cat gone)</a:t>
            </a:r>
          </a:p>
          <a:p>
            <a:pPr lvl="4"/>
            <a:r>
              <a:rPr lang="en-NZ" sz="2000" dirty="0"/>
              <a:t>	  </a:t>
            </a:r>
            <a:r>
              <a:rPr lang="en-NZ" sz="2000" dirty="0" err="1"/>
              <a:t>CatState</a:t>
            </a:r>
            <a:r>
              <a:rPr lang="en-NZ" sz="2000" dirty="0"/>
              <a:t> = Sleeping;</a:t>
            </a:r>
          </a:p>
          <a:p>
            <a:pPr lvl="4"/>
            <a:r>
              <a:rPr lang="en-NZ" sz="2000" dirty="0"/>
              <a:t>break;</a:t>
            </a:r>
          </a:p>
          <a:p>
            <a:pPr lvl="4"/>
            <a:r>
              <a:rPr lang="en-NZ" sz="2000" dirty="0"/>
              <a:t>…..</a:t>
            </a:r>
          </a:p>
        </p:txBody>
      </p:sp>
    </p:spTree>
    <p:extLst>
      <p:ext uri="{BB962C8B-B14F-4D97-AF65-F5344CB8AC3E}">
        <p14:creationId xmlns:p14="http://schemas.microsoft.com/office/powerpoint/2010/main" val="4955752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2294</Words>
  <Application>Microsoft Macintosh PowerPoint</Application>
  <PresentationFormat>On-screen Show (4:3)</PresentationFormat>
  <Paragraphs>410</Paragraphs>
  <Slides>28</Slides>
  <Notes>27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officegen</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officegen</dc:creator>
  <cp:lastModifiedBy>Grayson Orr (1000034561)</cp:lastModifiedBy>
  <cp:revision>9</cp:revision>
  <dcterms:created xsi:type="dcterms:W3CDTF">2019-07-01T01:09:05Z</dcterms:created>
  <dcterms:modified xsi:type="dcterms:W3CDTF">2020-02-18T23:00:28Z</dcterms:modified>
</cp:coreProperties>
</file>