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57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46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62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21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987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574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1865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63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60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40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85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582C-AE03-2B49-99CA-A0F58CE6CDF4}" type="datetimeFigureOut">
              <a:rPr lang="en-JP" smtClean="0"/>
              <a:t>2021/10/22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5046-5616-1E4A-91F0-26EB1EC3CA6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41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D3AF0-2297-3842-8E6B-7DC3217C4E91}"/>
              </a:ext>
            </a:extLst>
          </p:cNvPr>
          <p:cNvSpPr/>
          <p:nvPr/>
        </p:nvSpPr>
        <p:spPr>
          <a:xfrm>
            <a:off x="0" y="0"/>
            <a:ext cx="9144000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JP" sz="2800" dirty="0"/>
              <a:t>SNS における集客マーケティング</a:t>
            </a:r>
          </a:p>
          <a:p>
            <a:pPr algn="ctr"/>
            <a:r>
              <a:rPr lang="en-JP" sz="1600" dirty="0"/>
              <a:t>ウォン</a:t>
            </a:r>
            <a:r>
              <a:rPr lang="ja-JP" altLang="en-US" sz="1600"/>
              <a:t>　スーシェン（総合情報学科　</a:t>
            </a:r>
            <a:r>
              <a:rPr lang="en-JP" altLang="ja-JP" sz="1600" dirty="0"/>
              <a:t>3</a:t>
            </a:r>
            <a:r>
              <a:rPr lang="ja-JP" altLang="en-JP" sz="1600"/>
              <a:t>年</a:t>
            </a:r>
            <a:r>
              <a:rPr lang="ja-JP" altLang="en-US" sz="1600"/>
              <a:t>）</a:t>
            </a:r>
            <a:endParaRPr lang="en-JP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E8F39-CBC6-264E-A793-71E1B5AE6F82}"/>
              </a:ext>
            </a:extLst>
          </p:cNvPr>
          <p:cNvSpPr/>
          <p:nvPr/>
        </p:nvSpPr>
        <p:spPr>
          <a:xfrm>
            <a:off x="0" y="0"/>
            <a:ext cx="631135" cy="3876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b="1" dirty="0"/>
              <a:t>P02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F4B257-5AF7-EC49-B972-D2EF23B70D78}"/>
              </a:ext>
            </a:extLst>
          </p:cNvPr>
          <p:cNvSpPr/>
          <p:nvPr/>
        </p:nvSpPr>
        <p:spPr>
          <a:xfrm>
            <a:off x="613215" y="1639957"/>
            <a:ext cx="708688" cy="337930"/>
          </a:xfrm>
          <a:prstGeom prst="roundRect">
            <a:avLst>
              <a:gd name="adj" fmla="val 36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C0C3F1-C6B1-3749-A07C-10E41F9E49C2}"/>
              </a:ext>
            </a:extLst>
          </p:cNvPr>
          <p:cNvSpPr/>
          <p:nvPr/>
        </p:nvSpPr>
        <p:spPr>
          <a:xfrm>
            <a:off x="613215" y="2275438"/>
            <a:ext cx="708688" cy="337930"/>
          </a:xfrm>
          <a:prstGeom prst="roundRect">
            <a:avLst>
              <a:gd name="adj" fmla="val 36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手法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48E14F-AB45-0941-AEAB-B3DFDB96067B}"/>
              </a:ext>
            </a:extLst>
          </p:cNvPr>
          <p:cNvSpPr/>
          <p:nvPr/>
        </p:nvSpPr>
        <p:spPr>
          <a:xfrm>
            <a:off x="613215" y="2883590"/>
            <a:ext cx="708688" cy="337930"/>
          </a:xfrm>
          <a:prstGeom prst="roundRect">
            <a:avLst>
              <a:gd name="adj" fmla="val 36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7FB51-BD9C-A240-A4F4-B488C77D6B40}"/>
              </a:ext>
            </a:extLst>
          </p:cNvPr>
          <p:cNvSpPr txBox="1"/>
          <p:nvPr/>
        </p:nvSpPr>
        <p:spPr>
          <a:xfrm>
            <a:off x="1321903" y="1651333"/>
            <a:ext cx="580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飲食店における</a:t>
            </a:r>
            <a:r>
              <a:rPr lang="en-US" altLang="ja-JP" sz="1400" dirty="0"/>
              <a:t>SNS</a:t>
            </a:r>
            <a:r>
              <a:rPr lang="ja-JP" altLang="en-US" sz="1400"/>
              <a:t>の集客マーケティング戦略が売上に有効性を証明。</a:t>
            </a:r>
            <a:endParaRPr lang="en-JP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D3BC0-5563-E14F-AD32-A84D94A58590}"/>
              </a:ext>
            </a:extLst>
          </p:cNvPr>
          <p:cNvSpPr txBox="1"/>
          <p:nvPr/>
        </p:nvSpPr>
        <p:spPr>
          <a:xfrm>
            <a:off x="1321903" y="2286814"/>
            <a:ext cx="518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飲食店の売り上げ、</a:t>
            </a:r>
            <a:r>
              <a:rPr lang="en-US" altLang="ja-JP" sz="1400" dirty="0"/>
              <a:t>SNS</a:t>
            </a:r>
            <a:r>
              <a:rPr lang="ja-JP" altLang="en-US" sz="1400"/>
              <a:t>投稿の種類、写真と</a:t>
            </a:r>
            <a:r>
              <a:rPr lang="en-US" altLang="ja-JP" sz="1400" dirty="0"/>
              <a:t>SNS</a:t>
            </a:r>
            <a:r>
              <a:rPr lang="ja-JP" altLang="en-US" sz="1400"/>
              <a:t>データを解析。</a:t>
            </a:r>
            <a:endParaRPr lang="en-JP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8AF6B-2ACF-7E46-8DF1-029FCBD64330}"/>
              </a:ext>
            </a:extLst>
          </p:cNvPr>
          <p:cNvSpPr txBox="1"/>
          <p:nvPr/>
        </p:nvSpPr>
        <p:spPr>
          <a:xfrm>
            <a:off x="1321903" y="2903518"/>
            <a:ext cx="554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飲食店の売り上げでは、</a:t>
            </a:r>
            <a:r>
              <a:rPr lang="en-US" altLang="ja-JP" sz="1400" dirty="0"/>
              <a:t>SNS</a:t>
            </a:r>
            <a:r>
              <a:rPr lang="ja-JP" altLang="en-US" sz="1400"/>
              <a:t>投稿種類と</a:t>
            </a:r>
            <a:r>
              <a:rPr lang="en-US" altLang="ja-JP" sz="1400" dirty="0"/>
              <a:t>SNS</a:t>
            </a:r>
            <a:r>
              <a:rPr lang="ja-JP" altLang="en-US" sz="1400"/>
              <a:t>データの関連性が強い。</a:t>
            </a:r>
            <a:endParaRPr lang="en-JP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527D9-B31C-5042-B630-7C024A9D112E}"/>
              </a:ext>
            </a:extLst>
          </p:cNvPr>
          <p:cNvSpPr/>
          <p:nvPr/>
        </p:nvSpPr>
        <p:spPr>
          <a:xfrm>
            <a:off x="0" y="6520070"/>
            <a:ext cx="9144000" cy="337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何日寝てない研究したものなので、発表聞いてくれたら、嬉しいです。P02!!!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61AFA3-6B1D-E34A-A33C-EA9666A8ADE2}"/>
              </a:ext>
            </a:extLst>
          </p:cNvPr>
          <p:cNvGrpSpPr/>
          <p:nvPr/>
        </p:nvGrpSpPr>
        <p:grpSpPr>
          <a:xfrm>
            <a:off x="3069708" y="3167696"/>
            <a:ext cx="1750113" cy="1273002"/>
            <a:chOff x="6886124" y="2095466"/>
            <a:chExt cx="2137719" cy="15549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94F849-8B44-5140-928E-D4B188EA834D}"/>
                </a:ext>
              </a:extLst>
            </p:cNvPr>
            <p:cNvSpPr txBox="1"/>
            <p:nvPr/>
          </p:nvSpPr>
          <p:spPr>
            <a:xfrm>
              <a:off x="6886124" y="2095466"/>
              <a:ext cx="2137719" cy="375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400" dirty="0">
                  <a:solidFill>
                    <a:schemeClr val="accent2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売り上げ</a:t>
              </a:r>
              <a:endParaRPr lang="en-JP" dirty="0">
                <a:solidFill>
                  <a:schemeClr val="accent2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C0E0EF-4089-374B-AA83-F68DCED09D78}"/>
                </a:ext>
              </a:extLst>
            </p:cNvPr>
            <p:cNvSpPr/>
            <p:nvPr/>
          </p:nvSpPr>
          <p:spPr>
            <a:xfrm>
              <a:off x="7360715" y="2464798"/>
              <a:ext cx="1188538" cy="118560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23" name="Graphic 22" descr="Money with solid fill">
              <a:extLst>
                <a:ext uri="{FF2B5EF4-FFF2-40B4-BE49-F238E27FC236}">
                  <a16:creationId xmlns:a16="http://schemas.microsoft.com/office/drawing/2014/main" id="{DDC2DB20-FB96-354A-BA6F-6C3ECCB5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7784" y="2565426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EFCD08-0046-3140-9579-A649393BD4AD}"/>
              </a:ext>
            </a:extLst>
          </p:cNvPr>
          <p:cNvGrpSpPr/>
          <p:nvPr/>
        </p:nvGrpSpPr>
        <p:grpSpPr>
          <a:xfrm>
            <a:off x="3103178" y="5134769"/>
            <a:ext cx="1696995" cy="1202198"/>
            <a:chOff x="3184722" y="5104246"/>
            <a:chExt cx="1696995" cy="1202198"/>
          </a:xfrm>
        </p:grpSpPr>
        <p:pic>
          <p:nvPicPr>
            <p:cNvPr id="31" name="Graphic 30" descr="Smart Phone with solid fill">
              <a:extLst>
                <a:ext uri="{FF2B5EF4-FFF2-40B4-BE49-F238E27FC236}">
                  <a16:creationId xmlns:a16="http://schemas.microsoft.com/office/drawing/2014/main" id="{7D7B1E2D-6A77-3448-850F-6D0DBFFF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3324" y="5104246"/>
              <a:ext cx="1006485" cy="1006485"/>
            </a:xfrm>
            <a:prstGeom prst="rect">
              <a:avLst/>
            </a:prstGeom>
          </p:spPr>
        </p:pic>
        <p:pic>
          <p:nvPicPr>
            <p:cNvPr id="32" name="Graphic 31" descr="Connections with solid fill">
              <a:extLst>
                <a:ext uri="{FF2B5EF4-FFF2-40B4-BE49-F238E27FC236}">
                  <a16:creationId xmlns:a16="http://schemas.microsoft.com/office/drawing/2014/main" id="{D5BCAAF3-DC0C-7A43-8065-1586CFBC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5479" y="5436401"/>
              <a:ext cx="342174" cy="34217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F8C102-A966-BE43-A692-374741625161}"/>
                </a:ext>
              </a:extLst>
            </p:cNvPr>
            <p:cNvSpPr txBox="1"/>
            <p:nvPr/>
          </p:nvSpPr>
          <p:spPr>
            <a:xfrm>
              <a:off x="3184722" y="6029445"/>
              <a:ext cx="1696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200" dirty="0">
                  <a:solidFill>
                    <a:schemeClr val="accent6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SNS投稿</a:t>
              </a:r>
              <a:endParaRPr lang="en-JP" dirty="0">
                <a:solidFill>
                  <a:schemeClr val="accent6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1ECAE8-13AB-C04E-8B35-A35ED3099D50}"/>
              </a:ext>
            </a:extLst>
          </p:cNvPr>
          <p:cNvGrpSpPr/>
          <p:nvPr/>
        </p:nvGrpSpPr>
        <p:grpSpPr>
          <a:xfrm>
            <a:off x="6449545" y="4139400"/>
            <a:ext cx="1351447" cy="2232560"/>
            <a:chOff x="2492024" y="1177163"/>
            <a:chExt cx="2040885" cy="33714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1734D-7A08-1042-AEC2-2B8B01CCB90D}"/>
                </a:ext>
              </a:extLst>
            </p:cNvPr>
            <p:cNvSpPr txBox="1"/>
            <p:nvPr/>
          </p:nvSpPr>
          <p:spPr>
            <a:xfrm>
              <a:off x="2492024" y="1177163"/>
              <a:ext cx="2040885" cy="38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200" dirty="0">
                  <a:solidFill>
                    <a:schemeClr val="accent2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投稿された写真</a:t>
              </a:r>
              <a:endParaRPr lang="en-JP" dirty="0">
                <a:solidFill>
                  <a:schemeClr val="accent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CAEC0D-C4C9-3A4F-B76A-8ADCA02A8AD7}"/>
                </a:ext>
              </a:extLst>
            </p:cNvPr>
            <p:cNvSpPr/>
            <p:nvPr/>
          </p:nvSpPr>
          <p:spPr>
            <a:xfrm>
              <a:off x="2492024" y="1546495"/>
              <a:ext cx="2040885" cy="300216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39" name="Picture 38" descr="A picture containing table, indoor, cup, wooden&#10;&#10;Description automatically generated">
              <a:extLst>
                <a:ext uri="{FF2B5EF4-FFF2-40B4-BE49-F238E27FC236}">
                  <a16:creationId xmlns:a16="http://schemas.microsoft.com/office/drawing/2014/main" id="{252117C2-CB3C-CC4B-BF42-8C2AEA251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0483" y="2688270"/>
              <a:ext cx="761340" cy="761340"/>
            </a:xfrm>
            <a:prstGeom prst="rect">
              <a:avLst/>
            </a:prstGeom>
          </p:spPr>
        </p:pic>
        <p:pic>
          <p:nvPicPr>
            <p:cNvPr id="40" name="Picture 39" descr="A bowl of soup&#10;&#10;Description automatically generated with medium confidence">
              <a:extLst>
                <a:ext uri="{FF2B5EF4-FFF2-40B4-BE49-F238E27FC236}">
                  <a16:creationId xmlns:a16="http://schemas.microsoft.com/office/drawing/2014/main" id="{1FB37195-C986-2646-9626-474BD408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03481" y="1746771"/>
              <a:ext cx="761340" cy="761340"/>
            </a:xfrm>
            <a:prstGeom prst="rect">
              <a:avLst/>
            </a:prstGeom>
          </p:spPr>
        </p:pic>
        <p:pic>
          <p:nvPicPr>
            <p:cNvPr id="41" name="Picture 40" descr="A picture containing outdoor, person&#10;&#10;Description automatically generated">
              <a:extLst>
                <a:ext uri="{FF2B5EF4-FFF2-40B4-BE49-F238E27FC236}">
                  <a16:creationId xmlns:a16="http://schemas.microsoft.com/office/drawing/2014/main" id="{9A9CEDE9-B776-2246-96C0-7E2576E40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33639" y="3629769"/>
              <a:ext cx="761340" cy="761340"/>
            </a:xfrm>
            <a:prstGeom prst="rect">
              <a:avLst/>
            </a:prstGeom>
          </p:spPr>
        </p:pic>
        <p:pic>
          <p:nvPicPr>
            <p:cNvPr id="42" name="Picture 41" descr="A picture containing person, indoor, hand, beverage&#10;&#10;Description automatically generated">
              <a:extLst>
                <a:ext uri="{FF2B5EF4-FFF2-40B4-BE49-F238E27FC236}">
                  <a16:creationId xmlns:a16="http://schemas.microsoft.com/office/drawing/2014/main" id="{8B9F35D3-6D49-4844-8810-5CD31C1F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30483" y="1746771"/>
              <a:ext cx="761340" cy="761340"/>
            </a:xfrm>
            <a:prstGeom prst="rect">
              <a:avLst/>
            </a:prstGeom>
          </p:spPr>
        </p:pic>
        <p:pic>
          <p:nvPicPr>
            <p:cNvPr id="43" name="Picture 42" descr="A mug of coffee on a table&#10;&#10;Description automatically generated with low confidence">
              <a:extLst>
                <a:ext uri="{FF2B5EF4-FFF2-40B4-BE49-F238E27FC236}">
                  <a16:creationId xmlns:a16="http://schemas.microsoft.com/office/drawing/2014/main" id="{8C95CE15-04EE-CD4C-BFB5-E959AC94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03481" y="2688270"/>
              <a:ext cx="761340" cy="761340"/>
            </a:xfrm>
            <a:prstGeom prst="rect">
              <a:avLst/>
            </a:prstGeom>
          </p:spPr>
        </p:pic>
        <p:pic>
          <p:nvPicPr>
            <p:cNvPr id="44" name="Picture 43" descr="Diagram, schematic&#10;&#10;Description automatically generated">
              <a:extLst>
                <a:ext uri="{FF2B5EF4-FFF2-40B4-BE49-F238E27FC236}">
                  <a16:creationId xmlns:a16="http://schemas.microsoft.com/office/drawing/2014/main" id="{047959D0-4759-9445-B054-863AF3F53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03481" y="3629769"/>
              <a:ext cx="761340" cy="76134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F59C10-D90F-7A4A-96EA-BE48062534B5}"/>
              </a:ext>
            </a:extLst>
          </p:cNvPr>
          <p:cNvGrpSpPr/>
          <p:nvPr/>
        </p:nvGrpSpPr>
        <p:grpSpPr>
          <a:xfrm>
            <a:off x="4205430" y="4691568"/>
            <a:ext cx="2137719" cy="872320"/>
            <a:chOff x="4918772" y="2972582"/>
            <a:chExt cx="2137719" cy="8723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46662B-F38A-A240-A978-BC339984D42C}"/>
                </a:ext>
              </a:extLst>
            </p:cNvPr>
            <p:cNvSpPr txBox="1"/>
            <p:nvPr/>
          </p:nvSpPr>
          <p:spPr>
            <a:xfrm>
              <a:off x="4918772" y="3567903"/>
              <a:ext cx="2137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200" dirty="0">
                  <a:latin typeface="MS PGothic" panose="020B0600070205080204" pitchFamily="34" charset="-128"/>
                  <a:ea typeface="MS PGothic" panose="020B0600070205080204" pitchFamily="34" charset="-128"/>
                </a:rPr>
                <a:t>良い写真の判断</a:t>
              </a:r>
              <a:endParaRPr lang="en-JP" dirty="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pic>
          <p:nvPicPr>
            <p:cNvPr id="47" name="Picture 2" descr="Adobe Lightroom を無料でダウンロード。2021 年最新版">
              <a:extLst>
                <a:ext uri="{FF2B5EF4-FFF2-40B4-BE49-F238E27FC236}">
                  <a16:creationId xmlns:a16="http://schemas.microsoft.com/office/drawing/2014/main" id="{CBEA6262-9648-6B49-B93E-86A4DAB49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909" y="2972582"/>
              <a:ext cx="532598" cy="520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EDD8BA-433F-B844-9483-DE50BD549425}"/>
              </a:ext>
            </a:extLst>
          </p:cNvPr>
          <p:cNvGrpSpPr/>
          <p:nvPr/>
        </p:nvGrpSpPr>
        <p:grpSpPr>
          <a:xfrm>
            <a:off x="300908" y="5255680"/>
            <a:ext cx="2040885" cy="808850"/>
            <a:chOff x="6519934" y="4616667"/>
            <a:chExt cx="2040885" cy="8088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BAB0D8-51D4-7343-B5DF-45C14F606438}"/>
                </a:ext>
              </a:extLst>
            </p:cNvPr>
            <p:cNvSpPr txBox="1"/>
            <p:nvPr/>
          </p:nvSpPr>
          <p:spPr>
            <a:xfrm>
              <a:off x="6519934" y="4709618"/>
              <a:ext cx="2040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100" dirty="0">
                  <a:solidFill>
                    <a:schemeClr val="accent2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インプレッション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3E1197-4F4E-6E4B-9C7C-D2147B226FAC}"/>
                </a:ext>
              </a:extLst>
            </p:cNvPr>
            <p:cNvSpPr/>
            <p:nvPr/>
          </p:nvSpPr>
          <p:spPr>
            <a:xfrm>
              <a:off x="6924529" y="4616667"/>
              <a:ext cx="1188538" cy="40714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D22AF3-0069-AA43-B27E-314517B39B17}"/>
                </a:ext>
              </a:extLst>
            </p:cNvPr>
            <p:cNvSpPr txBox="1"/>
            <p:nvPr/>
          </p:nvSpPr>
          <p:spPr>
            <a:xfrm>
              <a:off x="6519934" y="5099010"/>
              <a:ext cx="20408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P" sz="1100" dirty="0">
                  <a:solidFill>
                    <a:schemeClr val="accent2">
                      <a:lumMod val="75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リッチ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90EC5DD-C11F-F944-9A71-CC50EFC61A33}"/>
                </a:ext>
              </a:extLst>
            </p:cNvPr>
            <p:cNvSpPr/>
            <p:nvPr/>
          </p:nvSpPr>
          <p:spPr>
            <a:xfrm>
              <a:off x="6924528" y="5021640"/>
              <a:ext cx="1188539" cy="40387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00F9C0-B469-E948-83B6-7D285C5384D6}"/>
              </a:ext>
            </a:extLst>
          </p:cNvPr>
          <p:cNvCxnSpPr>
            <a:stCxn id="22" idx="2"/>
            <a:endCxn id="51" idx="0"/>
          </p:cNvCxnSpPr>
          <p:nvPr/>
        </p:nvCxnSpPr>
        <p:spPr>
          <a:xfrm flipH="1">
            <a:off x="1299772" y="4440698"/>
            <a:ext cx="2644993" cy="814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5E5DE0-4052-1D4E-9DCF-A1B841249322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3944765" y="4440698"/>
            <a:ext cx="20258" cy="6940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4D3340-1D5A-A348-BDEC-8559D91C8F6F}"/>
              </a:ext>
            </a:extLst>
          </p:cNvPr>
          <p:cNvCxnSpPr>
            <a:stCxn id="22" idx="2"/>
            <a:endCxn id="47" idx="1"/>
          </p:cNvCxnSpPr>
          <p:nvPr/>
        </p:nvCxnSpPr>
        <p:spPr>
          <a:xfrm>
            <a:off x="3944765" y="4440698"/>
            <a:ext cx="1058802" cy="5109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5A7E0B-CCEF-C34D-996E-C5BB9EFA6B27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>
            <a:off x="5536165" y="4951666"/>
            <a:ext cx="913380" cy="4262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j19048ss</dc:creator>
  <cp:lastModifiedBy>j19048ss</cp:lastModifiedBy>
  <cp:revision>2</cp:revision>
  <dcterms:created xsi:type="dcterms:W3CDTF">2021-10-21T23:05:45Z</dcterms:created>
  <dcterms:modified xsi:type="dcterms:W3CDTF">2021-10-21T23:40:03Z</dcterms:modified>
</cp:coreProperties>
</file>