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2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52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961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73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1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6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6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15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0F3C140-A94D-4E57-BC91-B94DF38C1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call center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A30980F-DAFF-483B-B216-9C83C7C57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13-Jun-22 8:32:34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CC0A51B6-3012-4601-87E0-B1AC20D6B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A8B1-1D57-6DD4-8665-C84F67F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altLang="zh-CN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all volume forecasting by ARIMA(p,d,q) model</a:t>
            </a:r>
            <a:endParaRPr lang="en-US" sz="39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CE5C4-114D-D2F4-F5C1-B545698D7FB6}"/>
              </a:ext>
            </a:extLst>
          </p:cNvPr>
          <p:cNvSpPr txBox="1"/>
          <p:nvPr/>
        </p:nvSpPr>
        <p:spPr>
          <a:xfrm>
            <a:off x="1103312" y="2052215"/>
            <a:ext cx="2912508" cy="38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First Step: check stationarity by Adfuller-test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The p-value obtained is greater than significance level of 0.05 and the ADF statistic is higher than any of the critical values.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 dirty="0">
              <a:latin typeface="+mj-lt"/>
              <a:ea typeface="+mj-ea"/>
              <a:cs typeface="+mj-cs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Mean is no stationary (Black line)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Std is stationary (Green line)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***This time series is non-stationary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1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1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6CCB3-7AD2-BFEB-E961-EB3ADF155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1714" y="1853249"/>
            <a:ext cx="8070286" cy="43781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428FE39-69D0-2C69-E662-ED0785769DE1}"/>
              </a:ext>
            </a:extLst>
          </p:cNvPr>
          <p:cNvSpPr txBox="1"/>
          <p:nvPr/>
        </p:nvSpPr>
        <p:spPr>
          <a:xfrm>
            <a:off x="364403" y="5779411"/>
            <a:ext cx="3465214" cy="54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050" u="sng" dirty="0">
                <a:latin typeface="+mj-lt"/>
                <a:ea typeface="+mj-ea"/>
                <a:cs typeface="+mj-cs"/>
              </a:rPr>
              <a:t>https://colab.research.google.com/drive/1chOjNVLhUhqeWI6FQjJMP3MMtwEEq7Yv?usp=sharing</a:t>
            </a:r>
          </a:p>
        </p:txBody>
      </p:sp>
    </p:spTree>
    <p:extLst>
      <p:ext uri="{BB962C8B-B14F-4D97-AF65-F5344CB8AC3E}">
        <p14:creationId xmlns:p14="http://schemas.microsoft.com/office/powerpoint/2010/main" val="411986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532C-D57E-0E88-430F-71A97B1D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Next, transform the mean to stationary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DF5AE-BD2A-A04C-9BEC-F6A6BBEE8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3247"/>
            <a:ext cx="9257122" cy="4841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40A3D-0E3E-9305-E1DE-51F38A403FEB}"/>
              </a:ext>
            </a:extLst>
          </p:cNvPr>
          <p:cNvSpPr txBox="1"/>
          <p:nvPr/>
        </p:nvSpPr>
        <p:spPr>
          <a:xfrm>
            <a:off x="9643621" y="1875934"/>
            <a:ext cx="2158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the Moving average method to remove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Then, check the </a:t>
            </a:r>
            <a:r>
              <a:rPr lang="en-US" sz="1600" dirty="0" err="1"/>
              <a:t>Adfuller</a:t>
            </a:r>
            <a:r>
              <a:rPr lang="en-US" sz="1600" dirty="0"/>
              <a:t>-test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test statistic is smaller than the 1% critical values so we can say with 99% confidence that this is a stationary series now.</a:t>
            </a:r>
          </a:p>
        </p:txBody>
      </p:sp>
    </p:spTree>
    <p:extLst>
      <p:ext uri="{BB962C8B-B14F-4D97-AF65-F5344CB8AC3E}">
        <p14:creationId xmlns:p14="http://schemas.microsoft.com/office/powerpoint/2010/main" val="41069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90AD-8E79-E3F3-0E75-3117339F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Then, calculate the (</a:t>
            </a:r>
            <a:r>
              <a:rPr lang="en-US" sz="3200" dirty="0" err="1"/>
              <a:t>p,d,q</a:t>
            </a:r>
            <a:r>
              <a:rPr lang="en-US" sz="3200" dirty="0"/>
              <a:t>) parameters for ARIMA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36040-D82C-43D0-4CA2-8713333D2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7035"/>
            <a:ext cx="8947150" cy="40797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AE9AD-9603-C7EF-6E41-0410BC2F4BAA}"/>
              </a:ext>
            </a:extLst>
          </p:cNvPr>
          <p:cNvSpPr txBox="1"/>
          <p:nvPr/>
        </p:nvSpPr>
        <p:spPr>
          <a:xfrm>
            <a:off x="8947149" y="1677035"/>
            <a:ext cx="312111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Autocorrelation function to calculate p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Partial Autocorrelation function to calculate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Choose q and p based on ACF and PACF chart where the lag value crosses the upper confidence interval for the first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Therefore, ARIMA(9,0,2)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B9EC6-0271-6749-8FEE-1EF6437AB001}"/>
              </a:ext>
            </a:extLst>
          </p:cNvPr>
          <p:cNvSpPr txBox="1"/>
          <p:nvPr/>
        </p:nvSpPr>
        <p:spPr>
          <a:xfrm>
            <a:off x="8947149" y="5301071"/>
            <a:ext cx="3244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***d </a:t>
            </a:r>
            <a:r>
              <a:rPr lang="en-US" altLang="zh-CN" sz="1100" i="1" dirty="0"/>
              <a:t>= 0 as we didn’t apply any differencing on the dataset to achieve stationary.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91989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0F5D-71CA-B139-996F-A0C655F0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3BB8D-A4FC-89BA-864A-3021DE36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4217"/>
            <a:ext cx="101155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6570-505A-5017-B34A-EB301073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E9CF8-8DB2-4FED-EB3F-1DA720416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547" y="1152982"/>
            <a:ext cx="4787987" cy="568254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1F241F-109C-6B32-CE18-C3FE2872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689" y="1152982"/>
            <a:ext cx="5791200" cy="289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70BED7-68D6-747C-D8BF-CD2DBDD331C4}"/>
              </a:ext>
            </a:extLst>
          </p:cNvPr>
          <p:cNvSpPr txBox="1"/>
          <p:nvPr/>
        </p:nvSpPr>
        <p:spPr>
          <a:xfrm>
            <a:off x="5754689" y="4381877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ARIMA(9,0,2),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around 88% accuracy in terms of forecasting the calls volume.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53B9-8557-CF84-964F-A3820026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126"/>
          </a:xfrm>
        </p:spPr>
        <p:txBody>
          <a:bodyPr/>
          <a:lstStyle/>
          <a:p>
            <a:r>
              <a:rPr lang="en-US" sz="2800" dirty="0"/>
              <a:t>Headcount Planning (</a:t>
            </a:r>
            <a:r>
              <a:rPr lang="en-US" sz="2800" dirty="0" err="1"/>
              <a:t>ErLang</a:t>
            </a:r>
            <a:r>
              <a:rPr lang="en-US" sz="2800" dirty="0"/>
              <a:t> C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C88C-93A4-42CE-0D6B-A163E987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84198"/>
            <a:ext cx="8946541" cy="19849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Assumption:</a:t>
            </a:r>
          </a:p>
          <a:p>
            <a:pPr lvl="1"/>
            <a:r>
              <a:rPr lang="en-US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Average handle time (AHT)</a:t>
            </a:r>
            <a:r>
              <a:rPr lang="en-US" dirty="0">
                <a:solidFill>
                  <a:srgbClr val="D5D5D5"/>
                </a:solidFill>
                <a:latin typeface="Roboto" panose="02000000000000000000" pitchFamily="2" charset="0"/>
              </a:rPr>
              <a:t> =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3 mins</a:t>
            </a:r>
          </a:p>
          <a:p>
            <a:pPr lvl="1"/>
            <a:r>
              <a:rPr lang="en-US" dirty="0">
                <a:solidFill>
                  <a:srgbClr val="D5D5D5"/>
                </a:solidFill>
                <a:latin typeface="Roboto" panose="02000000000000000000" pitchFamily="2" charset="0"/>
              </a:rPr>
              <a:t>Interval: 10hrs*60 mins = 600 mins</a:t>
            </a:r>
          </a:p>
          <a:p>
            <a:pPr lvl="1"/>
            <a:r>
              <a:rPr lang="en-US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Average speed of answer (ASA) = 20secs</a:t>
            </a:r>
          </a:p>
          <a:p>
            <a:pPr lvl="1"/>
            <a:r>
              <a:rPr lang="en-US" dirty="0"/>
              <a:t>Shrinkage = 30% (time of server not available)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EA6C09-C250-63A3-7302-A7B8E62C0455}"/>
              </a:ext>
            </a:extLst>
          </p:cNvPr>
          <p:cNvSpPr txBox="1">
            <a:spLocks/>
          </p:cNvSpPr>
          <p:nvPr/>
        </p:nvSpPr>
        <p:spPr>
          <a:xfrm>
            <a:off x="646110" y="3069126"/>
            <a:ext cx="8946541" cy="198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Forecast headcount for next week:</a:t>
            </a:r>
          </a:p>
          <a:p>
            <a:pPr marL="457200" lvl="1" indent="0">
              <a:buNone/>
            </a:pPr>
            <a:endParaRPr lang="en-US" b="1" dirty="0">
              <a:solidFill>
                <a:srgbClr val="D5D5D5"/>
              </a:solidFill>
              <a:latin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311FF-F121-710B-B093-4C5B1138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58" y="3594673"/>
            <a:ext cx="4572000" cy="236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CAA206-4899-CA77-0926-7BC84A90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75" y="5447383"/>
            <a:ext cx="3676650" cy="552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25045C-E8E4-7F27-6E85-5E021A3127B5}"/>
              </a:ext>
            </a:extLst>
          </p:cNvPr>
          <p:cNvSpPr txBox="1"/>
          <p:nvPr/>
        </p:nvSpPr>
        <p:spPr>
          <a:xfrm>
            <a:off x="5702175" y="3503196"/>
            <a:ext cx="62031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Courier New" panose="02070309020205020404" pitchFamily="49" charset="0"/>
              </a:rPr>
              <a:t>#{'raw_positions': 38, 'positions': 55, '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service_level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': 0.9506284601132141, 'occupancy': 0.7932894736842107, '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waiting_probability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': 0.1181732679952054}</a:t>
            </a:r>
          </a:p>
          <a:p>
            <a:endParaRPr lang="en-US" sz="1400" b="0" dirty="0"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#{'raw_positions': 35, 'positions': 50, '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service_level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': 0.9493550463023026, 'occupancy': 0.7844285714285715, '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waiting_probability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': 0.11711694063207706}</a:t>
            </a:r>
          </a:p>
        </p:txBody>
      </p:sp>
    </p:spTree>
    <p:extLst>
      <p:ext uri="{BB962C8B-B14F-4D97-AF65-F5344CB8AC3E}">
        <p14:creationId xmlns:p14="http://schemas.microsoft.com/office/powerpoint/2010/main" val="602239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911</TotalTime>
  <Words>344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Courier New</vt:lpstr>
      <vt:lpstr>Roboto</vt:lpstr>
      <vt:lpstr>Wingdings 3</vt:lpstr>
      <vt:lpstr>Ion</vt:lpstr>
      <vt:lpstr>call center</vt:lpstr>
      <vt:lpstr>PowerPoint Presentation</vt:lpstr>
      <vt:lpstr>Call volume forecasting by ARIMA(p,d,q) model</vt:lpstr>
      <vt:lpstr>Next, transform the mean to stationary</vt:lpstr>
      <vt:lpstr>Then, calculate the (p,d,q) parameters for ARIMA model</vt:lpstr>
      <vt:lpstr>Result</vt:lpstr>
      <vt:lpstr>Result</vt:lpstr>
      <vt:lpstr>Headcount Planning (ErLang C method)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</dc:title>
  <dc:creator/>
  <cp:lastModifiedBy>Jeff</cp:lastModifiedBy>
  <cp:revision>1</cp:revision>
  <dcterms:created xsi:type="dcterms:W3CDTF">2022-06-13T12:32:35Z</dcterms:created>
  <dcterms:modified xsi:type="dcterms:W3CDTF">2022-06-14T03:44:27Z</dcterms:modified>
</cp:coreProperties>
</file>