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与副标题">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标题文本</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引文">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pPr/>
            <a:r>
              <a:t>–Johnny Appleseed</a:t>
            </a:r>
          </a:p>
        </p:txBody>
      </p:sp>
      <p:sp>
        <p:nvSpPr>
          <p:cNvPr id="94" name="Shape 94"/>
          <p:cNvSpPr/>
          <p:nvPr>
            <p:ph type="body" sz="quarter" idx="14"/>
          </p:nvPr>
        </p:nvSpPr>
        <p:spPr>
          <a:xfrm>
            <a:off x="1270000" y="4222750"/>
            <a:ext cx="10464800" cy="774701"/>
          </a:xfrm>
          <a:prstGeom prst="rect">
            <a:avLst/>
          </a:prstGeom>
        </p:spPr>
        <p:txBody>
          <a:bodyPr>
            <a:spAutoFit/>
          </a:bodyPr>
          <a:lstStyle>
            <a:lvl1pPr marL="0" indent="0" algn="ctr">
              <a:spcBef>
                <a:spcPts val="0"/>
              </a:spcBef>
              <a:buSzTx/>
              <a:buNone/>
              <a:defRPr sz="3800"/>
            </a:lvl1pPr>
          </a:lstStyle>
          <a:p>
            <a:pPr/>
            <a:r>
              <a:t>“在此键入引文。”</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照片">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照片 - 水平">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标题文本</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正文级别 1</a:t>
            </a:r>
          </a:p>
          <a:p>
            <a:pPr lvl="1"/>
            <a:r>
              <a:t>正文级别 2</a:t>
            </a:r>
          </a:p>
          <a:p>
            <a:pPr lvl="2"/>
            <a:r>
              <a:t>正文级别 3</a:t>
            </a:r>
          </a:p>
          <a:p>
            <a:pPr lvl="3"/>
            <a:r>
              <a:t>正文级别 4</a:t>
            </a:r>
          </a:p>
          <a:p>
            <a:pPr lvl="4"/>
            <a:r>
              <a:t>正文级别 5</a:t>
            </a:r>
          </a:p>
        </p:txBody>
      </p:sp>
      <p:sp>
        <p:nvSpPr>
          <p:cNvPr id="23" name="Shape 23"/>
          <p:cNvSpPr/>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标题 - 居中">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标题文本</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照片 - 垂直">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标题文本</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正文级别 1</a:t>
            </a:r>
          </a:p>
          <a:p>
            <a:pPr lvl="1"/>
            <a:r>
              <a:t>正文级别 2</a:t>
            </a:r>
          </a:p>
          <a:p>
            <a:pPr lvl="2"/>
            <a:r>
              <a:t>正文级别 3</a:t>
            </a:r>
          </a:p>
          <a:p>
            <a:pPr lvl="3"/>
            <a:r>
              <a:t>正文级别 4</a:t>
            </a:r>
          </a:p>
          <a:p>
            <a:pPr lvl="4"/>
            <a:r>
              <a:t>正文级别 5</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标题文本</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标题文本</a:t>
            </a:r>
          </a:p>
        </p:txBody>
      </p:sp>
      <p:sp>
        <p:nvSpPr>
          <p:cNvPr id="57" name="Shape 57"/>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标题、项目符号与照片">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标题文本</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正文级别 1</a:t>
            </a:r>
          </a:p>
          <a:p>
            <a:pPr lvl="1"/>
            <a:r>
              <a:t>正文级别 2</a:t>
            </a:r>
          </a:p>
          <a:p>
            <a:pPr lvl="2"/>
            <a:r>
              <a:t>正文级别 3</a:t>
            </a:r>
          </a:p>
          <a:p>
            <a:pPr lvl="3"/>
            <a:r>
              <a:t>正文级别 4</a:t>
            </a:r>
          </a:p>
          <a:p>
            <a:pPr lvl="4"/>
            <a:r>
              <a:t>正文级别 5</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项目符号">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照片 - 3 联">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 Id="rId3" Type="http://schemas.openxmlformats.org/officeDocument/2006/relationships/image" Target="../media/image7.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 Id="rId3" Type="http://schemas.openxmlformats.org/officeDocument/2006/relationships/image" Target="../media/image10.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www.grad.hr/geomteh3d/prodori/princip_stst.swf" TargetMode="Externa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 Id="rId3" Type="http://schemas.openxmlformats.org/officeDocument/2006/relationships/image" Target="../media/image13.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 Id="rId3" Type="http://schemas.openxmlformats.org/officeDocument/2006/relationships/image" Target="../media/image15.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png"/><Relationship Id="rId3" Type="http://schemas.openxmlformats.org/officeDocument/2006/relationships/image" Target="../media/image17.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4.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maker.tufts.edu/handbooks/3d-printing/about" TargetMode="External"/><Relationship Id="rId3" Type="http://schemas.openxmlformats.org/officeDocument/2006/relationships/hyperlink" Target="http://3devo.eu/wp-content/uploads/2015/08/Desiging-for-3D-Printing-1.jpg" TargetMode="External"/><Relationship Id="rId4" Type="http://schemas.openxmlformats.org/officeDocument/2006/relationships/hyperlink" Target="http://hotmess3d.com/iimg/265/950x/i.png" TargetMode="External"/><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1.jpeg"/><Relationship Id="rId8" Type="http://schemas.openxmlformats.org/officeDocument/2006/relationships/image" Target="../media/image4.png"/></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lvl1pPr>
              <a:defRPr sz="5800"/>
            </a:lvl1pPr>
          </a:lstStyle>
          <a:p>
            <a:pPr/>
            <a:r>
              <a:t>Clever Support for 3D Printing</a:t>
            </a:r>
          </a:p>
        </p:txBody>
      </p:sp>
      <p:sp>
        <p:nvSpPr>
          <p:cNvPr id="120" name="Shape 120"/>
          <p:cNvSpPr/>
          <p:nvPr>
            <p:ph type="subTitle" sz="quarter" idx="1"/>
          </p:nvPr>
        </p:nvSpPr>
        <p:spPr>
          <a:prstGeom prst="rect">
            <a:avLst/>
          </a:prstGeom>
        </p:spPr>
        <p:txBody>
          <a:bodyPr/>
          <a:lstStyle>
            <a:lvl1pPr>
              <a:defRPr sz="3100"/>
            </a:lvl1pPr>
          </a:lstStyle>
          <a:p>
            <a:pPr/>
            <a:r>
              <a:t>CMPT464/764 Course Project </a:t>
            </a:r>
          </a:p>
        </p:txBody>
      </p:sp>
      <p:sp>
        <p:nvSpPr>
          <p:cNvPr id="121" name="Shape 121"/>
          <p:cNvSpPr/>
          <p:nvPr/>
        </p:nvSpPr>
        <p:spPr>
          <a:xfrm>
            <a:off x="1270000" y="6248400"/>
            <a:ext cx="10464800" cy="1130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defRPr sz="3100"/>
            </a:pPr>
            <a:r>
              <a:t>Yiji Wang(301286922)</a:t>
            </a:r>
          </a:p>
          <a:p>
            <a:pPr>
              <a:defRPr sz="3100"/>
            </a:pPr>
            <a:r>
              <a:t>Jack Anderson(301126642)</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title"/>
          </p:nvPr>
        </p:nvSpPr>
        <p:spPr>
          <a:prstGeom prst="rect">
            <a:avLst/>
          </a:prstGeom>
        </p:spPr>
        <p:txBody>
          <a:bodyPr/>
          <a:lstStyle/>
          <a:p>
            <a:pPr/>
            <a:r>
              <a:t>Work Distribution</a:t>
            </a:r>
          </a:p>
        </p:txBody>
      </p:sp>
      <p:sp>
        <p:nvSpPr>
          <p:cNvPr id="156" name="Shape 156"/>
          <p:cNvSpPr/>
          <p:nvPr>
            <p:ph type="body" idx="1"/>
          </p:nvPr>
        </p:nvSpPr>
        <p:spPr>
          <a:prstGeom prst="rect">
            <a:avLst/>
          </a:prstGeom>
        </p:spPr>
        <p:txBody>
          <a:bodyPr/>
          <a:lstStyle/>
          <a:p>
            <a:pPr marL="293370" indent="-293370" defTabSz="385572">
              <a:spcBef>
                <a:spcPts val="2700"/>
              </a:spcBef>
              <a:defRPr sz="2376"/>
            </a:pPr>
            <a:r>
              <a:t>Jack</a:t>
            </a:r>
          </a:p>
          <a:p>
            <a:pPr marL="0" indent="0" defTabSz="385572">
              <a:spcBef>
                <a:spcPts val="2700"/>
              </a:spcBef>
              <a:buSzTx/>
              <a:buNone/>
              <a:defRPr sz="2376"/>
            </a:pPr>
            <a:r>
              <a:t>N/X structure</a:t>
            </a:r>
          </a:p>
          <a:p>
            <a:pPr marL="293370" indent="-293370" defTabSz="385572">
              <a:spcBef>
                <a:spcPts val="2700"/>
              </a:spcBef>
              <a:defRPr sz="2376"/>
            </a:pPr>
            <a:r>
              <a:t>Yiji</a:t>
            </a:r>
          </a:p>
          <a:p>
            <a:pPr marL="0" indent="0" defTabSz="385572">
              <a:spcBef>
                <a:spcPts val="2700"/>
              </a:spcBef>
              <a:buSzTx/>
              <a:buNone/>
              <a:defRPr sz="2376"/>
            </a:pPr>
            <a:r>
              <a:t>User Interface</a:t>
            </a:r>
          </a:p>
          <a:p>
            <a:pPr marL="0" indent="0" defTabSz="385572">
              <a:spcBef>
                <a:spcPts val="2700"/>
              </a:spcBef>
              <a:buSzTx/>
              <a:buNone/>
              <a:defRPr sz="2376"/>
            </a:pPr>
            <a:r>
              <a:t>Optimal orientation</a:t>
            </a:r>
          </a:p>
          <a:p>
            <a:pPr marL="0" indent="0" defTabSz="385572">
              <a:spcBef>
                <a:spcPts val="2700"/>
              </a:spcBef>
              <a:buSzTx/>
              <a:buNone/>
              <a:defRPr sz="2376"/>
            </a:pPr>
            <a:r>
              <a:t>Overhang Detection</a:t>
            </a:r>
          </a:p>
          <a:p>
            <a:pPr marL="0" indent="0" defTabSz="385572">
              <a:spcBef>
                <a:spcPts val="2700"/>
              </a:spcBef>
              <a:buSzTx/>
              <a:buNone/>
              <a:defRPr sz="2376"/>
            </a:pPr>
            <a:r>
              <a:t>Support tree structure generation</a:t>
            </a:r>
          </a:p>
          <a:p>
            <a:pPr marL="0" indent="0" defTabSz="385572">
              <a:spcBef>
                <a:spcPts val="2700"/>
              </a:spcBef>
              <a:buSzTx/>
              <a:buNone/>
              <a:defRPr sz="2376"/>
            </a:pPr>
            <a:r>
              <a:t>Evaluation</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title"/>
          </p:nvPr>
        </p:nvSpPr>
        <p:spPr>
          <a:prstGeom prst="rect">
            <a:avLst/>
          </a:prstGeom>
        </p:spPr>
        <p:txBody>
          <a:bodyPr/>
          <a:lstStyle/>
          <a:p>
            <a:pPr/>
            <a:r>
              <a:t>System Pipeline</a:t>
            </a:r>
          </a:p>
        </p:txBody>
      </p:sp>
      <p:sp>
        <p:nvSpPr>
          <p:cNvPr id="159" name="Shape 159"/>
          <p:cNvSpPr/>
          <p:nvPr>
            <p:ph type="body" sz="half" idx="1"/>
          </p:nvPr>
        </p:nvSpPr>
        <p:spPr>
          <a:xfrm>
            <a:off x="952500" y="4994473"/>
            <a:ext cx="11099800" cy="3895527"/>
          </a:xfrm>
          <a:prstGeom prst="rect">
            <a:avLst/>
          </a:prstGeom>
        </p:spPr>
        <p:txBody>
          <a:bodyPr/>
          <a:lstStyle/>
          <a:p>
            <a:pPr>
              <a:defRPr>
                <a:solidFill>
                  <a:srgbClr val="FF2600"/>
                </a:solidFill>
              </a:defRPr>
            </a:pPr>
            <a:r>
              <a:t>Optimal Orientation</a:t>
            </a:r>
          </a:p>
          <a:p>
            <a:pPr/>
            <a:r>
              <a:t>Overhang detection</a:t>
            </a:r>
          </a:p>
          <a:p>
            <a:pPr/>
            <a:r>
              <a:t>Support Generation</a:t>
            </a:r>
          </a:p>
        </p:txBody>
      </p:sp>
      <p:pic>
        <p:nvPicPr>
          <p:cNvPr id="160" name="pipeline.png"/>
          <p:cNvPicPr>
            <a:picLocks noChangeAspect="1"/>
          </p:cNvPicPr>
          <p:nvPr/>
        </p:nvPicPr>
        <p:blipFill>
          <a:blip r:embed="rId2">
            <a:extLst/>
          </a:blip>
          <a:stretch>
            <a:fillRect/>
          </a:stretch>
        </p:blipFill>
        <p:spPr>
          <a:xfrm>
            <a:off x="1702654" y="2623117"/>
            <a:ext cx="9599492" cy="2351739"/>
          </a:xfrm>
          <a:prstGeom prst="rect">
            <a:avLst/>
          </a:prstGeom>
          <a:ln w="12700">
            <a:miter lim="400000"/>
          </a:ln>
        </p:spPr>
      </p:pic>
      <p:sp>
        <p:nvSpPr>
          <p:cNvPr id="161" name="Shape 161"/>
          <p:cNvSpPr/>
          <p:nvPr/>
        </p:nvSpPr>
        <p:spPr>
          <a:xfrm>
            <a:off x="3561816" y="9291736"/>
            <a:ext cx="9411768"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200"/>
            </a:lvl1pPr>
          </a:lstStyle>
          <a:p>
            <a:pPr>
              <a:defRPr sz="3600"/>
            </a:pPr>
            <a:r>
              <a:rPr sz="1200"/>
              <a:t>Image Source: J. Vanek, J. A. G. Galicia, and B. Benes. Clever support: Efficient support structure generation for digital fabrication. 2014</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title"/>
          </p:nvPr>
        </p:nvSpPr>
        <p:spPr>
          <a:prstGeom prst="rect">
            <a:avLst/>
          </a:prstGeom>
        </p:spPr>
        <p:txBody>
          <a:bodyPr/>
          <a:lstStyle>
            <a:lvl1pPr>
              <a:defRPr sz="6800"/>
            </a:lvl1pPr>
          </a:lstStyle>
          <a:p>
            <a:pPr/>
            <a:r>
              <a:t>Find Optimal Orientation</a:t>
            </a:r>
          </a:p>
        </p:txBody>
      </p:sp>
      <p:sp>
        <p:nvSpPr>
          <p:cNvPr id="164" name="Shape 164"/>
          <p:cNvSpPr/>
          <p:nvPr>
            <p:ph type="body" sz="quarter" idx="1"/>
          </p:nvPr>
        </p:nvSpPr>
        <p:spPr>
          <a:xfrm>
            <a:off x="952500" y="7265392"/>
            <a:ext cx="11099800" cy="1624608"/>
          </a:xfrm>
          <a:prstGeom prst="rect">
            <a:avLst/>
          </a:prstGeom>
        </p:spPr>
        <p:txBody>
          <a:bodyPr/>
          <a:lstStyle/>
          <a:p>
            <a:pPr marL="311150" indent="-311150" defTabSz="408940">
              <a:spcBef>
                <a:spcPts val="2900"/>
              </a:spcBef>
              <a:defRPr sz="2520"/>
            </a:pPr>
            <a:r>
              <a:t>Find the best orientation with least overhanging points among K random orientation</a:t>
            </a:r>
          </a:p>
          <a:p>
            <a:pPr marL="311150" indent="-311150" defTabSz="408940">
              <a:spcBef>
                <a:spcPts val="2900"/>
              </a:spcBef>
              <a:defRPr sz="2520"/>
            </a:pPr>
            <a:r>
              <a:t>Cannot guarantee the printability of the model. </a:t>
            </a:r>
          </a:p>
        </p:txBody>
      </p:sp>
      <p:pic>
        <p:nvPicPr>
          <p:cNvPr id="165" name="bird(1).png"/>
          <p:cNvPicPr>
            <a:picLocks noChangeAspect="1"/>
          </p:cNvPicPr>
          <p:nvPr/>
        </p:nvPicPr>
        <p:blipFill>
          <a:blip r:embed="rId2">
            <a:extLst/>
          </a:blip>
          <a:stretch>
            <a:fillRect/>
          </a:stretch>
        </p:blipFill>
        <p:spPr>
          <a:xfrm>
            <a:off x="1060450" y="2184400"/>
            <a:ext cx="4482867" cy="4530923"/>
          </a:xfrm>
          <a:prstGeom prst="rect">
            <a:avLst/>
          </a:prstGeom>
          <a:ln w="12700">
            <a:miter lim="400000"/>
          </a:ln>
        </p:spPr>
      </p:pic>
      <p:pic>
        <p:nvPicPr>
          <p:cNvPr id="166" name="bird 277 332 202.png"/>
          <p:cNvPicPr>
            <a:picLocks noChangeAspect="1"/>
          </p:cNvPicPr>
          <p:nvPr/>
        </p:nvPicPr>
        <p:blipFill>
          <a:blip r:embed="rId3">
            <a:extLst/>
          </a:blip>
          <a:srcRect l="0" t="2762" r="0" b="0"/>
          <a:stretch>
            <a:fillRect/>
          </a:stretch>
        </p:blipFill>
        <p:spPr>
          <a:xfrm>
            <a:off x="6985000" y="1986638"/>
            <a:ext cx="3320475" cy="4620209"/>
          </a:xfrm>
          <a:prstGeom prst="rect">
            <a:avLst/>
          </a:prstGeom>
          <a:ln w="12700">
            <a:miter lim="400000"/>
          </a:ln>
        </p:spPr>
      </p:pic>
      <p:sp>
        <p:nvSpPr>
          <p:cNvPr id="167" name="Shape 167"/>
          <p:cNvSpPr/>
          <p:nvPr/>
        </p:nvSpPr>
        <p:spPr>
          <a:xfrm>
            <a:off x="3567823" y="6540499"/>
            <a:ext cx="7570954"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1900"/>
            </a:pPr>
            <a:r>
              <a:t>Left: Orignial Orientation, Right: Best Orientation in 50 random cases</a:t>
            </a:r>
          </a:p>
          <a:p>
            <a:pPr>
              <a:defRPr sz="1900"/>
            </a:pPr>
            <a:r>
              <a:t>Critical Angle=50</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ph type="title"/>
          </p:nvPr>
        </p:nvSpPr>
        <p:spPr>
          <a:prstGeom prst="rect">
            <a:avLst/>
          </a:prstGeom>
        </p:spPr>
        <p:txBody>
          <a:bodyPr/>
          <a:lstStyle/>
          <a:p>
            <a:pPr/>
            <a:r>
              <a:t>System Pipeline</a:t>
            </a:r>
          </a:p>
        </p:txBody>
      </p:sp>
      <p:sp>
        <p:nvSpPr>
          <p:cNvPr id="170" name="Shape 170"/>
          <p:cNvSpPr/>
          <p:nvPr>
            <p:ph type="body" sz="half" idx="1"/>
          </p:nvPr>
        </p:nvSpPr>
        <p:spPr>
          <a:xfrm>
            <a:off x="952500" y="4994473"/>
            <a:ext cx="11099800" cy="3895527"/>
          </a:xfrm>
          <a:prstGeom prst="rect">
            <a:avLst/>
          </a:prstGeom>
        </p:spPr>
        <p:txBody>
          <a:bodyPr/>
          <a:lstStyle/>
          <a:p>
            <a:pPr/>
            <a:r>
              <a:t>Optimal Orientation</a:t>
            </a:r>
          </a:p>
          <a:p>
            <a:pPr>
              <a:defRPr>
                <a:solidFill>
                  <a:srgbClr val="FF2600"/>
                </a:solidFill>
              </a:defRPr>
            </a:pPr>
            <a:r>
              <a:t>Overhang detection</a:t>
            </a:r>
          </a:p>
          <a:p>
            <a:pPr/>
            <a:r>
              <a:t>Support Generation</a:t>
            </a:r>
          </a:p>
        </p:txBody>
      </p:sp>
      <p:pic>
        <p:nvPicPr>
          <p:cNvPr id="171" name="pipeline.png"/>
          <p:cNvPicPr>
            <a:picLocks noChangeAspect="1"/>
          </p:cNvPicPr>
          <p:nvPr/>
        </p:nvPicPr>
        <p:blipFill>
          <a:blip r:embed="rId2">
            <a:extLst/>
          </a:blip>
          <a:stretch>
            <a:fillRect/>
          </a:stretch>
        </p:blipFill>
        <p:spPr>
          <a:xfrm>
            <a:off x="1702654" y="2623117"/>
            <a:ext cx="9599492" cy="2351739"/>
          </a:xfrm>
          <a:prstGeom prst="rect">
            <a:avLst/>
          </a:prstGeom>
          <a:ln w="12700">
            <a:miter lim="400000"/>
          </a:ln>
        </p:spPr>
      </p:pic>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title"/>
          </p:nvPr>
        </p:nvSpPr>
        <p:spPr>
          <a:prstGeom prst="rect">
            <a:avLst/>
          </a:prstGeom>
        </p:spPr>
        <p:txBody>
          <a:bodyPr/>
          <a:lstStyle/>
          <a:p>
            <a:pPr/>
            <a:r>
              <a:t>Overhang Detection</a:t>
            </a:r>
          </a:p>
        </p:txBody>
      </p:sp>
      <p:sp>
        <p:nvSpPr>
          <p:cNvPr id="174" name="Shape 174"/>
          <p:cNvSpPr/>
          <p:nvPr>
            <p:ph type="body" idx="1"/>
          </p:nvPr>
        </p:nvSpPr>
        <p:spPr>
          <a:prstGeom prst="rect">
            <a:avLst/>
          </a:prstGeom>
        </p:spPr>
        <p:txBody>
          <a:bodyPr/>
          <a:lstStyle/>
          <a:p>
            <a:pPr/>
            <a:r>
              <a:t>Overhang part detection</a:t>
            </a:r>
          </a:p>
          <a:p>
            <a:pPr/>
            <a:r>
              <a:t>Uniform sampling</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ph type="title"/>
          </p:nvPr>
        </p:nvSpPr>
        <p:spPr>
          <a:prstGeom prst="rect">
            <a:avLst/>
          </a:prstGeom>
        </p:spPr>
        <p:txBody>
          <a:bodyPr/>
          <a:lstStyle/>
          <a:p>
            <a:pPr/>
            <a:r>
              <a:t>Overhang Detection</a:t>
            </a:r>
          </a:p>
        </p:txBody>
      </p:sp>
      <p:sp>
        <p:nvSpPr>
          <p:cNvPr id="177" name="Shape 177"/>
          <p:cNvSpPr/>
          <p:nvPr>
            <p:ph type="body" sz="half" idx="1"/>
          </p:nvPr>
        </p:nvSpPr>
        <p:spPr>
          <a:xfrm>
            <a:off x="952500" y="2603500"/>
            <a:ext cx="5847011" cy="6286500"/>
          </a:xfrm>
          <a:prstGeom prst="rect">
            <a:avLst/>
          </a:prstGeom>
        </p:spPr>
        <p:txBody>
          <a:bodyPr anchor="t"/>
          <a:lstStyle/>
          <a:p>
            <a:pPr/>
            <a:r>
              <a:t>Overhang part detection</a:t>
            </a:r>
          </a:p>
        </p:txBody>
      </p:sp>
      <p:pic>
        <p:nvPicPr>
          <p:cNvPr id="178" name="overhangs.png"/>
          <p:cNvPicPr>
            <a:picLocks noChangeAspect="1"/>
          </p:cNvPicPr>
          <p:nvPr/>
        </p:nvPicPr>
        <p:blipFill>
          <a:blip r:embed="rId2">
            <a:extLst/>
          </a:blip>
          <a:stretch>
            <a:fillRect/>
          </a:stretch>
        </p:blipFill>
        <p:spPr>
          <a:xfrm>
            <a:off x="2336800" y="3651250"/>
            <a:ext cx="8051800" cy="4191000"/>
          </a:xfrm>
          <a:prstGeom prst="rect">
            <a:avLst/>
          </a:prstGeom>
          <a:ln w="12700">
            <a:miter lim="400000"/>
          </a:ln>
        </p:spPr>
      </p:pic>
      <p:sp>
        <p:nvSpPr>
          <p:cNvPr id="179" name="Shape 179"/>
          <p:cNvSpPr/>
          <p:nvPr/>
        </p:nvSpPr>
        <p:spPr>
          <a:xfrm>
            <a:off x="3561816" y="9291736"/>
            <a:ext cx="9411768"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200"/>
            </a:lvl1pPr>
          </a:lstStyle>
          <a:p>
            <a:pPr>
              <a:defRPr sz="3600"/>
            </a:pPr>
            <a:r>
              <a:rPr sz="1200"/>
              <a:t>Image Source: J. Vanek, J. A. G. Galicia, and B. Benes. Clever support: Efficient support structure generation for digital fabrication. 2014</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title"/>
          </p:nvPr>
        </p:nvSpPr>
        <p:spPr>
          <a:prstGeom prst="rect">
            <a:avLst/>
          </a:prstGeom>
        </p:spPr>
        <p:txBody>
          <a:bodyPr/>
          <a:lstStyle/>
          <a:p>
            <a:pPr/>
            <a:r>
              <a:t>Overhang Detection</a:t>
            </a:r>
          </a:p>
        </p:txBody>
      </p:sp>
      <p:sp>
        <p:nvSpPr>
          <p:cNvPr id="182" name="Shape 182"/>
          <p:cNvSpPr/>
          <p:nvPr>
            <p:ph type="body" sz="quarter" idx="1"/>
          </p:nvPr>
        </p:nvSpPr>
        <p:spPr>
          <a:xfrm>
            <a:off x="952500" y="2603500"/>
            <a:ext cx="10728276" cy="1798291"/>
          </a:xfrm>
          <a:prstGeom prst="rect">
            <a:avLst/>
          </a:prstGeom>
        </p:spPr>
        <p:txBody>
          <a:bodyPr anchor="t"/>
          <a:lstStyle/>
          <a:p>
            <a:pPr/>
            <a:r>
              <a:t>Uniform Sampling</a:t>
            </a:r>
          </a:p>
          <a:p>
            <a:pPr/>
            <a:r>
              <a:t>Software scan-line rasterization algorithm</a:t>
            </a:r>
          </a:p>
        </p:txBody>
      </p:sp>
      <p:sp>
        <p:nvSpPr>
          <p:cNvPr id="183" name="Shape 183"/>
          <p:cNvSpPr/>
          <p:nvPr/>
        </p:nvSpPr>
        <p:spPr>
          <a:xfrm>
            <a:off x="2459837" y="9245600"/>
            <a:ext cx="10371126"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200"/>
            </a:lvl1pPr>
          </a:lstStyle>
          <a:p>
            <a:pPr/>
            <a:r>
              <a:t>Reference:Software rasterization algorithms for filling triangles. http://www.sunshine2k.de/coding/java/TriangleRasterization/Triangle- Rasterization.html.</a:t>
            </a:r>
          </a:p>
        </p:txBody>
      </p:sp>
      <p:pic>
        <p:nvPicPr>
          <p:cNvPr id="184" name="bird(scanning).png"/>
          <p:cNvPicPr>
            <a:picLocks noChangeAspect="1"/>
          </p:cNvPicPr>
          <p:nvPr/>
        </p:nvPicPr>
        <p:blipFill>
          <a:blip r:embed="rId2">
            <a:extLst/>
          </a:blip>
          <a:srcRect l="0" t="0" r="0" b="6702"/>
          <a:stretch>
            <a:fillRect/>
          </a:stretch>
        </p:blipFill>
        <p:spPr>
          <a:xfrm>
            <a:off x="711200" y="4404345"/>
            <a:ext cx="4231788" cy="4636362"/>
          </a:xfrm>
          <a:prstGeom prst="rect">
            <a:avLst/>
          </a:prstGeom>
          <a:ln w="12700">
            <a:miter lim="400000"/>
          </a:ln>
        </p:spPr>
      </p:pic>
      <p:pic>
        <p:nvPicPr>
          <p:cNvPr id="185" name="sampling.png"/>
          <p:cNvPicPr>
            <a:picLocks noChangeAspect="1"/>
          </p:cNvPicPr>
          <p:nvPr/>
        </p:nvPicPr>
        <p:blipFill>
          <a:blip r:embed="rId3">
            <a:extLst/>
          </a:blip>
          <a:stretch>
            <a:fillRect/>
          </a:stretch>
        </p:blipFill>
        <p:spPr>
          <a:xfrm>
            <a:off x="5257800" y="4512697"/>
            <a:ext cx="6654780" cy="3327390"/>
          </a:xfrm>
          <a:prstGeom prst="rect">
            <a:avLst/>
          </a:prstGeom>
          <a:ln w="12700">
            <a:miter lim="400000"/>
          </a:ln>
        </p:spPr>
      </p:pic>
      <p:sp>
        <p:nvSpPr>
          <p:cNvPr id="186" name="Shape 186"/>
          <p:cNvSpPr/>
          <p:nvPr/>
        </p:nvSpPr>
        <p:spPr>
          <a:xfrm>
            <a:off x="7839201" y="7861299"/>
            <a:ext cx="2330197"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000"/>
            </a:pPr>
            <a:r>
              <a:t>Sampling Distance</a:t>
            </a:r>
          </a:p>
          <a:p>
            <a:pPr>
              <a:defRPr sz="2000"/>
            </a:pPr>
            <a:r>
              <a:t>Left:0.1mm</a:t>
            </a:r>
          </a:p>
          <a:p>
            <a:pPr>
              <a:defRPr sz="2000"/>
            </a:pPr>
            <a:r>
              <a:t>Right:0.25mm</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ph type="title"/>
          </p:nvPr>
        </p:nvSpPr>
        <p:spPr>
          <a:prstGeom prst="rect">
            <a:avLst/>
          </a:prstGeom>
        </p:spPr>
        <p:txBody>
          <a:bodyPr/>
          <a:lstStyle/>
          <a:p>
            <a:pPr/>
            <a:r>
              <a:t>System Pipeline</a:t>
            </a:r>
          </a:p>
        </p:txBody>
      </p:sp>
      <p:sp>
        <p:nvSpPr>
          <p:cNvPr id="189" name="Shape 189"/>
          <p:cNvSpPr/>
          <p:nvPr>
            <p:ph type="body" sz="half" idx="1"/>
          </p:nvPr>
        </p:nvSpPr>
        <p:spPr>
          <a:xfrm>
            <a:off x="952500" y="4994473"/>
            <a:ext cx="11099800" cy="3895527"/>
          </a:xfrm>
          <a:prstGeom prst="rect">
            <a:avLst/>
          </a:prstGeom>
        </p:spPr>
        <p:txBody>
          <a:bodyPr/>
          <a:lstStyle/>
          <a:p>
            <a:pPr/>
            <a:r>
              <a:t>Optimal Orientation</a:t>
            </a:r>
          </a:p>
          <a:p>
            <a:pPr/>
            <a:r>
              <a:t>Overhang detection</a:t>
            </a:r>
          </a:p>
          <a:p>
            <a:pPr>
              <a:defRPr>
                <a:solidFill>
                  <a:srgbClr val="FF2600"/>
                </a:solidFill>
              </a:defRPr>
            </a:pPr>
            <a:r>
              <a:t>Support Generation</a:t>
            </a:r>
          </a:p>
        </p:txBody>
      </p:sp>
      <p:pic>
        <p:nvPicPr>
          <p:cNvPr id="190" name="pipeline.png"/>
          <p:cNvPicPr>
            <a:picLocks noChangeAspect="1"/>
          </p:cNvPicPr>
          <p:nvPr/>
        </p:nvPicPr>
        <p:blipFill>
          <a:blip r:embed="rId2">
            <a:extLst/>
          </a:blip>
          <a:stretch>
            <a:fillRect/>
          </a:stretch>
        </p:blipFill>
        <p:spPr>
          <a:xfrm>
            <a:off x="1702654" y="2623117"/>
            <a:ext cx="9599492" cy="2351739"/>
          </a:xfrm>
          <a:prstGeom prst="rect">
            <a:avLst/>
          </a:prstGeom>
          <a:ln w="12700">
            <a:miter lim="400000"/>
          </a:ln>
        </p:spPr>
      </p:pic>
      <p:sp>
        <p:nvSpPr>
          <p:cNvPr id="191" name="Shape 191"/>
          <p:cNvSpPr/>
          <p:nvPr/>
        </p:nvSpPr>
        <p:spPr>
          <a:xfrm>
            <a:off x="3561816" y="9291736"/>
            <a:ext cx="9411768"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200"/>
            </a:lvl1pPr>
          </a:lstStyle>
          <a:p>
            <a:pPr>
              <a:defRPr sz="3600"/>
            </a:pPr>
            <a:r>
              <a:rPr sz="1200"/>
              <a:t>Image Source: J. Vanek, J. A. G. Galicia, and B. Benes. Clever support: Efficient support structure generation for digital fabrication. 2014</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Shape 193"/>
          <p:cNvSpPr/>
          <p:nvPr>
            <p:ph type="title"/>
          </p:nvPr>
        </p:nvSpPr>
        <p:spPr>
          <a:prstGeom prst="rect">
            <a:avLst/>
          </a:prstGeom>
        </p:spPr>
        <p:txBody>
          <a:bodyPr/>
          <a:lstStyle/>
          <a:p>
            <a:pPr/>
            <a:r>
              <a:t>Support Generation</a:t>
            </a:r>
          </a:p>
        </p:txBody>
      </p:sp>
      <p:sp>
        <p:nvSpPr>
          <p:cNvPr id="194" name="Shape 194"/>
          <p:cNvSpPr/>
          <p:nvPr>
            <p:ph type="body" idx="1"/>
          </p:nvPr>
        </p:nvSpPr>
        <p:spPr>
          <a:prstGeom prst="rect">
            <a:avLst/>
          </a:prstGeom>
        </p:spPr>
        <p:txBody>
          <a:bodyPr/>
          <a:lstStyle/>
          <a:p>
            <a:pPr/>
            <a:r>
              <a:t>Build Support Tree</a:t>
            </a:r>
          </a:p>
          <a:p>
            <a:pPr/>
            <a:r>
              <a:t>Wrap Tree with N/X Structure</a:t>
            </a: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Shape 196"/>
          <p:cNvSpPr/>
          <p:nvPr>
            <p:ph type="title"/>
          </p:nvPr>
        </p:nvSpPr>
        <p:spPr>
          <a:prstGeom prst="rect">
            <a:avLst/>
          </a:prstGeom>
        </p:spPr>
        <p:txBody>
          <a:bodyPr/>
          <a:lstStyle/>
          <a:p>
            <a:pPr/>
            <a:r>
              <a:t>Support Generation</a:t>
            </a:r>
          </a:p>
        </p:txBody>
      </p:sp>
      <p:sp>
        <p:nvSpPr>
          <p:cNvPr id="197" name="Shape 197"/>
          <p:cNvSpPr/>
          <p:nvPr>
            <p:ph type="body" idx="1"/>
          </p:nvPr>
        </p:nvSpPr>
        <p:spPr>
          <a:prstGeom prst="rect">
            <a:avLst/>
          </a:prstGeom>
        </p:spPr>
        <p:txBody>
          <a:bodyPr/>
          <a:lstStyle/>
          <a:p>
            <a:pPr>
              <a:defRPr>
                <a:solidFill>
                  <a:srgbClr val="FF2600"/>
                </a:solidFill>
              </a:defRPr>
            </a:pPr>
            <a:r>
              <a:t>Build Support Tree</a:t>
            </a:r>
          </a:p>
          <a:p>
            <a:pPr/>
            <a:r>
              <a:t>Wrap Tree with N/X Structure</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Shape 123"/>
          <p:cNvSpPr/>
          <p:nvPr>
            <p:ph type="title"/>
          </p:nvPr>
        </p:nvSpPr>
        <p:spPr>
          <a:prstGeom prst="rect">
            <a:avLst/>
          </a:prstGeom>
        </p:spPr>
        <p:txBody>
          <a:bodyPr/>
          <a:lstStyle/>
          <a:p>
            <a:pPr/>
            <a:r>
              <a:t>Outline</a:t>
            </a:r>
          </a:p>
        </p:txBody>
      </p:sp>
      <p:sp>
        <p:nvSpPr>
          <p:cNvPr id="124" name="Shape 124"/>
          <p:cNvSpPr/>
          <p:nvPr>
            <p:ph type="body" idx="1"/>
          </p:nvPr>
        </p:nvSpPr>
        <p:spPr>
          <a:prstGeom prst="rect">
            <a:avLst/>
          </a:prstGeom>
        </p:spPr>
        <p:txBody>
          <a:bodyPr/>
          <a:lstStyle/>
          <a:p>
            <a:pPr/>
            <a:r>
              <a:t>Problem Statement and General approach</a:t>
            </a:r>
          </a:p>
          <a:p>
            <a:pPr/>
            <a:r>
              <a:t>Our Implementation</a:t>
            </a:r>
          </a:p>
          <a:p>
            <a:pPr/>
            <a:r>
              <a:t>Evaluation</a:t>
            </a:r>
          </a:p>
          <a:p>
            <a:pPr/>
            <a:r>
              <a:t>Limitations and ways of improvement</a:t>
            </a:r>
          </a:p>
          <a:p>
            <a:pPr/>
            <a:r>
              <a:t>Demo</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Shape 199"/>
          <p:cNvSpPr/>
          <p:nvPr>
            <p:ph type="title"/>
          </p:nvPr>
        </p:nvSpPr>
        <p:spPr>
          <a:prstGeom prst="rect">
            <a:avLst/>
          </a:prstGeom>
        </p:spPr>
        <p:txBody>
          <a:bodyPr/>
          <a:lstStyle/>
          <a:p>
            <a:pPr/>
            <a:r>
              <a:t>Support Generation</a:t>
            </a:r>
          </a:p>
        </p:txBody>
      </p:sp>
      <p:sp>
        <p:nvSpPr>
          <p:cNvPr id="200" name="Shape 200"/>
          <p:cNvSpPr/>
          <p:nvPr>
            <p:ph type="body" idx="1"/>
          </p:nvPr>
        </p:nvSpPr>
        <p:spPr>
          <a:prstGeom prst="rect">
            <a:avLst/>
          </a:prstGeom>
        </p:spPr>
        <p:txBody>
          <a:bodyPr anchor="t"/>
          <a:lstStyle/>
          <a:p>
            <a:pPr/>
            <a:r>
              <a:t>Build Support Tree</a:t>
            </a:r>
          </a:p>
          <a:p>
            <a:pPr marL="635000" indent="-635000">
              <a:buSzPct val="100000"/>
              <a:buAutoNum type="arabicPeriod" startAt="1"/>
            </a:pPr>
            <a:r>
              <a:t>Cones for overhanging points</a:t>
            </a:r>
          </a:p>
          <a:p>
            <a:pPr marL="635000" indent="-635000">
              <a:buSzPct val="100000"/>
              <a:buAutoNum type="arabicPeriod" startAt="1"/>
            </a:pPr>
            <a:r>
              <a:t>Best intersection point for cones</a:t>
            </a:r>
          </a:p>
          <a:p>
            <a:pPr marL="635000" indent="-635000">
              <a:buSzPct val="100000"/>
              <a:buAutoNum type="arabicPeriod" startAt="1"/>
            </a:pPr>
            <a:r>
              <a:t>Progressively build the tree</a:t>
            </a:r>
          </a:p>
          <a:p>
            <a:pPr marL="635000" indent="-635000">
              <a:buSzPct val="100000"/>
              <a:buAutoNum type="arabicPeriod" startAt="1"/>
            </a:pPr>
            <a:r>
              <a:t>Detect the mesh-cone intersection</a:t>
            </a: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Shape 202"/>
          <p:cNvSpPr/>
          <p:nvPr>
            <p:ph type="title"/>
          </p:nvPr>
        </p:nvSpPr>
        <p:spPr>
          <a:prstGeom prst="rect">
            <a:avLst/>
          </a:prstGeom>
        </p:spPr>
        <p:txBody>
          <a:bodyPr/>
          <a:lstStyle/>
          <a:p>
            <a:pPr/>
            <a:r>
              <a:t>Support Generation</a:t>
            </a:r>
          </a:p>
        </p:txBody>
      </p:sp>
      <p:sp>
        <p:nvSpPr>
          <p:cNvPr id="203" name="Shape 203"/>
          <p:cNvSpPr/>
          <p:nvPr>
            <p:ph type="body" idx="1"/>
          </p:nvPr>
        </p:nvSpPr>
        <p:spPr>
          <a:prstGeom prst="rect">
            <a:avLst/>
          </a:prstGeom>
        </p:spPr>
        <p:txBody>
          <a:bodyPr anchor="t"/>
          <a:lstStyle/>
          <a:p>
            <a:pPr/>
            <a:r>
              <a:t>Build Support Tree</a:t>
            </a:r>
          </a:p>
          <a:p>
            <a:pPr marL="635000" indent="-635000">
              <a:buSzPct val="100000"/>
              <a:buAutoNum type="arabicPeriod" startAt="1"/>
              <a:defRPr>
                <a:solidFill>
                  <a:srgbClr val="FF2600"/>
                </a:solidFill>
              </a:defRPr>
            </a:pPr>
            <a:r>
              <a:t>Cones for overhanging points</a:t>
            </a:r>
          </a:p>
          <a:p>
            <a:pPr marL="635000" indent="-635000">
              <a:buSzPct val="100000"/>
              <a:buAutoNum type="arabicPeriod" startAt="1"/>
            </a:pPr>
            <a:r>
              <a:t>Best intersection point for cones</a:t>
            </a:r>
          </a:p>
          <a:p>
            <a:pPr marL="635000" indent="-635000">
              <a:buSzPct val="100000"/>
              <a:buAutoNum type="arabicPeriod" startAt="1"/>
            </a:pPr>
            <a:r>
              <a:t>Progressively build the tree</a:t>
            </a:r>
          </a:p>
          <a:p>
            <a:pPr marL="635000" indent="-635000">
              <a:buSzPct val="100000"/>
              <a:buAutoNum type="arabicPeriod" startAt="1"/>
            </a:pPr>
            <a:r>
              <a:t>Detect the mesh-cone intersection</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Shape 205"/>
          <p:cNvSpPr/>
          <p:nvPr>
            <p:ph type="title"/>
          </p:nvPr>
        </p:nvSpPr>
        <p:spPr>
          <a:prstGeom prst="rect">
            <a:avLst/>
          </a:prstGeom>
        </p:spPr>
        <p:txBody>
          <a:bodyPr/>
          <a:lstStyle>
            <a:lvl1pPr>
              <a:defRPr sz="5600"/>
            </a:lvl1pPr>
          </a:lstStyle>
          <a:p>
            <a:pPr/>
            <a:r>
              <a:t>Cones for Overhanging Points</a:t>
            </a:r>
          </a:p>
        </p:txBody>
      </p:sp>
      <p:sp>
        <p:nvSpPr>
          <p:cNvPr id="206" name="Shape 206"/>
          <p:cNvSpPr/>
          <p:nvPr>
            <p:ph type="body" sz="half" idx="1"/>
          </p:nvPr>
        </p:nvSpPr>
        <p:spPr>
          <a:xfrm>
            <a:off x="952500" y="6576615"/>
            <a:ext cx="11099800" cy="2313385"/>
          </a:xfrm>
          <a:prstGeom prst="rect">
            <a:avLst/>
          </a:prstGeom>
        </p:spPr>
        <p:txBody>
          <a:bodyPr/>
          <a:lstStyle/>
          <a:p>
            <a:pPr/>
            <a:r>
              <a:t>Each overhanging point will have a corresponding cone. The size of cone is decided by the height of point and the critical angle</a:t>
            </a:r>
          </a:p>
        </p:txBody>
      </p:sp>
      <p:pic>
        <p:nvPicPr>
          <p:cNvPr id="207" name="cones.png"/>
          <p:cNvPicPr>
            <a:picLocks noChangeAspect="1"/>
          </p:cNvPicPr>
          <p:nvPr/>
        </p:nvPicPr>
        <p:blipFill>
          <a:blip r:embed="rId2">
            <a:extLst/>
          </a:blip>
          <a:stretch>
            <a:fillRect/>
          </a:stretch>
        </p:blipFill>
        <p:spPr>
          <a:xfrm>
            <a:off x="2324100" y="2667000"/>
            <a:ext cx="8356600" cy="2946400"/>
          </a:xfrm>
          <a:prstGeom prst="rect">
            <a:avLst/>
          </a:prstGeom>
          <a:ln w="12700">
            <a:miter lim="400000"/>
          </a:ln>
        </p:spPr>
      </p:pic>
      <p:sp>
        <p:nvSpPr>
          <p:cNvPr id="208" name="Shape 208"/>
          <p:cNvSpPr/>
          <p:nvPr/>
        </p:nvSpPr>
        <p:spPr>
          <a:xfrm>
            <a:off x="3561816" y="9291736"/>
            <a:ext cx="9411768"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200"/>
            </a:lvl1pPr>
          </a:lstStyle>
          <a:p>
            <a:pPr>
              <a:defRPr sz="3600"/>
            </a:pPr>
            <a:r>
              <a:rPr sz="1200"/>
              <a:t>Image Source: J. Vanek, J. A. G. Galicia, and B. Benes. Clever support: Efficient support structure generation for digital fabrication. 2014</a:t>
            </a: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Shape 210"/>
          <p:cNvSpPr/>
          <p:nvPr>
            <p:ph type="title"/>
          </p:nvPr>
        </p:nvSpPr>
        <p:spPr>
          <a:prstGeom prst="rect">
            <a:avLst/>
          </a:prstGeom>
        </p:spPr>
        <p:txBody>
          <a:bodyPr/>
          <a:lstStyle/>
          <a:p>
            <a:pPr/>
            <a:r>
              <a:t>Support Generation</a:t>
            </a:r>
          </a:p>
        </p:txBody>
      </p:sp>
      <p:sp>
        <p:nvSpPr>
          <p:cNvPr id="211" name="Shape 211"/>
          <p:cNvSpPr/>
          <p:nvPr>
            <p:ph type="body" idx="1"/>
          </p:nvPr>
        </p:nvSpPr>
        <p:spPr>
          <a:prstGeom prst="rect">
            <a:avLst/>
          </a:prstGeom>
        </p:spPr>
        <p:txBody>
          <a:bodyPr anchor="t"/>
          <a:lstStyle/>
          <a:p>
            <a:pPr/>
            <a:r>
              <a:t>Build Support Tree</a:t>
            </a:r>
          </a:p>
          <a:p>
            <a:pPr marL="635000" indent="-635000">
              <a:buSzPct val="100000"/>
              <a:buAutoNum type="arabicPeriod" startAt="1"/>
            </a:pPr>
            <a:r>
              <a:t>Cones for overhanging points</a:t>
            </a:r>
          </a:p>
          <a:p>
            <a:pPr marL="635000" indent="-635000">
              <a:buSzPct val="100000"/>
              <a:buAutoNum type="arabicPeriod" startAt="1"/>
              <a:defRPr>
                <a:solidFill>
                  <a:srgbClr val="FF2600"/>
                </a:solidFill>
              </a:defRPr>
            </a:pPr>
            <a:r>
              <a:t>Best intersection point for cones</a:t>
            </a:r>
          </a:p>
          <a:p>
            <a:pPr marL="635000" indent="-635000">
              <a:buSzPct val="100000"/>
              <a:buAutoNum type="arabicPeriod" startAt="1"/>
            </a:pPr>
            <a:r>
              <a:t>Progressively build the tree</a:t>
            </a:r>
          </a:p>
          <a:p>
            <a:pPr marL="635000" indent="-635000">
              <a:buSzPct val="100000"/>
              <a:buAutoNum type="arabicPeriod" startAt="1"/>
            </a:pPr>
            <a:r>
              <a:t>Detect the mesh-cone intersection</a:t>
            </a: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Shape 213"/>
          <p:cNvSpPr/>
          <p:nvPr>
            <p:ph type="title"/>
          </p:nvPr>
        </p:nvSpPr>
        <p:spPr>
          <a:prstGeom prst="rect">
            <a:avLst/>
          </a:prstGeom>
        </p:spPr>
        <p:txBody>
          <a:bodyPr/>
          <a:lstStyle>
            <a:lvl1pPr>
              <a:defRPr sz="5200"/>
            </a:lvl1pPr>
          </a:lstStyle>
          <a:p>
            <a:pPr/>
            <a:r>
              <a:t>Best intersection point of cones</a:t>
            </a:r>
          </a:p>
        </p:txBody>
      </p:sp>
      <p:sp>
        <p:nvSpPr>
          <p:cNvPr id="214" name="Shape 214"/>
          <p:cNvSpPr/>
          <p:nvPr>
            <p:ph type="body" idx="1"/>
          </p:nvPr>
        </p:nvSpPr>
        <p:spPr>
          <a:xfrm>
            <a:off x="952500" y="2616200"/>
            <a:ext cx="11099800" cy="6273800"/>
          </a:xfrm>
          <a:prstGeom prst="rect">
            <a:avLst/>
          </a:prstGeom>
        </p:spPr>
        <p:txBody>
          <a:bodyPr/>
          <a:lstStyle>
            <a:lvl1pPr>
              <a:defRPr u="sng">
                <a:hlinkClick r:id="rId2" invalidUrl="" action="" tgtFrame="" tooltip="" history="1" highlightClick="0" endSnd="0"/>
              </a:defRPr>
            </a:lvl1pPr>
          </a:lstStyle>
          <a:p>
            <a:pPr>
              <a:defRPr u="none"/>
            </a:pPr>
            <a:r>
              <a:rPr u="sng">
                <a:hlinkClick r:id="rId2" invalidUrl="" action="" tgtFrame="" tooltip="" history="1" highlightClick="0" endSnd="0"/>
              </a:rPr>
              <a:t>http://www.grad.hr/geomteh3d/prodori/princip_stst.swf</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Shape 216"/>
          <p:cNvSpPr/>
          <p:nvPr>
            <p:ph type="title"/>
          </p:nvPr>
        </p:nvSpPr>
        <p:spPr>
          <a:prstGeom prst="rect">
            <a:avLst/>
          </a:prstGeom>
        </p:spPr>
        <p:txBody>
          <a:bodyPr/>
          <a:lstStyle/>
          <a:p>
            <a:pPr/>
            <a:r>
              <a:t>Support Generation</a:t>
            </a:r>
          </a:p>
        </p:txBody>
      </p:sp>
      <p:sp>
        <p:nvSpPr>
          <p:cNvPr id="217" name="Shape 217"/>
          <p:cNvSpPr/>
          <p:nvPr>
            <p:ph type="body" idx="1"/>
          </p:nvPr>
        </p:nvSpPr>
        <p:spPr>
          <a:prstGeom prst="rect">
            <a:avLst/>
          </a:prstGeom>
        </p:spPr>
        <p:txBody>
          <a:bodyPr anchor="t"/>
          <a:lstStyle/>
          <a:p>
            <a:pPr/>
            <a:r>
              <a:t>Build Support Tree</a:t>
            </a:r>
          </a:p>
          <a:p>
            <a:pPr marL="635000" indent="-635000">
              <a:buSzPct val="100000"/>
              <a:buAutoNum type="arabicPeriod" startAt="1"/>
            </a:pPr>
            <a:r>
              <a:t>Cones for overhanging points</a:t>
            </a:r>
          </a:p>
          <a:p>
            <a:pPr marL="635000" indent="-635000">
              <a:buSzPct val="100000"/>
              <a:buAutoNum type="arabicPeriod" startAt="1"/>
            </a:pPr>
            <a:r>
              <a:t>Best intersection point for cones</a:t>
            </a:r>
          </a:p>
          <a:p>
            <a:pPr marL="635000" indent="-635000">
              <a:buSzPct val="100000"/>
              <a:buAutoNum type="arabicPeriod" startAt="1"/>
              <a:defRPr>
                <a:solidFill>
                  <a:srgbClr val="FF2600"/>
                </a:solidFill>
              </a:defRPr>
            </a:pPr>
            <a:r>
              <a:t>Progressively build the tree</a:t>
            </a:r>
          </a:p>
          <a:p>
            <a:pPr marL="635000" indent="-635000">
              <a:buSzPct val="100000"/>
              <a:buAutoNum type="arabicPeriod" startAt="1"/>
            </a:pPr>
            <a:r>
              <a:t>Detect the mesh-cone intersection</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Shape 219"/>
          <p:cNvSpPr/>
          <p:nvPr>
            <p:ph type="title"/>
          </p:nvPr>
        </p:nvSpPr>
        <p:spPr>
          <a:prstGeom prst="rect">
            <a:avLst/>
          </a:prstGeom>
        </p:spPr>
        <p:txBody>
          <a:bodyPr/>
          <a:lstStyle>
            <a:lvl1pPr>
              <a:defRPr sz="5600"/>
            </a:lvl1pPr>
          </a:lstStyle>
          <a:p>
            <a:pPr/>
            <a:r>
              <a:t>Progressively build the tree</a:t>
            </a:r>
          </a:p>
        </p:txBody>
      </p:sp>
      <p:sp>
        <p:nvSpPr>
          <p:cNvPr id="220" name="Shape 220"/>
          <p:cNvSpPr/>
          <p:nvPr>
            <p:ph type="body" sz="quarter" idx="1"/>
          </p:nvPr>
        </p:nvSpPr>
        <p:spPr>
          <a:xfrm>
            <a:off x="1976924" y="5043437"/>
            <a:ext cx="5141216" cy="3719843"/>
          </a:xfrm>
          <a:prstGeom prst="rect">
            <a:avLst/>
          </a:prstGeom>
        </p:spPr>
        <p:txBody>
          <a:bodyPr anchor="t"/>
          <a:lstStyle/>
          <a:p>
            <a:pPr marL="304800" indent="-304800" defTabSz="280415">
              <a:spcBef>
                <a:spcPts val="2000"/>
              </a:spcBef>
              <a:buSzPct val="100000"/>
              <a:buAutoNum type="arabicPeriod" startAt="1"/>
              <a:defRPr sz="1727"/>
            </a:pPr>
            <a:r>
              <a:t>Sort Overhanging point list P from top to bottom</a:t>
            </a:r>
          </a:p>
          <a:p>
            <a:pPr marL="304800" indent="-304800" defTabSz="280415">
              <a:spcBef>
                <a:spcPts val="2000"/>
              </a:spcBef>
              <a:buSzPct val="100000"/>
              <a:buAutoNum type="arabicPeriod" startAt="1"/>
              <a:defRPr sz="1727"/>
            </a:pPr>
            <a:r>
              <a:t>Start from top point P1, find the closest point P2</a:t>
            </a:r>
          </a:p>
          <a:p>
            <a:pPr marL="304800" indent="-304800" defTabSz="280415">
              <a:spcBef>
                <a:spcPts val="2000"/>
              </a:spcBef>
              <a:buSzPct val="100000"/>
              <a:buAutoNum type="arabicPeriod" startAt="1"/>
              <a:defRPr sz="1727"/>
            </a:pPr>
            <a:r>
              <a:t>Find the corresponding cones C1 and C2</a:t>
            </a:r>
          </a:p>
          <a:p>
            <a:pPr marL="304800" indent="-304800" defTabSz="280415">
              <a:spcBef>
                <a:spcPts val="2000"/>
              </a:spcBef>
              <a:buSzPct val="100000"/>
              <a:buAutoNum type="arabicPeriod" startAt="1"/>
              <a:defRPr sz="1727"/>
            </a:pPr>
            <a:r>
              <a:t>Find the cone intersection S</a:t>
            </a:r>
          </a:p>
          <a:p>
            <a:pPr marL="304800" indent="-304800" defTabSz="280415">
              <a:spcBef>
                <a:spcPts val="2000"/>
              </a:spcBef>
              <a:buSzPct val="100000"/>
              <a:buAutoNum type="arabicPeriod" startAt="1"/>
              <a:defRPr sz="1727"/>
            </a:pPr>
            <a:r>
              <a:t>Delete P1, P2 from P</a:t>
            </a:r>
          </a:p>
          <a:p>
            <a:pPr marL="304800" indent="-304800" defTabSz="280415">
              <a:spcBef>
                <a:spcPts val="2000"/>
              </a:spcBef>
              <a:buSzPct val="100000"/>
              <a:buAutoNum type="arabicPeriod" startAt="1"/>
              <a:defRPr sz="1727"/>
            </a:pPr>
            <a:r>
              <a:t>Put S into P</a:t>
            </a:r>
          </a:p>
          <a:p>
            <a:pPr marL="304800" indent="-304800" defTabSz="280415">
              <a:spcBef>
                <a:spcPts val="2000"/>
              </a:spcBef>
              <a:buSzPct val="100000"/>
              <a:buAutoNum type="arabicPeriod" startAt="1"/>
              <a:defRPr sz="1727"/>
            </a:pPr>
            <a:r>
              <a:t>Repeat 2~6 until P is empty</a:t>
            </a:r>
          </a:p>
        </p:txBody>
      </p:sp>
      <p:pic>
        <p:nvPicPr>
          <p:cNvPr id="221" name="build tree.png"/>
          <p:cNvPicPr>
            <a:picLocks noChangeAspect="1"/>
          </p:cNvPicPr>
          <p:nvPr/>
        </p:nvPicPr>
        <p:blipFill>
          <a:blip r:embed="rId2">
            <a:extLst/>
          </a:blip>
          <a:stretch>
            <a:fillRect/>
          </a:stretch>
        </p:blipFill>
        <p:spPr>
          <a:xfrm>
            <a:off x="1927218" y="2251763"/>
            <a:ext cx="9150364" cy="2263218"/>
          </a:xfrm>
          <a:prstGeom prst="rect">
            <a:avLst/>
          </a:prstGeom>
          <a:ln w="12700">
            <a:miter lim="400000"/>
          </a:ln>
        </p:spPr>
      </p:pic>
      <p:sp>
        <p:nvSpPr>
          <p:cNvPr id="222" name="Shape 222"/>
          <p:cNvSpPr/>
          <p:nvPr/>
        </p:nvSpPr>
        <p:spPr>
          <a:xfrm>
            <a:off x="3561816" y="9291736"/>
            <a:ext cx="9411768"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200"/>
            </a:lvl1pPr>
          </a:lstStyle>
          <a:p>
            <a:pPr>
              <a:defRPr sz="3600"/>
            </a:pPr>
            <a:r>
              <a:rPr sz="1200"/>
              <a:t>Image Source: J. Vanek, J. A. G. Galicia, and B. Benes. Clever support: Efficient support structure generation for digital fabrication. 2014</a:t>
            </a:r>
          </a:p>
        </p:txBody>
      </p:sp>
      <p:pic>
        <p:nvPicPr>
          <p:cNvPr id="223" name="tree(1).png"/>
          <p:cNvPicPr>
            <a:picLocks noChangeAspect="1"/>
          </p:cNvPicPr>
          <p:nvPr/>
        </p:nvPicPr>
        <p:blipFill>
          <a:blip r:embed="rId3">
            <a:extLst/>
          </a:blip>
          <a:stretch>
            <a:fillRect/>
          </a:stretch>
        </p:blipFill>
        <p:spPr>
          <a:xfrm>
            <a:off x="7906792" y="4880497"/>
            <a:ext cx="3956103" cy="4045724"/>
          </a:xfrm>
          <a:prstGeom prst="rect">
            <a:avLst/>
          </a:prstGeom>
          <a:ln w="12700">
            <a:miter lim="400000"/>
          </a:ln>
        </p:spPr>
      </p:pic>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Shape 225"/>
          <p:cNvSpPr/>
          <p:nvPr>
            <p:ph type="title"/>
          </p:nvPr>
        </p:nvSpPr>
        <p:spPr>
          <a:prstGeom prst="rect">
            <a:avLst/>
          </a:prstGeom>
        </p:spPr>
        <p:txBody>
          <a:bodyPr/>
          <a:lstStyle/>
          <a:p>
            <a:pPr/>
            <a:r>
              <a:t>Support Generation</a:t>
            </a:r>
          </a:p>
        </p:txBody>
      </p:sp>
      <p:sp>
        <p:nvSpPr>
          <p:cNvPr id="226" name="Shape 226"/>
          <p:cNvSpPr/>
          <p:nvPr>
            <p:ph type="body" idx="1"/>
          </p:nvPr>
        </p:nvSpPr>
        <p:spPr>
          <a:prstGeom prst="rect">
            <a:avLst/>
          </a:prstGeom>
        </p:spPr>
        <p:txBody>
          <a:bodyPr anchor="t"/>
          <a:lstStyle/>
          <a:p>
            <a:pPr/>
            <a:r>
              <a:t>Build Support Tree</a:t>
            </a:r>
          </a:p>
          <a:p>
            <a:pPr marL="635000" indent="-635000">
              <a:buSzPct val="100000"/>
              <a:buAutoNum type="arabicPeriod" startAt="1"/>
            </a:pPr>
            <a:r>
              <a:t>Cones for overhanging points</a:t>
            </a:r>
          </a:p>
          <a:p>
            <a:pPr marL="635000" indent="-635000">
              <a:buSzPct val="100000"/>
              <a:buAutoNum type="arabicPeriod" startAt="1"/>
            </a:pPr>
            <a:r>
              <a:t>Best intersection point for cones</a:t>
            </a:r>
          </a:p>
          <a:p>
            <a:pPr marL="635000" indent="-635000">
              <a:buSzPct val="100000"/>
              <a:buAutoNum type="arabicPeriod" startAt="1"/>
            </a:pPr>
            <a:r>
              <a:t>Progressively build the tree</a:t>
            </a:r>
          </a:p>
          <a:p>
            <a:pPr marL="635000" indent="-635000">
              <a:buSzPct val="100000"/>
              <a:buAutoNum type="arabicPeriod" startAt="1"/>
              <a:defRPr>
                <a:solidFill>
                  <a:srgbClr val="FF2600"/>
                </a:solidFill>
              </a:defRPr>
            </a:pPr>
            <a:r>
              <a:t>Detect the mesh-cone intersection</a:t>
            </a:r>
          </a:p>
        </p:txBody>
      </p:sp>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Shape 228"/>
          <p:cNvSpPr/>
          <p:nvPr>
            <p:ph type="title"/>
          </p:nvPr>
        </p:nvSpPr>
        <p:spPr>
          <a:prstGeom prst="rect">
            <a:avLst/>
          </a:prstGeom>
        </p:spPr>
        <p:txBody>
          <a:bodyPr/>
          <a:lstStyle>
            <a:lvl1pPr>
              <a:defRPr sz="4900"/>
            </a:lvl1pPr>
          </a:lstStyle>
          <a:p>
            <a:pPr/>
            <a:r>
              <a:t>Detect the mesh-cone intersection</a:t>
            </a:r>
          </a:p>
        </p:txBody>
      </p:sp>
      <p:sp>
        <p:nvSpPr>
          <p:cNvPr id="229" name="Shape 229"/>
          <p:cNvSpPr/>
          <p:nvPr>
            <p:ph type="body" sz="quarter" idx="1"/>
          </p:nvPr>
        </p:nvSpPr>
        <p:spPr>
          <a:xfrm>
            <a:off x="952500" y="6618995"/>
            <a:ext cx="11099800" cy="2271006"/>
          </a:xfrm>
          <a:prstGeom prst="rect">
            <a:avLst/>
          </a:prstGeom>
        </p:spPr>
        <p:txBody>
          <a:bodyPr/>
          <a:lstStyle/>
          <a:p>
            <a:pPr/>
            <a:r>
              <a:t>Image on the left shows the original tree structure</a:t>
            </a:r>
          </a:p>
          <a:p>
            <a:pPr/>
            <a:r>
              <a:t>Image on the right, the intersection of cone and the mesh is detected and the branch is in red</a:t>
            </a:r>
          </a:p>
        </p:txBody>
      </p:sp>
      <p:pic>
        <p:nvPicPr>
          <p:cNvPr id="230" name="tree(2).png"/>
          <p:cNvPicPr>
            <a:picLocks noChangeAspect="1"/>
          </p:cNvPicPr>
          <p:nvPr/>
        </p:nvPicPr>
        <p:blipFill>
          <a:blip r:embed="rId2">
            <a:extLst/>
          </a:blip>
          <a:stretch>
            <a:fillRect/>
          </a:stretch>
        </p:blipFill>
        <p:spPr>
          <a:xfrm>
            <a:off x="1892442" y="2508450"/>
            <a:ext cx="3750571" cy="3767289"/>
          </a:xfrm>
          <a:prstGeom prst="rect">
            <a:avLst/>
          </a:prstGeom>
          <a:ln w="12700">
            <a:miter lim="400000"/>
          </a:ln>
        </p:spPr>
      </p:pic>
      <p:pic>
        <p:nvPicPr>
          <p:cNvPr id="231" name="tree(3).png"/>
          <p:cNvPicPr>
            <a:picLocks noChangeAspect="1"/>
          </p:cNvPicPr>
          <p:nvPr/>
        </p:nvPicPr>
        <p:blipFill>
          <a:blip r:embed="rId3">
            <a:extLst/>
          </a:blip>
          <a:stretch>
            <a:fillRect/>
          </a:stretch>
        </p:blipFill>
        <p:spPr>
          <a:xfrm>
            <a:off x="6672595" y="2622735"/>
            <a:ext cx="4157922" cy="3767290"/>
          </a:xfrm>
          <a:prstGeom prst="rect">
            <a:avLst/>
          </a:prstGeom>
          <a:ln w="12700">
            <a:miter lim="400000"/>
          </a:ln>
        </p:spPr>
      </p:pic>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3" name="Shape 233"/>
          <p:cNvSpPr/>
          <p:nvPr>
            <p:ph type="title"/>
          </p:nvPr>
        </p:nvSpPr>
        <p:spPr>
          <a:prstGeom prst="rect">
            <a:avLst/>
          </a:prstGeom>
        </p:spPr>
        <p:txBody>
          <a:bodyPr/>
          <a:lstStyle>
            <a:lvl1pPr>
              <a:defRPr sz="4900"/>
            </a:lvl1pPr>
          </a:lstStyle>
          <a:p>
            <a:pPr/>
            <a:r>
              <a:t>Detect the mesh-cone intersection</a:t>
            </a:r>
          </a:p>
        </p:txBody>
      </p:sp>
      <p:pic>
        <p:nvPicPr>
          <p:cNvPr id="234" name="collision(1).png"/>
          <p:cNvPicPr>
            <a:picLocks noChangeAspect="1"/>
          </p:cNvPicPr>
          <p:nvPr/>
        </p:nvPicPr>
        <p:blipFill>
          <a:blip r:embed="rId2">
            <a:extLst/>
          </a:blip>
          <a:stretch>
            <a:fillRect/>
          </a:stretch>
        </p:blipFill>
        <p:spPr>
          <a:xfrm>
            <a:off x="1435827" y="3053839"/>
            <a:ext cx="5080001" cy="5398522"/>
          </a:xfrm>
          <a:prstGeom prst="rect">
            <a:avLst/>
          </a:prstGeom>
          <a:ln w="12700">
            <a:miter lim="400000"/>
          </a:ln>
        </p:spPr>
      </p:pic>
      <p:pic>
        <p:nvPicPr>
          <p:cNvPr id="235" name="collision(2).png"/>
          <p:cNvPicPr>
            <a:picLocks noChangeAspect="1"/>
          </p:cNvPicPr>
          <p:nvPr/>
        </p:nvPicPr>
        <p:blipFill>
          <a:blip r:embed="rId3">
            <a:extLst/>
          </a:blip>
          <a:srcRect l="0" t="0" r="2553" b="0"/>
          <a:stretch>
            <a:fillRect/>
          </a:stretch>
        </p:blipFill>
        <p:spPr>
          <a:xfrm>
            <a:off x="6298387" y="3208983"/>
            <a:ext cx="4950274" cy="5088234"/>
          </a:xfrm>
          <a:prstGeom prst="rect">
            <a:avLst/>
          </a:prstGeom>
          <a:ln w="12700">
            <a:miter lim="400000"/>
          </a:ln>
        </p:spPr>
      </p:pic>
      <p:sp>
        <p:nvSpPr>
          <p:cNvPr id="236" name="Shape 236"/>
          <p:cNvSpPr/>
          <p:nvPr/>
        </p:nvSpPr>
        <p:spPr>
          <a:xfrm>
            <a:off x="2139864" y="7850341"/>
            <a:ext cx="3671927"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Without collision detection</a:t>
            </a:r>
          </a:p>
        </p:txBody>
      </p:sp>
      <p:sp>
        <p:nvSpPr>
          <p:cNvPr id="237" name="Shape 237"/>
          <p:cNvSpPr/>
          <p:nvPr/>
        </p:nvSpPr>
        <p:spPr>
          <a:xfrm>
            <a:off x="7149371" y="7850341"/>
            <a:ext cx="3248255"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a:r>
              <a:t>With collision detection</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Shape 126"/>
          <p:cNvSpPr/>
          <p:nvPr>
            <p:ph type="title"/>
          </p:nvPr>
        </p:nvSpPr>
        <p:spPr>
          <a:prstGeom prst="rect">
            <a:avLst/>
          </a:prstGeom>
        </p:spPr>
        <p:txBody>
          <a:bodyPr/>
          <a:lstStyle/>
          <a:p>
            <a:pPr/>
            <a:r>
              <a:t>Outline</a:t>
            </a:r>
          </a:p>
        </p:txBody>
      </p:sp>
      <p:sp>
        <p:nvSpPr>
          <p:cNvPr id="127" name="Shape 127"/>
          <p:cNvSpPr/>
          <p:nvPr>
            <p:ph type="body" idx="1"/>
          </p:nvPr>
        </p:nvSpPr>
        <p:spPr>
          <a:prstGeom prst="rect">
            <a:avLst/>
          </a:prstGeom>
        </p:spPr>
        <p:txBody>
          <a:bodyPr/>
          <a:lstStyle/>
          <a:p>
            <a:pPr>
              <a:defRPr>
                <a:solidFill>
                  <a:srgbClr val="FF2600"/>
                </a:solidFill>
              </a:defRPr>
            </a:pPr>
            <a:r>
              <a:t>Problem Statement and General approach</a:t>
            </a:r>
          </a:p>
          <a:p>
            <a:pPr/>
            <a:r>
              <a:t>Our Implementation</a:t>
            </a:r>
          </a:p>
          <a:p>
            <a:pPr/>
            <a:r>
              <a:t>Evaluation</a:t>
            </a:r>
          </a:p>
          <a:p>
            <a:pPr/>
            <a:r>
              <a:t>Limitations and ways of improvement</a:t>
            </a:r>
          </a:p>
          <a:p>
            <a:pPr/>
            <a:r>
              <a:t>Demo</a:t>
            </a:r>
          </a:p>
        </p:txBody>
      </p:sp>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 name="Shape 239"/>
          <p:cNvSpPr/>
          <p:nvPr>
            <p:ph type="title"/>
          </p:nvPr>
        </p:nvSpPr>
        <p:spPr>
          <a:prstGeom prst="rect">
            <a:avLst/>
          </a:prstGeom>
        </p:spPr>
        <p:txBody>
          <a:bodyPr/>
          <a:lstStyle/>
          <a:p>
            <a:pPr/>
            <a:r>
              <a:t>Support Generation</a:t>
            </a:r>
          </a:p>
        </p:txBody>
      </p:sp>
      <p:sp>
        <p:nvSpPr>
          <p:cNvPr id="240" name="Shape 240"/>
          <p:cNvSpPr/>
          <p:nvPr>
            <p:ph type="body" idx="1"/>
          </p:nvPr>
        </p:nvSpPr>
        <p:spPr>
          <a:prstGeom prst="rect">
            <a:avLst/>
          </a:prstGeom>
        </p:spPr>
        <p:txBody>
          <a:bodyPr/>
          <a:lstStyle/>
          <a:p>
            <a:pPr/>
            <a:r>
              <a:t>Build Support Tree</a:t>
            </a:r>
          </a:p>
          <a:p>
            <a:pPr>
              <a:defRPr>
                <a:solidFill>
                  <a:srgbClr val="FF2600"/>
                </a:solidFill>
              </a:defRPr>
            </a:pPr>
            <a:r>
              <a:t>Wrap Tree with N/X Structure</a:t>
            </a:r>
          </a:p>
        </p:txBody>
      </p:sp>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 name="Shape 242"/>
          <p:cNvSpPr/>
          <p:nvPr>
            <p:ph type="title"/>
          </p:nvPr>
        </p:nvSpPr>
        <p:spPr>
          <a:prstGeom prst="rect">
            <a:avLst/>
          </a:prstGeom>
        </p:spPr>
        <p:txBody>
          <a:bodyPr/>
          <a:lstStyle>
            <a:lvl1pPr>
              <a:defRPr sz="6100"/>
            </a:lvl1pPr>
          </a:lstStyle>
          <a:p>
            <a:pPr/>
            <a:r>
              <a:t>Wrap Tree with N/X structure</a:t>
            </a:r>
          </a:p>
        </p:txBody>
      </p:sp>
      <p:sp>
        <p:nvSpPr>
          <p:cNvPr id="243" name="Shape 243"/>
          <p:cNvSpPr/>
          <p:nvPr>
            <p:ph type="body" idx="1"/>
          </p:nvPr>
        </p:nvSpPr>
        <p:spPr>
          <a:xfrm>
            <a:off x="952500" y="2603500"/>
            <a:ext cx="9007978" cy="6286500"/>
          </a:xfrm>
          <a:prstGeom prst="rect">
            <a:avLst/>
          </a:prstGeom>
        </p:spPr>
        <p:txBody>
          <a:bodyPr/>
          <a:lstStyle/>
          <a:p>
            <a:pPr marL="635000" indent="-635000">
              <a:buSzPct val="100000"/>
              <a:buAutoNum type="arabicPeriod" startAt="1"/>
            </a:pPr>
            <a:r>
              <a:t>Generate vertices on each edge for either shape given a diameter and structure width</a:t>
            </a:r>
          </a:p>
          <a:p>
            <a:pPr marL="635000" indent="-635000">
              <a:buSzPct val="100000"/>
              <a:buAutoNum type="arabicPeriod" startAt="1"/>
            </a:pPr>
            <a:r>
              <a:t>Create faces between all vertices</a:t>
            </a:r>
          </a:p>
        </p:txBody>
      </p:sp>
      <p:pic>
        <p:nvPicPr>
          <p:cNvPr id="244" name="pasted-image.pdf"/>
          <p:cNvPicPr>
            <a:picLocks noChangeAspect="1"/>
          </p:cNvPicPr>
          <p:nvPr/>
        </p:nvPicPr>
        <p:blipFill>
          <a:blip r:embed="rId2">
            <a:extLst/>
          </a:blip>
          <a:srcRect l="21059" t="0" r="18435" b="0"/>
          <a:stretch>
            <a:fillRect/>
          </a:stretch>
        </p:blipFill>
        <p:spPr>
          <a:xfrm>
            <a:off x="9406933" y="2863850"/>
            <a:ext cx="2789349" cy="5765800"/>
          </a:xfrm>
          <a:prstGeom prst="rect">
            <a:avLst/>
          </a:prstGeom>
          <a:ln w="12700">
            <a:miter lim="400000"/>
          </a:ln>
        </p:spPr>
      </p:pic>
    </p:spTree>
  </p:cSld>
  <p:clrMapOvr>
    <a:masterClrMapping/>
  </p:clrMapOvr>
  <p:transition xmlns:p14="http://schemas.microsoft.com/office/powerpoint/2010/main" spd="med" advClick="1" p14:dur="1000"/>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 name="Shape 246"/>
          <p:cNvSpPr/>
          <p:nvPr>
            <p:ph type="body" idx="1"/>
          </p:nvPr>
        </p:nvSpPr>
        <p:spPr>
          <a:xfrm>
            <a:off x="952500" y="2609850"/>
            <a:ext cx="8933758" cy="6286500"/>
          </a:xfrm>
          <a:prstGeom prst="rect">
            <a:avLst/>
          </a:prstGeom>
        </p:spPr>
        <p:txBody>
          <a:bodyPr/>
          <a:lstStyle>
            <a:lvl1pPr algn="just"/>
          </a:lstStyle>
          <a:p>
            <a:pPr/>
            <a:r>
              <a:t>Each node is given a strut diameter by the formula d = k*l*α, where l is the length of the line between the two points on either end of the strut,  α is the angle between the strut and the printing angle, and k is the length to angle coefficient taken from the paper where k=0.0015. The value for k was determined by experiment.</a:t>
            </a:r>
          </a:p>
        </p:txBody>
      </p:sp>
      <p:sp>
        <p:nvSpPr>
          <p:cNvPr id="247" name="Shape 247"/>
          <p:cNvSpPr/>
          <p:nvPr>
            <p:ph type="title"/>
          </p:nvPr>
        </p:nvSpPr>
        <p:spPr>
          <a:prstGeom prst="rect">
            <a:avLst/>
          </a:prstGeom>
        </p:spPr>
        <p:txBody>
          <a:bodyPr/>
          <a:lstStyle>
            <a:lvl1pPr>
              <a:defRPr sz="6100"/>
            </a:lvl1pPr>
          </a:lstStyle>
          <a:p>
            <a:pPr/>
            <a:r>
              <a:t>Wrap Tree with N/X structure</a:t>
            </a:r>
          </a:p>
        </p:txBody>
      </p:sp>
      <p:pic>
        <p:nvPicPr>
          <p:cNvPr id="248" name="pasted-image.pdf"/>
          <p:cNvPicPr>
            <a:picLocks noChangeAspect="1"/>
          </p:cNvPicPr>
          <p:nvPr/>
        </p:nvPicPr>
        <p:blipFill>
          <a:blip r:embed="rId2">
            <a:extLst/>
          </a:blip>
          <a:srcRect l="16636" t="0" r="19820" b="0"/>
          <a:stretch>
            <a:fillRect/>
          </a:stretch>
        </p:blipFill>
        <p:spPr>
          <a:xfrm>
            <a:off x="9876019" y="3439945"/>
            <a:ext cx="2726506" cy="4290853"/>
          </a:xfrm>
          <a:prstGeom prst="rect">
            <a:avLst/>
          </a:prstGeom>
          <a:ln w="12700">
            <a:miter lim="400000"/>
          </a:ln>
        </p:spPr>
      </p:pic>
    </p:spTree>
  </p:cSld>
  <p:clrMapOvr>
    <a:masterClrMapping/>
  </p:clrMapOvr>
  <p:transition xmlns:p14="http://schemas.microsoft.com/office/powerpoint/2010/main" spd="med" advClick="1" p14:dur="1000"/>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0" name="Shape 250"/>
          <p:cNvSpPr/>
          <p:nvPr>
            <p:ph type="body" idx="1"/>
          </p:nvPr>
        </p:nvSpPr>
        <p:spPr>
          <a:prstGeom prst="rect">
            <a:avLst/>
          </a:prstGeom>
        </p:spPr>
        <p:txBody>
          <a:bodyPr/>
          <a:lstStyle/>
          <a:p>
            <a:pPr algn="just"/>
            <a:r>
              <a:t>The 'X' structure uses less material than the 'N' structure from the paper when used on some models, the total length of all the line segments in the 'N' structure is 2d+√2 *d (two straight line segments and one diagonal line segment), but the total length of all the line segments in the 'X' structure is 2*√2 *d (two diagonal line segments)</a:t>
            </a:r>
          </a:p>
          <a:p>
            <a:pPr algn="just"/>
            <a:r>
              <a:t>We were not able to test the comparative structural strength of the two types of support structures, but this could be part of future work</a:t>
            </a:r>
          </a:p>
        </p:txBody>
      </p:sp>
      <p:sp>
        <p:nvSpPr>
          <p:cNvPr id="251" name="Shape 251"/>
          <p:cNvSpPr/>
          <p:nvPr>
            <p:ph type="title"/>
          </p:nvPr>
        </p:nvSpPr>
        <p:spPr>
          <a:prstGeom prst="rect">
            <a:avLst/>
          </a:prstGeom>
        </p:spPr>
        <p:txBody>
          <a:bodyPr/>
          <a:lstStyle>
            <a:lvl1pPr>
              <a:defRPr sz="6100"/>
            </a:lvl1pPr>
          </a:lstStyle>
          <a:p>
            <a:pPr/>
            <a:r>
              <a:t>Wrap Tree with N/X structure</a:t>
            </a:r>
          </a:p>
        </p:txBody>
      </p:sp>
      <p:pic>
        <p:nvPicPr>
          <p:cNvPr id="252" name="pasted-image.pdf"/>
          <p:cNvPicPr>
            <a:picLocks noChangeAspect="1"/>
          </p:cNvPicPr>
          <p:nvPr/>
        </p:nvPicPr>
        <p:blipFill>
          <a:blip r:embed="rId2">
            <a:extLst/>
          </a:blip>
          <a:stretch>
            <a:fillRect/>
          </a:stretch>
        </p:blipFill>
        <p:spPr>
          <a:xfrm>
            <a:off x="2765088" y="3804106"/>
            <a:ext cx="7151673" cy="2789450"/>
          </a:xfrm>
          <a:prstGeom prst="rect">
            <a:avLst/>
          </a:prstGeom>
          <a:ln w="12700">
            <a:miter lim="400000"/>
          </a:ln>
        </p:spPr>
      </p:pic>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4" grpId="1" fill="hold">
                                  <p:stCondLst>
                                    <p:cond delay="0"/>
                                  </p:stCondLst>
                                  <p:iterate type="el" backwards="0">
                                    <p:tmAbs val="0"/>
                                  </p:iterate>
                                  <p:childTnLst>
                                    <p:set>
                                      <p:cBhvr>
                                        <p:cTn id="6" fill="hold"/>
                                        <p:tgtEl>
                                          <p:spTgt spid="252"/>
                                        </p:tgtEl>
                                        <p:attrNameLst>
                                          <p:attrName>style.visibility</p:attrName>
                                        </p:attrNameLst>
                                      </p:cBhvr>
                                      <p:to>
                                        <p:strVal val="visible"/>
                                      </p:to>
                                    </p:set>
                                    <p:animEffect filter="box(out)" transition="in">
                                      <p:cBhvr>
                                        <p:cTn id="7" dur="1000"/>
                                        <p:tgtEl>
                                          <p:spTgt spid="2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2" grpId="1"/>
    </p:bldLst>
  </p:timing>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 name="Shape 254"/>
          <p:cNvSpPr/>
          <p:nvPr>
            <p:ph type="title"/>
          </p:nvPr>
        </p:nvSpPr>
        <p:spPr>
          <a:prstGeom prst="rect">
            <a:avLst/>
          </a:prstGeom>
        </p:spPr>
        <p:txBody>
          <a:bodyPr/>
          <a:lstStyle/>
          <a:p>
            <a:pPr/>
            <a:r>
              <a:t>Outline</a:t>
            </a:r>
          </a:p>
        </p:txBody>
      </p:sp>
      <p:sp>
        <p:nvSpPr>
          <p:cNvPr id="255" name="Shape 255"/>
          <p:cNvSpPr/>
          <p:nvPr>
            <p:ph type="body" idx="1"/>
          </p:nvPr>
        </p:nvSpPr>
        <p:spPr>
          <a:prstGeom prst="rect">
            <a:avLst/>
          </a:prstGeom>
        </p:spPr>
        <p:txBody>
          <a:bodyPr/>
          <a:lstStyle/>
          <a:p>
            <a:pPr/>
            <a:r>
              <a:t>Problem Statement and General approach</a:t>
            </a:r>
          </a:p>
          <a:p>
            <a:pPr/>
            <a:r>
              <a:t>Our Implementation</a:t>
            </a:r>
          </a:p>
          <a:p>
            <a:pPr>
              <a:defRPr>
                <a:solidFill>
                  <a:srgbClr val="FF2600"/>
                </a:solidFill>
              </a:defRPr>
            </a:pPr>
            <a:r>
              <a:t>Evaluation</a:t>
            </a:r>
          </a:p>
          <a:p>
            <a:pPr/>
            <a:r>
              <a:t>Limitations and ways of improvement</a:t>
            </a:r>
          </a:p>
          <a:p>
            <a:pPr/>
            <a:r>
              <a:t>Demo</a:t>
            </a:r>
          </a:p>
        </p:txBody>
      </p:sp>
    </p:spTree>
  </p:cSld>
  <p:clrMapOvr>
    <a:masterClrMapping/>
  </p:clrMapOvr>
  <p:transition xmlns:p14="http://schemas.microsoft.com/office/powerpoint/2010/main" spd="med" advClick="1" p14:dur="1000"/>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7" name="Shape 257"/>
          <p:cNvSpPr/>
          <p:nvPr>
            <p:ph type="title"/>
          </p:nvPr>
        </p:nvSpPr>
        <p:spPr>
          <a:prstGeom prst="rect">
            <a:avLst/>
          </a:prstGeom>
        </p:spPr>
        <p:txBody>
          <a:bodyPr/>
          <a:lstStyle/>
          <a:p>
            <a:pPr/>
            <a:r>
              <a:t>Evaluation</a:t>
            </a:r>
          </a:p>
        </p:txBody>
      </p:sp>
      <p:pic>
        <p:nvPicPr>
          <p:cNvPr id="258" name="org.png"/>
          <p:cNvPicPr>
            <a:picLocks noChangeAspect="1"/>
          </p:cNvPicPr>
          <p:nvPr/>
        </p:nvPicPr>
        <p:blipFill>
          <a:blip r:embed="rId2">
            <a:extLst/>
          </a:blip>
          <a:stretch>
            <a:fillRect/>
          </a:stretch>
        </p:blipFill>
        <p:spPr>
          <a:xfrm>
            <a:off x="717550" y="2557189"/>
            <a:ext cx="3810000" cy="3810001"/>
          </a:xfrm>
          <a:prstGeom prst="rect">
            <a:avLst/>
          </a:prstGeom>
          <a:ln w="12700">
            <a:miter lim="400000"/>
          </a:ln>
        </p:spPr>
      </p:pic>
      <p:pic>
        <p:nvPicPr>
          <p:cNvPr id="259" name="resultN.png"/>
          <p:cNvPicPr>
            <a:picLocks noChangeAspect="1"/>
          </p:cNvPicPr>
          <p:nvPr/>
        </p:nvPicPr>
        <p:blipFill>
          <a:blip r:embed="rId3">
            <a:extLst/>
          </a:blip>
          <a:stretch>
            <a:fillRect/>
          </a:stretch>
        </p:blipFill>
        <p:spPr>
          <a:xfrm>
            <a:off x="4597400" y="2557189"/>
            <a:ext cx="3810000" cy="3810001"/>
          </a:xfrm>
          <a:prstGeom prst="rect">
            <a:avLst/>
          </a:prstGeom>
          <a:ln w="12700">
            <a:miter lim="400000"/>
          </a:ln>
        </p:spPr>
      </p:pic>
      <p:pic>
        <p:nvPicPr>
          <p:cNvPr id="260" name="resultx.png"/>
          <p:cNvPicPr>
            <a:picLocks noChangeAspect="1"/>
          </p:cNvPicPr>
          <p:nvPr/>
        </p:nvPicPr>
        <p:blipFill>
          <a:blip r:embed="rId4">
            <a:extLst/>
          </a:blip>
          <a:stretch>
            <a:fillRect/>
          </a:stretch>
        </p:blipFill>
        <p:spPr>
          <a:xfrm>
            <a:off x="8477250" y="2558901"/>
            <a:ext cx="3806577" cy="3806578"/>
          </a:xfrm>
          <a:prstGeom prst="rect">
            <a:avLst/>
          </a:prstGeom>
          <a:ln w="12700">
            <a:miter lim="400000"/>
          </a:ln>
        </p:spPr>
      </p:pic>
      <p:sp>
        <p:nvSpPr>
          <p:cNvPr id="261" name="Shape 261"/>
          <p:cNvSpPr/>
          <p:nvPr/>
        </p:nvSpPr>
        <p:spPr>
          <a:xfrm>
            <a:off x="1033144" y="6680200"/>
            <a:ext cx="317881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Result from the paper</a:t>
            </a:r>
          </a:p>
        </p:txBody>
      </p:sp>
      <p:sp>
        <p:nvSpPr>
          <p:cNvPr id="262" name="Shape 262"/>
          <p:cNvSpPr/>
          <p:nvPr/>
        </p:nvSpPr>
        <p:spPr>
          <a:xfrm>
            <a:off x="5474969" y="6680200"/>
            <a:ext cx="2054861"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Our Result(N)</a:t>
            </a:r>
          </a:p>
        </p:txBody>
      </p:sp>
      <p:sp>
        <p:nvSpPr>
          <p:cNvPr id="263" name="Shape 263"/>
          <p:cNvSpPr/>
          <p:nvPr/>
        </p:nvSpPr>
        <p:spPr>
          <a:xfrm>
            <a:off x="9370729" y="6807200"/>
            <a:ext cx="2019619"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a:r>
              <a:t>Our Result(X)</a:t>
            </a:r>
          </a:p>
        </p:txBody>
      </p:sp>
    </p:spTree>
  </p:cSld>
  <p:clrMapOvr>
    <a:masterClrMapping/>
  </p:clrMapOvr>
  <p:transition xmlns:p14="http://schemas.microsoft.com/office/powerpoint/2010/main" spd="med" advClick="1" p14:dur="1000"/>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5" name="Shape 265"/>
          <p:cNvSpPr/>
          <p:nvPr>
            <p:ph type="title"/>
          </p:nvPr>
        </p:nvSpPr>
        <p:spPr>
          <a:prstGeom prst="rect">
            <a:avLst/>
          </a:prstGeom>
        </p:spPr>
        <p:txBody>
          <a:bodyPr/>
          <a:lstStyle/>
          <a:p>
            <a:pPr/>
            <a:r>
              <a:t>Evaluation</a:t>
            </a:r>
          </a:p>
        </p:txBody>
      </p:sp>
      <p:pic>
        <p:nvPicPr>
          <p:cNvPr id="266" name="evaluation.tiff"/>
          <p:cNvPicPr>
            <a:picLocks noChangeAspect="1"/>
          </p:cNvPicPr>
          <p:nvPr/>
        </p:nvPicPr>
        <p:blipFill>
          <a:blip r:embed="rId2">
            <a:extLst/>
          </a:blip>
          <a:stretch>
            <a:fillRect/>
          </a:stretch>
        </p:blipFill>
        <p:spPr>
          <a:xfrm>
            <a:off x="0" y="2600546"/>
            <a:ext cx="13004800" cy="5746308"/>
          </a:xfrm>
          <a:prstGeom prst="rect">
            <a:avLst/>
          </a:prstGeom>
          <a:ln w="12700">
            <a:miter lim="400000"/>
          </a:ln>
        </p:spPr>
      </p:pic>
    </p:spTree>
  </p:cSld>
  <p:clrMapOvr>
    <a:masterClrMapping/>
  </p:clrMapOvr>
  <p:transition xmlns:p14="http://schemas.microsoft.com/office/powerpoint/2010/main" spd="med" advClick="1" p14:dur="1000"/>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8" name="Shape 268"/>
          <p:cNvSpPr/>
          <p:nvPr>
            <p:ph type="title"/>
          </p:nvPr>
        </p:nvSpPr>
        <p:spPr>
          <a:prstGeom prst="rect">
            <a:avLst/>
          </a:prstGeom>
        </p:spPr>
        <p:txBody>
          <a:bodyPr/>
          <a:lstStyle/>
          <a:p>
            <a:pPr/>
            <a:r>
              <a:t>Outline</a:t>
            </a:r>
          </a:p>
        </p:txBody>
      </p:sp>
      <p:sp>
        <p:nvSpPr>
          <p:cNvPr id="269" name="Shape 269"/>
          <p:cNvSpPr/>
          <p:nvPr>
            <p:ph type="body" idx="1"/>
          </p:nvPr>
        </p:nvSpPr>
        <p:spPr>
          <a:prstGeom prst="rect">
            <a:avLst/>
          </a:prstGeom>
        </p:spPr>
        <p:txBody>
          <a:bodyPr/>
          <a:lstStyle/>
          <a:p>
            <a:pPr/>
            <a:r>
              <a:t>Problem Statement and General approach</a:t>
            </a:r>
          </a:p>
          <a:p>
            <a:pPr/>
            <a:r>
              <a:t>Our Implementation</a:t>
            </a:r>
          </a:p>
          <a:p>
            <a:pPr/>
            <a:r>
              <a:t>Evaluation</a:t>
            </a:r>
          </a:p>
          <a:p>
            <a:pPr>
              <a:defRPr>
                <a:solidFill>
                  <a:srgbClr val="FF2600"/>
                </a:solidFill>
              </a:defRPr>
            </a:pPr>
            <a:r>
              <a:t>Limitations and ways of improvement</a:t>
            </a:r>
          </a:p>
          <a:p>
            <a:pPr/>
            <a:r>
              <a:t>Demo</a:t>
            </a:r>
          </a:p>
        </p:txBody>
      </p:sp>
    </p:spTree>
  </p:cSld>
  <p:clrMapOvr>
    <a:masterClrMapping/>
  </p:clrMapOvr>
  <p:transition xmlns:p14="http://schemas.microsoft.com/office/powerpoint/2010/main" spd="med" advClick="1" p14:dur="1000"/>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1" name="Shape 271"/>
          <p:cNvSpPr/>
          <p:nvPr>
            <p:ph type="title"/>
          </p:nvPr>
        </p:nvSpPr>
        <p:spPr>
          <a:prstGeom prst="rect">
            <a:avLst/>
          </a:prstGeom>
        </p:spPr>
        <p:txBody>
          <a:bodyPr/>
          <a:lstStyle>
            <a:lvl1pPr>
              <a:defRPr sz="4500"/>
            </a:lvl1pPr>
          </a:lstStyle>
          <a:p>
            <a:pPr/>
            <a:r>
              <a:t>Limitations and ways of improvement</a:t>
            </a:r>
          </a:p>
        </p:txBody>
      </p:sp>
      <p:sp>
        <p:nvSpPr>
          <p:cNvPr id="272" name="Shape 272"/>
          <p:cNvSpPr/>
          <p:nvPr>
            <p:ph type="body" sz="quarter" idx="1"/>
          </p:nvPr>
        </p:nvSpPr>
        <p:spPr>
          <a:xfrm>
            <a:off x="952500" y="2119907"/>
            <a:ext cx="11099800" cy="1320801"/>
          </a:xfrm>
          <a:prstGeom prst="rect">
            <a:avLst/>
          </a:prstGeom>
        </p:spPr>
        <p:txBody>
          <a:bodyPr/>
          <a:lstStyle/>
          <a:p>
            <a:pPr marL="337820" indent="-337820" defTabSz="443991">
              <a:spcBef>
                <a:spcPts val="3100"/>
              </a:spcBef>
              <a:defRPr sz="2736"/>
            </a:pPr>
            <a:r>
              <a:t>No Structure-mesh collision detection</a:t>
            </a:r>
          </a:p>
          <a:p>
            <a:pPr marL="337820" indent="-337820" defTabSz="443991">
              <a:spcBef>
                <a:spcPts val="3100"/>
              </a:spcBef>
              <a:defRPr sz="2736"/>
            </a:pPr>
            <a:r>
              <a:t>May check all support structure intersection with the mesh on GPU</a:t>
            </a:r>
          </a:p>
        </p:txBody>
      </p:sp>
      <p:pic>
        <p:nvPicPr>
          <p:cNvPr id="273" name="limit.png"/>
          <p:cNvPicPr>
            <a:picLocks noChangeAspect="1"/>
          </p:cNvPicPr>
          <p:nvPr/>
        </p:nvPicPr>
        <p:blipFill>
          <a:blip r:embed="rId2">
            <a:extLst/>
          </a:blip>
          <a:stretch>
            <a:fillRect/>
          </a:stretch>
        </p:blipFill>
        <p:spPr>
          <a:xfrm>
            <a:off x="2626923" y="4202341"/>
            <a:ext cx="7750954" cy="5285918"/>
          </a:xfrm>
          <a:prstGeom prst="rect">
            <a:avLst/>
          </a:prstGeom>
          <a:ln w="12700">
            <a:miter lim="400000"/>
          </a:ln>
        </p:spPr>
      </p:pic>
      <p:sp>
        <p:nvSpPr>
          <p:cNvPr id="274" name="Shape 274"/>
          <p:cNvSpPr/>
          <p:nvPr/>
        </p:nvSpPr>
        <p:spPr>
          <a:xfrm>
            <a:off x="6921500" y="6210300"/>
            <a:ext cx="1270000" cy="1270000"/>
          </a:xfrm>
          <a:prstGeom prst="ellipse">
            <a:avLst/>
          </a:prstGeom>
          <a:ln w="50800">
            <a:solidFill>
              <a:schemeClr val="accent5"/>
            </a:solidFill>
            <a:miter lim="400000"/>
          </a:ln>
        </p:spPr>
        <p:txBody>
          <a:bodyPr lIns="50800" tIns="50800" rIns="50800" bIns="50800" anchor="ctr"/>
          <a:lstStyle/>
          <a:p>
            <a:pPr>
              <a:defRPr sz="2400"/>
            </a:pPr>
          </a:p>
        </p:txBody>
      </p:sp>
    </p:spTree>
  </p:cSld>
  <p:clrMapOvr>
    <a:masterClrMapping/>
  </p:clrMapOvr>
  <p:transition xmlns:p14="http://schemas.microsoft.com/office/powerpoint/2010/main" spd="med" advClick="1" p14:dur="1000"/>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6" name="Shape 276"/>
          <p:cNvSpPr/>
          <p:nvPr>
            <p:ph type="title"/>
          </p:nvPr>
        </p:nvSpPr>
        <p:spPr>
          <a:prstGeom prst="rect">
            <a:avLst/>
          </a:prstGeom>
        </p:spPr>
        <p:txBody>
          <a:bodyPr/>
          <a:lstStyle/>
          <a:p>
            <a:pPr/>
            <a:r>
              <a:t>Outline</a:t>
            </a:r>
          </a:p>
        </p:txBody>
      </p:sp>
      <p:sp>
        <p:nvSpPr>
          <p:cNvPr id="277" name="Shape 277"/>
          <p:cNvSpPr/>
          <p:nvPr>
            <p:ph type="body" idx="1"/>
          </p:nvPr>
        </p:nvSpPr>
        <p:spPr>
          <a:prstGeom prst="rect">
            <a:avLst/>
          </a:prstGeom>
        </p:spPr>
        <p:txBody>
          <a:bodyPr/>
          <a:lstStyle/>
          <a:p>
            <a:pPr/>
            <a:r>
              <a:t>Problem Statement and General approach</a:t>
            </a:r>
          </a:p>
          <a:p>
            <a:pPr/>
            <a:r>
              <a:t>Our Implementation</a:t>
            </a:r>
          </a:p>
          <a:p>
            <a:pPr/>
            <a:r>
              <a:t>Evaluation</a:t>
            </a:r>
          </a:p>
          <a:p>
            <a:pPr/>
            <a:r>
              <a:t>Limitations and ways of improvement</a:t>
            </a:r>
          </a:p>
          <a:p>
            <a:pPr>
              <a:defRPr>
                <a:solidFill>
                  <a:srgbClr val="FF2600"/>
                </a:solidFill>
              </a:defRPr>
            </a:pPr>
            <a:r>
              <a:t>Demo</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Shape 129"/>
          <p:cNvSpPr/>
          <p:nvPr>
            <p:ph type="title"/>
          </p:nvPr>
        </p:nvSpPr>
        <p:spPr>
          <a:prstGeom prst="rect">
            <a:avLst/>
          </a:prstGeom>
        </p:spPr>
        <p:txBody>
          <a:bodyPr/>
          <a:lstStyle/>
          <a:p>
            <a:pPr/>
            <a:r>
              <a:t>3D Printing</a:t>
            </a:r>
          </a:p>
        </p:txBody>
      </p:sp>
      <p:sp>
        <p:nvSpPr>
          <p:cNvPr id="130" name="Shape 130"/>
          <p:cNvSpPr/>
          <p:nvPr>
            <p:ph type="body" idx="1"/>
          </p:nvPr>
        </p:nvSpPr>
        <p:spPr>
          <a:prstGeom prst="rect">
            <a:avLst/>
          </a:prstGeom>
        </p:spPr>
        <p:txBody>
          <a:bodyPr/>
          <a:lstStyle/>
          <a:p>
            <a:pPr/>
            <a:r>
              <a:t>Quick prototyping</a:t>
            </a:r>
          </a:p>
          <a:p>
            <a:pPr/>
            <a:r>
              <a:t>Customized manufacturing</a:t>
            </a:r>
          </a:p>
          <a:p>
            <a:pPr/>
            <a:r>
              <a:t>Complex shapes</a:t>
            </a:r>
          </a:p>
          <a:p>
            <a:pPr>
              <a:defRPr>
                <a:solidFill>
                  <a:srgbClr val="FF2600"/>
                </a:solidFill>
              </a:defRPr>
            </a:pPr>
            <a:r>
              <a:t>Little waste</a:t>
            </a:r>
          </a:p>
        </p:txBody>
      </p:sp>
      <p:sp>
        <p:nvSpPr>
          <p:cNvPr id="131" name="Shape 131"/>
          <p:cNvSpPr/>
          <p:nvPr/>
        </p:nvSpPr>
        <p:spPr>
          <a:xfrm>
            <a:off x="6867293" y="9010869"/>
            <a:ext cx="6112028" cy="74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1400"/>
            </a:pPr>
            <a:r>
              <a:t>Image Source:http://</a:t>
            </a:r>
            <a:r>
              <a:rPr u="sng">
                <a:hlinkClick r:id="rId2" invalidUrl="" action="" tgtFrame="" tooltip="" history="1" highlightClick="0" endSnd="0"/>
              </a:rPr>
              <a:t>maker.tufts.edu/handbooks/3d-printing/about</a:t>
            </a:r>
          </a:p>
          <a:p>
            <a:pPr>
              <a:defRPr sz="1400"/>
            </a:pPr>
            <a:r>
              <a:rPr u="sng">
                <a:hlinkClick r:id="rId3" invalidUrl="" action="" tgtFrame="" tooltip="" history="1" highlightClick="0" endSnd="0"/>
              </a:rPr>
              <a:t>http://3devo.eu/wp-content/uploads/2015/08/Desiging-for-3D-Printing-1.jpg</a:t>
            </a:r>
          </a:p>
          <a:p>
            <a:pPr>
              <a:defRPr sz="1400"/>
            </a:pPr>
            <a:r>
              <a:rPr u="sng">
                <a:hlinkClick r:id="rId4" invalidUrl="" action="" tgtFrame="" tooltip="" history="1" highlightClick="0" endSnd="0"/>
              </a:rPr>
              <a:t>http://hotmess3d.com/iimg/265/950x/i.png</a:t>
            </a:r>
          </a:p>
        </p:txBody>
      </p:sp>
      <p:pic>
        <p:nvPicPr>
          <p:cNvPr id="132" name="bear-support.png"/>
          <p:cNvPicPr>
            <a:picLocks noChangeAspect="1"/>
          </p:cNvPicPr>
          <p:nvPr/>
        </p:nvPicPr>
        <p:blipFill>
          <a:blip r:embed="rId5">
            <a:extLst/>
          </a:blip>
          <a:stretch>
            <a:fillRect/>
          </a:stretch>
        </p:blipFill>
        <p:spPr>
          <a:xfrm>
            <a:off x="7061200" y="3403600"/>
            <a:ext cx="2921000" cy="4140200"/>
          </a:xfrm>
          <a:prstGeom prst="rect">
            <a:avLst/>
          </a:prstGeom>
          <a:ln w="12700">
            <a:miter lim="400000"/>
          </a:ln>
        </p:spPr>
      </p:pic>
      <p:pic>
        <p:nvPicPr>
          <p:cNvPr id="133" name="bear-support2.png"/>
          <p:cNvPicPr>
            <a:picLocks noChangeAspect="1"/>
          </p:cNvPicPr>
          <p:nvPr/>
        </p:nvPicPr>
        <p:blipFill>
          <a:blip r:embed="rId6">
            <a:extLst/>
          </a:blip>
          <a:stretch>
            <a:fillRect/>
          </a:stretch>
        </p:blipFill>
        <p:spPr>
          <a:xfrm>
            <a:off x="9931400" y="3403600"/>
            <a:ext cx="2971800" cy="4140200"/>
          </a:xfrm>
          <a:prstGeom prst="rect">
            <a:avLst/>
          </a:prstGeom>
          <a:ln w="12700">
            <a:miter lim="400000"/>
          </a:ln>
        </p:spPr>
      </p:pic>
      <p:sp>
        <p:nvSpPr>
          <p:cNvPr id="134" name="Shape 134"/>
          <p:cNvSpPr/>
          <p:nvPr/>
        </p:nvSpPr>
        <p:spPr>
          <a:xfrm>
            <a:off x="3730624" y="6743700"/>
            <a:ext cx="539751" cy="111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700">
                <a:solidFill>
                  <a:srgbClr val="FF2600"/>
                </a:solidFill>
              </a:defRPr>
            </a:lvl1pPr>
          </a:lstStyle>
          <a:p>
            <a:pPr/>
            <a:r>
              <a:t>?</a:t>
            </a:r>
          </a:p>
        </p:txBody>
      </p:sp>
      <p:pic>
        <p:nvPicPr>
          <p:cNvPr id="135" name="FDM.jpg"/>
          <p:cNvPicPr>
            <a:picLocks noChangeAspect="1"/>
          </p:cNvPicPr>
          <p:nvPr/>
        </p:nvPicPr>
        <p:blipFill>
          <a:blip r:embed="rId7">
            <a:extLst/>
          </a:blip>
          <a:stretch>
            <a:fillRect/>
          </a:stretch>
        </p:blipFill>
        <p:spPr>
          <a:xfrm>
            <a:off x="9022070" y="847694"/>
            <a:ext cx="3177640" cy="1799305"/>
          </a:xfrm>
          <a:prstGeom prst="rect">
            <a:avLst/>
          </a:prstGeom>
          <a:ln w="12700">
            <a:miter lim="400000"/>
          </a:ln>
        </p:spPr>
      </p:pic>
      <p:pic>
        <p:nvPicPr>
          <p:cNvPr id="136" name="layer print.png"/>
          <p:cNvPicPr>
            <a:picLocks noChangeAspect="1"/>
          </p:cNvPicPr>
          <p:nvPr/>
        </p:nvPicPr>
        <p:blipFill>
          <a:blip r:embed="rId8">
            <a:extLst/>
          </a:blip>
          <a:stretch>
            <a:fillRect/>
          </a:stretch>
        </p:blipFill>
        <p:spPr>
          <a:xfrm>
            <a:off x="806876" y="2205093"/>
            <a:ext cx="4856751" cy="1405902"/>
          </a:xfrm>
          <a:prstGeom prst="rect">
            <a:avLst/>
          </a:prstGeom>
          <a:ln w="12700">
            <a:miter lim="400000"/>
          </a:ln>
        </p:spPr>
      </p:pic>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4" grpId="1" fill="hold">
                                  <p:stCondLst>
                                    <p:cond delay="0"/>
                                  </p:stCondLst>
                                  <p:iterate type="el" backwards="0">
                                    <p:tmAbs val="0"/>
                                  </p:iterate>
                                  <p:childTnLst>
                                    <p:set>
                                      <p:cBhvr>
                                        <p:cTn id="6" fill="hold"/>
                                        <p:tgtEl>
                                          <p:spTgt spid="132"/>
                                        </p:tgtEl>
                                        <p:attrNameLst>
                                          <p:attrName>style.visibility</p:attrName>
                                        </p:attrNameLst>
                                      </p:cBhvr>
                                      <p:to>
                                        <p:strVal val="visible"/>
                                      </p:to>
                                    </p:set>
                                    <p:animEffect filter="box(out)" transition="in">
                                      <p:cBhvr>
                                        <p:cTn id="7" dur="499"/>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2" presetID="2" grpId="2" fill="hold">
                                  <p:stCondLst>
                                    <p:cond delay="0"/>
                                  </p:stCondLst>
                                  <p:iterate type="el" backwards="0">
                                    <p:tmAbs val="0"/>
                                  </p:iterate>
                                  <p:childTnLst>
                                    <p:set>
                                      <p:cBhvr>
                                        <p:cTn id="11" fill="hold"/>
                                        <p:tgtEl>
                                          <p:spTgt spid="133"/>
                                        </p:tgtEl>
                                        <p:attrNameLst>
                                          <p:attrName>style.visibility</p:attrName>
                                        </p:attrNameLst>
                                      </p:cBhvr>
                                      <p:to>
                                        <p:strVal val="visible"/>
                                      </p:to>
                                    </p:set>
                                    <p:anim calcmode="lin" valueType="num">
                                      <p:cBhvr>
                                        <p:cTn id="12" dur="499" fill="hold"/>
                                        <p:tgtEl>
                                          <p:spTgt spid="133"/>
                                        </p:tgtEl>
                                        <p:attrNameLst>
                                          <p:attrName>ppt_x</p:attrName>
                                        </p:attrNameLst>
                                      </p:cBhvr>
                                      <p:tavLst>
                                        <p:tav tm="0">
                                          <p:val>
                                            <p:strVal val="1+#ppt_w/2"/>
                                          </p:val>
                                        </p:tav>
                                        <p:tav tm="100000">
                                          <p:val>
                                            <p:strVal val="#ppt_x"/>
                                          </p:val>
                                        </p:tav>
                                      </p:tavLst>
                                    </p:anim>
                                    <p:anim calcmode="lin" valueType="num">
                                      <p:cBhvr>
                                        <p:cTn id="13" dur="499" fill="hold"/>
                                        <p:tgtEl>
                                          <p:spTgt spid="13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32" presetID="4" grpId="3" fill="hold">
                                  <p:stCondLst>
                                    <p:cond delay="0"/>
                                  </p:stCondLst>
                                  <p:iterate type="el" backwards="0">
                                    <p:tmAbs val="0"/>
                                  </p:iterate>
                                  <p:childTnLst>
                                    <p:set>
                                      <p:cBhvr>
                                        <p:cTn id="17" fill="hold"/>
                                        <p:tgtEl>
                                          <p:spTgt spid="134"/>
                                        </p:tgtEl>
                                        <p:attrNameLst>
                                          <p:attrName>style.visibility</p:attrName>
                                        </p:attrNameLst>
                                      </p:cBhvr>
                                      <p:to>
                                        <p:strVal val="visible"/>
                                      </p:to>
                                    </p:set>
                                    <p:animEffect filter="box(out)" transition="in">
                                      <p:cBhvr>
                                        <p:cTn id="18" dur="40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4" grpId="3"/>
      <p:bldP build="whole" bldLvl="1" animBg="1" rev="0" advAuto="0" spid="132" grpId="1"/>
      <p:bldP build="whole" bldLvl="1" animBg="1" rev="0" advAuto="0" spid="133" grpId="2"/>
    </p:bldLst>
  </p:timing>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9" name="Shape 279"/>
          <p:cNvSpPr/>
          <p:nvPr>
            <p:ph type="title"/>
          </p:nvPr>
        </p:nvSpPr>
        <p:spPr>
          <a:xfrm>
            <a:off x="952500" y="3797300"/>
            <a:ext cx="11099800" cy="2159000"/>
          </a:xfrm>
          <a:prstGeom prst="rect">
            <a:avLst/>
          </a:prstGeom>
        </p:spPr>
        <p:txBody>
          <a:bodyPr/>
          <a:lstStyle/>
          <a:p>
            <a:pPr/>
            <a:r>
              <a:t>Q&amp;A</a:t>
            </a:r>
          </a:p>
        </p:txBody>
      </p:sp>
    </p:spTree>
  </p:cSld>
  <p:clrMapOvr>
    <a:masterClrMapping/>
  </p:clrMapOvr>
  <p:transition xmlns:p14="http://schemas.microsoft.com/office/powerpoint/2010/main" spd="med" advClick="1" p14:dur="1000"/>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1" name="Shape 281"/>
          <p:cNvSpPr/>
          <p:nvPr>
            <p:ph type="title"/>
          </p:nvPr>
        </p:nvSpPr>
        <p:spPr>
          <a:xfrm>
            <a:off x="952500" y="3797300"/>
            <a:ext cx="11099800" cy="2159000"/>
          </a:xfrm>
          <a:prstGeom prst="rect">
            <a:avLst/>
          </a:prstGeom>
        </p:spPr>
        <p:txBody>
          <a:bodyPr/>
          <a:lstStyle/>
          <a:p>
            <a:pPr/>
            <a:r>
              <a:t>Thank You</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title"/>
          </p:nvPr>
        </p:nvSpPr>
        <p:spPr>
          <a:prstGeom prst="rect">
            <a:avLst/>
          </a:prstGeom>
        </p:spPr>
        <p:txBody>
          <a:bodyPr/>
          <a:lstStyle/>
          <a:p>
            <a:pPr/>
            <a:r>
              <a:t>General Approach</a:t>
            </a:r>
          </a:p>
        </p:txBody>
      </p:sp>
      <p:sp>
        <p:nvSpPr>
          <p:cNvPr id="139" name="Shape 139"/>
          <p:cNvSpPr/>
          <p:nvPr>
            <p:ph type="body" idx="1"/>
          </p:nvPr>
        </p:nvSpPr>
        <p:spPr>
          <a:prstGeom prst="rect">
            <a:avLst/>
          </a:prstGeom>
        </p:spPr>
        <p:txBody>
          <a:bodyPr/>
          <a:lstStyle/>
          <a:p>
            <a:pPr/>
            <a:r>
              <a:t>Support inserted as vertical columns connecting overhang parts with printing layer </a:t>
            </a:r>
          </a:p>
          <a:p>
            <a:pPr/>
            <a:r>
              <a:t>Fused Deposition Modeling(FDM) printers: use </a:t>
            </a:r>
            <a:r>
              <a:rPr>
                <a:solidFill>
                  <a:srgbClr val="FF2600"/>
                </a:solidFill>
              </a:rPr>
              <a:t>main</a:t>
            </a:r>
            <a:r>
              <a:t> printing material for support</a:t>
            </a:r>
          </a:p>
          <a:p>
            <a:pPr/>
            <a:r>
              <a:t>Stereolitography(SLA) printers: use cheap material for support, price of support=</a:t>
            </a:r>
            <a:r>
              <a:rPr>
                <a:solidFill>
                  <a:srgbClr val="FF2600"/>
                </a:solidFill>
              </a:rPr>
              <a:t>half</a:t>
            </a:r>
            <a:r>
              <a:t> price of main printing material</a:t>
            </a:r>
          </a:p>
        </p:txBody>
      </p:sp>
      <p:sp>
        <p:nvSpPr>
          <p:cNvPr id="140" name="Shape 140"/>
          <p:cNvSpPr/>
          <p:nvPr/>
        </p:nvSpPr>
        <p:spPr>
          <a:xfrm>
            <a:off x="3803065" y="9232900"/>
            <a:ext cx="9157870"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200"/>
            </a:lvl1pPr>
          </a:lstStyle>
          <a:p>
            <a:pPr>
              <a:defRPr sz="3600"/>
            </a:pPr>
            <a:r>
              <a:rPr sz="1200"/>
              <a:t>Reference:J. Vanek, J. A. G. Galicia, and B. Benes. Clever support: Efficient support structure generation for digital fabrication. 2014 </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title"/>
          </p:nvPr>
        </p:nvSpPr>
        <p:spPr>
          <a:prstGeom prst="rect">
            <a:avLst/>
          </a:prstGeom>
        </p:spPr>
        <p:txBody>
          <a:bodyPr/>
          <a:lstStyle/>
          <a:p>
            <a:pPr/>
            <a:r>
              <a:t>Problem Statement</a:t>
            </a:r>
          </a:p>
        </p:txBody>
      </p:sp>
      <p:sp>
        <p:nvSpPr>
          <p:cNvPr id="143" name="Shape 143"/>
          <p:cNvSpPr/>
          <p:nvPr>
            <p:ph type="body" idx="1"/>
          </p:nvPr>
        </p:nvSpPr>
        <p:spPr>
          <a:prstGeom prst="rect">
            <a:avLst/>
          </a:prstGeom>
        </p:spPr>
        <p:txBody>
          <a:bodyPr/>
          <a:lstStyle/>
          <a:p>
            <a:pPr marL="293370" indent="-293370" defTabSz="385572">
              <a:spcBef>
                <a:spcPts val="2700"/>
              </a:spcBef>
              <a:defRPr sz="2376"/>
            </a:pPr>
            <a:r>
              <a:t>Object: </a:t>
            </a:r>
          </a:p>
          <a:p>
            <a:pPr lvl="1" marL="0" indent="150876" defTabSz="385572">
              <a:spcBef>
                <a:spcPts val="2700"/>
              </a:spcBef>
              <a:buSzTx/>
              <a:buNone/>
              <a:defRPr sz="2376"/>
            </a:pPr>
            <a:r>
              <a:t>Generate minimized support structure for the objects for 3D printing</a:t>
            </a:r>
          </a:p>
          <a:p>
            <a:pPr marL="293370" indent="-293370" defTabSz="385572">
              <a:spcBef>
                <a:spcPts val="2700"/>
              </a:spcBef>
              <a:defRPr sz="2376"/>
            </a:pPr>
            <a:r>
              <a:t>Input: </a:t>
            </a:r>
          </a:p>
          <a:p>
            <a:pPr marL="419100" indent="-419100" defTabSz="385572">
              <a:spcBef>
                <a:spcPts val="2700"/>
              </a:spcBef>
              <a:buSzPct val="100000"/>
              <a:buAutoNum type="arabicPeriod" startAt="1"/>
              <a:defRPr sz="1914"/>
            </a:pPr>
            <a:r>
              <a:t>3D model represented a boundary mesh in obj/smf file </a:t>
            </a:r>
          </a:p>
          <a:p>
            <a:pPr marL="419100" indent="-419100" defTabSz="385572">
              <a:spcBef>
                <a:spcPts val="2700"/>
              </a:spcBef>
              <a:buSzPct val="100000"/>
              <a:buAutoNum type="arabicPeriod" startAt="1"/>
              <a:defRPr sz="1914"/>
            </a:pPr>
            <a:r>
              <a:t>Critical Angle </a:t>
            </a:r>
          </a:p>
          <a:p>
            <a:pPr marL="419100" indent="-419100" defTabSz="385572">
              <a:spcBef>
                <a:spcPts val="2700"/>
              </a:spcBef>
              <a:buSzPct val="100000"/>
              <a:buAutoNum type="arabicPeriod" startAt="1"/>
              <a:defRPr sz="1914"/>
            </a:pPr>
            <a:r>
              <a:t>Sampling Distance </a:t>
            </a:r>
          </a:p>
          <a:p>
            <a:pPr marL="419100" indent="-419100" defTabSz="385572">
              <a:spcBef>
                <a:spcPts val="2700"/>
              </a:spcBef>
              <a:buSzPct val="100000"/>
              <a:buAutoNum type="arabicPeriod" startAt="1"/>
              <a:defRPr sz="1914"/>
            </a:pPr>
            <a:r>
              <a:t>Type of support structure </a:t>
            </a:r>
          </a:p>
          <a:p>
            <a:pPr marL="419100" indent="-419100" defTabSz="385572">
              <a:spcBef>
                <a:spcPts val="2700"/>
              </a:spcBef>
              <a:buSzPct val="100000"/>
              <a:buAutoNum type="arabicPeriod" startAt="1"/>
              <a:defRPr sz="1914"/>
            </a:pPr>
            <a:r>
              <a:t>Thickness of material</a:t>
            </a:r>
          </a:p>
          <a:p>
            <a:pPr marL="293370" indent="-293370" defTabSz="385572">
              <a:spcBef>
                <a:spcPts val="2700"/>
              </a:spcBef>
              <a:defRPr sz="2376"/>
            </a:pPr>
            <a:r>
              <a:t>Output: 3D model with minimum tree-like support structure for 3D printing in obj/smf file</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title"/>
          </p:nvPr>
        </p:nvSpPr>
        <p:spPr>
          <a:prstGeom prst="rect">
            <a:avLst/>
          </a:prstGeom>
        </p:spPr>
        <p:txBody>
          <a:bodyPr/>
          <a:lstStyle/>
          <a:p>
            <a:pPr/>
            <a:r>
              <a:t>Outline</a:t>
            </a:r>
          </a:p>
        </p:txBody>
      </p:sp>
      <p:sp>
        <p:nvSpPr>
          <p:cNvPr id="146" name="Shape 146"/>
          <p:cNvSpPr/>
          <p:nvPr>
            <p:ph type="body" idx="1"/>
          </p:nvPr>
        </p:nvSpPr>
        <p:spPr>
          <a:prstGeom prst="rect">
            <a:avLst/>
          </a:prstGeom>
        </p:spPr>
        <p:txBody>
          <a:bodyPr/>
          <a:lstStyle/>
          <a:p>
            <a:pPr/>
            <a:r>
              <a:t>Problem Statement and General approach</a:t>
            </a:r>
          </a:p>
          <a:p>
            <a:pPr>
              <a:defRPr>
                <a:solidFill>
                  <a:srgbClr val="FF2600"/>
                </a:solidFill>
              </a:defRPr>
            </a:pPr>
            <a:r>
              <a:t>Our Implementation</a:t>
            </a:r>
          </a:p>
          <a:p>
            <a:pPr/>
            <a:r>
              <a:t>Evaluation</a:t>
            </a:r>
          </a:p>
          <a:p>
            <a:pPr/>
            <a:r>
              <a:t>Limitations and ways of improvement</a:t>
            </a:r>
          </a:p>
          <a:p>
            <a:pPr/>
            <a:r>
              <a:t>Demo</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title"/>
          </p:nvPr>
        </p:nvSpPr>
        <p:spPr>
          <a:xfrm>
            <a:off x="952500" y="3187700"/>
            <a:ext cx="11099800" cy="2159000"/>
          </a:xfrm>
          <a:prstGeom prst="rect">
            <a:avLst/>
          </a:prstGeom>
        </p:spPr>
        <p:txBody>
          <a:bodyPr/>
          <a:lstStyle/>
          <a:p>
            <a:pPr>
              <a:defRPr sz="4500"/>
            </a:pPr>
            <a:r>
              <a:t>Clever Support: Efficient Support Structure Generation for Digital Fabrication</a:t>
            </a:r>
          </a:p>
          <a:p>
            <a:pPr>
              <a:defRPr sz="2200"/>
            </a:pPr>
            <a:r>
              <a:t>J. Vanek, J. A. G. Galicia, and B. Benes.</a:t>
            </a:r>
          </a:p>
          <a:p>
            <a:pPr>
              <a:defRPr sz="2200"/>
            </a:pPr>
            <a:r>
              <a:t>Eurographics Symposium on Geometry Processing, 2014</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title"/>
          </p:nvPr>
        </p:nvSpPr>
        <p:spPr>
          <a:prstGeom prst="rect">
            <a:avLst/>
          </a:prstGeom>
        </p:spPr>
        <p:txBody>
          <a:bodyPr/>
          <a:lstStyle/>
          <a:p>
            <a:pPr/>
            <a:r>
              <a:t>System Pipeline</a:t>
            </a:r>
          </a:p>
        </p:txBody>
      </p:sp>
      <p:pic>
        <p:nvPicPr>
          <p:cNvPr id="151" name="pipeline.png"/>
          <p:cNvPicPr>
            <a:picLocks noChangeAspect="1"/>
          </p:cNvPicPr>
          <p:nvPr/>
        </p:nvPicPr>
        <p:blipFill>
          <a:blip r:embed="rId2">
            <a:extLst/>
          </a:blip>
          <a:stretch>
            <a:fillRect/>
          </a:stretch>
        </p:blipFill>
        <p:spPr>
          <a:xfrm>
            <a:off x="1702654" y="2623117"/>
            <a:ext cx="9599492" cy="2351739"/>
          </a:xfrm>
          <a:prstGeom prst="rect">
            <a:avLst/>
          </a:prstGeom>
          <a:ln w="12700">
            <a:miter lim="400000"/>
          </a:ln>
        </p:spPr>
      </p:pic>
      <p:sp>
        <p:nvSpPr>
          <p:cNvPr id="152" name="Shape 152"/>
          <p:cNvSpPr/>
          <p:nvPr/>
        </p:nvSpPr>
        <p:spPr>
          <a:xfrm>
            <a:off x="3561816" y="9291736"/>
            <a:ext cx="9411768"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200"/>
            </a:lvl1pPr>
          </a:lstStyle>
          <a:p>
            <a:pPr>
              <a:defRPr sz="3600"/>
            </a:pPr>
            <a:r>
              <a:rPr sz="1200"/>
              <a:t>Image Source: J. Vanek, J. A. G. Galicia, and B. Benes. Clever support: Efficient support structure generation for digital fabrication. 2014</a:t>
            </a:r>
          </a:p>
        </p:txBody>
      </p:sp>
      <p:sp>
        <p:nvSpPr>
          <p:cNvPr id="153" name="Shape 153"/>
          <p:cNvSpPr/>
          <p:nvPr>
            <p:ph type="body" sz="half" idx="1"/>
          </p:nvPr>
        </p:nvSpPr>
        <p:spPr>
          <a:xfrm>
            <a:off x="952500" y="4994473"/>
            <a:ext cx="11099800" cy="3895527"/>
          </a:xfrm>
          <a:prstGeom prst="rect">
            <a:avLst/>
          </a:prstGeom>
        </p:spPr>
        <p:txBody>
          <a:bodyPr/>
          <a:lstStyle/>
          <a:p>
            <a:pPr/>
            <a:r>
              <a:t>Optimal Orientation</a:t>
            </a:r>
          </a:p>
          <a:p>
            <a:pPr/>
            <a:r>
              <a:t>Overhang detection</a:t>
            </a:r>
          </a:p>
          <a:p>
            <a:pPr/>
            <a:r>
              <a:t>Support Generation</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